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78" r:id="rId3"/>
    <p:sldId id="279" r:id="rId4"/>
    <p:sldId id="280" r:id="rId5"/>
    <p:sldId id="257" r:id="rId6"/>
    <p:sldId id="258" r:id="rId7"/>
    <p:sldId id="259" r:id="rId8"/>
    <p:sldId id="260" r:id="rId9"/>
    <p:sldId id="261" r:id="rId10"/>
    <p:sldId id="272" r:id="rId11"/>
    <p:sldId id="262" r:id="rId12"/>
    <p:sldId id="263" r:id="rId13"/>
    <p:sldId id="264" r:id="rId14"/>
    <p:sldId id="281" r:id="rId15"/>
    <p:sldId id="265" r:id="rId16"/>
    <p:sldId id="283" r:id="rId17"/>
    <p:sldId id="267" r:id="rId18"/>
    <p:sldId id="284" r:id="rId19"/>
    <p:sldId id="285" r:id="rId20"/>
    <p:sldId id="282" r:id="rId21"/>
    <p:sldId id="286" r:id="rId22"/>
    <p:sldId id="268" r:id="rId23"/>
    <p:sldId id="26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E35310"/>
    <a:srgbClr val="CEA178"/>
    <a:srgbClr val="995C2E"/>
    <a:srgbClr val="BF8960"/>
    <a:srgbClr val="C08651"/>
    <a:srgbClr val="BD844D"/>
    <a:srgbClr val="AC733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69658"/>
  </p:normalViewPr>
  <p:slideViewPr>
    <p:cSldViewPr snapToGrid="0" snapToObjects="1">
      <p:cViewPr>
        <p:scale>
          <a:sx n="69" d="100"/>
          <a:sy n="69" d="100"/>
        </p:scale>
        <p:origin x="1472" y="464"/>
      </p:cViewPr>
      <p:guideLst>
        <p:guide orient="horz" pos="2160"/>
        <p:guide pos="2880"/>
      </p:guideLst>
    </p:cSldViewPr>
  </p:slideViewPr>
  <p:notesTextViewPr>
    <p:cViewPr>
      <p:scale>
        <a:sx n="114" d="100"/>
        <a:sy n="114"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E35310"/>
              </a:solidFill>
              <a:ln w="19050">
                <a:solidFill>
                  <a:schemeClr val="lt1"/>
                </a:solidFill>
              </a:ln>
              <a:effectLst/>
            </c:spPr>
            <c:extLst>
              <c:ext xmlns:c16="http://schemas.microsoft.com/office/drawing/2014/chart" uri="{C3380CC4-5D6E-409C-BE32-E72D297353CC}">
                <c16:uniqueId val="{00000002-59C3-9141-86BB-7C284ED3440C}"/>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1-59C3-9141-86BB-7C284ED3440C}"/>
              </c:ext>
            </c:extLst>
          </c:dPt>
          <c:cat>
            <c:strRef>
              <c:f>Sheet1!$A$2:$A$3</c:f>
              <c:strCache>
                <c:ptCount val="2"/>
                <c:pt idx="0">
                  <c:v>1st Qtr</c:v>
                </c:pt>
                <c:pt idx="1">
                  <c:v>2nd Qtr</c:v>
                </c:pt>
              </c:strCache>
            </c:strRef>
          </c:cat>
          <c:val>
            <c:numRef>
              <c:f>Sheet1!$B$2:$B$3</c:f>
              <c:numCache>
                <c:formatCode>General</c:formatCode>
                <c:ptCount val="2"/>
                <c:pt idx="0">
                  <c:v>18</c:v>
                </c:pt>
                <c:pt idx="1">
                  <c:v>82</c:v>
                </c:pt>
              </c:numCache>
            </c:numRef>
          </c:val>
          <c:extLst>
            <c:ext xmlns:c16="http://schemas.microsoft.com/office/drawing/2014/chart" uri="{C3380CC4-5D6E-409C-BE32-E72D297353CC}">
              <c16:uniqueId val="{00000000-59C3-9141-86BB-7C284ED3440C}"/>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E35310"/>
              </a:solidFill>
              <a:ln w="19050">
                <a:solidFill>
                  <a:schemeClr val="lt1"/>
                </a:solidFill>
              </a:ln>
              <a:effectLst/>
            </c:spPr>
            <c:extLst>
              <c:ext xmlns:c16="http://schemas.microsoft.com/office/drawing/2014/chart" uri="{C3380CC4-5D6E-409C-BE32-E72D297353CC}">
                <c16:uniqueId val="{00000002-59C3-9141-86BB-7C284ED3440C}"/>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1-59C3-9141-86BB-7C284ED3440C}"/>
              </c:ext>
            </c:extLst>
          </c:dPt>
          <c:cat>
            <c:strRef>
              <c:f>Sheet1!$A$2:$A$3</c:f>
              <c:strCache>
                <c:ptCount val="2"/>
                <c:pt idx="0">
                  <c:v>1st Qtr</c:v>
                </c:pt>
                <c:pt idx="1">
                  <c:v>2nd Qtr</c:v>
                </c:pt>
              </c:strCache>
            </c:strRef>
          </c:cat>
          <c:val>
            <c:numRef>
              <c:f>Sheet1!$B$2:$B$3</c:f>
              <c:numCache>
                <c:formatCode>General</c:formatCode>
                <c:ptCount val="2"/>
                <c:pt idx="0">
                  <c:v>38</c:v>
                </c:pt>
                <c:pt idx="1">
                  <c:v>62</c:v>
                </c:pt>
              </c:numCache>
            </c:numRef>
          </c:val>
          <c:extLst>
            <c:ext xmlns:c16="http://schemas.microsoft.com/office/drawing/2014/chart" uri="{C3380CC4-5D6E-409C-BE32-E72D297353CC}">
              <c16:uniqueId val="{00000000-59C3-9141-86BB-7C284ED3440C}"/>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dirty="0">
                <a:solidFill>
                  <a:srgbClr val="E35310"/>
                </a:solidFill>
              </a:rPr>
              <a:t>FORWARD P/E REMAINS ABOVE </a:t>
            </a:r>
            <a:br>
              <a:rPr lang="en-US" sz="1600" b="1" dirty="0">
                <a:solidFill>
                  <a:srgbClr val="E35310"/>
                </a:solidFill>
              </a:rPr>
            </a:br>
            <a:r>
              <a:rPr lang="en-US" sz="1600" b="1" dirty="0">
                <a:solidFill>
                  <a:srgbClr val="E35310"/>
                </a:solidFill>
              </a:rPr>
              <a:t>LONG-TERM AVERAGES</a:t>
            </a:r>
          </a:p>
          <a:p>
            <a:pPr>
              <a:defRPr/>
            </a:pPr>
            <a:r>
              <a:rPr lang="en-US" sz="1600" dirty="0">
                <a:solidFill>
                  <a:schemeClr val="tx1">
                    <a:lumMod val="95000"/>
                    <a:lumOff val="5000"/>
                  </a:schemeClr>
                </a:solidFill>
              </a:rPr>
              <a:t>S&amp;P 500 Forward Price-to-Earnings Ratio</a:t>
            </a:r>
          </a:p>
        </c:rich>
      </c:tx>
      <c:layout>
        <c:manualLayout>
          <c:xMode val="edge"/>
          <c:yMode val="edge"/>
          <c:x val="0.1286124958512691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Column1</c:v>
                </c:pt>
              </c:strCache>
            </c:strRef>
          </c:tx>
          <c:spPr>
            <a:ln w="28575" cap="rnd">
              <a:solidFill>
                <a:srgbClr val="E35310"/>
              </a:solidFill>
              <a:round/>
            </a:ln>
            <a:effectLst/>
          </c:spPr>
          <c:marker>
            <c:symbol val="circle"/>
            <c:size val="5"/>
            <c:spPr>
              <a:solidFill>
                <a:srgbClr val="E35310"/>
              </a:solidFill>
              <a:ln w="9525">
                <a:solidFill>
                  <a:srgbClr val="E35310"/>
                </a:solidFill>
              </a:ln>
              <a:effectLst/>
            </c:spPr>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2020</c:v>
                </c:pt>
                <c:pt idx="2">
                  <c:v>2022</c:v>
                </c:pt>
                <c:pt idx="3">
                  <c:v>2024</c:v>
                </c:pt>
                <c:pt idx="4">
                  <c:v>2026</c:v>
                </c:pt>
              </c:numCache>
            </c:numRef>
          </c:cat>
          <c:val>
            <c:numRef>
              <c:f>Sheet1!$B$2:$B$6</c:f>
              <c:numCache>
                <c:formatCode>General</c:formatCode>
                <c:ptCount val="5"/>
                <c:pt idx="0">
                  <c:v>16.399999999999999</c:v>
                </c:pt>
                <c:pt idx="1">
                  <c:v>22.7</c:v>
                </c:pt>
                <c:pt idx="2">
                  <c:v>15.9</c:v>
                </c:pt>
                <c:pt idx="3">
                  <c:v>21.2</c:v>
                </c:pt>
                <c:pt idx="4">
                  <c:v>20.100000000000001</c:v>
                </c:pt>
              </c:numCache>
            </c:numRef>
          </c:val>
          <c:smooth val="0"/>
          <c:extLst>
            <c:ext xmlns:c16="http://schemas.microsoft.com/office/drawing/2014/chart" uri="{C3380CC4-5D6E-409C-BE32-E72D297353CC}">
              <c16:uniqueId val="{00000000-4187-8040-8EB3-F72E0F3C4A36}"/>
            </c:ext>
          </c:extLst>
        </c:ser>
        <c:dLbls>
          <c:dLblPos val="t"/>
          <c:showLegendKey val="0"/>
          <c:showVal val="1"/>
          <c:showCatName val="0"/>
          <c:showSerName val="0"/>
          <c:showPercent val="0"/>
          <c:showBubbleSize val="0"/>
        </c:dLbls>
        <c:marker val="1"/>
        <c:smooth val="0"/>
        <c:axId val="1594225792"/>
        <c:axId val="1594221312"/>
      </c:lineChart>
      <c:catAx>
        <c:axId val="159422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94221312"/>
        <c:crosses val="autoZero"/>
        <c:auto val="1"/>
        <c:lblAlgn val="ctr"/>
        <c:lblOffset val="100"/>
        <c:noMultiLvlLbl val="0"/>
      </c:catAx>
      <c:valAx>
        <c:axId val="1594221312"/>
        <c:scaling>
          <c:orientation val="minMax"/>
          <c:max val="3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9422579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bg1"/>
            </a:solidFill>
            <a:ln>
              <a:noFill/>
            </a:ln>
            <a:effectLst/>
          </c:spPr>
          <c:invertIfNegative val="0"/>
          <c:dLbls>
            <c:numFmt formatCode="#,##0.0,,,&quot;B&quot;" sourceLinked="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Nvidia</c:v>
                </c:pt>
                <c:pt idx="1">
                  <c:v>Apple</c:v>
                </c:pt>
                <c:pt idx="2">
                  <c:v>Alphabet</c:v>
                </c:pt>
                <c:pt idx="3">
                  <c:v>Microsoft</c:v>
                </c:pt>
                <c:pt idx="4">
                  <c:v>Amazon</c:v>
                </c:pt>
                <c:pt idx="5">
                  <c:v>Broadcom</c:v>
                </c:pt>
                <c:pt idx="6">
                  <c:v>Meta</c:v>
                </c:pt>
                <c:pt idx="7">
                  <c:v>Tesla</c:v>
                </c:pt>
                <c:pt idx="8">
                  <c:v>Micron Technology</c:v>
                </c:pt>
                <c:pt idx="9">
                  <c:v>Eli Lily</c:v>
                </c:pt>
              </c:strCache>
            </c:strRef>
          </c:cat>
          <c:val>
            <c:numRef>
              <c:f>Sheet1!$B$2:$B$11</c:f>
              <c:numCache>
                <c:formatCode>General</c:formatCode>
                <c:ptCount val="10"/>
                <c:pt idx="0">
                  <c:v>18100000000</c:v>
                </c:pt>
                <c:pt idx="1">
                  <c:v>583600000000</c:v>
                </c:pt>
                <c:pt idx="2">
                  <c:v>528100000000</c:v>
                </c:pt>
                <c:pt idx="3">
                  <c:v>439600000000</c:v>
                </c:pt>
                <c:pt idx="4">
                  <c:v>318300000000</c:v>
                </c:pt>
                <c:pt idx="5">
                  <c:v>40100000000</c:v>
                </c:pt>
                <c:pt idx="6">
                  <c:v>296600000000</c:v>
                </c:pt>
                <c:pt idx="7">
                  <c:v>31500000000</c:v>
                </c:pt>
                <c:pt idx="8">
                  <c:v>14600000000</c:v>
                </c:pt>
                <c:pt idx="9">
                  <c:v>93100000000</c:v>
                </c:pt>
              </c:numCache>
            </c:numRef>
          </c:val>
          <c:extLst>
            <c:ext xmlns:c16="http://schemas.microsoft.com/office/drawing/2014/chart" uri="{C3380CC4-5D6E-409C-BE32-E72D297353CC}">
              <c16:uniqueId val="{00000000-CA45-3E4C-8BBD-F0ECEE5D24BC}"/>
            </c:ext>
          </c:extLst>
        </c:ser>
        <c:ser>
          <c:idx val="1"/>
          <c:order val="1"/>
          <c:tx>
            <c:strRef>
              <c:f>Sheet1!$C$1</c:f>
              <c:strCache>
                <c:ptCount val="1"/>
                <c:pt idx="0">
                  <c:v>Series 2</c:v>
                </c:pt>
              </c:strCache>
            </c:strRef>
          </c:tx>
          <c:spPr>
            <a:solidFill>
              <a:srgbClr val="E35310"/>
            </a:solidFill>
            <a:ln>
              <a:noFill/>
            </a:ln>
            <a:effectLst/>
          </c:spPr>
          <c:invertIfNegative val="0"/>
          <c:dLbls>
            <c:numFmt formatCode="#,##0.0,,,,&quot;T&quot;" sourceLinked="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Nvidia</c:v>
                </c:pt>
                <c:pt idx="1">
                  <c:v>Apple</c:v>
                </c:pt>
                <c:pt idx="2">
                  <c:v>Alphabet</c:v>
                </c:pt>
                <c:pt idx="3">
                  <c:v>Microsoft</c:v>
                </c:pt>
                <c:pt idx="4">
                  <c:v>Amazon</c:v>
                </c:pt>
                <c:pt idx="5">
                  <c:v>Broadcom</c:v>
                </c:pt>
                <c:pt idx="6">
                  <c:v>Meta</c:v>
                </c:pt>
                <c:pt idx="7">
                  <c:v>Tesla</c:v>
                </c:pt>
                <c:pt idx="8">
                  <c:v>Micron Technology</c:v>
                </c:pt>
                <c:pt idx="9">
                  <c:v>Eli Lily</c:v>
                </c:pt>
              </c:strCache>
            </c:strRef>
          </c:cat>
          <c:val>
            <c:numRef>
              <c:f>Sheet1!$C$2:$C$11</c:f>
              <c:numCache>
                <c:formatCode>General</c:formatCode>
                <c:ptCount val="10"/>
                <c:pt idx="0">
                  <c:v>5560000000000</c:v>
                </c:pt>
                <c:pt idx="1">
                  <c:v>4670000000000</c:v>
                </c:pt>
                <c:pt idx="2">
                  <c:v>4100000000000</c:v>
                </c:pt>
                <c:pt idx="3">
                  <c:v>3670000000000</c:v>
                </c:pt>
                <c:pt idx="4">
                  <c:v>2770000000000</c:v>
                </c:pt>
                <c:pt idx="5">
                  <c:v>1750000000000</c:v>
                </c:pt>
                <c:pt idx="6">
                  <c:v>1560000000000</c:v>
                </c:pt>
                <c:pt idx="7">
                  <c:v>1450000000000</c:v>
                </c:pt>
                <c:pt idx="8">
                  <c:v>1080000000000</c:v>
                </c:pt>
                <c:pt idx="9">
                  <c:v>1000000000000</c:v>
                </c:pt>
              </c:numCache>
            </c:numRef>
          </c:val>
          <c:extLst>
            <c:ext xmlns:c16="http://schemas.microsoft.com/office/drawing/2014/chart" uri="{C3380CC4-5D6E-409C-BE32-E72D297353CC}">
              <c16:uniqueId val="{00000001-CA45-3E4C-8BBD-F0ECEE5D24BC}"/>
            </c:ext>
          </c:extLst>
        </c:ser>
        <c:dLbls>
          <c:showLegendKey val="0"/>
          <c:showVal val="1"/>
          <c:showCatName val="0"/>
          <c:showSerName val="0"/>
          <c:showPercent val="0"/>
          <c:showBubbleSize val="0"/>
        </c:dLbls>
        <c:gapWidth val="130"/>
        <c:overlap val="-4"/>
        <c:axId val="1828397824"/>
        <c:axId val="1828403648"/>
      </c:barChart>
      <c:catAx>
        <c:axId val="1828397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1828403648"/>
        <c:crosses val="autoZero"/>
        <c:auto val="1"/>
        <c:lblAlgn val="ctr"/>
        <c:lblOffset val="100"/>
        <c:noMultiLvlLbl val="0"/>
      </c:catAx>
      <c:valAx>
        <c:axId val="1828403648"/>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28397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0.07541</cdr:x>
      <cdr:y>0.75993</cdr:y>
    </cdr:from>
    <cdr:to>
      <cdr:x>0.83391</cdr:x>
      <cdr:y>0.75993</cdr:y>
    </cdr:to>
    <cdr:cxnSp macro="">
      <cdr:nvCxnSpPr>
        <cdr:cNvPr id="3" name="Straight Connector 2">
          <a:extLst xmlns:a="http://schemas.openxmlformats.org/drawingml/2006/main">
            <a:ext uri="{FF2B5EF4-FFF2-40B4-BE49-F238E27FC236}">
              <a16:creationId xmlns:a16="http://schemas.microsoft.com/office/drawing/2014/main" id="{56C4C4F2-E84C-CEB7-98A9-2F797E78AFA7}"/>
            </a:ext>
          </a:extLst>
        </cdr:cNvPr>
        <cdr:cNvCxnSpPr/>
      </cdr:nvCxnSpPr>
      <cdr:spPr>
        <a:xfrm xmlns:a="http://schemas.openxmlformats.org/drawingml/2006/main">
          <a:off x="389191" y="2223768"/>
          <a:ext cx="3914775" cy="0"/>
        </a:xfrm>
        <a:prstGeom xmlns:a="http://schemas.openxmlformats.org/drawingml/2006/main" prst="line">
          <a:avLst/>
        </a:prstGeom>
        <a:ln xmlns:a="http://schemas.openxmlformats.org/drawingml/2006/main">
          <a:solidFill>
            <a:srgbClr val="E35310"/>
          </a:solidFill>
          <a:prstDash val="sysDash"/>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0.84221</cdr:x>
      <cdr:y>0.63452</cdr:y>
    </cdr:from>
    <cdr:to>
      <cdr:x>1</cdr:x>
      <cdr:y>0.89161</cdr:y>
    </cdr:to>
    <cdr:sp macro="" textlink="">
      <cdr:nvSpPr>
        <cdr:cNvPr id="5" name="TextBox 4">
          <a:extLst xmlns:a="http://schemas.openxmlformats.org/drawingml/2006/main">
            <a:ext uri="{FF2B5EF4-FFF2-40B4-BE49-F238E27FC236}">
              <a16:creationId xmlns:a16="http://schemas.microsoft.com/office/drawing/2014/main" id="{3EC0E568-DA99-733F-9999-4A4506CA083A}"/>
            </a:ext>
          </a:extLst>
        </cdr:cNvPr>
        <cdr:cNvSpPr txBox="1"/>
      </cdr:nvSpPr>
      <cdr:spPr>
        <a:xfrm xmlns:a="http://schemas.openxmlformats.org/drawingml/2006/main">
          <a:off x="4346829" y="1657351"/>
          <a:ext cx="814387" cy="6715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b="1" kern="1200" dirty="0">
              <a:solidFill>
                <a:srgbClr val="E35310"/>
              </a:solidFill>
              <a:latin typeface="Arial" panose="020B0604020202020204" pitchFamily="34" charset="0"/>
              <a:cs typeface="Arial" panose="020B0604020202020204" pitchFamily="34" charset="0"/>
            </a:rPr>
            <a:t>20-Year Average (16.1x)</a:t>
          </a:r>
        </a:p>
      </cdr:txBody>
    </cdr:sp>
  </cdr:relSizeAnchor>
</c:userShapes>
</file>

<file path=ppt/drawings/drawing2.xml><?xml version="1.0" encoding="utf-8"?>
<c:userShapes xmlns:c="http://schemas.openxmlformats.org/drawingml/2006/chart">
  <cdr:relSizeAnchor xmlns:cdr="http://schemas.openxmlformats.org/drawingml/2006/chartDrawing">
    <cdr:from>
      <cdr:x>0.69297</cdr:x>
      <cdr:y>0.74159</cdr:y>
    </cdr:from>
    <cdr:to>
      <cdr:x>0.71454</cdr:x>
      <cdr:y>0.78813</cdr:y>
    </cdr:to>
    <cdr:sp macro="" textlink="">
      <cdr:nvSpPr>
        <cdr:cNvPr id="2" name="Rectangle 1">
          <a:extLst xmlns:a="http://schemas.openxmlformats.org/drawingml/2006/main">
            <a:ext uri="{FF2B5EF4-FFF2-40B4-BE49-F238E27FC236}">
              <a16:creationId xmlns:a16="http://schemas.microsoft.com/office/drawing/2014/main" id="{72AEE6CD-8B3B-7DC7-E1F0-8A1B4FB4C9F6}"/>
            </a:ext>
          </a:extLst>
        </cdr:cNvPr>
        <cdr:cNvSpPr/>
      </cdr:nvSpPr>
      <cdr:spPr>
        <a:xfrm xmlns:a="http://schemas.openxmlformats.org/drawingml/2006/main">
          <a:off x="7613716" y="3262388"/>
          <a:ext cx="237031" cy="204728"/>
        </a:xfrm>
        <a:prstGeom xmlns:a="http://schemas.openxmlformats.org/drawingml/2006/main" prst="rect">
          <a:avLst/>
        </a:prstGeom>
        <a:solidFill xmlns:a="http://schemas.openxmlformats.org/drawingml/2006/main">
          <a:srgbClr val="E35310"/>
        </a:solidFill>
        <a:ln xmlns:a="http://schemas.openxmlformats.org/drawingml/2006/main">
          <a:no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0.69297</cdr:x>
      <cdr:y>0.64225</cdr:y>
    </cdr:from>
    <cdr:to>
      <cdr:x>0.71454</cdr:x>
      <cdr:y>0.68879</cdr:y>
    </cdr:to>
    <cdr:sp macro="" textlink="">
      <cdr:nvSpPr>
        <cdr:cNvPr id="3" name="Rectangle 2">
          <a:extLst xmlns:a="http://schemas.openxmlformats.org/drawingml/2006/main">
            <a:ext uri="{FF2B5EF4-FFF2-40B4-BE49-F238E27FC236}">
              <a16:creationId xmlns:a16="http://schemas.microsoft.com/office/drawing/2014/main" id="{567727AC-D7BA-1B54-BF40-63FBD758C46C}"/>
            </a:ext>
          </a:extLst>
        </cdr:cNvPr>
        <cdr:cNvSpPr/>
      </cdr:nvSpPr>
      <cdr:spPr>
        <a:xfrm xmlns:a="http://schemas.openxmlformats.org/drawingml/2006/main">
          <a:off x="7613716" y="2825369"/>
          <a:ext cx="237031" cy="204728"/>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292ADA-87F3-3A4C-960A-36E3CC0E763A}"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41128-D0BF-3447-A711-BB0969F3C2BD}" type="slidenum">
              <a:rPr lang="en-US" smtClean="0"/>
              <a:t>‹#›</a:t>
            </a:fld>
            <a:endParaRPr lang="en-US"/>
          </a:p>
        </p:txBody>
      </p:sp>
    </p:spTree>
    <p:extLst>
      <p:ext uri="{BB962C8B-B14F-4D97-AF65-F5344CB8AC3E}">
        <p14:creationId xmlns:p14="http://schemas.microsoft.com/office/powerpoint/2010/main" val="262534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Protect the Gains / Opening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Do not introduce yourself immediately. Start by setting up the story.</a:t>
            </a:r>
          </a:p>
          <a:p>
            <a:r>
              <a:rPr lang="en-US" sz="1200" kern="1200" dirty="0">
                <a:solidFill>
                  <a:schemeClr val="tx1"/>
                </a:solidFill>
                <a:effectLst/>
                <a:latin typeface="+mn-lt"/>
                <a:ea typeface="+mn-ea"/>
                <a:cs typeface="+mn-cs"/>
              </a:rPr>
              <a:t>“Before we get started, I want you to imagine something with me. Imagine that five years ago you had $500,000 invested for retirement. You understood there would be good years and bad years, and you were comfortable with the amount of risk you were taking.”</a:t>
            </a:r>
          </a:p>
          <a:p>
            <a:r>
              <a:rPr lang="en-US" sz="1200" kern="1200" dirty="0">
                <a:solidFill>
                  <a:schemeClr val="tx1"/>
                </a:solidFill>
                <a:effectLst/>
                <a:latin typeface="+mn-lt"/>
                <a:ea typeface="+mn-ea"/>
                <a:cs typeface="+mn-cs"/>
              </a:rPr>
              <a:t>Pause before moving to the next slide.</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a:t>
            </a:fld>
            <a:endParaRPr lang="en-US"/>
          </a:p>
        </p:txBody>
      </p:sp>
    </p:spTree>
    <p:extLst>
      <p:ext uri="{BB962C8B-B14F-4D97-AF65-F5344CB8AC3E}">
        <p14:creationId xmlns:p14="http://schemas.microsoft.com/office/powerpoint/2010/main" val="175489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Imagine This...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Continue the story.</a:t>
            </a:r>
          </a:p>
          <a:p>
            <a:r>
              <a:rPr lang="en-US" sz="1200" kern="1200" dirty="0">
                <a:solidFill>
                  <a:schemeClr val="tx1"/>
                </a:solidFill>
                <a:effectLst/>
                <a:latin typeface="+mn-lt"/>
                <a:ea typeface="+mn-ea"/>
                <a:cs typeface="+mn-cs"/>
              </a:rPr>
              <a:t>“Fast-forward five years. The markets have treated you pretty well. Your $500,000 has grown to $800,000. That is great news. You have made $300,000.”</a:t>
            </a:r>
          </a:p>
          <a:p>
            <a:r>
              <a:rPr lang="en-US" sz="1200" kern="1200" dirty="0">
                <a:solidFill>
                  <a:schemeClr val="tx1"/>
                </a:solidFill>
                <a:effectLst/>
                <a:latin typeface="+mn-lt"/>
                <a:ea typeface="+mn-ea"/>
                <a:cs typeface="+mn-cs"/>
              </a:rPr>
              <a:t>“The question I want you to think about tonight is whether the decisions you made when you had $500,000 are automatically the same decisions you would make now that you have $800,000.”</a:t>
            </a:r>
          </a:p>
          <a:p>
            <a:r>
              <a:rPr lang="en-US" sz="1200" kern="1200" dirty="0">
                <a:solidFill>
                  <a:schemeClr val="tx1"/>
                </a:solidFill>
                <a:effectLst/>
                <a:latin typeface="+mn-lt"/>
                <a:ea typeface="+mn-ea"/>
                <a:cs typeface="+mn-cs"/>
              </a:rPr>
              <a:t>Do not answer the question yet.</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2</a:t>
            </a:fld>
            <a:endParaRPr lang="en-US"/>
          </a:p>
        </p:txBody>
      </p:sp>
    </p:spTree>
    <p:extLst>
      <p:ext uri="{BB962C8B-B14F-4D97-AF65-F5344CB8AC3E}">
        <p14:creationId xmlns:p14="http://schemas.microsoft.com/office/powerpoint/2010/main" val="94110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$300,000 / Make the Gain Real</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Slow down here. The purpose is to move the audience away from percentages and statements and into real life.</a:t>
            </a:r>
          </a:p>
          <a:p>
            <a:r>
              <a:rPr lang="en-US" sz="1200" kern="1200" dirty="0">
                <a:solidFill>
                  <a:schemeClr val="tx1"/>
                </a:solidFill>
                <a:effectLst/>
                <a:latin typeface="+mn-lt"/>
                <a:ea typeface="+mn-ea"/>
                <a:cs typeface="+mn-cs"/>
              </a:rPr>
              <a:t>“Three hundred thousand dollars is not just a number on a statement. Think about what that could represent in your life. It could represent years of retirement income. Travel. Helping children or grandchildren. A home project. Healthcare. A legacy.”</a:t>
            </a:r>
          </a:p>
          <a:p>
            <a:r>
              <a:rPr lang="en-US" sz="1200" kern="1200" dirty="0">
                <a:solidFill>
                  <a:schemeClr val="tx1"/>
                </a:solidFill>
                <a:effectLst/>
                <a:latin typeface="+mn-lt"/>
                <a:ea typeface="+mn-ea"/>
                <a:cs typeface="+mn-cs"/>
              </a:rPr>
              <a:t>Ask the room:</a:t>
            </a:r>
          </a:p>
          <a:p>
            <a:r>
              <a:rPr lang="en-US" sz="1200" b="1" kern="1200" dirty="0">
                <a:solidFill>
                  <a:schemeClr val="tx1"/>
                </a:solidFill>
                <a:effectLst/>
                <a:latin typeface="+mn-lt"/>
                <a:ea typeface="+mn-ea"/>
                <a:cs typeface="+mn-cs"/>
              </a:rPr>
              <a:t>“If you had gained $300,000, would you think differently about losing part of it than you did when you first invested?”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concept comes directly from the mastermind discussion, where Sam described making gains tangible by relating them to purchases and lifestyle rather than leaving them as abstract investment numbers.</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3</a:t>
            </a:fld>
            <a:endParaRPr lang="en-US"/>
          </a:p>
        </p:txBody>
      </p:sp>
    </p:spTree>
    <p:extLst>
      <p:ext uri="{BB962C8B-B14F-4D97-AF65-F5344CB8AC3E}">
        <p14:creationId xmlns:p14="http://schemas.microsoft.com/office/powerpoint/2010/main" val="1427134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Would You Make the Same Decision Today?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really the entire Protect the Gains conversation.”</a:t>
            </a:r>
          </a:p>
          <a:p>
            <a:r>
              <a:rPr lang="en-US" sz="1200" kern="1200" dirty="0">
                <a:solidFill>
                  <a:schemeClr val="tx1"/>
                </a:solidFill>
                <a:effectLst/>
                <a:latin typeface="+mn-lt"/>
                <a:ea typeface="+mn-ea"/>
                <a:cs typeface="+mn-cs"/>
              </a:rPr>
              <a:t>“If you were comfortable with 20% risk when you had $500,000, that represented $100,000. If your portfolio is now $800,000, that same 20% represents $160,000.”</a:t>
            </a:r>
          </a:p>
          <a:p>
            <a:r>
              <a:rPr lang="en-US" sz="1200" kern="1200" dirty="0">
                <a:solidFill>
                  <a:schemeClr val="tx1"/>
                </a:solidFill>
                <a:effectLst/>
                <a:latin typeface="+mn-lt"/>
                <a:ea typeface="+mn-ea"/>
                <a:cs typeface="+mn-cs"/>
              </a:rPr>
              <a:t>“Your percentage did not change. The dollars did.”</a:t>
            </a:r>
          </a:p>
          <a:p>
            <a:r>
              <a:rPr lang="en-US" sz="1200" kern="1200" dirty="0">
                <a:solidFill>
                  <a:schemeClr val="tx1"/>
                </a:solidFill>
                <a:effectLst/>
                <a:latin typeface="+mn-lt"/>
                <a:ea typeface="+mn-ea"/>
                <a:cs typeface="+mn-cs"/>
              </a:rPr>
              <a:t>Pause.</a:t>
            </a:r>
          </a:p>
          <a:p>
            <a:r>
              <a:rPr lang="en-US" sz="1200" b="1" kern="1200" dirty="0">
                <a:solidFill>
                  <a:schemeClr val="tx1"/>
                </a:solidFill>
                <a:effectLst/>
                <a:latin typeface="+mn-lt"/>
                <a:ea typeface="+mn-ea"/>
                <a:cs typeface="+mn-cs"/>
              </a:rPr>
              <a:t>“Would losing $160,000 feel the same as losing $100,000?”</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 not imply that a 20% loss is expected. This is an illustrative example about exposure, not a market forecast. The underlying premise mirrors the mastermind discussion about percentage risk remaining constant while the dollars at risk change.</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4</a:t>
            </a:fld>
            <a:endParaRPr lang="en-US"/>
          </a:p>
        </p:txBody>
      </p:sp>
    </p:spTree>
    <p:extLst>
      <p:ext uri="{BB962C8B-B14F-4D97-AF65-F5344CB8AC3E}">
        <p14:creationId xmlns:p14="http://schemas.microsoft.com/office/powerpoint/2010/main" val="275661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Meet Your Presenter</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Now introduce yourself.</a:t>
            </a:r>
          </a:p>
          <a:p>
            <a:r>
              <a:rPr lang="en-US" sz="1200" kern="1200" dirty="0">
                <a:solidFill>
                  <a:schemeClr val="tx1"/>
                </a:solidFill>
                <a:effectLst/>
                <a:latin typeface="+mn-lt"/>
                <a:ea typeface="+mn-ea"/>
                <a:cs typeface="+mn-cs"/>
              </a:rPr>
              <a:t>“That question is really what our conversation today is about. We are not here to predict what the market will do next. We are here to talk about whether the financial decisions you made several years ago still fit the portfolio, retirement and life you have today.”</a:t>
            </a:r>
          </a:p>
          <a:p>
            <a:r>
              <a:rPr lang="en-US" sz="1200" kern="1200" dirty="0">
                <a:solidFill>
                  <a:schemeClr val="tx1"/>
                </a:solidFill>
                <a:effectLst/>
                <a:latin typeface="+mn-lt"/>
                <a:ea typeface="+mn-ea"/>
                <a:cs typeface="+mn-cs"/>
              </a:rPr>
              <a:t>Briefly introduce yourself, your firm and why you work with retirees/pre-retirees.</a:t>
            </a:r>
          </a:p>
          <a:p>
            <a:r>
              <a:rPr lang="en-US" sz="1200" kern="1200" dirty="0">
                <a:solidFill>
                  <a:schemeClr val="tx1"/>
                </a:solidFill>
                <a:effectLst/>
                <a:latin typeface="+mn-lt"/>
                <a:ea typeface="+mn-ea"/>
                <a:cs typeface="+mn-cs"/>
              </a:rPr>
              <a:t>Keep this personal. Avoid reading the biography from the slide.</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5</a:t>
            </a:fld>
            <a:endParaRPr lang="en-US"/>
          </a:p>
        </p:txBody>
      </p:sp>
    </p:spTree>
    <p:extLst>
      <p:ext uri="{BB962C8B-B14F-4D97-AF65-F5344CB8AC3E}">
        <p14:creationId xmlns:p14="http://schemas.microsoft.com/office/powerpoint/2010/main" val="1215794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Establishing the problem</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 Markets Have Had a Strong Run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“Growth is obviously something we want. The challenge is that growth itself can change your financial picture.”</a:t>
            </a:r>
          </a:p>
          <a:p>
            <a:r>
              <a:rPr lang="en-US" sz="1200" kern="1200" dirty="0">
                <a:solidFill>
                  <a:schemeClr val="tx1"/>
                </a:solidFill>
                <a:effectLst/>
                <a:latin typeface="+mn-lt"/>
                <a:ea typeface="+mn-ea"/>
                <a:cs typeface="+mn-cs"/>
              </a:rPr>
              <a:t>“As your account grows, the amount of money represented by the same percentage of risk grows with it.”</a:t>
            </a:r>
          </a:p>
          <a:p>
            <a:r>
              <a:rPr lang="en-US" sz="1200" kern="1200" dirty="0">
                <a:solidFill>
                  <a:schemeClr val="tx1"/>
                </a:solidFill>
                <a:effectLst/>
                <a:latin typeface="+mn-lt"/>
                <a:ea typeface="+mn-ea"/>
                <a:cs typeface="+mn-cs"/>
              </a:rPr>
              <a:t>Tie this back to the opening story rather than starting a new conversation.</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6</a:t>
            </a:fld>
            <a:endParaRPr lang="en-US"/>
          </a:p>
        </p:txBody>
      </p:sp>
    </p:spTree>
    <p:extLst>
      <p:ext uri="{BB962C8B-B14F-4D97-AF65-F5344CB8AC3E}">
        <p14:creationId xmlns:p14="http://schemas.microsoft.com/office/powerpoint/2010/main" val="111414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Same Risk Percentage. Bigger Dollars.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slide may need very little additional commentary because the concept has already been established in the opening. Use it as reinforcement.</a:t>
            </a:r>
          </a:p>
          <a:p>
            <a:r>
              <a:rPr lang="en-US" sz="1200" b="1" kern="1200" dirty="0">
                <a:solidFill>
                  <a:schemeClr val="tx1"/>
                </a:solidFill>
                <a:effectLst/>
                <a:latin typeface="+mn-lt"/>
                <a:ea typeface="+mn-ea"/>
                <a:cs typeface="+mn-cs"/>
              </a:rPr>
              <a:t>Presenter note: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important distinction is between percentage risk and dollar risk. We tend to talk about risk in percentages. We live our lives in dollars.”</a:t>
            </a:r>
          </a:p>
          <a:p>
            <a:r>
              <a:rPr lang="en-US" sz="1200" kern="1200" dirty="0">
                <a:solidFill>
                  <a:schemeClr val="tx1"/>
                </a:solidFill>
                <a:effectLst/>
                <a:latin typeface="+mn-lt"/>
                <a:ea typeface="+mn-ea"/>
                <a:cs typeface="+mn-cs"/>
              </a:rPr>
              <a:t>That is a strong line worth emphasizing.</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7</a:t>
            </a:fld>
            <a:endParaRPr lang="en-US"/>
          </a:p>
        </p:txBody>
      </p:sp>
    </p:spTree>
    <p:extLst>
      <p:ext uri="{BB962C8B-B14F-4D97-AF65-F5344CB8AC3E}">
        <p14:creationId xmlns:p14="http://schemas.microsoft.com/office/powerpoint/2010/main" val="1632693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Slide: The Question Is Not...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Read neither question immediately.</a:t>
            </a:r>
          </a:p>
          <a:p>
            <a:r>
              <a:rPr lang="en-US" sz="1200" kern="1200" dirty="0">
                <a:solidFill>
                  <a:schemeClr val="tx1"/>
                </a:solidFill>
                <a:effectLst/>
                <a:latin typeface="+mn-lt"/>
                <a:ea typeface="+mn-ea"/>
                <a:cs typeface="+mn-cs"/>
              </a:rPr>
              <a:t>Set it up:</a:t>
            </a:r>
          </a:p>
          <a:p>
            <a:r>
              <a:rPr lang="en-US" sz="1200" kern="1200" dirty="0">
                <a:solidFill>
                  <a:schemeClr val="tx1"/>
                </a:solidFill>
                <a:effectLst/>
                <a:latin typeface="+mn-lt"/>
                <a:ea typeface="+mn-ea"/>
                <a:cs typeface="+mn-cs"/>
              </a:rPr>
              <a:t>“One of the easiest things to do when markets have performed well is start asking whether they are too high, when they will fall or whether we should get out.”</a:t>
            </a:r>
          </a:p>
          <a:p>
            <a:r>
              <a:rPr lang="en-US" sz="1200" kern="1200" dirty="0">
                <a:solidFill>
                  <a:schemeClr val="tx1"/>
                </a:solidFill>
                <a:effectLst/>
                <a:latin typeface="+mn-lt"/>
                <a:ea typeface="+mn-ea"/>
                <a:cs typeface="+mn-cs"/>
              </a:rPr>
              <a:t>“That requires us to predict something none of us can consistently predict.”</a:t>
            </a:r>
          </a:p>
          <a:p>
            <a:r>
              <a:rPr lang="en-US" sz="1200" kern="1200" dirty="0">
                <a:solidFill>
                  <a:schemeClr val="tx1"/>
                </a:solidFill>
                <a:effectLst/>
                <a:latin typeface="+mn-lt"/>
                <a:ea typeface="+mn-ea"/>
                <a:cs typeface="+mn-cs"/>
              </a:rPr>
              <a:t>Then reveal/emphasize:</a:t>
            </a:r>
          </a:p>
          <a:p>
            <a:r>
              <a:rPr lang="en-US" sz="1200" b="1" kern="1200" dirty="0">
                <a:solidFill>
                  <a:schemeClr val="tx1"/>
                </a:solidFill>
                <a:effectLst/>
                <a:latin typeface="+mn-lt"/>
                <a:ea typeface="+mn-ea"/>
                <a:cs typeface="+mn-cs"/>
              </a:rPr>
              <a:t>“The better question is: How much of what you have gained do you still want fully exposed?”</a:t>
            </a:r>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Make the Gains Feel Real</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where advisors can personalize the presentation.</a:t>
            </a:r>
          </a:p>
          <a:p>
            <a:r>
              <a:rPr lang="en-US" sz="1200" kern="1200" dirty="0">
                <a:solidFill>
                  <a:schemeClr val="tx1"/>
                </a:solidFill>
                <a:effectLst/>
                <a:latin typeface="+mn-lt"/>
                <a:ea typeface="+mn-ea"/>
                <a:cs typeface="+mn-cs"/>
              </a:rPr>
              <a:t>Sam's example was essentially: if someone has $1 million in gains and the most expensive vehicle they have ever purchased was $100,000, those gains represent ten vehicles.</a:t>
            </a:r>
          </a:p>
          <a:p>
            <a:r>
              <a:rPr lang="en-US" sz="1200" kern="1200" dirty="0">
                <a:solidFill>
                  <a:schemeClr val="tx1"/>
                </a:solidFill>
                <a:effectLst/>
                <a:latin typeface="+mn-lt"/>
                <a:ea typeface="+mn-ea"/>
                <a:cs typeface="+mn-cs"/>
              </a:rPr>
              <a:t>The advisor does not need to use cars. Ask the prospect what matters to them.</a:t>
            </a:r>
          </a:p>
          <a:p>
            <a:r>
              <a:rPr lang="en-US" sz="1200" kern="1200" dirty="0">
                <a:solidFill>
                  <a:schemeClr val="tx1"/>
                </a:solidFill>
                <a:effectLst/>
                <a:latin typeface="+mn-lt"/>
                <a:ea typeface="+mn-ea"/>
                <a:cs typeface="+mn-cs"/>
              </a:rPr>
              <a:t>“Maybe your number represents ten years of travel. Maybe it represents helping grandchildren through college. Maybe it represents five years of retirement income.”</a:t>
            </a:r>
          </a:p>
          <a:p>
            <a:r>
              <a:rPr lang="en-US" sz="1200" kern="1200" dirty="0">
                <a:solidFill>
                  <a:schemeClr val="tx1"/>
                </a:solidFill>
                <a:effectLst/>
                <a:latin typeface="+mn-lt"/>
                <a:ea typeface="+mn-ea"/>
                <a:cs typeface="+mn-cs"/>
              </a:rPr>
              <a:t>Then ask:</a:t>
            </a:r>
          </a:p>
          <a:p>
            <a:r>
              <a:rPr lang="en-US" sz="1200" b="1" kern="1200" dirty="0">
                <a:solidFill>
                  <a:schemeClr val="tx1"/>
                </a:solidFill>
                <a:effectLst/>
                <a:latin typeface="+mn-lt"/>
                <a:ea typeface="+mn-ea"/>
                <a:cs typeface="+mn-cs"/>
              </a:rPr>
              <a:t>“How much of that would you willingly put back at risk?”</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8</a:t>
            </a:fld>
            <a:endParaRPr lang="en-US"/>
          </a:p>
        </p:txBody>
      </p:sp>
    </p:spTree>
    <p:extLst>
      <p:ext uri="{BB962C8B-B14F-4D97-AF65-F5344CB8AC3E}">
        <p14:creationId xmlns:p14="http://schemas.microsoft.com/office/powerpoint/2010/main" val="3097491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Market evidence (SLIDE 1/3)</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Slides: Why Review the Plan Now? / S&amp;P 500 / Concentration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should have </a:t>
            </a:r>
            <a:r>
              <a:rPr lang="en-US" sz="1200" b="1" kern="1200" dirty="0">
                <a:solidFill>
                  <a:schemeClr val="tx1"/>
                </a:solidFill>
                <a:effectLst/>
                <a:latin typeface="+mn-lt"/>
                <a:ea typeface="+mn-ea"/>
                <a:cs typeface="+mn-cs"/>
              </a:rPr>
              <a:t>short notes</a:t>
            </a:r>
            <a:r>
              <a:rPr lang="en-US" sz="1200" kern="1200" dirty="0">
                <a:solidFill>
                  <a:schemeClr val="tx1"/>
                </a:solidFill>
                <a:effectLst/>
                <a:latin typeface="+mn-lt"/>
                <a:ea typeface="+mn-ea"/>
                <a:cs typeface="+mn-cs"/>
              </a:rPr>
              <a:t>, not scripts. The charts need to do the work.</a:t>
            </a: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are not showing you these charts because they tell us what happens next. They do not.”</a:t>
            </a:r>
          </a:p>
          <a:p>
            <a:r>
              <a:rPr lang="en-US" sz="1200" kern="1200" dirty="0">
                <a:solidFill>
                  <a:schemeClr val="tx1"/>
                </a:solidFill>
                <a:effectLst/>
                <a:latin typeface="+mn-lt"/>
                <a:ea typeface="+mn-ea"/>
                <a:cs typeface="+mn-cs"/>
              </a:rPr>
              <a:t>“They simply give us context for why reviewing risk after a period of significant market growth can be worthwhile.”</a:t>
            </a:r>
          </a:p>
          <a:p>
            <a:r>
              <a:rPr lang="en-US" sz="1200" kern="1200" dirty="0">
                <a:solidFill>
                  <a:schemeClr val="tx1"/>
                </a:solidFill>
                <a:effectLst/>
                <a:latin typeface="+mn-lt"/>
                <a:ea typeface="+mn-ea"/>
                <a:cs typeface="+mn-cs"/>
              </a:rPr>
              <a:t>Explain the specific statistic shown on each slide and its source. Do not embellish the data with predictions.</a:t>
            </a:r>
          </a:p>
          <a:p>
            <a:r>
              <a:rPr lang="en-US" sz="1200" kern="1200" dirty="0">
                <a:solidFill>
                  <a:schemeClr val="tx1"/>
                </a:solidFill>
                <a:effectLst/>
                <a:latin typeface="+mn-lt"/>
                <a:ea typeface="+mn-ea"/>
                <a:cs typeface="+mn-cs"/>
              </a:rPr>
              <a:t>Transition:</a:t>
            </a:r>
          </a:p>
          <a:p>
            <a:r>
              <a:rPr lang="en-US" sz="1200" b="1" kern="1200" dirty="0">
                <a:solidFill>
                  <a:schemeClr val="tx1"/>
                </a:solidFill>
                <a:effectLst/>
                <a:latin typeface="+mn-lt"/>
                <a:ea typeface="+mn-ea"/>
                <a:cs typeface="+mn-cs"/>
              </a:rPr>
              <a:t>“None of this tells us a correction is coming tomorrow. That is actually the point.”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9</a:t>
            </a:fld>
            <a:endParaRPr lang="en-US"/>
          </a:p>
        </p:txBody>
      </p:sp>
    </p:spTree>
    <p:extLst>
      <p:ext uri="{BB962C8B-B14F-4D97-AF65-F5344CB8AC3E}">
        <p14:creationId xmlns:p14="http://schemas.microsoft.com/office/powerpoint/2010/main" val="4254882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Market evidence (SLIDE 2/3)</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Slides: Why Review the Plan Now? / S&amp;P 500 / Concentration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should have </a:t>
            </a:r>
            <a:r>
              <a:rPr lang="en-US" sz="1200" b="1" kern="1200" dirty="0">
                <a:solidFill>
                  <a:schemeClr val="tx1"/>
                </a:solidFill>
                <a:effectLst/>
                <a:latin typeface="+mn-lt"/>
                <a:ea typeface="+mn-ea"/>
                <a:cs typeface="+mn-cs"/>
              </a:rPr>
              <a:t>short notes</a:t>
            </a:r>
            <a:r>
              <a:rPr lang="en-US" sz="1200" kern="1200" dirty="0">
                <a:solidFill>
                  <a:schemeClr val="tx1"/>
                </a:solidFill>
                <a:effectLst/>
                <a:latin typeface="+mn-lt"/>
                <a:ea typeface="+mn-ea"/>
                <a:cs typeface="+mn-cs"/>
              </a:rPr>
              <a:t>, not scripts. The charts need to do the work.</a:t>
            </a: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are not showing you these charts because they tell us what happens next. They do not.”</a:t>
            </a:r>
          </a:p>
          <a:p>
            <a:r>
              <a:rPr lang="en-US" sz="1200" kern="1200" dirty="0">
                <a:solidFill>
                  <a:schemeClr val="tx1"/>
                </a:solidFill>
                <a:effectLst/>
                <a:latin typeface="+mn-lt"/>
                <a:ea typeface="+mn-ea"/>
                <a:cs typeface="+mn-cs"/>
              </a:rPr>
              <a:t>“They simply give us context for why reviewing risk after a period of significant market growth can be worthwhile.”</a:t>
            </a:r>
          </a:p>
          <a:p>
            <a:r>
              <a:rPr lang="en-US" sz="1200" kern="1200" dirty="0">
                <a:solidFill>
                  <a:schemeClr val="tx1"/>
                </a:solidFill>
                <a:effectLst/>
                <a:latin typeface="+mn-lt"/>
                <a:ea typeface="+mn-ea"/>
                <a:cs typeface="+mn-cs"/>
              </a:rPr>
              <a:t>Explain the specific statistic shown on each slide and its source. Do not embellish the data with predictions.</a:t>
            </a:r>
          </a:p>
          <a:p>
            <a:r>
              <a:rPr lang="en-US" sz="1200" kern="1200" dirty="0">
                <a:solidFill>
                  <a:schemeClr val="tx1"/>
                </a:solidFill>
                <a:effectLst/>
                <a:latin typeface="+mn-lt"/>
                <a:ea typeface="+mn-ea"/>
                <a:cs typeface="+mn-cs"/>
              </a:rPr>
              <a:t>Transition:</a:t>
            </a:r>
          </a:p>
          <a:p>
            <a:r>
              <a:rPr lang="en-US" sz="1200" b="1" kern="1200" dirty="0">
                <a:solidFill>
                  <a:schemeClr val="tx1"/>
                </a:solidFill>
                <a:effectLst/>
                <a:latin typeface="+mn-lt"/>
                <a:ea typeface="+mn-ea"/>
                <a:cs typeface="+mn-cs"/>
              </a:rPr>
              <a:t>“None of this tells us a correction is coming tomorrow. That is actually the point.”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10</a:t>
            </a:fld>
            <a:endParaRPr lang="en-US"/>
          </a:p>
        </p:txBody>
      </p:sp>
    </p:spTree>
    <p:extLst>
      <p:ext uri="{BB962C8B-B14F-4D97-AF65-F5344CB8AC3E}">
        <p14:creationId xmlns:p14="http://schemas.microsoft.com/office/powerpoint/2010/main" val="3019837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Market evidence (SLIDE 3/3)</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Slides: Why Review the Plan Now? / S&amp;P 500 / Concentration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should have </a:t>
            </a:r>
            <a:r>
              <a:rPr lang="en-US" sz="1200" b="1" kern="1200" dirty="0">
                <a:solidFill>
                  <a:schemeClr val="tx1"/>
                </a:solidFill>
                <a:effectLst/>
                <a:latin typeface="+mn-lt"/>
                <a:ea typeface="+mn-ea"/>
                <a:cs typeface="+mn-cs"/>
              </a:rPr>
              <a:t>short notes</a:t>
            </a:r>
            <a:r>
              <a:rPr lang="en-US" sz="1200" kern="1200" dirty="0">
                <a:solidFill>
                  <a:schemeClr val="tx1"/>
                </a:solidFill>
                <a:effectLst/>
                <a:latin typeface="+mn-lt"/>
                <a:ea typeface="+mn-ea"/>
                <a:cs typeface="+mn-cs"/>
              </a:rPr>
              <a:t>, not scripts. The charts need to do the work.</a:t>
            </a: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are not showing you these charts because they tell us what happens next. They do not.”</a:t>
            </a:r>
          </a:p>
          <a:p>
            <a:r>
              <a:rPr lang="en-US" sz="1200" kern="1200" dirty="0">
                <a:solidFill>
                  <a:schemeClr val="tx1"/>
                </a:solidFill>
                <a:effectLst/>
                <a:latin typeface="+mn-lt"/>
                <a:ea typeface="+mn-ea"/>
                <a:cs typeface="+mn-cs"/>
              </a:rPr>
              <a:t>“They simply give us context for why reviewing risk after a period of significant market growth can be worthwhile.”</a:t>
            </a:r>
          </a:p>
          <a:p>
            <a:r>
              <a:rPr lang="en-US" sz="1200" kern="1200" dirty="0">
                <a:solidFill>
                  <a:schemeClr val="tx1"/>
                </a:solidFill>
                <a:effectLst/>
                <a:latin typeface="+mn-lt"/>
                <a:ea typeface="+mn-ea"/>
                <a:cs typeface="+mn-cs"/>
              </a:rPr>
              <a:t>Explain the specific statistic shown on each slide and its source. Do not embellish the data with predictions.</a:t>
            </a:r>
          </a:p>
          <a:p>
            <a:r>
              <a:rPr lang="en-US" sz="1200" kern="1200" dirty="0">
                <a:solidFill>
                  <a:schemeClr val="tx1"/>
                </a:solidFill>
                <a:effectLst/>
                <a:latin typeface="+mn-lt"/>
                <a:ea typeface="+mn-ea"/>
                <a:cs typeface="+mn-cs"/>
              </a:rPr>
              <a:t>Transition:</a:t>
            </a:r>
          </a:p>
          <a:p>
            <a:r>
              <a:rPr lang="en-US" sz="1200" b="1" kern="1200" dirty="0">
                <a:solidFill>
                  <a:schemeClr val="tx1"/>
                </a:solidFill>
                <a:effectLst/>
                <a:latin typeface="+mn-lt"/>
                <a:ea typeface="+mn-ea"/>
                <a:cs typeface="+mn-cs"/>
              </a:rPr>
              <a:t>“None of this tells us a correction is coming tomorrow. That is actually the point.”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11</a:t>
            </a:fld>
            <a:endParaRPr lang="en-US"/>
          </a:p>
        </p:txBody>
      </p:sp>
    </p:spTree>
    <p:extLst>
      <p:ext uri="{BB962C8B-B14F-4D97-AF65-F5344CB8AC3E}">
        <p14:creationId xmlns:p14="http://schemas.microsoft.com/office/powerpoint/2010/main" val="1710258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This Is Not About Predicting a Crash</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an important credibility slide.</a:t>
            </a:r>
          </a:p>
          <a:p>
            <a:r>
              <a:rPr lang="en-US" sz="1200" kern="1200" dirty="0">
                <a:solidFill>
                  <a:schemeClr val="tx1"/>
                </a:solidFill>
                <a:effectLst/>
                <a:latin typeface="+mn-lt"/>
                <a:ea typeface="+mn-ea"/>
                <a:cs typeface="+mn-cs"/>
              </a:rPr>
              <a:t>“I want to be very clear about something. Protect the Gains is not a prediction that the market is about to crash.”</a:t>
            </a:r>
          </a:p>
          <a:p>
            <a:r>
              <a:rPr lang="en-US" sz="1200" kern="1200" dirty="0">
                <a:solidFill>
                  <a:schemeClr val="tx1"/>
                </a:solidFill>
                <a:effectLst/>
                <a:latin typeface="+mn-lt"/>
                <a:ea typeface="+mn-ea"/>
                <a:cs typeface="+mn-cs"/>
              </a:rPr>
              <a:t>“We are also not suggesting that everyone should sell investments or dramatically change their portfolio.”</a:t>
            </a:r>
          </a:p>
          <a:p>
            <a:r>
              <a:rPr lang="en-US" sz="1200" kern="1200" dirty="0">
                <a:solidFill>
                  <a:schemeClr val="tx1"/>
                </a:solidFill>
                <a:effectLst/>
                <a:latin typeface="+mn-lt"/>
                <a:ea typeface="+mn-ea"/>
                <a:cs typeface="+mn-cs"/>
              </a:rPr>
              <a:t>“We are asking whether your plan still fits.”</a:t>
            </a:r>
          </a:p>
          <a:p>
            <a:r>
              <a:rPr lang="en-US" sz="1200" kern="1200" dirty="0">
                <a:solidFill>
                  <a:schemeClr val="tx1"/>
                </a:solidFill>
                <a:effectLst/>
                <a:latin typeface="+mn-lt"/>
                <a:ea typeface="+mn-ea"/>
                <a:cs typeface="+mn-cs"/>
              </a:rPr>
              <a:t>Then use the core campaign line:</a:t>
            </a:r>
          </a:p>
          <a:p>
            <a:r>
              <a:rPr lang="en-US" sz="1200" b="1" kern="1200" dirty="0">
                <a:solidFill>
                  <a:schemeClr val="tx1"/>
                </a:solidFill>
                <a:effectLst/>
                <a:latin typeface="+mn-lt"/>
                <a:ea typeface="+mn-ea"/>
                <a:cs typeface="+mn-cs"/>
              </a:rPr>
              <a:t>“You do not need to predict the next pullback to prepare for one.”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12</a:t>
            </a:fld>
            <a:endParaRPr lang="en-US"/>
          </a:p>
        </p:txBody>
      </p:sp>
    </p:spTree>
    <p:extLst>
      <p:ext uri="{BB962C8B-B14F-4D97-AF65-F5344CB8AC3E}">
        <p14:creationId xmlns:p14="http://schemas.microsoft.com/office/powerpoint/2010/main" val="2634670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Has Changed Since Your Last Plan?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Shift the conversation away from the market and toward the audience.</a:t>
            </a:r>
          </a:p>
          <a:p>
            <a:r>
              <a:rPr lang="en-US" sz="1200" kern="1200" dirty="0">
                <a:solidFill>
                  <a:schemeClr val="tx1"/>
                </a:solidFill>
                <a:effectLst/>
                <a:latin typeface="+mn-lt"/>
                <a:ea typeface="+mn-ea"/>
                <a:cs typeface="+mn-cs"/>
              </a:rPr>
              <a:t>“Markets are only one part of this. Think about what has changed in your life since your investment strategy was originally created.”</a:t>
            </a:r>
          </a:p>
          <a:p>
            <a:r>
              <a:rPr lang="en-US" sz="1200" kern="1200" dirty="0">
                <a:solidFill>
                  <a:schemeClr val="tx1"/>
                </a:solidFill>
                <a:effectLst/>
                <a:latin typeface="+mn-lt"/>
                <a:ea typeface="+mn-ea"/>
                <a:cs typeface="+mn-cs"/>
              </a:rPr>
              <a:t>Walk through the categories conversationally.</a:t>
            </a:r>
          </a:p>
          <a:p>
            <a:r>
              <a:rPr lang="en-US" sz="1200" kern="1200" dirty="0">
                <a:solidFill>
                  <a:schemeClr val="tx1"/>
                </a:solidFill>
                <a:effectLst/>
                <a:latin typeface="+mn-lt"/>
                <a:ea typeface="+mn-ea"/>
                <a:cs typeface="+mn-cs"/>
              </a:rPr>
              <a:t>Spend additional time on </a:t>
            </a:r>
            <a:r>
              <a:rPr lang="en-US" sz="1200" b="1" kern="1200" dirty="0">
                <a:solidFill>
                  <a:schemeClr val="tx1"/>
                </a:solidFill>
                <a:effectLst/>
                <a:latin typeface="+mn-lt"/>
                <a:ea typeface="+mn-ea"/>
                <a:cs typeface="+mn-cs"/>
              </a:rPr>
              <a:t>Risk Tolerance + Capacity</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“Your feelings about risk can change. Being comfortable with volatility at 52 while you are still working can feel very different at 62 when retirement is approaching.”</a:t>
            </a:r>
          </a:p>
          <a:p>
            <a:r>
              <a:rPr lang="en-US" sz="1200" kern="1200" dirty="0">
                <a:solidFill>
                  <a:schemeClr val="tx1"/>
                </a:solidFill>
                <a:effectLst/>
                <a:latin typeface="+mn-lt"/>
                <a:ea typeface="+mn-ea"/>
                <a:cs typeface="+mn-cs"/>
              </a:rPr>
              <a:t>This reflects the mastermind discussion that someone's attitude toward risk today may be different from several years, or even several months, earlier.</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13</a:t>
            </a:fld>
            <a:endParaRPr lang="en-US"/>
          </a:p>
        </p:txBody>
      </p:sp>
    </p:spTree>
    <p:extLst>
      <p:ext uri="{BB962C8B-B14F-4D97-AF65-F5344CB8AC3E}">
        <p14:creationId xmlns:p14="http://schemas.microsoft.com/office/powerpoint/2010/main" val="91516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 Different Way to Talk About Risk</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Treat the four questions as a conversation.</a:t>
            </a:r>
          </a:p>
          <a:p>
            <a:r>
              <a:rPr lang="en-US" sz="1200" kern="1200" dirty="0">
                <a:solidFill>
                  <a:schemeClr val="tx1"/>
                </a:solidFill>
                <a:effectLst/>
                <a:latin typeface="+mn-lt"/>
                <a:ea typeface="+mn-ea"/>
                <a:cs typeface="+mn-cs"/>
              </a:rPr>
              <a:t>“Rather than asking you to pick a number from one to ten and calling that your risk tolerance, I would rather understand what the money actually means.”</a:t>
            </a:r>
          </a:p>
          <a:p>
            <a:r>
              <a:rPr lang="en-US" sz="1200" kern="1200" dirty="0">
                <a:solidFill>
                  <a:schemeClr val="tx1"/>
                </a:solidFill>
                <a:effectLst/>
                <a:latin typeface="+mn-lt"/>
                <a:ea typeface="+mn-ea"/>
                <a:cs typeface="+mn-cs"/>
              </a:rPr>
              <a:t>Walk through:</a:t>
            </a:r>
          </a:p>
          <a:p>
            <a:r>
              <a:rPr lang="en-US" sz="1200" kern="1200" dirty="0">
                <a:solidFill>
                  <a:schemeClr val="tx1"/>
                </a:solidFill>
                <a:effectLst/>
                <a:latin typeface="+mn-lt"/>
                <a:ea typeface="+mn-ea"/>
                <a:cs typeface="+mn-cs"/>
              </a:rPr>
              <a:t>What has changed?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How many dollars are exposed?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What does that money need to accomplish?</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Does today's strategy still fit?</a:t>
            </a:r>
          </a:p>
          <a:p>
            <a:r>
              <a:rPr lang="en-US" sz="1200" kern="1200" dirty="0">
                <a:solidFill>
                  <a:schemeClr val="tx1"/>
                </a:solidFill>
                <a:effectLst/>
                <a:latin typeface="+mn-lt"/>
                <a:ea typeface="+mn-ea"/>
                <a:cs typeface="+mn-cs"/>
              </a:rPr>
              <a:t>Finish:</a:t>
            </a:r>
          </a:p>
          <a:p>
            <a:r>
              <a:rPr lang="en-US" sz="1200" b="1" kern="1200" dirty="0">
                <a:solidFill>
                  <a:schemeClr val="tx1"/>
                </a:solidFill>
                <a:effectLst/>
                <a:latin typeface="+mn-lt"/>
                <a:ea typeface="+mn-ea"/>
                <a:cs typeface="+mn-cs"/>
              </a:rPr>
              <a:t>“Risk should not exist in a vacuum. It should be connected to what you need the money to do.”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14</a:t>
            </a:fld>
            <a:endParaRPr lang="en-US"/>
          </a:p>
        </p:txBody>
      </p:sp>
    </p:spTree>
    <p:extLst>
      <p:ext uri="{BB962C8B-B14F-4D97-AF65-F5344CB8AC3E}">
        <p14:creationId xmlns:p14="http://schemas.microsoft.com/office/powerpoint/2010/main" val="649740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Protect the Gains Review</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the first soft introduction of the appointment.</a:t>
            </a:r>
          </a:p>
          <a:p>
            <a:r>
              <a:rPr lang="en-US" sz="1200" kern="1200" dirty="0">
                <a:solidFill>
                  <a:schemeClr val="tx1"/>
                </a:solidFill>
                <a:effectLst/>
                <a:latin typeface="+mn-lt"/>
                <a:ea typeface="+mn-ea"/>
                <a:cs typeface="+mn-cs"/>
              </a:rPr>
              <a:t>“This is what a Protect the Gains Review looks like. It is not an assumption that something needs to change.”</a:t>
            </a:r>
          </a:p>
          <a:p>
            <a:r>
              <a:rPr lang="en-US" sz="1200" kern="1200" dirty="0">
                <a:solidFill>
                  <a:schemeClr val="tx1"/>
                </a:solidFill>
                <a:effectLst/>
                <a:latin typeface="+mn-lt"/>
                <a:ea typeface="+mn-ea"/>
                <a:cs typeface="+mn-cs"/>
              </a:rPr>
              <a:t>“We review what has changed. We measure the risk you are taking today. We determine whether it still aligns with your goals. Then, and only then, do we consider whether anything should be positioned differently.”</a:t>
            </a:r>
          </a:p>
          <a:p>
            <a:r>
              <a:rPr lang="en-US" sz="1200" kern="1200" dirty="0">
                <a:solidFill>
                  <a:schemeClr val="tx1"/>
                </a:solidFill>
                <a:effectLst/>
                <a:latin typeface="+mn-lt"/>
                <a:ea typeface="+mn-ea"/>
                <a:cs typeface="+mn-cs"/>
              </a:rPr>
              <a:t>Emphasize that </a:t>
            </a:r>
            <a:r>
              <a:rPr lang="en-US" sz="1200" b="1" kern="1200" dirty="0">
                <a:solidFill>
                  <a:schemeClr val="tx1"/>
                </a:solidFill>
                <a:effectLst/>
                <a:latin typeface="+mn-lt"/>
                <a:ea typeface="+mn-ea"/>
                <a:cs typeface="+mn-cs"/>
              </a:rPr>
              <a:t>doing nothing can be a legitimate outcome</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Protection Can Mean Different Things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15</a:t>
            </a:fld>
            <a:endParaRPr lang="en-US"/>
          </a:p>
        </p:txBody>
      </p:sp>
    </p:spTree>
    <p:extLst>
      <p:ext uri="{BB962C8B-B14F-4D97-AF65-F5344CB8AC3E}">
        <p14:creationId xmlns:p14="http://schemas.microsoft.com/office/powerpoint/2010/main" val="516412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Protection Can Mean Different Things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Do not turn this into a product pitch.</a:t>
            </a:r>
          </a:p>
          <a:p>
            <a:r>
              <a:rPr lang="en-US" sz="1200" kern="1200" dirty="0">
                <a:solidFill>
                  <a:schemeClr val="tx1"/>
                </a:solidFill>
                <a:effectLst/>
                <a:latin typeface="+mn-lt"/>
                <a:ea typeface="+mn-ea"/>
                <a:cs typeface="+mn-cs"/>
              </a:rPr>
              <a:t>“When we use the word protection, that does not automatically mean one product.”</a:t>
            </a:r>
          </a:p>
          <a:p>
            <a:r>
              <a:rPr lang="en-US" sz="1200" kern="1200" dirty="0">
                <a:solidFill>
                  <a:schemeClr val="tx1"/>
                </a:solidFill>
                <a:effectLst/>
                <a:latin typeface="+mn-lt"/>
                <a:ea typeface="+mn-ea"/>
                <a:cs typeface="+mn-cs"/>
              </a:rPr>
              <a:t>Explain that liquidity, stability, insurance/annuity solutions, portfolio construction and income planning can play different roles depending on the individual's circumstances.</a:t>
            </a:r>
          </a:p>
          <a:p>
            <a:r>
              <a:rPr lang="en-US" sz="1200" kern="1200" dirty="0">
                <a:solidFill>
                  <a:schemeClr val="tx1"/>
                </a:solidFill>
                <a:effectLst/>
                <a:latin typeface="+mn-lt"/>
                <a:ea typeface="+mn-ea"/>
                <a:cs typeface="+mn-cs"/>
              </a:rPr>
              <a:t>Keep product-specific discussion within the advisor's approved scope.</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16</a:t>
            </a:fld>
            <a:endParaRPr lang="en-US"/>
          </a:p>
        </p:txBody>
      </p:sp>
    </p:spTree>
    <p:extLst>
      <p:ext uri="{BB962C8B-B14F-4D97-AF65-F5344CB8AC3E}">
        <p14:creationId xmlns:p14="http://schemas.microsoft.com/office/powerpoint/2010/main" val="1965597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Three Possible Outcomes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something I want everyone to understand before we talk about meeting with us.”</a:t>
            </a:r>
          </a:p>
          <a:p>
            <a:r>
              <a:rPr lang="en-US" sz="1200" kern="1200" dirty="0">
                <a:solidFill>
                  <a:schemeClr val="tx1"/>
                </a:solidFill>
                <a:effectLst/>
                <a:latin typeface="+mn-lt"/>
                <a:ea typeface="+mn-ea"/>
                <a:cs typeface="+mn-cs"/>
              </a:rPr>
              <a:t>“There are three perfectly reasonable outcomes from a review.”</a:t>
            </a:r>
          </a:p>
          <a:p>
            <a:r>
              <a:rPr lang="en-US" sz="1200" kern="1200" dirty="0">
                <a:solidFill>
                  <a:schemeClr val="tx1"/>
                </a:solidFill>
                <a:effectLst/>
                <a:latin typeface="+mn-lt"/>
                <a:ea typeface="+mn-ea"/>
                <a:cs typeface="+mn-cs"/>
              </a:rPr>
              <a:t>Walk through </a:t>
            </a:r>
            <a:r>
              <a:rPr lang="en-US" sz="1200" b="1" kern="1200" dirty="0">
                <a:solidFill>
                  <a:schemeClr val="tx1"/>
                </a:solidFill>
                <a:effectLst/>
                <a:latin typeface="+mn-lt"/>
                <a:ea typeface="+mn-ea"/>
                <a:cs typeface="+mn-cs"/>
              </a:rPr>
              <a:t>Stay the Course, Rebalance, Protect a Portion.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a:t>
            </a:r>
          </a:p>
          <a:p>
            <a:r>
              <a:rPr lang="en-US" sz="1200" b="1" kern="1200" dirty="0">
                <a:solidFill>
                  <a:schemeClr val="tx1"/>
                </a:solidFill>
                <a:effectLst/>
                <a:latin typeface="+mn-lt"/>
                <a:ea typeface="+mn-ea"/>
                <a:cs typeface="+mn-cs"/>
              </a:rPr>
              <a:t>“The goal is not to manufacture a reason to change your portfolio. The goal is to make an intentional decision.”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17</a:t>
            </a:fld>
            <a:endParaRPr lang="en-US"/>
          </a:p>
        </p:txBody>
      </p:sp>
    </p:spTree>
    <p:extLst>
      <p:ext uri="{BB962C8B-B14F-4D97-AF65-F5344CB8AC3E}">
        <p14:creationId xmlns:p14="http://schemas.microsoft.com/office/powerpoint/2010/main" val="72361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592A9-C184-266C-2485-78A49D072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196B2-1F7B-D3A9-F5F0-47BE3DC26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3F2A6B-111F-BC37-7381-544DC9BB0F23}"/>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Client story / illustrative couple (SLIDE 1 of 2)</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should be one of the advisor's more conversational sections.</a:t>
            </a: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Make clear that this is an illustrative/composite example unless using an approved actual client story.</a:t>
            </a:r>
          </a:p>
          <a:p>
            <a:r>
              <a:rPr lang="en-US" sz="1200" kern="1200" dirty="0">
                <a:solidFill>
                  <a:schemeClr val="tx1"/>
                </a:solidFill>
                <a:effectLst/>
                <a:latin typeface="+mn-lt"/>
                <a:ea typeface="+mn-ea"/>
                <a:cs typeface="+mn-cs"/>
              </a:rPr>
              <a:t>“Let me give you an example of what this can look like.”</a:t>
            </a:r>
          </a:p>
          <a:p>
            <a:r>
              <a:rPr lang="en-US" sz="1200" kern="1200" dirty="0">
                <a:solidFill>
                  <a:schemeClr val="tx1"/>
                </a:solidFill>
                <a:effectLst/>
                <a:latin typeface="+mn-lt"/>
                <a:ea typeface="+mn-ea"/>
                <a:cs typeface="+mn-cs"/>
              </a:rPr>
              <a:t>Introduce the couple and explain that when their original strategy was built, retirement was farther away. Their accounts subsequently grew, retirement became closer, and their priorities became clearer.</a:t>
            </a:r>
          </a:p>
          <a:p>
            <a:r>
              <a:rPr lang="en-US" sz="1200" kern="1200" dirty="0">
                <a:solidFill>
                  <a:schemeClr val="tx1"/>
                </a:solidFill>
                <a:effectLst/>
                <a:latin typeface="+mn-lt"/>
                <a:ea typeface="+mn-ea"/>
                <a:cs typeface="+mn-cs"/>
              </a:rPr>
              <a:t>Then:</a:t>
            </a:r>
          </a:p>
          <a:p>
            <a:r>
              <a:rPr lang="en-US" sz="1200" b="1" kern="1200" dirty="0">
                <a:solidFill>
                  <a:schemeClr val="tx1"/>
                </a:solidFill>
                <a:effectLst/>
                <a:latin typeface="+mn-lt"/>
                <a:ea typeface="+mn-ea"/>
                <a:cs typeface="+mn-cs"/>
              </a:rPr>
              <a:t>“There was not necessarily anything wrong with their portfolio. The question was whether a portfolio designed for the people they were several years ago was still appropriate for the people sitting in front of us today.”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Pause there. That is the key line.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78962D6-50B4-69C0-867C-3E6A84F6AB34}"/>
              </a:ext>
            </a:extLst>
          </p:cNvPr>
          <p:cNvSpPr>
            <a:spLocks noGrp="1"/>
          </p:cNvSpPr>
          <p:nvPr>
            <p:ph type="sldNum" sz="quarter" idx="5"/>
          </p:nvPr>
        </p:nvSpPr>
        <p:spPr/>
        <p:txBody>
          <a:bodyPr/>
          <a:lstStyle/>
          <a:p>
            <a:fld id="{45041128-D0BF-3447-A711-BB0969F3C2BD}" type="slidenum">
              <a:rPr lang="en-US" smtClean="0"/>
              <a:t>18</a:t>
            </a:fld>
            <a:endParaRPr lang="en-US"/>
          </a:p>
        </p:txBody>
      </p:sp>
    </p:spTree>
    <p:extLst>
      <p:ext uri="{BB962C8B-B14F-4D97-AF65-F5344CB8AC3E}">
        <p14:creationId xmlns:p14="http://schemas.microsoft.com/office/powerpoint/2010/main" val="416474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050D6-88F1-A146-4D79-B536207DB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2168C-552E-6E0F-112F-5964F92BC0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E60C4-6B9B-5782-6F31-BAC68A5D5BF0}"/>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The Conversation Changed Everything (SLIDE 2 of 2)</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conversation stopped being, ‘Where do we think the market is going?’”</a:t>
            </a:r>
          </a:p>
          <a:p>
            <a:r>
              <a:rPr lang="en-US" sz="1200" kern="1200" dirty="0">
                <a:solidFill>
                  <a:schemeClr val="tx1"/>
                </a:solidFill>
                <a:effectLst/>
                <a:latin typeface="+mn-lt"/>
                <a:ea typeface="+mn-ea"/>
                <a:cs typeface="+mn-cs"/>
              </a:rPr>
              <a:t>“It became, ‘What does this money need to do for you now?’”</a:t>
            </a:r>
          </a:p>
          <a:p>
            <a:r>
              <a:rPr lang="en-US" sz="1200" kern="1200" dirty="0">
                <a:solidFill>
                  <a:schemeClr val="tx1"/>
                </a:solidFill>
                <a:effectLst/>
                <a:latin typeface="+mn-lt"/>
                <a:ea typeface="+mn-ea"/>
                <a:cs typeface="+mn-cs"/>
              </a:rPr>
              <a:t>Walk through income, growth, protection and legacy.</a:t>
            </a:r>
          </a:p>
          <a:p>
            <a:r>
              <a:rPr lang="en-US" sz="1200" kern="1200" dirty="0">
                <a:solidFill>
                  <a:schemeClr val="tx1"/>
                </a:solidFill>
                <a:effectLst/>
                <a:latin typeface="+mn-lt"/>
                <a:ea typeface="+mn-ea"/>
                <a:cs typeface="+mn-cs"/>
              </a:rPr>
              <a:t>“Once every dollar has a job, it becomes much easier to determine whether the strategy supporting those dollars makes sense.”</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0A59BCF-3666-7F2C-5861-0D42FD01B47B}"/>
              </a:ext>
            </a:extLst>
          </p:cNvPr>
          <p:cNvSpPr>
            <a:spLocks noGrp="1"/>
          </p:cNvSpPr>
          <p:nvPr>
            <p:ph type="sldNum" sz="quarter" idx="5"/>
          </p:nvPr>
        </p:nvSpPr>
        <p:spPr/>
        <p:txBody>
          <a:bodyPr/>
          <a:lstStyle/>
          <a:p>
            <a:fld id="{45041128-D0BF-3447-A711-BB0969F3C2BD}" type="slidenum">
              <a:rPr lang="en-US" smtClean="0"/>
              <a:t>19</a:t>
            </a:fld>
            <a:endParaRPr lang="en-US"/>
          </a:p>
        </p:txBody>
      </p:sp>
    </p:spTree>
    <p:extLst>
      <p:ext uri="{BB962C8B-B14F-4D97-AF65-F5344CB8AC3E}">
        <p14:creationId xmlns:p14="http://schemas.microsoft.com/office/powerpoint/2010/main" val="742120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 Review Can Uncover More Than Market Risk</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Use this to broaden the advisor's value.</a:t>
            </a:r>
          </a:p>
          <a:p>
            <a:r>
              <a:rPr lang="en-US" sz="1200" kern="1200" dirty="0">
                <a:solidFill>
                  <a:schemeClr val="tx1"/>
                </a:solidFill>
                <a:effectLst/>
                <a:latin typeface="+mn-lt"/>
                <a:ea typeface="+mn-ea"/>
                <a:cs typeface="+mn-cs"/>
              </a:rPr>
              <a:t>“Some of the most valuable things we discover during reviews have nothing to do with what the S&amp;P 500 did last week.”</a:t>
            </a:r>
          </a:p>
          <a:p>
            <a:r>
              <a:rPr lang="en-US" sz="1200" kern="1200" dirty="0">
                <a:solidFill>
                  <a:schemeClr val="tx1"/>
                </a:solidFill>
                <a:effectLst/>
                <a:latin typeface="+mn-lt"/>
                <a:ea typeface="+mn-ea"/>
                <a:cs typeface="+mn-cs"/>
              </a:rPr>
              <a:t>Mention retirement timing, employment changes, income needs, inheritances, family changes and legacy goals.</a:t>
            </a:r>
          </a:p>
          <a:p>
            <a:r>
              <a:rPr lang="en-US" sz="1200" kern="1200" dirty="0">
                <a:solidFill>
                  <a:schemeClr val="tx1"/>
                </a:solidFill>
                <a:effectLst/>
                <a:latin typeface="+mn-lt"/>
                <a:ea typeface="+mn-ea"/>
                <a:cs typeface="+mn-cs"/>
              </a:rPr>
              <a:t>The mastermind conversation supports this idea. Sam described reviews uncovering inheritances, employment changes, upcoming retirements and other information the advisor had not previously known.</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20</a:t>
            </a:fld>
            <a:endParaRPr lang="en-US"/>
          </a:p>
        </p:txBody>
      </p:sp>
    </p:spTree>
    <p:extLst>
      <p:ext uri="{BB962C8B-B14F-4D97-AF65-F5344CB8AC3E}">
        <p14:creationId xmlns:p14="http://schemas.microsoft.com/office/powerpoint/2010/main" val="2912045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3BD1-495D-5478-504C-0D661CFC3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3E12B-9C4F-B083-CF07-BFC5D26DA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0DFF0-CD97-7DC1-2DEE-78C8C7BEEDA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Most Important Outcome Was Not a Product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Slow down again.</a:t>
            </a:r>
          </a:p>
          <a:p>
            <a:r>
              <a:rPr lang="en-US" sz="1200" kern="1200" dirty="0">
                <a:solidFill>
                  <a:schemeClr val="tx1"/>
                </a:solidFill>
                <a:effectLst/>
                <a:latin typeface="+mn-lt"/>
                <a:ea typeface="+mn-ea"/>
                <a:cs typeface="+mn-cs"/>
              </a:rPr>
              <a:t>“The outcome we want is clarity.”</a:t>
            </a:r>
          </a:p>
          <a:p>
            <a:r>
              <a:rPr lang="en-US" sz="1200" kern="1200" dirty="0">
                <a:solidFill>
                  <a:schemeClr val="tx1"/>
                </a:solidFill>
                <a:effectLst/>
                <a:latin typeface="+mn-lt"/>
                <a:ea typeface="+mn-ea"/>
                <a:cs typeface="+mn-cs"/>
              </a:rPr>
              <a:t>“The client should understand what they own, why they own it, how much risk they are taking, what their money needs to accomplish and what their plan is if circumstances change.”</a:t>
            </a:r>
          </a:p>
          <a:p>
            <a:r>
              <a:rPr lang="en-US" sz="1200" kern="1200" dirty="0">
                <a:solidFill>
                  <a:schemeClr val="tx1"/>
                </a:solidFill>
                <a:effectLst/>
                <a:latin typeface="+mn-lt"/>
                <a:ea typeface="+mn-ea"/>
                <a:cs typeface="+mn-cs"/>
              </a:rPr>
              <a:t>Then:</a:t>
            </a:r>
          </a:p>
          <a:p>
            <a:r>
              <a:rPr lang="en-US" sz="1200" b="1" kern="1200" dirty="0">
                <a:solidFill>
                  <a:schemeClr val="tx1"/>
                </a:solidFill>
                <a:effectLst/>
                <a:latin typeface="+mn-lt"/>
                <a:ea typeface="+mn-ea"/>
                <a:cs typeface="+mn-cs"/>
              </a:rPr>
              <a:t>“Your answer may be that you should not change anything. That is still a valuable answer when you know why.”</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4C44BC04-C603-7C09-DAAB-B619FB742F4A}"/>
              </a:ext>
            </a:extLst>
          </p:cNvPr>
          <p:cNvSpPr>
            <a:spLocks noGrp="1"/>
          </p:cNvSpPr>
          <p:nvPr>
            <p:ph type="sldNum" sz="quarter" idx="5"/>
          </p:nvPr>
        </p:nvSpPr>
        <p:spPr/>
        <p:txBody>
          <a:bodyPr/>
          <a:lstStyle/>
          <a:p>
            <a:fld id="{45041128-D0BF-3447-A711-BB0969F3C2BD}" type="slidenum">
              <a:rPr lang="en-US" smtClean="0"/>
              <a:t>21</a:t>
            </a:fld>
            <a:endParaRPr lang="en-US"/>
          </a:p>
        </p:txBody>
      </p:sp>
    </p:spTree>
    <p:extLst>
      <p:ext uri="{BB962C8B-B14F-4D97-AF65-F5344CB8AC3E}">
        <p14:creationId xmlns:p14="http://schemas.microsoft.com/office/powerpoint/2010/main" val="3183878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Closing: You Worked Hard to Build It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Presenter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Bring the audience back to the opening story.</a:t>
            </a:r>
          </a:p>
          <a:p>
            <a:r>
              <a:rPr lang="en-US" sz="1200" kern="1200" dirty="0">
                <a:solidFill>
                  <a:schemeClr val="tx1"/>
                </a:solidFill>
                <a:effectLst/>
                <a:latin typeface="+mn-lt"/>
                <a:ea typeface="+mn-ea"/>
                <a:cs typeface="+mn-cs"/>
              </a:rPr>
              <a:t>“We started tonight with someone who had $500,000 and watched it grow to $800,000.”</a:t>
            </a:r>
          </a:p>
          <a:p>
            <a:r>
              <a:rPr lang="en-US" sz="1200" kern="1200" dirty="0">
                <a:solidFill>
                  <a:schemeClr val="tx1"/>
                </a:solidFill>
                <a:effectLst/>
                <a:latin typeface="+mn-lt"/>
                <a:ea typeface="+mn-ea"/>
                <a:cs typeface="+mn-cs"/>
              </a:rPr>
              <a:t>“The point was never that they should automatically protect $300,000, sell their investments or make a dramatic change.”</a:t>
            </a:r>
          </a:p>
          <a:p>
            <a:r>
              <a:rPr lang="en-US" sz="1200" kern="1200" dirty="0">
                <a:solidFill>
                  <a:schemeClr val="tx1"/>
                </a:solidFill>
                <a:effectLst/>
                <a:latin typeface="+mn-lt"/>
                <a:ea typeface="+mn-ea"/>
                <a:cs typeface="+mn-cs"/>
              </a:rPr>
              <a:t>“The point was that growth deserves a conversation.”</a:t>
            </a:r>
          </a:p>
          <a:p>
            <a:r>
              <a:rPr lang="en-US" sz="1200" kern="1200" dirty="0">
                <a:solidFill>
                  <a:schemeClr val="tx1"/>
                </a:solidFill>
                <a:effectLst/>
                <a:latin typeface="+mn-lt"/>
                <a:ea typeface="+mn-ea"/>
                <a:cs typeface="+mn-cs"/>
              </a:rPr>
              <a:t>Then:</a:t>
            </a:r>
          </a:p>
          <a:p>
            <a:r>
              <a:rPr lang="en-US" sz="1200" b="1" kern="1200" dirty="0">
                <a:solidFill>
                  <a:schemeClr val="tx1"/>
                </a:solidFill>
                <a:effectLst/>
                <a:latin typeface="+mn-lt"/>
                <a:ea typeface="+mn-ea"/>
                <a:cs typeface="+mn-cs"/>
              </a:rPr>
              <a:t>“You worked hard to build what you have. The next question is whether the plan you have today is built for what comes next.”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Invite them to schedule the </a:t>
            </a:r>
            <a:r>
              <a:rPr lang="en-US" sz="1200" b="1" kern="1200" dirty="0">
                <a:solidFill>
                  <a:schemeClr val="tx1"/>
                </a:solidFill>
                <a:effectLst/>
                <a:latin typeface="+mn-lt"/>
                <a:ea typeface="+mn-ea"/>
                <a:cs typeface="+mn-cs"/>
              </a:rPr>
              <a:t>Protect the Gains Review / Discovery Meeting</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Give a clear instruction for how appointments are scheduled at the event.</a:t>
            </a:r>
          </a:p>
          <a:p>
            <a:r>
              <a:rPr lang="en-US" sz="1200" kern="1200" dirty="0">
                <a:solidFill>
                  <a:schemeClr val="tx1"/>
                </a:solidFill>
                <a:effectLst/>
                <a:latin typeface="+mn-lt"/>
                <a:ea typeface="+mn-ea"/>
                <a:cs typeface="+mn-cs"/>
              </a:rPr>
              <a:t>Then stop selling. Let the CTA stand.</a:t>
            </a:r>
          </a:p>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22</a:t>
            </a:fld>
            <a:endParaRPr lang="en-US"/>
          </a:p>
        </p:txBody>
      </p:sp>
    </p:spTree>
    <p:extLst>
      <p:ext uri="{BB962C8B-B14F-4D97-AF65-F5344CB8AC3E}">
        <p14:creationId xmlns:p14="http://schemas.microsoft.com/office/powerpoint/2010/main" val="3359977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041128-D0BF-3447-A711-BB0969F3C2BD}" type="slidenum">
              <a:rPr lang="en-US" smtClean="0"/>
              <a:t>23</a:t>
            </a:fld>
            <a:endParaRPr lang="en-US"/>
          </a:p>
        </p:txBody>
      </p:sp>
    </p:spTree>
    <p:extLst>
      <p:ext uri="{BB962C8B-B14F-4D97-AF65-F5344CB8AC3E}">
        <p14:creationId xmlns:p14="http://schemas.microsoft.com/office/powerpoint/2010/main" val="3771804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72478" y="0"/>
            <a:ext cx="502920" cy="6858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003999" y="0"/>
            <a:ext cx="502920" cy="6858000"/>
          </a:xfrm>
          <a:prstGeom prst="rect">
            <a:avLst/>
          </a:prstGeom>
          <a:solidFill>
            <a:srgbClr val="E35310">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735519" y="0"/>
            <a:ext cx="502920" cy="6858000"/>
          </a:xfrm>
          <a:prstGeom prst="rect">
            <a:avLst/>
          </a:prstGeom>
          <a:solidFill>
            <a:srgbClr val="E35310">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467039" y="0"/>
            <a:ext cx="502920" cy="6858000"/>
          </a:xfrm>
          <a:prstGeom prst="rect">
            <a:avLst/>
          </a:prstGeom>
          <a:solidFill>
            <a:srgbClr val="E3531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3198559" y="0"/>
            <a:ext cx="502920" cy="6858000"/>
          </a:xfrm>
          <a:prstGeom prst="rect">
            <a:avLst/>
          </a:prstGeom>
          <a:solidFill>
            <a:srgbClr val="E35310">
              <a:alpha val="2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58601" y="2341267"/>
            <a:ext cx="6583680" cy="677108"/>
          </a:xfrm>
          <a:prstGeom prst="rect">
            <a:avLst/>
          </a:prstGeom>
          <a:noFill/>
        </p:spPr>
        <p:txBody>
          <a:bodyPr wrap="square">
            <a:spAutoFit/>
          </a:bodyPr>
          <a:lstStyle/>
          <a:p>
            <a:pPr algn="l">
              <a:defRPr sz="3800" b="1">
                <a:solidFill>
                  <a:srgbClr val="FFFFFF"/>
                </a:solidFill>
                <a:latin typeface="Aptos"/>
              </a:defRPr>
            </a:pPr>
            <a:r>
              <a:rPr b="1" dirty="0">
                <a:latin typeface="Arial Black" panose="020B0604020202020204" pitchFamily="34" charset="0"/>
                <a:cs typeface="Arial Black" panose="020B0604020202020204" pitchFamily="34" charset="0"/>
              </a:rPr>
              <a:t>PROTECT</a:t>
            </a:r>
            <a:r>
              <a:rPr lang="en-US" b="1" dirty="0">
                <a:latin typeface="Arial Black" panose="020B0604020202020204" pitchFamily="34" charset="0"/>
                <a:cs typeface="Arial Black" panose="020B0604020202020204" pitchFamily="34" charset="0"/>
              </a:rPr>
              <a:t> </a:t>
            </a:r>
            <a:r>
              <a:rPr b="1" dirty="0">
                <a:latin typeface="Arial Black" panose="020B0604020202020204" pitchFamily="34" charset="0"/>
                <a:cs typeface="Arial Black" panose="020B0604020202020204" pitchFamily="34" charset="0"/>
              </a:rPr>
              <a:t>THE GAINS</a:t>
            </a:r>
          </a:p>
        </p:txBody>
      </p:sp>
      <p:sp>
        <p:nvSpPr>
          <p:cNvPr id="9" name="TextBox 8"/>
          <p:cNvSpPr txBox="1"/>
          <p:nvPr/>
        </p:nvSpPr>
        <p:spPr>
          <a:xfrm>
            <a:off x="4604321" y="2963059"/>
            <a:ext cx="6583680" cy="338554"/>
          </a:xfrm>
          <a:prstGeom prst="rect">
            <a:avLst/>
          </a:prstGeom>
          <a:noFill/>
        </p:spPr>
        <p:txBody>
          <a:bodyPr wrap="square">
            <a:spAutoFit/>
          </a:bodyPr>
          <a:lstStyle/>
          <a:p>
            <a:pPr algn="l">
              <a:defRPr sz="2000" b="0">
                <a:solidFill>
                  <a:srgbClr val="F6F3EB"/>
                </a:solidFill>
                <a:latin typeface="Aptos"/>
              </a:defRPr>
            </a:pPr>
            <a:r>
              <a:rPr lang="en-US" sz="1600" dirty="0">
                <a:latin typeface="Arial" panose="020B0604020202020204" pitchFamily="34" charset="0"/>
                <a:cs typeface="Arial" panose="020B0604020202020204" pitchFamily="34" charset="0"/>
              </a:rPr>
              <a:t>A practical conversation about growth, risk and what comes next.</a:t>
            </a:r>
          </a:p>
        </p:txBody>
      </p:sp>
      <p:sp>
        <p:nvSpPr>
          <p:cNvPr id="10" name="TextBox 9"/>
          <p:cNvSpPr txBox="1"/>
          <p:nvPr/>
        </p:nvSpPr>
        <p:spPr>
          <a:xfrm>
            <a:off x="4604321" y="3670505"/>
            <a:ext cx="6084747" cy="830997"/>
          </a:xfrm>
          <a:prstGeom prst="rect">
            <a:avLst/>
          </a:prstGeom>
          <a:noFill/>
        </p:spPr>
        <p:txBody>
          <a:bodyPr wrap="square">
            <a:spAutoFit/>
          </a:bodyPr>
          <a:lstStyle/>
          <a:p>
            <a:pPr algn="l">
              <a:defRPr sz="1900" b="1">
                <a:solidFill>
                  <a:srgbClr val="6FA456"/>
                </a:solidFill>
                <a:latin typeface="Aptos"/>
              </a:defRPr>
            </a:pPr>
            <a:r>
              <a:rPr sz="2400" dirty="0">
                <a:solidFill>
                  <a:srgbClr val="E35310"/>
                </a:solidFill>
                <a:latin typeface="Arial" panose="020B0604020202020204" pitchFamily="34" charset="0"/>
                <a:cs typeface="Arial" panose="020B0604020202020204" pitchFamily="34" charset="0"/>
              </a:rPr>
              <a:t>You do not need to predict the next pullback to prepare for one.</a:t>
            </a:r>
          </a:p>
        </p:txBody>
      </p:sp>
      <p:sp>
        <p:nvSpPr>
          <p:cNvPr id="11" name="TextBox 10"/>
          <p:cNvSpPr txBox="1"/>
          <p:nvPr/>
        </p:nvSpPr>
        <p:spPr>
          <a:xfrm>
            <a:off x="4604321" y="6023386"/>
            <a:ext cx="5029200" cy="261610"/>
          </a:xfrm>
          <a:prstGeom prst="rect">
            <a:avLst/>
          </a:prstGeom>
          <a:noFill/>
        </p:spPr>
        <p:txBody>
          <a:bodyPr wrap="square">
            <a:spAutoFit/>
          </a:bodyPr>
          <a:lstStyle/>
          <a:p>
            <a:pPr algn="l">
              <a:defRPr sz="1100" b="1">
                <a:solidFill>
                  <a:srgbClr val="BEC9C5"/>
                </a:solidFill>
                <a:latin typeface="Aptos"/>
              </a:defRPr>
            </a:pPr>
            <a:r>
              <a:rPr lang="en-US" dirty="0">
                <a:solidFill>
                  <a:schemeClr val="bg1"/>
                </a:solidFill>
                <a:latin typeface="Arial" panose="020B0604020202020204" pitchFamily="34" charset="0"/>
                <a:cs typeface="Arial" panose="020B0604020202020204" pitchFamily="34" charset="0"/>
              </a:rPr>
              <a:t>MAGELLAN FINANCIAL</a:t>
            </a:r>
            <a:endParaRPr dirty="0">
              <a:solidFill>
                <a:schemeClr val="bg1"/>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BE21662E-6A07-39EF-21FF-B2B9845B7931}"/>
              </a:ext>
            </a:extLst>
          </p:cNvPr>
          <p:cNvPicPr>
            <a:picLocks noChangeAspect="1"/>
          </p:cNvPicPr>
          <p:nvPr/>
        </p:nvPicPr>
        <p:blipFill>
          <a:blip r:embed="rId3"/>
          <a:stretch>
            <a:fillRect/>
          </a:stretch>
        </p:blipFill>
        <p:spPr>
          <a:xfrm>
            <a:off x="4558601" y="1098711"/>
            <a:ext cx="4164220" cy="6771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2D49"/>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AB5DD39-47B5-4878-EDF4-A7FE8914EBDE}"/>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50886" y="2166445"/>
            <a:ext cx="5212080" cy="457200"/>
          </a:xfrm>
          <a:prstGeom prst="rect">
            <a:avLst/>
          </a:prstGeom>
          <a:noFill/>
        </p:spPr>
        <p:txBody>
          <a:bodyPr wrap="square" anchor="ctr">
            <a:spAutoFit/>
          </a:bodyPr>
          <a:lstStyle/>
          <a:p>
            <a:pPr algn="l"/>
            <a:r>
              <a:rPr sz="2400" b="0" dirty="0">
                <a:solidFill>
                  <a:srgbClr val="FFFFFF"/>
                </a:solidFill>
                <a:latin typeface="Arial" panose="020B0604020202020204" pitchFamily="34" charset="0"/>
                <a:cs typeface="Arial" panose="020B0604020202020204" pitchFamily="34" charset="0"/>
              </a:rPr>
              <a:t>Five years ago, you had</a:t>
            </a:r>
          </a:p>
        </p:txBody>
      </p:sp>
      <p:sp>
        <p:nvSpPr>
          <p:cNvPr id="4" name="TextBox 3"/>
          <p:cNvSpPr txBox="1"/>
          <p:nvPr/>
        </p:nvSpPr>
        <p:spPr>
          <a:xfrm>
            <a:off x="1232598" y="2536560"/>
            <a:ext cx="5212080" cy="914400"/>
          </a:xfrm>
          <a:prstGeom prst="rect">
            <a:avLst/>
          </a:prstGeom>
          <a:noFill/>
        </p:spPr>
        <p:txBody>
          <a:bodyPr wrap="square" anchor="ctr">
            <a:spAutoFit/>
          </a:bodyPr>
          <a:lstStyle/>
          <a:p>
            <a:pPr algn="l"/>
            <a:r>
              <a:rPr sz="5400" b="1" dirty="0">
                <a:solidFill>
                  <a:srgbClr val="E35310"/>
                </a:solidFill>
                <a:latin typeface="Arial" panose="020B0604020202020204" pitchFamily="34" charset="0"/>
                <a:cs typeface="Arial" panose="020B0604020202020204" pitchFamily="34" charset="0"/>
              </a:rPr>
              <a:t>$500,000</a:t>
            </a:r>
          </a:p>
        </p:txBody>
      </p:sp>
      <p:sp>
        <p:nvSpPr>
          <p:cNvPr id="5" name="TextBox 4"/>
          <p:cNvSpPr txBox="1"/>
          <p:nvPr/>
        </p:nvSpPr>
        <p:spPr>
          <a:xfrm>
            <a:off x="1250886" y="3405241"/>
            <a:ext cx="5303520" cy="457200"/>
          </a:xfrm>
          <a:prstGeom prst="rect">
            <a:avLst/>
          </a:prstGeom>
          <a:noFill/>
        </p:spPr>
        <p:txBody>
          <a:bodyPr wrap="square" anchor="ctr">
            <a:spAutoFit/>
          </a:bodyPr>
          <a:lstStyle/>
          <a:p>
            <a:pPr algn="l"/>
            <a:r>
              <a:rPr sz="2400" b="0" dirty="0">
                <a:solidFill>
                  <a:srgbClr val="FFFFFF"/>
                </a:solidFill>
                <a:latin typeface="Arial" panose="020B0604020202020204" pitchFamily="34" charset="0"/>
                <a:cs typeface="Arial" panose="020B0604020202020204" pitchFamily="34" charset="0"/>
              </a:rPr>
              <a:t>invested for retirement.</a:t>
            </a:r>
          </a:p>
        </p:txBody>
      </p:sp>
      <p:sp>
        <p:nvSpPr>
          <p:cNvPr id="6" name="Rounded Rectangle 5"/>
          <p:cNvSpPr/>
          <p:nvPr/>
        </p:nvSpPr>
        <p:spPr>
          <a:xfrm>
            <a:off x="5610131" y="2902857"/>
            <a:ext cx="6581869" cy="2931886"/>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514282" y="2154894"/>
            <a:ext cx="3794760" cy="477054"/>
          </a:xfrm>
          <a:prstGeom prst="rect">
            <a:avLst/>
          </a:prstGeom>
          <a:noFill/>
        </p:spPr>
        <p:txBody>
          <a:bodyPr wrap="square" anchor="ctr">
            <a:spAutoFit/>
          </a:bodyPr>
          <a:lstStyle/>
          <a:p>
            <a:pPr algn="l"/>
            <a:r>
              <a:rPr sz="2500" b="1" dirty="0">
                <a:solidFill>
                  <a:schemeClr val="bg1"/>
                </a:solidFill>
                <a:latin typeface="Arial" panose="020B0604020202020204" pitchFamily="34" charset="0"/>
                <a:cs typeface="Arial" panose="020B0604020202020204" pitchFamily="34" charset="0"/>
              </a:rPr>
              <a:t>You had a plan.</a:t>
            </a:r>
          </a:p>
        </p:txBody>
      </p:sp>
      <p:sp>
        <p:nvSpPr>
          <p:cNvPr id="9" name="TextBox 8"/>
          <p:cNvSpPr txBox="1"/>
          <p:nvPr/>
        </p:nvSpPr>
        <p:spPr>
          <a:xfrm>
            <a:off x="6025678" y="3299276"/>
            <a:ext cx="3794760" cy="2139047"/>
          </a:xfrm>
          <a:prstGeom prst="rect">
            <a:avLst/>
          </a:prstGeom>
          <a:noFill/>
        </p:spPr>
        <p:txBody>
          <a:bodyPr wrap="square" anchor="ctr">
            <a:spAutoFit/>
          </a:bodyPr>
          <a:lstStyle/>
          <a:p>
            <a:r>
              <a:rPr lang="en-US" sz="1900" dirty="0">
                <a:solidFill>
                  <a:schemeClr val="tx1">
                    <a:lumMod val="95000"/>
                    <a:lumOff val="5000"/>
                  </a:schemeClr>
                </a:solidFill>
                <a:latin typeface="Arial" panose="020B0604020202020204" pitchFamily="34" charset="0"/>
                <a:cs typeface="Arial" panose="020B0604020202020204" pitchFamily="34" charset="0"/>
              </a:rPr>
              <a:t>You understood the market would move up and down.</a:t>
            </a:r>
          </a:p>
          <a:p>
            <a:pPr algn="l"/>
            <a:endParaRPr lang="en-US" sz="1900" b="0" dirty="0">
              <a:solidFill>
                <a:schemeClr val="tx1">
                  <a:lumMod val="95000"/>
                  <a:lumOff val="5000"/>
                </a:schemeClr>
              </a:solidFill>
              <a:latin typeface="Arial" panose="020B0604020202020204" pitchFamily="34" charset="0"/>
              <a:cs typeface="Arial" panose="020B0604020202020204" pitchFamily="34" charset="0"/>
            </a:endParaRPr>
          </a:p>
          <a:p>
            <a:pPr algn="l"/>
            <a:r>
              <a:rPr sz="1900" b="0" dirty="0">
                <a:solidFill>
                  <a:schemeClr val="tx1">
                    <a:lumMod val="95000"/>
                    <a:lumOff val="5000"/>
                  </a:schemeClr>
                </a:solidFill>
                <a:latin typeface="Arial" panose="020B0604020202020204" pitchFamily="34" charset="0"/>
                <a:cs typeface="Arial" panose="020B0604020202020204" pitchFamily="34" charset="0"/>
              </a:rPr>
              <a:t>You were comfortable with the amount of risk you were taking.</a:t>
            </a:r>
            <a:endParaRPr lang="en-US" sz="1900" b="0" dirty="0">
              <a:solidFill>
                <a:schemeClr val="tx1">
                  <a:lumMod val="95000"/>
                  <a:lumOff val="5000"/>
                </a:schemeClr>
              </a:solidFill>
              <a:latin typeface="Arial" panose="020B0604020202020204" pitchFamily="34" charset="0"/>
              <a:cs typeface="Arial" panose="020B0604020202020204" pitchFamily="34" charset="0"/>
            </a:endParaRPr>
          </a:p>
          <a:p>
            <a:pPr algn="l"/>
            <a:endParaRPr lang="en-US" sz="1900" dirty="0">
              <a:solidFill>
                <a:schemeClr val="tx1">
                  <a:lumMod val="95000"/>
                  <a:lumOff val="5000"/>
                </a:schemeClr>
              </a:solidFill>
              <a:latin typeface="Arial" panose="020B0604020202020204" pitchFamily="34" charset="0"/>
              <a:cs typeface="Arial" panose="020B0604020202020204" pitchFamily="34" charset="0"/>
            </a:endParaRPr>
          </a:p>
          <a:p>
            <a:r>
              <a:rPr lang="en-US" sz="1900" b="1" dirty="0">
                <a:solidFill>
                  <a:srgbClr val="E35310"/>
                </a:solidFill>
                <a:latin typeface="Arial" panose="020B0604020202020204" pitchFamily="34" charset="0"/>
                <a:cs typeface="Arial" panose="020B0604020202020204" pitchFamily="34" charset="0"/>
              </a:rPr>
              <a:t>Then the market grew.</a:t>
            </a:r>
          </a:p>
        </p:txBody>
      </p:sp>
      <p:sp>
        <p:nvSpPr>
          <p:cNvPr id="13" name="TextBox 12">
            <a:extLst>
              <a:ext uri="{FF2B5EF4-FFF2-40B4-BE49-F238E27FC236}">
                <a16:creationId xmlns:a16="http://schemas.microsoft.com/office/drawing/2014/main" id="{7EAA054A-C7C8-4098-9C20-384D50BC7FCE}"/>
              </a:ext>
            </a:extLst>
          </p:cNvPr>
          <p:cNvSpPr txBox="1"/>
          <p:nvPr/>
        </p:nvSpPr>
        <p:spPr>
          <a:xfrm>
            <a:off x="1233709" y="903372"/>
            <a:ext cx="6234250" cy="677173"/>
          </a:xfrm>
          <a:prstGeom prst="rect">
            <a:avLst/>
          </a:prstGeom>
          <a:noFill/>
        </p:spPr>
        <p:txBody>
          <a:bodyPr wrap="square">
            <a:spAutoFit/>
          </a:bodyPr>
          <a:lstStyle/>
          <a:p>
            <a:pPr>
              <a:lnSpc>
                <a:spcPts val="4500"/>
              </a:lnSpc>
              <a:defRPr sz="3000" b="1">
                <a:solidFill>
                  <a:srgbClr val="FFFFFF"/>
                </a:solidFill>
                <a:latin typeface="Aptos Display"/>
              </a:defRPr>
            </a:pPr>
            <a:r>
              <a:rPr lang="en-US" sz="4500" b="1" dirty="0">
                <a:latin typeface="Arial Black" panose="020B0604020202020204" pitchFamily="34" charset="0"/>
                <a:cs typeface="Arial Black" panose="020B0604020202020204" pitchFamily="34" charset="0"/>
              </a:rPr>
              <a:t>IMAGINE THIS…</a:t>
            </a:r>
          </a:p>
        </p:txBody>
      </p:sp>
      <p:sp>
        <p:nvSpPr>
          <p:cNvPr id="14" name="Rectangle 13">
            <a:extLst>
              <a:ext uri="{FF2B5EF4-FFF2-40B4-BE49-F238E27FC236}">
                <a16:creationId xmlns:a16="http://schemas.microsoft.com/office/drawing/2014/main" id="{A1AA2BDE-80D4-3C15-AB15-7E5FCCE75183}"/>
              </a:ext>
            </a:extLst>
          </p:cNvPr>
          <p:cNvSpPr/>
          <p:nvPr/>
        </p:nvSpPr>
        <p:spPr>
          <a:xfrm>
            <a:off x="1325149"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a:extLst>
              <a:ext uri="{FF2B5EF4-FFF2-40B4-BE49-F238E27FC236}">
                <a16:creationId xmlns:a16="http://schemas.microsoft.com/office/drawing/2014/main" id="{10B65FF0-025B-A092-CF24-DAC1C0D169C9}"/>
              </a:ext>
            </a:extLst>
          </p:cNvPr>
          <p:cNvSpPr/>
          <p:nvPr/>
        </p:nvSpPr>
        <p:spPr>
          <a:xfrm>
            <a:off x="272478" y="0"/>
            <a:ext cx="502920" cy="6858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2E9"/>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D6F546C-DA45-E138-11B3-6EEA74C1F6E0}"/>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258809" y="786572"/>
            <a:ext cx="10881360" cy="784830"/>
          </a:xfrm>
          <a:prstGeom prst="rect">
            <a:avLst/>
          </a:prstGeom>
          <a:noFill/>
        </p:spPr>
        <p:txBody>
          <a:bodyPr wrap="square" anchor="ctr">
            <a:spAutoFit/>
          </a:bodyPr>
          <a:lstStyle/>
          <a:p>
            <a:pPr algn="l">
              <a:lnSpc>
                <a:spcPts val="2700"/>
              </a:lnSpc>
            </a:pPr>
            <a:r>
              <a:rPr lang="en-US" sz="4500" b="1" dirty="0">
                <a:solidFill>
                  <a:srgbClr val="FFFFFF"/>
                </a:solidFill>
                <a:latin typeface="Arial Black" panose="020B0604020202020204" pitchFamily="34" charset="0"/>
                <a:cs typeface="Arial Black" panose="020B0604020202020204" pitchFamily="34" charset="0"/>
              </a:rPr>
              <a:t>GROWTH IS GOOD NEWS. </a:t>
            </a:r>
          </a:p>
          <a:p>
            <a:pPr algn="l">
              <a:lnSpc>
                <a:spcPts val="2700"/>
              </a:lnSpc>
            </a:pPr>
            <a:r>
              <a:rPr sz="2400" i="1" dirty="0">
                <a:solidFill>
                  <a:srgbClr val="E35310"/>
                </a:solidFill>
                <a:latin typeface="Arial" panose="020B0604020202020204" pitchFamily="34" charset="0"/>
                <a:cs typeface="Arial" panose="020B0604020202020204" pitchFamily="34" charset="0"/>
              </a:rPr>
              <a:t>It also changes the conversation.</a:t>
            </a:r>
          </a:p>
        </p:txBody>
      </p:sp>
      <p:sp>
        <p:nvSpPr>
          <p:cNvPr id="5" name="TextBox 4"/>
          <p:cNvSpPr txBox="1"/>
          <p:nvPr/>
        </p:nvSpPr>
        <p:spPr>
          <a:xfrm>
            <a:off x="2165531" y="2350525"/>
            <a:ext cx="2194560" cy="731520"/>
          </a:xfrm>
          <a:prstGeom prst="rect">
            <a:avLst/>
          </a:prstGeom>
          <a:noFill/>
        </p:spPr>
        <p:txBody>
          <a:bodyPr wrap="square" anchor="ctr">
            <a:spAutoFit/>
          </a:bodyPr>
          <a:lstStyle/>
          <a:p>
            <a:pPr algn="ctr"/>
            <a:r>
              <a:rPr sz="4000" b="1" dirty="0">
                <a:solidFill>
                  <a:srgbClr val="E35310"/>
                </a:solidFill>
                <a:latin typeface="Arial" panose="020B0604020202020204" pitchFamily="34" charset="0"/>
                <a:cs typeface="Arial" panose="020B0604020202020204" pitchFamily="34" charset="0"/>
              </a:rPr>
              <a:t>$500K</a:t>
            </a:r>
          </a:p>
        </p:txBody>
      </p:sp>
      <p:sp>
        <p:nvSpPr>
          <p:cNvPr id="6" name="TextBox 5"/>
          <p:cNvSpPr txBox="1"/>
          <p:nvPr/>
        </p:nvSpPr>
        <p:spPr>
          <a:xfrm>
            <a:off x="2165531" y="3134120"/>
            <a:ext cx="2194560" cy="261610"/>
          </a:xfrm>
          <a:prstGeom prst="rect">
            <a:avLst/>
          </a:prstGeom>
          <a:noFill/>
        </p:spPr>
        <p:txBody>
          <a:bodyPr wrap="square" anchor="ctr">
            <a:spAutoFit/>
          </a:bodyPr>
          <a:lstStyle/>
          <a:p>
            <a:pPr algn="ctr"/>
            <a:r>
              <a:rPr sz="1100" b="1">
                <a:solidFill>
                  <a:schemeClr val="bg1"/>
                </a:solidFill>
                <a:latin typeface="Arial" panose="020B0604020202020204" pitchFamily="34" charset="0"/>
                <a:cs typeface="Arial" panose="020B0604020202020204" pitchFamily="34" charset="0"/>
              </a:rPr>
              <a:t>THEN</a:t>
            </a:r>
          </a:p>
        </p:txBody>
      </p:sp>
      <p:sp>
        <p:nvSpPr>
          <p:cNvPr id="7" name="TextBox 6"/>
          <p:cNvSpPr txBox="1"/>
          <p:nvPr/>
        </p:nvSpPr>
        <p:spPr>
          <a:xfrm>
            <a:off x="4405811" y="2485006"/>
            <a:ext cx="914400" cy="553998"/>
          </a:xfrm>
          <a:prstGeom prst="rect">
            <a:avLst/>
          </a:prstGeom>
          <a:noFill/>
        </p:spPr>
        <p:txBody>
          <a:bodyPr wrap="square" anchor="ctr">
            <a:spAutoFit/>
          </a:bodyPr>
          <a:lstStyle/>
          <a:p>
            <a:pPr algn="ctr"/>
            <a:r>
              <a:rPr sz="3000" b="1" dirty="0">
                <a:solidFill>
                  <a:srgbClr val="E35310"/>
                </a:solidFill>
                <a:latin typeface="Arial" panose="020B0604020202020204" pitchFamily="34" charset="0"/>
                <a:cs typeface="Arial" panose="020B0604020202020204" pitchFamily="34" charset="0"/>
              </a:rPr>
              <a:t>→</a:t>
            </a:r>
          </a:p>
        </p:txBody>
      </p:sp>
      <p:sp>
        <p:nvSpPr>
          <p:cNvPr id="8" name="TextBox 7"/>
          <p:cNvSpPr txBox="1"/>
          <p:nvPr/>
        </p:nvSpPr>
        <p:spPr>
          <a:xfrm>
            <a:off x="5320211" y="2350525"/>
            <a:ext cx="2194560" cy="731520"/>
          </a:xfrm>
          <a:prstGeom prst="rect">
            <a:avLst/>
          </a:prstGeom>
          <a:noFill/>
        </p:spPr>
        <p:txBody>
          <a:bodyPr wrap="square" anchor="ctr">
            <a:spAutoFit/>
          </a:bodyPr>
          <a:lstStyle/>
          <a:p>
            <a:pPr algn="ctr"/>
            <a:r>
              <a:rPr sz="4000" b="1">
                <a:solidFill>
                  <a:srgbClr val="E35310"/>
                </a:solidFill>
                <a:latin typeface="Arial" panose="020B0604020202020204" pitchFamily="34" charset="0"/>
                <a:cs typeface="Arial" panose="020B0604020202020204" pitchFamily="34" charset="0"/>
              </a:rPr>
              <a:t>+$300K</a:t>
            </a:r>
          </a:p>
        </p:txBody>
      </p:sp>
      <p:sp>
        <p:nvSpPr>
          <p:cNvPr id="9" name="TextBox 8"/>
          <p:cNvSpPr txBox="1"/>
          <p:nvPr/>
        </p:nvSpPr>
        <p:spPr>
          <a:xfrm>
            <a:off x="5320211" y="3134120"/>
            <a:ext cx="2194560" cy="261610"/>
          </a:xfrm>
          <a:prstGeom prst="rect">
            <a:avLst/>
          </a:prstGeom>
          <a:noFill/>
        </p:spPr>
        <p:txBody>
          <a:bodyPr wrap="square" anchor="ctr">
            <a:spAutoFit/>
          </a:bodyPr>
          <a:lstStyle/>
          <a:p>
            <a:pPr algn="ctr"/>
            <a:r>
              <a:rPr sz="1100" b="1">
                <a:solidFill>
                  <a:schemeClr val="bg1"/>
                </a:solidFill>
                <a:latin typeface="Arial" panose="020B0604020202020204" pitchFamily="34" charset="0"/>
                <a:cs typeface="Arial" panose="020B0604020202020204" pitchFamily="34" charset="0"/>
              </a:rPr>
              <a:t>GROWTH</a:t>
            </a:r>
          </a:p>
        </p:txBody>
      </p:sp>
      <p:sp>
        <p:nvSpPr>
          <p:cNvPr id="10" name="TextBox 9"/>
          <p:cNvSpPr txBox="1"/>
          <p:nvPr/>
        </p:nvSpPr>
        <p:spPr>
          <a:xfrm>
            <a:off x="7560491" y="2485006"/>
            <a:ext cx="914400" cy="553998"/>
          </a:xfrm>
          <a:prstGeom prst="rect">
            <a:avLst/>
          </a:prstGeom>
          <a:noFill/>
        </p:spPr>
        <p:txBody>
          <a:bodyPr wrap="square" anchor="ctr">
            <a:spAutoFit/>
          </a:bodyPr>
          <a:lstStyle/>
          <a:p>
            <a:pPr algn="ctr"/>
            <a:r>
              <a:rPr sz="3000" b="1">
                <a:solidFill>
                  <a:srgbClr val="E35310"/>
                </a:solidFill>
                <a:latin typeface="Arial" panose="020B0604020202020204" pitchFamily="34" charset="0"/>
                <a:cs typeface="Arial" panose="020B0604020202020204" pitchFamily="34" charset="0"/>
              </a:rPr>
              <a:t>→</a:t>
            </a:r>
          </a:p>
        </p:txBody>
      </p:sp>
      <p:sp>
        <p:nvSpPr>
          <p:cNvPr id="11" name="TextBox 10"/>
          <p:cNvSpPr txBox="1"/>
          <p:nvPr/>
        </p:nvSpPr>
        <p:spPr>
          <a:xfrm>
            <a:off x="8474891" y="2350525"/>
            <a:ext cx="2194560" cy="731520"/>
          </a:xfrm>
          <a:prstGeom prst="rect">
            <a:avLst/>
          </a:prstGeom>
          <a:noFill/>
        </p:spPr>
        <p:txBody>
          <a:bodyPr wrap="square" anchor="ctr">
            <a:spAutoFit/>
          </a:bodyPr>
          <a:lstStyle/>
          <a:p>
            <a:pPr algn="ctr"/>
            <a:r>
              <a:rPr sz="4000" b="1">
                <a:solidFill>
                  <a:srgbClr val="E35310"/>
                </a:solidFill>
                <a:latin typeface="Arial" panose="020B0604020202020204" pitchFamily="34" charset="0"/>
                <a:cs typeface="Arial" panose="020B0604020202020204" pitchFamily="34" charset="0"/>
              </a:rPr>
              <a:t>$800K</a:t>
            </a:r>
          </a:p>
        </p:txBody>
      </p:sp>
      <p:sp>
        <p:nvSpPr>
          <p:cNvPr id="12" name="TextBox 11"/>
          <p:cNvSpPr txBox="1"/>
          <p:nvPr/>
        </p:nvSpPr>
        <p:spPr>
          <a:xfrm>
            <a:off x="8474891" y="3134120"/>
            <a:ext cx="2194560" cy="261610"/>
          </a:xfrm>
          <a:prstGeom prst="rect">
            <a:avLst/>
          </a:prstGeom>
          <a:noFill/>
        </p:spPr>
        <p:txBody>
          <a:bodyPr wrap="square" anchor="ctr">
            <a:spAutoFit/>
          </a:bodyPr>
          <a:lstStyle/>
          <a:p>
            <a:pPr algn="ctr"/>
            <a:r>
              <a:rPr sz="1100" b="1">
                <a:solidFill>
                  <a:schemeClr val="bg1"/>
                </a:solidFill>
                <a:latin typeface="Arial" panose="020B0604020202020204" pitchFamily="34" charset="0"/>
                <a:cs typeface="Arial" panose="020B0604020202020204" pitchFamily="34" charset="0"/>
              </a:rPr>
              <a:t>TODAY</a:t>
            </a:r>
          </a:p>
        </p:txBody>
      </p:sp>
      <p:sp>
        <p:nvSpPr>
          <p:cNvPr id="13" name="Rounded Rectangle 12"/>
          <p:cNvSpPr/>
          <p:nvPr/>
        </p:nvSpPr>
        <p:spPr>
          <a:xfrm>
            <a:off x="1388291" y="3618997"/>
            <a:ext cx="10058400" cy="141732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754051" y="3856753"/>
            <a:ext cx="9326880" cy="492443"/>
          </a:xfrm>
          <a:prstGeom prst="rect">
            <a:avLst/>
          </a:prstGeom>
          <a:noFill/>
        </p:spPr>
        <p:txBody>
          <a:bodyPr wrap="square" anchor="ctr">
            <a:spAutoFit/>
          </a:bodyPr>
          <a:lstStyle/>
          <a:p>
            <a:pPr algn="ctr"/>
            <a:r>
              <a:rPr sz="2600" b="1" dirty="0">
                <a:solidFill>
                  <a:schemeClr val="tx1">
                    <a:lumMod val="95000"/>
                    <a:lumOff val="5000"/>
                  </a:schemeClr>
                </a:solidFill>
                <a:latin typeface="Aptos"/>
              </a:rPr>
              <a:t>$300,000 is not just a number on a statement.</a:t>
            </a:r>
          </a:p>
        </p:txBody>
      </p:sp>
      <p:sp>
        <p:nvSpPr>
          <p:cNvPr id="15" name="TextBox 14"/>
          <p:cNvSpPr txBox="1"/>
          <p:nvPr/>
        </p:nvSpPr>
        <p:spPr>
          <a:xfrm>
            <a:off x="1846217" y="4377896"/>
            <a:ext cx="9144000" cy="338554"/>
          </a:xfrm>
          <a:prstGeom prst="rect">
            <a:avLst/>
          </a:prstGeom>
          <a:noFill/>
        </p:spPr>
        <p:txBody>
          <a:bodyPr wrap="square" anchor="ctr">
            <a:spAutoFit/>
          </a:bodyPr>
          <a:lstStyle/>
          <a:p>
            <a:pPr algn="ctr"/>
            <a:r>
              <a:rPr sz="1600" b="0" dirty="0">
                <a:solidFill>
                  <a:schemeClr val="tx1">
                    <a:lumMod val="95000"/>
                    <a:lumOff val="5000"/>
                  </a:schemeClr>
                </a:solidFill>
                <a:latin typeface="Aptos"/>
              </a:rPr>
              <a:t>It may represent years of retirement income, travel, family experiences, education or a legacy.</a:t>
            </a:r>
          </a:p>
        </p:txBody>
      </p:sp>
      <p:sp>
        <p:nvSpPr>
          <p:cNvPr id="16" name="TextBox 15"/>
          <p:cNvSpPr txBox="1"/>
          <p:nvPr/>
        </p:nvSpPr>
        <p:spPr>
          <a:xfrm>
            <a:off x="2165531" y="5300518"/>
            <a:ext cx="8503920" cy="430887"/>
          </a:xfrm>
          <a:prstGeom prst="rect">
            <a:avLst/>
          </a:prstGeom>
          <a:noFill/>
        </p:spPr>
        <p:txBody>
          <a:bodyPr wrap="square" anchor="ctr">
            <a:spAutoFit/>
          </a:bodyPr>
          <a:lstStyle/>
          <a:p>
            <a:pPr algn="ctr"/>
            <a:r>
              <a:rPr sz="2200" b="1" dirty="0">
                <a:solidFill>
                  <a:srgbClr val="E35310"/>
                </a:solidFill>
                <a:latin typeface="Aptos"/>
              </a:rPr>
              <a:t>What does that gain represent in your life?</a:t>
            </a:r>
          </a:p>
        </p:txBody>
      </p:sp>
      <p:sp>
        <p:nvSpPr>
          <p:cNvPr id="20" name="Rectangle 19">
            <a:extLst>
              <a:ext uri="{FF2B5EF4-FFF2-40B4-BE49-F238E27FC236}">
                <a16:creationId xmlns:a16="http://schemas.microsoft.com/office/drawing/2014/main" id="{31163072-3081-6CD7-C0B9-2B21362F01D0}"/>
              </a:ext>
            </a:extLst>
          </p:cNvPr>
          <p:cNvSpPr/>
          <p:nvPr/>
        </p:nvSpPr>
        <p:spPr>
          <a:xfrm>
            <a:off x="272478" y="0"/>
            <a:ext cx="502920" cy="6858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FF2B5EF4-FFF2-40B4-BE49-F238E27FC236}">
                <a16:creationId xmlns:a16="http://schemas.microsoft.com/office/drawing/2014/main" id="{4F630A9A-8709-58BA-E358-49772CFF2028}"/>
              </a:ext>
            </a:extLst>
          </p:cNvPr>
          <p:cNvSpPr/>
          <p:nvPr/>
        </p:nvSpPr>
        <p:spPr>
          <a:xfrm>
            <a:off x="1325149"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2D49"/>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3989B6B-7E8D-2376-7624-569314F9FC95}"/>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731520" y="620875"/>
            <a:ext cx="10789920" cy="1254254"/>
          </a:xfrm>
          <a:prstGeom prst="rect">
            <a:avLst/>
          </a:prstGeom>
          <a:noFill/>
        </p:spPr>
        <p:txBody>
          <a:bodyPr wrap="square" anchor="ctr">
            <a:spAutoFit/>
          </a:bodyPr>
          <a:lstStyle/>
          <a:p>
            <a:pPr algn="ctr">
              <a:lnSpc>
                <a:spcPts val="4500"/>
              </a:lnSpc>
            </a:pPr>
            <a:r>
              <a:rPr sz="4500" b="1" dirty="0">
                <a:solidFill>
                  <a:srgbClr val="FFFFFF"/>
                </a:solidFill>
                <a:latin typeface="Arial Black" panose="020B0604020202020204" pitchFamily="34" charset="0"/>
                <a:cs typeface="Arial Black" panose="020B0604020202020204" pitchFamily="34" charset="0"/>
              </a:rPr>
              <a:t>WOULD YOU MAKE THE SAME DECISION TODAY?</a:t>
            </a:r>
          </a:p>
        </p:txBody>
      </p:sp>
      <p:sp>
        <p:nvSpPr>
          <p:cNvPr id="3" name="TextBox 2"/>
          <p:cNvSpPr txBox="1"/>
          <p:nvPr/>
        </p:nvSpPr>
        <p:spPr>
          <a:xfrm>
            <a:off x="1280160" y="2491066"/>
            <a:ext cx="9692640" cy="446276"/>
          </a:xfrm>
          <a:prstGeom prst="rect">
            <a:avLst/>
          </a:prstGeom>
          <a:noFill/>
        </p:spPr>
        <p:txBody>
          <a:bodyPr wrap="square" anchor="ctr">
            <a:spAutoFit/>
          </a:bodyPr>
          <a:lstStyle/>
          <a:p>
            <a:pPr algn="ctr"/>
            <a:r>
              <a:rPr sz="2300" b="0" dirty="0">
                <a:solidFill>
                  <a:srgbClr val="E35310"/>
                </a:solidFill>
                <a:latin typeface="Arial" panose="020B0604020202020204" pitchFamily="34" charset="0"/>
                <a:cs typeface="Arial" panose="020B0604020202020204" pitchFamily="34" charset="0"/>
              </a:rPr>
              <a:t>Your risk percentage may be the same. The dollars attached to it are not.</a:t>
            </a:r>
          </a:p>
        </p:txBody>
      </p:sp>
      <p:sp>
        <p:nvSpPr>
          <p:cNvPr id="4" name="Rounded Rectangle 3"/>
          <p:cNvSpPr/>
          <p:nvPr/>
        </p:nvSpPr>
        <p:spPr>
          <a:xfrm>
            <a:off x="1051560" y="3273439"/>
            <a:ext cx="4389120" cy="1838779"/>
          </a:xfrm>
          <a:prstGeom prst="roundRect">
            <a:avLst>
              <a:gd name="adj" fmla="val 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417320" y="3473883"/>
            <a:ext cx="3657600" cy="646331"/>
          </a:xfrm>
          <a:prstGeom prst="rect">
            <a:avLst/>
          </a:prstGeom>
          <a:noFill/>
        </p:spPr>
        <p:txBody>
          <a:bodyPr wrap="square" anchor="ctr">
            <a:spAutoFit/>
          </a:bodyPr>
          <a:lstStyle/>
          <a:p>
            <a:pPr algn="ctr"/>
            <a:r>
              <a:rPr sz="3600" b="1" dirty="0">
                <a:solidFill>
                  <a:schemeClr val="tx1">
                    <a:lumMod val="95000"/>
                    <a:lumOff val="5000"/>
                  </a:schemeClr>
                </a:solidFill>
                <a:latin typeface="Arial" panose="020B0604020202020204" pitchFamily="34" charset="0"/>
                <a:cs typeface="Arial" panose="020B0604020202020204" pitchFamily="34" charset="0"/>
              </a:rPr>
              <a:t>$500,000</a:t>
            </a:r>
          </a:p>
        </p:txBody>
      </p:sp>
      <p:sp>
        <p:nvSpPr>
          <p:cNvPr id="6" name="TextBox 5"/>
          <p:cNvSpPr txBox="1"/>
          <p:nvPr/>
        </p:nvSpPr>
        <p:spPr>
          <a:xfrm>
            <a:off x="1417320" y="3935655"/>
            <a:ext cx="3657600" cy="646331"/>
          </a:xfrm>
          <a:prstGeom prst="rect">
            <a:avLst/>
          </a:prstGeom>
          <a:noFill/>
        </p:spPr>
        <p:txBody>
          <a:bodyPr wrap="square" anchor="ctr">
            <a:spAutoFit/>
          </a:bodyPr>
          <a:lstStyle/>
          <a:p>
            <a:pPr algn="ctr"/>
            <a:r>
              <a:rPr sz="3600" b="1" dirty="0">
                <a:solidFill>
                  <a:srgbClr val="E35310"/>
                </a:solidFill>
                <a:latin typeface="Arial" panose="020B0604020202020204" pitchFamily="34" charset="0"/>
                <a:cs typeface="Arial" panose="020B0604020202020204" pitchFamily="34" charset="0"/>
              </a:rPr>
              <a:t>20% = $100,000</a:t>
            </a:r>
          </a:p>
        </p:txBody>
      </p:sp>
      <p:sp>
        <p:nvSpPr>
          <p:cNvPr id="7" name="TextBox 6"/>
          <p:cNvSpPr txBox="1"/>
          <p:nvPr/>
        </p:nvSpPr>
        <p:spPr>
          <a:xfrm>
            <a:off x="1417320" y="4594362"/>
            <a:ext cx="3657600" cy="276999"/>
          </a:xfrm>
          <a:prstGeom prst="rect">
            <a:avLst/>
          </a:prstGeom>
          <a:noFill/>
        </p:spPr>
        <p:txBody>
          <a:bodyPr wrap="square" anchor="ctr">
            <a:spAutoFit/>
          </a:bodyPr>
          <a:lstStyle/>
          <a:p>
            <a:pPr algn="ctr"/>
            <a:r>
              <a:rPr lang="en-US" sz="1200" b="0" dirty="0">
                <a:solidFill>
                  <a:schemeClr val="tx1">
                    <a:lumMod val="95000"/>
                    <a:lumOff val="5000"/>
                  </a:schemeClr>
                </a:solidFill>
                <a:latin typeface="Arial" panose="020B0604020202020204" pitchFamily="34" charset="0"/>
                <a:cs typeface="Arial" panose="020B0604020202020204" pitchFamily="34" charset="0"/>
              </a:rPr>
              <a:t>POTENTIAL DECLINE</a:t>
            </a:r>
          </a:p>
        </p:txBody>
      </p:sp>
      <p:sp>
        <p:nvSpPr>
          <p:cNvPr id="8" name="Rounded Rectangle 7"/>
          <p:cNvSpPr/>
          <p:nvPr/>
        </p:nvSpPr>
        <p:spPr>
          <a:xfrm>
            <a:off x="6748272" y="3273439"/>
            <a:ext cx="4389120" cy="1838779"/>
          </a:xfrm>
          <a:prstGeom prst="roundRect">
            <a:avLst>
              <a:gd name="adj" fmla="val 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114032" y="3473883"/>
            <a:ext cx="3657600" cy="646331"/>
          </a:xfrm>
          <a:prstGeom prst="rect">
            <a:avLst/>
          </a:prstGeom>
          <a:noFill/>
        </p:spPr>
        <p:txBody>
          <a:bodyPr wrap="square" anchor="ctr">
            <a:spAutoFit/>
          </a:bodyPr>
          <a:lstStyle/>
          <a:p>
            <a:pPr algn="ctr"/>
            <a:r>
              <a:rPr sz="3600" b="1" dirty="0">
                <a:solidFill>
                  <a:schemeClr val="tx1">
                    <a:lumMod val="95000"/>
                    <a:lumOff val="5000"/>
                  </a:schemeClr>
                </a:solidFill>
                <a:latin typeface="Arial" panose="020B0604020202020204" pitchFamily="34" charset="0"/>
                <a:cs typeface="Arial" panose="020B0604020202020204" pitchFamily="34" charset="0"/>
              </a:rPr>
              <a:t>$800,000</a:t>
            </a:r>
          </a:p>
        </p:txBody>
      </p:sp>
      <p:sp>
        <p:nvSpPr>
          <p:cNvPr id="10" name="TextBox 9"/>
          <p:cNvSpPr txBox="1"/>
          <p:nvPr/>
        </p:nvSpPr>
        <p:spPr>
          <a:xfrm>
            <a:off x="7114032" y="3935655"/>
            <a:ext cx="3657600" cy="646331"/>
          </a:xfrm>
          <a:prstGeom prst="rect">
            <a:avLst/>
          </a:prstGeom>
          <a:noFill/>
        </p:spPr>
        <p:txBody>
          <a:bodyPr wrap="square" anchor="ctr">
            <a:spAutoFit/>
          </a:bodyPr>
          <a:lstStyle/>
          <a:p>
            <a:pPr algn="ctr"/>
            <a:r>
              <a:rPr sz="3600" b="1" dirty="0">
                <a:solidFill>
                  <a:srgbClr val="E35310"/>
                </a:solidFill>
                <a:latin typeface="Arial" panose="020B0604020202020204" pitchFamily="34" charset="0"/>
                <a:cs typeface="Arial" panose="020B0604020202020204" pitchFamily="34" charset="0"/>
              </a:rPr>
              <a:t>20% = $160,000</a:t>
            </a:r>
          </a:p>
        </p:txBody>
      </p:sp>
      <p:sp>
        <p:nvSpPr>
          <p:cNvPr id="11" name="TextBox 10"/>
          <p:cNvSpPr txBox="1"/>
          <p:nvPr/>
        </p:nvSpPr>
        <p:spPr>
          <a:xfrm>
            <a:off x="7114032" y="4594362"/>
            <a:ext cx="3657600" cy="276999"/>
          </a:xfrm>
          <a:prstGeom prst="rect">
            <a:avLst/>
          </a:prstGeom>
          <a:noFill/>
        </p:spPr>
        <p:txBody>
          <a:bodyPr wrap="square" anchor="ctr">
            <a:spAutoFit/>
          </a:bodyPr>
          <a:lstStyle/>
          <a:p>
            <a:pPr algn="ctr"/>
            <a:r>
              <a:rPr lang="en-US" sz="1200" b="0" dirty="0">
                <a:solidFill>
                  <a:schemeClr val="tx1">
                    <a:lumMod val="95000"/>
                    <a:lumOff val="5000"/>
                  </a:schemeClr>
                </a:solidFill>
                <a:latin typeface="Arial" panose="020B0604020202020204" pitchFamily="34" charset="0"/>
                <a:cs typeface="Arial" panose="020B0604020202020204" pitchFamily="34" charset="0"/>
              </a:rPr>
              <a:t>POTENTIAL DECLINE</a:t>
            </a:r>
          </a:p>
        </p:txBody>
      </p:sp>
      <p:sp>
        <p:nvSpPr>
          <p:cNvPr id="12" name="TextBox 11"/>
          <p:cNvSpPr txBox="1"/>
          <p:nvPr/>
        </p:nvSpPr>
        <p:spPr>
          <a:xfrm>
            <a:off x="1371600" y="5394790"/>
            <a:ext cx="9509760" cy="507831"/>
          </a:xfrm>
          <a:prstGeom prst="rect">
            <a:avLst/>
          </a:prstGeom>
          <a:noFill/>
        </p:spPr>
        <p:txBody>
          <a:bodyPr wrap="square" anchor="ctr">
            <a:spAutoFit/>
          </a:bodyPr>
          <a:lstStyle/>
          <a:p>
            <a:pPr algn="ctr"/>
            <a:r>
              <a:rPr sz="2700" b="1" dirty="0">
                <a:solidFill>
                  <a:srgbClr val="FFFFFF"/>
                </a:solidFill>
                <a:latin typeface="Arial" panose="020B0604020202020204" pitchFamily="34" charset="0"/>
                <a:cs typeface="Arial" panose="020B0604020202020204" pitchFamily="34" charset="0"/>
              </a:rPr>
              <a:t>Would those two</a:t>
            </a:r>
            <a:r>
              <a:rPr lang="en-US" sz="2700" b="1" dirty="0">
                <a:solidFill>
                  <a:srgbClr val="FFFFFF"/>
                </a:solidFill>
                <a:latin typeface="Arial" panose="020B0604020202020204" pitchFamily="34" charset="0"/>
                <a:cs typeface="Arial" panose="020B0604020202020204" pitchFamily="34" charset="0"/>
              </a:rPr>
              <a:t>-</a:t>
            </a:r>
            <a:r>
              <a:rPr sz="2700" b="1" dirty="0">
                <a:solidFill>
                  <a:srgbClr val="FFFFFF"/>
                </a:solidFill>
                <a:latin typeface="Arial" panose="020B0604020202020204" pitchFamily="34" charset="0"/>
                <a:cs typeface="Arial" panose="020B0604020202020204" pitchFamily="34" charset="0"/>
              </a:rPr>
              <a:t>dollar amounts feel the same?</a:t>
            </a:r>
          </a:p>
        </p:txBody>
      </p:sp>
      <p:sp>
        <p:nvSpPr>
          <p:cNvPr id="15" name="Rectangle 14">
            <a:extLst>
              <a:ext uri="{FF2B5EF4-FFF2-40B4-BE49-F238E27FC236}">
                <a16:creationId xmlns:a16="http://schemas.microsoft.com/office/drawing/2014/main" id="{DF8CF8C2-B4F5-A93D-58EA-869FFFDB1409}"/>
              </a:ext>
            </a:extLst>
          </p:cNvPr>
          <p:cNvSpPr/>
          <p:nvPr/>
        </p:nvSpPr>
        <p:spPr>
          <a:xfrm>
            <a:off x="3246120" y="1959867"/>
            <a:ext cx="5423123" cy="66138"/>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a:extLst>
              <a:ext uri="{FF2B5EF4-FFF2-40B4-BE49-F238E27FC236}">
                <a16:creationId xmlns:a16="http://schemas.microsoft.com/office/drawing/2014/main" id="{EB17B05F-6A4B-1731-AC4A-C14CBD5F123D}"/>
              </a:ext>
            </a:extLst>
          </p:cNvPr>
          <p:cNvSpPr/>
          <p:nvPr/>
        </p:nvSpPr>
        <p:spPr>
          <a:xfrm rot="5400000">
            <a:off x="5992125" y="-6004428"/>
            <a:ext cx="207750" cy="12192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33709" y="903372"/>
            <a:ext cx="4862291" cy="1254254"/>
          </a:xfrm>
          <a:prstGeom prst="rect">
            <a:avLst/>
          </a:prstGeom>
          <a:noFill/>
        </p:spPr>
        <p:txBody>
          <a:bodyPr wrap="square">
            <a:spAutoFit/>
          </a:bodyPr>
          <a:lstStyle/>
          <a:p>
            <a:pPr>
              <a:lnSpc>
                <a:spcPts val="4500"/>
              </a:lnSpc>
              <a:defRPr sz="3000" b="1">
                <a:solidFill>
                  <a:srgbClr val="FFFFFF"/>
                </a:solidFill>
                <a:latin typeface="Aptos Display"/>
              </a:defRPr>
            </a:pPr>
            <a:r>
              <a:rPr lang="en-US" sz="4500" b="1" dirty="0">
                <a:latin typeface="Arial Black" panose="020B0604020202020204" pitchFamily="34" charset="0"/>
                <a:cs typeface="Arial Black" panose="020B0604020202020204" pitchFamily="34" charset="0"/>
              </a:rPr>
              <a:t>MEET YOUR PRESENTER</a:t>
            </a:r>
          </a:p>
        </p:txBody>
      </p:sp>
      <p:sp>
        <p:nvSpPr>
          <p:cNvPr id="5" name="Rectangle 4"/>
          <p:cNvSpPr/>
          <p:nvPr/>
        </p:nvSpPr>
        <p:spPr>
          <a:xfrm>
            <a:off x="1325149" y="2226529"/>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33709" y="2714489"/>
            <a:ext cx="5029200" cy="784830"/>
          </a:xfrm>
          <a:prstGeom prst="rect">
            <a:avLst/>
          </a:prstGeom>
          <a:noFill/>
        </p:spPr>
        <p:txBody>
          <a:bodyPr wrap="square">
            <a:spAutoFit/>
          </a:bodyPr>
          <a:lstStyle/>
          <a:p>
            <a:pPr algn="l">
              <a:defRPr sz="3000" b="1">
                <a:solidFill>
                  <a:srgbClr val="FFFFFF"/>
                </a:solidFill>
                <a:latin typeface="Aptos"/>
              </a:defRPr>
            </a:pPr>
            <a:r>
              <a:rPr lang="en-US" sz="4500" dirty="0">
                <a:solidFill>
                  <a:srgbClr val="FF00FF"/>
                </a:solidFill>
                <a:latin typeface="Arial" panose="020B0604020202020204" pitchFamily="34" charset="0"/>
                <a:cs typeface="Arial" panose="020B0604020202020204" pitchFamily="34" charset="0"/>
              </a:rPr>
              <a:t>Advisor Name</a:t>
            </a:r>
            <a:endParaRPr sz="4500" dirty="0">
              <a:solidFill>
                <a:srgbClr val="FF00FF"/>
              </a:solidFill>
              <a:latin typeface="Arial" panose="020B0604020202020204" pitchFamily="34" charset="0"/>
              <a:cs typeface="Arial" panose="020B0604020202020204" pitchFamily="34" charset="0"/>
            </a:endParaRPr>
          </a:p>
        </p:txBody>
      </p:sp>
      <p:sp>
        <p:nvSpPr>
          <p:cNvPr id="9" name="TextBox 8"/>
          <p:cNvSpPr txBox="1"/>
          <p:nvPr/>
        </p:nvSpPr>
        <p:spPr>
          <a:xfrm>
            <a:off x="1233709" y="5474970"/>
            <a:ext cx="5029200" cy="584775"/>
          </a:xfrm>
          <a:prstGeom prst="rect">
            <a:avLst/>
          </a:prstGeom>
          <a:noFill/>
        </p:spPr>
        <p:txBody>
          <a:bodyPr wrap="square">
            <a:spAutoFit/>
          </a:bodyPr>
          <a:lstStyle/>
          <a:p>
            <a:pPr algn="l">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XXX-XXX-XXXX</a:t>
            </a:r>
            <a:br>
              <a:rPr dirty="0">
                <a:solidFill>
                  <a:srgbClr val="FF00FF"/>
                </a:solidFill>
                <a:latin typeface="Arial" panose="020B0604020202020204" pitchFamily="34" charset="0"/>
                <a:cs typeface="Arial" panose="020B0604020202020204" pitchFamily="34" charset="0"/>
              </a:rPr>
            </a:br>
            <a:r>
              <a:rPr lang="en-US" dirty="0">
                <a:solidFill>
                  <a:srgbClr val="FF00FF"/>
                </a:solidFill>
                <a:latin typeface="Arial" panose="020B0604020202020204" pitchFamily="34" charset="0"/>
                <a:cs typeface="Arial" panose="020B0604020202020204" pitchFamily="34" charset="0"/>
              </a:rPr>
              <a:t>Website URL</a:t>
            </a:r>
            <a:endParaRPr dirty="0">
              <a:solidFill>
                <a:srgbClr val="FF00FF"/>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5B17FC62-330E-1A41-CC16-EF410DA1C0C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7622465" y="3697"/>
            <a:ext cx="4569535" cy="6854303"/>
          </a:xfrm>
          <a:prstGeom prst="rect">
            <a:avLst/>
          </a:prstGeom>
        </p:spPr>
      </p:pic>
      <p:sp>
        <p:nvSpPr>
          <p:cNvPr id="6" name="Rectangle 5">
            <a:extLst>
              <a:ext uri="{FF2B5EF4-FFF2-40B4-BE49-F238E27FC236}">
                <a16:creationId xmlns:a16="http://schemas.microsoft.com/office/drawing/2014/main" id="{86CB9162-570F-30F8-EDC2-20F63E96B7F9}"/>
              </a:ext>
            </a:extLst>
          </p:cNvPr>
          <p:cNvSpPr/>
          <p:nvPr/>
        </p:nvSpPr>
        <p:spPr>
          <a:xfrm>
            <a:off x="272478" y="0"/>
            <a:ext cx="502920" cy="6858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F377818B-2F30-50CE-14F0-1B1D2B47F6D5}"/>
              </a:ext>
            </a:extLst>
          </p:cNvPr>
          <p:cNvSpPr txBox="1"/>
          <p:nvPr/>
        </p:nvSpPr>
        <p:spPr>
          <a:xfrm>
            <a:off x="1233709" y="3412642"/>
            <a:ext cx="5029200" cy="584775"/>
          </a:xfrm>
          <a:prstGeom prst="rect">
            <a:avLst/>
          </a:prstGeom>
          <a:noFill/>
        </p:spPr>
        <p:txBody>
          <a:bodyPr wrap="square">
            <a:spAutoFit/>
          </a:bodyPr>
          <a:lstStyle/>
          <a:p>
            <a:pPr algn="l">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Advisor Title</a:t>
            </a:r>
          </a:p>
          <a:p>
            <a:pPr algn="l">
              <a:defRPr sz="1600" b="0">
                <a:solidFill>
                  <a:srgbClr val="BEC9C5"/>
                </a:solidFill>
                <a:latin typeface="Aptos"/>
              </a:defRPr>
            </a:pPr>
            <a:r>
              <a:rPr lang="en-US" dirty="0">
                <a:solidFill>
                  <a:schemeClr val="bg1"/>
                </a:solidFill>
                <a:latin typeface="Arial" panose="020B0604020202020204" pitchFamily="34" charset="0"/>
                <a:cs typeface="Arial" panose="020B0604020202020204" pitchFamily="34" charset="0"/>
              </a:rPr>
              <a:t>MAGELLAN FINANCIAL</a:t>
            </a:r>
            <a:endParaRPr dirty="0">
              <a:solidFill>
                <a:schemeClr val="bg1"/>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A81EA6E6-50ED-F3DE-5CA0-A88F3159F573}"/>
              </a:ext>
            </a:extLst>
          </p:cNvPr>
          <p:cNvSpPr/>
          <p:nvPr/>
        </p:nvSpPr>
        <p:spPr>
          <a:xfrm>
            <a:off x="7578671" y="0"/>
            <a:ext cx="4613329"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1AF4C13-A700-A39A-7599-A50BFA7A0008}"/>
              </a:ext>
            </a:extLst>
          </p:cNvPr>
          <p:cNvSpPr txBox="1"/>
          <p:nvPr/>
        </p:nvSpPr>
        <p:spPr>
          <a:xfrm>
            <a:off x="8248261" y="2918462"/>
            <a:ext cx="3340359" cy="369332"/>
          </a:xfrm>
          <a:prstGeom prst="rect">
            <a:avLst/>
          </a:prstGeom>
          <a:noFill/>
        </p:spPr>
        <p:txBody>
          <a:bodyPr wrap="square" rtlCol="0">
            <a:spAutoFit/>
          </a:bodyPr>
          <a:lstStyle/>
          <a:p>
            <a:pPr algn="ctr"/>
            <a:r>
              <a:rPr lang="en-US" b="1" dirty="0">
                <a:solidFill>
                  <a:srgbClr val="FF00FF"/>
                </a:solidFill>
                <a:latin typeface="Arial" panose="020B0604020202020204" pitchFamily="34" charset="0"/>
                <a:cs typeface="Arial" panose="020B0604020202020204" pitchFamily="34" charset="0"/>
              </a:rPr>
              <a:t>ADVISOR HEADSHOT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5B3887F-8C15-60C8-E7E4-A3782C01D9AD}"/>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68679" y="3794759"/>
            <a:ext cx="2969275" cy="1241697"/>
          </a:xfrm>
          <a:prstGeom prst="round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3859882"/>
            <a:ext cx="2537380" cy="461665"/>
          </a:xfrm>
          <a:prstGeom prst="rect">
            <a:avLst/>
          </a:prstGeom>
          <a:noFill/>
        </p:spPr>
        <p:txBody>
          <a:bodyPr wrap="square">
            <a:spAutoFit/>
          </a:bodyPr>
          <a:lstStyle/>
          <a:p>
            <a:pPr algn="ctr">
              <a:defRPr sz="1200" b="1">
                <a:solidFill>
                  <a:srgbClr val="FFFFFF"/>
                </a:solidFill>
                <a:latin typeface="Aptos"/>
              </a:defRPr>
            </a:pPr>
            <a:r>
              <a:rPr sz="2400"/>
              <a:t>Then</a:t>
            </a:r>
          </a:p>
        </p:txBody>
      </p:sp>
      <p:sp>
        <p:nvSpPr>
          <p:cNvPr id="9" name="TextBox 8"/>
          <p:cNvSpPr txBox="1"/>
          <p:nvPr/>
        </p:nvSpPr>
        <p:spPr>
          <a:xfrm>
            <a:off x="1051559" y="4187951"/>
            <a:ext cx="2537379" cy="784830"/>
          </a:xfrm>
          <a:prstGeom prst="rect">
            <a:avLst/>
          </a:prstGeom>
          <a:noFill/>
        </p:spPr>
        <p:txBody>
          <a:bodyPr wrap="square">
            <a:spAutoFit/>
          </a:bodyPr>
          <a:lstStyle/>
          <a:p>
            <a:pPr algn="ctr">
              <a:defRPr sz="2400" b="1">
                <a:solidFill>
                  <a:srgbClr val="FFFFFF"/>
                </a:solidFill>
                <a:latin typeface="Aptos"/>
              </a:defRPr>
            </a:pPr>
            <a:r>
              <a:rPr sz="4500"/>
              <a:t>$500K</a:t>
            </a:r>
          </a:p>
        </p:txBody>
      </p:sp>
      <p:sp>
        <p:nvSpPr>
          <p:cNvPr id="10" name="TextBox 9"/>
          <p:cNvSpPr txBox="1"/>
          <p:nvPr/>
        </p:nvSpPr>
        <p:spPr>
          <a:xfrm>
            <a:off x="3929392" y="4219289"/>
            <a:ext cx="701829" cy="492443"/>
          </a:xfrm>
          <a:prstGeom prst="rect">
            <a:avLst/>
          </a:prstGeom>
          <a:noFill/>
        </p:spPr>
        <p:txBody>
          <a:bodyPr wrap="square">
            <a:spAutoFit/>
          </a:bodyPr>
          <a:lstStyle/>
          <a:p>
            <a:pPr algn="ctr">
              <a:defRPr sz="2600" b="1">
                <a:solidFill>
                  <a:srgbClr val="4F8B36"/>
                </a:solidFill>
                <a:latin typeface="Aptos"/>
              </a:defRPr>
            </a:pPr>
            <a:r>
              <a:rPr dirty="0">
                <a:solidFill>
                  <a:srgbClr val="E35310"/>
                </a:solidFill>
              </a:rPr>
              <a:t>→</a:t>
            </a:r>
          </a:p>
        </p:txBody>
      </p:sp>
      <p:sp>
        <p:nvSpPr>
          <p:cNvPr id="11" name="Rounded Rectangle 10"/>
          <p:cNvSpPr/>
          <p:nvPr/>
        </p:nvSpPr>
        <p:spPr>
          <a:xfrm>
            <a:off x="4706633" y="3794759"/>
            <a:ext cx="2969275" cy="1241697"/>
          </a:xfrm>
          <a:prstGeom prst="round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889514" y="3859882"/>
            <a:ext cx="2537380" cy="461665"/>
          </a:xfrm>
          <a:prstGeom prst="rect">
            <a:avLst/>
          </a:prstGeom>
          <a:noFill/>
        </p:spPr>
        <p:txBody>
          <a:bodyPr wrap="square">
            <a:spAutoFit/>
          </a:bodyPr>
          <a:lstStyle/>
          <a:p>
            <a:pPr algn="ctr">
              <a:defRPr sz="1200" b="1">
                <a:solidFill>
                  <a:srgbClr val="FFFFFF"/>
                </a:solidFill>
                <a:latin typeface="Aptos"/>
              </a:defRPr>
            </a:pPr>
            <a:r>
              <a:rPr sz="2400"/>
              <a:t>Growth</a:t>
            </a:r>
          </a:p>
        </p:txBody>
      </p:sp>
      <p:sp>
        <p:nvSpPr>
          <p:cNvPr id="13" name="TextBox 12"/>
          <p:cNvSpPr txBox="1"/>
          <p:nvPr/>
        </p:nvSpPr>
        <p:spPr>
          <a:xfrm>
            <a:off x="4889513" y="4187951"/>
            <a:ext cx="2537379" cy="784830"/>
          </a:xfrm>
          <a:prstGeom prst="rect">
            <a:avLst/>
          </a:prstGeom>
          <a:noFill/>
        </p:spPr>
        <p:txBody>
          <a:bodyPr wrap="square">
            <a:spAutoFit/>
          </a:bodyPr>
          <a:lstStyle/>
          <a:p>
            <a:pPr algn="ctr">
              <a:defRPr sz="2400" b="1">
                <a:solidFill>
                  <a:srgbClr val="FFFFFF"/>
                </a:solidFill>
                <a:latin typeface="Aptos"/>
              </a:defRPr>
            </a:pPr>
            <a:r>
              <a:rPr sz="4500"/>
              <a:t>+ $300K</a:t>
            </a:r>
          </a:p>
        </p:txBody>
      </p:sp>
      <p:sp>
        <p:nvSpPr>
          <p:cNvPr id="14" name="TextBox 13"/>
          <p:cNvSpPr txBox="1"/>
          <p:nvPr/>
        </p:nvSpPr>
        <p:spPr>
          <a:xfrm>
            <a:off x="7767348" y="4219289"/>
            <a:ext cx="701829" cy="492443"/>
          </a:xfrm>
          <a:prstGeom prst="rect">
            <a:avLst/>
          </a:prstGeom>
          <a:noFill/>
        </p:spPr>
        <p:txBody>
          <a:bodyPr wrap="square">
            <a:spAutoFit/>
          </a:bodyPr>
          <a:lstStyle/>
          <a:p>
            <a:pPr algn="ctr">
              <a:defRPr sz="2600" b="1">
                <a:solidFill>
                  <a:srgbClr val="4F8B36"/>
                </a:solidFill>
                <a:latin typeface="Aptos"/>
              </a:defRPr>
            </a:pPr>
            <a:r>
              <a:rPr dirty="0">
                <a:solidFill>
                  <a:srgbClr val="E35310"/>
                </a:solidFill>
              </a:rPr>
              <a:t>→</a:t>
            </a:r>
          </a:p>
        </p:txBody>
      </p:sp>
      <p:sp>
        <p:nvSpPr>
          <p:cNvPr id="15" name="Rounded Rectangle 14"/>
          <p:cNvSpPr/>
          <p:nvPr/>
        </p:nvSpPr>
        <p:spPr>
          <a:xfrm>
            <a:off x="8544587" y="3794759"/>
            <a:ext cx="2969275" cy="1241697"/>
          </a:xfrm>
          <a:prstGeom prst="round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727468" y="3859882"/>
            <a:ext cx="2537380" cy="461665"/>
          </a:xfrm>
          <a:prstGeom prst="rect">
            <a:avLst/>
          </a:prstGeom>
          <a:noFill/>
        </p:spPr>
        <p:txBody>
          <a:bodyPr wrap="square">
            <a:spAutoFit/>
          </a:bodyPr>
          <a:lstStyle/>
          <a:p>
            <a:pPr algn="ctr">
              <a:defRPr sz="1200" b="1">
                <a:solidFill>
                  <a:srgbClr val="FFFFFF"/>
                </a:solidFill>
                <a:latin typeface="Aptos"/>
              </a:defRPr>
            </a:pPr>
            <a:r>
              <a:rPr sz="2400"/>
              <a:t>Today</a:t>
            </a:r>
          </a:p>
        </p:txBody>
      </p:sp>
      <p:sp>
        <p:nvSpPr>
          <p:cNvPr id="17" name="TextBox 16"/>
          <p:cNvSpPr txBox="1"/>
          <p:nvPr/>
        </p:nvSpPr>
        <p:spPr>
          <a:xfrm>
            <a:off x="8727467" y="4187951"/>
            <a:ext cx="2537379" cy="784830"/>
          </a:xfrm>
          <a:prstGeom prst="rect">
            <a:avLst/>
          </a:prstGeom>
          <a:noFill/>
        </p:spPr>
        <p:txBody>
          <a:bodyPr wrap="square">
            <a:spAutoFit/>
          </a:bodyPr>
          <a:lstStyle/>
          <a:p>
            <a:pPr algn="ctr">
              <a:defRPr sz="2400" b="1">
                <a:solidFill>
                  <a:srgbClr val="FFFFFF"/>
                </a:solidFill>
                <a:latin typeface="Aptos"/>
              </a:defRPr>
            </a:pPr>
            <a:r>
              <a:rPr sz="4500" dirty="0"/>
              <a:t>$800K</a:t>
            </a:r>
          </a:p>
        </p:txBody>
      </p:sp>
      <p:sp>
        <p:nvSpPr>
          <p:cNvPr id="21" name="Rectangle 20">
            <a:extLst>
              <a:ext uri="{FF2B5EF4-FFF2-40B4-BE49-F238E27FC236}">
                <a16:creationId xmlns:a16="http://schemas.microsoft.com/office/drawing/2014/main" id="{3A78832B-EF01-9E92-9478-7F8304B9E17E}"/>
              </a:ext>
            </a:extLst>
          </p:cNvPr>
          <p:cNvSpPr/>
          <p:nvPr/>
        </p:nvSpPr>
        <p:spPr>
          <a:xfrm rot="5400000">
            <a:off x="5992125" y="-6004428"/>
            <a:ext cx="207750" cy="12192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FE9F4667-4E49-EAE4-BE33-A6210F323C54}"/>
              </a:ext>
            </a:extLst>
          </p:cNvPr>
          <p:cNvSpPr txBox="1"/>
          <p:nvPr/>
        </p:nvSpPr>
        <p:spPr>
          <a:xfrm>
            <a:off x="841829" y="786572"/>
            <a:ext cx="10881360" cy="784830"/>
          </a:xfrm>
          <a:prstGeom prst="rect">
            <a:avLst/>
          </a:prstGeom>
          <a:noFill/>
        </p:spPr>
        <p:txBody>
          <a:bodyPr wrap="square" anchor="ctr">
            <a:spAutoFit/>
          </a:bodyPr>
          <a:lstStyle/>
          <a:p>
            <a:pPr algn="l">
              <a:lnSpc>
                <a:spcPts val="2700"/>
              </a:lnSpc>
            </a:pPr>
            <a:r>
              <a:rPr lang="en-US" sz="4500" b="1" dirty="0">
                <a:solidFill>
                  <a:srgbClr val="FFFFFF"/>
                </a:solidFill>
                <a:latin typeface="Arial Black" panose="020B0604020202020204" pitchFamily="34" charset="0"/>
                <a:cs typeface="Arial Black" panose="020B0604020202020204" pitchFamily="34" charset="0"/>
              </a:rPr>
              <a:t>STRONG RUN IN THE MARKETS</a:t>
            </a:r>
          </a:p>
          <a:p>
            <a:pPr algn="l">
              <a:lnSpc>
                <a:spcPts val="2700"/>
              </a:lnSpc>
            </a:pPr>
            <a:r>
              <a:rPr lang="en-US" sz="2400" i="1" dirty="0">
                <a:solidFill>
                  <a:srgbClr val="E35310"/>
                </a:solidFill>
                <a:latin typeface="Arial" panose="020B0604020202020204" pitchFamily="34" charset="0"/>
                <a:cs typeface="Arial" panose="020B0604020202020204" pitchFamily="34" charset="0"/>
              </a:rPr>
              <a:t>Growth is good news. Growth can also change the amount of money at risk.</a:t>
            </a:r>
            <a:endParaRPr sz="2400" i="1" dirty="0">
              <a:solidFill>
                <a:srgbClr val="E35310"/>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283DB448-4DF0-7286-D1D7-F35CCAD901FF}"/>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838F1516-9806-8679-77DB-CC42112D9CEF}"/>
              </a:ext>
            </a:extLst>
          </p:cNvPr>
          <p:cNvSpPr txBox="1"/>
          <p:nvPr/>
        </p:nvSpPr>
        <p:spPr>
          <a:xfrm>
            <a:off x="841829" y="2565966"/>
            <a:ext cx="8098971" cy="830997"/>
          </a:xfrm>
          <a:prstGeom prst="rect">
            <a:avLst/>
          </a:prstGeom>
          <a:noFill/>
        </p:spPr>
        <p:txBody>
          <a:bodyPr wrap="square">
            <a:spAutoFit/>
          </a:bodyPr>
          <a:lstStyle/>
          <a:p>
            <a:pPr>
              <a:defRPr sz="2300" b="1">
                <a:solidFill>
                  <a:srgbClr val="10252D"/>
                </a:solidFill>
                <a:latin typeface="Aptos"/>
              </a:defRPr>
            </a:pPr>
            <a:r>
              <a:rPr lang="en-US" sz="2400" dirty="0">
                <a:solidFill>
                  <a:schemeClr val="bg1"/>
                </a:solidFill>
                <a:latin typeface="Arial" panose="020B0604020202020204" pitchFamily="34" charset="0"/>
                <a:cs typeface="Arial" panose="020B0604020202020204" pitchFamily="34" charset="0"/>
              </a:rPr>
              <a:t>When account values rise, the same percentage decline can represent a much larger dollar loss.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538593" y="3208683"/>
            <a:ext cx="2277426" cy="1246495"/>
          </a:xfrm>
          <a:prstGeom prst="rect">
            <a:avLst/>
          </a:prstGeom>
          <a:noFill/>
        </p:spPr>
        <p:txBody>
          <a:bodyPr wrap="square">
            <a:spAutoFit/>
          </a:bodyPr>
          <a:lstStyle/>
          <a:p>
            <a:pPr algn="l">
              <a:defRPr sz="4200" b="1">
                <a:solidFill>
                  <a:srgbClr val="6FA456"/>
                </a:solidFill>
                <a:latin typeface="Aptos"/>
              </a:defRPr>
            </a:pPr>
            <a:r>
              <a:rPr sz="7500" dirty="0">
                <a:solidFill>
                  <a:srgbClr val="E35310"/>
                </a:solidFill>
                <a:latin typeface="Arial" panose="020B0604020202020204" pitchFamily="34" charset="0"/>
                <a:cs typeface="Arial" panose="020B0604020202020204" pitchFamily="34" charset="0"/>
              </a:rPr>
              <a:t>20%</a:t>
            </a:r>
          </a:p>
        </p:txBody>
      </p:sp>
      <p:sp>
        <p:nvSpPr>
          <p:cNvPr id="7" name="TextBox 6"/>
          <p:cNvSpPr txBox="1"/>
          <p:nvPr/>
        </p:nvSpPr>
        <p:spPr>
          <a:xfrm>
            <a:off x="1541449" y="4299731"/>
            <a:ext cx="2926080" cy="323165"/>
          </a:xfrm>
          <a:prstGeom prst="rect">
            <a:avLst/>
          </a:prstGeom>
          <a:noFill/>
        </p:spPr>
        <p:txBody>
          <a:bodyPr wrap="square">
            <a:spAutoFit/>
          </a:bodyPr>
          <a:lstStyle/>
          <a:p>
            <a:pPr algn="l">
              <a:defRPr sz="1500" b="0">
                <a:solidFill>
                  <a:srgbClr val="BEC9C5"/>
                </a:solidFill>
                <a:latin typeface="Aptos"/>
              </a:defRPr>
            </a:pPr>
            <a:r>
              <a:rPr dirty="0">
                <a:solidFill>
                  <a:schemeClr val="bg1"/>
                </a:solidFill>
              </a:rPr>
              <a:t>assumed risk tolerance</a:t>
            </a:r>
          </a:p>
        </p:txBody>
      </p:sp>
      <p:sp>
        <p:nvSpPr>
          <p:cNvPr id="8" name="Rounded Rectangle 7"/>
          <p:cNvSpPr/>
          <p:nvPr/>
        </p:nvSpPr>
        <p:spPr>
          <a:xfrm>
            <a:off x="4234815" y="2892815"/>
            <a:ext cx="3063240" cy="2813831"/>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463415" y="3277481"/>
            <a:ext cx="2606040" cy="523220"/>
          </a:xfrm>
          <a:prstGeom prst="rect">
            <a:avLst/>
          </a:prstGeom>
          <a:noFill/>
        </p:spPr>
        <p:txBody>
          <a:bodyPr wrap="square">
            <a:spAutoFit/>
          </a:bodyPr>
          <a:lstStyle/>
          <a:p>
            <a:pPr algn="ctr">
              <a:defRPr sz="2600" b="1">
                <a:solidFill>
                  <a:srgbClr val="10252D"/>
                </a:solidFill>
                <a:latin typeface="Aptos"/>
              </a:defRPr>
            </a:pPr>
            <a:r>
              <a:rPr sz="2800" dirty="0">
                <a:solidFill>
                  <a:schemeClr val="tx1">
                    <a:lumMod val="95000"/>
                    <a:lumOff val="5000"/>
                  </a:schemeClr>
                </a:solidFill>
                <a:latin typeface="Arial" panose="020B0604020202020204" pitchFamily="34" charset="0"/>
                <a:cs typeface="Arial" panose="020B0604020202020204" pitchFamily="34" charset="0"/>
              </a:rPr>
              <a:t>$500,000</a:t>
            </a:r>
          </a:p>
        </p:txBody>
      </p:sp>
      <p:sp>
        <p:nvSpPr>
          <p:cNvPr id="10" name="TextBox 9"/>
          <p:cNvSpPr txBox="1"/>
          <p:nvPr/>
        </p:nvSpPr>
        <p:spPr>
          <a:xfrm>
            <a:off x="4463415" y="3744394"/>
            <a:ext cx="2606040" cy="292388"/>
          </a:xfrm>
          <a:prstGeom prst="rect">
            <a:avLst/>
          </a:prstGeom>
          <a:noFill/>
        </p:spPr>
        <p:txBody>
          <a:bodyPr wrap="square">
            <a:spAutoFit/>
          </a:bodyPr>
          <a:lstStyle/>
          <a:p>
            <a:pPr algn="ctr">
              <a:defRPr sz="1300" b="0">
                <a:solidFill>
                  <a:srgbClr val="2D3336"/>
                </a:solidFill>
                <a:latin typeface="Aptos"/>
              </a:defRPr>
            </a:pPr>
            <a:r>
              <a:rPr dirty="0">
                <a:solidFill>
                  <a:schemeClr val="tx1">
                    <a:lumMod val="95000"/>
                    <a:lumOff val="5000"/>
                  </a:schemeClr>
                </a:solidFill>
                <a:latin typeface="Arial" panose="020B0604020202020204" pitchFamily="34" charset="0"/>
                <a:cs typeface="Arial" panose="020B0604020202020204" pitchFamily="34" charset="0"/>
              </a:rPr>
              <a:t>Portfolio value</a:t>
            </a:r>
          </a:p>
        </p:txBody>
      </p:sp>
      <p:sp>
        <p:nvSpPr>
          <p:cNvPr id="11" name="TextBox 10"/>
          <p:cNvSpPr txBox="1"/>
          <p:nvPr/>
        </p:nvSpPr>
        <p:spPr>
          <a:xfrm>
            <a:off x="4463415" y="4146191"/>
            <a:ext cx="2606040" cy="338554"/>
          </a:xfrm>
          <a:prstGeom prst="rect">
            <a:avLst/>
          </a:prstGeom>
          <a:noFill/>
        </p:spPr>
        <p:txBody>
          <a:bodyPr wrap="square">
            <a:spAutoFit/>
          </a:bodyPr>
          <a:lstStyle/>
          <a:p>
            <a:pPr algn="ctr">
              <a:defRPr sz="1600" b="1">
                <a:solidFill>
                  <a:srgbClr val="2D3336"/>
                </a:solidFill>
                <a:latin typeface="Aptos"/>
              </a:defRPr>
            </a:pPr>
            <a:r>
              <a:rPr>
                <a:solidFill>
                  <a:schemeClr val="tx1">
                    <a:lumMod val="95000"/>
                    <a:lumOff val="5000"/>
                  </a:schemeClr>
                </a:solidFill>
                <a:latin typeface="Arial" panose="020B0604020202020204" pitchFamily="34" charset="0"/>
                <a:cs typeface="Arial" panose="020B0604020202020204" pitchFamily="34" charset="0"/>
              </a:rPr>
              <a:t>20% =</a:t>
            </a:r>
          </a:p>
        </p:txBody>
      </p:sp>
      <p:sp>
        <p:nvSpPr>
          <p:cNvPr id="12" name="TextBox 11"/>
          <p:cNvSpPr txBox="1"/>
          <p:nvPr/>
        </p:nvSpPr>
        <p:spPr>
          <a:xfrm>
            <a:off x="4463415" y="4557671"/>
            <a:ext cx="2606040" cy="523220"/>
          </a:xfrm>
          <a:prstGeom prst="rect">
            <a:avLst/>
          </a:prstGeom>
          <a:noFill/>
        </p:spPr>
        <p:txBody>
          <a:bodyPr wrap="square">
            <a:spAutoFit/>
          </a:bodyPr>
          <a:lstStyle/>
          <a:p>
            <a:pPr algn="ctr">
              <a:defRPr sz="2800" b="1">
                <a:solidFill>
                  <a:srgbClr val="10252D"/>
                </a:solidFill>
                <a:latin typeface="Aptos"/>
              </a:defRPr>
            </a:pPr>
            <a:r>
              <a:rPr sz="2800">
                <a:solidFill>
                  <a:schemeClr val="tx1">
                    <a:lumMod val="95000"/>
                    <a:lumOff val="5000"/>
                  </a:schemeClr>
                </a:solidFill>
                <a:latin typeface="Arial" panose="020B0604020202020204" pitchFamily="34" charset="0"/>
                <a:cs typeface="Arial" panose="020B0604020202020204" pitchFamily="34" charset="0"/>
              </a:rPr>
              <a:t>$100,000</a:t>
            </a:r>
          </a:p>
        </p:txBody>
      </p:sp>
      <p:sp>
        <p:nvSpPr>
          <p:cNvPr id="13" name="TextBox 12"/>
          <p:cNvSpPr txBox="1"/>
          <p:nvPr/>
        </p:nvSpPr>
        <p:spPr>
          <a:xfrm>
            <a:off x="4463415" y="5027443"/>
            <a:ext cx="2606040" cy="292388"/>
          </a:xfrm>
          <a:prstGeom prst="rect">
            <a:avLst/>
          </a:prstGeom>
          <a:noFill/>
        </p:spPr>
        <p:txBody>
          <a:bodyPr wrap="square">
            <a:spAutoFit/>
          </a:bodyPr>
          <a:lstStyle/>
          <a:p>
            <a:pPr algn="ctr">
              <a:defRPr sz="1300" b="0">
                <a:solidFill>
                  <a:srgbClr val="2D3336"/>
                </a:solidFill>
                <a:latin typeface="Aptos"/>
              </a:defRPr>
            </a:pPr>
            <a:r>
              <a:rPr dirty="0">
                <a:solidFill>
                  <a:schemeClr val="tx1">
                    <a:lumMod val="95000"/>
                    <a:lumOff val="5000"/>
                  </a:schemeClr>
                </a:solidFill>
                <a:latin typeface="Arial" panose="020B0604020202020204" pitchFamily="34" charset="0"/>
                <a:cs typeface="Arial" panose="020B0604020202020204" pitchFamily="34" charset="0"/>
              </a:rPr>
              <a:t>potential decline</a:t>
            </a:r>
          </a:p>
        </p:txBody>
      </p:sp>
      <p:sp>
        <p:nvSpPr>
          <p:cNvPr id="14" name="Rounded Rectangle 13"/>
          <p:cNvSpPr/>
          <p:nvPr/>
        </p:nvSpPr>
        <p:spPr>
          <a:xfrm>
            <a:off x="7480934" y="2892815"/>
            <a:ext cx="3063240" cy="2813831"/>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09534" y="3277481"/>
            <a:ext cx="2606040" cy="523220"/>
          </a:xfrm>
          <a:prstGeom prst="rect">
            <a:avLst/>
          </a:prstGeom>
          <a:noFill/>
        </p:spPr>
        <p:txBody>
          <a:bodyPr wrap="square">
            <a:spAutoFit/>
          </a:bodyPr>
          <a:lstStyle/>
          <a:p>
            <a:pPr algn="ctr">
              <a:defRPr sz="2600" b="1">
                <a:solidFill>
                  <a:srgbClr val="10252D"/>
                </a:solidFill>
                <a:latin typeface="Aptos"/>
              </a:defRPr>
            </a:pPr>
            <a:r>
              <a:rPr sz="2800" dirty="0">
                <a:solidFill>
                  <a:schemeClr val="tx1">
                    <a:lumMod val="95000"/>
                    <a:lumOff val="5000"/>
                  </a:schemeClr>
                </a:solidFill>
                <a:latin typeface="Arial" panose="020B0604020202020204" pitchFamily="34" charset="0"/>
                <a:cs typeface="Arial" panose="020B0604020202020204" pitchFamily="34" charset="0"/>
              </a:rPr>
              <a:t>$800,000</a:t>
            </a:r>
          </a:p>
        </p:txBody>
      </p:sp>
      <p:sp>
        <p:nvSpPr>
          <p:cNvPr id="16" name="TextBox 15"/>
          <p:cNvSpPr txBox="1"/>
          <p:nvPr/>
        </p:nvSpPr>
        <p:spPr>
          <a:xfrm>
            <a:off x="7709534" y="3744394"/>
            <a:ext cx="2606040" cy="292388"/>
          </a:xfrm>
          <a:prstGeom prst="rect">
            <a:avLst/>
          </a:prstGeom>
          <a:noFill/>
        </p:spPr>
        <p:txBody>
          <a:bodyPr wrap="square">
            <a:spAutoFit/>
          </a:bodyPr>
          <a:lstStyle/>
          <a:p>
            <a:pPr algn="ctr">
              <a:defRPr sz="1300" b="0">
                <a:solidFill>
                  <a:srgbClr val="2D3336"/>
                </a:solidFill>
                <a:latin typeface="Aptos"/>
              </a:defRPr>
            </a:pPr>
            <a:r>
              <a:rPr>
                <a:solidFill>
                  <a:schemeClr val="tx1">
                    <a:lumMod val="95000"/>
                    <a:lumOff val="5000"/>
                  </a:schemeClr>
                </a:solidFill>
                <a:latin typeface="Arial" panose="020B0604020202020204" pitchFamily="34" charset="0"/>
                <a:cs typeface="Arial" panose="020B0604020202020204" pitchFamily="34" charset="0"/>
              </a:rPr>
              <a:t>Portfolio value</a:t>
            </a:r>
          </a:p>
        </p:txBody>
      </p:sp>
      <p:sp>
        <p:nvSpPr>
          <p:cNvPr id="17" name="TextBox 16"/>
          <p:cNvSpPr txBox="1"/>
          <p:nvPr/>
        </p:nvSpPr>
        <p:spPr>
          <a:xfrm>
            <a:off x="7709534" y="4146191"/>
            <a:ext cx="2606040" cy="338554"/>
          </a:xfrm>
          <a:prstGeom prst="rect">
            <a:avLst/>
          </a:prstGeom>
          <a:noFill/>
        </p:spPr>
        <p:txBody>
          <a:bodyPr wrap="square">
            <a:spAutoFit/>
          </a:bodyPr>
          <a:lstStyle/>
          <a:p>
            <a:pPr algn="ctr">
              <a:defRPr sz="1600" b="1">
                <a:solidFill>
                  <a:srgbClr val="2D3336"/>
                </a:solidFill>
                <a:latin typeface="Aptos"/>
              </a:defRPr>
            </a:pPr>
            <a:r>
              <a:rPr>
                <a:solidFill>
                  <a:schemeClr val="tx1">
                    <a:lumMod val="95000"/>
                    <a:lumOff val="5000"/>
                  </a:schemeClr>
                </a:solidFill>
                <a:latin typeface="Arial" panose="020B0604020202020204" pitchFamily="34" charset="0"/>
                <a:cs typeface="Arial" panose="020B0604020202020204" pitchFamily="34" charset="0"/>
              </a:rPr>
              <a:t>20% =</a:t>
            </a:r>
          </a:p>
        </p:txBody>
      </p:sp>
      <p:sp>
        <p:nvSpPr>
          <p:cNvPr id="18" name="TextBox 17"/>
          <p:cNvSpPr txBox="1"/>
          <p:nvPr/>
        </p:nvSpPr>
        <p:spPr>
          <a:xfrm>
            <a:off x="7709534" y="4557671"/>
            <a:ext cx="2606040" cy="523220"/>
          </a:xfrm>
          <a:prstGeom prst="rect">
            <a:avLst/>
          </a:prstGeom>
          <a:noFill/>
        </p:spPr>
        <p:txBody>
          <a:bodyPr wrap="square">
            <a:spAutoFit/>
          </a:bodyPr>
          <a:lstStyle/>
          <a:p>
            <a:pPr algn="ctr">
              <a:defRPr sz="2800" b="1">
                <a:solidFill>
                  <a:srgbClr val="B4423A"/>
                </a:solidFill>
                <a:latin typeface="Aptos"/>
              </a:defRPr>
            </a:pPr>
            <a:r>
              <a:rPr sz="2800" dirty="0">
                <a:latin typeface="Arial" panose="020B0604020202020204" pitchFamily="34" charset="0"/>
                <a:cs typeface="Arial" panose="020B0604020202020204" pitchFamily="34" charset="0"/>
              </a:rPr>
              <a:t>$160,000</a:t>
            </a:r>
          </a:p>
        </p:txBody>
      </p:sp>
      <p:sp>
        <p:nvSpPr>
          <p:cNvPr id="19" name="TextBox 18"/>
          <p:cNvSpPr txBox="1"/>
          <p:nvPr/>
        </p:nvSpPr>
        <p:spPr>
          <a:xfrm>
            <a:off x="7709534" y="5027443"/>
            <a:ext cx="2606040" cy="292388"/>
          </a:xfrm>
          <a:prstGeom prst="rect">
            <a:avLst/>
          </a:prstGeom>
          <a:noFill/>
        </p:spPr>
        <p:txBody>
          <a:bodyPr wrap="square">
            <a:spAutoFit/>
          </a:bodyPr>
          <a:lstStyle/>
          <a:p>
            <a:pPr algn="ctr">
              <a:defRPr sz="1300" b="0">
                <a:solidFill>
                  <a:srgbClr val="2D3336"/>
                </a:solidFill>
                <a:latin typeface="Aptos"/>
              </a:defRPr>
            </a:pPr>
            <a:r>
              <a:rPr dirty="0">
                <a:solidFill>
                  <a:schemeClr val="tx1">
                    <a:lumMod val="95000"/>
                    <a:lumOff val="5000"/>
                  </a:schemeClr>
                </a:solidFill>
                <a:latin typeface="Arial" panose="020B0604020202020204" pitchFamily="34" charset="0"/>
                <a:cs typeface="Arial" panose="020B0604020202020204" pitchFamily="34" charset="0"/>
              </a:rPr>
              <a:t>potential decline</a:t>
            </a:r>
          </a:p>
        </p:txBody>
      </p:sp>
      <p:sp>
        <p:nvSpPr>
          <p:cNvPr id="20" name="TextBox 19"/>
          <p:cNvSpPr txBox="1"/>
          <p:nvPr/>
        </p:nvSpPr>
        <p:spPr>
          <a:xfrm>
            <a:off x="4234815" y="2382090"/>
            <a:ext cx="6309359" cy="430887"/>
          </a:xfrm>
          <a:prstGeom prst="rect">
            <a:avLst/>
          </a:prstGeom>
          <a:noFill/>
        </p:spPr>
        <p:txBody>
          <a:bodyPr wrap="square">
            <a:spAutoFit/>
          </a:bodyPr>
          <a:lstStyle/>
          <a:p>
            <a:pPr algn="ctr">
              <a:defRPr sz="2200" b="1">
                <a:solidFill>
                  <a:srgbClr val="FFFFFF"/>
                </a:solidFill>
                <a:latin typeface="Aptos"/>
              </a:defRPr>
            </a:pPr>
            <a:r>
              <a:rPr dirty="0"/>
              <a:t>Would those two amounts feel the same?</a:t>
            </a:r>
          </a:p>
        </p:txBody>
      </p:sp>
      <p:sp>
        <p:nvSpPr>
          <p:cNvPr id="24" name="Rectangle 23">
            <a:extLst>
              <a:ext uri="{FF2B5EF4-FFF2-40B4-BE49-F238E27FC236}">
                <a16:creationId xmlns:a16="http://schemas.microsoft.com/office/drawing/2014/main" id="{C4C1E9FB-4C3F-1195-F954-382EEF738FED}"/>
              </a:ext>
            </a:extLst>
          </p:cNvPr>
          <p:cNvSpPr/>
          <p:nvPr/>
        </p:nvSpPr>
        <p:spPr>
          <a:xfrm rot="5400000">
            <a:off x="5992125" y="-6004428"/>
            <a:ext cx="207750" cy="12192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94A47080-CF55-92E6-9DF7-AC08E5A5731C}"/>
              </a:ext>
            </a:extLst>
          </p:cNvPr>
          <p:cNvSpPr txBox="1"/>
          <p:nvPr/>
        </p:nvSpPr>
        <p:spPr>
          <a:xfrm>
            <a:off x="655320" y="551861"/>
            <a:ext cx="10881360" cy="1254254"/>
          </a:xfrm>
          <a:prstGeom prst="rect">
            <a:avLst/>
          </a:prstGeom>
          <a:noFill/>
        </p:spPr>
        <p:txBody>
          <a:bodyPr wrap="square" anchor="ctr">
            <a:spAutoFit/>
          </a:bodyPr>
          <a:lstStyle/>
          <a:p>
            <a:pPr algn="ctr">
              <a:lnSpc>
                <a:spcPts val="4500"/>
              </a:lnSpc>
            </a:pPr>
            <a:r>
              <a:rPr lang="en-US" sz="4500" b="1" dirty="0">
                <a:solidFill>
                  <a:srgbClr val="FFFFFF"/>
                </a:solidFill>
                <a:latin typeface="Arial Black" panose="020B0604020202020204" pitchFamily="34" charset="0"/>
                <a:cs typeface="Arial Black" panose="020B0604020202020204" pitchFamily="34" charset="0"/>
              </a:rPr>
              <a:t>SAME RISK PERCENTAGE. BIGGER DOLLARS.</a:t>
            </a:r>
          </a:p>
        </p:txBody>
      </p:sp>
      <p:sp>
        <p:nvSpPr>
          <p:cNvPr id="27" name="Rectangle 26">
            <a:extLst>
              <a:ext uri="{FF2B5EF4-FFF2-40B4-BE49-F238E27FC236}">
                <a16:creationId xmlns:a16="http://schemas.microsoft.com/office/drawing/2014/main" id="{D89C8C1B-AD3A-DB56-A11D-85117002A58D}"/>
              </a:ext>
            </a:extLst>
          </p:cNvPr>
          <p:cNvSpPr/>
          <p:nvPr/>
        </p:nvSpPr>
        <p:spPr>
          <a:xfrm>
            <a:off x="3246120" y="1874139"/>
            <a:ext cx="5423123" cy="66138"/>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158087" y="1303017"/>
            <a:ext cx="4754880" cy="323165"/>
          </a:xfrm>
          <a:prstGeom prst="rect">
            <a:avLst/>
          </a:prstGeom>
          <a:noFill/>
        </p:spPr>
        <p:txBody>
          <a:bodyPr wrap="square">
            <a:spAutoFit/>
          </a:bodyPr>
          <a:lstStyle/>
          <a:p>
            <a:pPr algn="l">
              <a:defRPr sz="1500" b="1">
                <a:solidFill>
                  <a:srgbClr val="BEC9C5"/>
                </a:solidFill>
                <a:latin typeface="Aptos"/>
              </a:defRPr>
            </a:pPr>
            <a:r>
              <a:rPr dirty="0">
                <a:solidFill>
                  <a:srgbClr val="E35310"/>
                </a:solidFill>
                <a:latin typeface="Arial" panose="020B0604020202020204" pitchFamily="34" charset="0"/>
                <a:cs typeface="Arial" panose="020B0604020202020204" pitchFamily="34" charset="0"/>
              </a:rPr>
              <a:t>THE QUESTION IS NOT:</a:t>
            </a:r>
          </a:p>
        </p:txBody>
      </p:sp>
      <p:sp>
        <p:nvSpPr>
          <p:cNvPr id="4" name="TextBox 3"/>
          <p:cNvSpPr txBox="1"/>
          <p:nvPr/>
        </p:nvSpPr>
        <p:spPr>
          <a:xfrm>
            <a:off x="1158087" y="1760217"/>
            <a:ext cx="9875520" cy="784830"/>
          </a:xfrm>
          <a:prstGeom prst="rect">
            <a:avLst/>
          </a:prstGeom>
          <a:noFill/>
        </p:spPr>
        <p:txBody>
          <a:bodyPr wrap="square">
            <a:spAutoFit/>
          </a:bodyPr>
          <a:lstStyle/>
          <a:p>
            <a:pPr algn="l">
              <a:defRPr sz="3000" b="1">
                <a:solidFill>
                  <a:srgbClr val="FFFFFF"/>
                </a:solidFill>
                <a:latin typeface="Aptos"/>
              </a:defRPr>
            </a:pPr>
            <a:r>
              <a:rPr sz="4500" dirty="0">
                <a:latin typeface="Arial" panose="020B0604020202020204" pitchFamily="34" charset="0"/>
                <a:cs typeface="Arial" panose="020B0604020202020204" pitchFamily="34" charset="0"/>
              </a:rPr>
              <a:t>“Is the market good or bad?”</a:t>
            </a:r>
          </a:p>
        </p:txBody>
      </p:sp>
      <p:sp>
        <p:nvSpPr>
          <p:cNvPr id="5" name="TextBox 4"/>
          <p:cNvSpPr txBox="1"/>
          <p:nvPr/>
        </p:nvSpPr>
        <p:spPr>
          <a:xfrm>
            <a:off x="1158087" y="3223257"/>
            <a:ext cx="4754880" cy="323165"/>
          </a:xfrm>
          <a:prstGeom prst="rect">
            <a:avLst/>
          </a:prstGeom>
          <a:noFill/>
        </p:spPr>
        <p:txBody>
          <a:bodyPr wrap="square">
            <a:spAutoFit/>
          </a:bodyPr>
          <a:lstStyle/>
          <a:p>
            <a:pPr algn="l">
              <a:defRPr sz="1500" b="1">
                <a:solidFill>
                  <a:srgbClr val="6FA456"/>
                </a:solidFill>
                <a:latin typeface="Aptos"/>
              </a:defRPr>
            </a:pPr>
            <a:r>
              <a:rPr dirty="0">
                <a:solidFill>
                  <a:srgbClr val="E35310"/>
                </a:solidFill>
                <a:latin typeface="Arial" panose="020B0604020202020204" pitchFamily="34" charset="0"/>
                <a:cs typeface="Arial" panose="020B0604020202020204" pitchFamily="34" charset="0"/>
              </a:rPr>
              <a:t>THE BETTER QUESTION:</a:t>
            </a:r>
          </a:p>
        </p:txBody>
      </p:sp>
      <p:sp>
        <p:nvSpPr>
          <p:cNvPr id="6" name="TextBox 5"/>
          <p:cNvSpPr txBox="1"/>
          <p:nvPr/>
        </p:nvSpPr>
        <p:spPr>
          <a:xfrm>
            <a:off x="1158087" y="3726177"/>
            <a:ext cx="10058400" cy="1477328"/>
          </a:xfrm>
          <a:prstGeom prst="rect">
            <a:avLst/>
          </a:prstGeom>
          <a:noFill/>
        </p:spPr>
        <p:txBody>
          <a:bodyPr wrap="square">
            <a:spAutoFit/>
          </a:bodyPr>
          <a:lstStyle/>
          <a:p>
            <a:pPr algn="l">
              <a:defRPr sz="3100" b="1">
                <a:solidFill>
                  <a:srgbClr val="F6F3EB"/>
                </a:solidFill>
                <a:latin typeface="Aptos"/>
              </a:defRPr>
            </a:pPr>
            <a:r>
              <a:rPr sz="4500" dirty="0">
                <a:latin typeface="Arial" panose="020B0604020202020204" pitchFamily="34" charset="0"/>
                <a:cs typeface="Arial" panose="020B0604020202020204" pitchFamily="34" charset="0"/>
              </a:rPr>
              <a:t>How much of what you have gained do you still want fully exposed?</a:t>
            </a:r>
          </a:p>
        </p:txBody>
      </p:sp>
      <p:sp>
        <p:nvSpPr>
          <p:cNvPr id="10" name="Rectangle 9">
            <a:extLst>
              <a:ext uri="{FF2B5EF4-FFF2-40B4-BE49-F238E27FC236}">
                <a16:creationId xmlns:a16="http://schemas.microsoft.com/office/drawing/2014/main" id="{4E2CE64A-00CA-1268-69B1-5BAE2FBC5981}"/>
              </a:ext>
            </a:extLst>
          </p:cNvPr>
          <p:cNvSpPr/>
          <p:nvPr/>
        </p:nvSpPr>
        <p:spPr>
          <a:xfrm>
            <a:off x="272478" y="0"/>
            <a:ext cx="502920" cy="6858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5F2B337-56A4-FD2D-085B-CD8F4A3D592D}"/>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a:extLst>
              <a:ext uri="{FF2B5EF4-FFF2-40B4-BE49-F238E27FC236}">
                <a16:creationId xmlns:a16="http://schemas.microsoft.com/office/drawing/2014/main" id="{41FD82A1-3242-4B2E-D6E3-F3B10D061277}"/>
              </a:ext>
            </a:extLst>
          </p:cNvPr>
          <p:cNvSpPr/>
          <p:nvPr/>
        </p:nvSpPr>
        <p:spPr>
          <a:xfrm>
            <a:off x="-304" y="1948348"/>
            <a:ext cx="12192000" cy="434498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557212" y="6384074"/>
            <a:ext cx="10966703" cy="383182"/>
          </a:xfrm>
          <a:prstGeom prst="rect">
            <a:avLst/>
          </a:prstGeom>
          <a:noFill/>
        </p:spPr>
        <p:txBody>
          <a:bodyPr wrap="square" lIns="36576" tIns="18288" rIns="36576" bIns="18288">
            <a:spAutoFit/>
          </a:bodyPr>
          <a:lstStyle/>
          <a:p>
            <a:pPr>
              <a:defRPr sz="540" b="0">
                <a:solidFill>
                  <a:srgbClr val="12364F"/>
                </a:solidFill>
                <a:latin typeface="Aptos"/>
              </a:defRPr>
            </a:pPr>
            <a:r>
              <a:rPr lang="en-US" sz="750" i="1" dirty="0">
                <a:solidFill>
                  <a:schemeClr val="bg1"/>
                </a:solidFill>
                <a:latin typeface="Arial" panose="020B0604020202020204" pitchFamily="34" charset="0"/>
                <a:cs typeface="Arial" panose="020B0604020202020204" pitchFamily="34" charset="0"/>
              </a:rPr>
              <a:t>FactSet — John Butters, “Highest Forward 12-Month P/E Ratio for the S&amp;P 500 in More Than 5 Years.” FactSet Insight, 4 Nov. 2025, https://insight.factset.com/highest-forward-12-month-p/e-ratio-for-the-sp-500-in-more-than-5-years. Accessed 2 Oct. 2026; John Butters, “S&amp;P 500 Earnings Season Update: July 24, 2026.” FactSet Insight, 24 July 2026, https://insight.factset.com/sp-500-earnings-season-update-july-24-2026. Accessed 2 Oct. 2026; S&amp;P Dow Jones Indices — “S&amp;P 500®.” S&amp;P Global, https://www.spglobal.com/spdji/en/indices/equity/sp-500/#overview. Accessed 2 Oct. 2026.</a:t>
            </a:r>
            <a:endParaRPr sz="750" i="1"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5DB1B50F-3042-B4A3-6D0B-CF1BB51B51E5}"/>
              </a:ext>
            </a:extLst>
          </p:cNvPr>
          <p:cNvSpPr/>
          <p:nvPr/>
        </p:nvSpPr>
        <p:spPr>
          <a:xfrm>
            <a:off x="557213" y="5162705"/>
            <a:ext cx="5329237" cy="908952"/>
          </a:xfrm>
          <a:prstGeom prst="rect">
            <a:avLst/>
          </a:prstGeom>
          <a:solidFill>
            <a:srgbClr val="E35310">
              <a:alpha val="2356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014CDCA-8BFF-46E3-6736-E652F7766A99}"/>
              </a:ext>
            </a:extLst>
          </p:cNvPr>
          <p:cNvSpPr txBox="1"/>
          <p:nvPr/>
        </p:nvSpPr>
        <p:spPr>
          <a:xfrm>
            <a:off x="668084" y="5294015"/>
            <a:ext cx="5018341"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FactSet reported the S&amp;P 500 forward 12-month P/E at 20.1x as of July 22, 2026, which was above its reported 5-year average of 19.9x and 10-year average of 19.0x </a:t>
            </a:r>
          </a:p>
        </p:txBody>
      </p:sp>
      <p:sp>
        <p:nvSpPr>
          <p:cNvPr id="8" name="Rectangle 7">
            <a:extLst>
              <a:ext uri="{FF2B5EF4-FFF2-40B4-BE49-F238E27FC236}">
                <a16:creationId xmlns:a16="http://schemas.microsoft.com/office/drawing/2014/main" id="{140597CF-E506-D694-325D-99E7FF1DA017}"/>
              </a:ext>
            </a:extLst>
          </p:cNvPr>
          <p:cNvSpPr/>
          <p:nvPr/>
        </p:nvSpPr>
        <p:spPr>
          <a:xfrm>
            <a:off x="6186488" y="5162705"/>
            <a:ext cx="5329237" cy="908952"/>
          </a:xfrm>
          <a:prstGeom prst="rect">
            <a:avLst/>
          </a:prstGeom>
          <a:solidFill>
            <a:srgbClr val="E35310">
              <a:alpha val="2356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FA668A0-501F-6F56-29C4-C1C9EA5A41DB}"/>
              </a:ext>
            </a:extLst>
          </p:cNvPr>
          <p:cNvSpPr txBox="1"/>
          <p:nvPr/>
        </p:nvSpPr>
        <p:spPr>
          <a:xfrm>
            <a:off x="6297359" y="5349435"/>
            <a:ext cx="5018341"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S&amp;P Dow Jones Indices reports that the top 10 constituents represented 37.8% of the S&amp;P 500 as of August 31, 2026 </a:t>
            </a:r>
          </a:p>
        </p:txBody>
      </p:sp>
      <p:graphicFrame>
        <p:nvGraphicFramePr>
          <p:cNvPr id="10" name="Chart 9">
            <a:extLst>
              <a:ext uri="{FF2B5EF4-FFF2-40B4-BE49-F238E27FC236}">
                <a16:creationId xmlns:a16="http://schemas.microsoft.com/office/drawing/2014/main" id="{1B9BE0B7-3C28-616E-B59B-BDE4B70A9513}"/>
              </a:ext>
            </a:extLst>
          </p:cNvPr>
          <p:cNvGraphicFramePr/>
          <p:nvPr>
            <p:extLst>
              <p:ext uri="{D42A27DB-BD31-4B8C-83A1-F6EECF244321}">
                <p14:modId xmlns:p14="http://schemas.microsoft.com/office/powerpoint/2010/main" val="2901674307"/>
              </p:ext>
            </p:extLst>
          </p:nvPr>
        </p:nvGraphicFramePr>
        <p:xfrm>
          <a:off x="6186488" y="2751077"/>
          <a:ext cx="2662905" cy="19175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F2C2036-9B87-D5D4-029F-4F7FA807B9BB}"/>
              </a:ext>
            </a:extLst>
          </p:cNvPr>
          <p:cNvGraphicFramePr/>
          <p:nvPr>
            <p:extLst>
              <p:ext uri="{D42A27DB-BD31-4B8C-83A1-F6EECF244321}">
                <p14:modId xmlns:p14="http://schemas.microsoft.com/office/powerpoint/2010/main" val="23566106"/>
              </p:ext>
            </p:extLst>
          </p:nvPr>
        </p:nvGraphicFramePr>
        <p:xfrm>
          <a:off x="8858251" y="2751077"/>
          <a:ext cx="2662905" cy="1917514"/>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108F5995-3827-486A-8363-CA684480070A}"/>
              </a:ext>
            </a:extLst>
          </p:cNvPr>
          <p:cNvSpPr txBox="1"/>
          <p:nvPr/>
        </p:nvSpPr>
        <p:spPr>
          <a:xfrm>
            <a:off x="7013881" y="3458286"/>
            <a:ext cx="1023270" cy="523220"/>
          </a:xfrm>
          <a:prstGeom prst="rect">
            <a:avLst/>
          </a:prstGeom>
          <a:noFill/>
        </p:spPr>
        <p:txBody>
          <a:bodyPr wrap="square" rtlCol="0">
            <a:spAutoFit/>
          </a:bodyPr>
          <a:lstStyle/>
          <a:p>
            <a:pPr algn="ctr"/>
            <a:r>
              <a:rPr lang="en-US" sz="2800" b="1" dirty="0">
                <a:solidFill>
                  <a:srgbClr val="E35310"/>
                </a:solidFill>
                <a:latin typeface="Arial" panose="020B0604020202020204" pitchFamily="34" charset="0"/>
                <a:cs typeface="Arial" panose="020B0604020202020204" pitchFamily="34" charset="0"/>
              </a:rPr>
              <a:t>18%</a:t>
            </a:r>
          </a:p>
        </p:txBody>
      </p:sp>
      <p:sp>
        <p:nvSpPr>
          <p:cNvPr id="14" name="TextBox 13">
            <a:extLst>
              <a:ext uri="{FF2B5EF4-FFF2-40B4-BE49-F238E27FC236}">
                <a16:creationId xmlns:a16="http://schemas.microsoft.com/office/drawing/2014/main" id="{5920985C-482C-58CE-83CD-BDC5CED6A1E3}"/>
              </a:ext>
            </a:extLst>
          </p:cNvPr>
          <p:cNvSpPr txBox="1"/>
          <p:nvPr/>
        </p:nvSpPr>
        <p:spPr>
          <a:xfrm>
            <a:off x="9560413" y="3458286"/>
            <a:ext cx="1286289" cy="523220"/>
          </a:xfrm>
          <a:prstGeom prst="rect">
            <a:avLst/>
          </a:prstGeom>
          <a:noFill/>
        </p:spPr>
        <p:txBody>
          <a:bodyPr wrap="square" rtlCol="0">
            <a:spAutoFit/>
          </a:bodyPr>
          <a:lstStyle/>
          <a:p>
            <a:pPr algn="ctr"/>
            <a:r>
              <a:rPr lang="en-US" sz="2800" b="1" dirty="0">
                <a:solidFill>
                  <a:srgbClr val="E35310"/>
                </a:solidFill>
                <a:latin typeface="Arial" panose="020B0604020202020204" pitchFamily="34" charset="0"/>
                <a:cs typeface="Arial" panose="020B0604020202020204" pitchFamily="34" charset="0"/>
              </a:rPr>
              <a:t>37.8%</a:t>
            </a:r>
          </a:p>
        </p:txBody>
      </p:sp>
      <p:sp>
        <p:nvSpPr>
          <p:cNvPr id="15" name="TextBox 14">
            <a:extLst>
              <a:ext uri="{FF2B5EF4-FFF2-40B4-BE49-F238E27FC236}">
                <a16:creationId xmlns:a16="http://schemas.microsoft.com/office/drawing/2014/main" id="{EF294C10-1EBD-A163-2885-75E028A8813F}"/>
              </a:ext>
            </a:extLst>
          </p:cNvPr>
          <p:cNvSpPr txBox="1"/>
          <p:nvPr/>
        </p:nvSpPr>
        <p:spPr>
          <a:xfrm>
            <a:off x="7056312" y="4552048"/>
            <a:ext cx="1023270" cy="400110"/>
          </a:xfrm>
          <a:prstGeom prst="rect">
            <a:avLst/>
          </a:prstGeom>
          <a:noFill/>
        </p:spPr>
        <p:txBody>
          <a:bodyPr wrap="square" rtlCol="0">
            <a:spAutoFit/>
          </a:bodyPr>
          <a:lstStyle/>
          <a:p>
            <a:pPr algn="ctr"/>
            <a:r>
              <a:rPr lang="en-US" sz="2000" b="1" dirty="0">
                <a:solidFill>
                  <a:schemeClr val="tx1">
                    <a:lumMod val="95000"/>
                    <a:lumOff val="5000"/>
                  </a:schemeClr>
                </a:solidFill>
                <a:latin typeface="Arial" panose="020B0604020202020204" pitchFamily="34" charset="0"/>
                <a:cs typeface="Arial" panose="020B0604020202020204" pitchFamily="34" charset="0"/>
              </a:rPr>
              <a:t>2025</a:t>
            </a:r>
          </a:p>
        </p:txBody>
      </p:sp>
      <p:sp>
        <p:nvSpPr>
          <p:cNvPr id="16" name="TextBox 15">
            <a:extLst>
              <a:ext uri="{FF2B5EF4-FFF2-40B4-BE49-F238E27FC236}">
                <a16:creationId xmlns:a16="http://schemas.microsoft.com/office/drawing/2014/main" id="{8FCD0ACA-7F87-98E4-872E-94F98385DD35}"/>
              </a:ext>
            </a:extLst>
          </p:cNvPr>
          <p:cNvSpPr txBox="1"/>
          <p:nvPr/>
        </p:nvSpPr>
        <p:spPr>
          <a:xfrm>
            <a:off x="8949406" y="4552048"/>
            <a:ext cx="2574509" cy="615553"/>
          </a:xfrm>
          <a:prstGeom prst="rect">
            <a:avLst/>
          </a:prstGeom>
          <a:noFill/>
        </p:spPr>
        <p:txBody>
          <a:bodyPr wrap="square" rtlCol="0">
            <a:spAutoFit/>
          </a:bodyPr>
          <a:lstStyle/>
          <a:p>
            <a:pPr algn="ctr"/>
            <a:r>
              <a:rPr lang="en-US" sz="2000" b="1" dirty="0">
                <a:solidFill>
                  <a:schemeClr val="tx1">
                    <a:lumMod val="95000"/>
                    <a:lumOff val="5000"/>
                  </a:schemeClr>
                </a:solidFill>
                <a:latin typeface="Arial" panose="020B0604020202020204" pitchFamily="34" charset="0"/>
                <a:cs typeface="Arial" panose="020B0604020202020204" pitchFamily="34" charset="0"/>
              </a:rPr>
              <a:t>2026</a:t>
            </a:r>
          </a:p>
          <a:p>
            <a:pPr algn="ctr"/>
            <a:r>
              <a:rPr lang="en-US" sz="1400" dirty="0">
                <a:solidFill>
                  <a:schemeClr val="tx1">
                    <a:lumMod val="95000"/>
                    <a:lumOff val="5000"/>
                  </a:schemeClr>
                </a:solidFill>
                <a:latin typeface="Arial" panose="020B0604020202020204" pitchFamily="34" charset="0"/>
                <a:cs typeface="Arial" panose="020B0604020202020204" pitchFamily="34" charset="0"/>
              </a:rPr>
              <a:t>(as of August 2026)</a:t>
            </a:r>
          </a:p>
        </p:txBody>
      </p:sp>
      <p:graphicFrame>
        <p:nvGraphicFramePr>
          <p:cNvPr id="17" name="Chart 16">
            <a:extLst>
              <a:ext uri="{FF2B5EF4-FFF2-40B4-BE49-F238E27FC236}">
                <a16:creationId xmlns:a16="http://schemas.microsoft.com/office/drawing/2014/main" id="{5EC4E8AA-039F-FCA3-1769-E491E7F089A8}"/>
              </a:ext>
            </a:extLst>
          </p:cNvPr>
          <p:cNvGraphicFramePr/>
          <p:nvPr>
            <p:extLst>
              <p:ext uri="{D42A27DB-BD31-4B8C-83A1-F6EECF244321}">
                <p14:modId xmlns:p14="http://schemas.microsoft.com/office/powerpoint/2010/main" val="2766656634"/>
              </p:ext>
            </p:extLst>
          </p:nvPr>
        </p:nvGraphicFramePr>
        <p:xfrm>
          <a:off x="820484" y="2214720"/>
          <a:ext cx="5161217" cy="2926291"/>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a:extLst>
              <a:ext uri="{FF2B5EF4-FFF2-40B4-BE49-F238E27FC236}">
                <a16:creationId xmlns:a16="http://schemas.microsoft.com/office/drawing/2014/main" id="{52DA1E9C-B84F-2C53-FAD4-11CD675879D8}"/>
              </a:ext>
            </a:extLst>
          </p:cNvPr>
          <p:cNvSpPr txBox="1"/>
          <p:nvPr/>
        </p:nvSpPr>
        <p:spPr>
          <a:xfrm>
            <a:off x="5487301" y="2182589"/>
            <a:ext cx="6647116" cy="584775"/>
          </a:xfrm>
          <a:prstGeom prst="rect">
            <a:avLst/>
          </a:prstGeom>
          <a:noFill/>
        </p:spPr>
        <p:txBody>
          <a:bodyPr wrap="square" rtlCol="0">
            <a:spAutoFit/>
          </a:bodyPr>
          <a:lstStyle/>
          <a:p>
            <a:pPr algn="ctr">
              <a:defRPr sz="1862"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en-US" sz="1600" b="1" dirty="0">
                <a:solidFill>
                  <a:srgbClr val="E35310"/>
                </a:solidFill>
              </a:rPr>
              <a:t>GAINS ARE RIDING ON A SMALLER GROUP OF STOCKS</a:t>
            </a:r>
          </a:p>
          <a:p>
            <a:pPr algn="ctr">
              <a:defRPr sz="1862"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en-US" sz="1600" dirty="0">
                <a:solidFill>
                  <a:schemeClr val="tx1">
                    <a:lumMod val="95000"/>
                    <a:lumOff val="5000"/>
                  </a:schemeClr>
                </a:solidFill>
              </a:rPr>
              <a:t>S&amp;P 500: Top 10 Companies’ Share of Total Market Cap</a:t>
            </a:r>
          </a:p>
        </p:txBody>
      </p:sp>
      <p:sp>
        <p:nvSpPr>
          <p:cNvPr id="21" name="Rectangle 20">
            <a:extLst>
              <a:ext uri="{FF2B5EF4-FFF2-40B4-BE49-F238E27FC236}">
                <a16:creationId xmlns:a16="http://schemas.microsoft.com/office/drawing/2014/main" id="{11B0451B-EFA5-69C0-D0D5-B32C1595703D}"/>
              </a:ext>
            </a:extLst>
          </p:cNvPr>
          <p:cNvSpPr/>
          <p:nvPr/>
        </p:nvSpPr>
        <p:spPr>
          <a:xfrm rot="5400000">
            <a:off x="5992125" y="-6004428"/>
            <a:ext cx="207750" cy="1219200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2B08C234-E43B-1962-3EE9-61F58384FA62}"/>
              </a:ext>
            </a:extLst>
          </p:cNvPr>
          <p:cNvSpPr txBox="1"/>
          <p:nvPr/>
        </p:nvSpPr>
        <p:spPr>
          <a:xfrm>
            <a:off x="841828" y="797761"/>
            <a:ext cx="11294487" cy="762453"/>
          </a:xfrm>
          <a:prstGeom prst="rect">
            <a:avLst/>
          </a:prstGeom>
          <a:noFill/>
        </p:spPr>
        <p:txBody>
          <a:bodyPr wrap="square" anchor="ctr">
            <a:spAutoFit/>
          </a:bodyPr>
          <a:lstStyle/>
          <a:p>
            <a:pPr algn="l">
              <a:lnSpc>
                <a:spcPts val="2700"/>
              </a:lnSpc>
            </a:pPr>
            <a:r>
              <a:rPr lang="en-US" sz="4500" b="1" dirty="0">
                <a:solidFill>
                  <a:srgbClr val="FFFFFF"/>
                </a:solidFill>
                <a:latin typeface="Arial Black" panose="020B0604020202020204" pitchFamily="34" charset="0"/>
                <a:cs typeface="Arial Black" panose="020B0604020202020204" pitchFamily="34" charset="0"/>
              </a:rPr>
              <a:t>WHY REVIEW THE PLAN NOW?</a:t>
            </a:r>
          </a:p>
          <a:p>
            <a:pPr algn="l">
              <a:lnSpc>
                <a:spcPts val="2700"/>
              </a:lnSpc>
            </a:pPr>
            <a:r>
              <a:rPr lang="en-US" sz="2200" i="1" dirty="0">
                <a:solidFill>
                  <a:srgbClr val="E35310"/>
                </a:solidFill>
                <a:latin typeface="Arial" panose="020B0604020202020204" pitchFamily="34" charset="0"/>
                <a:cs typeface="Arial" panose="020B0604020202020204" pitchFamily="34" charset="0"/>
              </a:rPr>
              <a:t>Two key market trends make this a smart time to take a fresh look at your risk and plan</a:t>
            </a:r>
            <a:endParaRPr sz="2200" i="1" dirty="0">
              <a:solidFill>
                <a:srgbClr val="E35310"/>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864DB583-3E86-9338-0B04-9232BB044BB6}"/>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3BB3F-509E-4610-ABD5-478AB19FEE72}"/>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Chart 4">
            <a:extLst>
              <a:ext uri="{FF2B5EF4-FFF2-40B4-BE49-F238E27FC236}">
                <a16:creationId xmlns:a16="http://schemas.microsoft.com/office/drawing/2014/main" id="{30D31E5D-45FE-395A-6EEC-08E59D81F8F4}"/>
              </a:ext>
            </a:extLst>
          </p:cNvPr>
          <p:cNvGraphicFramePr/>
          <p:nvPr>
            <p:extLst>
              <p:ext uri="{D42A27DB-BD31-4B8C-83A1-F6EECF244321}">
                <p14:modId xmlns:p14="http://schemas.microsoft.com/office/powerpoint/2010/main" val="1245332853"/>
              </p:ext>
            </p:extLst>
          </p:nvPr>
        </p:nvGraphicFramePr>
        <p:xfrm>
          <a:off x="471488" y="895921"/>
          <a:ext cx="10987087" cy="473936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D27AA483-C1B6-F870-7504-946537598A2C}"/>
              </a:ext>
            </a:extLst>
          </p:cNvPr>
          <p:cNvSpPr txBox="1"/>
          <p:nvPr/>
        </p:nvSpPr>
        <p:spPr>
          <a:xfrm>
            <a:off x="354557" y="182880"/>
            <a:ext cx="11835765" cy="592726"/>
          </a:xfrm>
          <a:prstGeom prst="rect">
            <a:avLst/>
          </a:prstGeom>
          <a:noFill/>
        </p:spPr>
        <p:txBody>
          <a:bodyPr wrap="square" anchor="ctr">
            <a:spAutoFit/>
          </a:bodyPr>
          <a:lstStyle/>
          <a:p>
            <a:pPr algn="l">
              <a:lnSpc>
                <a:spcPts val="4500"/>
              </a:lnSpc>
            </a:pPr>
            <a:r>
              <a:rPr lang="en-US" sz="2000" b="1" dirty="0">
                <a:solidFill>
                  <a:srgbClr val="FFFFFF"/>
                </a:solidFill>
                <a:latin typeface="Arial Black" panose="020B0604020202020204" pitchFamily="34" charset="0"/>
                <a:cs typeface="Arial Black" panose="020B0604020202020204" pitchFamily="34" charset="0"/>
              </a:rPr>
              <a:t>S&amp;P 500: TOP 10 COMPANIES BY MARKET CAPITALIZATION 2015 vs. SEPT 2026</a:t>
            </a:r>
          </a:p>
        </p:txBody>
      </p:sp>
      <p:sp>
        <p:nvSpPr>
          <p:cNvPr id="9" name="TextBox 8">
            <a:extLst>
              <a:ext uri="{FF2B5EF4-FFF2-40B4-BE49-F238E27FC236}">
                <a16:creationId xmlns:a16="http://schemas.microsoft.com/office/drawing/2014/main" id="{99D8A1FE-BE6E-9604-322C-B32586A0ED18}"/>
              </a:ext>
            </a:extLst>
          </p:cNvPr>
          <p:cNvSpPr txBox="1"/>
          <p:nvPr/>
        </p:nvSpPr>
        <p:spPr>
          <a:xfrm>
            <a:off x="8439463" y="3835608"/>
            <a:ext cx="10058400" cy="400110"/>
          </a:xfrm>
          <a:prstGeom prst="rect">
            <a:avLst/>
          </a:prstGeom>
          <a:noFill/>
        </p:spPr>
        <p:txBody>
          <a:bodyPr wrap="square">
            <a:spAutoFit/>
          </a:bodyPr>
          <a:lstStyle/>
          <a:p>
            <a:pPr>
              <a:spcAft>
                <a:spcPts val="1000"/>
              </a:spcAft>
              <a:defRPr sz="2000">
                <a:solidFill>
                  <a:srgbClr val="FFFFFF"/>
                </a:solidFill>
                <a:latin typeface="Aptos"/>
              </a:defRPr>
            </a:pPr>
            <a:r>
              <a:rPr lang="en-US" dirty="0">
                <a:latin typeface="Arial" panose="020B0604020202020204" pitchFamily="34" charset="0"/>
                <a:cs typeface="Arial" panose="020B0604020202020204" pitchFamily="34" charset="0"/>
              </a:rPr>
              <a:t>2015 Market Cap</a:t>
            </a:r>
            <a:endParaRPr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16B5D821-F7CC-4453-3DAC-C8800182FF7E}"/>
              </a:ext>
            </a:extLst>
          </p:cNvPr>
          <p:cNvSpPr txBox="1"/>
          <p:nvPr/>
        </p:nvSpPr>
        <p:spPr>
          <a:xfrm>
            <a:off x="8439463" y="4292777"/>
            <a:ext cx="10058400" cy="400110"/>
          </a:xfrm>
          <a:prstGeom prst="rect">
            <a:avLst/>
          </a:prstGeom>
          <a:noFill/>
        </p:spPr>
        <p:txBody>
          <a:bodyPr wrap="square">
            <a:spAutoFit/>
          </a:bodyPr>
          <a:lstStyle/>
          <a:p>
            <a:pPr>
              <a:spcAft>
                <a:spcPts val="1000"/>
              </a:spcAft>
              <a:defRPr sz="2000">
                <a:solidFill>
                  <a:srgbClr val="FFFFFF"/>
                </a:solidFill>
                <a:latin typeface="Aptos"/>
              </a:defRPr>
            </a:pPr>
            <a:r>
              <a:rPr lang="en-US" dirty="0">
                <a:latin typeface="Arial" panose="020B0604020202020204" pitchFamily="34" charset="0"/>
                <a:cs typeface="Arial" panose="020B0604020202020204" pitchFamily="34" charset="0"/>
              </a:rPr>
              <a:t>Sept. 2026 Market Cap</a:t>
            </a:r>
            <a:endParaRPr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8EE5CF1C-D103-AB8F-C67B-FCC75EC4AC07}"/>
              </a:ext>
            </a:extLst>
          </p:cNvPr>
          <p:cNvSpPr txBox="1"/>
          <p:nvPr/>
        </p:nvSpPr>
        <p:spPr>
          <a:xfrm>
            <a:off x="602303" y="5659457"/>
            <a:ext cx="10987087" cy="1015663"/>
          </a:xfrm>
          <a:prstGeom prst="rect">
            <a:avLst/>
          </a:prstGeom>
          <a:noFill/>
        </p:spPr>
        <p:txBody>
          <a:bodyPr wrap="square" rtlCol="0">
            <a:spAutoFit/>
          </a:bodyPr>
          <a:lstStyle/>
          <a:p>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Alphabet (Google) (GOOG).” Accessed 1 Oct. 2026. https://companiesmarketcap.com/alphabet-google/marketcap/;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Amazon (AMZN).” Accessed 1 Oct. 2026. https://companiesmarketcap.com/amazon/marketcap/;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Apple (AAPL).” Accessed 1 Oct. 2026. https://companiesmarketcap.com/apple/marketcap/;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Broadcom (AVGO).” Accessed 1 Oct. 2026. https://companiesmarketcap.com/broadcom/marketcap/;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Eli Lilly (LLY).” Accessed 1 Oct. 2026. https://companiesmarketcap.com/eli-lilly/marketcap/;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Meta Platforms (Facebook) (META).” Accessed 1 Oct. 2026. https://companiesmarketcap.com/meta-platforms/marketcap/;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Micron Technology (MU).” Accessed 1 Oct. 2026. https://companiesmarketcap.com/micron-technology/marketcap/;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Microsoft (MSFT).” Accessed 1 Oct. 2026. https://companiesmarketcap.com/microsoft/marketcap/; </a:t>
            </a:r>
            <a:r>
              <a:rPr lang="en-US" sz="750" i="1" dirty="0" err="1">
                <a:solidFill>
                  <a:schemeClr val="bg1"/>
                </a:solidFill>
                <a:latin typeface="Arial" panose="020B0604020202020204" pitchFamily="34" charset="0"/>
                <a:cs typeface="Arial" panose="020B0604020202020204" pitchFamily="34" charset="0"/>
              </a:rPr>
              <a:t>CompaniesMarketCap.com</a:t>
            </a:r>
            <a:r>
              <a:rPr lang="en-US" sz="750" i="1" dirty="0">
                <a:solidFill>
                  <a:schemeClr val="bg1"/>
                </a:solidFill>
                <a:latin typeface="Arial" panose="020B0604020202020204" pitchFamily="34" charset="0"/>
                <a:cs typeface="Arial" panose="020B0604020202020204" pitchFamily="34" charset="0"/>
              </a:rPr>
              <a:t> — “Market Capitalization of Tesla (TSLA).” Accessed 1 Oct. 2026. https://companiesmarketcap.com/tesla/marketcap/; </a:t>
            </a:r>
            <a:r>
              <a:rPr lang="en-US" sz="750" i="1" dirty="0" err="1">
                <a:solidFill>
                  <a:schemeClr val="bg1"/>
                </a:solidFill>
                <a:latin typeface="Arial" panose="020B0604020202020204" pitchFamily="34" charset="0"/>
                <a:cs typeface="Arial" panose="020B0604020202020204" pitchFamily="34" charset="0"/>
              </a:rPr>
              <a:t>StatMuse</a:t>
            </a:r>
            <a:r>
              <a:rPr lang="en-US" sz="750" i="1" dirty="0">
                <a:solidFill>
                  <a:schemeClr val="bg1"/>
                </a:solidFill>
                <a:latin typeface="Arial" panose="020B0604020202020204" pitchFamily="34" charset="0"/>
                <a:cs typeface="Arial" panose="020B0604020202020204" pitchFamily="34" charset="0"/>
              </a:rPr>
              <a:t> Money — “NVIDIA Market Cap 2015.” Accessed 1 Oct. 2026. https://www.statmuse.com/money/ask/nvidia-market-capital-2015; </a:t>
            </a:r>
            <a:r>
              <a:rPr lang="en-US" sz="750" i="1" dirty="0" err="1">
                <a:solidFill>
                  <a:schemeClr val="bg1"/>
                </a:solidFill>
                <a:latin typeface="Arial" panose="020B0604020202020204" pitchFamily="34" charset="0"/>
                <a:cs typeface="Arial" panose="020B0604020202020204" pitchFamily="34" charset="0"/>
              </a:rPr>
              <a:t>Finhacker</a:t>
            </a:r>
            <a:r>
              <a:rPr lang="en-US" sz="750" i="1" dirty="0">
                <a:solidFill>
                  <a:schemeClr val="bg1"/>
                </a:solidFill>
                <a:latin typeface="Arial" panose="020B0604020202020204" pitchFamily="34" charset="0"/>
                <a:cs typeface="Arial" panose="020B0604020202020204" pitchFamily="34" charset="0"/>
              </a:rPr>
              <a:t> — “Largest 20 S&amp;P 500 Companies by Market Cap (1989–2026).” 2015 historical ranking. Accessed 1 Oct. 2026. https://www.finhacker.cz/en/top-20-sp-500-companies-by-market-cap/#2015; </a:t>
            </a:r>
            <a:r>
              <a:rPr lang="en-US" sz="750" i="1" dirty="0" err="1">
                <a:solidFill>
                  <a:schemeClr val="bg1"/>
                </a:solidFill>
                <a:latin typeface="Arial" panose="020B0604020202020204" pitchFamily="34" charset="0"/>
                <a:cs typeface="Arial" panose="020B0604020202020204" pitchFamily="34" charset="0"/>
              </a:rPr>
              <a:t>Finhacker</a:t>
            </a:r>
            <a:r>
              <a:rPr lang="en-US" sz="750" i="1" dirty="0">
                <a:solidFill>
                  <a:schemeClr val="bg1"/>
                </a:solidFill>
                <a:latin typeface="Arial" panose="020B0604020202020204" pitchFamily="34" charset="0"/>
                <a:cs typeface="Arial" panose="020B0604020202020204" pitchFamily="34" charset="0"/>
              </a:rPr>
              <a:t> — “Largest 20 S&amp;P 500 Companies by Market Cap (1989–2026).” 2026 ranking. Accessed 1 Oct. 2026. https://www.finhacker.cz/en/top-20-sp-500-companies-by-market-cap</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884765"/>
            <a:ext cx="7689669" cy="323165"/>
          </a:xfrm>
          <a:prstGeom prst="rect">
            <a:avLst/>
          </a:prstGeom>
          <a:noFill/>
        </p:spPr>
        <p:txBody>
          <a:bodyPr wrap="none">
            <a:spAutoFit/>
          </a:bodyPr>
          <a:lstStyle/>
          <a:p>
            <a:pPr>
              <a:defRPr sz="1400">
                <a:solidFill>
                  <a:srgbClr val="BEC9C5"/>
                </a:solidFill>
                <a:latin typeface="Aptos"/>
              </a:defRPr>
            </a:pPr>
            <a:r>
              <a:rPr lang="en-US" sz="1500" dirty="0">
                <a:solidFill>
                  <a:schemeClr val="bg1"/>
                </a:solidFill>
                <a:latin typeface="Arial" panose="020B0604020202020204" pitchFamily="34" charset="0"/>
                <a:cs typeface="Arial" panose="020B0604020202020204" pitchFamily="34" charset="0"/>
              </a:rPr>
              <a:t>the ten largest S&amp;P 500 companies represented </a:t>
            </a:r>
            <a:r>
              <a:rPr lang="en-US" sz="1500" b="1" dirty="0">
                <a:solidFill>
                  <a:schemeClr val="bg1"/>
                </a:solidFill>
                <a:latin typeface="Arial" panose="020B0604020202020204" pitchFamily="34" charset="0"/>
                <a:cs typeface="Arial" panose="020B0604020202020204" pitchFamily="34" charset="0"/>
              </a:rPr>
              <a:t>almost 40% of the index by mid-2025</a:t>
            </a:r>
            <a:endParaRPr sz="1500"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1328651" y="3995928"/>
            <a:ext cx="1097280" cy="117043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328651" y="3630168"/>
            <a:ext cx="1097280" cy="338554"/>
          </a:xfrm>
          <a:prstGeom prst="rect">
            <a:avLst/>
          </a:prstGeom>
          <a:noFill/>
        </p:spPr>
        <p:txBody>
          <a:bodyPr wrap="square">
            <a:spAutoFit/>
          </a:bodyPr>
          <a:lstStyle/>
          <a:p>
            <a:pPr algn="ctr">
              <a:defRPr sz="1600" b="1">
                <a:solidFill>
                  <a:srgbClr val="FFFFFF"/>
                </a:solidFill>
                <a:latin typeface="Aptos"/>
              </a:defRPr>
            </a:pPr>
            <a:r>
              <a:rPr dirty="0">
                <a:latin typeface="Arial" panose="020B0604020202020204" pitchFamily="34" charset="0"/>
                <a:cs typeface="Arial" panose="020B0604020202020204" pitchFamily="34" charset="0"/>
              </a:rPr>
              <a:t>18%</a:t>
            </a:r>
          </a:p>
        </p:txBody>
      </p:sp>
      <p:sp>
        <p:nvSpPr>
          <p:cNvPr id="8" name="TextBox 7"/>
          <p:cNvSpPr txBox="1"/>
          <p:nvPr/>
        </p:nvSpPr>
        <p:spPr>
          <a:xfrm>
            <a:off x="1328651" y="5285232"/>
            <a:ext cx="1097280" cy="276999"/>
          </a:xfrm>
          <a:prstGeom prst="rect">
            <a:avLst/>
          </a:prstGeom>
          <a:noFill/>
        </p:spPr>
        <p:txBody>
          <a:bodyPr wrap="square">
            <a:spAutoFit/>
          </a:bodyPr>
          <a:lstStyle/>
          <a:p>
            <a:pPr algn="ctr">
              <a:defRPr sz="1200" b="0">
                <a:solidFill>
                  <a:srgbClr val="BEC9C5"/>
                </a:solidFill>
                <a:latin typeface="Aptos"/>
              </a:defRPr>
            </a:pPr>
            <a:r>
              <a:rPr>
                <a:solidFill>
                  <a:schemeClr val="bg1"/>
                </a:solidFill>
                <a:latin typeface="Arial" panose="020B0604020202020204" pitchFamily="34" charset="0"/>
                <a:cs typeface="Arial" panose="020B0604020202020204" pitchFamily="34" charset="0"/>
              </a:rPr>
              <a:t>1995</a:t>
            </a:r>
          </a:p>
        </p:txBody>
      </p:sp>
      <p:sp>
        <p:nvSpPr>
          <p:cNvPr id="9" name="Rectangle 8"/>
          <p:cNvSpPr/>
          <p:nvPr/>
        </p:nvSpPr>
        <p:spPr>
          <a:xfrm>
            <a:off x="3386051" y="3800856"/>
            <a:ext cx="1097280" cy="136550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386051" y="3435096"/>
            <a:ext cx="1097280" cy="338554"/>
          </a:xfrm>
          <a:prstGeom prst="rect">
            <a:avLst/>
          </a:prstGeom>
          <a:noFill/>
        </p:spPr>
        <p:txBody>
          <a:bodyPr wrap="square">
            <a:spAutoFit/>
          </a:bodyPr>
          <a:lstStyle/>
          <a:p>
            <a:pPr algn="ctr">
              <a:defRPr sz="1600" b="1">
                <a:solidFill>
                  <a:srgbClr val="FFFFFF"/>
                </a:solidFill>
                <a:latin typeface="Aptos"/>
              </a:defRPr>
            </a:pPr>
            <a:r>
              <a:rPr dirty="0">
                <a:latin typeface="Arial" panose="020B0604020202020204" pitchFamily="34" charset="0"/>
                <a:cs typeface="Arial" panose="020B0604020202020204" pitchFamily="34" charset="0"/>
              </a:rPr>
              <a:t>21%</a:t>
            </a:r>
          </a:p>
        </p:txBody>
      </p:sp>
      <p:sp>
        <p:nvSpPr>
          <p:cNvPr id="11" name="TextBox 10"/>
          <p:cNvSpPr txBox="1"/>
          <p:nvPr/>
        </p:nvSpPr>
        <p:spPr>
          <a:xfrm>
            <a:off x="3386051" y="5285232"/>
            <a:ext cx="1097280" cy="276999"/>
          </a:xfrm>
          <a:prstGeom prst="rect">
            <a:avLst/>
          </a:prstGeom>
          <a:noFill/>
        </p:spPr>
        <p:txBody>
          <a:bodyPr wrap="square">
            <a:spAutoFit/>
          </a:bodyPr>
          <a:lstStyle/>
          <a:p>
            <a:pPr algn="ctr">
              <a:defRPr sz="1200" b="0">
                <a:solidFill>
                  <a:srgbClr val="BEC9C5"/>
                </a:solidFill>
                <a:latin typeface="Aptos"/>
              </a:defRPr>
            </a:pPr>
            <a:r>
              <a:rPr>
                <a:solidFill>
                  <a:schemeClr val="bg1"/>
                </a:solidFill>
                <a:latin typeface="Arial" panose="020B0604020202020204" pitchFamily="34" charset="0"/>
                <a:cs typeface="Arial" panose="020B0604020202020204" pitchFamily="34" charset="0"/>
              </a:rPr>
              <a:t>2005</a:t>
            </a:r>
          </a:p>
        </p:txBody>
      </p:sp>
      <p:sp>
        <p:nvSpPr>
          <p:cNvPr id="12" name="Rectangle 11"/>
          <p:cNvSpPr/>
          <p:nvPr/>
        </p:nvSpPr>
        <p:spPr>
          <a:xfrm>
            <a:off x="5443451" y="3995928"/>
            <a:ext cx="1097280" cy="117043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443451" y="3630168"/>
            <a:ext cx="1097280" cy="338554"/>
          </a:xfrm>
          <a:prstGeom prst="rect">
            <a:avLst/>
          </a:prstGeom>
          <a:noFill/>
        </p:spPr>
        <p:txBody>
          <a:bodyPr wrap="square">
            <a:spAutoFit/>
          </a:bodyPr>
          <a:lstStyle/>
          <a:p>
            <a:pPr algn="ctr">
              <a:defRPr sz="1600" b="1">
                <a:solidFill>
                  <a:srgbClr val="FFFFFF"/>
                </a:solidFill>
                <a:latin typeface="Aptos"/>
              </a:defRPr>
            </a:pPr>
            <a:r>
              <a:rPr>
                <a:latin typeface="Arial" panose="020B0604020202020204" pitchFamily="34" charset="0"/>
                <a:cs typeface="Arial" panose="020B0604020202020204" pitchFamily="34" charset="0"/>
              </a:rPr>
              <a:t>18%</a:t>
            </a:r>
          </a:p>
        </p:txBody>
      </p:sp>
      <p:sp>
        <p:nvSpPr>
          <p:cNvPr id="14" name="TextBox 13"/>
          <p:cNvSpPr txBox="1"/>
          <p:nvPr/>
        </p:nvSpPr>
        <p:spPr>
          <a:xfrm>
            <a:off x="5443451" y="5285232"/>
            <a:ext cx="1097280" cy="276999"/>
          </a:xfrm>
          <a:prstGeom prst="rect">
            <a:avLst/>
          </a:prstGeom>
          <a:noFill/>
        </p:spPr>
        <p:txBody>
          <a:bodyPr wrap="square">
            <a:spAutoFit/>
          </a:bodyPr>
          <a:lstStyle/>
          <a:p>
            <a:pPr algn="ctr">
              <a:defRPr sz="1200" b="0">
                <a:solidFill>
                  <a:srgbClr val="BEC9C5"/>
                </a:solidFill>
                <a:latin typeface="Aptos"/>
              </a:defRPr>
            </a:pPr>
            <a:r>
              <a:rPr>
                <a:solidFill>
                  <a:schemeClr val="bg1"/>
                </a:solidFill>
                <a:latin typeface="Arial" panose="020B0604020202020204" pitchFamily="34" charset="0"/>
                <a:cs typeface="Arial" panose="020B0604020202020204" pitchFamily="34" charset="0"/>
              </a:rPr>
              <a:t>2015</a:t>
            </a:r>
          </a:p>
        </p:txBody>
      </p:sp>
      <p:sp>
        <p:nvSpPr>
          <p:cNvPr id="15" name="Rectangle 14"/>
          <p:cNvSpPr/>
          <p:nvPr/>
        </p:nvSpPr>
        <p:spPr>
          <a:xfrm>
            <a:off x="7500851" y="2630424"/>
            <a:ext cx="1097280" cy="2535936"/>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500851" y="2264664"/>
            <a:ext cx="1097280" cy="338554"/>
          </a:xfrm>
          <a:prstGeom prst="rect">
            <a:avLst/>
          </a:prstGeom>
          <a:noFill/>
        </p:spPr>
        <p:txBody>
          <a:bodyPr wrap="square">
            <a:spAutoFit/>
          </a:bodyPr>
          <a:lstStyle/>
          <a:p>
            <a:pPr algn="ctr">
              <a:defRPr sz="1600" b="1">
                <a:solidFill>
                  <a:srgbClr val="FFFFFF"/>
                </a:solidFill>
                <a:latin typeface="Aptos"/>
              </a:defRPr>
            </a:pPr>
            <a:r>
              <a:rPr>
                <a:latin typeface="Arial" panose="020B0604020202020204" pitchFamily="34" charset="0"/>
                <a:cs typeface="Arial" panose="020B0604020202020204" pitchFamily="34" charset="0"/>
              </a:rPr>
              <a:t>39%</a:t>
            </a:r>
          </a:p>
        </p:txBody>
      </p:sp>
      <p:sp>
        <p:nvSpPr>
          <p:cNvPr id="17" name="TextBox 16"/>
          <p:cNvSpPr txBox="1"/>
          <p:nvPr/>
        </p:nvSpPr>
        <p:spPr>
          <a:xfrm>
            <a:off x="7500851" y="5285232"/>
            <a:ext cx="1097280" cy="276999"/>
          </a:xfrm>
          <a:prstGeom prst="rect">
            <a:avLst/>
          </a:prstGeom>
          <a:noFill/>
        </p:spPr>
        <p:txBody>
          <a:bodyPr wrap="square">
            <a:spAutoFit/>
          </a:bodyPr>
          <a:lstStyle/>
          <a:p>
            <a:pPr algn="ctr">
              <a:defRPr sz="1200" b="0">
                <a:solidFill>
                  <a:srgbClr val="BEC9C5"/>
                </a:solidFill>
                <a:latin typeface="Aptos"/>
              </a:defRPr>
            </a:pPr>
            <a:r>
              <a:rPr>
                <a:solidFill>
                  <a:schemeClr val="bg1"/>
                </a:solidFill>
                <a:latin typeface="Arial" panose="020B0604020202020204" pitchFamily="34" charset="0"/>
                <a:cs typeface="Arial" panose="020B0604020202020204" pitchFamily="34" charset="0"/>
              </a:rPr>
              <a:t>2025</a:t>
            </a:r>
          </a:p>
        </p:txBody>
      </p:sp>
      <p:sp>
        <p:nvSpPr>
          <p:cNvPr id="18" name="Rectangle 17"/>
          <p:cNvSpPr/>
          <p:nvPr/>
        </p:nvSpPr>
        <p:spPr>
          <a:xfrm>
            <a:off x="9558251" y="2695448"/>
            <a:ext cx="1097280" cy="2470912"/>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558251" y="2329688"/>
            <a:ext cx="1097280" cy="338554"/>
          </a:xfrm>
          <a:prstGeom prst="rect">
            <a:avLst/>
          </a:prstGeom>
          <a:noFill/>
        </p:spPr>
        <p:txBody>
          <a:bodyPr wrap="square">
            <a:spAutoFit/>
          </a:bodyPr>
          <a:lstStyle/>
          <a:p>
            <a:pPr algn="ctr">
              <a:defRPr sz="1600" b="1">
                <a:solidFill>
                  <a:srgbClr val="FFFFFF"/>
                </a:solidFill>
                <a:latin typeface="Aptos"/>
              </a:defRPr>
            </a:pPr>
            <a:r>
              <a:rPr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7.</a:t>
            </a:r>
            <a:r>
              <a:rPr dirty="0">
                <a:latin typeface="Arial" panose="020B0604020202020204" pitchFamily="34" charset="0"/>
                <a:cs typeface="Arial" panose="020B0604020202020204" pitchFamily="34" charset="0"/>
              </a:rPr>
              <a:t>8%</a:t>
            </a:r>
          </a:p>
        </p:txBody>
      </p:sp>
      <p:sp>
        <p:nvSpPr>
          <p:cNvPr id="20" name="TextBox 19"/>
          <p:cNvSpPr txBox="1"/>
          <p:nvPr/>
        </p:nvSpPr>
        <p:spPr>
          <a:xfrm>
            <a:off x="9558251" y="5285232"/>
            <a:ext cx="1097280" cy="276999"/>
          </a:xfrm>
          <a:prstGeom prst="rect">
            <a:avLst/>
          </a:prstGeom>
          <a:noFill/>
        </p:spPr>
        <p:txBody>
          <a:bodyPr wrap="square">
            <a:spAutoFit/>
          </a:bodyPr>
          <a:lstStyle/>
          <a:p>
            <a:pPr algn="ctr">
              <a:defRPr sz="1200" b="0">
                <a:solidFill>
                  <a:srgbClr val="BEC9C5"/>
                </a:solidFill>
                <a:latin typeface="Aptos"/>
              </a:defRPr>
            </a:pPr>
            <a:r>
              <a:rPr lang="en-US" dirty="0">
                <a:solidFill>
                  <a:schemeClr val="bg1"/>
                </a:solidFill>
                <a:latin typeface="Arial" panose="020B0604020202020204" pitchFamily="34" charset="0"/>
                <a:cs typeface="Arial" panose="020B0604020202020204" pitchFamily="34" charset="0"/>
              </a:rPr>
              <a:t>AUG </a:t>
            </a:r>
            <a:r>
              <a:rPr dirty="0">
                <a:solidFill>
                  <a:schemeClr val="bg1"/>
                </a:solidFill>
                <a:latin typeface="Arial" panose="020B0604020202020204" pitchFamily="34" charset="0"/>
                <a:cs typeface="Arial" panose="020B0604020202020204" pitchFamily="34" charset="0"/>
              </a:rPr>
              <a:t>2026</a:t>
            </a:r>
          </a:p>
        </p:txBody>
      </p:sp>
      <p:sp>
        <p:nvSpPr>
          <p:cNvPr id="21" name="TextBox 20"/>
          <p:cNvSpPr txBox="1"/>
          <p:nvPr/>
        </p:nvSpPr>
        <p:spPr>
          <a:xfrm>
            <a:off x="548640" y="5741326"/>
            <a:ext cx="11094720" cy="323165"/>
          </a:xfrm>
          <a:prstGeom prst="rect">
            <a:avLst/>
          </a:prstGeom>
          <a:noFill/>
        </p:spPr>
        <p:txBody>
          <a:bodyPr wrap="square">
            <a:spAutoFit/>
          </a:bodyPr>
          <a:lstStyle/>
          <a:p>
            <a:pPr algn="ctr">
              <a:defRPr sz="1500" b="0">
                <a:solidFill>
                  <a:srgbClr val="F6F3EB"/>
                </a:solidFill>
                <a:latin typeface="Aptos"/>
              </a:defRPr>
            </a:pPr>
            <a:r>
              <a:rPr b="1" dirty="0">
                <a:solidFill>
                  <a:srgbClr val="E35310"/>
                </a:solidFill>
                <a:latin typeface="Arial" panose="020B0604020202020204" pitchFamily="34" charset="0"/>
                <a:cs typeface="Arial" panose="020B0604020202020204" pitchFamily="34" charset="0"/>
              </a:rPr>
              <a:t>Concentration does not tell us when a pullback will occur. It can help explain why diversification and risk review matter.</a:t>
            </a:r>
          </a:p>
        </p:txBody>
      </p:sp>
      <p:sp>
        <p:nvSpPr>
          <p:cNvPr id="23" name="TextBox 22"/>
          <p:cNvSpPr txBox="1"/>
          <p:nvPr/>
        </p:nvSpPr>
        <p:spPr>
          <a:xfrm>
            <a:off x="548640" y="6259563"/>
            <a:ext cx="10698480" cy="438582"/>
          </a:xfrm>
          <a:prstGeom prst="rect">
            <a:avLst/>
          </a:prstGeom>
          <a:noFill/>
        </p:spPr>
        <p:txBody>
          <a:bodyPr wrap="square">
            <a:spAutoFit/>
          </a:bodyPr>
          <a:lstStyle/>
          <a:p>
            <a:pPr>
              <a:defRPr sz="640" i="1">
                <a:solidFill>
                  <a:srgbClr val="BEC9C5"/>
                </a:solidFill>
                <a:latin typeface="Aptos"/>
              </a:defRPr>
            </a:pPr>
            <a:r>
              <a:rPr lang="en-US" sz="750" i="1" dirty="0">
                <a:solidFill>
                  <a:schemeClr val="bg1"/>
                </a:solidFill>
                <a:latin typeface="Arial" panose="020B0604020202020204" pitchFamily="34" charset="0"/>
                <a:cs typeface="Arial" panose="020B0604020202020204" pitchFamily="34" charset="0"/>
              </a:rPr>
              <a:t>S&amp;P Dow Jones Indices — Tim Edwards, Ph.D., and Nick Didio, “In the Shadows of Giants.” S&amp;P Global, 13 May 2026, https://www.spglobal.com/spdji/en/research/article/in-the-shadows-of-giants/. Accessed 2 Oct. 2026; S&amp;P Dow Jones Indices — Tim Edwards, Ph.D., and Nick Didio, “In the Shadows of Giants.” Research Report, May 2026, https://www.spglobal.com/spdji/en/documents/research/research-in-the-shadows-of-giants.pdf. Accessed 2 Oct. 2026; S&amp;P Dow Jones Indices — “S&amp;P 500®.” S&amp;P Global, https://www.spglobal.com/spdji/en/indices/equity/sp-500/#overview. Accessed 2 Oct. 2026.</a:t>
            </a:r>
            <a:endParaRPr sz="750" dirty="0">
              <a:solidFill>
                <a:schemeClr val="bg1"/>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A19E5C2-FD45-1C35-2F51-1B2CF3D6F8CD}"/>
              </a:ext>
            </a:extLst>
          </p:cNvPr>
          <p:cNvSpPr txBox="1"/>
          <p:nvPr/>
        </p:nvSpPr>
        <p:spPr>
          <a:xfrm>
            <a:off x="822960" y="363584"/>
            <a:ext cx="10881360" cy="1254254"/>
          </a:xfrm>
          <a:prstGeom prst="rect">
            <a:avLst/>
          </a:prstGeom>
          <a:noFill/>
        </p:spPr>
        <p:txBody>
          <a:bodyPr wrap="square" anchor="ctr">
            <a:spAutoFit/>
          </a:bodyPr>
          <a:lstStyle/>
          <a:p>
            <a:pPr algn="l">
              <a:lnSpc>
                <a:spcPts val="4500"/>
              </a:lnSpc>
            </a:pPr>
            <a:r>
              <a:rPr lang="en-US" sz="4500" b="1" dirty="0">
                <a:solidFill>
                  <a:srgbClr val="FFFFFF"/>
                </a:solidFill>
                <a:latin typeface="Arial Black" panose="020B0604020202020204" pitchFamily="34" charset="0"/>
                <a:cs typeface="Arial Black" panose="020B0604020202020204" pitchFamily="34" charset="0"/>
              </a:rPr>
              <a:t>THE TOP 10 REPRESENT A LARGER SHARE OF THE S&amp;P 500</a:t>
            </a:r>
          </a:p>
        </p:txBody>
      </p:sp>
      <p:sp>
        <p:nvSpPr>
          <p:cNvPr id="25" name="Rectangle 24">
            <a:extLst>
              <a:ext uri="{FF2B5EF4-FFF2-40B4-BE49-F238E27FC236}">
                <a16:creationId xmlns:a16="http://schemas.microsoft.com/office/drawing/2014/main" id="{E567D72C-E8C9-7E22-C25E-CF6A00CC1FE3}"/>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981422"/>
            <a:ext cx="7295715" cy="400110"/>
          </a:xfrm>
          <a:prstGeom prst="rect">
            <a:avLst/>
          </a:prstGeom>
          <a:noFill/>
        </p:spPr>
        <p:txBody>
          <a:bodyPr wrap="none">
            <a:spAutoFit/>
          </a:bodyPr>
          <a:lstStyle/>
          <a:p>
            <a:pPr>
              <a:defRPr sz="1400">
                <a:solidFill>
                  <a:srgbClr val="BEC9C5"/>
                </a:solidFill>
                <a:latin typeface="Aptos"/>
              </a:defRPr>
            </a:pPr>
            <a:r>
              <a:rPr sz="2000" b="1" dirty="0">
                <a:solidFill>
                  <a:schemeClr val="bg1"/>
                </a:solidFill>
                <a:latin typeface="Arial" panose="020B0604020202020204" pitchFamily="34" charset="0"/>
                <a:cs typeface="Arial" panose="020B0604020202020204" pitchFamily="34" charset="0"/>
              </a:rPr>
              <a:t>A review should be grounded in your goals, not headlines.</a:t>
            </a:r>
          </a:p>
        </p:txBody>
      </p:sp>
      <p:sp>
        <p:nvSpPr>
          <p:cNvPr id="6" name="TextBox 5"/>
          <p:cNvSpPr txBox="1"/>
          <p:nvPr/>
        </p:nvSpPr>
        <p:spPr>
          <a:xfrm>
            <a:off x="914400" y="3097184"/>
            <a:ext cx="10058400" cy="1708160"/>
          </a:xfrm>
          <a:prstGeom prst="rect">
            <a:avLst/>
          </a:prstGeom>
          <a:noFill/>
        </p:spPr>
        <p:txBody>
          <a:bodyPr wrap="square">
            <a:spAutoFit/>
          </a:bodyPr>
          <a:lstStyle/>
          <a:p>
            <a:pPr marL="342900" indent="-342900">
              <a:spcAft>
                <a:spcPts val="1000"/>
              </a:spcAft>
              <a:buFont typeface="Arial" panose="020B0604020202020204" pitchFamily="34" charset="0"/>
              <a:buChar char="•"/>
              <a:defRPr sz="2000">
                <a:solidFill>
                  <a:srgbClr val="FFFFFF"/>
                </a:solidFill>
                <a:latin typeface="Aptos"/>
              </a:defRPr>
            </a:pPr>
            <a:r>
              <a:rPr dirty="0">
                <a:latin typeface="Arial" panose="020B0604020202020204" pitchFamily="34" charset="0"/>
                <a:cs typeface="Arial" panose="020B0604020202020204" pitchFamily="34" charset="0"/>
              </a:rPr>
              <a:t>We are not trying to guess the exact market top.</a:t>
            </a:r>
          </a:p>
          <a:p>
            <a:pPr marL="342900" indent="-342900">
              <a:spcAft>
                <a:spcPts val="1000"/>
              </a:spcAft>
              <a:buFont typeface="Arial" panose="020B0604020202020204" pitchFamily="34" charset="0"/>
              <a:buChar char="•"/>
              <a:defRPr sz="2000">
                <a:solidFill>
                  <a:srgbClr val="FFFFFF"/>
                </a:solidFill>
                <a:latin typeface="Aptos"/>
              </a:defRPr>
            </a:pPr>
            <a:r>
              <a:rPr dirty="0">
                <a:latin typeface="Arial" panose="020B0604020202020204" pitchFamily="34" charset="0"/>
                <a:cs typeface="Arial" panose="020B0604020202020204" pitchFamily="34" charset="0"/>
              </a:rPr>
              <a:t>We are not suggesting that every investment should be changed.</a:t>
            </a:r>
          </a:p>
          <a:p>
            <a:pPr marL="342900" indent="-342900">
              <a:spcAft>
                <a:spcPts val="1000"/>
              </a:spcAft>
              <a:buFont typeface="Arial" panose="020B0604020202020204" pitchFamily="34" charset="0"/>
              <a:buChar char="•"/>
              <a:defRPr sz="2000">
                <a:solidFill>
                  <a:srgbClr val="FFFFFF"/>
                </a:solidFill>
                <a:latin typeface="Aptos"/>
              </a:defRPr>
            </a:pPr>
            <a:r>
              <a:rPr dirty="0">
                <a:latin typeface="Arial" panose="020B0604020202020204" pitchFamily="34" charset="0"/>
                <a:cs typeface="Arial" panose="020B0604020202020204" pitchFamily="34" charset="0"/>
              </a:rPr>
              <a:t>We are not making decisions based on fear.</a:t>
            </a:r>
          </a:p>
          <a:p>
            <a:pPr marL="342900" indent="-342900">
              <a:spcAft>
                <a:spcPts val="1000"/>
              </a:spcAft>
              <a:buFont typeface="Arial" panose="020B0604020202020204" pitchFamily="34" charset="0"/>
              <a:buChar char="•"/>
              <a:defRPr sz="2000">
                <a:solidFill>
                  <a:srgbClr val="FFFFFF"/>
                </a:solidFill>
                <a:latin typeface="Aptos"/>
              </a:defRPr>
            </a:pPr>
            <a:r>
              <a:rPr dirty="0">
                <a:latin typeface="Arial" panose="020B0604020202020204" pitchFamily="34" charset="0"/>
                <a:cs typeface="Arial" panose="020B0604020202020204" pitchFamily="34" charset="0"/>
              </a:rPr>
              <a:t>We are checking whether the plan still fits the life it is meant to support.</a:t>
            </a:r>
          </a:p>
        </p:txBody>
      </p:sp>
      <p:sp>
        <p:nvSpPr>
          <p:cNvPr id="7" name="TextBox 6"/>
          <p:cNvSpPr txBox="1"/>
          <p:nvPr/>
        </p:nvSpPr>
        <p:spPr>
          <a:xfrm>
            <a:off x="914400" y="5588349"/>
            <a:ext cx="10058400" cy="553998"/>
          </a:xfrm>
          <a:prstGeom prst="rect">
            <a:avLst/>
          </a:prstGeom>
          <a:noFill/>
        </p:spPr>
        <p:txBody>
          <a:bodyPr wrap="square">
            <a:spAutoFit/>
          </a:bodyPr>
          <a:lstStyle/>
          <a:p>
            <a:pPr algn="ctr">
              <a:defRPr sz="2500" b="1">
                <a:solidFill>
                  <a:srgbClr val="6FA456"/>
                </a:solidFill>
                <a:latin typeface="Aptos"/>
              </a:defRPr>
            </a:pPr>
            <a:r>
              <a:rPr sz="3000" dirty="0">
                <a:solidFill>
                  <a:srgbClr val="E35310"/>
                </a:solidFill>
                <a:latin typeface="Arial" panose="020B0604020202020204" pitchFamily="34" charset="0"/>
                <a:cs typeface="Arial" panose="020B0604020202020204" pitchFamily="34" charset="0"/>
              </a:rPr>
              <a:t>Protecting gains is not fear. It is planning.</a:t>
            </a:r>
          </a:p>
        </p:txBody>
      </p:sp>
      <p:sp>
        <p:nvSpPr>
          <p:cNvPr id="10" name="TextBox 9">
            <a:extLst>
              <a:ext uri="{FF2B5EF4-FFF2-40B4-BE49-F238E27FC236}">
                <a16:creationId xmlns:a16="http://schemas.microsoft.com/office/drawing/2014/main" id="{433E7DD2-10D3-20EE-CA1E-CA987419F8D1}"/>
              </a:ext>
            </a:extLst>
          </p:cNvPr>
          <p:cNvSpPr txBox="1"/>
          <p:nvPr/>
        </p:nvSpPr>
        <p:spPr>
          <a:xfrm>
            <a:off x="822960" y="363584"/>
            <a:ext cx="10881360" cy="1254254"/>
          </a:xfrm>
          <a:prstGeom prst="rect">
            <a:avLst/>
          </a:prstGeom>
          <a:noFill/>
        </p:spPr>
        <p:txBody>
          <a:bodyPr wrap="square" anchor="ctr">
            <a:spAutoFit/>
          </a:bodyPr>
          <a:lstStyle/>
          <a:p>
            <a:pPr algn="l">
              <a:lnSpc>
                <a:spcPts val="4500"/>
              </a:lnSpc>
            </a:pPr>
            <a:r>
              <a:rPr lang="en-US" sz="4500" b="1" dirty="0">
                <a:solidFill>
                  <a:srgbClr val="FFFFFF"/>
                </a:solidFill>
                <a:latin typeface="Arial Black" panose="020B0604020202020204" pitchFamily="34" charset="0"/>
                <a:cs typeface="Arial Black" panose="020B0604020202020204" pitchFamily="34" charset="0"/>
              </a:rPr>
              <a:t>THIS IS NOT ABOUT PREDICTING A CRASH</a:t>
            </a:r>
          </a:p>
        </p:txBody>
      </p:sp>
      <p:sp>
        <p:nvSpPr>
          <p:cNvPr id="11" name="Rectangle 10">
            <a:extLst>
              <a:ext uri="{FF2B5EF4-FFF2-40B4-BE49-F238E27FC236}">
                <a16:creationId xmlns:a16="http://schemas.microsoft.com/office/drawing/2014/main" id="{18BDB257-FDCE-799B-D38B-A9A0ED848CC6}"/>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96112" y="1801544"/>
            <a:ext cx="6329169" cy="400110"/>
          </a:xfrm>
          <a:prstGeom prst="rect">
            <a:avLst/>
          </a:prstGeom>
          <a:noFill/>
        </p:spPr>
        <p:txBody>
          <a:bodyPr wrap="none">
            <a:spAutoFit/>
          </a:bodyPr>
          <a:lstStyle/>
          <a:p>
            <a:pPr>
              <a:defRPr sz="1400">
                <a:solidFill>
                  <a:srgbClr val="2D3336"/>
                </a:solidFill>
                <a:latin typeface="Aptos"/>
              </a:defRPr>
            </a:pPr>
            <a:r>
              <a:rPr sz="2000" b="1" dirty="0">
                <a:solidFill>
                  <a:schemeClr val="bg1"/>
                </a:solidFill>
                <a:latin typeface="Arial" panose="020B0604020202020204" pitchFamily="34" charset="0"/>
                <a:cs typeface="Arial" panose="020B0604020202020204" pitchFamily="34" charset="0"/>
              </a:rPr>
              <a:t>Your portfolio is only one part of the conversation.</a:t>
            </a:r>
          </a:p>
        </p:txBody>
      </p:sp>
      <p:sp>
        <p:nvSpPr>
          <p:cNvPr id="6" name="Rounded Rectangle 5"/>
          <p:cNvSpPr/>
          <p:nvPr/>
        </p:nvSpPr>
        <p:spPr>
          <a:xfrm>
            <a:off x="822960" y="2651760"/>
            <a:ext cx="3383280" cy="1554480"/>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7" name="TextBox 6"/>
          <p:cNvSpPr txBox="1"/>
          <p:nvPr/>
        </p:nvSpPr>
        <p:spPr>
          <a:xfrm>
            <a:off x="1036320" y="2751328"/>
            <a:ext cx="2926080" cy="307777"/>
          </a:xfrm>
          <a:prstGeom prst="rect">
            <a:avLst/>
          </a:prstGeom>
          <a:noFill/>
        </p:spPr>
        <p:txBody>
          <a:bodyPr wrap="square">
            <a:spAutoFit/>
          </a:bodyPr>
          <a:lstStyle/>
          <a:p>
            <a:pPr algn="l">
              <a:defRPr sz="1700" b="1">
                <a:solidFill>
                  <a:srgbClr val="10252D"/>
                </a:solidFill>
                <a:latin typeface="Aptos"/>
              </a:defRPr>
            </a:pPr>
            <a:r>
              <a:rPr sz="1400" dirty="0">
                <a:solidFill>
                  <a:srgbClr val="E35310"/>
                </a:solidFill>
                <a:latin typeface="Arial" panose="020B0604020202020204" pitchFamily="34" charset="0"/>
                <a:cs typeface="Arial" panose="020B0604020202020204" pitchFamily="34" charset="0"/>
              </a:rPr>
              <a:t>Account Value</a:t>
            </a:r>
          </a:p>
        </p:txBody>
      </p:sp>
      <p:sp>
        <p:nvSpPr>
          <p:cNvPr id="8" name="TextBox 7"/>
          <p:cNvSpPr txBox="1"/>
          <p:nvPr/>
        </p:nvSpPr>
        <p:spPr>
          <a:xfrm>
            <a:off x="1036320" y="3136391"/>
            <a:ext cx="2926080" cy="523220"/>
          </a:xfrm>
          <a:prstGeom prst="rect">
            <a:avLst/>
          </a:prstGeom>
          <a:noFill/>
        </p:spPr>
        <p:txBody>
          <a:bodyPr wrap="square">
            <a:spAutoFit/>
          </a:bodyPr>
          <a:lstStyle/>
          <a:p>
            <a:pPr algn="l">
              <a:defRPr sz="1300" b="0">
                <a:solidFill>
                  <a:srgbClr val="2D3336"/>
                </a:solidFill>
                <a:latin typeface="Aptos"/>
              </a:defRPr>
            </a:pPr>
            <a:r>
              <a:rPr sz="1400" dirty="0">
                <a:latin typeface="Arial" panose="020B0604020202020204" pitchFamily="34" charset="0"/>
                <a:cs typeface="Arial" panose="020B0604020202020204" pitchFamily="34" charset="0"/>
              </a:rPr>
              <a:t>Has your portfolio </a:t>
            </a:r>
            <a:br>
              <a:rPr lang="en-US" sz="1400" dirty="0">
                <a:latin typeface="Arial" panose="020B0604020202020204" pitchFamily="34" charset="0"/>
                <a:cs typeface="Arial" panose="020B0604020202020204" pitchFamily="34" charset="0"/>
              </a:rPr>
            </a:br>
            <a:r>
              <a:rPr sz="1400" dirty="0">
                <a:latin typeface="Arial" panose="020B0604020202020204" pitchFamily="34" charset="0"/>
                <a:cs typeface="Arial" panose="020B0604020202020204" pitchFamily="34" charset="0"/>
              </a:rPr>
              <a:t>grown materially?</a:t>
            </a:r>
          </a:p>
        </p:txBody>
      </p:sp>
      <p:sp>
        <p:nvSpPr>
          <p:cNvPr id="9" name="Rectangle 8"/>
          <p:cNvSpPr/>
          <p:nvPr/>
        </p:nvSpPr>
        <p:spPr>
          <a:xfrm>
            <a:off x="822960" y="2651760"/>
            <a:ext cx="73152" cy="15544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526280" y="2651760"/>
            <a:ext cx="3383280" cy="1554480"/>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11" name="TextBox 10"/>
          <p:cNvSpPr txBox="1"/>
          <p:nvPr/>
        </p:nvSpPr>
        <p:spPr>
          <a:xfrm>
            <a:off x="4739640" y="2751328"/>
            <a:ext cx="2926080" cy="307777"/>
          </a:xfrm>
          <a:prstGeom prst="rect">
            <a:avLst/>
          </a:prstGeom>
          <a:noFill/>
        </p:spPr>
        <p:txBody>
          <a:bodyPr wrap="square">
            <a:spAutoFit/>
          </a:bodyPr>
          <a:lstStyle/>
          <a:p>
            <a:pPr algn="l">
              <a:defRPr sz="1700" b="1">
                <a:solidFill>
                  <a:srgbClr val="10252D"/>
                </a:solidFill>
                <a:latin typeface="Aptos"/>
              </a:defRPr>
            </a:pPr>
            <a:r>
              <a:rPr sz="1400" dirty="0">
                <a:solidFill>
                  <a:srgbClr val="E35310"/>
                </a:solidFill>
                <a:latin typeface="Arial" panose="020B0604020202020204" pitchFamily="34" charset="0"/>
                <a:cs typeface="Arial" panose="020B0604020202020204" pitchFamily="34" charset="0"/>
              </a:rPr>
              <a:t>Retirement Timeline</a:t>
            </a:r>
          </a:p>
        </p:txBody>
      </p:sp>
      <p:sp>
        <p:nvSpPr>
          <p:cNvPr id="12" name="TextBox 11"/>
          <p:cNvSpPr txBox="1"/>
          <p:nvPr/>
        </p:nvSpPr>
        <p:spPr>
          <a:xfrm>
            <a:off x="4739640" y="3136391"/>
            <a:ext cx="2926080" cy="523220"/>
          </a:xfrm>
          <a:prstGeom prst="rect">
            <a:avLst/>
          </a:prstGeom>
          <a:noFill/>
        </p:spPr>
        <p:txBody>
          <a:bodyPr wrap="square">
            <a:spAutoFit/>
          </a:bodyPr>
          <a:lstStyle/>
          <a:p>
            <a:pPr algn="l">
              <a:defRPr sz="1300" b="0">
                <a:solidFill>
                  <a:srgbClr val="2D3336"/>
                </a:solidFill>
                <a:latin typeface="Aptos"/>
              </a:defRPr>
            </a:pPr>
            <a:r>
              <a:rPr sz="1400" dirty="0">
                <a:latin typeface="Arial" panose="020B0604020202020204" pitchFamily="34" charset="0"/>
                <a:cs typeface="Arial" panose="020B0604020202020204" pitchFamily="34" charset="0"/>
              </a:rPr>
              <a:t>Are you closer to using </a:t>
            </a:r>
            <a:br>
              <a:rPr lang="en-US" sz="1400" dirty="0">
                <a:latin typeface="Arial" panose="020B0604020202020204" pitchFamily="34" charset="0"/>
                <a:cs typeface="Arial" panose="020B0604020202020204" pitchFamily="34" charset="0"/>
              </a:rPr>
            </a:br>
            <a:r>
              <a:rPr sz="1400" dirty="0">
                <a:latin typeface="Arial" panose="020B0604020202020204" pitchFamily="34" charset="0"/>
                <a:cs typeface="Arial" panose="020B0604020202020204" pitchFamily="34" charset="0"/>
              </a:rPr>
              <a:t>the money?</a:t>
            </a:r>
          </a:p>
        </p:txBody>
      </p:sp>
      <p:sp>
        <p:nvSpPr>
          <p:cNvPr id="13" name="Rectangle 12"/>
          <p:cNvSpPr/>
          <p:nvPr/>
        </p:nvSpPr>
        <p:spPr>
          <a:xfrm>
            <a:off x="4526280" y="2651760"/>
            <a:ext cx="73152" cy="15544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229600" y="2651760"/>
            <a:ext cx="3383280" cy="1554480"/>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15" name="TextBox 14"/>
          <p:cNvSpPr txBox="1"/>
          <p:nvPr/>
        </p:nvSpPr>
        <p:spPr>
          <a:xfrm>
            <a:off x="8442960" y="2751328"/>
            <a:ext cx="2926080" cy="307777"/>
          </a:xfrm>
          <a:prstGeom prst="rect">
            <a:avLst/>
          </a:prstGeom>
          <a:noFill/>
        </p:spPr>
        <p:txBody>
          <a:bodyPr wrap="square">
            <a:spAutoFit/>
          </a:bodyPr>
          <a:lstStyle/>
          <a:p>
            <a:pPr algn="l">
              <a:defRPr sz="1700" b="1">
                <a:solidFill>
                  <a:srgbClr val="10252D"/>
                </a:solidFill>
                <a:latin typeface="Aptos"/>
              </a:defRPr>
            </a:pPr>
            <a:r>
              <a:rPr sz="1400" dirty="0">
                <a:solidFill>
                  <a:srgbClr val="E35310"/>
                </a:solidFill>
                <a:latin typeface="Arial" panose="020B0604020202020204" pitchFamily="34" charset="0"/>
                <a:cs typeface="Arial" panose="020B0604020202020204" pitchFamily="34" charset="0"/>
              </a:rPr>
              <a:t>Income Needs</a:t>
            </a:r>
          </a:p>
        </p:txBody>
      </p:sp>
      <p:sp>
        <p:nvSpPr>
          <p:cNvPr id="16" name="TextBox 15"/>
          <p:cNvSpPr txBox="1"/>
          <p:nvPr/>
        </p:nvSpPr>
        <p:spPr>
          <a:xfrm>
            <a:off x="8442960" y="3136391"/>
            <a:ext cx="2926080" cy="307777"/>
          </a:xfrm>
          <a:prstGeom prst="rect">
            <a:avLst/>
          </a:prstGeom>
          <a:noFill/>
        </p:spPr>
        <p:txBody>
          <a:bodyPr wrap="square">
            <a:spAutoFit/>
          </a:bodyPr>
          <a:lstStyle/>
          <a:p>
            <a:pPr algn="l">
              <a:defRPr sz="1300" b="0">
                <a:solidFill>
                  <a:srgbClr val="2D3336"/>
                </a:solidFill>
                <a:latin typeface="Aptos"/>
              </a:defRPr>
            </a:pPr>
            <a:r>
              <a:rPr sz="1400">
                <a:latin typeface="Arial" panose="020B0604020202020204" pitchFamily="34" charset="0"/>
                <a:cs typeface="Arial" panose="020B0604020202020204" pitchFamily="34" charset="0"/>
              </a:rPr>
              <a:t>Will withdrawals begin sooner?</a:t>
            </a:r>
          </a:p>
        </p:txBody>
      </p:sp>
      <p:sp>
        <p:nvSpPr>
          <p:cNvPr id="17" name="Rectangle 16"/>
          <p:cNvSpPr/>
          <p:nvPr/>
        </p:nvSpPr>
        <p:spPr>
          <a:xfrm>
            <a:off x="8229600" y="2651760"/>
            <a:ext cx="73152" cy="15544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822960" y="4617720"/>
            <a:ext cx="3383280" cy="1554480"/>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19" name="TextBox 18"/>
          <p:cNvSpPr txBox="1"/>
          <p:nvPr/>
        </p:nvSpPr>
        <p:spPr>
          <a:xfrm>
            <a:off x="1036320" y="4717287"/>
            <a:ext cx="2926080" cy="307777"/>
          </a:xfrm>
          <a:prstGeom prst="rect">
            <a:avLst/>
          </a:prstGeom>
          <a:noFill/>
        </p:spPr>
        <p:txBody>
          <a:bodyPr wrap="square">
            <a:spAutoFit/>
          </a:bodyPr>
          <a:lstStyle/>
          <a:p>
            <a:r>
              <a:rPr sz="1400" b="1" dirty="0">
                <a:solidFill>
                  <a:srgbClr val="E35310"/>
                </a:solidFill>
                <a:latin typeface="Arial" panose="020B0604020202020204" pitchFamily="34" charset="0"/>
                <a:cs typeface="Arial" panose="020B0604020202020204" pitchFamily="34" charset="0"/>
              </a:rPr>
              <a:t>Risk Tolerance + Capacity</a:t>
            </a:r>
          </a:p>
        </p:txBody>
      </p:sp>
      <p:sp>
        <p:nvSpPr>
          <p:cNvPr id="20" name="TextBox 19"/>
          <p:cNvSpPr txBox="1"/>
          <p:nvPr/>
        </p:nvSpPr>
        <p:spPr>
          <a:xfrm>
            <a:off x="1036320" y="5102352"/>
            <a:ext cx="2926080" cy="954107"/>
          </a:xfrm>
          <a:prstGeom prst="rect">
            <a:avLst/>
          </a:prstGeom>
          <a:noFill/>
        </p:spPr>
        <p:txBody>
          <a:bodyPr wrap="square">
            <a:spAutoFit/>
          </a:bodyPr>
          <a:lstStyle/>
          <a:p>
            <a:r>
              <a:rPr sz="1400" dirty="0">
                <a:latin typeface="Arial" panose="020B0604020202020204" pitchFamily="34" charset="0"/>
                <a:cs typeface="Arial" panose="020B0604020202020204" pitchFamily="34" charset="0"/>
              </a:rPr>
              <a:t>Has the amount of risk you are comfortable taking changed as your portfolio, timeline or priorities have changed?</a:t>
            </a:r>
          </a:p>
        </p:txBody>
      </p:sp>
      <p:sp>
        <p:nvSpPr>
          <p:cNvPr id="21" name="Rectangle 20"/>
          <p:cNvSpPr/>
          <p:nvPr/>
        </p:nvSpPr>
        <p:spPr>
          <a:xfrm>
            <a:off x="822960" y="4617720"/>
            <a:ext cx="73152" cy="15544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4526280" y="4617720"/>
            <a:ext cx="3383280" cy="1554480"/>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23" name="TextBox 22"/>
          <p:cNvSpPr txBox="1"/>
          <p:nvPr/>
        </p:nvSpPr>
        <p:spPr>
          <a:xfrm>
            <a:off x="4739640" y="4717287"/>
            <a:ext cx="2926080" cy="307777"/>
          </a:xfrm>
          <a:prstGeom prst="rect">
            <a:avLst/>
          </a:prstGeom>
          <a:noFill/>
        </p:spPr>
        <p:txBody>
          <a:bodyPr wrap="square">
            <a:spAutoFit/>
          </a:bodyPr>
          <a:lstStyle/>
          <a:p>
            <a:pPr algn="l">
              <a:defRPr sz="1700" b="1">
                <a:solidFill>
                  <a:srgbClr val="10252D"/>
                </a:solidFill>
                <a:latin typeface="Aptos"/>
              </a:defRPr>
            </a:pPr>
            <a:r>
              <a:rPr sz="1400" dirty="0">
                <a:solidFill>
                  <a:srgbClr val="E35310"/>
                </a:solidFill>
                <a:latin typeface="Arial" panose="020B0604020202020204" pitchFamily="34" charset="0"/>
                <a:cs typeface="Arial" panose="020B0604020202020204" pitchFamily="34" charset="0"/>
              </a:rPr>
              <a:t>Priorities</a:t>
            </a:r>
          </a:p>
        </p:txBody>
      </p:sp>
      <p:sp>
        <p:nvSpPr>
          <p:cNvPr id="24" name="TextBox 23"/>
          <p:cNvSpPr txBox="1"/>
          <p:nvPr/>
        </p:nvSpPr>
        <p:spPr>
          <a:xfrm>
            <a:off x="4739640" y="5102352"/>
            <a:ext cx="2926080" cy="523220"/>
          </a:xfrm>
          <a:prstGeom prst="rect">
            <a:avLst/>
          </a:prstGeom>
          <a:noFill/>
        </p:spPr>
        <p:txBody>
          <a:bodyPr wrap="square">
            <a:spAutoFit/>
          </a:bodyPr>
          <a:lstStyle/>
          <a:p>
            <a:pPr algn="l">
              <a:defRPr sz="1300" b="0">
                <a:solidFill>
                  <a:srgbClr val="2D3336"/>
                </a:solidFill>
                <a:latin typeface="Aptos"/>
              </a:defRPr>
            </a:pPr>
            <a:r>
              <a:rPr sz="1400">
                <a:latin typeface="Arial" panose="020B0604020202020204" pitchFamily="34" charset="0"/>
                <a:cs typeface="Arial" panose="020B0604020202020204" pitchFamily="34" charset="0"/>
              </a:rPr>
              <a:t>Have family, legacy or lifestyle goals changed?</a:t>
            </a:r>
          </a:p>
        </p:txBody>
      </p:sp>
      <p:sp>
        <p:nvSpPr>
          <p:cNvPr id="25" name="Rectangle 24"/>
          <p:cNvSpPr/>
          <p:nvPr/>
        </p:nvSpPr>
        <p:spPr>
          <a:xfrm>
            <a:off x="4526280" y="4617720"/>
            <a:ext cx="73152" cy="15544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8229600" y="4617720"/>
            <a:ext cx="3383280" cy="1554480"/>
          </a:xfrm>
          <a:prstGeom prst="roundRect">
            <a:avLst>
              <a:gd name="adj" fmla="val 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27" name="TextBox 26"/>
          <p:cNvSpPr txBox="1"/>
          <p:nvPr/>
        </p:nvSpPr>
        <p:spPr>
          <a:xfrm>
            <a:off x="8442960" y="4717287"/>
            <a:ext cx="2926080" cy="307777"/>
          </a:xfrm>
          <a:prstGeom prst="rect">
            <a:avLst/>
          </a:prstGeom>
          <a:noFill/>
        </p:spPr>
        <p:txBody>
          <a:bodyPr wrap="square">
            <a:spAutoFit/>
          </a:bodyPr>
          <a:lstStyle/>
          <a:p>
            <a:pPr algn="l">
              <a:defRPr sz="1700" b="1">
                <a:solidFill>
                  <a:srgbClr val="10252D"/>
                </a:solidFill>
                <a:latin typeface="Aptos"/>
              </a:defRPr>
            </a:pPr>
            <a:r>
              <a:rPr sz="1400" dirty="0">
                <a:solidFill>
                  <a:srgbClr val="E35310"/>
                </a:solidFill>
                <a:latin typeface="Arial" panose="020B0604020202020204" pitchFamily="34" charset="0"/>
                <a:cs typeface="Arial" panose="020B0604020202020204" pitchFamily="34" charset="0"/>
              </a:rPr>
              <a:t>Protection</a:t>
            </a:r>
          </a:p>
        </p:txBody>
      </p:sp>
      <p:sp>
        <p:nvSpPr>
          <p:cNvPr id="28" name="TextBox 27"/>
          <p:cNvSpPr txBox="1"/>
          <p:nvPr/>
        </p:nvSpPr>
        <p:spPr>
          <a:xfrm>
            <a:off x="8442960" y="5102352"/>
            <a:ext cx="2926080" cy="523220"/>
          </a:xfrm>
          <a:prstGeom prst="rect">
            <a:avLst/>
          </a:prstGeom>
          <a:noFill/>
        </p:spPr>
        <p:txBody>
          <a:bodyPr wrap="square">
            <a:spAutoFit/>
          </a:bodyPr>
          <a:lstStyle/>
          <a:p>
            <a:pPr algn="l">
              <a:defRPr sz="1300" b="0">
                <a:solidFill>
                  <a:srgbClr val="2D3336"/>
                </a:solidFill>
                <a:latin typeface="Aptos"/>
              </a:defRPr>
            </a:pPr>
            <a:r>
              <a:rPr sz="1400" dirty="0">
                <a:latin typeface="Arial" panose="020B0604020202020204" pitchFamily="34" charset="0"/>
                <a:cs typeface="Arial" panose="020B0604020202020204" pitchFamily="34" charset="0"/>
              </a:rPr>
              <a:t>Should any portion be </a:t>
            </a:r>
            <a:br>
              <a:rPr lang="en-US" sz="1400" dirty="0">
                <a:latin typeface="Arial" panose="020B0604020202020204" pitchFamily="34" charset="0"/>
                <a:cs typeface="Arial" panose="020B0604020202020204" pitchFamily="34" charset="0"/>
              </a:rPr>
            </a:br>
            <a:r>
              <a:rPr sz="1400" dirty="0">
                <a:latin typeface="Arial" panose="020B0604020202020204" pitchFamily="34" charset="0"/>
                <a:cs typeface="Arial" panose="020B0604020202020204" pitchFamily="34" charset="0"/>
              </a:rPr>
              <a:t>positioned differently?</a:t>
            </a:r>
          </a:p>
        </p:txBody>
      </p:sp>
      <p:sp>
        <p:nvSpPr>
          <p:cNvPr id="29" name="Rectangle 28"/>
          <p:cNvSpPr/>
          <p:nvPr/>
        </p:nvSpPr>
        <p:spPr>
          <a:xfrm>
            <a:off x="8229600" y="4617720"/>
            <a:ext cx="73152" cy="15544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AE3626BE-F811-F12E-6691-83AD06FBE7B6}"/>
              </a:ext>
            </a:extLst>
          </p:cNvPr>
          <p:cNvSpPr txBox="1"/>
          <p:nvPr/>
        </p:nvSpPr>
        <p:spPr>
          <a:xfrm>
            <a:off x="822960" y="363584"/>
            <a:ext cx="10881360" cy="1254254"/>
          </a:xfrm>
          <a:prstGeom prst="rect">
            <a:avLst/>
          </a:prstGeom>
          <a:noFill/>
        </p:spPr>
        <p:txBody>
          <a:bodyPr wrap="square" anchor="ctr">
            <a:spAutoFit/>
          </a:bodyPr>
          <a:lstStyle/>
          <a:p>
            <a:pPr algn="l">
              <a:lnSpc>
                <a:spcPts val="4500"/>
              </a:lnSpc>
            </a:pPr>
            <a:r>
              <a:rPr lang="en-US" sz="4500" b="1" dirty="0">
                <a:solidFill>
                  <a:srgbClr val="FFFFFF"/>
                </a:solidFill>
                <a:latin typeface="Arial Black" panose="020B0604020202020204" pitchFamily="34" charset="0"/>
                <a:cs typeface="Arial Black" panose="020B0604020202020204" pitchFamily="34" charset="0"/>
              </a:rPr>
              <a:t>WHAT HAS CHANGED SINCE YOUR LAST PLAN?</a:t>
            </a:r>
          </a:p>
        </p:txBody>
      </p:sp>
      <p:sp>
        <p:nvSpPr>
          <p:cNvPr id="33" name="Rectangle 32">
            <a:extLst>
              <a:ext uri="{FF2B5EF4-FFF2-40B4-BE49-F238E27FC236}">
                <a16:creationId xmlns:a16="http://schemas.microsoft.com/office/drawing/2014/main" id="{940DDDF7-13E1-3811-5B91-53B0712B1CC1}"/>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2E9"/>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49B0E94-F996-0C42-9458-9B2DD8895D5A}"/>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275234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594360" y="1828800"/>
            <a:ext cx="2606040" cy="333756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95528" y="2222934"/>
            <a:ext cx="594360" cy="369332"/>
          </a:xfrm>
          <a:prstGeom prst="rect">
            <a:avLst/>
          </a:prstGeom>
          <a:noFill/>
        </p:spPr>
        <p:txBody>
          <a:bodyPr wrap="square" anchor="ctr">
            <a:spAutoFit/>
          </a:bodyPr>
          <a:lstStyle/>
          <a:p>
            <a:pPr algn="l"/>
            <a:r>
              <a:rPr sz="1800" b="1" dirty="0">
                <a:solidFill>
                  <a:srgbClr val="E35310"/>
                </a:solidFill>
                <a:latin typeface="Arial" panose="020B0604020202020204" pitchFamily="34" charset="0"/>
                <a:cs typeface="Arial" panose="020B0604020202020204" pitchFamily="34" charset="0"/>
              </a:rPr>
              <a:t>01</a:t>
            </a:r>
          </a:p>
        </p:txBody>
      </p:sp>
      <p:sp>
        <p:nvSpPr>
          <p:cNvPr id="7" name="TextBox 6"/>
          <p:cNvSpPr txBox="1"/>
          <p:nvPr/>
        </p:nvSpPr>
        <p:spPr>
          <a:xfrm>
            <a:off x="795528" y="2860115"/>
            <a:ext cx="2148840" cy="338554"/>
          </a:xfrm>
          <a:prstGeom prst="rect">
            <a:avLst/>
          </a:prstGeom>
          <a:noFill/>
        </p:spPr>
        <p:txBody>
          <a:bodyPr wrap="square" anchor="ctr">
            <a:spAutoFit/>
          </a:bodyPr>
          <a:lstStyle/>
          <a:p>
            <a:pPr algn="l"/>
            <a:r>
              <a:rPr sz="1600" b="1" dirty="0">
                <a:solidFill>
                  <a:srgbClr val="E35310"/>
                </a:solidFill>
                <a:latin typeface="Arial" panose="020B0604020202020204" pitchFamily="34" charset="0"/>
                <a:cs typeface="Arial" panose="020B0604020202020204" pitchFamily="34" charset="0"/>
              </a:rPr>
              <a:t>LOOK BACK</a:t>
            </a:r>
          </a:p>
        </p:txBody>
      </p:sp>
      <p:sp>
        <p:nvSpPr>
          <p:cNvPr id="8" name="TextBox 7"/>
          <p:cNvSpPr txBox="1"/>
          <p:nvPr/>
        </p:nvSpPr>
        <p:spPr>
          <a:xfrm>
            <a:off x="795528" y="3665900"/>
            <a:ext cx="1858772" cy="738664"/>
          </a:xfrm>
          <a:prstGeom prst="rect">
            <a:avLst/>
          </a:prstGeom>
          <a:noFill/>
        </p:spPr>
        <p:txBody>
          <a:bodyPr wrap="square" anchor="ctr">
            <a:spAutoFit/>
          </a:bodyPr>
          <a:lstStyle/>
          <a:p>
            <a:pPr algn="l"/>
            <a:r>
              <a:rPr sz="1400" b="0" dirty="0">
                <a:solidFill>
                  <a:schemeClr val="tx1">
                    <a:lumMod val="95000"/>
                    <a:lumOff val="5000"/>
                  </a:schemeClr>
                </a:solidFill>
                <a:latin typeface="Arial" panose="020B0604020202020204" pitchFamily="34" charset="0"/>
                <a:cs typeface="Arial" panose="020B0604020202020204" pitchFamily="34" charset="0"/>
              </a:rPr>
              <a:t>How much has your portfolio grown since we started?</a:t>
            </a:r>
          </a:p>
        </p:txBody>
      </p:sp>
      <p:sp>
        <p:nvSpPr>
          <p:cNvPr id="9" name="Rounded Rectangle 8"/>
          <p:cNvSpPr/>
          <p:nvPr/>
        </p:nvSpPr>
        <p:spPr>
          <a:xfrm>
            <a:off x="3410712" y="1828800"/>
            <a:ext cx="2606040" cy="333756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11880" y="2222934"/>
            <a:ext cx="594360" cy="369332"/>
          </a:xfrm>
          <a:prstGeom prst="rect">
            <a:avLst/>
          </a:prstGeom>
          <a:noFill/>
        </p:spPr>
        <p:txBody>
          <a:bodyPr wrap="square" anchor="ctr">
            <a:spAutoFit/>
          </a:bodyPr>
          <a:lstStyle/>
          <a:p>
            <a:pPr algn="l"/>
            <a:r>
              <a:rPr sz="1800" b="1">
                <a:solidFill>
                  <a:srgbClr val="E35310"/>
                </a:solidFill>
                <a:latin typeface="Arial" panose="020B0604020202020204" pitchFamily="34" charset="0"/>
                <a:cs typeface="Arial" panose="020B0604020202020204" pitchFamily="34" charset="0"/>
              </a:rPr>
              <a:t>02</a:t>
            </a:r>
          </a:p>
        </p:txBody>
      </p:sp>
      <p:sp>
        <p:nvSpPr>
          <p:cNvPr id="11" name="TextBox 10"/>
          <p:cNvSpPr txBox="1"/>
          <p:nvPr/>
        </p:nvSpPr>
        <p:spPr>
          <a:xfrm>
            <a:off x="3611880" y="2860115"/>
            <a:ext cx="2148840" cy="338554"/>
          </a:xfrm>
          <a:prstGeom prst="rect">
            <a:avLst/>
          </a:prstGeom>
          <a:noFill/>
        </p:spPr>
        <p:txBody>
          <a:bodyPr wrap="square" anchor="ctr">
            <a:spAutoFit/>
          </a:bodyPr>
          <a:lstStyle/>
          <a:p>
            <a:pPr algn="l"/>
            <a:r>
              <a:rPr sz="1600" b="1">
                <a:solidFill>
                  <a:srgbClr val="E35310"/>
                </a:solidFill>
                <a:latin typeface="Arial" panose="020B0604020202020204" pitchFamily="34" charset="0"/>
                <a:cs typeface="Arial" panose="020B0604020202020204" pitchFamily="34" charset="0"/>
              </a:rPr>
              <a:t>PUT IT IN DOLLARS</a:t>
            </a:r>
          </a:p>
        </p:txBody>
      </p:sp>
      <p:sp>
        <p:nvSpPr>
          <p:cNvPr id="12" name="TextBox 11"/>
          <p:cNvSpPr txBox="1"/>
          <p:nvPr/>
        </p:nvSpPr>
        <p:spPr>
          <a:xfrm>
            <a:off x="3611880" y="3665900"/>
            <a:ext cx="1899920" cy="738664"/>
          </a:xfrm>
          <a:prstGeom prst="rect">
            <a:avLst/>
          </a:prstGeom>
          <a:noFill/>
        </p:spPr>
        <p:txBody>
          <a:bodyPr wrap="square" anchor="ctr">
            <a:spAutoFit/>
          </a:bodyPr>
          <a:lstStyle/>
          <a:p>
            <a:pPr algn="l"/>
            <a:r>
              <a:rPr sz="1400" b="0" dirty="0">
                <a:solidFill>
                  <a:schemeClr val="tx1">
                    <a:lumMod val="95000"/>
                    <a:lumOff val="5000"/>
                  </a:schemeClr>
                </a:solidFill>
                <a:latin typeface="Arial" panose="020B0604020202020204" pitchFamily="34" charset="0"/>
                <a:cs typeface="Arial" panose="020B0604020202020204" pitchFamily="34" charset="0"/>
              </a:rPr>
              <a:t>What does that gain represent to you in real life?</a:t>
            </a:r>
          </a:p>
        </p:txBody>
      </p:sp>
      <p:sp>
        <p:nvSpPr>
          <p:cNvPr id="13" name="Rounded Rectangle 12"/>
          <p:cNvSpPr/>
          <p:nvPr/>
        </p:nvSpPr>
        <p:spPr>
          <a:xfrm>
            <a:off x="6227064" y="1828800"/>
            <a:ext cx="2606040" cy="333756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28232" y="2222934"/>
            <a:ext cx="594360" cy="369332"/>
          </a:xfrm>
          <a:prstGeom prst="rect">
            <a:avLst/>
          </a:prstGeom>
          <a:noFill/>
        </p:spPr>
        <p:txBody>
          <a:bodyPr wrap="square" anchor="ctr">
            <a:spAutoFit/>
          </a:bodyPr>
          <a:lstStyle/>
          <a:p>
            <a:pPr algn="l"/>
            <a:r>
              <a:rPr sz="1800" b="1">
                <a:solidFill>
                  <a:srgbClr val="E35310"/>
                </a:solidFill>
                <a:latin typeface="Arial" panose="020B0604020202020204" pitchFamily="34" charset="0"/>
                <a:cs typeface="Arial" panose="020B0604020202020204" pitchFamily="34" charset="0"/>
              </a:rPr>
              <a:t>03</a:t>
            </a:r>
          </a:p>
        </p:txBody>
      </p:sp>
      <p:sp>
        <p:nvSpPr>
          <p:cNvPr id="15" name="TextBox 14"/>
          <p:cNvSpPr txBox="1"/>
          <p:nvPr/>
        </p:nvSpPr>
        <p:spPr>
          <a:xfrm>
            <a:off x="6428232" y="2860115"/>
            <a:ext cx="2148840" cy="338554"/>
          </a:xfrm>
          <a:prstGeom prst="rect">
            <a:avLst/>
          </a:prstGeom>
          <a:noFill/>
        </p:spPr>
        <p:txBody>
          <a:bodyPr wrap="square" anchor="ctr">
            <a:spAutoFit/>
          </a:bodyPr>
          <a:lstStyle/>
          <a:p>
            <a:pPr algn="l"/>
            <a:r>
              <a:rPr sz="1600" b="1">
                <a:solidFill>
                  <a:srgbClr val="E35310"/>
                </a:solidFill>
                <a:latin typeface="Arial" panose="020B0604020202020204" pitchFamily="34" charset="0"/>
                <a:cs typeface="Arial" panose="020B0604020202020204" pitchFamily="34" charset="0"/>
              </a:rPr>
              <a:t>LOOK FORWARD</a:t>
            </a:r>
          </a:p>
        </p:txBody>
      </p:sp>
      <p:sp>
        <p:nvSpPr>
          <p:cNvPr id="16" name="TextBox 15"/>
          <p:cNvSpPr txBox="1"/>
          <p:nvPr/>
        </p:nvSpPr>
        <p:spPr>
          <a:xfrm>
            <a:off x="6428232" y="3558178"/>
            <a:ext cx="2148840" cy="954107"/>
          </a:xfrm>
          <a:prstGeom prst="rect">
            <a:avLst/>
          </a:prstGeom>
          <a:noFill/>
        </p:spPr>
        <p:txBody>
          <a:bodyPr wrap="square" anchor="ctr">
            <a:spAutoFit/>
          </a:bodyPr>
          <a:lstStyle/>
          <a:p>
            <a:pPr algn="l"/>
            <a:r>
              <a:rPr sz="1400" b="0">
                <a:solidFill>
                  <a:schemeClr val="tx1">
                    <a:lumMod val="95000"/>
                    <a:lumOff val="5000"/>
                  </a:schemeClr>
                </a:solidFill>
                <a:latin typeface="Arial" panose="020B0604020202020204" pitchFamily="34" charset="0"/>
                <a:cs typeface="Arial" panose="020B0604020202020204" pitchFamily="34" charset="0"/>
              </a:rPr>
              <a:t>If markets decline, how much of that gain would you be comfortable giving back?</a:t>
            </a:r>
          </a:p>
        </p:txBody>
      </p:sp>
      <p:sp>
        <p:nvSpPr>
          <p:cNvPr id="17" name="Rounded Rectangle 16"/>
          <p:cNvSpPr/>
          <p:nvPr/>
        </p:nvSpPr>
        <p:spPr>
          <a:xfrm>
            <a:off x="9043416" y="1828800"/>
            <a:ext cx="2606040" cy="333756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244584" y="2222934"/>
            <a:ext cx="594360" cy="369332"/>
          </a:xfrm>
          <a:prstGeom prst="rect">
            <a:avLst/>
          </a:prstGeom>
          <a:noFill/>
        </p:spPr>
        <p:txBody>
          <a:bodyPr wrap="square" anchor="ctr">
            <a:spAutoFit/>
          </a:bodyPr>
          <a:lstStyle/>
          <a:p>
            <a:pPr algn="l"/>
            <a:r>
              <a:rPr sz="1800" b="1" dirty="0">
                <a:solidFill>
                  <a:srgbClr val="E35310"/>
                </a:solidFill>
                <a:latin typeface="Arial" panose="020B0604020202020204" pitchFamily="34" charset="0"/>
                <a:cs typeface="Arial" panose="020B0604020202020204" pitchFamily="34" charset="0"/>
              </a:rPr>
              <a:t>04</a:t>
            </a:r>
          </a:p>
        </p:txBody>
      </p:sp>
      <p:sp>
        <p:nvSpPr>
          <p:cNvPr id="19" name="TextBox 18"/>
          <p:cNvSpPr txBox="1"/>
          <p:nvPr/>
        </p:nvSpPr>
        <p:spPr>
          <a:xfrm>
            <a:off x="9244584" y="2860115"/>
            <a:ext cx="2148840" cy="338554"/>
          </a:xfrm>
          <a:prstGeom prst="rect">
            <a:avLst/>
          </a:prstGeom>
          <a:noFill/>
        </p:spPr>
        <p:txBody>
          <a:bodyPr wrap="square" anchor="ctr">
            <a:spAutoFit/>
          </a:bodyPr>
          <a:lstStyle/>
          <a:p>
            <a:pPr algn="l"/>
            <a:r>
              <a:rPr sz="1600" b="1">
                <a:solidFill>
                  <a:srgbClr val="E35310"/>
                </a:solidFill>
                <a:latin typeface="Arial" panose="020B0604020202020204" pitchFamily="34" charset="0"/>
                <a:cs typeface="Arial" panose="020B0604020202020204" pitchFamily="34" charset="0"/>
              </a:rPr>
              <a:t>DECIDE</a:t>
            </a:r>
          </a:p>
        </p:txBody>
      </p:sp>
      <p:sp>
        <p:nvSpPr>
          <p:cNvPr id="20" name="TextBox 19"/>
          <p:cNvSpPr txBox="1"/>
          <p:nvPr/>
        </p:nvSpPr>
        <p:spPr>
          <a:xfrm>
            <a:off x="9244584" y="3558178"/>
            <a:ext cx="2148840" cy="954107"/>
          </a:xfrm>
          <a:prstGeom prst="rect">
            <a:avLst/>
          </a:prstGeom>
          <a:noFill/>
        </p:spPr>
        <p:txBody>
          <a:bodyPr wrap="square" anchor="ctr">
            <a:spAutoFit/>
          </a:bodyPr>
          <a:lstStyle/>
          <a:p>
            <a:pPr algn="l"/>
            <a:r>
              <a:rPr sz="1400" b="0" dirty="0">
                <a:solidFill>
                  <a:schemeClr val="tx1">
                    <a:lumMod val="95000"/>
                    <a:lumOff val="5000"/>
                  </a:schemeClr>
                </a:solidFill>
                <a:latin typeface="Arial" panose="020B0604020202020204" pitchFamily="34" charset="0"/>
                <a:cs typeface="Arial" panose="020B0604020202020204" pitchFamily="34" charset="0"/>
              </a:rPr>
              <a:t>Does the amount you have exposed today still fit the retirement you are trying to protect?</a:t>
            </a:r>
          </a:p>
        </p:txBody>
      </p:sp>
      <p:sp>
        <p:nvSpPr>
          <p:cNvPr id="21" name="TextBox 20"/>
          <p:cNvSpPr txBox="1"/>
          <p:nvPr/>
        </p:nvSpPr>
        <p:spPr>
          <a:xfrm>
            <a:off x="594360" y="5595791"/>
            <a:ext cx="11055096" cy="384721"/>
          </a:xfrm>
          <a:prstGeom prst="rect">
            <a:avLst/>
          </a:prstGeom>
          <a:noFill/>
        </p:spPr>
        <p:txBody>
          <a:bodyPr wrap="square" anchor="ctr">
            <a:spAutoFit/>
          </a:bodyPr>
          <a:lstStyle/>
          <a:p>
            <a:pPr algn="ctr"/>
            <a:r>
              <a:rPr sz="1900" b="1" dirty="0">
                <a:solidFill>
                  <a:srgbClr val="E35310"/>
                </a:solidFill>
                <a:latin typeface="Arial" panose="020B0604020202020204" pitchFamily="34" charset="0"/>
                <a:cs typeface="Arial" panose="020B0604020202020204" pitchFamily="34" charset="0"/>
              </a:rPr>
              <a:t>The goal is not to predict the market. It is to make sure today’s risk still fits today’s life.</a:t>
            </a:r>
          </a:p>
        </p:txBody>
      </p:sp>
      <p:sp>
        <p:nvSpPr>
          <p:cNvPr id="26" name="TextBox 25">
            <a:extLst>
              <a:ext uri="{FF2B5EF4-FFF2-40B4-BE49-F238E27FC236}">
                <a16:creationId xmlns:a16="http://schemas.microsoft.com/office/drawing/2014/main" id="{1C0920CA-9884-7DAC-DBA2-D7BB7925A4E7}"/>
              </a:ext>
            </a:extLst>
          </p:cNvPr>
          <p:cNvSpPr txBox="1"/>
          <p:nvPr/>
        </p:nvSpPr>
        <p:spPr>
          <a:xfrm>
            <a:off x="822960" y="363584"/>
            <a:ext cx="10881360" cy="1254254"/>
          </a:xfrm>
          <a:prstGeom prst="rect">
            <a:avLst/>
          </a:prstGeom>
          <a:noFill/>
        </p:spPr>
        <p:txBody>
          <a:bodyPr wrap="square" anchor="ctr">
            <a:spAutoFit/>
          </a:bodyPr>
          <a:lstStyle/>
          <a:p>
            <a:pPr algn="l">
              <a:lnSpc>
                <a:spcPts val="4500"/>
              </a:lnSpc>
            </a:pPr>
            <a:r>
              <a:rPr lang="en-US" sz="4500" b="1" dirty="0">
                <a:solidFill>
                  <a:srgbClr val="FFFFFF"/>
                </a:solidFill>
                <a:latin typeface="Arial Black" panose="020B0604020202020204" pitchFamily="34" charset="0"/>
                <a:cs typeface="Arial Black" panose="020B0604020202020204" pitchFamily="34" charset="0"/>
              </a:rPr>
              <a:t>A DIFFERENT WAY TO TALK ABOUT RISK</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71311" y="2862072"/>
            <a:ext cx="731520" cy="477054"/>
          </a:xfrm>
          <a:prstGeom prst="rect">
            <a:avLst/>
          </a:prstGeom>
          <a:noFill/>
        </p:spPr>
        <p:txBody>
          <a:bodyPr wrap="square">
            <a:spAutoFit/>
          </a:bodyPr>
          <a:lstStyle/>
          <a:p>
            <a:pPr algn="l">
              <a:defRPr sz="2500" b="1">
                <a:solidFill>
                  <a:srgbClr val="6FA456"/>
                </a:solidFill>
                <a:latin typeface="Aptos"/>
              </a:defRPr>
            </a:pPr>
            <a:r>
              <a:rPr dirty="0">
                <a:solidFill>
                  <a:srgbClr val="E35310"/>
                </a:solidFill>
              </a:rPr>
              <a:t>01</a:t>
            </a:r>
          </a:p>
        </p:txBody>
      </p:sp>
      <p:sp>
        <p:nvSpPr>
          <p:cNvPr id="7" name="TextBox 6"/>
          <p:cNvSpPr txBox="1"/>
          <p:nvPr/>
        </p:nvSpPr>
        <p:spPr>
          <a:xfrm>
            <a:off x="971311" y="3429000"/>
            <a:ext cx="2377440" cy="400110"/>
          </a:xfrm>
          <a:prstGeom prst="rect">
            <a:avLst/>
          </a:prstGeom>
          <a:noFill/>
        </p:spPr>
        <p:txBody>
          <a:bodyPr wrap="square">
            <a:spAutoFit/>
          </a:bodyPr>
          <a:lstStyle/>
          <a:p>
            <a:pPr algn="l">
              <a:defRPr sz="2000" b="1">
                <a:solidFill>
                  <a:srgbClr val="FFFFFF"/>
                </a:solidFill>
                <a:latin typeface="Aptos"/>
              </a:defRPr>
            </a:pPr>
            <a:r>
              <a:rPr dirty="0">
                <a:latin typeface="Arial" panose="020B0604020202020204" pitchFamily="34" charset="0"/>
                <a:cs typeface="Arial" panose="020B0604020202020204" pitchFamily="34" charset="0"/>
              </a:rPr>
              <a:t>Review</a:t>
            </a:r>
          </a:p>
        </p:txBody>
      </p:sp>
      <p:sp>
        <p:nvSpPr>
          <p:cNvPr id="8" name="TextBox 7"/>
          <p:cNvSpPr txBox="1"/>
          <p:nvPr/>
        </p:nvSpPr>
        <p:spPr>
          <a:xfrm>
            <a:off x="971311" y="4005072"/>
            <a:ext cx="2331720" cy="523220"/>
          </a:xfrm>
          <a:prstGeom prst="rect">
            <a:avLst/>
          </a:prstGeom>
          <a:noFill/>
        </p:spPr>
        <p:txBody>
          <a:bodyPr wrap="square">
            <a:spAutoFit/>
          </a:bodyPr>
          <a:lstStyle/>
          <a:p>
            <a:pPr algn="l">
              <a:defRPr sz="1400" b="0">
                <a:solidFill>
                  <a:srgbClr val="BEC9C5"/>
                </a:solidFill>
                <a:latin typeface="Aptos"/>
              </a:defRPr>
            </a:pPr>
            <a:r>
              <a:rPr>
                <a:solidFill>
                  <a:schemeClr val="bg1"/>
                </a:solidFill>
                <a:latin typeface="Arial" panose="020B0604020202020204" pitchFamily="34" charset="0"/>
                <a:cs typeface="Arial" panose="020B0604020202020204" pitchFamily="34" charset="0"/>
              </a:rPr>
              <a:t>What has changed in your accounts and your life?</a:t>
            </a:r>
          </a:p>
        </p:txBody>
      </p:sp>
      <p:sp>
        <p:nvSpPr>
          <p:cNvPr id="9" name="TextBox 8"/>
          <p:cNvSpPr txBox="1"/>
          <p:nvPr/>
        </p:nvSpPr>
        <p:spPr>
          <a:xfrm>
            <a:off x="3257311" y="2750650"/>
            <a:ext cx="411480" cy="707886"/>
          </a:xfrm>
          <a:prstGeom prst="rect">
            <a:avLst/>
          </a:prstGeom>
          <a:noFill/>
        </p:spPr>
        <p:txBody>
          <a:bodyPr wrap="square">
            <a:spAutoFit/>
          </a:bodyPr>
          <a:lstStyle/>
          <a:p>
            <a:pPr algn="ctr">
              <a:defRPr sz="2200" b="1">
                <a:solidFill>
                  <a:srgbClr val="6FA456"/>
                </a:solidFill>
                <a:latin typeface="Aptos"/>
              </a:defRPr>
            </a:pPr>
            <a:r>
              <a:rPr sz="4000" dirty="0">
                <a:solidFill>
                  <a:srgbClr val="E35310"/>
                </a:solidFill>
              </a:rPr>
              <a:t>→</a:t>
            </a:r>
          </a:p>
        </p:txBody>
      </p:sp>
      <p:sp>
        <p:nvSpPr>
          <p:cNvPr id="10" name="TextBox 9"/>
          <p:cNvSpPr txBox="1"/>
          <p:nvPr/>
        </p:nvSpPr>
        <p:spPr>
          <a:xfrm>
            <a:off x="3805951" y="2862072"/>
            <a:ext cx="731520" cy="477054"/>
          </a:xfrm>
          <a:prstGeom prst="rect">
            <a:avLst/>
          </a:prstGeom>
          <a:noFill/>
        </p:spPr>
        <p:txBody>
          <a:bodyPr wrap="square">
            <a:spAutoFit/>
          </a:bodyPr>
          <a:lstStyle/>
          <a:p>
            <a:pPr algn="l">
              <a:defRPr sz="2500" b="1">
                <a:solidFill>
                  <a:srgbClr val="6FA456"/>
                </a:solidFill>
                <a:latin typeface="Aptos"/>
              </a:defRPr>
            </a:pPr>
            <a:r>
              <a:rPr>
                <a:solidFill>
                  <a:srgbClr val="E35310"/>
                </a:solidFill>
              </a:rPr>
              <a:t>02</a:t>
            </a:r>
          </a:p>
        </p:txBody>
      </p:sp>
      <p:sp>
        <p:nvSpPr>
          <p:cNvPr id="11" name="TextBox 10"/>
          <p:cNvSpPr txBox="1"/>
          <p:nvPr/>
        </p:nvSpPr>
        <p:spPr>
          <a:xfrm>
            <a:off x="3805951" y="3429000"/>
            <a:ext cx="2377440" cy="400110"/>
          </a:xfrm>
          <a:prstGeom prst="rect">
            <a:avLst/>
          </a:prstGeom>
          <a:noFill/>
        </p:spPr>
        <p:txBody>
          <a:bodyPr wrap="square">
            <a:spAutoFit/>
          </a:bodyPr>
          <a:lstStyle/>
          <a:p>
            <a:pPr algn="l">
              <a:defRPr sz="2000" b="1">
                <a:solidFill>
                  <a:srgbClr val="FFFFFF"/>
                </a:solidFill>
                <a:latin typeface="Aptos"/>
              </a:defRPr>
            </a:pPr>
            <a:r>
              <a:rPr>
                <a:latin typeface="Arial" panose="020B0604020202020204" pitchFamily="34" charset="0"/>
                <a:cs typeface="Arial" panose="020B0604020202020204" pitchFamily="34" charset="0"/>
              </a:rPr>
              <a:t>Measure</a:t>
            </a:r>
          </a:p>
        </p:txBody>
      </p:sp>
      <p:sp>
        <p:nvSpPr>
          <p:cNvPr id="12" name="TextBox 11"/>
          <p:cNvSpPr txBox="1"/>
          <p:nvPr/>
        </p:nvSpPr>
        <p:spPr>
          <a:xfrm>
            <a:off x="3805951" y="4005072"/>
            <a:ext cx="2331720" cy="738664"/>
          </a:xfrm>
          <a:prstGeom prst="rect">
            <a:avLst/>
          </a:prstGeom>
          <a:noFill/>
        </p:spPr>
        <p:txBody>
          <a:bodyPr wrap="square">
            <a:spAutoFit/>
          </a:bodyPr>
          <a:lstStyle/>
          <a:p>
            <a:pPr algn="l">
              <a:defRPr sz="1400" b="0">
                <a:solidFill>
                  <a:srgbClr val="BEC9C5"/>
                </a:solidFill>
                <a:latin typeface="Aptos"/>
              </a:defRPr>
            </a:pPr>
            <a:r>
              <a:rPr>
                <a:solidFill>
                  <a:schemeClr val="bg1"/>
                </a:solidFill>
                <a:latin typeface="Arial" panose="020B0604020202020204" pitchFamily="34" charset="0"/>
                <a:cs typeface="Arial" panose="020B0604020202020204" pitchFamily="34" charset="0"/>
              </a:rPr>
              <a:t>How much risk are you taking today, in percentage and dollars?</a:t>
            </a:r>
          </a:p>
        </p:txBody>
      </p:sp>
      <p:sp>
        <p:nvSpPr>
          <p:cNvPr id="13" name="TextBox 12"/>
          <p:cNvSpPr txBox="1"/>
          <p:nvPr/>
        </p:nvSpPr>
        <p:spPr>
          <a:xfrm>
            <a:off x="6091951" y="2750650"/>
            <a:ext cx="411480" cy="707886"/>
          </a:xfrm>
          <a:prstGeom prst="rect">
            <a:avLst/>
          </a:prstGeom>
          <a:noFill/>
        </p:spPr>
        <p:txBody>
          <a:bodyPr wrap="square">
            <a:spAutoFit/>
          </a:bodyPr>
          <a:lstStyle/>
          <a:p>
            <a:pPr algn="ctr">
              <a:defRPr sz="2200" b="1">
                <a:solidFill>
                  <a:srgbClr val="6FA456"/>
                </a:solidFill>
                <a:latin typeface="Aptos"/>
              </a:defRPr>
            </a:pPr>
            <a:r>
              <a:rPr sz="4000">
                <a:solidFill>
                  <a:srgbClr val="E35310"/>
                </a:solidFill>
              </a:rPr>
              <a:t>→</a:t>
            </a:r>
          </a:p>
        </p:txBody>
      </p:sp>
      <p:sp>
        <p:nvSpPr>
          <p:cNvPr id="14" name="TextBox 13"/>
          <p:cNvSpPr txBox="1"/>
          <p:nvPr/>
        </p:nvSpPr>
        <p:spPr>
          <a:xfrm>
            <a:off x="6640591" y="2862072"/>
            <a:ext cx="731520" cy="477054"/>
          </a:xfrm>
          <a:prstGeom prst="rect">
            <a:avLst/>
          </a:prstGeom>
          <a:noFill/>
        </p:spPr>
        <p:txBody>
          <a:bodyPr wrap="square">
            <a:spAutoFit/>
          </a:bodyPr>
          <a:lstStyle/>
          <a:p>
            <a:pPr algn="l">
              <a:defRPr sz="2500" b="1">
                <a:solidFill>
                  <a:srgbClr val="6FA456"/>
                </a:solidFill>
                <a:latin typeface="Aptos"/>
              </a:defRPr>
            </a:pPr>
            <a:r>
              <a:rPr>
                <a:solidFill>
                  <a:srgbClr val="E35310"/>
                </a:solidFill>
              </a:rPr>
              <a:t>03</a:t>
            </a:r>
          </a:p>
        </p:txBody>
      </p:sp>
      <p:sp>
        <p:nvSpPr>
          <p:cNvPr id="15" name="TextBox 14"/>
          <p:cNvSpPr txBox="1"/>
          <p:nvPr/>
        </p:nvSpPr>
        <p:spPr>
          <a:xfrm>
            <a:off x="6640591" y="3429000"/>
            <a:ext cx="2377440" cy="400110"/>
          </a:xfrm>
          <a:prstGeom prst="rect">
            <a:avLst/>
          </a:prstGeom>
          <a:noFill/>
        </p:spPr>
        <p:txBody>
          <a:bodyPr wrap="square">
            <a:spAutoFit/>
          </a:bodyPr>
          <a:lstStyle/>
          <a:p>
            <a:pPr algn="l">
              <a:defRPr sz="2000" b="1">
                <a:solidFill>
                  <a:srgbClr val="FFFFFF"/>
                </a:solidFill>
                <a:latin typeface="Aptos"/>
              </a:defRPr>
            </a:pPr>
            <a:r>
              <a:rPr>
                <a:latin typeface="Arial" panose="020B0604020202020204" pitchFamily="34" charset="0"/>
                <a:cs typeface="Arial" panose="020B0604020202020204" pitchFamily="34" charset="0"/>
              </a:rPr>
              <a:t>Align</a:t>
            </a:r>
          </a:p>
        </p:txBody>
      </p:sp>
      <p:sp>
        <p:nvSpPr>
          <p:cNvPr id="16" name="TextBox 15"/>
          <p:cNvSpPr txBox="1"/>
          <p:nvPr/>
        </p:nvSpPr>
        <p:spPr>
          <a:xfrm>
            <a:off x="6640591" y="4005072"/>
            <a:ext cx="2331720" cy="523220"/>
          </a:xfrm>
          <a:prstGeom prst="rect">
            <a:avLst/>
          </a:prstGeom>
          <a:noFill/>
        </p:spPr>
        <p:txBody>
          <a:bodyPr wrap="square">
            <a:spAutoFit/>
          </a:bodyPr>
          <a:lstStyle/>
          <a:p>
            <a:pPr algn="l">
              <a:defRPr sz="1400" b="0">
                <a:solidFill>
                  <a:srgbClr val="BEC9C5"/>
                </a:solidFill>
                <a:latin typeface="Aptos"/>
              </a:defRPr>
            </a:pPr>
            <a:r>
              <a:rPr>
                <a:solidFill>
                  <a:schemeClr val="bg1"/>
                </a:solidFill>
                <a:latin typeface="Arial" panose="020B0604020202020204" pitchFamily="34" charset="0"/>
                <a:cs typeface="Arial" panose="020B0604020202020204" pitchFamily="34" charset="0"/>
              </a:rPr>
              <a:t>Does that level of risk still fit your goals and timeline?</a:t>
            </a:r>
          </a:p>
        </p:txBody>
      </p:sp>
      <p:sp>
        <p:nvSpPr>
          <p:cNvPr id="17" name="TextBox 16"/>
          <p:cNvSpPr txBox="1"/>
          <p:nvPr/>
        </p:nvSpPr>
        <p:spPr>
          <a:xfrm>
            <a:off x="8926591" y="2750650"/>
            <a:ext cx="411480" cy="707886"/>
          </a:xfrm>
          <a:prstGeom prst="rect">
            <a:avLst/>
          </a:prstGeom>
          <a:noFill/>
        </p:spPr>
        <p:txBody>
          <a:bodyPr wrap="square">
            <a:spAutoFit/>
          </a:bodyPr>
          <a:lstStyle/>
          <a:p>
            <a:pPr algn="ctr">
              <a:defRPr sz="2200" b="1">
                <a:solidFill>
                  <a:srgbClr val="6FA456"/>
                </a:solidFill>
                <a:latin typeface="Aptos"/>
              </a:defRPr>
            </a:pPr>
            <a:r>
              <a:rPr sz="4000" dirty="0">
                <a:solidFill>
                  <a:srgbClr val="E35310"/>
                </a:solidFill>
              </a:rPr>
              <a:t>→</a:t>
            </a:r>
          </a:p>
        </p:txBody>
      </p:sp>
      <p:sp>
        <p:nvSpPr>
          <p:cNvPr id="18" name="TextBox 17"/>
          <p:cNvSpPr txBox="1"/>
          <p:nvPr/>
        </p:nvSpPr>
        <p:spPr>
          <a:xfrm>
            <a:off x="9475231" y="2862072"/>
            <a:ext cx="731520" cy="477054"/>
          </a:xfrm>
          <a:prstGeom prst="rect">
            <a:avLst/>
          </a:prstGeom>
          <a:noFill/>
        </p:spPr>
        <p:txBody>
          <a:bodyPr wrap="square">
            <a:spAutoFit/>
          </a:bodyPr>
          <a:lstStyle/>
          <a:p>
            <a:pPr algn="l">
              <a:defRPr sz="2500" b="1">
                <a:solidFill>
                  <a:srgbClr val="6FA456"/>
                </a:solidFill>
                <a:latin typeface="Aptos"/>
              </a:defRPr>
            </a:pPr>
            <a:r>
              <a:rPr dirty="0">
                <a:solidFill>
                  <a:srgbClr val="E35310"/>
                </a:solidFill>
              </a:rPr>
              <a:t>04</a:t>
            </a:r>
          </a:p>
        </p:txBody>
      </p:sp>
      <p:sp>
        <p:nvSpPr>
          <p:cNvPr id="19" name="TextBox 18"/>
          <p:cNvSpPr txBox="1"/>
          <p:nvPr/>
        </p:nvSpPr>
        <p:spPr>
          <a:xfrm>
            <a:off x="9475231" y="3429000"/>
            <a:ext cx="2377440" cy="400110"/>
          </a:xfrm>
          <a:prstGeom prst="rect">
            <a:avLst/>
          </a:prstGeom>
          <a:noFill/>
        </p:spPr>
        <p:txBody>
          <a:bodyPr wrap="square">
            <a:spAutoFit/>
          </a:bodyPr>
          <a:lstStyle/>
          <a:p>
            <a:pPr algn="l">
              <a:defRPr sz="2000" b="1">
                <a:solidFill>
                  <a:srgbClr val="FFFFFF"/>
                </a:solidFill>
                <a:latin typeface="Aptos"/>
              </a:defRPr>
            </a:pPr>
            <a:r>
              <a:rPr>
                <a:latin typeface="Arial" panose="020B0604020202020204" pitchFamily="34" charset="0"/>
                <a:cs typeface="Arial" panose="020B0604020202020204" pitchFamily="34" charset="0"/>
              </a:rPr>
              <a:t>Consider</a:t>
            </a:r>
          </a:p>
        </p:txBody>
      </p:sp>
      <p:sp>
        <p:nvSpPr>
          <p:cNvPr id="20" name="TextBox 19"/>
          <p:cNvSpPr txBox="1"/>
          <p:nvPr/>
        </p:nvSpPr>
        <p:spPr>
          <a:xfrm>
            <a:off x="9475231" y="4005072"/>
            <a:ext cx="2029300" cy="738664"/>
          </a:xfrm>
          <a:prstGeom prst="rect">
            <a:avLst/>
          </a:prstGeom>
          <a:noFill/>
        </p:spPr>
        <p:txBody>
          <a:bodyPr wrap="square">
            <a:spAutoFit/>
          </a:bodyPr>
          <a:lstStyle/>
          <a:p>
            <a:pPr algn="l">
              <a:defRPr sz="1400" b="0">
                <a:solidFill>
                  <a:srgbClr val="BEC9C5"/>
                </a:solidFill>
                <a:latin typeface="Aptos"/>
              </a:defRPr>
            </a:pPr>
            <a:r>
              <a:rPr dirty="0">
                <a:solidFill>
                  <a:schemeClr val="bg1"/>
                </a:solidFill>
                <a:latin typeface="Arial" panose="020B0604020202020204" pitchFamily="34" charset="0"/>
                <a:cs typeface="Arial" panose="020B0604020202020204" pitchFamily="34" charset="0"/>
              </a:rPr>
              <a:t>Should any portion of the strategy be protected differently?</a:t>
            </a:r>
          </a:p>
        </p:txBody>
      </p:sp>
      <p:sp>
        <p:nvSpPr>
          <p:cNvPr id="21" name="TextBox 20"/>
          <p:cNvSpPr txBox="1"/>
          <p:nvPr/>
        </p:nvSpPr>
        <p:spPr>
          <a:xfrm>
            <a:off x="753063" y="5361579"/>
            <a:ext cx="10533220" cy="1015663"/>
          </a:xfrm>
          <a:prstGeom prst="rect">
            <a:avLst/>
          </a:prstGeom>
          <a:noFill/>
        </p:spPr>
        <p:txBody>
          <a:bodyPr wrap="square">
            <a:spAutoFit/>
          </a:bodyPr>
          <a:lstStyle/>
          <a:p>
            <a:pPr algn="ctr">
              <a:defRPr sz="1900" b="1">
                <a:solidFill>
                  <a:srgbClr val="F6F3EB"/>
                </a:solidFill>
                <a:latin typeface="Aptos"/>
              </a:defRPr>
            </a:pPr>
            <a:r>
              <a:rPr sz="3000" dirty="0">
                <a:solidFill>
                  <a:srgbClr val="E35310"/>
                </a:solidFill>
                <a:latin typeface="Arial" panose="020B0604020202020204" pitchFamily="34" charset="0"/>
                <a:cs typeface="Arial" panose="020B0604020202020204" pitchFamily="34" charset="0"/>
              </a:rPr>
              <a:t>The outcome may be to stay the course, make a modest adjustment, or explore protected-money options.</a:t>
            </a:r>
          </a:p>
        </p:txBody>
      </p:sp>
      <p:sp>
        <p:nvSpPr>
          <p:cNvPr id="24" name="TextBox 23">
            <a:extLst>
              <a:ext uri="{FF2B5EF4-FFF2-40B4-BE49-F238E27FC236}">
                <a16:creationId xmlns:a16="http://schemas.microsoft.com/office/drawing/2014/main" id="{0B3841EC-37B8-1731-B9C5-BABAA4C8EC06}"/>
              </a:ext>
            </a:extLst>
          </p:cNvPr>
          <p:cNvSpPr txBox="1"/>
          <p:nvPr/>
        </p:nvSpPr>
        <p:spPr>
          <a:xfrm>
            <a:off x="896112" y="1801544"/>
            <a:ext cx="4048031" cy="400110"/>
          </a:xfrm>
          <a:prstGeom prst="rect">
            <a:avLst/>
          </a:prstGeom>
          <a:noFill/>
        </p:spPr>
        <p:txBody>
          <a:bodyPr wrap="none">
            <a:spAutoFit/>
          </a:bodyPr>
          <a:lstStyle/>
          <a:p>
            <a:pPr>
              <a:defRPr sz="1400">
                <a:solidFill>
                  <a:srgbClr val="2D3336"/>
                </a:solidFill>
                <a:latin typeface="Aptos"/>
              </a:defRPr>
            </a:pPr>
            <a:r>
              <a:rPr lang="en-US" sz="2000" b="1" dirty="0">
                <a:solidFill>
                  <a:schemeClr val="bg1"/>
                </a:solidFill>
                <a:latin typeface="Arial" panose="020B0604020202020204" pitchFamily="34" charset="0"/>
                <a:cs typeface="Arial" panose="020B0604020202020204" pitchFamily="34" charset="0"/>
              </a:rPr>
              <a:t>A simple four-part conversation</a:t>
            </a:r>
            <a:endParaRPr sz="2000" b="1" dirty="0">
              <a:solidFill>
                <a:schemeClr val="bg1"/>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E26C85B5-AC8A-ED5C-712A-92521A343CDC}"/>
              </a:ext>
            </a:extLst>
          </p:cNvPr>
          <p:cNvSpPr txBox="1"/>
          <p:nvPr/>
        </p:nvSpPr>
        <p:spPr>
          <a:xfrm>
            <a:off x="822960" y="363584"/>
            <a:ext cx="7958731" cy="1254254"/>
          </a:xfrm>
          <a:prstGeom prst="rect">
            <a:avLst/>
          </a:prstGeom>
          <a:noFill/>
        </p:spPr>
        <p:txBody>
          <a:bodyPr wrap="square" anchor="ctr">
            <a:spAutoFit/>
          </a:bodyPr>
          <a:lstStyle/>
          <a:p>
            <a:pPr algn="l">
              <a:lnSpc>
                <a:spcPts val="4500"/>
              </a:lnSpc>
            </a:pPr>
            <a:r>
              <a:rPr lang="en-US" sz="4500" b="1" dirty="0">
                <a:solidFill>
                  <a:srgbClr val="FFFFFF"/>
                </a:solidFill>
                <a:latin typeface="Arial Black" panose="020B0604020202020204" pitchFamily="34" charset="0"/>
                <a:cs typeface="Arial Black" panose="020B0604020202020204" pitchFamily="34" charset="0"/>
              </a:rPr>
              <a:t>THE PROTECT THE GAINS REVIEW</a:t>
            </a:r>
          </a:p>
        </p:txBody>
      </p:sp>
      <p:sp>
        <p:nvSpPr>
          <p:cNvPr id="26" name="Rectangle 25">
            <a:extLst>
              <a:ext uri="{FF2B5EF4-FFF2-40B4-BE49-F238E27FC236}">
                <a16:creationId xmlns:a16="http://schemas.microsoft.com/office/drawing/2014/main" id="{AF4E2CC2-895B-0359-5E02-1136CBBC5C27}"/>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a:extLst>
              <a:ext uri="{FF2B5EF4-FFF2-40B4-BE49-F238E27FC236}">
                <a16:creationId xmlns:a16="http://schemas.microsoft.com/office/drawing/2014/main" id="{A4632213-5B1E-EA5F-4813-30E94F8D4238}"/>
              </a:ext>
            </a:extLst>
          </p:cNvPr>
          <p:cNvSpPr/>
          <p:nvPr/>
        </p:nvSpPr>
        <p:spPr>
          <a:xfrm rot="16200000">
            <a:off x="636400" y="3079414"/>
            <a:ext cx="46456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a:extLst>
              <a:ext uri="{FF2B5EF4-FFF2-40B4-BE49-F238E27FC236}">
                <a16:creationId xmlns:a16="http://schemas.microsoft.com/office/drawing/2014/main" id="{A39C576A-417F-DEC5-0423-4DD694930277}"/>
              </a:ext>
            </a:extLst>
          </p:cNvPr>
          <p:cNvSpPr/>
          <p:nvPr/>
        </p:nvSpPr>
        <p:spPr>
          <a:xfrm rot="16200000">
            <a:off x="3538927" y="3079414"/>
            <a:ext cx="46456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a:extLst>
              <a:ext uri="{FF2B5EF4-FFF2-40B4-BE49-F238E27FC236}">
                <a16:creationId xmlns:a16="http://schemas.microsoft.com/office/drawing/2014/main" id="{3D364A4B-4652-D306-BBE2-A213C9BAD0A7}"/>
              </a:ext>
            </a:extLst>
          </p:cNvPr>
          <p:cNvSpPr/>
          <p:nvPr/>
        </p:nvSpPr>
        <p:spPr>
          <a:xfrm rot="16200000">
            <a:off x="6346673" y="3079414"/>
            <a:ext cx="46456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a:extLst>
              <a:ext uri="{FF2B5EF4-FFF2-40B4-BE49-F238E27FC236}">
                <a16:creationId xmlns:a16="http://schemas.microsoft.com/office/drawing/2014/main" id="{4DF2865A-3F6E-30F0-1DDC-4A00D16CF206}"/>
              </a:ext>
            </a:extLst>
          </p:cNvPr>
          <p:cNvSpPr/>
          <p:nvPr/>
        </p:nvSpPr>
        <p:spPr>
          <a:xfrm rot="16200000">
            <a:off x="9208207" y="3079414"/>
            <a:ext cx="46456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73153-ABB7-071C-EAA7-4BAC4422B3A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3756F27-7052-E410-1BA6-B53E3F04C201}"/>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7CB8693C-78F2-3828-F1C0-F35BF6FC1083}"/>
              </a:ext>
            </a:extLst>
          </p:cNvPr>
          <p:cNvSpPr txBox="1"/>
          <p:nvPr/>
        </p:nvSpPr>
        <p:spPr>
          <a:xfrm>
            <a:off x="643412" y="3478409"/>
            <a:ext cx="1778478" cy="384721"/>
          </a:xfrm>
          <a:prstGeom prst="rect">
            <a:avLst/>
          </a:prstGeom>
          <a:noFill/>
        </p:spPr>
        <p:txBody>
          <a:bodyPr wrap="square">
            <a:spAutoFit/>
          </a:bodyPr>
          <a:lstStyle/>
          <a:p>
            <a:pPr algn="ctr">
              <a:defRPr sz="1900" b="1">
                <a:solidFill>
                  <a:srgbClr val="F6F3EB"/>
                </a:solidFill>
                <a:latin typeface="Aptos"/>
              </a:defRPr>
            </a:pPr>
            <a:r>
              <a:rPr lang="en-US" dirty="0">
                <a:solidFill>
                  <a:srgbClr val="E35310"/>
                </a:solidFill>
              </a:rPr>
              <a:t>LIQUIDITY</a:t>
            </a:r>
            <a:endParaRPr dirty="0">
              <a:solidFill>
                <a:srgbClr val="E35310"/>
              </a:solidFill>
            </a:endParaRPr>
          </a:p>
        </p:txBody>
      </p:sp>
      <p:sp>
        <p:nvSpPr>
          <p:cNvPr id="24" name="TextBox 23">
            <a:extLst>
              <a:ext uri="{FF2B5EF4-FFF2-40B4-BE49-F238E27FC236}">
                <a16:creationId xmlns:a16="http://schemas.microsoft.com/office/drawing/2014/main" id="{F03DF5AC-7D33-47FB-13F1-FB94956F2D57}"/>
              </a:ext>
            </a:extLst>
          </p:cNvPr>
          <p:cNvSpPr txBox="1"/>
          <p:nvPr/>
        </p:nvSpPr>
        <p:spPr>
          <a:xfrm>
            <a:off x="896112" y="1801544"/>
            <a:ext cx="4048031" cy="400110"/>
          </a:xfrm>
          <a:prstGeom prst="rect">
            <a:avLst/>
          </a:prstGeom>
          <a:noFill/>
        </p:spPr>
        <p:txBody>
          <a:bodyPr wrap="none">
            <a:spAutoFit/>
          </a:bodyPr>
          <a:lstStyle/>
          <a:p>
            <a:pPr>
              <a:defRPr sz="1400">
                <a:solidFill>
                  <a:srgbClr val="2D3336"/>
                </a:solidFill>
                <a:latin typeface="Aptos"/>
              </a:defRPr>
            </a:pPr>
            <a:r>
              <a:rPr lang="en-US" sz="2000" b="1" dirty="0">
                <a:solidFill>
                  <a:schemeClr val="bg1"/>
                </a:solidFill>
                <a:latin typeface="Arial" panose="020B0604020202020204" pitchFamily="34" charset="0"/>
                <a:cs typeface="Arial" panose="020B0604020202020204" pitchFamily="34" charset="0"/>
              </a:rPr>
              <a:t>A simple four-part conversation</a:t>
            </a:r>
            <a:endParaRPr sz="2000" b="1" dirty="0">
              <a:solidFill>
                <a:schemeClr val="bg1"/>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BEBEA5F-4E50-2C0D-F5B2-B9D912B4E622}"/>
              </a:ext>
            </a:extLst>
          </p:cNvPr>
          <p:cNvSpPr txBox="1"/>
          <p:nvPr/>
        </p:nvSpPr>
        <p:spPr>
          <a:xfrm>
            <a:off x="822960" y="363584"/>
            <a:ext cx="10881360" cy="1254254"/>
          </a:xfrm>
          <a:prstGeom prst="rect">
            <a:avLst/>
          </a:prstGeom>
          <a:noFill/>
        </p:spPr>
        <p:txBody>
          <a:bodyPr wrap="square" anchor="ctr">
            <a:spAutoFit/>
          </a:bodyPr>
          <a:lstStyle/>
          <a:p>
            <a:pPr algn="l">
              <a:lnSpc>
                <a:spcPts val="4500"/>
              </a:lnSpc>
            </a:pPr>
            <a:r>
              <a:rPr lang="en-US" sz="4500" b="1" dirty="0">
                <a:solidFill>
                  <a:srgbClr val="FFFFFF"/>
                </a:solidFill>
                <a:latin typeface="Arial Black" panose="020B0604020202020204" pitchFamily="34" charset="0"/>
                <a:cs typeface="Arial Black" panose="020B0604020202020204" pitchFamily="34" charset="0"/>
              </a:rPr>
              <a:t>PROTECTION CAN MEAN DIFFERENT THINGS</a:t>
            </a:r>
          </a:p>
        </p:txBody>
      </p:sp>
      <p:sp>
        <p:nvSpPr>
          <p:cNvPr id="26" name="Rectangle 25">
            <a:extLst>
              <a:ext uri="{FF2B5EF4-FFF2-40B4-BE49-F238E27FC236}">
                <a16:creationId xmlns:a16="http://schemas.microsoft.com/office/drawing/2014/main" id="{976E6B88-BF87-6CCA-CEE0-983BE3BBBF1D}"/>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0A680845-4E29-7E27-DED7-59C0EF5B8CA9}"/>
              </a:ext>
            </a:extLst>
          </p:cNvPr>
          <p:cNvSpPr txBox="1"/>
          <p:nvPr/>
        </p:nvSpPr>
        <p:spPr>
          <a:xfrm>
            <a:off x="2892069" y="3478409"/>
            <a:ext cx="1778478" cy="384721"/>
          </a:xfrm>
          <a:prstGeom prst="rect">
            <a:avLst/>
          </a:prstGeom>
          <a:noFill/>
        </p:spPr>
        <p:txBody>
          <a:bodyPr wrap="square">
            <a:spAutoFit/>
          </a:bodyPr>
          <a:lstStyle/>
          <a:p>
            <a:pPr algn="ctr">
              <a:defRPr sz="1900" b="1">
                <a:solidFill>
                  <a:srgbClr val="F6F3EB"/>
                </a:solidFill>
                <a:latin typeface="Aptos"/>
              </a:defRPr>
            </a:pPr>
            <a:r>
              <a:rPr lang="en-US" dirty="0">
                <a:solidFill>
                  <a:srgbClr val="E35310"/>
                </a:solidFill>
              </a:rPr>
              <a:t>STABILITY</a:t>
            </a:r>
            <a:endParaRPr dirty="0">
              <a:solidFill>
                <a:srgbClr val="E35310"/>
              </a:solidFill>
            </a:endParaRPr>
          </a:p>
        </p:txBody>
      </p:sp>
      <p:sp>
        <p:nvSpPr>
          <p:cNvPr id="4" name="TextBox 3">
            <a:extLst>
              <a:ext uri="{FF2B5EF4-FFF2-40B4-BE49-F238E27FC236}">
                <a16:creationId xmlns:a16="http://schemas.microsoft.com/office/drawing/2014/main" id="{0D081730-FEE0-00C0-CA2A-22DD5BC8BFA2}"/>
              </a:ext>
            </a:extLst>
          </p:cNvPr>
          <p:cNvSpPr txBox="1"/>
          <p:nvPr/>
        </p:nvSpPr>
        <p:spPr>
          <a:xfrm>
            <a:off x="5140726" y="3478409"/>
            <a:ext cx="1778478" cy="384721"/>
          </a:xfrm>
          <a:prstGeom prst="rect">
            <a:avLst/>
          </a:prstGeom>
          <a:noFill/>
        </p:spPr>
        <p:txBody>
          <a:bodyPr wrap="square">
            <a:spAutoFit/>
          </a:bodyPr>
          <a:lstStyle/>
          <a:p>
            <a:pPr algn="ctr">
              <a:defRPr sz="1900" b="1">
                <a:solidFill>
                  <a:srgbClr val="F6F3EB"/>
                </a:solidFill>
                <a:latin typeface="Aptos"/>
              </a:defRPr>
            </a:pPr>
            <a:r>
              <a:rPr lang="en-US" dirty="0">
                <a:solidFill>
                  <a:srgbClr val="E35310"/>
                </a:solidFill>
              </a:rPr>
              <a:t>PROTECTION</a:t>
            </a:r>
            <a:endParaRPr dirty="0">
              <a:solidFill>
                <a:srgbClr val="E35310"/>
              </a:solidFill>
            </a:endParaRPr>
          </a:p>
        </p:txBody>
      </p:sp>
      <p:sp>
        <p:nvSpPr>
          <p:cNvPr id="5" name="TextBox 4">
            <a:extLst>
              <a:ext uri="{FF2B5EF4-FFF2-40B4-BE49-F238E27FC236}">
                <a16:creationId xmlns:a16="http://schemas.microsoft.com/office/drawing/2014/main" id="{FD83404E-2179-0CCF-AF81-7724A75CC2F2}"/>
              </a:ext>
            </a:extLst>
          </p:cNvPr>
          <p:cNvSpPr txBox="1"/>
          <p:nvPr/>
        </p:nvSpPr>
        <p:spPr>
          <a:xfrm>
            <a:off x="7389383" y="3478409"/>
            <a:ext cx="1778478" cy="677108"/>
          </a:xfrm>
          <a:prstGeom prst="rect">
            <a:avLst/>
          </a:prstGeom>
          <a:noFill/>
        </p:spPr>
        <p:txBody>
          <a:bodyPr wrap="square">
            <a:spAutoFit/>
          </a:bodyPr>
          <a:lstStyle/>
          <a:p>
            <a:pPr algn="ctr">
              <a:defRPr sz="1900" b="1">
                <a:solidFill>
                  <a:srgbClr val="F6F3EB"/>
                </a:solidFill>
                <a:latin typeface="Aptos"/>
              </a:defRPr>
            </a:pPr>
            <a:r>
              <a:rPr lang="en-US" dirty="0">
                <a:solidFill>
                  <a:srgbClr val="E35310"/>
                </a:solidFill>
              </a:rPr>
              <a:t>PORTFOLIO DESIGN</a:t>
            </a:r>
            <a:endParaRPr dirty="0">
              <a:solidFill>
                <a:srgbClr val="E35310"/>
              </a:solidFill>
            </a:endParaRPr>
          </a:p>
        </p:txBody>
      </p:sp>
      <p:sp>
        <p:nvSpPr>
          <p:cNvPr id="22" name="TextBox 21">
            <a:extLst>
              <a:ext uri="{FF2B5EF4-FFF2-40B4-BE49-F238E27FC236}">
                <a16:creationId xmlns:a16="http://schemas.microsoft.com/office/drawing/2014/main" id="{75FBFF0F-A7C7-F071-BB92-F28354133BCA}"/>
              </a:ext>
            </a:extLst>
          </p:cNvPr>
          <p:cNvSpPr txBox="1"/>
          <p:nvPr/>
        </p:nvSpPr>
        <p:spPr>
          <a:xfrm>
            <a:off x="9638039" y="3478409"/>
            <a:ext cx="1778478" cy="384721"/>
          </a:xfrm>
          <a:prstGeom prst="rect">
            <a:avLst/>
          </a:prstGeom>
          <a:noFill/>
        </p:spPr>
        <p:txBody>
          <a:bodyPr wrap="square">
            <a:spAutoFit/>
          </a:bodyPr>
          <a:lstStyle/>
          <a:p>
            <a:pPr algn="ctr">
              <a:defRPr sz="1900" b="1">
                <a:solidFill>
                  <a:srgbClr val="F6F3EB"/>
                </a:solidFill>
                <a:latin typeface="Aptos"/>
              </a:defRPr>
            </a:pPr>
            <a:r>
              <a:rPr lang="en-US" dirty="0">
                <a:solidFill>
                  <a:srgbClr val="E35310"/>
                </a:solidFill>
              </a:rPr>
              <a:t>PLANNING</a:t>
            </a:r>
            <a:endParaRPr dirty="0">
              <a:solidFill>
                <a:srgbClr val="E35310"/>
              </a:solidFill>
            </a:endParaRPr>
          </a:p>
        </p:txBody>
      </p:sp>
      <p:pic>
        <p:nvPicPr>
          <p:cNvPr id="27" name="Graphic 26" descr="Bullseye with solid fill">
            <a:extLst>
              <a:ext uri="{FF2B5EF4-FFF2-40B4-BE49-F238E27FC236}">
                <a16:creationId xmlns:a16="http://schemas.microsoft.com/office/drawing/2014/main" id="{237E125A-268F-089B-0F04-87D8DE067E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70078" y="2536851"/>
            <a:ext cx="914400" cy="914400"/>
          </a:xfrm>
          <a:prstGeom prst="rect">
            <a:avLst/>
          </a:prstGeom>
        </p:spPr>
      </p:pic>
      <p:pic>
        <p:nvPicPr>
          <p:cNvPr id="29" name="Graphic 28" descr="Pie chart with solid fill">
            <a:extLst>
              <a:ext uri="{FF2B5EF4-FFF2-40B4-BE49-F238E27FC236}">
                <a16:creationId xmlns:a16="http://schemas.microsoft.com/office/drawing/2014/main" id="{55FAC23B-CB55-ED82-CCB5-797E5A89A5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53368" y="2564009"/>
            <a:ext cx="914400" cy="914400"/>
          </a:xfrm>
          <a:prstGeom prst="rect">
            <a:avLst/>
          </a:prstGeom>
        </p:spPr>
      </p:pic>
      <p:pic>
        <p:nvPicPr>
          <p:cNvPr id="31" name="Graphic 30" descr="Lock with solid fill">
            <a:extLst>
              <a:ext uri="{FF2B5EF4-FFF2-40B4-BE49-F238E27FC236}">
                <a16:creationId xmlns:a16="http://schemas.microsoft.com/office/drawing/2014/main" id="{1EA4C6E0-6C1C-A175-6506-026D87CD46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42217" y="2589617"/>
            <a:ext cx="914400" cy="914400"/>
          </a:xfrm>
          <a:prstGeom prst="rect">
            <a:avLst/>
          </a:prstGeom>
        </p:spPr>
      </p:pic>
      <p:pic>
        <p:nvPicPr>
          <p:cNvPr id="33" name="Graphic 32" descr="Shield Tick with solid fill">
            <a:extLst>
              <a:ext uri="{FF2B5EF4-FFF2-40B4-BE49-F238E27FC236}">
                <a16:creationId xmlns:a16="http://schemas.microsoft.com/office/drawing/2014/main" id="{BA1C00DC-14B1-B552-5BD6-11B9753573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24108" y="2632058"/>
            <a:ext cx="914400" cy="914400"/>
          </a:xfrm>
          <a:prstGeom prst="rect">
            <a:avLst/>
          </a:prstGeom>
        </p:spPr>
      </p:pic>
      <p:pic>
        <p:nvPicPr>
          <p:cNvPr id="35" name="Graphic 34" descr="Money with solid fill">
            <a:extLst>
              <a:ext uri="{FF2B5EF4-FFF2-40B4-BE49-F238E27FC236}">
                <a16:creationId xmlns:a16="http://schemas.microsoft.com/office/drawing/2014/main" id="{EB0B7329-5602-B936-CC63-49643DDD334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2413" y="2595363"/>
            <a:ext cx="914400" cy="914400"/>
          </a:xfrm>
          <a:prstGeom prst="rect">
            <a:avLst/>
          </a:prstGeom>
        </p:spPr>
      </p:pic>
      <p:sp>
        <p:nvSpPr>
          <p:cNvPr id="38" name="TextBox 37">
            <a:extLst>
              <a:ext uri="{FF2B5EF4-FFF2-40B4-BE49-F238E27FC236}">
                <a16:creationId xmlns:a16="http://schemas.microsoft.com/office/drawing/2014/main" id="{B92BD1C6-0E8F-DDE0-1043-1421B38AB88D}"/>
              </a:ext>
            </a:extLst>
          </p:cNvPr>
          <p:cNvSpPr txBox="1"/>
          <p:nvPr/>
        </p:nvSpPr>
        <p:spPr>
          <a:xfrm>
            <a:off x="822959" y="4204057"/>
            <a:ext cx="2317056" cy="1107996"/>
          </a:xfrm>
          <a:prstGeom prst="rect">
            <a:avLst/>
          </a:prstGeom>
          <a:noFill/>
        </p:spPr>
        <p:txBody>
          <a:bodyPr wrap="square" rtlCol="0">
            <a:spAutoFit/>
          </a:bodyPr>
          <a:lstStyle/>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Cash &amp; savings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Money market funds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Short-term investments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Helps you stay flexible </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and prepared</a:t>
            </a:r>
          </a:p>
          <a:p>
            <a:endParaRPr lang="en-US" sz="1100" dirty="0"/>
          </a:p>
        </p:txBody>
      </p:sp>
      <p:sp>
        <p:nvSpPr>
          <p:cNvPr id="39" name="TextBox 38">
            <a:extLst>
              <a:ext uri="{FF2B5EF4-FFF2-40B4-BE49-F238E27FC236}">
                <a16:creationId xmlns:a16="http://schemas.microsoft.com/office/drawing/2014/main" id="{2246FA3A-FF71-FF8D-01C4-40D04FA3F3B6}"/>
              </a:ext>
            </a:extLst>
          </p:cNvPr>
          <p:cNvSpPr txBox="1"/>
          <p:nvPr/>
        </p:nvSpPr>
        <p:spPr>
          <a:xfrm>
            <a:off x="2962310" y="4204057"/>
            <a:ext cx="2317056" cy="1107996"/>
          </a:xfrm>
          <a:prstGeom prst="rect">
            <a:avLst/>
          </a:prstGeom>
          <a:noFill/>
        </p:spPr>
        <p:txBody>
          <a:bodyPr wrap="square" rtlCol="0">
            <a:spAutoFit/>
          </a:bodyPr>
          <a:lstStyle/>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Certificates of deposit (CDs)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U.S. Treasury securities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High-quality, low-risk</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May help reduce volatility </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in your overall plan</a:t>
            </a:r>
          </a:p>
          <a:p>
            <a:endParaRPr lang="en-US" sz="1100" dirty="0"/>
          </a:p>
        </p:txBody>
      </p:sp>
      <p:sp>
        <p:nvSpPr>
          <p:cNvPr id="40" name="TextBox 39">
            <a:extLst>
              <a:ext uri="{FF2B5EF4-FFF2-40B4-BE49-F238E27FC236}">
                <a16:creationId xmlns:a16="http://schemas.microsoft.com/office/drawing/2014/main" id="{2F41674E-4F8A-1E9B-3C03-6CEB0D213E53}"/>
              </a:ext>
            </a:extLst>
          </p:cNvPr>
          <p:cNvSpPr txBox="1"/>
          <p:nvPr/>
        </p:nvSpPr>
        <p:spPr>
          <a:xfrm>
            <a:off x="5101661" y="4204057"/>
            <a:ext cx="2317056" cy="938719"/>
          </a:xfrm>
          <a:prstGeom prst="rect">
            <a:avLst/>
          </a:prstGeom>
          <a:noFill/>
        </p:spPr>
        <p:txBody>
          <a:bodyPr wrap="square" rtlCol="0">
            <a:spAutoFit/>
          </a:bodyPr>
          <a:lstStyle/>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Fixed annuities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Fixed indexed annuities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Can provide guarantees and protected income options</a:t>
            </a:r>
          </a:p>
          <a:p>
            <a:endParaRPr lang="en-US" sz="1100" dirty="0"/>
          </a:p>
        </p:txBody>
      </p:sp>
      <p:sp>
        <p:nvSpPr>
          <p:cNvPr id="41" name="TextBox 40">
            <a:extLst>
              <a:ext uri="{FF2B5EF4-FFF2-40B4-BE49-F238E27FC236}">
                <a16:creationId xmlns:a16="http://schemas.microsoft.com/office/drawing/2014/main" id="{D15524B1-44B5-A930-DB7E-7B7666DF2B8B}"/>
              </a:ext>
            </a:extLst>
          </p:cNvPr>
          <p:cNvSpPr txBox="1"/>
          <p:nvPr/>
        </p:nvSpPr>
        <p:spPr>
          <a:xfrm>
            <a:off x="7292771" y="4204057"/>
            <a:ext cx="2317056" cy="1277273"/>
          </a:xfrm>
          <a:prstGeom prst="rect">
            <a:avLst/>
          </a:prstGeom>
          <a:noFill/>
        </p:spPr>
        <p:txBody>
          <a:bodyPr wrap="square" rtlCol="0">
            <a:spAutoFit/>
          </a:bodyPr>
          <a:lstStyle/>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Diversification</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Bonds and other </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income-focused investments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A mix of growth and stability</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Designed to align with your risk tolerance and goals</a:t>
            </a:r>
          </a:p>
          <a:p>
            <a:endParaRPr lang="en-US" sz="1100" dirty="0"/>
          </a:p>
        </p:txBody>
      </p:sp>
      <p:sp>
        <p:nvSpPr>
          <p:cNvPr id="42" name="TextBox 41">
            <a:extLst>
              <a:ext uri="{FF2B5EF4-FFF2-40B4-BE49-F238E27FC236}">
                <a16:creationId xmlns:a16="http://schemas.microsoft.com/office/drawing/2014/main" id="{8757C13F-3E68-CC3D-280F-CB1771E9617A}"/>
              </a:ext>
            </a:extLst>
          </p:cNvPr>
          <p:cNvSpPr txBox="1"/>
          <p:nvPr/>
        </p:nvSpPr>
        <p:spPr>
          <a:xfrm>
            <a:off x="9604650" y="4204057"/>
            <a:ext cx="2317056" cy="1277273"/>
          </a:xfrm>
          <a:prstGeom prst="rect">
            <a:avLst/>
          </a:prstGeom>
          <a:noFill/>
        </p:spPr>
        <p:txBody>
          <a:bodyPr wrap="square" rtlCol="0">
            <a:spAutoFit/>
          </a:bodyPr>
          <a:lstStyle/>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Dedicated income strategy</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Ongoing advisor guidance</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Regular plan reviews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Adjustments as life changes</a:t>
            </a:r>
          </a:p>
          <a:p>
            <a:pPr marL="119063" indent="-119063">
              <a:buClr>
                <a:schemeClr val="bg1"/>
              </a:buClr>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Helps keep your plan aligned </a:t>
            </a:r>
            <a:br>
              <a:rPr lang="en-US" sz="1100" dirty="0">
                <a:solidFill>
                  <a:schemeClr val="bg1"/>
                </a:solidFill>
                <a:latin typeface="Arial" panose="020B0604020202020204" pitchFamily="34" charset="0"/>
                <a:cs typeface="Arial" panose="020B0604020202020204" pitchFamily="34" charset="0"/>
              </a:rPr>
            </a:br>
            <a:r>
              <a:rPr lang="en-US" sz="1100" dirty="0">
                <a:solidFill>
                  <a:schemeClr val="bg1"/>
                </a:solidFill>
                <a:latin typeface="Arial" panose="020B0604020202020204" pitchFamily="34" charset="0"/>
                <a:cs typeface="Arial" panose="020B0604020202020204" pitchFamily="34" charset="0"/>
              </a:rPr>
              <a:t>with your goals</a:t>
            </a:r>
          </a:p>
          <a:p>
            <a:endParaRPr lang="en-US" sz="1100" dirty="0"/>
          </a:p>
        </p:txBody>
      </p:sp>
      <p:sp>
        <p:nvSpPr>
          <p:cNvPr id="43" name="TextBox 42">
            <a:extLst>
              <a:ext uri="{FF2B5EF4-FFF2-40B4-BE49-F238E27FC236}">
                <a16:creationId xmlns:a16="http://schemas.microsoft.com/office/drawing/2014/main" id="{B9ED22E2-0CF2-3C34-1B63-34E9EF04D477}"/>
              </a:ext>
            </a:extLst>
          </p:cNvPr>
          <p:cNvSpPr txBox="1"/>
          <p:nvPr/>
        </p:nvSpPr>
        <p:spPr>
          <a:xfrm>
            <a:off x="1552648" y="5338980"/>
            <a:ext cx="9086398" cy="707886"/>
          </a:xfrm>
          <a:prstGeom prst="rect">
            <a:avLst/>
          </a:prstGeom>
          <a:noFill/>
        </p:spPr>
        <p:txBody>
          <a:bodyPr wrap="none">
            <a:spAutoFit/>
          </a:bodyPr>
          <a:lstStyle/>
          <a:p>
            <a:pPr algn="ctr">
              <a:defRPr sz="1400">
                <a:solidFill>
                  <a:srgbClr val="2D3336"/>
                </a:solidFill>
                <a:latin typeface="Aptos"/>
              </a:defRPr>
            </a:pPr>
            <a:r>
              <a:rPr lang="en-US" sz="2000" b="1" dirty="0">
                <a:solidFill>
                  <a:schemeClr val="bg1"/>
                </a:solidFill>
                <a:latin typeface="Arial" panose="020B0604020202020204" pitchFamily="34" charset="0"/>
                <a:cs typeface="Arial" panose="020B0604020202020204" pitchFamily="34" charset="0"/>
              </a:rPr>
              <a:t>Every piece plays a role.</a:t>
            </a:r>
          </a:p>
          <a:p>
            <a:pPr algn="ctr">
              <a:defRPr sz="1400">
                <a:solidFill>
                  <a:srgbClr val="2D3336"/>
                </a:solidFill>
                <a:latin typeface="Aptos"/>
              </a:defRPr>
            </a:pPr>
            <a:r>
              <a:rPr lang="en-US" sz="2000" b="1" dirty="0">
                <a:solidFill>
                  <a:srgbClr val="E35310"/>
                </a:solidFill>
                <a:latin typeface="Arial" panose="020B0604020202020204" pitchFamily="34" charset="0"/>
                <a:cs typeface="Arial" panose="020B0604020202020204" pitchFamily="34" charset="0"/>
              </a:rPr>
              <a:t>It’s not about picking one solution. It’s about finding the right mix for you.</a:t>
            </a:r>
            <a:endParaRPr sz="2000" b="1" dirty="0">
              <a:solidFill>
                <a:srgbClr val="E35310"/>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22BC2919-E4BB-1E9D-07F4-8898E0A16D55}"/>
              </a:ext>
            </a:extLst>
          </p:cNvPr>
          <p:cNvSpPr txBox="1"/>
          <p:nvPr/>
        </p:nvSpPr>
        <p:spPr>
          <a:xfrm>
            <a:off x="441434" y="6197467"/>
            <a:ext cx="11114690" cy="553998"/>
          </a:xfrm>
          <a:prstGeom prst="rect">
            <a:avLst/>
          </a:prstGeom>
          <a:noFill/>
        </p:spPr>
        <p:txBody>
          <a:bodyPr wrap="square" rtlCol="0">
            <a:spAutoFit/>
          </a:bodyPr>
          <a:lstStyle/>
          <a:p>
            <a:r>
              <a:rPr lang="en-US" sz="750" i="1" dirty="0">
                <a:solidFill>
                  <a:schemeClr val="bg1"/>
                </a:solidFill>
                <a:latin typeface="Arial" panose="020B0604020202020204" pitchFamily="34" charset="0"/>
                <a:cs typeface="Arial" panose="020B0604020202020204" pitchFamily="34" charset="0"/>
              </a:rPr>
              <a:t>Federal Deposit Insurance Corporation — “Are My Deposit Accounts Insured by the FDIC?” FDIC, https://www.fdic.gov/resources/deposit-insurance/financial-products-insured. Accessed 2 Oct. 2026; Federal Deposit Insurance Corporation — “Financial Products That Are Not Insured by the FDIC.” FDIC, https://www.fdic.gov/resources/deposit-insurance/financial-products-not-insured. Accessed 2 Oct. 2026; U.S. Department of the Treasury, Bureau of the Fiscal Service — “About Treasury Marketable Securities.” </a:t>
            </a:r>
            <a:r>
              <a:rPr lang="en-US" sz="750" i="1" dirty="0" err="1">
                <a:solidFill>
                  <a:schemeClr val="bg1"/>
                </a:solidFill>
                <a:latin typeface="Arial" panose="020B0604020202020204" pitchFamily="34" charset="0"/>
                <a:cs typeface="Arial" panose="020B0604020202020204" pitchFamily="34" charset="0"/>
              </a:rPr>
              <a:t>TreasuryDirect</a:t>
            </a:r>
            <a:r>
              <a:rPr lang="en-US" sz="750" i="1" dirty="0">
                <a:solidFill>
                  <a:schemeClr val="bg1"/>
                </a:solidFill>
                <a:latin typeface="Arial" panose="020B0604020202020204" pitchFamily="34" charset="0"/>
                <a:cs typeface="Arial" panose="020B0604020202020204" pitchFamily="34" charset="0"/>
              </a:rPr>
              <a:t>, https://www.treasurydirect.gov/marketable-securities/. Accessed 2 Oct. 2026; Financial Industry Regulatory Authority — “The Complicated Risks and Rewards of Indexed Annuities.” FINRA, 14 July 2022, https://www.finra.org/investors/insights/complicated-risks-and-rewards-indexed-annuities. Accessed 2 Oct. 2026. </a:t>
            </a:r>
          </a:p>
        </p:txBody>
      </p:sp>
    </p:spTree>
    <p:extLst>
      <p:ext uri="{BB962C8B-B14F-4D97-AF65-F5344CB8AC3E}">
        <p14:creationId xmlns:p14="http://schemas.microsoft.com/office/powerpoint/2010/main" val="297974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22960" y="2205072"/>
            <a:ext cx="3383280" cy="2926080"/>
          </a:xfrm>
          <a:prstGeom prst="roundRect">
            <a:avLst>
              <a:gd name="adj" fmla="val 0"/>
            </a:avLst>
          </a:prstGeom>
          <a:solidFill>
            <a:schemeClr val="bg1"/>
          </a:solidFill>
          <a:ln>
            <a:solidFill>
              <a:srgbClr val="DCE0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886769"/>
            <a:ext cx="2926080" cy="400110"/>
          </a:xfrm>
          <a:prstGeom prst="rect">
            <a:avLst/>
          </a:prstGeom>
          <a:noFill/>
        </p:spPr>
        <p:txBody>
          <a:bodyPr wrap="square">
            <a:spAutoFit/>
          </a:bodyPr>
          <a:lstStyle/>
          <a:p>
            <a:pPr algn="l">
              <a:defRPr sz="1700" b="1">
                <a:solidFill>
                  <a:srgbClr val="10252D"/>
                </a:solidFill>
                <a:latin typeface="Aptos"/>
              </a:defRPr>
            </a:pPr>
            <a:r>
              <a:rPr sz="2000" dirty="0">
                <a:solidFill>
                  <a:schemeClr val="tx1">
                    <a:lumMod val="95000"/>
                    <a:lumOff val="5000"/>
                  </a:schemeClr>
                </a:solidFill>
                <a:latin typeface="Arial" panose="020B0604020202020204" pitchFamily="34" charset="0"/>
                <a:cs typeface="Arial" panose="020B0604020202020204" pitchFamily="34" charset="0"/>
              </a:rPr>
              <a:t>Stay the Course</a:t>
            </a:r>
          </a:p>
        </p:txBody>
      </p:sp>
      <p:sp>
        <p:nvSpPr>
          <p:cNvPr id="8" name="TextBox 7"/>
          <p:cNvSpPr txBox="1"/>
          <p:nvPr/>
        </p:nvSpPr>
        <p:spPr>
          <a:xfrm>
            <a:off x="1051560" y="3398832"/>
            <a:ext cx="2926080" cy="584775"/>
          </a:xfrm>
          <a:prstGeom prst="rect">
            <a:avLst/>
          </a:prstGeom>
          <a:noFill/>
        </p:spPr>
        <p:txBody>
          <a:bodyPr wrap="square">
            <a:spAutoFit/>
          </a:bodyPr>
          <a:lstStyle/>
          <a:p>
            <a:pPr algn="l">
              <a:defRPr sz="1300" b="0">
                <a:solidFill>
                  <a:srgbClr val="2D3336"/>
                </a:solidFill>
                <a:latin typeface="Aptos"/>
              </a:defRPr>
            </a:pPr>
            <a:r>
              <a:rPr sz="1600" dirty="0">
                <a:solidFill>
                  <a:schemeClr val="tx1">
                    <a:lumMod val="95000"/>
                    <a:lumOff val="5000"/>
                  </a:schemeClr>
                </a:solidFill>
                <a:latin typeface="Arial" panose="020B0604020202020204" pitchFamily="34" charset="0"/>
                <a:cs typeface="Arial" panose="020B0604020202020204" pitchFamily="34" charset="0"/>
              </a:rPr>
              <a:t>Your current allocation and risk level still fit.</a:t>
            </a:r>
          </a:p>
        </p:txBody>
      </p:sp>
      <p:sp>
        <p:nvSpPr>
          <p:cNvPr id="9" name="Rectangle 8"/>
          <p:cNvSpPr/>
          <p:nvPr/>
        </p:nvSpPr>
        <p:spPr>
          <a:xfrm>
            <a:off x="822960" y="2205072"/>
            <a:ext cx="73152" cy="29260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526280" y="2205072"/>
            <a:ext cx="3383280" cy="2926080"/>
          </a:xfrm>
          <a:prstGeom prst="roundRect">
            <a:avLst>
              <a:gd name="adj" fmla="val 0"/>
            </a:avLst>
          </a:prstGeom>
          <a:solidFill>
            <a:schemeClr val="bg1"/>
          </a:solidFill>
          <a:ln>
            <a:solidFill>
              <a:srgbClr val="DCE0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0" y="2886769"/>
            <a:ext cx="2926080" cy="400110"/>
          </a:xfrm>
          <a:prstGeom prst="rect">
            <a:avLst/>
          </a:prstGeom>
          <a:noFill/>
        </p:spPr>
        <p:txBody>
          <a:bodyPr wrap="square">
            <a:spAutoFit/>
          </a:bodyPr>
          <a:lstStyle/>
          <a:p>
            <a:pPr algn="l">
              <a:defRPr sz="1700" b="1">
                <a:solidFill>
                  <a:srgbClr val="10252D"/>
                </a:solidFill>
                <a:latin typeface="Aptos"/>
              </a:defRPr>
            </a:pPr>
            <a:r>
              <a:rPr sz="2000">
                <a:solidFill>
                  <a:schemeClr val="tx1">
                    <a:lumMod val="95000"/>
                    <a:lumOff val="5000"/>
                  </a:schemeClr>
                </a:solidFill>
                <a:latin typeface="Arial" panose="020B0604020202020204" pitchFamily="34" charset="0"/>
                <a:cs typeface="Arial" panose="020B0604020202020204" pitchFamily="34" charset="0"/>
              </a:rPr>
              <a:t>Rebalance</a:t>
            </a:r>
          </a:p>
        </p:txBody>
      </p:sp>
      <p:sp>
        <p:nvSpPr>
          <p:cNvPr id="12" name="TextBox 11"/>
          <p:cNvSpPr txBox="1"/>
          <p:nvPr/>
        </p:nvSpPr>
        <p:spPr>
          <a:xfrm>
            <a:off x="4754880" y="3398832"/>
            <a:ext cx="2926080" cy="830997"/>
          </a:xfrm>
          <a:prstGeom prst="rect">
            <a:avLst/>
          </a:prstGeom>
          <a:noFill/>
        </p:spPr>
        <p:txBody>
          <a:bodyPr wrap="square">
            <a:spAutoFit/>
          </a:bodyPr>
          <a:lstStyle/>
          <a:p>
            <a:pPr algn="l">
              <a:defRPr sz="1300" b="0">
                <a:solidFill>
                  <a:srgbClr val="2D3336"/>
                </a:solidFill>
                <a:latin typeface="Aptos"/>
              </a:defRPr>
            </a:pPr>
            <a:r>
              <a:rPr sz="1600">
                <a:solidFill>
                  <a:schemeClr val="tx1">
                    <a:lumMod val="95000"/>
                    <a:lumOff val="5000"/>
                  </a:schemeClr>
                </a:solidFill>
                <a:latin typeface="Arial" panose="020B0604020202020204" pitchFamily="34" charset="0"/>
                <a:cs typeface="Arial" panose="020B0604020202020204" pitchFamily="34" charset="0"/>
              </a:rPr>
              <a:t>Adjust exposure to bring the plan back in line with your target.</a:t>
            </a:r>
          </a:p>
        </p:txBody>
      </p:sp>
      <p:sp>
        <p:nvSpPr>
          <p:cNvPr id="13" name="Rectangle 12"/>
          <p:cNvSpPr/>
          <p:nvPr/>
        </p:nvSpPr>
        <p:spPr>
          <a:xfrm>
            <a:off x="4526280" y="2205072"/>
            <a:ext cx="73152" cy="29260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229600" y="2205072"/>
            <a:ext cx="3383280" cy="2926080"/>
          </a:xfrm>
          <a:prstGeom prst="roundRect">
            <a:avLst>
              <a:gd name="adj" fmla="val 0"/>
            </a:avLst>
          </a:prstGeom>
          <a:solidFill>
            <a:schemeClr val="bg1"/>
          </a:solidFill>
          <a:ln>
            <a:solidFill>
              <a:srgbClr val="DCE0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2886769"/>
            <a:ext cx="2926080" cy="400110"/>
          </a:xfrm>
          <a:prstGeom prst="rect">
            <a:avLst/>
          </a:prstGeom>
          <a:noFill/>
        </p:spPr>
        <p:txBody>
          <a:bodyPr wrap="square">
            <a:spAutoFit/>
          </a:bodyPr>
          <a:lstStyle/>
          <a:p>
            <a:pPr algn="l">
              <a:defRPr sz="1700" b="1">
                <a:solidFill>
                  <a:srgbClr val="10252D"/>
                </a:solidFill>
                <a:latin typeface="Aptos"/>
              </a:defRPr>
            </a:pPr>
            <a:r>
              <a:rPr sz="2000">
                <a:solidFill>
                  <a:schemeClr val="tx1">
                    <a:lumMod val="95000"/>
                    <a:lumOff val="5000"/>
                  </a:schemeClr>
                </a:solidFill>
                <a:latin typeface="Arial" panose="020B0604020202020204" pitchFamily="34" charset="0"/>
                <a:cs typeface="Arial" panose="020B0604020202020204" pitchFamily="34" charset="0"/>
              </a:rPr>
              <a:t>Protect a Portion</a:t>
            </a:r>
          </a:p>
        </p:txBody>
      </p:sp>
      <p:sp>
        <p:nvSpPr>
          <p:cNvPr id="16" name="TextBox 15"/>
          <p:cNvSpPr txBox="1"/>
          <p:nvPr/>
        </p:nvSpPr>
        <p:spPr>
          <a:xfrm>
            <a:off x="8458200" y="3398832"/>
            <a:ext cx="2926080" cy="830997"/>
          </a:xfrm>
          <a:prstGeom prst="rect">
            <a:avLst/>
          </a:prstGeom>
          <a:noFill/>
        </p:spPr>
        <p:txBody>
          <a:bodyPr wrap="square">
            <a:spAutoFit/>
          </a:bodyPr>
          <a:lstStyle/>
          <a:p>
            <a:pPr algn="l">
              <a:defRPr sz="1300" b="0">
                <a:solidFill>
                  <a:srgbClr val="2D3336"/>
                </a:solidFill>
                <a:latin typeface="Aptos"/>
              </a:defRPr>
            </a:pPr>
            <a:r>
              <a:rPr sz="1600" dirty="0">
                <a:solidFill>
                  <a:schemeClr val="tx1">
                    <a:lumMod val="95000"/>
                    <a:lumOff val="5000"/>
                  </a:schemeClr>
                </a:solidFill>
                <a:latin typeface="Arial" panose="020B0604020202020204" pitchFamily="34" charset="0"/>
                <a:cs typeface="Arial" panose="020B0604020202020204" pitchFamily="34" charset="0"/>
              </a:rPr>
              <a:t>Move a defined portion toward strategies designed for greater stability or protection.</a:t>
            </a:r>
          </a:p>
        </p:txBody>
      </p:sp>
      <p:sp>
        <p:nvSpPr>
          <p:cNvPr id="17" name="Rectangle 16"/>
          <p:cNvSpPr/>
          <p:nvPr/>
        </p:nvSpPr>
        <p:spPr>
          <a:xfrm>
            <a:off x="8229600" y="2205072"/>
            <a:ext cx="73152" cy="2926080"/>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5394960"/>
            <a:ext cx="10515600" cy="415498"/>
          </a:xfrm>
          <a:prstGeom prst="rect">
            <a:avLst/>
          </a:prstGeom>
          <a:noFill/>
        </p:spPr>
        <p:txBody>
          <a:bodyPr wrap="square">
            <a:spAutoFit/>
          </a:bodyPr>
          <a:lstStyle/>
          <a:p>
            <a:pPr algn="ctr">
              <a:defRPr sz="2100" b="1">
                <a:solidFill>
                  <a:srgbClr val="FFFFFF"/>
                </a:solidFill>
                <a:latin typeface="Aptos"/>
              </a:defRPr>
            </a:pPr>
            <a:r>
              <a:rPr dirty="0">
                <a:latin typeface="Arial" panose="020B0604020202020204" pitchFamily="34" charset="0"/>
                <a:cs typeface="Arial" panose="020B0604020202020204" pitchFamily="34" charset="0"/>
              </a:rPr>
              <a:t>The decision should be based on your plan, not a market prediction.</a:t>
            </a:r>
          </a:p>
        </p:txBody>
      </p:sp>
      <p:sp>
        <p:nvSpPr>
          <p:cNvPr id="21" name="TextBox 20">
            <a:extLst>
              <a:ext uri="{FF2B5EF4-FFF2-40B4-BE49-F238E27FC236}">
                <a16:creationId xmlns:a16="http://schemas.microsoft.com/office/drawing/2014/main" id="{669155DA-50C5-06E9-4476-0232E6CF078F}"/>
              </a:ext>
            </a:extLst>
          </p:cNvPr>
          <p:cNvSpPr txBox="1"/>
          <p:nvPr/>
        </p:nvSpPr>
        <p:spPr>
          <a:xfrm>
            <a:off x="822960" y="786572"/>
            <a:ext cx="10881360" cy="784830"/>
          </a:xfrm>
          <a:prstGeom prst="rect">
            <a:avLst/>
          </a:prstGeom>
          <a:noFill/>
        </p:spPr>
        <p:txBody>
          <a:bodyPr wrap="square" anchor="ctr">
            <a:spAutoFit/>
          </a:bodyPr>
          <a:lstStyle/>
          <a:p>
            <a:pPr algn="l">
              <a:lnSpc>
                <a:spcPts val="2700"/>
              </a:lnSpc>
            </a:pPr>
            <a:r>
              <a:rPr lang="en-US" sz="4500" b="1" dirty="0">
                <a:solidFill>
                  <a:srgbClr val="FFFFFF"/>
                </a:solidFill>
                <a:latin typeface="Arial Black" panose="020B0604020202020204" pitchFamily="34" charset="0"/>
                <a:cs typeface="Arial Black" panose="020B0604020202020204" pitchFamily="34" charset="0"/>
              </a:rPr>
              <a:t>THREE POSSIBLE OUTCOMES</a:t>
            </a:r>
          </a:p>
          <a:p>
            <a:pPr algn="l">
              <a:lnSpc>
                <a:spcPts val="2700"/>
              </a:lnSpc>
            </a:pPr>
            <a:r>
              <a:rPr lang="en-US" sz="2400" i="1" dirty="0">
                <a:solidFill>
                  <a:srgbClr val="E35310"/>
                </a:solidFill>
                <a:latin typeface="Arial" panose="020B0604020202020204" pitchFamily="34" charset="0"/>
                <a:cs typeface="Arial" panose="020B0604020202020204" pitchFamily="34" charset="0"/>
              </a:rPr>
              <a:t>A review does not assume that change is necessary</a:t>
            </a:r>
            <a:endParaRPr sz="2400" i="1" dirty="0">
              <a:solidFill>
                <a:srgbClr val="E35310"/>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262E85FC-B922-C2D8-C73A-6D40F786FB0A}"/>
              </a:ext>
            </a:extLst>
          </p:cNvPr>
          <p:cNvSpPr/>
          <p:nvPr/>
        </p:nvSpPr>
        <p:spPr>
          <a:xfrm>
            <a:off x="97131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2426B-89F6-E776-5F02-B23697755A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3ACD047-75DB-2EB1-B552-0226A6C9DA6C}"/>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3E7E6580-FFBD-0ABC-0E48-6A3519A6F7BF}"/>
              </a:ext>
            </a:extLst>
          </p:cNvPr>
          <p:cNvPicPr>
            <a:picLocks noChangeAspect="1"/>
          </p:cNvPicPr>
          <p:nvPr/>
        </p:nvPicPr>
        <p:blipFill>
          <a:blip r:embed="rId3"/>
          <a:stretch>
            <a:fillRect/>
          </a:stretch>
        </p:blipFill>
        <p:spPr>
          <a:xfrm>
            <a:off x="-1" y="0"/>
            <a:ext cx="12282985" cy="6858000"/>
          </a:xfrm>
          <a:prstGeom prst="rect">
            <a:avLst/>
          </a:prstGeom>
        </p:spPr>
      </p:pic>
    </p:spTree>
    <p:extLst>
      <p:ext uri="{BB962C8B-B14F-4D97-AF65-F5344CB8AC3E}">
        <p14:creationId xmlns:p14="http://schemas.microsoft.com/office/powerpoint/2010/main" val="185502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1974D-2106-CFF5-1AD6-9E948062CF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E6D2B9A-7EE6-48CF-35C4-C449C441F14C}"/>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A8403577-9EC2-693E-CB32-0E5354963208}"/>
              </a:ext>
            </a:extLst>
          </p:cNvPr>
          <p:cNvPicPr>
            <a:picLocks noChangeAspect="1"/>
          </p:cNvPicPr>
          <p:nvPr/>
        </p:nvPicPr>
        <p:blipFill>
          <a:blip r:embed="rId3"/>
          <a:stretch>
            <a:fillRect/>
          </a:stretch>
        </p:blipFill>
        <p:spPr>
          <a:xfrm>
            <a:off x="-1" y="0"/>
            <a:ext cx="12282985" cy="6858000"/>
          </a:xfrm>
          <a:prstGeom prst="rect">
            <a:avLst/>
          </a:prstGeom>
        </p:spPr>
      </p:pic>
      <p:sp>
        <p:nvSpPr>
          <p:cNvPr id="3" name="Rectangle 2">
            <a:extLst>
              <a:ext uri="{FF2B5EF4-FFF2-40B4-BE49-F238E27FC236}">
                <a16:creationId xmlns:a16="http://schemas.microsoft.com/office/drawing/2014/main" id="{7B60F8A4-DC77-823F-652C-EED2D1B0FCC6}"/>
              </a:ext>
            </a:extLst>
          </p:cNvPr>
          <p:cNvSpPr/>
          <p:nvPr/>
        </p:nvSpPr>
        <p:spPr>
          <a:xfrm>
            <a:off x="-1" y="0"/>
            <a:ext cx="12282985" cy="6858000"/>
          </a:xfrm>
          <a:prstGeom prst="rect">
            <a:avLst/>
          </a:prstGeom>
          <a:solidFill>
            <a:schemeClr val="tx1">
              <a:lumMod val="95000"/>
              <a:lumOff val="5000"/>
              <a:alpha val="6475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2C6EB0-96E6-1375-9ABD-A1F05764F334}"/>
              </a:ext>
            </a:extLst>
          </p:cNvPr>
          <p:cNvSpPr txBox="1"/>
          <p:nvPr/>
        </p:nvSpPr>
        <p:spPr>
          <a:xfrm>
            <a:off x="1076393" y="1936253"/>
            <a:ext cx="10038907" cy="2985497"/>
          </a:xfrm>
          <a:prstGeom prst="rect">
            <a:avLst/>
          </a:prstGeom>
          <a:noFill/>
        </p:spPr>
        <p:txBody>
          <a:bodyPr wrap="square" anchor="ctr">
            <a:spAutoFit/>
          </a:bodyPr>
          <a:lstStyle/>
          <a:p>
            <a:pPr algn="ctr">
              <a:lnSpc>
                <a:spcPts val="4500"/>
              </a:lnSpc>
            </a:pPr>
            <a:r>
              <a:rPr lang="en-US" sz="4500" b="1" dirty="0">
                <a:solidFill>
                  <a:srgbClr val="FFFFFF"/>
                </a:solidFill>
                <a:latin typeface="Arial Black" panose="020B0604020202020204" pitchFamily="34" charset="0"/>
                <a:cs typeface="Arial Black" panose="020B0604020202020204" pitchFamily="34" charset="0"/>
              </a:rPr>
              <a:t>THE CONVERSATION CHANGED EVERYTHING</a:t>
            </a:r>
          </a:p>
          <a:p>
            <a:pPr algn="ctr">
              <a:lnSpc>
                <a:spcPts val="4500"/>
              </a:lnSpc>
            </a:pPr>
            <a:endParaRPr lang="en-US" sz="4500" b="1" dirty="0">
              <a:solidFill>
                <a:srgbClr val="FFFFFF"/>
              </a:solidFill>
              <a:latin typeface="Arial Black" panose="020B0604020202020204" pitchFamily="34" charset="0"/>
              <a:cs typeface="Arial Black" panose="020B0604020202020204" pitchFamily="34" charset="0"/>
            </a:endParaRPr>
          </a:p>
          <a:p>
            <a:pPr algn="ctr">
              <a:lnSpc>
                <a:spcPts val="4500"/>
              </a:lnSpc>
            </a:pPr>
            <a:r>
              <a:rPr lang="en-US" sz="4500" b="1" dirty="0">
                <a:solidFill>
                  <a:srgbClr val="FFFFFF"/>
                </a:solidFill>
                <a:latin typeface="Arial Black" panose="020B0604020202020204" pitchFamily="34" charset="0"/>
                <a:cs typeface="Arial Black" panose="020B0604020202020204" pitchFamily="34" charset="0"/>
              </a:rPr>
              <a:t>A REVIEW CAN UNCOVER MORE THAN MARKET RISK</a:t>
            </a:r>
          </a:p>
        </p:txBody>
      </p:sp>
    </p:spTree>
    <p:extLst>
      <p:ext uri="{BB962C8B-B14F-4D97-AF65-F5344CB8AC3E}">
        <p14:creationId xmlns:p14="http://schemas.microsoft.com/office/powerpoint/2010/main" val="351268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2E9"/>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85C5E69-6C3D-328B-598C-D93EDDDC1FE8}"/>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FF2B5EF4-FFF2-40B4-BE49-F238E27FC236}">
                <a16:creationId xmlns:a16="http://schemas.microsoft.com/office/drawing/2014/main" id="{2AF68C50-74BE-5FF2-D6F9-C708FAEF54A5}"/>
              </a:ext>
            </a:extLst>
          </p:cNvPr>
          <p:cNvSpPr/>
          <p:nvPr/>
        </p:nvSpPr>
        <p:spPr>
          <a:xfrm>
            <a:off x="0" y="0"/>
            <a:ext cx="12191695" cy="275234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31520" y="1828800"/>
            <a:ext cx="5166360" cy="155448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565400" y="2057400"/>
            <a:ext cx="3012440" cy="365760"/>
          </a:xfrm>
          <a:prstGeom prst="rect">
            <a:avLst/>
          </a:prstGeom>
          <a:noFill/>
        </p:spPr>
        <p:txBody>
          <a:bodyPr wrap="square" anchor="ctr">
            <a:spAutoFit/>
          </a:bodyPr>
          <a:lstStyle/>
          <a:p>
            <a:pPr algn="l"/>
            <a:r>
              <a:rPr sz="1700" b="1" dirty="0">
                <a:solidFill>
                  <a:srgbClr val="E35310"/>
                </a:solidFill>
                <a:latin typeface="Arial" panose="020B0604020202020204" pitchFamily="34" charset="0"/>
                <a:cs typeface="Arial" panose="020B0604020202020204" pitchFamily="34" charset="0"/>
              </a:rPr>
              <a:t>RETIREMENT</a:t>
            </a:r>
          </a:p>
        </p:txBody>
      </p:sp>
      <p:sp>
        <p:nvSpPr>
          <p:cNvPr id="8" name="TextBox 7"/>
          <p:cNvSpPr txBox="1"/>
          <p:nvPr/>
        </p:nvSpPr>
        <p:spPr>
          <a:xfrm>
            <a:off x="2565400" y="2622765"/>
            <a:ext cx="3012440" cy="323165"/>
          </a:xfrm>
          <a:prstGeom prst="rect">
            <a:avLst/>
          </a:prstGeom>
          <a:noFill/>
        </p:spPr>
        <p:txBody>
          <a:bodyPr wrap="square" anchor="ctr">
            <a:spAutoFit/>
          </a:bodyPr>
          <a:lstStyle/>
          <a:p>
            <a:pPr algn="l"/>
            <a:r>
              <a:rPr sz="1500" b="0">
                <a:solidFill>
                  <a:schemeClr val="tx1">
                    <a:lumMod val="95000"/>
                    <a:lumOff val="5000"/>
                  </a:schemeClr>
                </a:solidFill>
                <a:latin typeface="Arial" panose="020B0604020202020204" pitchFamily="34" charset="0"/>
                <a:cs typeface="Arial" panose="020B0604020202020204" pitchFamily="34" charset="0"/>
              </a:rPr>
              <a:t>Has your timeline changed?</a:t>
            </a:r>
          </a:p>
        </p:txBody>
      </p:sp>
      <p:sp>
        <p:nvSpPr>
          <p:cNvPr id="9" name="Rounded Rectangle 8"/>
          <p:cNvSpPr/>
          <p:nvPr/>
        </p:nvSpPr>
        <p:spPr>
          <a:xfrm>
            <a:off x="6263640" y="1828800"/>
            <a:ext cx="5166360" cy="155448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097519" y="2057400"/>
            <a:ext cx="3012440" cy="365760"/>
          </a:xfrm>
          <a:prstGeom prst="rect">
            <a:avLst/>
          </a:prstGeom>
          <a:noFill/>
        </p:spPr>
        <p:txBody>
          <a:bodyPr wrap="square" anchor="ctr">
            <a:spAutoFit/>
          </a:bodyPr>
          <a:lstStyle/>
          <a:p>
            <a:pPr algn="l"/>
            <a:r>
              <a:rPr sz="1700" b="1" dirty="0">
                <a:solidFill>
                  <a:srgbClr val="E35310"/>
                </a:solidFill>
                <a:latin typeface="Arial" panose="020B0604020202020204" pitchFamily="34" charset="0"/>
                <a:cs typeface="Arial" panose="020B0604020202020204" pitchFamily="34" charset="0"/>
              </a:rPr>
              <a:t>INCOME</a:t>
            </a:r>
          </a:p>
        </p:txBody>
      </p:sp>
      <p:sp>
        <p:nvSpPr>
          <p:cNvPr id="11" name="TextBox 10"/>
          <p:cNvSpPr txBox="1"/>
          <p:nvPr/>
        </p:nvSpPr>
        <p:spPr>
          <a:xfrm>
            <a:off x="8097519" y="2507349"/>
            <a:ext cx="3012440" cy="553998"/>
          </a:xfrm>
          <a:prstGeom prst="rect">
            <a:avLst/>
          </a:prstGeom>
          <a:noFill/>
        </p:spPr>
        <p:txBody>
          <a:bodyPr wrap="square" anchor="ctr">
            <a:spAutoFit/>
          </a:bodyPr>
          <a:lstStyle/>
          <a:p>
            <a:pPr algn="l"/>
            <a:r>
              <a:rPr sz="1500" b="0" dirty="0">
                <a:solidFill>
                  <a:schemeClr val="tx1">
                    <a:lumMod val="95000"/>
                    <a:lumOff val="5000"/>
                  </a:schemeClr>
                </a:solidFill>
                <a:latin typeface="Arial" panose="020B0604020202020204" pitchFamily="34" charset="0"/>
                <a:cs typeface="Arial" panose="020B0604020202020204" pitchFamily="34" charset="0"/>
              </a:rPr>
              <a:t>Are you closer to relying on </a:t>
            </a:r>
            <a:br>
              <a:rPr lang="en-US" sz="1500" b="0" dirty="0">
                <a:solidFill>
                  <a:schemeClr val="tx1">
                    <a:lumMod val="95000"/>
                    <a:lumOff val="5000"/>
                  </a:schemeClr>
                </a:solidFill>
                <a:latin typeface="Arial" panose="020B0604020202020204" pitchFamily="34" charset="0"/>
                <a:cs typeface="Arial" panose="020B0604020202020204" pitchFamily="34" charset="0"/>
              </a:rPr>
            </a:br>
            <a:r>
              <a:rPr sz="1500" b="0" dirty="0">
                <a:solidFill>
                  <a:schemeClr val="tx1">
                    <a:lumMod val="95000"/>
                    <a:lumOff val="5000"/>
                  </a:schemeClr>
                </a:solidFill>
                <a:latin typeface="Arial" panose="020B0604020202020204" pitchFamily="34" charset="0"/>
                <a:cs typeface="Arial" panose="020B0604020202020204" pitchFamily="34" charset="0"/>
              </a:rPr>
              <a:t>the portfolio?</a:t>
            </a:r>
          </a:p>
        </p:txBody>
      </p:sp>
      <p:sp>
        <p:nvSpPr>
          <p:cNvPr id="12" name="Rounded Rectangle 11"/>
          <p:cNvSpPr/>
          <p:nvPr/>
        </p:nvSpPr>
        <p:spPr>
          <a:xfrm>
            <a:off x="731520" y="3886200"/>
            <a:ext cx="5166360" cy="155448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565400" y="4114800"/>
            <a:ext cx="3012440" cy="365760"/>
          </a:xfrm>
          <a:prstGeom prst="rect">
            <a:avLst/>
          </a:prstGeom>
          <a:noFill/>
        </p:spPr>
        <p:txBody>
          <a:bodyPr wrap="square" anchor="ctr">
            <a:spAutoFit/>
          </a:bodyPr>
          <a:lstStyle/>
          <a:p>
            <a:pPr algn="l"/>
            <a:r>
              <a:rPr sz="1700" b="1" dirty="0">
                <a:solidFill>
                  <a:srgbClr val="E35310"/>
                </a:solidFill>
                <a:latin typeface="Arial" panose="020B0604020202020204" pitchFamily="34" charset="0"/>
                <a:cs typeface="Arial" panose="020B0604020202020204" pitchFamily="34" charset="0"/>
              </a:rPr>
              <a:t>FAMILY &amp; LEGACY</a:t>
            </a:r>
          </a:p>
        </p:txBody>
      </p:sp>
      <p:sp>
        <p:nvSpPr>
          <p:cNvPr id="14" name="TextBox 13"/>
          <p:cNvSpPr txBox="1"/>
          <p:nvPr/>
        </p:nvSpPr>
        <p:spPr>
          <a:xfrm>
            <a:off x="2565400" y="4564749"/>
            <a:ext cx="3012440" cy="553998"/>
          </a:xfrm>
          <a:prstGeom prst="rect">
            <a:avLst/>
          </a:prstGeom>
          <a:noFill/>
        </p:spPr>
        <p:txBody>
          <a:bodyPr wrap="square" anchor="ctr">
            <a:spAutoFit/>
          </a:bodyPr>
          <a:lstStyle/>
          <a:p>
            <a:pPr algn="l"/>
            <a:r>
              <a:rPr sz="1500" b="0">
                <a:solidFill>
                  <a:schemeClr val="tx1">
                    <a:lumMod val="95000"/>
                    <a:lumOff val="5000"/>
                  </a:schemeClr>
                </a:solidFill>
                <a:latin typeface="Arial" panose="020B0604020202020204" pitchFamily="34" charset="0"/>
                <a:cs typeface="Arial" panose="020B0604020202020204" pitchFamily="34" charset="0"/>
              </a:rPr>
              <a:t>Have inheritance or legacy considerations changed?</a:t>
            </a:r>
          </a:p>
        </p:txBody>
      </p:sp>
      <p:sp>
        <p:nvSpPr>
          <p:cNvPr id="15" name="Rounded Rectangle 14"/>
          <p:cNvSpPr/>
          <p:nvPr/>
        </p:nvSpPr>
        <p:spPr>
          <a:xfrm>
            <a:off x="6263640" y="3886200"/>
            <a:ext cx="5166360" cy="1554480"/>
          </a:xfrm>
          <a:prstGeom prst="roundRect">
            <a:avLst>
              <a:gd name="adj" fmla="val 0"/>
            </a:avLst>
          </a:prstGeom>
          <a:solidFill>
            <a:srgbClr val="FFFFFF"/>
          </a:solidFill>
          <a:ln>
            <a:solidFill>
              <a:srgbClr val="DC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097519" y="4114800"/>
            <a:ext cx="3012440" cy="365760"/>
          </a:xfrm>
          <a:prstGeom prst="rect">
            <a:avLst/>
          </a:prstGeom>
          <a:noFill/>
        </p:spPr>
        <p:txBody>
          <a:bodyPr wrap="square" anchor="ctr">
            <a:spAutoFit/>
          </a:bodyPr>
          <a:lstStyle/>
          <a:p>
            <a:pPr algn="l"/>
            <a:r>
              <a:rPr sz="1700" b="1" dirty="0">
                <a:solidFill>
                  <a:srgbClr val="E35310"/>
                </a:solidFill>
                <a:latin typeface="Arial" panose="020B0604020202020204" pitchFamily="34" charset="0"/>
                <a:cs typeface="Arial" panose="020B0604020202020204" pitchFamily="34" charset="0"/>
              </a:rPr>
              <a:t>PRIORITIES</a:t>
            </a:r>
          </a:p>
        </p:txBody>
      </p:sp>
      <p:sp>
        <p:nvSpPr>
          <p:cNvPr id="17" name="TextBox 16"/>
          <p:cNvSpPr txBox="1"/>
          <p:nvPr/>
        </p:nvSpPr>
        <p:spPr>
          <a:xfrm>
            <a:off x="8097519" y="4449333"/>
            <a:ext cx="3012440" cy="784830"/>
          </a:xfrm>
          <a:prstGeom prst="rect">
            <a:avLst/>
          </a:prstGeom>
          <a:noFill/>
        </p:spPr>
        <p:txBody>
          <a:bodyPr wrap="square" anchor="ctr">
            <a:spAutoFit/>
          </a:bodyPr>
          <a:lstStyle/>
          <a:p>
            <a:pPr algn="l"/>
            <a:r>
              <a:rPr sz="1500" b="0">
                <a:solidFill>
                  <a:schemeClr val="tx1">
                    <a:lumMod val="95000"/>
                    <a:lumOff val="5000"/>
                  </a:schemeClr>
                </a:solidFill>
                <a:latin typeface="Arial" panose="020B0604020202020204" pitchFamily="34" charset="0"/>
                <a:cs typeface="Arial" panose="020B0604020202020204" pitchFamily="34" charset="0"/>
              </a:rPr>
              <a:t>Are you protecting the same things that mattered several years ago?</a:t>
            </a:r>
          </a:p>
        </p:txBody>
      </p:sp>
      <p:sp>
        <p:nvSpPr>
          <p:cNvPr id="18" name="TextBox 17"/>
          <p:cNvSpPr txBox="1"/>
          <p:nvPr/>
        </p:nvSpPr>
        <p:spPr>
          <a:xfrm>
            <a:off x="1097280" y="5689015"/>
            <a:ext cx="9966960" cy="646331"/>
          </a:xfrm>
          <a:prstGeom prst="rect">
            <a:avLst/>
          </a:prstGeom>
          <a:noFill/>
        </p:spPr>
        <p:txBody>
          <a:bodyPr wrap="square" anchor="ctr">
            <a:spAutoFit/>
          </a:bodyPr>
          <a:lstStyle/>
          <a:p>
            <a:pPr algn="ctr"/>
            <a:r>
              <a:rPr sz="1800" b="1" dirty="0">
                <a:solidFill>
                  <a:srgbClr val="E35310"/>
                </a:solidFill>
                <a:latin typeface="Arial" panose="020B0604020202020204" pitchFamily="34" charset="0"/>
                <a:cs typeface="Arial" panose="020B0604020202020204" pitchFamily="34" charset="0"/>
              </a:rPr>
              <a:t>The goal is not simply to review investments. </a:t>
            </a:r>
            <a:br>
              <a:rPr lang="en-US" sz="1800" b="1" dirty="0">
                <a:solidFill>
                  <a:srgbClr val="E35310"/>
                </a:solidFill>
                <a:latin typeface="Arial" panose="020B0604020202020204" pitchFamily="34" charset="0"/>
                <a:cs typeface="Arial" panose="020B0604020202020204" pitchFamily="34" charset="0"/>
              </a:rPr>
            </a:br>
            <a:r>
              <a:rPr sz="1800" b="1" dirty="0">
                <a:solidFill>
                  <a:srgbClr val="E35310"/>
                </a:solidFill>
                <a:latin typeface="Arial" panose="020B0604020202020204" pitchFamily="34" charset="0"/>
                <a:cs typeface="Arial" panose="020B0604020202020204" pitchFamily="34" charset="0"/>
              </a:rPr>
              <a:t>It is to make sure your financial strategy still reflects your life.</a:t>
            </a:r>
          </a:p>
        </p:txBody>
      </p:sp>
      <p:sp>
        <p:nvSpPr>
          <p:cNvPr id="22" name="TextBox 21">
            <a:extLst>
              <a:ext uri="{FF2B5EF4-FFF2-40B4-BE49-F238E27FC236}">
                <a16:creationId xmlns:a16="http://schemas.microsoft.com/office/drawing/2014/main" id="{72A13415-6081-618E-A2D8-E5D01C6C6980}"/>
              </a:ext>
            </a:extLst>
          </p:cNvPr>
          <p:cNvSpPr txBox="1"/>
          <p:nvPr/>
        </p:nvSpPr>
        <p:spPr>
          <a:xfrm>
            <a:off x="822960" y="786572"/>
            <a:ext cx="10881360" cy="784830"/>
          </a:xfrm>
          <a:prstGeom prst="rect">
            <a:avLst/>
          </a:prstGeom>
          <a:noFill/>
        </p:spPr>
        <p:txBody>
          <a:bodyPr wrap="square" anchor="ctr">
            <a:spAutoFit/>
          </a:bodyPr>
          <a:lstStyle/>
          <a:p>
            <a:pPr algn="l">
              <a:lnSpc>
                <a:spcPts val="2700"/>
              </a:lnSpc>
            </a:pPr>
            <a:r>
              <a:rPr lang="en-US" sz="4500" b="1" dirty="0">
                <a:solidFill>
                  <a:srgbClr val="FFFFFF"/>
                </a:solidFill>
                <a:latin typeface="Arial Black" panose="020B0604020202020204" pitchFamily="34" charset="0"/>
                <a:cs typeface="Arial Black" panose="020B0604020202020204" pitchFamily="34" charset="0"/>
              </a:rPr>
              <a:t>THE VALUE OF A REVIEW</a:t>
            </a:r>
          </a:p>
          <a:p>
            <a:pPr algn="l">
              <a:lnSpc>
                <a:spcPts val="2700"/>
              </a:lnSpc>
            </a:pPr>
            <a:r>
              <a:rPr lang="en-US" sz="2400" i="1" dirty="0">
                <a:solidFill>
                  <a:schemeClr val="bg1"/>
                </a:solidFill>
                <a:latin typeface="Arial" panose="020B0604020202020204" pitchFamily="34" charset="0"/>
                <a:cs typeface="Arial" panose="020B0604020202020204" pitchFamily="34" charset="0"/>
              </a:rPr>
              <a:t>A review can uncover more than market risk</a:t>
            </a:r>
            <a:endParaRPr sz="2400" i="1" dirty="0">
              <a:solidFill>
                <a:schemeClr val="bg1"/>
              </a:solidFill>
              <a:latin typeface="Arial" panose="020B0604020202020204" pitchFamily="34" charset="0"/>
              <a:cs typeface="Arial" panose="020B0604020202020204" pitchFamily="34" charset="0"/>
            </a:endParaRPr>
          </a:p>
        </p:txBody>
      </p:sp>
      <p:pic>
        <p:nvPicPr>
          <p:cNvPr id="24" name="Graphic 23" descr="Bar graph with upward trend with solid fill">
            <a:extLst>
              <a:ext uri="{FF2B5EF4-FFF2-40B4-BE49-F238E27FC236}">
                <a16:creationId xmlns:a16="http://schemas.microsoft.com/office/drawing/2014/main" id="{ABBA1DEF-DD0E-60DF-2E7E-465F840D8E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54000" y="2017128"/>
            <a:ext cx="1270140" cy="1270140"/>
          </a:xfrm>
          <a:prstGeom prst="rect">
            <a:avLst/>
          </a:prstGeom>
        </p:spPr>
      </p:pic>
      <p:pic>
        <p:nvPicPr>
          <p:cNvPr id="26" name="Graphic 25" descr="Checklist with solid fill">
            <a:extLst>
              <a:ext uri="{FF2B5EF4-FFF2-40B4-BE49-F238E27FC236}">
                <a16:creationId xmlns:a16="http://schemas.microsoft.com/office/drawing/2014/main" id="{E35B9FD9-D69D-1A4B-66D2-CE11FEFBCC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54000" y="4070394"/>
            <a:ext cx="1270140" cy="1270140"/>
          </a:xfrm>
          <a:prstGeom prst="rect">
            <a:avLst/>
          </a:prstGeom>
        </p:spPr>
      </p:pic>
      <p:pic>
        <p:nvPicPr>
          <p:cNvPr id="28" name="Graphic 27" descr="Suburban scene with solid fill">
            <a:extLst>
              <a:ext uri="{FF2B5EF4-FFF2-40B4-BE49-F238E27FC236}">
                <a16:creationId xmlns:a16="http://schemas.microsoft.com/office/drawing/2014/main" id="{BACD4EED-E507-912B-67B5-F207FD8FC8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5219" y="4089558"/>
            <a:ext cx="1270140" cy="1270140"/>
          </a:xfrm>
          <a:prstGeom prst="rect">
            <a:avLst/>
          </a:prstGeom>
        </p:spPr>
      </p:pic>
      <p:pic>
        <p:nvPicPr>
          <p:cNvPr id="30" name="Graphic 29" descr="Stopwatch 75% with solid fill">
            <a:extLst>
              <a:ext uri="{FF2B5EF4-FFF2-40B4-BE49-F238E27FC236}">
                <a16:creationId xmlns:a16="http://schemas.microsoft.com/office/drawing/2014/main" id="{153CDE44-57BA-1F43-F49F-081E5BC752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5219" y="1955043"/>
            <a:ext cx="1270140" cy="12701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CA1E2-D03C-5B19-3EC4-0BECA6FF55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0CFEB1-638B-5E6B-C4AC-D57FDF6FBFBD}"/>
              </a:ext>
            </a:extLst>
          </p:cNvPr>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E09A1E1A-6B2A-2E4C-E8AE-55376C9CD1FA}"/>
              </a:ext>
            </a:extLst>
          </p:cNvPr>
          <p:cNvSpPr txBox="1"/>
          <p:nvPr/>
        </p:nvSpPr>
        <p:spPr>
          <a:xfrm>
            <a:off x="1076393" y="2543693"/>
            <a:ext cx="10038907" cy="1770613"/>
          </a:xfrm>
          <a:prstGeom prst="rect">
            <a:avLst/>
          </a:prstGeom>
          <a:noFill/>
        </p:spPr>
        <p:txBody>
          <a:bodyPr wrap="square" anchor="ctr">
            <a:spAutoFit/>
          </a:bodyPr>
          <a:lstStyle/>
          <a:p>
            <a:pPr algn="ctr">
              <a:lnSpc>
                <a:spcPts val="6500"/>
              </a:lnSpc>
            </a:pPr>
            <a:r>
              <a:rPr lang="en-US" sz="6500" b="1" dirty="0">
                <a:solidFill>
                  <a:srgbClr val="FFFFFF"/>
                </a:solidFill>
                <a:latin typeface="Arial Black" panose="020B0604020202020204" pitchFamily="34" charset="0"/>
                <a:cs typeface="Arial Black" panose="020B0604020202020204" pitchFamily="34" charset="0"/>
              </a:rPr>
              <a:t>THE OUTCOME WE WANT IS CLARITY</a:t>
            </a:r>
          </a:p>
        </p:txBody>
      </p:sp>
    </p:spTree>
    <p:extLst>
      <p:ext uri="{BB962C8B-B14F-4D97-AF65-F5344CB8AC3E}">
        <p14:creationId xmlns:p14="http://schemas.microsoft.com/office/powerpoint/2010/main" val="381894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1" y="592834"/>
            <a:ext cx="6400800" cy="1254254"/>
          </a:xfrm>
          <a:prstGeom prst="rect">
            <a:avLst/>
          </a:prstGeom>
          <a:noFill/>
        </p:spPr>
        <p:txBody>
          <a:bodyPr wrap="square">
            <a:spAutoFit/>
          </a:bodyPr>
          <a:lstStyle/>
          <a:p>
            <a:pPr algn="l">
              <a:lnSpc>
                <a:spcPts val="4500"/>
              </a:lnSpc>
              <a:defRPr sz="1800" b="1">
                <a:solidFill>
                  <a:srgbClr val="BEC9C5"/>
                </a:solidFill>
                <a:latin typeface="Aptos"/>
              </a:defRPr>
            </a:pPr>
            <a:r>
              <a:rPr sz="4500" b="1" dirty="0">
                <a:solidFill>
                  <a:schemeClr val="bg1"/>
                </a:solidFill>
                <a:latin typeface="Arial Black" panose="020B0604020202020204" pitchFamily="34" charset="0"/>
                <a:cs typeface="Arial Black" panose="020B0604020202020204" pitchFamily="34" charset="0"/>
              </a:rPr>
              <a:t>YOU WORKED HARD TO BUILD IT.</a:t>
            </a:r>
          </a:p>
        </p:txBody>
      </p:sp>
      <p:sp>
        <p:nvSpPr>
          <p:cNvPr id="4" name="TextBox 3"/>
          <p:cNvSpPr txBox="1"/>
          <p:nvPr/>
        </p:nvSpPr>
        <p:spPr>
          <a:xfrm>
            <a:off x="731520" y="1691640"/>
            <a:ext cx="5926455" cy="1015663"/>
          </a:xfrm>
          <a:prstGeom prst="rect">
            <a:avLst/>
          </a:prstGeom>
          <a:noFill/>
        </p:spPr>
        <p:txBody>
          <a:bodyPr wrap="square">
            <a:spAutoFit/>
          </a:bodyPr>
          <a:lstStyle/>
          <a:p>
            <a:pPr algn="l">
              <a:defRPr sz="3200" b="1">
                <a:solidFill>
                  <a:srgbClr val="FFFFFF"/>
                </a:solidFill>
                <a:latin typeface="Aptos"/>
              </a:defRPr>
            </a:pPr>
            <a:r>
              <a:rPr sz="3000" dirty="0">
                <a:latin typeface="Arial" panose="020B0604020202020204" pitchFamily="34" charset="0"/>
                <a:cs typeface="Arial" panose="020B0604020202020204" pitchFamily="34" charset="0"/>
              </a:rPr>
              <a:t>Now make sure your plan is built for what comes next.</a:t>
            </a:r>
          </a:p>
        </p:txBody>
      </p:sp>
      <p:sp>
        <p:nvSpPr>
          <p:cNvPr id="5" name="TextBox 4"/>
          <p:cNvSpPr txBox="1"/>
          <p:nvPr/>
        </p:nvSpPr>
        <p:spPr>
          <a:xfrm>
            <a:off x="731520" y="3402641"/>
            <a:ext cx="5303520" cy="461665"/>
          </a:xfrm>
          <a:prstGeom prst="rect">
            <a:avLst/>
          </a:prstGeom>
          <a:noFill/>
        </p:spPr>
        <p:txBody>
          <a:bodyPr wrap="square">
            <a:spAutoFit/>
          </a:bodyPr>
          <a:lstStyle/>
          <a:p>
            <a:pPr algn="l">
              <a:defRPr sz="2400" b="1">
                <a:solidFill>
                  <a:srgbClr val="6FA456"/>
                </a:solidFill>
                <a:latin typeface="Aptos"/>
              </a:defRPr>
            </a:pPr>
            <a:r>
              <a:rPr dirty="0">
                <a:solidFill>
                  <a:srgbClr val="E35310"/>
                </a:solidFill>
                <a:latin typeface="Arial" panose="020B0604020202020204" pitchFamily="34" charset="0"/>
                <a:cs typeface="Arial" panose="020B0604020202020204" pitchFamily="34" charset="0"/>
              </a:rPr>
              <a:t>Protect the Gains Review</a:t>
            </a:r>
          </a:p>
        </p:txBody>
      </p:sp>
      <p:sp>
        <p:nvSpPr>
          <p:cNvPr id="6" name="TextBox 5"/>
          <p:cNvSpPr txBox="1"/>
          <p:nvPr/>
        </p:nvSpPr>
        <p:spPr>
          <a:xfrm>
            <a:off x="731520" y="4042721"/>
            <a:ext cx="6400800" cy="646331"/>
          </a:xfrm>
          <a:prstGeom prst="rect">
            <a:avLst/>
          </a:prstGeom>
          <a:noFill/>
        </p:spPr>
        <p:txBody>
          <a:bodyPr wrap="square">
            <a:spAutoFit/>
          </a:bodyPr>
          <a:lstStyle/>
          <a:p>
            <a:pPr algn="l">
              <a:defRPr sz="1800" b="0">
                <a:solidFill>
                  <a:srgbClr val="F6F3EB"/>
                </a:solidFill>
                <a:latin typeface="Aptos"/>
              </a:defRPr>
            </a:pPr>
            <a:r>
              <a:rPr dirty="0">
                <a:latin typeface="Arial" panose="020B0604020202020204" pitchFamily="34" charset="0"/>
                <a:cs typeface="Arial" panose="020B0604020202020204" pitchFamily="34" charset="0"/>
              </a:rPr>
              <a:t>Schedule a conversation to review your current values, risk exposure, income needs and whether your strategy still fits.</a:t>
            </a:r>
          </a:p>
        </p:txBody>
      </p:sp>
      <p:sp>
        <p:nvSpPr>
          <p:cNvPr id="14" name="TextBox 13">
            <a:extLst>
              <a:ext uri="{FF2B5EF4-FFF2-40B4-BE49-F238E27FC236}">
                <a16:creationId xmlns:a16="http://schemas.microsoft.com/office/drawing/2014/main" id="{2780D9C0-D31D-BEFF-C684-404C03CDCFD9}"/>
              </a:ext>
            </a:extLst>
          </p:cNvPr>
          <p:cNvSpPr txBox="1"/>
          <p:nvPr/>
        </p:nvSpPr>
        <p:spPr>
          <a:xfrm>
            <a:off x="3738563" y="5474970"/>
            <a:ext cx="5029200" cy="584775"/>
          </a:xfrm>
          <a:prstGeom prst="rect">
            <a:avLst/>
          </a:prstGeom>
          <a:noFill/>
        </p:spPr>
        <p:txBody>
          <a:bodyPr wrap="square">
            <a:spAutoFit/>
          </a:bodyPr>
          <a:lstStyle/>
          <a:p>
            <a:pPr>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XXX-XXX-XXXX</a:t>
            </a:r>
            <a:br>
              <a:rPr lang="en-US" dirty="0">
                <a:solidFill>
                  <a:srgbClr val="FF00FF"/>
                </a:solidFill>
                <a:latin typeface="Arial" panose="020B0604020202020204" pitchFamily="34" charset="0"/>
                <a:cs typeface="Arial" panose="020B0604020202020204" pitchFamily="34" charset="0"/>
              </a:rPr>
            </a:br>
            <a:r>
              <a:rPr lang="en-US" dirty="0">
                <a:solidFill>
                  <a:srgbClr val="FF00FF"/>
                </a:solidFill>
                <a:latin typeface="Arial" panose="020B0604020202020204" pitchFamily="34" charset="0"/>
                <a:cs typeface="Arial" panose="020B0604020202020204" pitchFamily="34" charset="0"/>
              </a:rPr>
              <a:t>website </a:t>
            </a:r>
            <a:r>
              <a:rPr lang="en-US" dirty="0" err="1">
                <a:solidFill>
                  <a:srgbClr val="FF00FF"/>
                </a:solidFill>
                <a:latin typeface="Arial" panose="020B0604020202020204" pitchFamily="34" charset="0"/>
                <a:cs typeface="Arial" panose="020B0604020202020204" pitchFamily="34" charset="0"/>
              </a:rPr>
              <a:t>url</a:t>
            </a:r>
            <a:endParaRPr lang="en-US" dirty="0">
              <a:solidFill>
                <a:srgbClr val="FF00FF"/>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A77E45A-B1CF-9C1D-D0F1-838F71078EA4}"/>
              </a:ext>
            </a:extLst>
          </p:cNvPr>
          <p:cNvSpPr txBox="1"/>
          <p:nvPr/>
        </p:nvSpPr>
        <p:spPr>
          <a:xfrm>
            <a:off x="-1670563" y="5474970"/>
            <a:ext cx="5029200" cy="584775"/>
          </a:xfrm>
          <a:prstGeom prst="rect">
            <a:avLst/>
          </a:prstGeom>
          <a:noFill/>
        </p:spPr>
        <p:txBody>
          <a:bodyPr wrap="square">
            <a:spAutoFit/>
          </a:bodyPr>
          <a:lstStyle/>
          <a:p>
            <a:pPr algn="r">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Advisor Name</a:t>
            </a:r>
          </a:p>
          <a:p>
            <a:pPr algn="r">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Magellan Financial</a:t>
            </a:r>
            <a:endParaRPr dirty="0">
              <a:solidFill>
                <a:schemeClr val="bg1"/>
              </a:solidFill>
              <a:latin typeface="Arial" panose="020B0604020202020204" pitchFamily="34" charset="0"/>
              <a:cs typeface="Arial" panose="020B0604020202020204" pitchFamily="34" charset="0"/>
            </a:endParaRPr>
          </a:p>
        </p:txBody>
      </p:sp>
      <p:cxnSp>
        <p:nvCxnSpPr>
          <p:cNvPr id="16" name="Straight Connector 15">
            <a:extLst>
              <a:ext uri="{FF2B5EF4-FFF2-40B4-BE49-F238E27FC236}">
                <a16:creationId xmlns:a16="http://schemas.microsoft.com/office/drawing/2014/main" id="{E60A80C6-5F6F-E7A4-1EE9-5A23705B186D}"/>
              </a:ext>
            </a:extLst>
          </p:cNvPr>
          <p:cNvCxnSpPr/>
          <p:nvPr/>
        </p:nvCxnSpPr>
        <p:spPr>
          <a:xfrm>
            <a:off x="3538940" y="5474970"/>
            <a:ext cx="0" cy="584775"/>
          </a:xfrm>
          <a:prstGeom prst="line">
            <a:avLst/>
          </a:prstGeom>
          <a:ln>
            <a:solidFill>
              <a:srgbClr val="E35310"/>
            </a:solidFill>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3F8821A-7D74-484C-7D0E-1D05303EA961}"/>
              </a:ext>
            </a:extLst>
          </p:cNvPr>
          <p:cNvSpPr/>
          <p:nvPr/>
        </p:nvSpPr>
        <p:spPr>
          <a:xfrm>
            <a:off x="822961" y="2918462"/>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a:extLst>
              <a:ext uri="{FF2B5EF4-FFF2-40B4-BE49-F238E27FC236}">
                <a16:creationId xmlns:a16="http://schemas.microsoft.com/office/drawing/2014/main" id="{2AEA405B-B6D3-9A5A-F87C-E35969E4BE2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7622465" y="3697"/>
            <a:ext cx="4569535" cy="6854303"/>
          </a:xfrm>
          <a:prstGeom prst="rect">
            <a:avLst/>
          </a:prstGeom>
        </p:spPr>
      </p:pic>
      <p:sp>
        <p:nvSpPr>
          <p:cNvPr id="7" name="Rectangle 6">
            <a:extLst>
              <a:ext uri="{FF2B5EF4-FFF2-40B4-BE49-F238E27FC236}">
                <a16:creationId xmlns:a16="http://schemas.microsoft.com/office/drawing/2014/main" id="{F2549355-8A14-13C9-F444-FB05C11910E7}"/>
              </a:ext>
            </a:extLst>
          </p:cNvPr>
          <p:cNvSpPr/>
          <p:nvPr/>
        </p:nvSpPr>
        <p:spPr>
          <a:xfrm>
            <a:off x="7578671" y="0"/>
            <a:ext cx="4613329"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5FC5602-4A5C-C34E-336B-C412C3D6B22E}"/>
              </a:ext>
            </a:extLst>
          </p:cNvPr>
          <p:cNvSpPr txBox="1"/>
          <p:nvPr/>
        </p:nvSpPr>
        <p:spPr>
          <a:xfrm>
            <a:off x="8248261" y="2918462"/>
            <a:ext cx="3340359" cy="369332"/>
          </a:xfrm>
          <a:prstGeom prst="rect">
            <a:avLst/>
          </a:prstGeom>
          <a:noFill/>
        </p:spPr>
        <p:txBody>
          <a:bodyPr wrap="square" rtlCol="0">
            <a:spAutoFit/>
          </a:bodyPr>
          <a:lstStyle/>
          <a:p>
            <a:pPr algn="ctr"/>
            <a:r>
              <a:rPr lang="en-US" b="1" dirty="0">
                <a:solidFill>
                  <a:srgbClr val="FF00FF"/>
                </a:solidFill>
                <a:latin typeface="Arial" panose="020B0604020202020204" pitchFamily="34" charset="0"/>
                <a:cs typeface="Arial" panose="020B0604020202020204" pitchFamily="34" charset="0"/>
              </a:rPr>
              <a:t>ADVISOR HEADSHOT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490619" y="2321510"/>
            <a:ext cx="9482181" cy="2436564"/>
          </a:xfrm>
          <a:prstGeom prst="rect">
            <a:avLst/>
          </a:prstGeom>
          <a:noFill/>
        </p:spPr>
        <p:txBody>
          <a:bodyPr wrap="square">
            <a:spAutoFit/>
          </a:bodyPr>
          <a:lstStyle/>
          <a:p>
            <a:pPr marL="285750" indent="-285750">
              <a:spcAft>
                <a:spcPts val="1000"/>
              </a:spcAft>
              <a:buFont typeface="Arial" panose="020B0604020202020204" pitchFamily="34" charset="0"/>
              <a:buChar char="•"/>
              <a:defRPr sz="1700">
                <a:solidFill>
                  <a:srgbClr val="2D3336"/>
                </a:solidFill>
                <a:latin typeface="Aptos"/>
              </a:defRPr>
            </a:pPr>
            <a:r>
              <a:rPr dirty="0">
                <a:solidFill>
                  <a:schemeClr val="bg1"/>
                </a:solidFill>
                <a:latin typeface="Arial" panose="020B0604020202020204" pitchFamily="34" charset="0"/>
                <a:cs typeface="Arial" panose="020B0604020202020204" pitchFamily="34" charset="0"/>
              </a:rPr>
              <a:t>Market examples are illustrative and are not a forecast of future results.</a:t>
            </a:r>
          </a:p>
          <a:p>
            <a:pPr marL="285750" indent="-285750">
              <a:spcAft>
                <a:spcPts val="1000"/>
              </a:spcAft>
              <a:buFont typeface="Arial" panose="020B0604020202020204" pitchFamily="34" charset="0"/>
              <a:buChar char="•"/>
              <a:defRPr sz="1700">
                <a:solidFill>
                  <a:srgbClr val="2D3336"/>
                </a:solidFill>
                <a:latin typeface="Aptos"/>
              </a:defRPr>
            </a:pPr>
            <a:r>
              <a:rPr dirty="0">
                <a:solidFill>
                  <a:schemeClr val="bg1"/>
                </a:solidFill>
                <a:latin typeface="Arial" panose="020B0604020202020204" pitchFamily="34" charset="0"/>
                <a:cs typeface="Arial" panose="020B0604020202020204" pitchFamily="34" charset="0"/>
              </a:rPr>
              <a:t>Past performance does not guarantee future results.</a:t>
            </a:r>
          </a:p>
          <a:p>
            <a:pPr marL="285750" indent="-285750">
              <a:spcAft>
                <a:spcPts val="1000"/>
              </a:spcAft>
              <a:buFont typeface="Arial" panose="020B0604020202020204" pitchFamily="34" charset="0"/>
              <a:buChar char="•"/>
              <a:defRPr sz="1700">
                <a:solidFill>
                  <a:srgbClr val="2D3336"/>
                </a:solidFill>
                <a:latin typeface="Aptos"/>
              </a:defRPr>
            </a:pPr>
            <a:r>
              <a:rPr dirty="0">
                <a:solidFill>
                  <a:schemeClr val="bg1"/>
                </a:solidFill>
                <a:latin typeface="Arial" panose="020B0604020202020204" pitchFamily="34" charset="0"/>
                <a:cs typeface="Arial" panose="020B0604020202020204" pitchFamily="34" charset="0"/>
              </a:rPr>
              <a:t>Investment, insurance and annuity strategies involve different risks, costs, liquidity features and tax considerations.</a:t>
            </a:r>
          </a:p>
          <a:p>
            <a:pPr marL="285750" indent="-285750">
              <a:spcAft>
                <a:spcPts val="1000"/>
              </a:spcAft>
              <a:buFont typeface="Arial" panose="020B0604020202020204" pitchFamily="34" charset="0"/>
              <a:buChar char="•"/>
              <a:defRPr sz="1700">
                <a:solidFill>
                  <a:srgbClr val="2D3336"/>
                </a:solidFill>
                <a:latin typeface="Aptos"/>
              </a:defRPr>
            </a:pPr>
            <a:r>
              <a:rPr dirty="0">
                <a:solidFill>
                  <a:schemeClr val="bg1"/>
                </a:solidFill>
                <a:latin typeface="Arial" panose="020B0604020202020204" pitchFamily="34" charset="0"/>
                <a:cs typeface="Arial" panose="020B0604020202020204" pitchFamily="34" charset="0"/>
              </a:rPr>
              <a:t>Any recommendation should be based on the client’s individual objectives, financial situation, time horizon and risk tolerance.</a:t>
            </a:r>
          </a:p>
          <a:p>
            <a:pPr marL="285750" indent="-285750">
              <a:spcAft>
                <a:spcPts val="1000"/>
              </a:spcAft>
              <a:buFont typeface="Arial" panose="020B0604020202020204" pitchFamily="34" charset="0"/>
              <a:buChar char="•"/>
              <a:defRPr sz="1700">
                <a:solidFill>
                  <a:srgbClr val="2D3336"/>
                </a:solidFill>
                <a:latin typeface="Aptos"/>
              </a:defRPr>
            </a:pPr>
            <a:r>
              <a:rPr dirty="0">
                <a:solidFill>
                  <a:schemeClr val="bg1"/>
                </a:solidFill>
                <a:latin typeface="Arial" panose="020B0604020202020204" pitchFamily="34" charset="0"/>
                <a:cs typeface="Arial" panose="020B0604020202020204" pitchFamily="34" charset="0"/>
              </a:rPr>
              <a:t>Update market statistics and source citations before each event if the presentation is reused.</a:t>
            </a:r>
          </a:p>
        </p:txBody>
      </p:sp>
      <p:sp>
        <p:nvSpPr>
          <p:cNvPr id="8" name="TextBox 7"/>
          <p:cNvSpPr txBox="1"/>
          <p:nvPr/>
        </p:nvSpPr>
        <p:spPr>
          <a:xfrm>
            <a:off x="731520" y="5918014"/>
            <a:ext cx="10698480" cy="784830"/>
          </a:xfrm>
          <a:prstGeom prst="rect">
            <a:avLst/>
          </a:prstGeom>
          <a:noFill/>
        </p:spPr>
        <p:txBody>
          <a:bodyPr wrap="square">
            <a:spAutoFit/>
          </a:bodyPr>
          <a:lstStyle/>
          <a:p>
            <a:r>
              <a:rPr lang="en-US" sz="750" i="1" dirty="0">
                <a:solidFill>
                  <a:schemeClr val="bg1"/>
                </a:solidFill>
                <a:latin typeface="Arial" panose="020B0604020202020204" pitchFamily="34" charset="0"/>
                <a:cs typeface="Arial" panose="020B0604020202020204" pitchFamily="34" charset="0"/>
              </a:rPr>
              <a:t>Investment advisory services are offered through Foundations Investment Advisors, LLC (“Foundations”), an SEC-registered investment adviser. The content provided is intended for informational and educational purposes only, and is subject to change at any time without notice. The information provided does not constitute an offer to sell any securities or represent an express or implied opinion or endorsement of any specific investment strategy, opportunity, offering or issuer. Any discussion of specific strategies is for informational purposes only and has been provided to help determine whether they may be appropriate for your situation. Each individual investor’s situation is different, and any ideas provided may not be appropriate for your particular circumstances. The primary goal in converting tax-deferred retirement assets into a Roth IRA is to reduce the future tax liability on the distributions you take in retirement, or on the distributions of your beneficiaries. Comments regarding safe and secure investments and guaranteed income streams refer only to fixed insurance products, not to any investment advisory products. Rates and guarantees provided by insurance products and annuities are subject to the financial strength of the issuing insurance company, not guaranteed by any bank or the FDIC. This guide is not endorsed or affiliated with the Social Security Administration, any federal Medicare program, nor any U.S. government agency. </a:t>
            </a:r>
            <a:endParaRPr lang="en-US" sz="750"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2C89DE1-4404-6D61-4D75-C5465E27FC90}"/>
              </a:ext>
            </a:extLst>
          </p:cNvPr>
          <p:cNvSpPr txBox="1"/>
          <p:nvPr/>
        </p:nvSpPr>
        <p:spPr>
          <a:xfrm>
            <a:off x="731520" y="903372"/>
            <a:ext cx="10595435" cy="677173"/>
          </a:xfrm>
          <a:prstGeom prst="rect">
            <a:avLst/>
          </a:prstGeom>
          <a:noFill/>
        </p:spPr>
        <p:txBody>
          <a:bodyPr wrap="square">
            <a:spAutoFit/>
          </a:bodyPr>
          <a:lstStyle/>
          <a:p>
            <a:pPr>
              <a:lnSpc>
                <a:spcPts val="4500"/>
              </a:lnSpc>
              <a:defRPr sz="3000" b="1">
                <a:solidFill>
                  <a:srgbClr val="FFFFFF"/>
                </a:solidFill>
                <a:latin typeface="Aptos Display"/>
              </a:defRPr>
            </a:pPr>
            <a:r>
              <a:rPr lang="en-US" sz="4500" b="1" dirty="0">
                <a:latin typeface="Arial Black" panose="020B0604020202020204" pitchFamily="34" charset="0"/>
                <a:cs typeface="Arial Black" panose="020B0604020202020204" pitchFamily="34" charset="0"/>
              </a:rPr>
              <a:t>IMPORTANT CONSIDERATIONS:</a:t>
            </a:r>
          </a:p>
        </p:txBody>
      </p:sp>
      <p:sp>
        <p:nvSpPr>
          <p:cNvPr id="10" name="Rectangle 9">
            <a:extLst>
              <a:ext uri="{FF2B5EF4-FFF2-40B4-BE49-F238E27FC236}">
                <a16:creationId xmlns:a16="http://schemas.microsoft.com/office/drawing/2014/main" id="{7C0B08A5-4854-FA49-94B9-893268CCC1B7}"/>
              </a:ext>
            </a:extLst>
          </p:cNvPr>
          <p:cNvSpPr/>
          <p:nvPr/>
        </p:nvSpPr>
        <p:spPr>
          <a:xfrm>
            <a:off x="822961" y="1671985"/>
            <a:ext cx="1143000" cy="54864"/>
          </a:xfrm>
          <a:prstGeom prst="rect">
            <a:avLst/>
          </a:prstGeom>
          <a:solidFill>
            <a:srgbClr val="E353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94FBB531-12F1-8183-77A3-EEFAA7D12ABC}"/>
              </a:ext>
            </a:extLst>
          </p:cNvPr>
          <p:cNvSpPr txBox="1"/>
          <p:nvPr/>
        </p:nvSpPr>
        <p:spPr>
          <a:xfrm>
            <a:off x="6096000" y="5060347"/>
            <a:ext cx="5029200" cy="584775"/>
          </a:xfrm>
          <a:prstGeom prst="rect">
            <a:avLst/>
          </a:prstGeom>
          <a:noFill/>
        </p:spPr>
        <p:txBody>
          <a:bodyPr wrap="square">
            <a:spAutoFit/>
          </a:bodyPr>
          <a:lstStyle/>
          <a:p>
            <a:pPr algn="l">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XXX-XXX-XXXX</a:t>
            </a:r>
            <a:br>
              <a:rPr dirty="0">
                <a:solidFill>
                  <a:srgbClr val="FF00FF"/>
                </a:solidFill>
                <a:latin typeface="Arial" panose="020B0604020202020204" pitchFamily="34" charset="0"/>
                <a:cs typeface="Arial" panose="020B0604020202020204" pitchFamily="34" charset="0"/>
              </a:rPr>
            </a:br>
            <a:r>
              <a:rPr lang="en-US" dirty="0">
                <a:solidFill>
                  <a:srgbClr val="FF00FF"/>
                </a:solidFill>
                <a:latin typeface="Arial" panose="020B0604020202020204" pitchFamily="34" charset="0"/>
                <a:cs typeface="Arial" panose="020B0604020202020204" pitchFamily="34" charset="0"/>
              </a:rPr>
              <a:t>website </a:t>
            </a:r>
            <a:r>
              <a:rPr lang="en-US" dirty="0" err="1">
                <a:solidFill>
                  <a:srgbClr val="FF00FF"/>
                </a:solidFill>
                <a:latin typeface="Arial" panose="020B0604020202020204" pitchFamily="34" charset="0"/>
                <a:cs typeface="Arial" panose="020B0604020202020204" pitchFamily="34" charset="0"/>
              </a:rPr>
              <a:t>url</a:t>
            </a:r>
            <a:endParaRPr dirty="0">
              <a:solidFill>
                <a:srgbClr val="FF00F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67A7A26-1307-8C10-7156-E093B7A71F71}"/>
              </a:ext>
            </a:extLst>
          </p:cNvPr>
          <p:cNvSpPr txBox="1"/>
          <p:nvPr/>
        </p:nvSpPr>
        <p:spPr>
          <a:xfrm>
            <a:off x="686874" y="5060347"/>
            <a:ext cx="5029200" cy="584775"/>
          </a:xfrm>
          <a:prstGeom prst="rect">
            <a:avLst/>
          </a:prstGeom>
          <a:noFill/>
        </p:spPr>
        <p:txBody>
          <a:bodyPr wrap="square">
            <a:spAutoFit/>
          </a:bodyPr>
          <a:lstStyle/>
          <a:p>
            <a:pPr algn="r">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Advisor Name</a:t>
            </a:r>
          </a:p>
          <a:p>
            <a:pPr algn="r">
              <a:defRPr sz="1600" b="0">
                <a:solidFill>
                  <a:srgbClr val="BEC9C5"/>
                </a:solidFill>
                <a:latin typeface="Aptos"/>
              </a:defRPr>
            </a:pPr>
            <a:r>
              <a:rPr lang="en-US" dirty="0">
                <a:solidFill>
                  <a:srgbClr val="FF00FF"/>
                </a:solidFill>
                <a:latin typeface="Arial" panose="020B0604020202020204" pitchFamily="34" charset="0"/>
                <a:cs typeface="Arial" panose="020B0604020202020204" pitchFamily="34" charset="0"/>
              </a:rPr>
              <a:t>Magellan Financial</a:t>
            </a:r>
            <a:endParaRPr dirty="0">
              <a:solidFill>
                <a:srgbClr val="FF00FF"/>
              </a:solidFill>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6E4ABA7C-1083-8BE4-7BFC-4D9BC0894BF4}"/>
              </a:ext>
            </a:extLst>
          </p:cNvPr>
          <p:cNvCxnSpPr/>
          <p:nvPr/>
        </p:nvCxnSpPr>
        <p:spPr>
          <a:xfrm>
            <a:off x="5896377" y="5060347"/>
            <a:ext cx="0" cy="584775"/>
          </a:xfrm>
          <a:prstGeom prst="line">
            <a:avLst/>
          </a:prstGeom>
          <a:ln>
            <a:solidFill>
              <a:srgbClr val="E35310"/>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6025</TotalTime>
  <Words>4753</Words>
  <Application>Microsoft Macintosh PowerPoint</Application>
  <PresentationFormat>Widescreen</PresentationFormat>
  <Paragraphs>401</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Arial Black</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Rachael Gonzalez</dc:creator>
  <cp:keywords/>
  <dc:description>generated using python-pptx</dc:description>
  <cp:lastModifiedBy>Allison Munden</cp:lastModifiedBy>
  <cp:revision>9</cp:revision>
  <dcterms:created xsi:type="dcterms:W3CDTF">2013-01-27T09:14:16Z</dcterms:created>
  <dcterms:modified xsi:type="dcterms:W3CDTF">2026-10-08T20:13:07Z</dcterms:modified>
  <cp:category/>
</cp:coreProperties>
</file>