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Lst>
  <p:notesMasterIdLst>
    <p:notesMasterId r:id="rId34"/>
  </p:notesMasterIdLst>
  <p:sldIdLst>
    <p:sldId id="256" r:id="rId2"/>
    <p:sldId id="305" r:id="rId3"/>
    <p:sldId id="356" r:id="rId4"/>
    <p:sldId id="338" r:id="rId5"/>
    <p:sldId id="282" r:id="rId6"/>
    <p:sldId id="334" r:id="rId7"/>
    <p:sldId id="357" r:id="rId8"/>
    <p:sldId id="335" r:id="rId9"/>
    <p:sldId id="336" r:id="rId10"/>
    <p:sldId id="337" r:id="rId11"/>
    <p:sldId id="339" r:id="rId12"/>
    <p:sldId id="346" r:id="rId13"/>
    <p:sldId id="340" r:id="rId14"/>
    <p:sldId id="341" r:id="rId15"/>
    <p:sldId id="342" r:id="rId16"/>
    <p:sldId id="358" r:id="rId17"/>
    <p:sldId id="359" r:id="rId18"/>
    <p:sldId id="361" r:id="rId19"/>
    <p:sldId id="343" r:id="rId20"/>
    <p:sldId id="362" r:id="rId21"/>
    <p:sldId id="345" r:id="rId22"/>
    <p:sldId id="347" r:id="rId23"/>
    <p:sldId id="348" r:id="rId24"/>
    <p:sldId id="349" r:id="rId25"/>
    <p:sldId id="350" r:id="rId26"/>
    <p:sldId id="363" r:id="rId27"/>
    <p:sldId id="351" r:id="rId28"/>
    <p:sldId id="352" r:id="rId29"/>
    <p:sldId id="353" r:id="rId30"/>
    <p:sldId id="354" r:id="rId31"/>
    <p:sldId id="355" r:id="rId32"/>
    <p:sldId id="333" r:id="rId33"/>
  </p:sldIdLst>
  <p:sldSz cx="18288000" cy="10287000"/>
  <p:notesSz cx="6858000" cy="9144000"/>
  <p:embeddedFontLst>
    <p:embeddedFont>
      <p:font typeface="Roboto" panose="02000000000000000000" pitchFamily="2" charset="0"/>
      <p:regular r:id="rId35"/>
      <p:bold r:id="rId36"/>
      <p:italic r:id="rId37"/>
      <p:boldItalic r:id="rId38"/>
    </p:embeddedFont>
    <p:embeddedFont>
      <p:font typeface="ROBOTO BLACK" panose="02000000000000000000" pitchFamily="2" charset="0"/>
      <p:bold r:id="rId39"/>
      <p:italic r:id="rId40"/>
      <p:boldItalic r:id="rId41"/>
    </p:embeddedFont>
    <p:embeddedFont>
      <p:font typeface="Roboto Medium" panose="02000000000000000000" pitchFamily="2" charset="0"/>
      <p:regular r:id="rId42"/>
      <p: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5526"/>
    <a:srgbClr val="27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80" d="100"/>
          <a:sy n="80" d="100"/>
        </p:scale>
        <p:origin x="824" y="2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LEADER’S GUIDE — ROOM TO REVENUE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Live Event Conversion Engine</a:t>
            </a:r>
          </a:p>
          <a:p>
            <a:pPr marL="0" marR="0">
              <a:lnSpc>
                <a:spcPct val="115000"/>
              </a:lnSpc>
              <a:spcBef>
                <a:spcPts val="0"/>
              </a:spcBef>
              <a:spcAft>
                <a:spcPts val="800"/>
              </a:spcAft>
            </a:pPr>
            <a:r>
              <a:rPr lang="en-US" sz="1800" i="1" kern="100" dirty="0">
                <a:effectLst/>
                <a:latin typeface="Aptos" panose="020B0004020202020204" pitchFamily="34" charset="0"/>
                <a:ea typeface="Aptos" panose="020B0004020202020204" pitchFamily="34" charset="0"/>
                <a:cs typeface="Times New Roman" panose="02020603050405020304" pitchFamily="18" charset="0"/>
              </a:rPr>
              <a:t>Seats → Shows → Sets → Second Meetings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1. Leader Purpose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session teaches practices how to turn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live events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into:</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High show rates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High appointment set rates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High kept rates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High revenue</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not about mailers.</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It is not about marketing creative.</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It is not about PowerPoints or compliance.</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about:</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Pre-event operational discipline</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In-room execution</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Human psychology</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Staff choreography</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Appointment-setting mastery</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Post-event acceleration</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Leading the room and converting on purpose</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Your tone:</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Confident, tactical, high-level but practical, and authoritative.</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 are teaching them how to run a workshop like a business, not a dinner.</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2. Audience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Advisors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Office managers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CSAs / appointment setters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Ops leaders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Presenters/emcees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Marketing leads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Any staff involved in live events</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3. Desired Outcome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they leave, they must understand:</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entire Seats → Shows → Sets → Second Meetings system</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exact confirmation and pre-framing process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a room should feel like when run correctly</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How to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storytell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 right way for retirees 50–75</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How to set appointments on the spot</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follow-up cadence for everyone NOT booked that night</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Every team member’s responsibilities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Operational + performance KPIs that matter</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4. Teaching Arc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mj-lt"/>
              <a:buAutoNum type="arabicPeriod"/>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architecture (Seats → Shows → Sets → Second Meetings)</a:t>
            </a:r>
          </a:p>
          <a:p>
            <a:pPr marL="342900" marR="0" lvl="0" indent="-342900">
              <a:lnSpc>
                <a:spcPct val="115000"/>
              </a:lnSpc>
              <a:spcBef>
                <a:spcPts val="0"/>
              </a:spcBef>
              <a:spcAft>
                <a:spcPts val="800"/>
              </a:spcAft>
              <a:buFont typeface="+mj-lt"/>
              <a:buAutoNum type="arabicPeriod"/>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Pre-event operations</a:t>
            </a:r>
          </a:p>
          <a:p>
            <a:pPr marL="342900" marR="0" lvl="0" indent="-342900">
              <a:lnSpc>
                <a:spcPct val="115000"/>
              </a:lnSpc>
              <a:spcBef>
                <a:spcPts val="0"/>
              </a:spcBef>
              <a:spcAft>
                <a:spcPts val="800"/>
              </a:spcAft>
              <a:buFont typeface="+mj-lt"/>
              <a:buAutoNum type="arabicPeriod"/>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Pre-event confirmations &amp; warmup</a:t>
            </a:r>
          </a:p>
          <a:p>
            <a:pPr marL="342900" marR="0" lvl="0" indent="-342900">
              <a:lnSpc>
                <a:spcPct val="115000"/>
              </a:lnSpc>
              <a:spcBef>
                <a:spcPts val="0"/>
              </a:spcBef>
              <a:spcAft>
                <a:spcPts val="800"/>
              </a:spcAft>
              <a:buFont typeface="+mj-lt"/>
              <a:buAutoNum type="arabicPeriod"/>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Staff roles on event night</a:t>
            </a:r>
          </a:p>
          <a:p>
            <a:pPr marL="342900" marR="0" lvl="0" indent="-342900">
              <a:lnSpc>
                <a:spcPct val="115000"/>
              </a:lnSpc>
              <a:spcBef>
                <a:spcPts val="0"/>
              </a:spcBef>
              <a:spcAft>
                <a:spcPts val="800"/>
              </a:spcAft>
              <a:buFont typeface="+mj-lt"/>
              <a:buAutoNum type="arabicPeriod"/>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Presenting &amp; storytelling</a:t>
            </a:r>
          </a:p>
          <a:p>
            <a:pPr marL="342900" marR="0" lvl="0" indent="-342900">
              <a:lnSpc>
                <a:spcPct val="115000"/>
              </a:lnSpc>
              <a:spcBef>
                <a:spcPts val="0"/>
              </a:spcBef>
              <a:spcAft>
                <a:spcPts val="800"/>
              </a:spcAft>
              <a:buFont typeface="+mj-lt"/>
              <a:buAutoNum type="arabicPeriod"/>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Room flow and appointment-setting</a:t>
            </a:r>
          </a:p>
          <a:p>
            <a:pPr marL="342900" marR="0" lvl="0" indent="-342900">
              <a:lnSpc>
                <a:spcPct val="115000"/>
              </a:lnSpc>
              <a:spcBef>
                <a:spcPts val="0"/>
              </a:spcBef>
              <a:spcAft>
                <a:spcPts val="800"/>
              </a:spcAft>
              <a:buFont typeface="+mj-lt"/>
              <a:buAutoNum type="arabicPeriod"/>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Collateral that converts</a:t>
            </a:r>
          </a:p>
          <a:p>
            <a:pPr marL="342900" marR="0" lvl="0" indent="-342900">
              <a:lnSpc>
                <a:spcPct val="115000"/>
              </a:lnSpc>
              <a:spcBef>
                <a:spcPts val="0"/>
              </a:spcBef>
              <a:spcAft>
                <a:spcPts val="800"/>
              </a:spcAft>
              <a:buFont typeface="+mj-lt"/>
              <a:buAutoNum type="arabicPeriod"/>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Post-event follow-up</a:t>
            </a:r>
          </a:p>
          <a:p>
            <a:pPr marL="342900" marR="0" lvl="0" indent="-342900">
              <a:lnSpc>
                <a:spcPct val="115000"/>
              </a:lnSpc>
              <a:spcBef>
                <a:spcPts val="0"/>
              </a:spcBef>
              <a:spcAft>
                <a:spcPts val="800"/>
              </a:spcAft>
              <a:buFont typeface="+mj-lt"/>
              <a:buAutoNum type="arabicPeriod"/>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KPIs &amp; benchmarks</a:t>
            </a:r>
          </a:p>
          <a:p>
            <a:pPr marL="342900" marR="0" lvl="0" indent="-342900">
              <a:lnSpc>
                <a:spcPct val="115000"/>
              </a:lnSpc>
              <a:spcBef>
                <a:spcPts val="0"/>
              </a:spcBef>
              <a:spcAft>
                <a:spcPts val="800"/>
              </a:spcAft>
              <a:buFont typeface="+mj-lt"/>
              <a:buAutoNum type="arabicPeriod"/>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Final message</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mirrors the pattern of the digital system:</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OPS → PERFORMANCE → LIFECYCLE.</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6. Facilitation Tips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Use humor around common workshop mistakes.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Act out a good vs bad appointment CTA.</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Share a real story from your events (ex: the couple who nearly left but booked last-minute).</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Demonstrate tone, pacing, and story cadence.</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Keep energy high—this session is fun.</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Reinforce over and over:</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“Events are not dinners. They are revenue engines.”</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7. Common Pitfalls to Avoid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Talking about creative or mailers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Giving too many “what if” scenarios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Going into CRM specifics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Letting advisors debate their pet theories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Over-teaching appointment setting (keep it simple and behavioral)</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8. Key Impact Lines (Use These on Stage)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“If they don’t show, nothing else matters.”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“Your story is the product.”</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response form is your conversion engine.”</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“If you’re not setting appointments before they leave, you’re losing 50% of your revenue.”</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“Workshops don’t fail. Process fails.”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“Seats → Shows → Sets → Second Meetings. That’s the whole game.”</a:t>
            </a:r>
          </a:p>
          <a:p>
            <a:pPr marL="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5. Slide-by-Slide Leader Notes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Slide 1 — Title: “Room to Revenue: The Live Event Conversion Engine”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Say:</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“Workshops are not dinner events—they are revenue engines.</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most practices run them like dinner events.”</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Set tone: This session is about running the entire machine.</a:t>
            </a:r>
          </a:p>
          <a:p>
            <a:pPr marL="0" lvl="0" indent="0" algn="l" rtl="0">
              <a:spcBef>
                <a:spcPts val="0"/>
              </a:spcBef>
              <a:spcAft>
                <a:spcPts val="0"/>
              </a:spcAft>
              <a:buNone/>
            </a:pPr>
            <a:endParaRPr dirty="0"/>
          </a:p>
        </p:txBody>
      </p:sp>
      <p:sp>
        <p:nvSpPr>
          <p:cNvPr id="54" name="Google Shape;5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DD04F792-4A99-6BF2-209F-5AFD88D8D4D9}"/>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5AD48148-6826-C05C-9BDA-D64929E0357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Slide 8 — Staff &amp; Room Preparation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Key operational elements: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Name tags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Seating layout</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Staff placed throughout the room</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Check-in flow</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Printed materials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Updated RSVP list</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Give them a list they can take back home.</a:t>
            </a: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29B3A61D-DA32-ACA0-9C27-5EE04849E7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6684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9E5798D0-9CBC-BE87-00A4-AF35B4F1C283}"/>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C990A1FB-8CE5-489F-B664-B644B5E4AF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WORKSHOP NIGHT (Shows → Sets)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45734C85-4E47-192F-D8FC-CE3E444910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920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F5BF63E1-FB6C-B97C-7533-A7EE455E6D6D}"/>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560C00AD-FADA-A06C-49E2-FB9AB499143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Slide 14 — Collateral That Converts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Review what’s needed:</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Workbook / notepad</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Evaluation/response form</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Appointment request card</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Slide handouts (optional)</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Case studies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Pen at every seat</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Say:</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“Your creative team creates the brand.</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Your collateral creates the appointments.”</a:t>
            </a: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6B00D234-3D7B-F000-3A9E-7187F754A9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6262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AD997EFB-037A-7723-84F7-6F2772E4426C}"/>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08298C8D-5B1E-7058-88F5-DF5C6531A29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Slide 9 — Role Assignments (The Room Map)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Break down the team:</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Presenter</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Emcee/Room Captain</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Check-in team</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Appointment setters/table staff</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Ops coordinator</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Leader note:</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choreography, not chaos.”</a:t>
            </a: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2C52E92A-91A3-BB20-DDE4-2A6AA3FE16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0489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E09A4070-71B7-E9ED-DC23-F9F83118A4EF}"/>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566A33EF-1084-E225-02B0-6A63C3C39B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Slide 9 — Role Assignments (The Room Map)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Break down the team:</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Presenter</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Emcee/Room Captain</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Check-in team</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Appointment setters/table staff</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Ops coordinator</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Leader note:</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choreography, not chaos.”</a:t>
            </a: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AA7AD3A6-22E4-88E5-C512-B1BB3471F9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3867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94F67111-1040-DEDD-58E2-3CE4DDE5CD7C}"/>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9D02D971-C6AE-ED4A-2271-206CDDA699E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Slide 9 — Role Assignments (The Room Map)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Break down the team:</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Presenter</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Emcee/Room Captain</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Check-in team</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Appointment setters/table staff</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Ops coordinator</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Leader note:</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choreography, not chaos.”</a:t>
            </a: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ECB16239-D7B0-8E78-6E1D-FC387C3DF8B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5399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Our CTAs should happen early and often</a:t>
            </a:r>
          </a:p>
          <a:p>
            <a:pPr lvl="1"/>
            <a:r>
              <a:rPr lang="en-US" dirty="0"/>
              <a:t>Micro-CTAs: “If that brings up some concerns, check that on your response form so we know to cover it in your one-on-one meeting”</a:t>
            </a:r>
          </a:p>
          <a:p>
            <a:r>
              <a:rPr lang="en-US" dirty="0"/>
              <a:t>Final Close Example:</a:t>
            </a:r>
          </a:p>
          <a:p>
            <a:pPr lvl="1"/>
            <a:r>
              <a:rPr lang="en-US" dirty="0"/>
              <a:t>IS-DOES-MEANS:</a:t>
            </a:r>
          </a:p>
          <a:p>
            <a:pPr marL="0" indent="0">
              <a:buNone/>
            </a:pPr>
            <a:r>
              <a:rPr lang="en-US" dirty="0"/>
              <a:t>“We covered a lot tonight—Social Security decisions, taxes, and what market volatility can do to a retirement plan if it’s not built correctly. And for a lot of people, one or two of those topics probably hit a little too close to home. So here’s what we’re offering.”</a:t>
            </a:r>
          </a:p>
          <a:p>
            <a:pPr marL="0" indent="0">
              <a:buNone/>
            </a:pPr>
            <a:r>
              <a:rPr lang="en-US" b="1" dirty="0"/>
              <a:t>IS</a:t>
            </a:r>
            <a:br>
              <a:rPr lang="en-US" dirty="0"/>
            </a:br>
            <a:r>
              <a:rPr lang="en-US" dirty="0"/>
              <a:t>“For anyone here who wants help applying this to their own situation, we’re offering a complimentary, one-on-one retirement planning visit.”</a:t>
            </a:r>
          </a:p>
          <a:p>
            <a:pPr marL="0" indent="0">
              <a:buNone/>
            </a:pPr>
            <a:r>
              <a:rPr lang="en-US" b="1" dirty="0"/>
              <a:t>DOES</a:t>
            </a:r>
            <a:br>
              <a:rPr lang="en-US" dirty="0"/>
            </a:br>
            <a:r>
              <a:rPr lang="en-US" dirty="0"/>
              <a:t>“In that meeting, we’ll walk through your entire plan—your income strategy, taxes, investments, and risk—and pressure-test it against real-world scenarios. Not hypotheticals… real things like market downturns, tax changes, or living longer than expected.”</a:t>
            </a:r>
          </a:p>
          <a:p>
            <a:pPr marL="0" indent="0">
              <a:buNone/>
            </a:pPr>
            <a:r>
              <a:rPr lang="en-US" b="1" dirty="0"/>
              <a:t>MEANS (Emotional Lift)</a:t>
            </a:r>
            <a:br>
              <a:rPr lang="en-US" dirty="0"/>
            </a:br>
            <a:r>
              <a:rPr lang="en-US" dirty="0"/>
              <a:t>“And what that means for you is this: you don’t have to carry this alone anymore.”</a:t>
            </a:r>
          </a:p>
          <a:p>
            <a:pPr marL="0" indent="0">
              <a:buNone/>
            </a:pPr>
            <a:r>
              <a:rPr lang="en-US" dirty="0"/>
              <a:t>“You won’t be wondering if you’re making the right decisions, second-guessing yourself at night, or hoping everything works out. You’ll know where you stand, you’ll know what to do next, and you’ll have a plan that’s built to protect the life you’ve worked so hard to create.”</a:t>
            </a:r>
          </a:p>
          <a:p>
            <a:pPr marL="0" indent="0">
              <a:buNone/>
            </a:pPr>
            <a:r>
              <a:rPr lang="en-US" dirty="0"/>
              <a:t>“This isn’t about chasing returns or timing markets. It’s about confidence. It’s about knowing that no matter what’s happening in the world, you and your family are okay.”</a:t>
            </a:r>
          </a:p>
          <a:p>
            <a:pPr marL="0" indent="0">
              <a:buNone/>
            </a:pPr>
            <a:r>
              <a:rPr lang="en-US" dirty="0"/>
              <a:t>“Not everyone in this room will need our help—and that’s completely fine. But if something we talked about tonight has been sitting in the back of your mind, that’s exactly why we do these visits.”</a:t>
            </a:r>
          </a:p>
          <a:p>
            <a:pPr marL="0" indent="0">
              <a:buNone/>
            </a:pPr>
            <a:r>
              <a:rPr lang="en-US" dirty="0"/>
              <a:t>“You’ll see a feedback form on your table. If you’d like to sit down with us, just check ‘YES’ and hand it to our team on your way out. We’ll take care of coordinating a time that works for you.”</a:t>
            </a:r>
          </a:p>
          <a:p>
            <a:pPr marL="0" indent="0">
              <a:buNone/>
            </a:pPr>
            <a:r>
              <a:rPr lang="en-US" dirty="0"/>
              <a:t>“Thank you again for spending your evening with us. We truly appreciate it.”</a:t>
            </a:r>
          </a:p>
          <a:p>
            <a:endParaRPr lang="en-US" dirty="0"/>
          </a:p>
        </p:txBody>
      </p:sp>
    </p:spTree>
    <p:extLst>
      <p:ext uri="{BB962C8B-B14F-4D97-AF65-F5344CB8AC3E}">
        <p14:creationId xmlns:p14="http://schemas.microsoft.com/office/powerpoint/2010/main" val="3843767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639B36D2-4739-A30E-667B-BA4841E8A005}"/>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52921CC1-E982-5B9A-6CF4-354FA97384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9D695962-FEEF-1298-CEF4-F368212D84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8694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762C28D1-77AB-7F63-1F8B-E37CD3FB61A1}"/>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44866604-6F55-CF9A-4DAF-8024240E523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Language is Key</a:t>
            </a:r>
          </a:p>
          <a:p>
            <a:pPr lvl="1"/>
            <a:r>
              <a:rPr lang="en-US" dirty="0"/>
              <a:t>“I see you selected the afternoons work best for you. We have blocked out Tuesday, Wednesday, and Thursday of next week for these one-on-one meetings. It looks like we have a 1:20pm and a 3:40pm on Tuesday, do either of those times work with your schedule? How about you [SPOUSE]?”</a:t>
            </a:r>
          </a:p>
          <a:p>
            <a:pPr lvl="2"/>
            <a:r>
              <a:rPr lang="en-US" dirty="0"/>
              <a:t>Give hard times. </a:t>
            </a:r>
          </a:p>
          <a:p>
            <a:pPr lvl="2"/>
            <a:r>
              <a:rPr lang="en-US" dirty="0"/>
              <a:t>Get commitment from both spouses. </a:t>
            </a:r>
          </a:p>
          <a:p>
            <a:pPr lvl="2"/>
            <a:r>
              <a:rPr lang="en-US" dirty="0"/>
              <a:t>If No – ask if it is the day or times that didn’t work, be ready to pivot. </a:t>
            </a: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C8BFFD47-B992-5D09-AC6F-9DA77697BD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0290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9ECDF657-275E-656C-84D7-A874A382A918}"/>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FDE37CC8-3DD0-6EDC-7041-0AFC55ACEF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Slide 13 — The Appointment Seed (Early, Mid, Close)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Teach the structure:</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Early:</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“Optional one-on-one afterwards.”</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Middle:</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what we do in those visits.”</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Close:</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“Check ‘Yes’ and my team will help you schedule before you leave.”</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Leader Note:</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the engine.</a:t>
            </a: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8305A43B-A4AA-8071-5C1B-967EAF2C3F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5447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8EA6104D-773B-1027-CC9F-BA69FDA41EB1}"/>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15A087A3-41DC-23F0-4F9D-BEC36C12C4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Slide 2 — The Framework: Seats → Shows → Sets → Second Meetings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Walk them through the architecture:</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Seats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registrations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Shows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butts in chairs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Sets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appointments booked</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Second Meetings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true planning pipeline</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Say:</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“If any one of these four breaks, the whole event breaks.”</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Emphasize the simplicity and power.</a:t>
            </a: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970A0688-B9AF-24A9-F1E9-D4BB33BE25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9186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E2DCC252-2BE3-11DE-C8E1-C00A24577EC3}"/>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9926B7B0-BCE2-E84F-96EB-35D10D2FC36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Slide 15 — The Response Form (Your Best Tool)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Teach what MUST be on the form:</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topic mattered</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How helpful the event was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Do you want a visit?</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Morning/Afternoon/Evening preference</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Spouse included?</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Say:</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form is your gold mine.</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Treat it like revenue.”</a:t>
            </a: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6B41E39E-D303-651B-EC48-9A157776D6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4707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86EE0281-A9EF-B151-0BCD-284F403076E7}"/>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26D481A2-8066-D7F7-B3EE-E8C5E1DAE4C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Slide 16 — How to Set Appointments On the Spot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Teach exact language:</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do these on Tuesday and Thursday.</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We have 10:40 or 2:20.</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Which works best for you and [spouse]?”</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Teach the rule:</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Exact times only.</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Never “What works for you?”</a:t>
            </a: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AD50B64C-824C-6038-ED35-02639C51861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3043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64465951-FC1F-5A88-A2D5-1F19108971BE}"/>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01332EC0-A49D-5268-90E0-18E809459C4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WORKSHOP NIGHT (Shows → Sets)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DAFE419F-373A-C16B-EDD5-0F4CE54737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2641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177E091E-11FA-8B2A-5B0B-C9D06EA49272}"/>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C0E2789D-EA42-191A-5DAB-9E921C2E60B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Slide 6 — Confirmation Call Script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Walk through the exact phrasing:</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“Just confirming you and [spouse] are still planning to attend?”</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Teach tone: warm, competent, concise.</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Say:</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one script alone will increase your show rate by up to 20%.”</a:t>
            </a: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C0C29ADC-B8F0-14B3-0BE9-4DBF787CED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4298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6A51961F-837E-9269-6528-556AC0C8CBE4}"/>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785B7BE1-3B99-F94D-BCFE-24AF980F1AD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Slide 6 — Confirmation Call Script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Walk through the exact phrasing:</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“Just confirming you and [spouse] are still planning to attend?”</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Teach tone: warm, competent, concise.</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Say:</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one script alone will increase your show rate by up to 20%.”</a:t>
            </a: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CEA3E2F2-CCDF-5B2D-95C7-CF81A21F9E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398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C07D073F-8157-C4A8-DF79-CA317BCFF164}"/>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13EBBFCA-5AC5-F42D-4198-F4ECDF1BD8C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Slide 18 — 24–72 Hour Follow-Up (Critical Window)</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Teach:</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Call + SMS for “Yes but not booked”</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Personalized message for Q&amp;A participants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Clear CTA:</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“We’ll get you on the calendar while this is fresh.”</a:t>
            </a: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5B8218A3-3D30-0E52-04D2-DA03E846C0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675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71479CB9-31C0-C067-1A9E-7AC60B72B4F4}"/>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9BD62FE9-11E2-A1D8-792D-0FFB30AB9D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Slide 19 — No-Show Follow-Up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Use the semi-digital stack:</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Call</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SMS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Email with event highlights</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Say:</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“No-show is not ‘no interest.’</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It’s usually ‘bad timing.’</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Treat them as warm.”</a:t>
            </a: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902B713E-2C3A-680C-52FE-3A186B18224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3629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B2D11B2B-B18C-D738-ED36-5F8A04A7748F}"/>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CFBB2735-E9EB-01F4-E397-B054398D947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WORKSHOP NIGHT (Shows → Sets)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BCEF4E9C-42A2-C9A6-D4BA-2495416C63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8518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D65E7BA4-CD9A-CAA6-DF70-06AA34B7E8A8}"/>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9AC66E21-DA13-31C3-27D2-D9E3F7B0A5A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Slide 20 — Event KPIs (Real Benchmarks)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Teach exact targets: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Reg → Show: 55–70% (top: 75–85%)</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Showed → App Request: 40–60% (top: 70%+)</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Showed → Scheduled: 30–50% (top: 60%+)</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First → Kept: 70–85%</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Kept → Second Meeting: 50–70%</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New Clients per Event: 4–10+</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Say:</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“You should know these numbers better than you know the menu.”</a:t>
            </a: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3B06855D-E1D9-3E91-6412-57A0192C89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2807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DDAC2E14-FF20-6A02-5884-83EEDAB2E806}"/>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F5985E50-E2AC-B23E-A955-108AF00B2DF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Slide 21 — Best Practices (The Non-Negotiables)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List:</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Confirmation calls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Multiple reminders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Clear CTA</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Staff in the room</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On-site scheduling</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Next-day follow-up</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Zero product pitch</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Spouse involvement</a:t>
            </a: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5D44D35E-F8BB-D35A-7D8C-17429856A5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2167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F68AB581-8669-158D-E53D-2919DCD95C0F}"/>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5DC2BBB4-6E46-E591-D2AD-137130615DC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DECD2E89-EA6D-46A7-54BA-25C42FDA4B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4573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a:extLst>
            <a:ext uri="{FF2B5EF4-FFF2-40B4-BE49-F238E27FC236}">
              <a16:creationId xmlns:a16="http://schemas.microsoft.com/office/drawing/2014/main" id="{B58AFAA5-17D0-6790-E2EE-8DAF7597EDE6}"/>
            </a:ext>
          </a:extLst>
        </p:cNvPr>
        <p:cNvGrpSpPr/>
        <p:nvPr/>
      </p:nvGrpSpPr>
      <p:grpSpPr>
        <a:xfrm>
          <a:off x="0" y="0"/>
          <a:ext cx="0" cy="0"/>
          <a:chOff x="0" y="0"/>
          <a:chExt cx="0" cy="0"/>
        </a:xfrm>
      </p:grpSpPr>
      <p:sp>
        <p:nvSpPr>
          <p:cNvPr id="210" name="Google Shape;210;p11:notes">
            <a:extLst>
              <a:ext uri="{FF2B5EF4-FFF2-40B4-BE49-F238E27FC236}">
                <a16:creationId xmlns:a16="http://schemas.microsoft.com/office/drawing/2014/main" id="{CA64B511-9971-D32C-C948-1529AD75A5E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Slide 22 — The Final Close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Power close:</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“Workshops are not about information.</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Workshops are about transformation.</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Seats → Shows → Sets → Second Meetings system transforms strangers into clients…</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With trust, structure, story, and process.”</a:t>
            </a:r>
          </a:p>
          <a:p>
            <a:pPr marL="0" lvl="0" indent="0" algn="l" rtl="0">
              <a:spcBef>
                <a:spcPts val="0"/>
              </a:spcBef>
              <a:spcAft>
                <a:spcPts val="0"/>
              </a:spcAft>
              <a:buNone/>
            </a:pPr>
            <a:endParaRPr dirty="0"/>
          </a:p>
        </p:txBody>
      </p:sp>
      <p:sp>
        <p:nvSpPr>
          <p:cNvPr id="211" name="Google Shape;211;p11:notes">
            <a:extLst>
              <a:ext uri="{FF2B5EF4-FFF2-40B4-BE49-F238E27FC236}">
                <a16:creationId xmlns:a16="http://schemas.microsoft.com/office/drawing/2014/main" id="{76BEDCAE-82C2-9B9F-80E6-E0F48C714F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8601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A9B91FC3-E917-BB4D-72E1-2405C6E68A54}"/>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645CD0E6-6F70-F7D2-6E99-8095C0263E3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PRE-EVENT MACHINE (Seats → Shows)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AD880201-2901-3E11-D1C8-740B2F7205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9761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17200232-1EAB-3BEC-0CE9-E3E1C8688779}"/>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E6D06157-CD3F-A4F8-2E01-BCE9186C8A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298450" algn="l" defTabSz="914400" rtl="0" eaLnBrk="1" fontAlgn="auto" latinLnBrk="0" hangingPunct="1">
              <a:lnSpc>
                <a:spcPct val="115000"/>
              </a:lnSpc>
              <a:spcBef>
                <a:spcPts val="0"/>
              </a:spcBef>
              <a:spcAft>
                <a:spcPts val="800"/>
              </a:spcAft>
              <a:buClr>
                <a:srgbClr val="000000"/>
              </a:buClr>
              <a:buSzPts val="1100"/>
              <a:buFont typeface="Arial"/>
              <a:buChar char="●"/>
              <a:tabLst/>
              <a:defRP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PRE-EVENT MACHINE (Seats → Shows)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Slide 4 — Pre-Event Operations (Ops Owns This)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Teach the idea:</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Show rate is an operational KPI, not a marketing KPI.</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List responsibilities: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Tagging</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Confirmation</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Pre-framing</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Calendar prep</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Staff assignments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Collateral printing</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Say:</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event begins the minute someone registers—not the minute they arrive.”</a:t>
            </a: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322DD76B-5693-CFFB-6A14-9051D21353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8943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F2523FE7-0134-769C-9AB5-A61C2D476C83}"/>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3C822D2A-8171-F754-2A0A-58EBC012ED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Slide 5 — Confirmation Cadence (The Show-Rate Engine)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Teach the standard cadence:</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Immediately: email + SMS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72 hours before: confirmation call + follow-up email</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24 hours before: SMS + email</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Day-of: SMS</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Leader Note:</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where most practices lose 20–30% of seats.</a:t>
            </a: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4736BC51-7DD8-55EC-EA69-F4C1D324F7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9001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004C1766-6800-C686-534F-B69A0829ABF3}"/>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7E474EC9-988C-62C7-D79D-982BFE1E36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Slide 5 — Confirmation Cadence (The Show-Rate Engine)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Teach the standard cadence:</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Immediately: email + SMS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72 hours before: confirmation call + follow-up email</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24 hours before: SMS + email</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Day-of: SMS</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Leader Note:</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where most practices lose 20–30% of seats.</a:t>
            </a: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9CCCEEAC-EE5B-11AC-0F7D-E95A407FE0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9904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418FC5BD-143D-0A37-981E-4A73B1064384}"/>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C70FBB48-DB3B-FD27-B5F5-E0DF1AA2D63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Slide 6 — Confirmation Call Script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Walk through the exact phrasing:</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“Just confirming you and [spouse] are still planning to attend?”</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Teach tone: warm, competent, concise.</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Say:</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one script alone will increase your show rate by up to 20%.”</a:t>
            </a: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E3B7C280-7454-2F95-C7AC-43BF1A1FBE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1547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42FC4346-C76D-9DDE-B8EB-25C7E8D4AAC7}"/>
            </a:ext>
          </a:extLst>
        </p:cNvPr>
        <p:cNvGrpSpPr/>
        <p:nvPr/>
      </p:nvGrpSpPr>
      <p:grpSpPr>
        <a:xfrm>
          <a:off x="0" y="0"/>
          <a:ext cx="0" cy="0"/>
          <a:chOff x="0" y="0"/>
          <a:chExt cx="0" cy="0"/>
        </a:xfrm>
      </p:grpSpPr>
      <p:sp>
        <p:nvSpPr>
          <p:cNvPr id="162" name="Google Shape;162;p7:notes">
            <a:extLst>
              <a:ext uri="{FF2B5EF4-FFF2-40B4-BE49-F238E27FC236}">
                <a16:creationId xmlns:a16="http://schemas.microsoft.com/office/drawing/2014/main" id="{3B0EFE32-720D-0DE1-3ADF-85D2DBB1524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Slide 7 — Pre-Event Framing (The Advisor Video)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Teach the pre-event Advisor message (3–5 days prior):</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Who you are</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Why the topic matters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they’ll get</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That a private follow-up is available</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Say:</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your first impression.</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Not the room. Not the venue.</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YOU.”</a:t>
            </a:r>
          </a:p>
          <a:p>
            <a:pPr marL="0" lvl="0" indent="0" algn="l" rtl="0">
              <a:spcBef>
                <a:spcPts val="0"/>
              </a:spcBef>
              <a:spcAft>
                <a:spcPts val="0"/>
              </a:spcAft>
              <a:buNone/>
            </a:pPr>
            <a:endParaRPr dirty="0"/>
          </a:p>
        </p:txBody>
      </p:sp>
      <p:sp>
        <p:nvSpPr>
          <p:cNvPr id="163" name="Google Shape;163;p7:notes">
            <a:extLst>
              <a:ext uri="{FF2B5EF4-FFF2-40B4-BE49-F238E27FC236}">
                <a16:creationId xmlns:a16="http://schemas.microsoft.com/office/drawing/2014/main" id="{3AB587FA-D342-F23E-F5D0-2C8DADF284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4076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pic>
        <p:nvPicPr>
          <p:cNvPr id="2" name="Picture 1">
            <a:extLst>
              <a:ext uri="{FF2B5EF4-FFF2-40B4-BE49-F238E27FC236}">
                <a16:creationId xmlns:a16="http://schemas.microsoft.com/office/drawing/2014/main" id="{8ECF9D55-BF53-7D9E-A19A-F99C3BB31F94}"/>
              </a:ext>
            </a:extLst>
          </p:cNvPr>
          <p:cNvPicPr>
            <a:picLocks noChangeAspect="1"/>
          </p:cNvPicPr>
          <p:nvPr userDrawn="1"/>
        </p:nvPicPr>
        <p:blipFill>
          <a:blip r:embed="rId2"/>
          <a:srcRect l="2892" r="2892"/>
          <a:stretch/>
        </p:blipFill>
        <p:spPr>
          <a:xfrm>
            <a:off x="-2505" y="-1"/>
            <a:ext cx="18290505" cy="10319443"/>
          </a:xfrm>
          <a:prstGeom prst="rect">
            <a:avLst/>
          </a:prstGeom>
        </p:spPr>
      </p:pic>
      <p:pic>
        <p:nvPicPr>
          <p:cNvPr id="3" name="Picture 2" descr="A black and white logo&#10;&#10;Description automatically generated">
            <a:extLst>
              <a:ext uri="{FF2B5EF4-FFF2-40B4-BE49-F238E27FC236}">
                <a16:creationId xmlns:a16="http://schemas.microsoft.com/office/drawing/2014/main" id="{028E2568-B420-4FE5-31F1-84939923B034}"/>
              </a:ext>
            </a:extLst>
          </p:cNvPr>
          <p:cNvPicPr>
            <a:picLocks noChangeAspect="1"/>
          </p:cNvPicPr>
          <p:nvPr userDrawn="1"/>
        </p:nvPicPr>
        <p:blipFill>
          <a:blip r:embed="rId3"/>
          <a:srcRect r="67533"/>
          <a:stretch/>
        </p:blipFill>
        <p:spPr>
          <a:xfrm>
            <a:off x="1903445" y="2934518"/>
            <a:ext cx="3175682" cy="3561846"/>
          </a:xfrm>
          <a:prstGeom prst="rect">
            <a:avLst/>
          </a:prstGeom>
        </p:spPr>
      </p:pic>
      <p:sp>
        <p:nvSpPr>
          <p:cNvPr id="4" name="Rectangle 3">
            <a:extLst>
              <a:ext uri="{FF2B5EF4-FFF2-40B4-BE49-F238E27FC236}">
                <a16:creationId xmlns:a16="http://schemas.microsoft.com/office/drawing/2014/main" id="{C6953CAE-4DEB-941B-A183-D3939476FA3B}"/>
              </a:ext>
            </a:extLst>
          </p:cNvPr>
          <p:cNvSpPr/>
          <p:nvPr userDrawn="1"/>
        </p:nvSpPr>
        <p:spPr>
          <a:xfrm>
            <a:off x="0" y="8098971"/>
            <a:ext cx="18288000" cy="2220471"/>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8A4BC5C-1D60-9EE0-3C2C-6D3322D41044}"/>
              </a:ext>
            </a:extLst>
          </p:cNvPr>
          <p:cNvCxnSpPr>
            <a:cxnSpLocks/>
          </p:cNvCxnSpPr>
          <p:nvPr userDrawn="1"/>
        </p:nvCxnSpPr>
        <p:spPr>
          <a:xfrm>
            <a:off x="-2505" y="8098971"/>
            <a:ext cx="18290505" cy="0"/>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
        <p:nvSpPr>
          <p:cNvPr id="10" name="Google Shape;59;p7">
            <a:extLst>
              <a:ext uri="{FF2B5EF4-FFF2-40B4-BE49-F238E27FC236}">
                <a16:creationId xmlns:a16="http://schemas.microsoft.com/office/drawing/2014/main" id="{FCAAE4FE-3E03-6CE6-3CF7-AEB0A31EE094}"/>
              </a:ext>
            </a:extLst>
          </p:cNvPr>
          <p:cNvSpPr txBox="1"/>
          <p:nvPr userDrawn="1"/>
        </p:nvSpPr>
        <p:spPr>
          <a:xfrm>
            <a:off x="16682530" y="403013"/>
            <a:ext cx="753726" cy="332399"/>
          </a:xfrm>
          <a:prstGeom prst="rect">
            <a:avLst/>
          </a:prstGeom>
          <a:noFill/>
          <a:ln>
            <a:noFill/>
          </a:ln>
        </p:spPr>
        <p:txBody>
          <a:bodyPr spcFirstLastPara="1" wrap="square" lIns="0" tIns="0" rIns="0" bIns="0" anchor="t" anchorCtr="0">
            <a:spAutoFit/>
          </a:bodyPr>
          <a:lstStyle/>
          <a:p>
            <a:pPr marL="0" marR="0" lvl="0" indent="0" algn="r" rtl="0">
              <a:lnSpc>
                <a:spcPct val="119916"/>
              </a:lnSpc>
              <a:spcBef>
                <a:spcPts val="0"/>
              </a:spcBef>
              <a:spcAft>
                <a:spcPts val="0"/>
              </a:spcAft>
              <a:buNone/>
            </a:pPr>
            <a:r>
              <a:rPr lang="en-US" sz="1800" b="1"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Inter"/>
              </a:rPr>
              <a:t>2025</a:t>
            </a:r>
            <a:endParaRPr sz="1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1" name="Google Shape;60;p7">
            <a:extLst>
              <a:ext uri="{FF2B5EF4-FFF2-40B4-BE49-F238E27FC236}">
                <a16:creationId xmlns:a16="http://schemas.microsoft.com/office/drawing/2014/main" id="{44DDCA82-65AD-4CE8-82E2-E69BBEE11E93}"/>
              </a:ext>
            </a:extLst>
          </p:cNvPr>
          <p:cNvSpPr txBox="1"/>
          <p:nvPr userDrawn="1"/>
        </p:nvSpPr>
        <p:spPr>
          <a:xfrm>
            <a:off x="688528" y="403853"/>
            <a:ext cx="5229854" cy="332399"/>
          </a:xfrm>
          <a:prstGeom prst="rect">
            <a:avLst/>
          </a:prstGeom>
          <a:noFill/>
          <a:ln>
            <a:noFill/>
          </a:ln>
        </p:spPr>
        <p:txBody>
          <a:bodyPr spcFirstLastPara="1" wrap="square" lIns="0" tIns="0" rIns="0" bIns="0" anchor="t" anchorCtr="0">
            <a:spAutoFit/>
          </a:bodyPr>
          <a:lstStyle/>
          <a:p>
            <a:pPr marL="0" marR="0" lvl="0" indent="0" algn="l" rtl="0">
              <a:lnSpc>
                <a:spcPct val="119916"/>
              </a:lnSpc>
              <a:spcBef>
                <a:spcPts val="0"/>
              </a:spcBef>
              <a:spcAft>
                <a:spcPts val="0"/>
              </a:spcAft>
              <a:buNone/>
            </a:pPr>
            <a:r>
              <a:rPr lang="en-US" sz="1800" b="1"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Inter"/>
              </a:rPr>
              <a:t>THE CORE OPERATIONS SUMMIT</a:t>
            </a:r>
            <a:endParaRPr sz="1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8EFE5"/>
        </a:solidFill>
        <a:effectLst/>
      </p:bgPr>
    </p:bg>
    <p:spTree>
      <p:nvGrpSpPr>
        <p:cNvPr id="1" name="Shape 15"/>
        <p:cNvGrpSpPr/>
        <p:nvPr/>
      </p:nvGrpSpPr>
      <p:grpSpPr>
        <a:xfrm>
          <a:off x="0" y="0"/>
          <a:ext cx="0" cy="0"/>
          <a:chOff x="0" y="0"/>
          <a:chExt cx="0" cy="0"/>
        </a:xfrm>
      </p:grpSpPr>
      <p:grpSp>
        <p:nvGrpSpPr>
          <p:cNvPr id="2" name="Google Shape;66;p8">
            <a:extLst>
              <a:ext uri="{FF2B5EF4-FFF2-40B4-BE49-F238E27FC236}">
                <a16:creationId xmlns:a16="http://schemas.microsoft.com/office/drawing/2014/main" id="{971D8341-088F-2EC6-325B-EB49B4A8376A}"/>
              </a:ext>
            </a:extLst>
          </p:cNvPr>
          <p:cNvGrpSpPr/>
          <p:nvPr userDrawn="1"/>
        </p:nvGrpSpPr>
        <p:grpSpPr>
          <a:xfrm>
            <a:off x="1028700" y="4154808"/>
            <a:ext cx="16230600" cy="4785383"/>
            <a:chOff x="0" y="-9525"/>
            <a:chExt cx="4274726" cy="1260348"/>
          </a:xfrm>
          <a:solidFill>
            <a:srgbClr val="E75526">
              <a:alpha val="59737"/>
            </a:srgbClr>
          </a:solidFill>
        </p:grpSpPr>
        <p:sp>
          <p:nvSpPr>
            <p:cNvPr id="3" name="Google Shape;67;p8">
              <a:extLst>
                <a:ext uri="{FF2B5EF4-FFF2-40B4-BE49-F238E27FC236}">
                  <a16:creationId xmlns:a16="http://schemas.microsoft.com/office/drawing/2014/main" id="{2330BDCB-D455-5595-2527-AEB8E804BC19}"/>
                </a:ext>
              </a:extLst>
            </p:cNvPr>
            <p:cNvSpPr/>
            <p:nvPr/>
          </p:nvSpPr>
          <p:spPr>
            <a:xfrm>
              <a:off x="0" y="0"/>
              <a:ext cx="4274726" cy="1250823"/>
            </a:xfrm>
            <a:custGeom>
              <a:avLst/>
              <a:gdLst/>
              <a:ahLst/>
              <a:cxnLst/>
              <a:rect l="l" t="t" r="r" b="b"/>
              <a:pathLst>
                <a:path w="4274726" h="1250823" extrusionOk="0">
                  <a:moveTo>
                    <a:pt x="0" y="0"/>
                  </a:moveTo>
                  <a:lnTo>
                    <a:pt x="4274726" y="0"/>
                  </a:lnTo>
                  <a:lnTo>
                    <a:pt x="4274726" y="1250823"/>
                  </a:lnTo>
                  <a:lnTo>
                    <a:pt x="0" y="1250823"/>
                  </a:lnTo>
                  <a:close/>
                </a:path>
              </a:pathLst>
            </a:custGeom>
            <a:grpFill/>
            <a:ln>
              <a:noFill/>
            </a:ln>
          </p:spPr>
          <p:txBody>
            <a:bodyPr/>
            <a:lstStyle/>
            <a:p>
              <a:endParaRPr lang="en-US"/>
            </a:p>
          </p:txBody>
        </p:sp>
        <p:sp>
          <p:nvSpPr>
            <p:cNvPr id="4" name="Google Shape;68;p8">
              <a:extLst>
                <a:ext uri="{FF2B5EF4-FFF2-40B4-BE49-F238E27FC236}">
                  <a16:creationId xmlns:a16="http://schemas.microsoft.com/office/drawing/2014/main" id="{9D7B0203-E2A0-76AC-AFC1-2B1FF19951BB}"/>
                </a:ext>
              </a:extLst>
            </p:cNvPr>
            <p:cNvSpPr txBox="1"/>
            <p:nvPr/>
          </p:nvSpPr>
          <p:spPr>
            <a:xfrm>
              <a:off x="0" y="-9525"/>
              <a:ext cx="4274726" cy="1260348"/>
            </a:xfrm>
            <a:prstGeom prst="rect">
              <a:avLst/>
            </a:prstGeom>
            <a:grp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One" userDrawn="1">
  <p:cSld name="OBJECT">
    <p:bg>
      <p:bgPr>
        <a:solidFill>
          <a:srgbClr val="F8EFE5"/>
        </a:solidFill>
        <a:effectLst/>
      </p:bgPr>
    </p:bg>
    <p:spTree>
      <p:nvGrpSpPr>
        <p:cNvPr id="1" name="Shape 22"/>
        <p:cNvGrpSpPr/>
        <p:nvPr/>
      </p:nvGrpSpPr>
      <p:grpSpPr>
        <a:xfrm>
          <a:off x="0" y="0"/>
          <a:ext cx="0" cy="0"/>
          <a:chOff x="0" y="0"/>
          <a:chExt cx="0" cy="0"/>
        </a:xfrm>
      </p:grpSpPr>
      <p:pic>
        <p:nvPicPr>
          <p:cNvPr id="2" name="Picture 1">
            <a:extLst>
              <a:ext uri="{FF2B5EF4-FFF2-40B4-BE49-F238E27FC236}">
                <a16:creationId xmlns:a16="http://schemas.microsoft.com/office/drawing/2014/main" id="{9AA989B8-F5CF-5A89-5C73-D2E25FC93C50}"/>
              </a:ext>
            </a:extLst>
          </p:cNvPr>
          <p:cNvPicPr>
            <a:picLocks noChangeAspect="1"/>
          </p:cNvPicPr>
          <p:nvPr userDrawn="1"/>
        </p:nvPicPr>
        <p:blipFill>
          <a:blip r:embed="rId2">
            <a:alphaModFix amt="54000"/>
          </a:blip>
          <a:srcRect l="2892" r="2892"/>
          <a:stretch/>
        </p:blipFill>
        <p:spPr>
          <a:xfrm>
            <a:off x="-2505" y="-1"/>
            <a:ext cx="18290505" cy="10319443"/>
          </a:xfrm>
          <a:prstGeom prst="rect">
            <a:avLst/>
          </a:prstGeom>
        </p:spPr>
      </p:pic>
      <p:sp>
        <p:nvSpPr>
          <p:cNvPr id="3" name="Google Shape;59;p7">
            <a:extLst>
              <a:ext uri="{FF2B5EF4-FFF2-40B4-BE49-F238E27FC236}">
                <a16:creationId xmlns:a16="http://schemas.microsoft.com/office/drawing/2014/main" id="{2D5E393E-422D-92AD-039C-40CC33E1E3AB}"/>
              </a:ext>
            </a:extLst>
          </p:cNvPr>
          <p:cNvSpPr txBox="1"/>
          <p:nvPr userDrawn="1"/>
        </p:nvSpPr>
        <p:spPr>
          <a:xfrm>
            <a:off x="16682530" y="403013"/>
            <a:ext cx="753726" cy="332399"/>
          </a:xfrm>
          <a:prstGeom prst="rect">
            <a:avLst/>
          </a:prstGeom>
          <a:noFill/>
          <a:ln>
            <a:noFill/>
          </a:ln>
        </p:spPr>
        <p:txBody>
          <a:bodyPr spcFirstLastPara="1" wrap="square" lIns="0" tIns="0" rIns="0" bIns="0" anchor="t" anchorCtr="0">
            <a:spAutoFit/>
          </a:bodyPr>
          <a:lstStyle/>
          <a:p>
            <a:pPr marL="0" marR="0" lvl="0" indent="0" algn="r" rtl="0">
              <a:lnSpc>
                <a:spcPct val="119916"/>
              </a:lnSpc>
              <a:spcBef>
                <a:spcPts val="0"/>
              </a:spcBef>
              <a:spcAft>
                <a:spcPts val="0"/>
              </a:spcAft>
              <a:buNone/>
            </a:pPr>
            <a:r>
              <a:rPr lang="en-US" sz="1800" b="1"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Inter"/>
              </a:rPr>
              <a:t>2025</a:t>
            </a:r>
            <a:endParaRPr sz="1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4" name="Google Shape;60;p7">
            <a:extLst>
              <a:ext uri="{FF2B5EF4-FFF2-40B4-BE49-F238E27FC236}">
                <a16:creationId xmlns:a16="http://schemas.microsoft.com/office/drawing/2014/main" id="{A6B59552-7527-A081-1639-1B9E41549960}"/>
              </a:ext>
            </a:extLst>
          </p:cNvPr>
          <p:cNvSpPr txBox="1"/>
          <p:nvPr userDrawn="1"/>
        </p:nvSpPr>
        <p:spPr>
          <a:xfrm>
            <a:off x="688528" y="403853"/>
            <a:ext cx="5229854" cy="332399"/>
          </a:xfrm>
          <a:prstGeom prst="rect">
            <a:avLst/>
          </a:prstGeom>
          <a:noFill/>
          <a:ln>
            <a:noFill/>
          </a:ln>
        </p:spPr>
        <p:txBody>
          <a:bodyPr spcFirstLastPara="1" wrap="square" lIns="0" tIns="0" rIns="0" bIns="0" anchor="t" anchorCtr="0">
            <a:spAutoFit/>
          </a:bodyPr>
          <a:lstStyle/>
          <a:p>
            <a:pPr marL="0" marR="0" lvl="0" indent="0" algn="l" rtl="0">
              <a:lnSpc>
                <a:spcPct val="119916"/>
              </a:lnSpc>
              <a:spcBef>
                <a:spcPts val="0"/>
              </a:spcBef>
              <a:spcAft>
                <a:spcPts val="0"/>
              </a:spcAft>
              <a:buNone/>
            </a:pPr>
            <a:r>
              <a:rPr lang="en-US" sz="1800" b="1"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Inter"/>
              </a:rPr>
              <a:t>THE CORE OPERATIONS SUMMIT</a:t>
            </a:r>
            <a:endParaRPr sz="1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type="secHead">
  <p:cSld name="SECTION_HEADER">
    <p:bg>
      <p:bgPr>
        <a:solidFill>
          <a:srgbClr val="F8EFE5"/>
        </a:solidFill>
        <a:effectLst/>
      </p:bgPr>
    </p:bg>
    <p:spTree>
      <p:nvGrpSpPr>
        <p:cNvPr id="1" name="Shape 24"/>
        <p:cNvGrpSpPr/>
        <p:nvPr/>
      </p:nvGrpSpPr>
      <p:grpSpPr>
        <a:xfrm>
          <a:off x="0" y="0"/>
          <a:ext cx="0" cy="0"/>
          <a:chOff x="0" y="0"/>
          <a:chExt cx="0" cy="0"/>
        </a:xfrm>
      </p:grpSpPr>
      <p:sp>
        <p:nvSpPr>
          <p:cNvPr id="2" name="Rectangle 1">
            <a:extLst>
              <a:ext uri="{FF2B5EF4-FFF2-40B4-BE49-F238E27FC236}">
                <a16:creationId xmlns:a16="http://schemas.microsoft.com/office/drawing/2014/main" id="{5922D808-F9E5-A960-86C0-398EE02702B6}"/>
              </a:ext>
            </a:extLst>
          </p:cNvPr>
          <p:cNvSpPr/>
          <p:nvPr userDrawn="1"/>
        </p:nvSpPr>
        <p:spPr>
          <a:xfrm>
            <a:off x="7595726" y="1"/>
            <a:ext cx="10692274" cy="10319442"/>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91;p10">
            <a:extLst>
              <a:ext uri="{FF2B5EF4-FFF2-40B4-BE49-F238E27FC236}">
                <a16:creationId xmlns:a16="http://schemas.microsoft.com/office/drawing/2014/main" id="{E5998FF4-22EE-21EE-0120-95AEEC2C37C5}"/>
              </a:ext>
            </a:extLst>
          </p:cNvPr>
          <p:cNvPicPr preferRelativeResize="0"/>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rcRect l="36312" r="22433" b="314"/>
          <a:stretch/>
        </p:blipFill>
        <p:spPr>
          <a:xfrm>
            <a:off x="2" y="-1"/>
            <a:ext cx="7595724" cy="10286999"/>
          </a:xfrm>
          <a:prstGeom prst="rect">
            <a:avLst/>
          </a:prstGeom>
          <a:noFill/>
          <a:ln>
            <a:noFill/>
          </a:ln>
        </p:spPr>
      </p:pic>
      <p:cxnSp>
        <p:nvCxnSpPr>
          <p:cNvPr id="4" name="Straight Connector 3">
            <a:extLst>
              <a:ext uri="{FF2B5EF4-FFF2-40B4-BE49-F238E27FC236}">
                <a16:creationId xmlns:a16="http://schemas.microsoft.com/office/drawing/2014/main" id="{E0D698E4-E6CE-A60A-F713-592168A9FD4A}"/>
              </a:ext>
            </a:extLst>
          </p:cNvPr>
          <p:cNvCxnSpPr>
            <a:cxnSpLocks/>
          </p:cNvCxnSpPr>
          <p:nvPr userDrawn="1"/>
        </p:nvCxnSpPr>
        <p:spPr>
          <a:xfrm flipV="1">
            <a:off x="7595726" y="0"/>
            <a:ext cx="0" cy="10319442"/>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Gallery" userDrawn="1">
  <p:cSld name="TWO_OBJECTS">
    <p:bg>
      <p:bgPr>
        <a:solidFill>
          <a:srgbClr val="253278"/>
        </a:solidFill>
        <a:effectLst/>
      </p:bgPr>
    </p:bg>
    <p:spTree>
      <p:nvGrpSpPr>
        <p:cNvPr id="1" name="Shape 45"/>
        <p:cNvGrpSpPr/>
        <p:nvPr/>
      </p:nvGrpSpPr>
      <p:grpSpPr>
        <a:xfrm>
          <a:off x="0" y="0"/>
          <a:ext cx="0" cy="0"/>
          <a:chOff x="0" y="0"/>
          <a:chExt cx="0" cy="0"/>
        </a:xfrm>
      </p:grpSpPr>
      <p:sp>
        <p:nvSpPr>
          <p:cNvPr id="2" name="Rectangle 1">
            <a:extLst>
              <a:ext uri="{FF2B5EF4-FFF2-40B4-BE49-F238E27FC236}">
                <a16:creationId xmlns:a16="http://schemas.microsoft.com/office/drawing/2014/main" id="{EBDB98D4-06FF-8562-1E55-6CCF62C47298}"/>
              </a:ext>
            </a:extLst>
          </p:cNvPr>
          <p:cNvSpPr/>
          <p:nvPr userDrawn="1"/>
        </p:nvSpPr>
        <p:spPr>
          <a:xfrm>
            <a:off x="0" y="1"/>
            <a:ext cx="10692274" cy="10319442"/>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91;p10">
            <a:extLst>
              <a:ext uri="{FF2B5EF4-FFF2-40B4-BE49-F238E27FC236}">
                <a16:creationId xmlns:a16="http://schemas.microsoft.com/office/drawing/2014/main" id="{D2F632E9-BD49-DAFB-7CC4-BDD570D35A4C}"/>
              </a:ext>
            </a:extLst>
          </p:cNvPr>
          <p:cNvPicPr preferRelativeResize="0"/>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rcRect l="36312" r="22433" b="314"/>
          <a:stretch/>
        </p:blipFill>
        <p:spPr>
          <a:xfrm>
            <a:off x="10692276" y="-1"/>
            <a:ext cx="7595724" cy="10286999"/>
          </a:xfrm>
          <a:prstGeom prst="rect">
            <a:avLst/>
          </a:prstGeom>
          <a:noFill/>
          <a:ln>
            <a:noFill/>
          </a:ln>
        </p:spPr>
      </p:pic>
      <p:cxnSp>
        <p:nvCxnSpPr>
          <p:cNvPr id="4" name="Straight Connector 3">
            <a:extLst>
              <a:ext uri="{FF2B5EF4-FFF2-40B4-BE49-F238E27FC236}">
                <a16:creationId xmlns:a16="http://schemas.microsoft.com/office/drawing/2014/main" id="{0AFFB991-7923-C0FE-D634-02616A3DFCDF}"/>
              </a:ext>
            </a:extLst>
          </p:cNvPr>
          <p:cNvCxnSpPr>
            <a:cxnSpLocks/>
          </p:cNvCxnSpPr>
          <p:nvPr userDrawn="1"/>
        </p:nvCxnSpPr>
        <p:spPr>
          <a:xfrm flipV="1">
            <a:off x="10692274" y="0"/>
            <a:ext cx="0" cy="10319442"/>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EBBE87E-6D5F-F7E7-14FE-A9EE7BC8685E}"/>
              </a:ext>
            </a:extLst>
          </p:cNvPr>
          <p:cNvSpPr/>
          <p:nvPr userDrawn="1"/>
        </p:nvSpPr>
        <p:spPr>
          <a:xfrm rot="10800000">
            <a:off x="10700207" y="6678024"/>
            <a:ext cx="7587793" cy="3604310"/>
          </a:xfrm>
          <a:prstGeom prst="rect">
            <a:avLst/>
          </a:prstGeom>
          <a:gradFill flip="none" rotWithShape="1">
            <a:gsLst>
              <a:gs pos="52000">
                <a:srgbClr val="272626">
                  <a:alpha val="75000"/>
                </a:srgbClr>
              </a:gs>
              <a:gs pos="100000">
                <a:srgbClr val="272626">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Gallery" preserve="1" userDrawn="1">
  <p:cSld name="1_Gallery">
    <p:bg>
      <p:bgPr>
        <a:solidFill>
          <a:srgbClr val="253278"/>
        </a:solidFill>
        <a:effectLst/>
      </p:bgPr>
    </p:bg>
    <p:spTree>
      <p:nvGrpSpPr>
        <p:cNvPr id="1" name="Shape 45"/>
        <p:cNvGrpSpPr/>
        <p:nvPr/>
      </p:nvGrpSpPr>
      <p:grpSpPr>
        <a:xfrm>
          <a:off x="0" y="0"/>
          <a:ext cx="0" cy="0"/>
          <a:chOff x="0" y="0"/>
          <a:chExt cx="0" cy="0"/>
        </a:xfrm>
      </p:grpSpPr>
      <p:sp>
        <p:nvSpPr>
          <p:cNvPr id="2" name="Rectangle 1">
            <a:extLst>
              <a:ext uri="{FF2B5EF4-FFF2-40B4-BE49-F238E27FC236}">
                <a16:creationId xmlns:a16="http://schemas.microsoft.com/office/drawing/2014/main" id="{EBDB98D4-06FF-8562-1E55-6CCF62C47298}"/>
              </a:ext>
            </a:extLst>
          </p:cNvPr>
          <p:cNvSpPr/>
          <p:nvPr userDrawn="1"/>
        </p:nvSpPr>
        <p:spPr>
          <a:xfrm>
            <a:off x="0" y="1"/>
            <a:ext cx="18288000" cy="10319442"/>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EBBE87E-6D5F-F7E7-14FE-A9EE7BC8685E}"/>
              </a:ext>
            </a:extLst>
          </p:cNvPr>
          <p:cNvSpPr/>
          <p:nvPr userDrawn="1"/>
        </p:nvSpPr>
        <p:spPr>
          <a:xfrm rot="10800000">
            <a:off x="10700207" y="6678024"/>
            <a:ext cx="7587793" cy="3604310"/>
          </a:xfrm>
          <a:prstGeom prst="rect">
            <a:avLst/>
          </a:prstGeom>
          <a:gradFill flip="none" rotWithShape="1">
            <a:gsLst>
              <a:gs pos="52000">
                <a:srgbClr val="272626">
                  <a:alpha val="75000"/>
                </a:srgbClr>
              </a:gs>
              <a:gs pos="100000">
                <a:srgbClr val="272626">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37628B8-ED4F-88E9-7630-8558E8AF10A1}"/>
              </a:ext>
            </a:extLst>
          </p:cNvPr>
          <p:cNvSpPr/>
          <p:nvPr userDrawn="1"/>
        </p:nvSpPr>
        <p:spPr>
          <a:xfrm>
            <a:off x="0" y="1"/>
            <a:ext cx="18288000" cy="10319442"/>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83A3634-8058-F787-DD6E-C86254FB877C}"/>
              </a:ext>
            </a:extLst>
          </p:cNvPr>
          <p:cNvSpPr/>
          <p:nvPr userDrawn="1"/>
        </p:nvSpPr>
        <p:spPr>
          <a:xfrm rot="10800000">
            <a:off x="10700207" y="6678024"/>
            <a:ext cx="7587793" cy="3604310"/>
          </a:xfrm>
          <a:prstGeom prst="rect">
            <a:avLst/>
          </a:prstGeom>
          <a:gradFill flip="none" rotWithShape="1">
            <a:gsLst>
              <a:gs pos="52000">
                <a:srgbClr val="272626">
                  <a:alpha val="75000"/>
                </a:srgbClr>
              </a:gs>
              <a:gs pos="100000">
                <a:srgbClr val="272626">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4E6482C-5F09-62B1-7981-2517F6543609}"/>
              </a:ext>
            </a:extLst>
          </p:cNvPr>
          <p:cNvSpPr/>
          <p:nvPr userDrawn="1"/>
        </p:nvSpPr>
        <p:spPr>
          <a:xfrm>
            <a:off x="18861" y="-16221"/>
            <a:ext cx="18288000" cy="10319442"/>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AF3B7CB-DB01-8FBF-30D7-691B3719BE05}"/>
              </a:ext>
            </a:extLst>
          </p:cNvPr>
          <p:cNvPicPr>
            <a:picLocks noChangeAspect="1"/>
          </p:cNvPicPr>
          <p:nvPr userDrawn="1"/>
        </p:nvPicPr>
        <p:blipFill>
          <a:blip r:embed="rId2">
            <a:alphaModFix amt="54000"/>
          </a:blip>
          <a:srcRect l="2892" r="2892"/>
          <a:stretch/>
        </p:blipFill>
        <p:spPr>
          <a:xfrm>
            <a:off x="18861" y="-24431"/>
            <a:ext cx="18290505" cy="10319443"/>
          </a:xfrm>
          <a:prstGeom prst="rect">
            <a:avLst/>
          </a:prstGeom>
        </p:spPr>
      </p:pic>
      <p:pic>
        <p:nvPicPr>
          <p:cNvPr id="8" name="Google Shape;91;p10">
            <a:extLst>
              <a:ext uri="{FF2B5EF4-FFF2-40B4-BE49-F238E27FC236}">
                <a16:creationId xmlns:a16="http://schemas.microsoft.com/office/drawing/2014/main" id="{752D9292-4FC6-DD5E-D9ED-9CFE1D1B01E3}"/>
              </a:ext>
            </a:extLst>
          </p:cNvPr>
          <p:cNvPicPr preferRelativeResize="0"/>
          <p:nvPr userDrawn="1"/>
        </p:nvPicPr>
        <p:blipFill>
          <a:blip r:embed="rId3"/>
          <a:srcRect l="699" r="537" b="16881"/>
          <a:stretch/>
        </p:blipFill>
        <p:spPr>
          <a:xfrm>
            <a:off x="-29980" y="-16223"/>
            <a:ext cx="18377804" cy="10311235"/>
          </a:xfrm>
          <a:prstGeom prst="rect">
            <a:avLst/>
          </a:prstGeom>
          <a:noFill/>
          <a:ln>
            <a:noFill/>
          </a:ln>
        </p:spPr>
      </p:pic>
      <p:sp>
        <p:nvSpPr>
          <p:cNvPr id="9" name="Rectangle 8">
            <a:extLst>
              <a:ext uri="{FF2B5EF4-FFF2-40B4-BE49-F238E27FC236}">
                <a16:creationId xmlns:a16="http://schemas.microsoft.com/office/drawing/2014/main" id="{20A7D9AC-0775-FDCB-F65E-0CE71F89B563}"/>
              </a:ext>
            </a:extLst>
          </p:cNvPr>
          <p:cNvSpPr/>
          <p:nvPr userDrawn="1"/>
        </p:nvSpPr>
        <p:spPr>
          <a:xfrm>
            <a:off x="-228600" y="-16221"/>
            <a:ext cx="18576424" cy="10319442"/>
          </a:xfrm>
          <a:prstGeom prst="rect">
            <a:avLst/>
          </a:prstGeom>
          <a:solidFill>
            <a:srgbClr val="272626">
              <a:alpha val="8934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56422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Rectangle 1">
            <a:extLst>
              <a:ext uri="{FF2B5EF4-FFF2-40B4-BE49-F238E27FC236}">
                <a16:creationId xmlns:a16="http://schemas.microsoft.com/office/drawing/2014/main" id="{62559162-21DB-24F3-DF52-D904CAC98AF1}"/>
              </a:ext>
            </a:extLst>
          </p:cNvPr>
          <p:cNvSpPr/>
          <p:nvPr userDrawn="1"/>
        </p:nvSpPr>
        <p:spPr>
          <a:xfrm>
            <a:off x="0" y="1"/>
            <a:ext cx="18288000" cy="10319442"/>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59;p7">
            <a:extLst>
              <a:ext uri="{FF2B5EF4-FFF2-40B4-BE49-F238E27FC236}">
                <a16:creationId xmlns:a16="http://schemas.microsoft.com/office/drawing/2014/main" id="{3F49ED4D-7897-456B-6FAA-CAB6499633F2}"/>
              </a:ext>
            </a:extLst>
          </p:cNvPr>
          <p:cNvSpPr txBox="1"/>
          <p:nvPr userDrawn="1"/>
        </p:nvSpPr>
        <p:spPr>
          <a:xfrm>
            <a:off x="16682530" y="403013"/>
            <a:ext cx="753726" cy="332399"/>
          </a:xfrm>
          <a:prstGeom prst="rect">
            <a:avLst/>
          </a:prstGeom>
          <a:noFill/>
          <a:ln>
            <a:noFill/>
          </a:ln>
        </p:spPr>
        <p:txBody>
          <a:bodyPr spcFirstLastPara="1" wrap="square" lIns="0" tIns="0" rIns="0" bIns="0" anchor="t" anchorCtr="0">
            <a:spAutoFit/>
          </a:bodyPr>
          <a:lstStyle/>
          <a:p>
            <a:pPr marL="0" marR="0" lvl="0" indent="0" algn="r" rtl="0">
              <a:lnSpc>
                <a:spcPct val="119916"/>
              </a:lnSpc>
              <a:spcBef>
                <a:spcPts val="0"/>
              </a:spcBef>
              <a:spcAft>
                <a:spcPts val="0"/>
              </a:spcAft>
              <a:buNone/>
            </a:pPr>
            <a:r>
              <a:rPr lang="en-US" sz="1800" b="1"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Inter"/>
              </a:rPr>
              <a:t>2025</a:t>
            </a:r>
            <a:endParaRPr sz="1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4" name="Google Shape;60;p7">
            <a:extLst>
              <a:ext uri="{FF2B5EF4-FFF2-40B4-BE49-F238E27FC236}">
                <a16:creationId xmlns:a16="http://schemas.microsoft.com/office/drawing/2014/main" id="{23FB8649-5622-1AAE-F491-4EBBC15F8DA8}"/>
              </a:ext>
            </a:extLst>
          </p:cNvPr>
          <p:cNvSpPr txBox="1"/>
          <p:nvPr userDrawn="1"/>
        </p:nvSpPr>
        <p:spPr>
          <a:xfrm>
            <a:off x="688528" y="403853"/>
            <a:ext cx="5229854" cy="332399"/>
          </a:xfrm>
          <a:prstGeom prst="rect">
            <a:avLst/>
          </a:prstGeom>
          <a:noFill/>
          <a:ln>
            <a:noFill/>
          </a:ln>
        </p:spPr>
        <p:txBody>
          <a:bodyPr spcFirstLastPara="1" wrap="square" lIns="0" tIns="0" rIns="0" bIns="0" anchor="t" anchorCtr="0">
            <a:spAutoFit/>
          </a:bodyPr>
          <a:lstStyle/>
          <a:p>
            <a:pPr marL="0" marR="0" lvl="0" indent="0" algn="l" rtl="0">
              <a:lnSpc>
                <a:spcPct val="119916"/>
              </a:lnSpc>
              <a:spcBef>
                <a:spcPts val="0"/>
              </a:spcBef>
              <a:spcAft>
                <a:spcPts val="0"/>
              </a:spcAft>
              <a:buNone/>
            </a:pPr>
            <a:r>
              <a:rPr lang="en-US" sz="1800" b="1"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Inter"/>
              </a:rPr>
              <a:t>THE CORE OPERATIONS SUMMIT</a:t>
            </a:r>
            <a:endParaRPr sz="1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EFE5"/>
        </a:solidFill>
        <a:effectLst/>
      </p:bgPr>
    </p:bg>
    <p:spTree>
      <p:nvGrpSpPr>
        <p:cNvPr id="1" name="Shape 55"/>
        <p:cNvGrpSpPr/>
        <p:nvPr/>
      </p:nvGrpSpPr>
      <p:grpSpPr>
        <a:xfrm>
          <a:off x="0" y="0"/>
          <a:ext cx="0" cy="0"/>
          <a:chOff x="0" y="0"/>
          <a:chExt cx="0" cy="0"/>
        </a:xfrm>
      </p:grpSpPr>
      <p:pic>
        <p:nvPicPr>
          <p:cNvPr id="28" name="Picture 27">
            <a:extLst>
              <a:ext uri="{FF2B5EF4-FFF2-40B4-BE49-F238E27FC236}">
                <a16:creationId xmlns:a16="http://schemas.microsoft.com/office/drawing/2014/main" id="{CF0A218C-5163-7871-1C86-D7423C897066}"/>
              </a:ext>
            </a:extLst>
          </p:cNvPr>
          <p:cNvPicPr>
            <a:picLocks noChangeAspect="1"/>
          </p:cNvPicPr>
          <p:nvPr/>
        </p:nvPicPr>
        <p:blipFill>
          <a:blip r:embed="rId3"/>
          <a:srcRect l="2892" r="2892"/>
          <a:stretch/>
        </p:blipFill>
        <p:spPr>
          <a:xfrm>
            <a:off x="-2505" y="-1"/>
            <a:ext cx="18290505" cy="10319443"/>
          </a:xfrm>
          <a:prstGeom prst="rect">
            <a:avLst/>
          </a:prstGeom>
        </p:spPr>
      </p:pic>
      <p:pic>
        <p:nvPicPr>
          <p:cNvPr id="29" name="Picture 28" descr="A black and white logo&#10;&#10;Description automatically generated">
            <a:extLst>
              <a:ext uri="{FF2B5EF4-FFF2-40B4-BE49-F238E27FC236}">
                <a16:creationId xmlns:a16="http://schemas.microsoft.com/office/drawing/2014/main" id="{2AF774CB-EC66-E726-D214-2B4A31AE0BBE}"/>
              </a:ext>
            </a:extLst>
          </p:cNvPr>
          <p:cNvPicPr>
            <a:picLocks noChangeAspect="1"/>
          </p:cNvPicPr>
          <p:nvPr/>
        </p:nvPicPr>
        <p:blipFill>
          <a:blip r:embed="rId4"/>
          <a:srcRect r="67533"/>
          <a:stretch/>
        </p:blipFill>
        <p:spPr>
          <a:xfrm>
            <a:off x="1454266" y="2934518"/>
            <a:ext cx="3175682" cy="3561846"/>
          </a:xfrm>
          <a:prstGeom prst="rect">
            <a:avLst/>
          </a:prstGeom>
        </p:spPr>
      </p:pic>
      <p:sp>
        <p:nvSpPr>
          <p:cNvPr id="30" name="Rectangle 29">
            <a:extLst>
              <a:ext uri="{FF2B5EF4-FFF2-40B4-BE49-F238E27FC236}">
                <a16:creationId xmlns:a16="http://schemas.microsoft.com/office/drawing/2014/main" id="{B666DF48-9C28-9033-DB3F-58E5C91D6E08}"/>
              </a:ext>
            </a:extLst>
          </p:cNvPr>
          <p:cNvSpPr/>
          <p:nvPr/>
        </p:nvSpPr>
        <p:spPr>
          <a:xfrm>
            <a:off x="0" y="8098971"/>
            <a:ext cx="18288000" cy="2220471"/>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C30C85AC-0A7C-4864-A79A-77B97CE4634C}"/>
              </a:ext>
            </a:extLst>
          </p:cNvPr>
          <p:cNvCxnSpPr>
            <a:cxnSpLocks/>
          </p:cNvCxnSpPr>
          <p:nvPr/>
        </p:nvCxnSpPr>
        <p:spPr>
          <a:xfrm>
            <a:off x="-2505" y="8098971"/>
            <a:ext cx="18290505" cy="0"/>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
        <p:nvSpPr>
          <p:cNvPr id="32" name="Google Shape;59;p7">
            <a:extLst>
              <a:ext uri="{FF2B5EF4-FFF2-40B4-BE49-F238E27FC236}">
                <a16:creationId xmlns:a16="http://schemas.microsoft.com/office/drawing/2014/main" id="{F8F4B1E5-FCF6-773E-47D0-17284D52C932}"/>
              </a:ext>
            </a:extLst>
          </p:cNvPr>
          <p:cNvSpPr txBox="1"/>
          <p:nvPr/>
        </p:nvSpPr>
        <p:spPr>
          <a:xfrm>
            <a:off x="16682530" y="403013"/>
            <a:ext cx="753726" cy="332399"/>
          </a:xfrm>
          <a:prstGeom prst="rect">
            <a:avLst/>
          </a:prstGeom>
          <a:noFill/>
          <a:ln>
            <a:noFill/>
          </a:ln>
        </p:spPr>
        <p:txBody>
          <a:bodyPr spcFirstLastPara="1" wrap="square" lIns="0" tIns="0" rIns="0" bIns="0" anchor="t" anchorCtr="0">
            <a:spAutoFit/>
          </a:bodyPr>
          <a:lstStyle/>
          <a:p>
            <a:pPr marL="0" marR="0" lvl="0" indent="0" algn="r" rtl="0">
              <a:lnSpc>
                <a:spcPct val="119916"/>
              </a:lnSpc>
              <a:spcBef>
                <a:spcPts val="0"/>
              </a:spcBef>
              <a:spcAft>
                <a:spcPts val="0"/>
              </a:spcAft>
              <a:buNone/>
            </a:pPr>
            <a:r>
              <a:rPr lang="en-US" sz="1800" b="1"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Inter"/>
              </a:rPr>
              <a:t>2025</a:t>
            </a:r>
            <a:endParaRPr sz="1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3" name="Google Shape;60;p7">
            <a:extLst>
              <a:ext uri="{FF2B5EF4-FFF2-40B4-BE49-F238E27FC236}">
                <a16:creationId xmlns:a16="http://schemas.microsoft.com/office/drawing/2014/main" id="{CDF89842-6362-3C46-E236-7528065943AB}"/>
              </a:ext>
            </a:extLst>
          </p:cNvPr>
          <p:cNvSpPr txBox="1"/>
          <p:nvPr/>
        </p:nvSpPr>
        <p:spPr>
          <a:xfrm>
            <a:off x="688528" y="403853"/>
            <a:ext cx="5229854" cy="332399"/>
          </a:xfrm>
          <a:prstGeom prst="rect">
            <a:avLst/>
          </a:prstGeom>
          <a:noFill/>
          <a:ln>
            <a:noFill/>
          </a:ln>
        </p:spPr>
        <p:txBody>
          <a:bodyPr spcFirstLastPara="1" wrap="square" lIns="0" tIns="0" rIns="0" bIns="0" anchor="t" anchorCtr="0">
            <a:spAutoFit/>
          </a:bodyPr>
          <a:lstStyle/>
          <a:p>
            <a:pPr marL="0" marR="0" lvl="0" indent="0" algn="l" rtl="0">
              <a:lnSpc>
                <a:spcPct val="119916"/>
              </a:lnSpc>
              <a:spcBef>
                <a:spcPts val="0"/>
              </a:spcBef>
              <a:spcAft>
                <a:spcPts val="0"/>
              </a:spcAft>
              <a:buNone/>
            </a:pPr>
            <a:r>
              <a:rPr lang="en-US" sz="1800" b="1"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Inter"/>
              </a:rPr>
              <a:t>THE CORE OPERATIONS SUMMIT</a:t>
            </a:r>
            <a:endParaRPr sz="1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34" name="Picture 33">
            <a:extLst>
              <a:ext uri="{FF2B5EF4-FFF2-40B4-BE49-F238E27FC236}">
                <a16:creationId xmlns:a16="http://schemas.microsoft.com/office/drawing/2014/main" id="{99D72EB9-694F-34E4-B5B1-979D2F9D8ABE}"/>
              </a:ext>
            </a:extLst>
          </p:cNvPr>
          <p:cNvPicPr>
            <a:picLocks noChangeAspect="1"/>
          </p:cNvPicPr>
          <p:nvPr/>
        </p:nvPicPr>
        <p:blipFill>
          <a:blip r:embed="rId5">
            <a:alphaModFix amt="54000"/>
          </a:blip>
          <a:srcRect l="2892" t="21738" r="2892"/>
          <a:stretch/>
        </p:blipFill>
        <p:spPr>
          <a:xfrm>
            <a:off x="0" y="9877"/>
            <a:ext cx="18290505" cy="8076153"/>
          </a:xfrm>
          <a:prstGeom prst="rect">
            <a:avLst/>
          </a:prstGeom>
        </p:spPr>
      </p:pic>
      <p:pic>
        <p:nvPicPr>
          <p:cNvPr id="35" name="Google Shape;91;p10">
            <a:extLst>
              <a:ext uri="{FF2B5EF4-FFF2-40B4-BE49-F238E27FC236}">
                <a16:creationId xmlns:a16="http://schemas.microsoft.com/office/drawing/2014/main" id="{12D44F3D-0D2F-772A-81BB-C311A3255A43}"/>
              </a:ext>
            </a:extLst>
          </p:cNvPr>
          <p:cNvPicPr preferRelativeResize="0"/>
          <p:nvPr/>
        </p:nvPicPr>
        <p:blipFill>
          <a:blip r:embed="rId6"/>
          <a:srcRect l="699" t="17937" r="537" b="16881"/>
          <a:stretch/>
        </p:blipFill>
        <p:spPr>
          <a:xfrm>
            <a:off x="-48841" y="0"/>
            <a:ext cx="18377804" cy="8086030"/>
          </a:xfrm>
          <a:prstGeom prst="rect">
            <a:avLst/>
          </a:prstGeom>
          <a:noFill/>
          <a:ln>
            <a:noFill/>
          </a:ln>
        </p:spPr>
      </p:pic>
      <p:sp>
        <p:nvSpPr>
          <p:cNvPr id="36" name="Rectangle 35">
            <a:extLst>
              <a:ext uri="{FF2B5EF4-FFF2-40B4-BE49-F238E27FC236}">
                <a16:creationId xmlns:a16="http://schemas.microsoft.com/office/drawing/2014/main" id="{1ED9F8BD-13E8-D1A5-A865-2852A03951EE}"/>
              </a:ext>
            </a:extLst>
          </p:cNvPr>
          <p:cNvSpPr/>
          <p:nvPr/>
        </p:nvSpPr>
        <p:spPr>
          <a:xfrm>
            <a:off x="0" y="9878"/>
            <a:ext cx="18288000" cy="8076152"/>
          </a:xfrm>
          <a:prstGeom prst="rect">
            <a:avLst/>
          </a:prstGeom>
          <a:solidFill>
            <a:srgbClr val="272626">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black and white checkered pattern&#10;&#10;Description automatically generated">
            <a:extLst>
              <a:ext uri="{FF2B5EF4-FFF2-40B4-BE49-F238E27FC236}">
                <a16:creationId xmlns:a16="http://schemas.microsoft.com/office/drawing/2014/main" id="{090404D0-4829-C26E-ADF7-CF73075E1ACC}"/>
              </a:ext>
            </a:extLst>
          </p:cNvPr>
          <p:cNvPicPr>
            <a:picLocks noChangeAspect="1"/>
          </p:cNvPicPr>
          <p:nvPr/>
        </p:nvPicPr>
        <p:blipFill>
          <a:blip r:embed="rId7">
            <a:alphaModFix amt="5000"/>
          </a:blip>
          <a:srcRect b="37630"/>
          <a:stretch/>
        </p:blipFill>
        <p:spPr>
          <a:xfrm>
            <a:off x="2868" y="-30894"/>
            <a:ext cx="18372431" cy="8129863"/>
          </a:xfrm>
          <a:prstGeom prst="rect">
            <a:avLst/>
          </a:prstGeom>
        </p:spPr>
      </p:pic>
      <p:sp>
        <p:nvSpPr>
          <p:cNvPr id="37" name="Rectangle 36">
            <a:extLst>
              <a:ext uri="{FF2B5EF4-FFF2-40B4-BE49-F238E27FC236}">
                <a16:creationId xmlns:a16="http://schemas.microsoft.com/office/drawing/2014/main" id="{04CA9E0A-7369-F700-CBE4-F9B882210345}"/>
              </a:ext>
            </a:extLst>
          </p:cNvPr>
          <p:cNvSpPr/>
          <p:nvPr/>
        </p:nvSpPr>
        <p:spPr>
          <a:xfrm>
            <a:off x="0" y="8098971"/>
            <a:ext cx="18288000" cy="2220471"/>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C7AA1668-B278-FF17-2AFD-7E4F2022AC99}"/>
              </a:ext>
            </a:extLst>
          </p:cNvPr>
          <p:cNvCxnSpPr>
            <a:cxnSpLocks/>
          </p:cNvCxnSpPr>
          <p:nvPr/>
        </p:nvCxnSpPr>
        <p:spPr>
          <a:xfrm>
            <a:off x="-2505" y="8098971"/>
            <a:ext cx="18290505" cy="0"/>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
        <p:nvSpPr>
          <p:cNvPr id="40" name="Google Shape;58;p7">
            <a:extLst>
              <a:ext uri="{FF2B5EF4-FFF2-40B4-BE49-F238E27FC236}">
                <a16:creationId xmlns:a16="http://schemas.microsoft.com/office/drawing/2014/main" id="{B6B66F52-A653-4D61-756F-671538D8B9B2}"/>
              </a:ext>
            </a:extLst>
          </p:cNvPr>
          <p:cNvSpPr txBox="1"/>
          <p:nvPr/>
        </p:nvSpPr>
        <p:spPr>
          <a:xfrm>
            <a:off x="5168330" y="5981443"/>
            <a:ext cx="11514200" cy="5539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i="1" dirty="0">
                <a:solidFill>
                  <a:schemeClr val="bg1"/>
                </a:solidFill>
                <a:latin typeface="Roboto Medium" panose="02000000000000000000" pitchFamily="2" charset="0"/>
                <a:ea typeface="Roboto Medium" panose="02000000000000000000" pitchFamily="2" charset="0"/>
                <a:cs typeface="Roboto Medium" panose="02000000000000000000" pitchFamily="2" charset="0"/>
                <a:sym typeface="Inter"/>
              </a:rPr>
              <a:t>THE LIVE EVENT CONVERSION ENGINE</a:t>
            </a:r>
            <a:endParaRPr sz="3000" i="1"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41" name="Picture 40" descr="A black and white logo&#10;&#10;Description automatically generated">
            <a:extLst>
              <a:ext uri="{FF2B5EF4-FFF2-40B4-BE49-F238E27FC236}">
                <a16:creationId xmlns:a16="http://schemas.microsoft.com/office/drawing/2014/main" id="{F9DC0758-2440-51FB-8E87-028EDC415A8F}"/>
              </a:ext>
            </a:extLst>
          </p:cNvPr>
          <p:cNvPicPr>
            <a:picLocks noChangeAspect="1"/>
          </p:cNvPicPr>
          <p:nvPr/>
        </p:nvPicPr>
        <p:blipFill>
          <a:blip r:embed="rId4"/>
          <a:srcRect r="67533"/>
          <a:stretch/>
        </p:blipFill>
        <p:spPr>
          <a:xfrm>
            <a:off x="1454266" y="2934518"/>
            <a:ext cx="3175682" cy="3561846"/>
          </a:xfrm>
          <a:prstGeom prst="rect">
            <a:avLst/>
          </a:prstGeom>
        </p:spPr>
      </p:pic>
      <p:cxnSp>
        <p:nvCxnSpPr>
          <p:cNvPr id="43" name="Straight Connector 42">
            <a:extLst>
              <a:ext uri="{FF2B5EF4-FFF2-40B4-BE49-F238E27FC236}">
                <a16:creationId xmlns:a16="http://schemas.microsoft.com/office/drawing/2014/main" id="{4A4A0CD9-88A0-42BE-4ED6-1AB6602A80D2}"/>
              </a:ext>
            </a:extLst>
          </p:cNvPr>
          <p:cNvCxnSpPr>
            <a:cxnSpLocks/>
          </p:cNvCxnSpPr>
          <p:nvPr/>
        </p:nvCxnSpPr>
        <p:spPr>
          <a:xfrm>
            <a:off x="5168330" y="5670181"/>
            <a:ext cx="11065021" cy="0"/>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
        <p:nvSpPr>
          <p:cNvPr id="44" name="Google Shape;59;p7">
            <a:extLst>
              <a:ext uri="{FF2B5EF4-FFF2-40B4-BE49-F238E27FC236}">
                <a16:creationId xmlns:a16="http://schemas.microsoft.com/office/drawing/2014/main" id="{415738E1-893A-D9F5-9898-128AD77EFCB3}"/>
              </a:ext>
            </a:extLst>
          </p:cNvPr>
          <p:cNvSpPr txBox="1"/>
          <p:nvPr/>
        </p:nvSpPr>
        <p:spPr>
          <a:xfrm>
            <a:off x="16834930" y="555413"/>
            <a:ext cx="753726" cy="332399"/>
          </a:xfrm>
          <a:prstGeom prst="rect">
            <a:avLst/>
          </a:prstGeom>
          <a:noFill/>
          <a:ln>
            <a:noFill/>
          </a:ln>
        </p:spPr>
        <p:txBody>
          <a:bodyPr spcFirstLastPara="1" wrap="square" lIns="0" tIns="0" rIns="0" bIns="0" anchor="t" anchorCtr="0">
            <a:spAutoFit/>
          </a:bodyPr>
          <a:lstStyle/>
          <a:p>
            <a:pPr marL="0" marR="0" lvl="0" indent="0" algn="r" rtl="0">
              <a:lnSpc>
                <a:spcPct val="119916"/>
              </a:lnSpc>
              <a:spcBef>
                <a:spcPts val="0"/>
              </a:spcBef>
              <a:spcAft>
                <a:spcPts val="0"/>
              </a:spcAft>
              <a:buNone/>
            </a:pPr>
            <a:r>
              <a:rPr lang="en-US" sz="1800" b="1"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Inter"/>
              </a:rPr>
              <a:t>2026</a:t>
            </a:r>
            <a:endParaRPr sz="1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45" name="Google Shape;60;p7">
            <a:extLst>
              <a:ext uri="{FF2B5EF4-FFF2-40B4-BE49-F238E27FC236}">
                <a16:creationId xmlns:a16="http://schemas.microsoft.com/office/drawing/2014/main" id="{CCABF7B4-2F1D-B0FF-A8F0-7D38E44AC825}"/>
              </a:ext>
            </a:extLst>
          </p:cNvPr>
          <p:cNvSpPr txBox="1"/>
          <p:nvPr/>
        </p:nvSpPr>
        <p:spPr>
          <a:xfrm>
            <a:off x="840928" y="556253"/>
            <a:ext cx="5229854" cy="332399"/>
          </a:xfrm>
          <a:prstGeom prst="rect">
            <a:avLst/>
          </a:prstGeom>
          <a:noFill/>
          <a:ln>
            <a:noFill/>
          </a:ln>
        </p:spPr>
        <p:txBody>
          <a:bodyPr spcFirstLastPara="1" wrap="square" lIns="0" tIns="0" rIns="0" bIns="0" anchor="t" anchorCtr="0">
            <a:spAutoFit/>
          </a:bodyPr>
          <a:lstStyle/>
          <a:p>
            <a:pPr marL="0" marR="0" lvl="0" indent="0" algn="l" rtl="0">
              <a:lnSpc>
                <a:spcPct val="119916"/>
              </a:lnSpc>
              <a:spcBef>
                <a:spcPts val="0"/>
              </a:spcBef>
              <a:spcAft>
                <a:spcPts val="0"/>
              </a:spcAft>
              <a:buNone/>
            </a:pPr>
            <a:r>
              <a:rPr lang="en-US" sz="1800" b="1"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Inter"/>
              </a:rPr>
              <a:t>THE CORE OPERATIONS SUMMIT</a:t>
            </a:r>
            <a:endParaRPr sz="1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47" name="Picture 46" descr="A black and orange logo&#10;&#10;Description automatically generated">
            <a:extLst>
              <a:ext uri="{FF2B5EF4-FFF2-40B4-BE49-F238E27FC236}">
                <a16:creationId xmlns:a16="http://schemas.microsoft.com/office/drawing/2014/main" id="{15543C1E-1621-E70A-F445-4F200CE54932}"/>
              </a:ext>
            </a:extLst>
          </p:cNvPr>
          <p:cNvPicPr>
            <a:picLocks noChangeAspect="1"/>
          </p:cNvPicPr>
          <p:nvPr/>
        </p:nvPicPr>
        <p:blipFill>
          <a:blip r:embed="rId8"/>
          <a:stretch>
            <a:fillRect/>
          </a:stretch>
        </p:blipFill>
        <p:spPr>
          <a:xfrm>
            <a:off x="1148942" y="8515396"/>
            <a:ext cx="1509005" cy="1331475"/>
          </a:xfrm>
          <a:prstGeom prst="rect">
            <a:avLst/>
          </a:prstGeom>
        </p:spPr>
      </p:pic>
      <p:sp>
        <p:nvSpPr>
          <p:cNvPr id="2" name="Google Shape;57;p7">
            <a:extLst>
              <a:ext uri="{FF2B5EF4-FFF2-40B4-BE49-F238E27FC236}">
                <a16:creationId xmlns:a16="http://schemas.microsoft.com/office/drawing/2014/main" id="{1B298E5D-9D1E-EB4C-4545-801BFA011471}"/>
              </a:ext>
            </a:extLst>
          </p:cNvPr>
          <p:cNvSpPr txBox="1"/>
          <p:nvPr/>
        </p:nvSpPr>
        <p:spPr>
          <a:xfrm>
            <a:off x="5073080" y="3057356"/>
            <a:ext cx="11913997" cy="2564805"/>
          </a:xfrm>
          <a:prstGeom prst="rect">
            <a:avLst/>
          </a:prstGeom>
          <a:noFill/>
          <a:ln>
            <a:noFill/>
          </a:ln>
        </p:spPr>
        <p:txBody>
          <a:bodyPr spcFirstLastPara="1" wrap="square" lIns="0" tIns="0" rIns="0" bIns="0" anchor="t" anchorCtr="0">
            <a:spAutoFit/>
          </a:bodyPr>
          <a:lstStyle/>
          <a:p>
            <a:pPr marL="0" marR="0" lvl="0" indent="0" algn="l" rtl="0">
              <a:lnSpc>
                <a:spcPts val="10000"/>
              </a:lnSpc>
              <a:spcBef>
                <a:spcPts val="0"/>
              </a:spcBef>
              <a:spcAft>
                <a:spcPts val="0"/>
              </a:spcAft>
              <a:buNone/>
            </a:pPr>
            <a:r>
              <a:rPr lang="en-US" sz="11000" b="1" u="none" strike="noStrike" cap="none"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FROM ROOM </a:t>
            </a:r>
            <a:br>
              <a:rPr lang="en-US" sz="11000" b="1" u="none" strike="noStrike" cap="none"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br>
            <a:r>
              <a:rPr lang="en-US" sz="11000" b="1" u="none" strike="noStrike" cap="none"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TO REVENUE</a:t>
            </a:r>
            <a:endParaRPr sz="110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sp>
        <p:nvSpPr>
          <p:cNvPr id="3" name="TextBox 2">
            <a:extLst>
              <a:ext uri="{FF2B5EF4-FFF2-40B4-BE49-F238E27FC236}">
                <a16:creationId xmlns:a16="http://schemas.microsoft.com/office/drawing/2014/main" id="{FC886047-813C-4F84-A03F-DED02548EEC9}"/>
              </a:ext>
            </a:extLst>
          </p:cNvPr>
          <p:cNvSpPr txBox="1"/>
          <p:nvPr/>
        </p:nvSpPr>
        <p:spPr>
          <a:xfrm>
            <a:off x="3058477" y="8694630"/>
            <a:ext cx="3096719" cy="1015663"/>
          </a:xfrm>
          <a:prstGeom prst="rect">
            <a:avLst/>
          </a:prstGeom>
          <a:noFill/>
        </p:spPr>
        <p:txBody>
          <a:bodyPr wrap="square" rtlCol="0">
            <a:spAutoFit/>
          </a:bodyPr>
          <a:lstStyle/>
          <a:p>
            <a:r>
              <a:rPr lang="en-US" sz="2400" b="1" dirty="0">
                <a:solidFill>
                  <a:schemeClr val="bg1"/>
                </a:solidFill>
                <a:latin typeface="Roboto Black" panose="02000000000000000000" pitchFamily="2" charset="0"/>
                <a:ea typeface="Roboto Black" panose="02000000000000000000" pitchFamily="2" charset="0"/>
                <a:cs typeface="Roboto Black" panose="02000000000000000000" pitchFamily="2" charset="0"/>
              </a:rPr>
              <a:t>CONNOR HESS</a:t>
            </a:r>
          </a:p>
          <a:p>
            <a:r>
              <a:rPr lang="en-US" sz="1800" dirty="0">
                <a:solidFill>
                  <a:srgbClr val="E25527"/>
                </a:solidFill>
                <a:latin typeface="Roboto" panose="02000000000000000000" pitchFamily="2" charset="0"/>
                <a:ea typeface="Roboto" panose="02000000000000000000" pitchFamily="2" charset="0"/>
                <a:cs typeface="Roboto" panose="02000000000000000000" pitchFamily="2" charset="0"/>
              </a:rPr>
              <a:t>Vice President</a:t>
            </a:r>
          </a:p>
          <a:p>
            <a:r>
              <a:rPr lang="en-US" sz="1800" i="1" dirty="0">
                <a:solidFill>
                  <a:srgbClr val="E25527"/>
                </a:solidFill>
                <a:latin typeface="Roboto" panose="02000000000000000000" pitchFamily="2" charset="0"/>
                <a:ea typeface="Roboto" panose="02000000000000000000" pitchFamily="2" charset="0"/>
                <a:cs typeface="Roboto" panose="02000000000000000000" pitchFamily="2" charset="0"/>
              </a:rPr>
              <a:t>Magellan Financial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B37FD166-D1A2-D27E-18A4-9910D6DCFF8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DE0C8A1-89BF-A719-9BCB-DB757A583569}"/>
              </a:ext>
            </a:extLst>
          </p:cNvPr>
          <p:cNvSpPr/>
          <p:nvPr/>
        </p:nvSpPr>
        <p:spPr>
          <a:xfrm>
            <a:off x="0" y="16220"/>
            <a:ext cx="18288000" cy="10287000"/>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59;p7">
            <a:extLst>
              <a:ext uri="{FF2B5EF4-FFF2-40B4-BE49-F238E27FC236}">
                <a16:creationId xmlns:a16="http://schemas.microsoft.com/office/drawing/2014/main" id="{556124D9-AB35-6CBF-870D-57DA255AB78E}"/>
              </a:ext>
            </a:extLst>
          </p:cNvPr>
          <p:cNvSpPr txBox="1"/>
          <p:nvPr/>
        </p:nvSpPr>
        <p:spPr>
          <a:xfrm>
            <a:off x="16682530" y="403013"/>
            <a:ext cx="753726" cy="332399"/>
          </a:xfrm>
          <a:prstGeom prst="rect">
            <a:avLst/>
          </a:prstGeom>
          <a:noFill/>
          <a:ln>
            <a:noFill/>
          </a:ln>
        </p:spPr>
        <p:txBody>
          <a:bodyPr spcFirstLastPara="1" wrap="square" lIns="0" tIns="0" rIns="0" bIns="0" anchor="t" anchorCtr="0">
            <a:spAutoFit/>
          </a:bodyPr>
          <a:lstStyle/>
          <a:p>
            <a:pPr marL="0" marR="0" lvl="0" indent="0" algn="r" rtl="0">
              <a:lnSpc>
                <a:spcPct val="119916"/>
              </a:lnSpc>
              <a:spcBef>
                <a:spcPts val="0"/>
              </a:spcBef>
              <a:spcAft>
                <a:spcPts val="0"/>
              </a:spcAft>
              <a:buNone/>
            </a:pPr>
            <a:r>
              <a:rPr lang="en-US" sz="1800" b="1"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Inter"/>
              </a:rPr>
              <a:t>2025</a:t>
            </a:r>
            <a:endParaRPr sz="1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1" name="Google Shape;92;p10">
            <a:extLst>
              <a:ext uri="{FF2B5EF4-FFF2-40B4-BE49-F238E27FC236}">
                <a16:creationId xmlns:a16="http://schemas.microsoft.com/office/drawing/2014/main" id="{904A3BF9-A485-194C-1876-1A22588A207D}"/>
              </a:ext>
            </a:extLst>
          </p:cNvPr>
          <p:cNvSpPr txBox="1"/>
          <p:nvPr/>
        </p:nvSpPr>
        <p:spPr>
          <a:xfrm>
            <a:off x="671802" y="3799265"/>
            <a:ext cx="8938730" cy="4438138"/>
          </a:xfrm>
          <a:prstGeom prst="rect">
            <a:avLst/>
          </a:prstGeom>
          <a:noFill/>
          <a:ln>
            <a:noFill/>
          </a:ln>
        </p:spPr>
        <p:txBody>
          <a:bodyPr spcFirstLastPara="1" wrap="square" lIns="0" tIns="0" rIns="0" bIns="0" anchor="t" anchorCtr="0">
            <a:spAutoFit/>
          </a:bodyPr>
          <a:lstStyle/>
          <a:p>
            <a:pPr marR="0" lvl="0">
              <a:lnSpc>
                <a:spcPct val="115000"/>
              </a:lnSpc>
              <a:spcBef>
                <a:spcPts val="0"/>
              </a:spcBef>
              <a:spcAft>
                <a:spcPts val="800"/>
              </a:spcAft>
              <a:buClr>
                <a:srgbClr val="E75526"/>
              </a:buClr>
              <a:buSzPct val="100000"/>
              <a:tabLst>
                <a:tab pos="457200" algn="l"/>
              </a:tabLst>
            </a:pPr>
            <a:r>
              <a:rPr lang="en-US" sz="3600" kern="100" dirty="0">
                <a:solidFill>
                  <a:srgbClr val="E75526"/>
                </a:solidFill>
                <a:effectLst/>
                <a:latin typeface="Roboto" panose="02000000000000000000" pitchFamily="2" charset="0"/>
                <a:ea typeface="Roboto" panose="02000000000000000000" pitchFamily="2" charset="0"/>
                <a:cs typeface="Roboto" panose="02000000000000000000" pitchFamily="2" charset="0"/>
              </a:rPr>
              <a:t>Key operational elements:</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Name tags</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Seating layout</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Staff placed throughout the room</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Printed materials</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Updated RSVP list</a:t>
            </a:r>
          </a:p>
        </p:txBody>
      </p:sp>
      <p:pic>
        <p:nvPicPr>
          <p:cNvPr id="10" name="Google Shape;91;p10">
            <a:extLst>
              <a:ext uri="{FF2B5EF4-FFF2-40B4-BE49-F238E27FC236}">
                <a16:creationId xmlns:a16="http://schemas.microsoft.com/office/drawing/2014/main" id="{1C515E26-07DE-CBD9-C9DF-A9C46C841AEB}"/>
              </a:ext>
            </a:extLst>
          </p:cNvPr>
          <p:cNvPicPr preferRelativeResize="0"/>
          <p:nvPr/>
        </p:nvPicPr>
        <p:blipFill>
          <a:blip r:embed="rId3"/>
          <a:srcRect l="15303" r="43305"/>
          <a:stretch/>
        </p:blipFill>
        <p:spPr>
          <a:xfrm>
            <a:off x="10692276" y="-1"/>
            <a:ext cx="7595724" cy="10286999"/>
          </a:xfrm>
          <a:prstGeom prst="rect">
            <a:avLst/>
          </a:prstGeom>
          <a:noFill/>
          <a:ln>
            <a:noFill/>
          </a:ln>
        </p:spPr>
      </p:pic>
      <p:sp>
        <p:nvSpPr>
          <p:cNvPr id="5" name="Google Shape;69;p8">
            <a:extLst>
              <a:ext uri="{FF2B5EF4-FFF2-40B4-BE49-F238E27FC236}">
                <a16:creationId xmlns:a16="http://schemas.microsoft.com/office/drawing/2014/main" id="{C517EEB2-A7CA-0875-4BF0-E9012C9B5731}"/>
              </a:ext>
            </a:extLst>
          </p:cNvPr>
          <p:cNvSpPr txBox="1"/>
          <p:nvPr/>
        </p:nvSpPr>
        <p:spPr>
          <a:xfrm>
            <a:off x="671802" y="1260185"/>
            <a:ext cx="10282337" cy="2180084"/>
          </a:xfrm>
          <a:prstGeom prst="rect">
            <a:avLst/>
          </a:prstGeom>
          <a:noFill/>
          <a:ln>
            <a:noFill/>
          </a:ln>
        </p:spPr>
        <p:txBody>
          <a:bodyPr spcFirstLastPara="1" wrap="square" lIns="0" tIns="0" rIns="0" bIns="0" anchor="t" anchorCtr="0">
            <a:spAutoFit/>
          </a:bodyPr>
          <a:lstStyle/>
          <a:p>
            <a:pPr marL="0" marR="0" lvl="0" indent="0" rtl="0">
              <a:lnSpc>
                <a:spcPts val="8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STAFF &amp; ROOM PREPARATION</a:t>
            </a:r>
            <a:endParaRPr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cxnSp>
        <p:nvCxnSpPr>
          <p:cNvPr id="8" name="Straight Connector 7">
            <a:extLst>
              <a:ext uri="{FF2B5EF4-FFF2-40B4-BE49-F238E27FC236}">
                <a16:creationId xmlns:a16="http://schemas.microsoft.com/office/drawing/2014/main" id="{C8EE9634-2BD8-DD19-EC75-6C94EB43E098}"/>
              </a:ext>
            </a:extLst>
          </p:cNvPr>
          <p:cNvCxnSpPr>
            <a:cxnSpLocks/>
          </p:cNvCxnSpPr>
          <p:nvPr/>
        </p:nvCxnSpPr>
        <p:spPr>
          <a:xfrm flipV="1">
            <a:off x="10692274" y="0"/>
            <a:ext cx="0" cy="10319442"/>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6F9D780-E22C-106C-CA54-9B3DCF704BF6}"/>
              </a:ext>
            </a:extLst>
          </p:cNvPr>
          <p:cNvSpPr/>
          <p:nvPr/>
        </p:nvSpPr>
        <p:spPr>
          <a:xfrm rot="10800000">
            <a:off x="10700207" y="6678024"/>
            <a:ext cx="7587793" cy="3604310"/>
          </a:xfrm>
          <a:prstGeom prst="rect">
            <a:avLst/>
          </a:prstGeom>
          <a:gradFill flip="none" rotWithShape="1">
            <a:gsLst>
              <a:gs pos="52000">
                <a:srgbClr val="272626">
                  <a:alpha val="75000"/>
                </a:srgbClr>
              </a:gs>
              <a:gs pos="100000">
                <a:srgbClr val="272626">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58;p7">
            <a:extLst>
              <a:ext uri="{FF2B5EF4-FFF2-40B4-BE49-F238E27FC236}">
                <a16:creationId xmlns:a16="http://schemas.microsoft.com/office/drawing/2014/main" id="{A3454CB4-EDD9-74E0-7FF1-4D8477E7D261}"/>
              </a:ext>
            </a:extLst>
          </p:cNvPr>
          <p:cNvSpPr txBox="1"/>
          <p:nvPr/>
        </p:nvSpPr>
        <p:spPr>
          <a:xfrm>
            <a:off x="671802" y="652645"/>
            <a:ext cx="10252872" cy="5539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sym typeface="Inter"/>
              </a:rPr>
              <a:t>PRE-EVENT MACHINE</a:t>
            </a:r>
            <a:endPar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endParaRPr>
          </a:p>
        </p:txBody>
      </p:sp>
    </p:spTree>
    <p:extLst>
      <p:ext uri="{BB962C8B-B14F-4D97-AF65-F5344CB8AC3E}">
        <p14:creationId xmlns:p14="http://schemas.microsoft.com/office/powerpoint/2010/main" val="2382269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DF9F4AD7-6B15-9A0A-A0B5-54473670C487}"/>
            </a:ext>
          </a:extLst>
        </p:cNvPr>
        <p:cNvGrpSpPr/>
        <p:nvPr/>
      </p:nvGrpSpPr>
      <p:grpSpPr>
        <a:xfrm>
          <a:off x="0" y="0"/>
          <a:ext cx="0" cy="0"/>
          <a:chOff x="0" y="0"/>
          <a:chExt cx="0" cy="0"/>
        </a:xfrm>
      </p:grpSpPr>
      <p:sp>
        <p:nvSpPr>
          <p:cNvPr id="5" name="Google Shape;69;p8">
            <a:extLst>
              <a:ext uri="{FF2B5EF4-FFF2-40B4-BE49-F238E27FC236}">
                <a16:creationId xmlns:a16="http://schemas.microsoft.com/office/drawing/2014/main" id="{9DB0AF77-6CC7-5C10-8AE7-BAB56B7BF9B8}"/>
              </a:ext>
            </a:extLst>
          </p:cNvPr>
          <p:cNvSpPr txBox="1"/>
          <p:nvPr/>
        </p:nvSpPr>
        <p:spPr>
          <a:xfrm>
            <a:off x="761017" y="4534359"/>
            <a:ext cx="16765966" cy="1218282"/>
          </a:xfrm>
          <a:prstGeom prst="rect">
            <a:avLst/>
          </a:prstGeom>
          <a:noFill/>
          <a:ln>
            <a:noFill/>
          </a:ln>
        </p:spPr>
        <p:txBody>
          <a:bodyPr spcFirstLastPara="1" wrap="square" lIns="0" tIns="0" rIns="0" bIns="0" anchor="t" anchorCtr="0">
            <a:spAutoFit/>
          </a:bodyPr>
          <a:lstStyle/>
          <a:p>
            <a:pPr marL="0" marR="0" lvl="0" indent="0" algn="ctr" rtl="0">
              <a:lnSpc>
                <a:spcPts val="9500"/>
              </a:lnSpc>
              <a:spcBef>
                <a:spcPts val="0"/>
              </a:spcBef>
              <a:spcAft>
                <a:spcPts val="0"/>
              </a:spcAft>
              <a:buNone/>
            </a:pPr>
            <a:r>
              <a:rPr lang="en-US" sz="110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WORKSHOP NIGHT</a:t>
            </a:r>
            <a:endParaRPr sz="110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cxnSp>
        <p:nvCxnSpPr>
          <p:cNvPr id="2" name="Straight Connector 1">
            <a:extLst>
              <a:ext uri="{FF2B5EF4-FFF2-40B4-BE49-F238E27FC236}">
                <a16:creationId xmlns:a16="http://schemas.microsoft.com/office/drawing/2014/main" id="{7130D9FD-7A93-95E9-F2D3-90744A387FED}"/>
              </a:ext>
            </a:extLst>
          </p:cNvPr>
          <p:cNvCxnSpPr>
            <a:cxnSpLocks/>
          </p:cNvCxnSpPr>
          <p:nvPr/>
        </p:nvCxnSpPr>
        <p:spPr>
          <a:xfrm>
            <a:off x="3611490" y="3570425"/>
            <a:ext cx="11065021" cy="0"/>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15CCAB3C-8A76-E5DF-EE63-355FD4D679FB}"/>
              </a:ext>
            </a:extLst>
          </p:cNvPr>
          <p:cNvCxnSpPr>
            <a:cxnSpLocks/>
          </p:cNvCxnSpPr>
          <p:nvPr/>
        </p:nvCxnSpPr>
        <p:spPr>
          <a:xfrm>
            <a:off x="3611490" y="6475027"/>
            <a:ext cx="11065021" cy="0"/>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329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323A96CF-0FDA-42AF-DF8C-2E29073D66A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6ADF3A4-6B82-7C20-1E72-41675EE60665}"/>
              </a:ext>
            </a:extLst>
          </p:cNvPr>
          <p:cNvSpPr/>
          <p:nvPr/>
        </p:nvSpPr>
        <p:spPr>
          <a:xfrm>
            <a:off x="0" y="16220"/>
            <a:ext cx="18288000" cy="10287000"/>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91;p10">
            <a:extLst>
              <a:ext uri="{FF2B5EF4-FFF2-40B4-BE49-F238E27FC236}">
                <a16:creationId xmlns:a16="http://schemas.microsoft.com/office/drawing/2014/main" id="{1A9AE4D6-CA30-E752-98EC-05DE3232DE24}"/>
              </a:ext>
            </a:extLst>
          </p:cNvPr>
          <p:cNvPicPr preferRelativeResize="0"/>
          <p:nvPr/>
        </p:nvPicPr>
        <p:blipFill>
          <a:blip r:embed="rId3"/>
          <a:srcRect l="36119" r="26961"/>
          <a:stretch/>
        </p:blipFill>
        <p:spPr>
          <a:xfrm>
            <a:off x="0" y="-1"/>
            <a:ext cx="7595724" cy="10286999"/>
          </a:xfrm>
          <a:prstGeom prst="rect">
            <a:avLst/>
          </a:prstGeom>
          <a:noFill/>
          <a:ln>
            <a:noFill/>
          </a:ln>
        </p:spPr>
      </p:pic>
      <p:sp>
        <p:nvSpPr>
          <p:cNvPr id="5" name="Google Shape;69;p8">
            <a:extLst>
              <a:ext uri="{FF2B5EF4-FFF2-40B4-BE49-F238E27FC236}">
                <a16:creationId xmlns:a16="http://schemas.microsoft.com/office/drawing/2014/main" id="{85CD92A7-22B9-CB12-C2D8-2EB1E3FE3A1C}"/>
              </a:ext>
            </a:extLst>
          </p:cNvPr>
          <p:cNvSpPr txBox="1"/>
          <p:nvPr/>
        </p:nvSpPr>
        <p:spPr>
          <a:xfrm>
            <a:off x="8669612" y="1260185"/>
            <a:ext cx="9469094" cy="2180084"/>
          </a:xfrm>
          <a:prstGeom prst="rect">
            <a:avLst/>
          </a:prstGeom>
          <a:noFill/>
          <a:ln>
            <a:noFill/>
          </a:ln>
        </p:spPr>
        <p:txBody>
          <a:bodyPr spcFirstLastPara="1" wrap="square" lIns="0" tIns="0" rIns="0" bIns="0" anchor="t" anchorCtr="0">
            <a:spAutoFit/>
          </a:bodyPr>
          <a:lstStyle/>
          <a:p>
            <a:pPr marL="0" marR="0" lvl="0" indent="0" rtl="0">
              <a:lnSpc>
                <a:spcPts val="8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COLLATERAL THAT CONVERTS</a:t>
            </a:r>
            <a:endParaRPr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sp>
        <p:nvSpPr>
          <p:cNvPr id="3" name="Google Shape;58;p7">
            <a:extLst>
              <a:ext uri="{FF2B5EF4-FFF2-40B4-BE49-F238E27FC236}">
                <a16:creationId xmlns:a16="http://schemas.microsoft.com/office/drawing/2014/main" id="{EF8871AA-ACE0-FE33-10E6-5FAF81A4624C}"/>
              </a:ext>
            </a:extLst>
          </p:cNvPr>
          <p:cNvSpPr txBox="1"/>
          <p:nvPr/>
        </p:nvSpPr>
        <p:spPr>
          <a:xfrm>
            <a:off x="8669611" y="652645"/>
            <a:ext cx="10252872" cy="5539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sym typeface="Inter"/>
              </a:rPr>
              <a:t>WORKSHOP NIGHT</a:t>
            </a:r>
            <a:endPar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endParaRPr>
          </a:p>
        </p:txBody>
      </p:sp>
      <p:cxnSp>
        <p:nvCxnSpPr>
          <p:cNvPr id="10" name="Straight Connector 9">
            <a:extLst>
              <a:ext uri="{FF2B5EF4-FFF2-40B4-BE49-F238E27FC236}">
                <a16:creationId xmlns:a16="http://schemas.microsoft.com/office/drawing/2014/main" id="{444B7D12-5377-47A5-A94B-3DE414D6D0F6}"/>
              </a:ext>
            </a:extLst>
          </p:cNvPr>
          <p:cNvCxnSpPr>
            <a:cxnSpLocks/>
          </p:cNvCxnSpPr>
          <p:nvPr/>
        </p:nvCxnSpPr>
        <p:spPr>
          <a:xfrm flipV="1">
            <a:off x="7595724" y="0"/>
            <a:ext cx="0" cy="10319442"/>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69F8345-6C02-A860-0F55-C9A01159E590}"/>
              </a:ext>
            </a:extLst>
          </p:cNvPr>
          <p:cNvSpPr/>
          <p:nvPr/>
        </p:nvSpPr>
        <p:spPr>
          <a:xfrm rot="10800000">
            <a:off x="7931" y="6678024"/>
            <a:ext cx="7587793" cy="3604310"/>
          </a:xfrm>
          <a:prstGeom prst="rect">
            <a:avLst/>
          </a:prstGeom>
          <a:gradFill flip="none" rotWithShape="1">
            <a:gsLst>
              <a:gs pos="52000">
                <a:srgbClr val="272626">
                  <a:alpha val="75000"/>
                </a:srgbClr>
              </a:gs>
              <a:gs pos="100000">
                <a:srgbClr val="272626">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92;p10">
            <a:extLst>
              <a:ext uri="{FF2B5EF4-FFF2-40B4-BE49-F238E27FC236}">
                <a16:creationId xmlns:a16="http://schemas.microsoft.com/office/drawing/2014/main" id="{312E3E78-D6CF-A93A-9089-38FDE11720E0}"/>
              </a:ext>
            </a:extLst>
          </p:cNvPr>
          <p:cNvSpPr txBox="1"/>
          <p:nvPr/>
        </p:nvSpPr>
        <p:spPr>
          <a:xfrm>
            <a:off x="8673539" y="3912986"/>
            <a:ext cx="8938730" cy="5917517"/>
          </a:xfrm>
          <a:prstGeom prst="rect">
            <a:avLst/>
          </a:prstGeom>
          <a:noFill/>
          <a:ln>
            <a:noFill/>
          </a:ln>
        </p:spPr>
        <p:txBody>
          <a:bodyPr spcFirstLastPara="1" wrap="square" lIns="0" tIns="0" rIns="0" bIns="0" anchor="t" anchorCtr="0">
            <a:spAutoFit/>
          </a:bodyPr>
          <a:lstStyle/>
          <a:p>
            <a:pPr marR="0" lvl="0">
              <a:lnSpc>
                <a:spcPct val="115000"/>
              </a:lnSpc>
              <a:spcBef>
                <a:spcPts val="0"/>
              </a:spcBef>
              <a:spcAft>
                <a:spcPts val="800"/>
              </a:spcAft>
              <a:buClr>
                <a:srgbClr val="E75526"/>
              </a:buClr>
              <a:buSzPct val="100000"/>
              <a:tabLst>
                <a:tab pos="457200" algn="l"/>
              </a:tabLst>
            </a:pPr>
            <a:r>
              <a:rPr lang="en-US" sz="3600" kern="100" dirty="0">
                <a:solidFill>
                  <a:srgbClr val="E75526"/>
                </a:solidFill>
                <a:effectLst/>
                <a:latin typeface="Roboto" panose="02000000000000000000" pitchFamily="2" charset="0"/>
                <a:ea typeface="Roboto" panose="02000000000000000000" pitchFamily="2" charset="0"/>
                <a:cs typeface="Roboto" panose="02000000000000000000" pitchFamily="2" charset="0"/>
              </a:rPr>
              <a:t>Review what’s needed:</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Workbook/Notepad</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Evaluation/Response Form</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Appointment Card</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Slide Handouts (Optional)</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Case Studies</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Pens at every seat</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endPar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863894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77FBCA3F-C42D-A7E2-DF94-8B5DE5C2164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5B5B985-7CF3-DB07-EF0F-3797312A8C41}"/>
              </a:ext>
            </a:extLst>
          </p:cNvPr>
          <p:cNvSpPr/>
          <p:nvPr/>
        </p:nvSpPr>
        <p:spPr>
          <a:xfrm>
            <a:off x="0" y="16220"/>
            <a:ext cx="18288000" cy="10287000"/>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92;p10">
            <a:extLst>
              <a:ext uri="{FF2B5EF4-FFF2-40B4-BE49-F238E27FC236}">
                <a16:creationId xmlns:a16="http://schemas.microsoft.com/office/drawing/2014/main" id="{AF3D57D6-2A96-79FC-7901-46D5CA5DB620}"/>
              </a:ext>
            </a:extLst>
          </p:cNvPr>
          <p:cNvSpPr txBox="1"/>
          <p:nvPr/>
        </p:nvSpPr>
        <p:spPr>
          <a:xfrm>
            <a:off x="8673232" y="3799265"/>
            <a:ext cx="8938730" cy="3698448"/>
          </a:xfrm>
          <a:prstGeom prst="rect">
            <a:avLst/>
          </a:prstGeom>
          <a:noFill/>
          <a:ln>
            <a:noFill/>
          </a:ln>
        </p:spPr>
        <p:txBody>
          <a:bodyPr spcFirstLastPara="1" wrap="square" lIns="0" tIns="0" rIns="0" bIns="0" anchor="t" anchorCtr="0">
            <a:spAutoFit/>
          </a:bodyPr>
          <a:lstStyle/>
          <a:p>
            <a:pPr marR="0" lvl="0">
              <a:lnSpc>
                <a:spcPct val="115000"/>
              </a:lnSpc>
              <a:spcBef>
                <a:spcPts val="0"/>
              </a:spcBef>
              <a:spcAft>
                <a:spcPts val="800"/>
              </a:spcAft>
              <a:buClr>
                <a:srgbClr val="E75526"/>
              </a:buClr>
              <a:buSzPct val="100000"/>
              <a:tabLst>
                <a:tab pos="457200" algn="l"/>
              </a:tabLst>
            </a:pPr>
            <a:r>
              <a:rPr lang="en-US" sz="3600" kern="100" dirty="0">
                <a:solidFill>
                  <a:srgbClr val="E75526"/>
                </a:solidFill>
                <a:effectLst/>
                <a:latin typeface="Roboto" panose="02000000000000000000" pitchFamily="2" charset="0"/>
                <a:ea typeface="Roboto" panose="02000000000000000000" pitchFamily="2" charset="0"/>
                <a:cs typeface="Roboto" panose="02000000000000000000" pitchFamily="2" charset="0"/>
              </a:rPr>
              <a:t>Break down the team:</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Presenter</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Emcee/Room Captain</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Check-in team</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Appointment setters/table staff</a:t>
            </a:r>
          </a:p>
        </p:txBody>
      </p:sp>
      <p:sp>
        <p:nvSpPr>
          <p:cNvPr id="5" name="Google Shape;69;p8">
            <a:extLst>
              <a:ext uri="{FF2B5EF4-FFF2-40B4-BE49-F238E27FC236}">
                <a16:creationId xmlns:a16="http://schemas.microsoft.com/office/drawing/2014/main" id="{656039C0-518E-335B-AE29-97AA69144EE0}"/>
              </a:ext>
            </a:extLst>
          </p:cNvPr>
          <p:cNvSpPr txBox="1"/>
          <p:nvPr/>
        </p:nvSpPr>
        <p:spPr>
          <a:xfrm>
            <a:off x="8673233" y="1260185"/>
            <a:ext cx="9871790" cy="2180084"/>
          </a:xfrm>
          <a:prstGeom prst="rect">
            <a:avLst/>
          </a:prstGeom>
          <a:noFill/>
          <a:ln>
            <a:noFill/>
          </a:ln>
        </p:spPr>
        <p:txBody>
          <a:bodyPr spcFirstLastPara="1" wrap="square" lIns="0" tIns="0" rIns="0" bIns="0" anchor="t" anchorCtr="0">
            <a:spAutoFit/>
          </a:bodyPr>
          <a:lstStyle/>
          <a:p>
            <a:pPr marL="0" marR="0" lvl="0" indent="0" rtl="0">
              <a:lnSpc>
                <a:spcPts val="8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ROLE ASSIGNMENTS</a:t>
            </a:r>
            <a:endParaRPr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pic>
        <p:nvPicPr>
          <p:cNvPr id="4" name="Google Shape;91;p10">
            <a:extLst>
              <a:ext uri="{FF2B5EF4-FFF2-40B4-BE49-F238E27FC236}">
                <a16:creationId xmlns:a16="http://schemas.microsoft.com/office/drawing/2014/main" id="{0470886C-5472-7C0C-9C19-976976067723}"/>
              </a:ext>
            </a:extLst>
          </p:cNvPr>
          <p:cNvPicPr preferRelativeResize="0"/>
          <p:nvPr/>
        </p:nvPicPr>
        <p:blipFill>
          <a:blip r:embed="rId3"/>
          <a:srcRect l="36119" r="26961"/>
          <a:stretch/>
        </p:blipFill>
        <p:spPr>
          <a:xfrm>
            <a:off x="0" y="-1"/>
            <a:ext cx="7595724" cy="10286999"/>
          </a:xfrm>
          <a:prstGeom prst="rect">
            <a:avLst/>
          </a:prstGeom>
          <a:noFill/>
          <a:ln>
            <a:noFill/>
          </a:ln>
        </p:spPr>
      </p:pic>
      <p:cxnSp>
        <p:nvCxnSpPr>
          <p:cNvPr id="8" name="Straight Connector 7">
            <a:extLst>
              <a:ext uri="{FF2B5EF4-FFF2-40B4-BE49-F238E27FC236}">
                <a16:creationId xmlns:a16="http://schemas.microsoft.com/office/drawing/2014/main" id="{CC94384F-57FF-FC0E-BCB9-F69AB36988BB}"/>
              </a:ext>
            </a:extLst>
          </p:cNvPr>
          <p:cNvCxnSpPr>
            <a:cxnSpLocks/>
          </p:cNvCxnSpPr>
          <p:nvPr/>
        </p:nvCxnSpPr>
        <p:spPr>
          <a:xfrm flipV="1">
            <a:off x="7595724" y="0"/>
            <a:ext cx="0" cy="10319442"/>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764EDD0-ACA4-CA31-635A-291E877ED20C}"/>
              </a:ext>
            </a:extLst>
          </p:cNvPr>
          <p:cNvSpPr/>
          <p:nvPr/>
        </p:nvSpPr>
        <p:spPr>
          <a:xfrm rot="10800000">
            <a:off x="7931" y="6678024"/>
            <a:ext cx="7587793" cy="3604310"/>
          </a:xfrm>
          <a:prstGeom prst="rect">
            <a:avLst/>
          </a:prstGeom>
          <a:gradFill flip="none" rotWithShape="1">
            <a:gsLst>
              <a:gs pos="52000">
                <a:srgbClr val="272626">
                  <a:alpha val="75000"/>
                </a:srgbClr>
              </a:gs>
              <a:gs pos="100000">
                <a:srgbClr val="272626">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58;p7">
            <a:extLst>
              <a:ext uri="{FF2B5EF4-FFF2-40B4-BE49-F238E27FC236}">
                <a16:creationId xmlns:a16="http://schemas.microsoft.com/office/drawing/2014/main" id="{6C3993E3-81EE-9672-CB33-D8B4D8009071}"/>
              </a:ext>
            </a:extLst>
          </p:cNvPr>
          <p:cNvSpPr txBox="1"/>
          <p:nvPr/>
        </p:nvSpPr>
        <p:spPr>
          <a:xfrm>
            <a:off x="8673232" y="652645"/>
            <a:ext cx="10252872" cy="5539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sym typeface="Inter"/>
              </a:rPr>
              <a:t>WORKSHOP NIGHT</a:t>
            </a:r>
            <a:endPar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endParaRPr>
          </a:p>
        </p:txBody>
      </p:sp>
    </p:spTree>
    <p:extLst>
      <p:ext uri="{BB962C8B-B14F-4D97-AF65-F5344CB8AC3E}">
        <p14:creationId xmlns:p14="http://schemas.microsoft.com/office/powerpoint/2010/main" val="280782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15EB581C-0983-8226-51F7-40EB383967F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89D1005-4F3B-2444-5BCF-AA94E7B5F1EA}"/>
              </a:ext>
            </a:extLst>
          </p:cNvPr>
          <p:cNvSpPr/>
          <p:nvPr/>
        </p:nvSpPr>
        <p:spPr>
          <a:xfrm>
            <a:off x="0" y="16220"/>
            <a:ext cx="18288000" cy="10287000"/>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92;p10">
            <a:extLst>
              <a:ext uri="{FF2B5EF4-FFF2-40B4-BE49-F238E27FC236}">
                <a16:creationId xmlns:a16="http://schemas.microsoft.com/office/drawing/2014/main" id="{36CD6B14-7ABB-3D0F-4024-0A2ADF5BD796}"/>
              </a:ext>
            </a:extLst>
          </p:cNvPr>
          <p:cNvSpPr txBox="1"/>
          <p:nvPr/>
        </p:nvSpPr>
        <p:spPr>
          <a:xfrm>
            <a:off x="8673539" y="3799265"/>
            <a:ext cx="8938730" cy="6554615"/>
          </a:xfrm>
          <a:prstGeom prst="rect">
            <a:avLst/>
          </a:prstGeom>
          <a:noFill/>
          <a:ln>
            <a:noFill/>
          </a:ln>
        </p:spPr>
        <p:txBody>
          <a:bodyPr spcFirstLastPara="1" wrap="square" lIns="0" tIns="0" rIns="0" bIns="0" anchor="t" anchorCtr="0">
            <a:spAutoFit/>
          </a:bodyPr>
          <a:lstStyle/>
          <a:p>
            <a:pPr marR="0" lvl="0">
              <a:lnSpc>
                <a:spcPct val="115000"/>
              </a:lnSpc>
              <a:spcBef>
                <a:spcPts val="0"/>
              </a:spcBef>
              <a:spcAft>
                <a:spcPts val="800"/>
              </a:spcAft>
              <a:buClr>
                <a:srgbClr val="E75526"/>
              </a:buClr>
              <a:buSzPct val="100000"/>
              <a:tabLst>
                <a:tab pos="457200" algn="l"/>
              </a:tabLst>
            </a:pPr>
            <a:r>
              <a:rPr lang="en-US" sz="3600" kern="100" dirty="0">
                <a:solidFill>
                  <a:srgbClr val="E75526"/>
                </a:solidFill>
                <a:effectLst/>
                <a:latin typeface="Roboto" panose="02000000000000000000" pitchFamily="2" charset="0"/>
                <a:ea typeface="Roboto" panose="02000000000000000000" pitchFamily="2" charset="0"/>
                <a:cs typeface="Roboto" panose="02000000000000000000" pitchFamily="2" charset="0"/>
              </a:rPr>
              <a:t>Pre-presentation mingling:</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Shake hands</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Meet spouses</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Acknowledge why they came</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Light connection</a:t>
            </a:r>
          </a:p>
          <a:p>
            <a:pPr marR="0" lvl="0">
              <a:lnSpc>
                <a:spcPct val="115000"/>
              </a:lnSpc>
              <a:spcBef>
                <a:spcPts val="0"/>
              </a:spcBef>
              <a:spcAft>
                <a:spcPts val="800"/>
              </a:spcAft>
              <a:buClr>
                <a:srgbClr val="E75526"/>
              </a:buClr>
              <a:buSzPct val="100000"/>
              <a:tabLst>
                <a:tab pos="457200" algn="l"/>
              </a:tabLst>
            </a:pPr>
            <a:endPar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a:lnSpc>
                <a:spcPct val="115000"/>
              </a:lnSpc>
              <a:spcAft>
                <a:spcPts val="800"/>
              </a:spcAft>
              <a:buClr>
                <a:srgbClr val="E75526"/>
              </a:buClr>
              <a:buSzPct val="100000"/>
              <a:tabLst>
                <a:tab pos="457200" algn="l"/>
              </a:tabLst>
            </a:pPr>
            <a:r>
              <a:rPr lang="en-US" sz="3600" b="1" kern="100" dirty="0">
                <a:solidFill>
                  <a:srgbClr val="E75526"/>
                </a:solidFill>
                <a:latin typeface="Roboto" panose="02000000000000000000" pitchFamily="2" charset="0"/>
                <a:ea typeface="Roboto" panose="02000000000000000000" pitchFamily="2" charset="0"/>
                <a:cs typeface="Roboto" panose="02000000000000000000" pitchFamily="2" charset="0"/>
              </a:rPr>
              <a:t>You cannot be a stranger and then ask them to set an appointment.</a:t>
            </a:r>
            <a:endParaRPr lang="en-US" sz="3600" b="1" kern="1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endPar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 name="Google Shape;69;p8">
            <a:extLst>
              <a:ext uri="{FF2B5EF4-FFF2-40B4-BE49-F238E27FC236}">
                <a16:creationId xmlns:a16="http://schemas.microsoft.com/office/drawing/2014/main" id="{72386418-C451-5BE4-CF94-3D0A64AD8C2B}"/>
              </a:ext>
            </a:extLst>
          </p:cNvPr>
          <p:cNvSpPr txBox="1"/>
          <p:nvPr/>
        </p:nvSpPr>
        <p:spPr>
          <a:xfrm>
            <a:off x="8673540" y="1260185"/>
            <a:ext cx="9871790" cy="2180084"/>
          </a:xfrm>
          <a:prstGeom prst="rect">
            <a:avLst/>
          </a:prstGeom>
          <a:noFill/>
          <a:ln>
            <a:noFill/>
          </a:ln>
        </p:spPr>
        <p:txBody>
          <a:bodyPr spcFirstLastPara="1" wrap="square" lIns="0" tIns="0" rIns="0" bIns="0" anchor="t" anchorCtr="0">
            <a:spAutoFit/>
          </a:bodyPr>
          <a:lstStyle/>
          <a:p>
            <a:pPr marL="0" marR="0" lvl="0" indent="0" rtl="0">
              <a:lnSpc>
                <a:spcPts val="8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WORKING THE ROOM</a:t>
            </a:r>
            <a:endParaRPr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pic>
        <p:nvPicPr>
          <p:cNvPr id="13" name="Google Shape;91;p10">
            <a:extLst>
              <a:ext uri="{FF2B5EF4-FFF2-40B4-BE49-F238E27FC236}">
                <a16:creationId xmlns:a16="http://schemas.microsoft.com/office/drawing/2014/main" id="{427EB23D-4F12-A4D0-4AB9-791133908F67}"/>
              </a:ext>
            </a:extLst>
          </p:cNvPr>
          <p:cNvPicPr preferRelativeResize="0"/>
          <p:nvPr/>
        </p:nvPicPr>
        <p:blipFill>
          <a:blip r:embed="rId3"/>
          <a:srcRect l="36119" r="26961"/>
          <a:stretch/>
        </p:blipFill>
        <p:spPr>
          <a:xfrm>
            <a:off x="0" y="-1"/>
            <a:ext cx="7595724" cy="10286999"/>
          </a:xfrm>
          <a:prstGeom prst="rect">
            <a:avLst/>
          </a:prstGeom>
          <a:noFill/>
          <a:ln>
            <a:noFill/>
          </a:ln>
        </p:spPr>
      </p:pic>
      <p:sp>
        <p:nvSpPr>
          <p:cNvPr id="3" name="Google Shape;58;p7">
            <a:extLst>
              <a:ext uri="{FF2B5EF4-FFF2-40B4-BE49-F238E27FC236}">
                <a16:creationId xmlns:a16="http://schemas.microsoft.com/office/drawing/2014/main" id="{13504D27-D0C9-ECDD-AD06-3D5EEC65165E}"/>
              </a:ext>
            </a:extLst>
          </p:cNvPr>
          <p:cNvSpPr txBox="1"/>
          <p:nvPr/>
        </p:nvSpPr>
        <p:spPr>
          <a:xfrm>
            <a:off x="8673539" y="652645"/>
            <a:ext cx="10252872" cy="5539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sym typeface="Inter"/>
              </a:rPr>
              <a:t>WORKSHOP NIGHT</a:t>
            </a:r>
            <a:endPar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endParaRPr>
          </a:p>
        </p:txBody>
      </p:sp>
      <p:cxnSp>
        <p:nvCxnSpPr>
          <p:cNvPr id="10" name="Straight Connector 9">
            <a:extLst>
              <a:ext uri="{FF2B5EF4-FFF2-40B4-BE49-F238E27FC236}">
                <a16:creationId xmlns:a16="http://schemas.microsoft.com/office/drawing/2014/main" id="{CA6095AE-41C7-696F-A9EA-28649ECACD45}"/>
              </a:ext>
            </a:extLst>
          </p:cNvPr>
          <p:cNvCxnSpPr>
            <a:cxnSpLocks/>
          </p:cNvCxnSpPr>
          <p:nvPr/>
        </p:nvCxnSpPr>
        <p:spPr>
          <a:xfrm flipV="1">
            <a:off x="7595724" y="0"/>
            <a:ext cx="0" cy="10319442"/>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FCAE2D5-047D-AEE9-612C-0369E10208D1}"/>
              </a:ext>
            </a:extLst>
          </p:cNvPr>
          <p:cNvSpPr/>
          <p:nvPr/>
        </p:nvSpPr>
        <p:spPr>
          <a:xfrm rot="10800000">
            <a:off x="7931" y="6678024"/>
            <a:ext cx="7587793" cy="3604310"/>
          </a:xfrm>
          <a:prstGeom prst="rect">
            <a:avLst/>
          </a:prstGeom>
          <a:gradFill flip="none" rotWithShape="1">
            <a:gsLst>
              <a:gs pos="52000">
                <a:srgbClr val="272626">
                  <a:alpha val="75000"/>
                </a:srgbClr>
              </a:gs>
              <a:gs pos="100000">
                <a:srgbClr val="272626">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157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36D0B379-40B1-B7E4-6117-6D4F289F6F7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C50B57B-BD77-E289-8668-061652295397}"/>
              </a:ext>
            </a:extLst>
          </p:cNvPr>
          <p:cNvSpPr/>
          <p:nvPr/>
        </p:nvSpPr>
        <p:spPr>
          <a:xfrm>
            <a:off x="0" y="16220"/>
            <a:ext cx="18288000" cy="10287000"/>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92;p10">
            <a:extLst>
              <a:ext uri="{FF2B5EF4-FFF2-40B4-BE49-F238E27FC236}">
                <a16:creationId xmlns:a16="http://schemas.microsoft.com/office/drawing/2014/main" id="{E9DC904D-7F14-30D4-A0F3-8A3E31F7134F}"/>
              </a:ext>
            </a:extLst>
          </p:cNvPr>
          <p:cNvSpPr txBox="1"/>
          <p:nvPr/>
        </p:nvSpPr>
        <p:spPr>
          <a:xfrm>
            <a:off x="8673232" y="3799265"/>
            <a:ext cx="8938730" cy="6452023"/>
          </a:xfrm>
          <a:prstGeom prst="rect">
            <a:avLst/>
          </a:prstGeom>
          <a:noFill/>
          <a:ln>
            <a:noFill/>
          </a:ln>
        </p:spPr>
        <p:txBody>
          <a:bodyPr spcFirstLastPara="1" wrap="square" lIns="0" tIns="0" rIns="0" bIns="0" anchor="t" anchorCtr="0">
            <a:spAutoFit/>
          </a:bodyPr>
          <a:lstStyle/>
          <a:p>
            <a:pPr marR="0" lvl="0">
              <a:lnSpc>
                <a:spcPct val="115000"/>
              </a:lnSpc>
              <a:spcBef>
                <a:spcPts val="0"/>
              </a:spcBef>
              <a:spcAft>
                <a:spcPts val="800"/>
              </a:spcAft>
              <a:buClr>
                <a:srgbClr val="E75526"/>
              </a:buClr>
              <a:buSzPct val="100000"/>
              <a:tabLst>
                <a:tab pos="457200" algn="l"/>
              </a:tabLst>
            </a:pPr>
            <a:r>
              <a:rPr lang="en-US" sz="3600" kern="100" dirty="0">
                <a:solidFill>
                  <a:srgbClr val="E75526"/>
                </a:solidFill>
                <a:effectLst/>
                <a:latin typeface="Roboto" panose="02000000000000000000" pitchFamily="2" charset="0"/>
                <a:ea typeface="Roboto" panose="02000000000000000000" pitchFamily="2" charset="0"/>
                <a:cs typeface="Roboto" panose="02000000000000000000" pitchFamily="2" charset="0"/>
              </a:rPr>
              <a:t>Teach three core story types:</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Cautionary tale</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Redemption story</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Future-cast</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IS-DOES-MEANS is </a:t>
            </a:r>
            <a:r>
              <a:rPr lang="en-US" sz="3600" i="1" kern="100" dirty="0">
                <a:solidFill>
                  <a:schemeClr val="bg1"/>
                </a:solidFill>
                <a:latin typeface="Roboto" panose="02000000000000000000" pitchFamily="2" charset="0"/>
                <a:ea typeface="Roboto" panose="02000000000000000000" pitchFamily="2" charset="0"/>
                <a:cs typeface="Roboto" panose="02000000000000000000" pitchFamily="2" charset="0"/>
              </a:rPr>
              <a:t>critical</a:t>
            </a:r>
            <a:endPar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a:lnSpc>
                <a:spcPct val="115000"/>
              </a:lnSpc>
              <a:spcAft>
                <a:spcPts val="800"/>
              </a:spcAft>
              <a:buClr>
                <a:srgbClr val="E75526"/>
              </a:buClr>
              <a:buSzPct val="100000"/>
              <a:tabLst>
                <a:tab pos="457200" algn="l"/>
              </a:tabLst>
            </a:pPr>
            <a:r>
              <a:rPr lang="en-US" sz="3600" b="1" kern="100" dirty="0">
                <a:solidFill>
                  <a:srgbClr val="E75526"/>
                </a:solidFill>
                <a:effectLst/>
                <a:latin typeface="Roboto" panose="02000000000000000000" pitchFamily="2" charset="0"/>
                <a:ea typeface="Roboto" panose="02000000000000000000" pitchFamily="2" charset="0"/>
                <a:cs typeface="Roboto" panose="02000000000000000000" pitchFamily="2" charset="0"/>
              </a:rPr>
              <a:t>People will make decisions emotionally and then justify logically. Stories are the emotional bridge.</a:t>
            </a:r>
            <a:endParaRPr lang="en-US" sz="3600" b="1" kern="1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endPar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3" name="Google Shape;91;p10">
            <a:extLst>
              <a:ext uri="{FF2B5EF4-FFF2-40B4-BE49-F238E27FC236}">
                <a16:creationId xmlns:a16="http://schemas.microsoft.com/office/drawing/2014/main" id="{EF1D2531-81B7-08B6-6EA0-5AEDDCD087DC}"/>
              </a:ext>
            </a:extLst>
          </p:cNvPr>
          <p:cNvPicPr preferRelativeResize="0"/>
          <p:nvPr/>
        </p:nvPicPr>
        <p:blipFill>
          <a:blip r:embed="rId3"/>
          <a:srcRect l="36119" r="26961"/>
          <a:stretch/>
        </p:blipFill>
        <p:spPr>
          <a:xfrm>
            <a:off x="0" y="-1"/>
            <a:ext cx="7595724" cy="10286999"/>
          </a:xfrm>
          <a:prstGeom prst="rect">
            <a:avLst/>
          </a:prstGeom>
          <a:noFill/>
          <a:ln>
            <a:noFill/>
          </a:ln>
        </p:spPr>
      </p:pic>
      <p:sp>
        <p:nvSpPr>
          <p:cNvPr id="5" name="Google Shape;69;p8">
            <a:extLst>
              <a:ext uri="{FF2B5EF4-FFF2-40B4-BE49-F238E27FC236}">
                <a16:creationId xmlns:a16="http://schemas.microsoft.com/office/drawing/2014/main" id="{CFDED0B3-8A95-F993-E484-28B069711BD1}"/>
              </a:ext>
            </a:extLst>
          </p:cNvPr>
          <p:cNvSpPr txBox="1"/>
          <p:nvPr/>
        </p:nvSpPr>
        <p:spPr>
          <a:xfrm>
            <a:off x="8673233" y="1260185"/>
            <a:ext cx="9871790" cy="2180084"/>
          </a:xfrm>
          <a:prstGeom prst="rect">
            <a:avLst/>
          </a:prstGeom>
          <a:noFill/>
          <a:ln>
            <a:noFill/>
          </a:ln>
        </p:spPr>
        <p:txBody>
          <a:bodyPr spcFirstLastPara="1" wrap="square" lIns="0" tIns="0" rIns="0" bIns="0" anchor="t" anchorCtr="0">
            <a:spAutoFit/>
          </a:bodyPr>
          <a:lstStyle/>
          <a:p>
            <a:pPr marL="0" marR="0" lvl="0" indent="0" rtl="0">
              <a:lnSpc>
                <a:spcPts val="8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STORYTELLING FRAMEWORK</a:t>
            </a:r>
            <a:endParaRPr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sp>
        <p:nvSpPr>
          <p:cNvPr id="3" name="Google Shape;58;p7">
            <a:extLst>
              <a:ext uri="{FF2B5EF4-FFF2-40B4-BE49-F238E27FC236}">
                <a16:creationId xmlns:a16="http://schemas.microsoft.com/office/drawing/2014/main" id="{9BD04DE3-B2B0-2031-0FA1-1BC9AE147173}"/>
              </a:ext>
            </a:extLst>
          </p:cNvPr>
          <p:cNvSpPr txBox="1"/>
          <p:nvPr/>
        </p:nvSpPr>
        <p:spPr>
          <a:xfrm>
            <a:off x="8673232" y="652645"/>
            <a:ext cx="10252872" cy="5539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sym typeface="Inter"/>
              </a:rPr>
              <a:t>WORKSHOP NIGHT</a:t>
            </a:r>
            <a:endPar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endParaRPr>
          </a:p>
        </p:txBody>
      </p:sp>
      <p:cxnSp>
        <p:nvCxnSpPr>
          <p:cNvPr id="10" name="Straight Connector 9">
            <a:extLst>
              <a:ext uri="{FF2B5EF4-FFF2-40B4-BE49-F238E27FC236}">
                <a16:creationId xmlns:a16="http://schemas.microsoft.com/office/drawing/2014/main" id="{F7DB7A54-024C-7E64-0306-3F0399ACFD1A}"/>
              </a:ext>
            </a:extLst>
          </p:cNvPr>
          <p:cNvCxnSpPr>
            <a:cxnSpLocks/>
          </p:cNvCxnSpPr>
          <p:nvPr/>
        </p:nvCxnSpPr>
        <p:spPr>
          <a:xfrm flipV="1">
            <a:off x="7595724" y="0"/>
            <a:ext cx="0" cy="10319442"/>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E0106E5-A00F-BC8E-AE6F-10BE6FDE03C2}"/>
              </a:ext>
            </a:extLst>
          </p:cNvPr>
          <p:cNvSpPr/>
          <p:nvPr/>
        </p:nvSpPr>
        <p:spPr>
          <a:xfrm rot="10800000">
            <a:off x="7931" y="6678024"/>
            <a:ext cx="7587793" cy="3604310"/>
          </a:xfrm>
          <a:prstGeom prst="rect">
            <a:avLst/>
          </a:prstGeom>
          <a:gradFill flip="none" rotWithShape="1">
            <a:gsLst>
              <a:gs pos="52000">
                <a:srgbClr val="272626">
                  <a:alpha val="75000"/>
                </a:srgbClr>
              </a:gs>
              <a:gs pos="100000">
                <a:srgbClr val="272626">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9055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2;p10">
            <a:extLst>
              <a:ext uri="{FF2B5EF4-FFF2-40B4-BE49-F238E27FC236}">
                <a16:creationId xmlns:a16="http://schemas.microsoft.com/office/drawing/2014/main" id="{66A805FD-2991-47D8-4515-43FD570530C6}"/>
              </a:ext>
            </a:extLst>
          </p:cNvPr>
          <p:cNvSpPr txBox="1"/>
          <p:nvPr/>
        </p:nvSpPr>
        <p:spPr>
          <a:xfrm>
            <a:off x="671802" y="3799265"/>
            <a:ext cx="8296352" cy="3493264"/>
          </a:xfrm>
          <a:prstGeom prst="rect">
            <a:avLst/>
          </a:prstGeom>
          <a:noFill/>
          <a:ln>
            <a:noFill/>
          </a:ln>
        </p:spPr>
        <p:txBody>
          <a:bodyPr spcFirstLastPara="1" wrap="square" lIns="0" tIns="0" rIns="0" bIns="0" anchor="t" anchorCtr="0">
            <a:spAutoFit/>
          </a:bodyPr>
          <a:lstStyle/>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People came to learn, but no one enjoys being back in a lecture hall.</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Stories sell. </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We buy with emotion and the justify after the fact.</a:t>
            </a:r>
          </a:p>
        </p:txBody>
      </p:sp>
      <p:sp>
        <p:nvSpPr>
          <p:cNvPr id="3" name="Google Shape;69;p8">
            <a:extLst>
              <a:ext uri="{FF2B5EF4-FFF2-40B4-BE49-F238E27FC236}">
                <a16:creationId xmlns:a16="http://schemas.microsoft.com/office/drawing/2014/main" id="{3B589E1E-827C-C146-9632-5DD1BF2B8CA6}"/>
              </a:ext>
            </a:extLst>
          </p:cNvPr>
          <p:cNvSpPr txBox="1"/>
          <p:nvPr/>
        </p:nvSpPr>
        <p:spPr>
          <a:xfrm>
            <a:off x="671802" y="1260185"/>
            <a:ext cx="10282337" cy="1090042"/>
          </a:xfrm>
          <a:prstGeom prst="rect">
            <a:avLst/>
          </a:prstGeom>
          <a:noFill/>
          <a:ln>
            <a:noFill/>
          </a:ln>
        </p:spPr>
        <p:txBody>
          <a:bodyPr spcFirstLastPara="1" wrap="square" lIns="0" tIns="0" rIns="0" bIns="0" anchor="t" anchorCtr="0">
            <a:spAutoFit/>
          </a:bodyPr>
          <a:lstStyle/>
          <a:p>
            <a:pPr marL="0" marR="0" lvl="0" indent="0" rtl="0">
              <a:lnSpc>
                <a:spcPts val="8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CONTENT RATIOS</a:t>
            </a:r>
            <a:endParaRPr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sp>
        <p:nvSpPr>
          <p:cNvPr id="4" name="Google Shape;58;p7">
            <a:extLst>
              <a:ext uri="{FF2B5EF4-FFF2-40B4-BE49-F238E27FC236}">
                <a16:creationId xmlns:a16="http://schemas.microsoft.com/office/drawing/2014/main" id="{3E894EEE-E6F2-D5C2-E93C-DA27AA800E26}"/>
              </a:ext>
            </a:extLst>
          </p:cNvPr>
          <p:cNvSpPr txBox="1"/>
          <p:nvPr/>
        </p:nvSpPr>
        <p:spPr>
          <a:xfrm>
            <a:off x="671802" y="652645"/>
            <a:ext cx="10252872" cy="5539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sym typeface="Inter"/>
              </a:rPr>
              <a:t>WORKSHOP NIGHT</a:t>
            </a:r>
            <a:endPar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5" name="Picture 6" descr="Bueller? Bueller? Anyone? — WELCOME to the HILLSDALE UNITED METHODIST  CHURCH HillsdaleNJumc">
            <a:extLst>
              <a:ext uri="{FF2B5EF4-FFF2-40B4-BE49-F238E27FC236}">
                <a16:creationId xmlns:a16="http://schemas.microsoft.com/office/drawing/2014/main" id="{8E38B743-A58A-9FAD-22BD-B1712A1C4A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9848" y="2955203"/>
            <a:ext cx="8058590" cy="4874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429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35895-F2DE-96FA-D5FC-1D51FFC6F157}"/>
            </a:ext>
          </a:extLst>
        </p:cNvPr>
        <p:cNvGrpSpPr/>
        <p:nvPr/>
      </p:nvGrpSpPr>
      <p:grpSpPr>
        <a:xfrm>
          <a:off x="0" y="0"/>
          <a:ext cx="0" cy="0"/>
          <a:chOff x="0" y="0"/>
          <a:chExt cx="0" cy="0"/>
        </a:xfrm>
      </p:grpSpPr>
      <p:sp>
        <p:nvSpPr>
          <p:cNvPr id="2" name="Google Shape;92;p10">
            <a:extLst>
              <a:ext uri="{FF2B5EF4-FFF2-40B4-BE49-F238E27FC236}">
                <a16:creationId xmlns:a16="http://schemas.microsoft.com/office/drawing/2014/main" id="{823E1457-6948-68A1-8973-47D980FD0768}"/>
              </a:ext>
            </a:extLst>
          </p:cNvPr>
          <p:cNvSpPr txBox="1"/>
          <p:nvPr/>
        </p:nvSpPr>
        <p:spPr>
          <a:xfrm>
            <a:off x="671802" y="4169076"/>
            <a:ext cx="16086336" cy="5078313"/>
          </a:xfrm>
          <a:prstGeom prst="rect">
            <a:avLst/>
          </a:prstGeom>
          <a:noFill/>
          <a:ln>
            <a:noFill/>
          </a:ln>
        </p:spPr>
        <p:txBody>
          <a:bodyPr spcFirstLastPara="1" wrap="square" lIns="0" tIns="0" rIns="0" bIns="0" anchor="t" anchorCtr="0">
            <a:spAutoFit/>
          </a:bodyPr>
          <a:lstStyle/>
          <a:p>
            <a:pPr>
              <a:buClr>
                <a:srgbClr val="E75526"/>
              </a:buClr>
            </a:pPr>
            <a:r>
              <a:rPr lang="en-US" sz="3600" b="1" dirty="0">
                <a:solidFill>
                  <a:srgbClr val="E75526"/>
                </a:solidFill>
                <a:latin typeface="Roboto" panose="02000000000000000000" pitchFamily="2" charset="0"/>
                <a:ea typeface="Roboto" panose="02000000000000000000" pitchFamily="2" charset="0"/>
                <a:cs typeface="Roboto" panose="02000000000000000000" pitchFamily="2" charset="0"/>
              </a:rPr>
              <a:t>CTAs should happen early and often</a:t>
            </a:r>
          </a:p>
          <a:p>
            <a:pPr lvl="1">
              <a:buClr>
                <a:srgbClr val="E75526"/>
              </a:buClr>
            </a:pPr>
            <a:r>
              <a:rPr lang="en-US" sz="3000" dirty="0">
                <a:solidFill>
                  <a:schemeClr val="bg1"/>
                </a:solidFill>
                <a:latin typeface="Roboto" panose="02000000000000000000" pitchFamily="2" charset="0"/>
                <a:ea typeface="Roboto" panose="02000000000000000000" pitchFamily="2" charset="0"/>
                <a:cs typeface="Roboto" panose="02000000000000000000" pitchFamily="2" charset="0"/>
              </a:rPr>
              <a:t>Micro-CTAs: “If that brings up some concerns, check that on your response form so we know to cover it in your one-on-one meeting”</a:t>
            </a:r>
          </a:p>
          <a:p>
            <a:pPr marL="285750" lvl="1" indent="-285750">
              <a:buClr>
                <a:srgbClr val="E75526"/>
              </a:buClr>
              <a:buFont typeface="Arial" panose="020B0604020202020204" pitchFamily="34" charset="0"/>
              <a:buChar char="•"/>
            </a:pPr>
            <a:endParaRPr lang="en-US" sz="30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a:buClr>
                <a:srgbClr val="E75526"/>
              </a:buClr>
            </a:pPr>
            <a:r>
              <a:rPr lang="en-US" sz="3600" b="1" dirty="0">
                <a:solidFill>
                  <a:srgbClr val="E75526"/>
                </a:solidFill>
                <a:latin typeface="Roboto" panose="02000000000000000000" pitchFamily="2" charset="0"/>
                <a:ea typeface="Roboto" panose="02000000000000000000" pitchFamily="2" charset="0"/>
                <a:cs typeface="Roboto" panose="02000000000000000000" pitchFamily="2" charset="0"/>
              </a:rPr>
              <a:t>Final Close Example:</a:t>
            </a:r>
          </a:p>
          <a:p>
            <a:pPr>
              <a:buClr>
                <a:srgbClr val="E75526"/>
              </a:buClr>
            </a:pPr>
            <a:endParaRPr lang="en-US" sz="2400" b="1" dirty="0">
              <a:solidFill>
                <a:srgbClr val="E75526"/>
              </a:solidFill>
              <a:latin typeface="Roboto" panose="02000000000000000000" pitchFamily="2" charset="0"/>
              <a:ea typeface="Roboto" panose="02000000000000000000" pitchFamily="2" charset="0"/>
              <a:cs typeface="Roboto" panose="02000000000000000000" pitchFamily="2" charset="0"/>
            </a:endParaRPr>
          </a:p>
          <a:p>
            <a:pPr lvl="1">
              <a:buClr>
                <a:srgbClr val="E75526"/>
              </a:buClr>
            </a:pPr>
            <a:r>
              <a:rPr lang="en-US" sz="3000" dirty="0">
                <a:solidFill>
                  <a:schemeClr val="bg1"/>
                </a:solidFill>
                <a:latin typeface="Roboto" panose="02000000000000000000" pitchFamily="2" charset="0"/>
                <a:ea typeface="Roboto" panose="02000000000000000000" pitchFamily="2" charset="0"/>
                <a:cs typeface="Roboto" panose="02000000000000000000" pitchFamily="2" charset="0"/>
              </a:rPr>
              <a:t>IS-DOES-MEANS:</a:t>
            </a:r>
          </a:p>
          <a:p>
            <a:pPr>
              <a:buClr>
                <a:srgbClr val="E75526"/>
              </a:buClr>
            </a:pPr>
            <a:r>
              <a:rPr lang="en-US" sz="3000" dirty="0">
                <a:solidFill>
                  <a:schemeClr val="bg1"/>
                </a:solidFill>
                <a:latin typeface="Roboto" panose="02000000000000000000" pitchFamily="2" charset="0"/>
                <a:ea typeface="Roboto" panose="02000000000000000000" pitchFamily="2" charset="0"/>
                <a:cs typeface="Roboto" panose="02000000000000000000" pitchFamily="2" charset="0"/>
              </a:rPr>
              <a:t>“We covered a lot tonight—Social Security decisions, taxes, and what market volatility can do to a retirement plan if it’s not built correctly. And for a lot of people, one or two of those topics probably hit a little too close to home. So here’s what we’re offering.”</a:t>
            </a:r>
          </a:p>
          <a:p>
            <a:pPr marL="285750" indent="-285750">
              <a:buClr>
                <a:srgbClr val="E75526"/>
              </a:buClr>
              <a:buFont typeface="Arial" panose="020B0604020202020204" pitchFamily="34" charset="0"/>
              <a:buChar char="•"/>
            </a:pPr>
            <a:endParaRPr lang="en-US" sz="24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 name="Google Shape;69;p8">
            <a:extLst>
              <a:ext uri="{FF2B5EF4-FFF2-40B4-BE49-F238E27FC236}">
                <a16:creationId xmlns:a16="http://schemas.microsoft.com/office/drawing/2014/main" id="{9B1BBF5B-FE65-4E00-7CFE-D5453BBE1875}"/>
              </a:ext>
            </a:extLst>
          </p:cNvPr>
          <p:cNvSpPr txBox="1"/>
          <p:nvPr/>
        </p:nvSpPr>
        <p:spPr>
          <a:xfrm>
            <a:off x="671802" y="1260185"/>
            <a:ext cx="12481490" cy="2180084"/>
          </a:xfrm>
          <a:prstGeom prst="rect">
            <a:avLst/>
          </a:prstGeom>
          <a:noFill/>
          <a:ln>
            <a:noFill/>
          </a:ln>
        </p:spPr>
        <p:txBody>
          <a:bodyPr spcFirstLastPara="1" wrap="square" lIns="0" tIns="0" rIns="0" bIns="0" anchor="t" anchorCtr="0">
            <a:spAutoFit/>
          </a:bodyPr>
          <a:lstStyle/>
          <a:p>
            <a:pPr marL="0" marR="0" lvl="0" indent="0" rtl="0">
              <a:lnSpc>
                <a:spcPts val="8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CTAS: HOW TO NOT SOUND SALESY</a:t>
            </a:r>
            <a:endParaRPr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sp>
        <p:nvSpPr>
          <p:cNvPr id="4" name="Google Shape;58;p7">
            <a:extLst>
              <a:ext uri="{FF2B5EF4-FFF2-40B4-BE49-F238E27FC236}">
                <a16:creationId xmlns:a16="http://schemas.microsoft.com/office/drawing/2014/main" id="{15EF8CDA-0684-698A-0844-4EFFC36DD158}"/>
              </a:ext>
            </a:extLst>
          </p:cNvPr>
          <p:cNvSpPr txBox="1"/>
          <p:nvPr/>
        </p:nvSpPr>
        <p:spPr>
          <a:xfrm>
            <a:off x="671802" y="652645"/>
            <a:ext cx="10252872" cy="5539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sym typeface="Inter"/>
              </a:rPr>
              <a:t>WORKSHOP NIGHT</a:t>
            </a:r>
            <a:endPar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endParaRPr>
          </a:p>
        </p:txBody>
      </p:sp>
    </p:spTree>
    <p:extLst>
      <p:ext uri="{BB962C8B-B14F-4D97-AF65-F5344CB8AC3E}">
        <p14:creationId xmlns:p14="http://schemas.microsoft.com/office/powerpoint/2010/main" val="3603405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FEAB6-BDD3-BB4B-7C84-8B625CDCB7D7}"/>
            </a:ext>
          </a:extLst>
        </p:cNvPr>
        <p:cNvGrpSpPr/>
        <p:nvPr/>
      </p:nvGrpSpPr>
      <p:grpSpPr>
        <a:xfrm>
          <a:off x="0" y="0"/>
          <a:ext cx="0" cy="0"/>
          <a:chOff x="0" y="0"/>
          <a:chExt cx="0" cy="0"/>
        </a:xfrm>
      </p:grpSpPr>
      <p:sp>
        <p:nvSpPr>
          <p:cNvPr id="2" name="Google Shape;92;p10">
            <a:extLst>
              <a:ext uri="{FF2B5EF4-FFF2-40B4-BE49-F238E27FC236}">
                <a16:creationId xmlns:a16="http://schemas.microsoft.com/office/drawing/2014/main" id="{202ADAEE-8D79-82E7-7C31-14078DBD7D0B}"/>
              </a:ext>
            </a:extLst>
          </p:cNvPr>
          <p:cNvSpPr txBox="1"/>
          <p:nvPr/>
        </p:nvSpPr>
        <p:spPr>
          <a:xfrm>
            <a:off x="671802" y="4169076"/>
            <a:ext cx="16086336" cy="4893647"/>
          </a:xfrm>
          <a:prstGeom prst="rect">
            <a:avLst/>
          </a:prstGeom>
          <a:noFill/>
          <a:ln>
            <a:noFill/>
          </a:ln>
        </p:spPr>
        <p:txBody>
          <a:bodyPr spcFirstLastPara="1" wrap="square" lIns="0" tIns="0" rIns="0" bIns="0" anchor="t" anchorCtr="0">
            <a:spAutoFit/>
          </a:bodyPr>
          <a:lstStyle/>
          <a:p>
            <a:pPr marL="285750" indent="-285750">
              <a:buClr>
                <a:srgbClr val="E75526"/>
              </a:buClr>
              <a:buFont typeface="Arial" panose="020B0604020202020204" pitchFamily="34" charset="0"/>
              <a:buChar char="•"/>
            </a:pPr>
            <a:r>
              <a:rPr lang="en-US" sz="3600" b="1" dirty="0">
                <a:solidFill>
                  <a:srgbClr val="E75526"/>
                </a:solidFill>
                <a:latin typeface="Roboto" panose="02000000000000000000" pitchFamily="2" charset="0"/>
                <a:ea typeface="Roboto" panose="02000000000000000000" pitchFamily="2" charset="0"/>
                <a:cs typeface="Roboto" panose="02000000000000000000" pitchFamily="2" charset="0"/>
              </a:rPr>
              <a:t>IS</a:t>
            </a:r>
            <a:br>
              <a:rPr lang="en-US" sz="3600"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3000" dirty="0">
                <a:solidFill>
                  <a:schemeClr val="bg1"/>
                </a:solidFill>
                <a:latin typeface="Roboto" panose="02000000000000000000" pitchFamily="2" charset="0"/>
                <a:ea typeface="Roboto" panose="02000000000000000000" pitchFamily="2" charset="0"/>
                <a:cs typeface="Roboto" panose="02000000000000000000" pitchFamily="2" charset="0"/>
              </a:rPr>
              <a:t>“For anyone here who wants help applying this to their own situation, we’re offering a complimentary, one-on-one retirement planning visit.”</a:t>
            </a:r>
          </a:p>
          <a:p>
            <a:pPr marL="285750" indent="-285750">
              <a:buClr>
                <a:srgbClr val="E75526"/>
              </a:buClr>
              <a:buFont typeface="Arial" panose="020B0604020202020204" pitchFamily="34" charset="0"/>
              <a:buChar char="•"/>
            </a:pPr>
            <a:endParaRPr lang="en-US" sz="30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285750" indent="-285750">
              <a:buClr>
                <a:srgbClr val="E75526"/>
              </a:buClr>
              <a:buFont typeface="Arial" panose="020B0604020202020204" pitchFamily="34" charset="0"/>
              <a:buChar char="•"/>
            </a:pPr>
            <a:r>
              <a:rPr lang="en-US" sz="3600" b="1" dirty="0">
                <a:solidFill>
                  <a:srgbClr val="E75526"/>
                </a:solidFill>
                <a:latin typeface="Roboto" panose="02000000000000000000" pitchFamily="2" charset="0"/>
                <a:ea typeface="Roboto" panose="02000000000000000000" pitchFamily="2" charset="0"/>
                <a:cs typeface="Roboto" panose="02000000000000000000" pitchFamily="2" charset="0"/>
              </a:rPr>
              <a:t>DOES</a:t>
            </a:r>
            <a:br>
              <a:rPr lang="en-US" sz="3600"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3000" dirty="0">
                <a:solidFill>
                  <a:schemeClr val="bg1"/>
                </a:solidFill>
                <a:latin typeface="Roboto" panose="02000000000000000000" pitchFamily="2" charset="0"/>
                <a:ea typeface="Roboto" panose="02000000000000000000" pitchFamily="2" charset="0"/>
                <a:cs typeface="Roboto" panose="02000000000000000000" pitchFamily="2" charset="0"/>
              </a:rPr>
              <a:t>“In that meeting, we’ll walk through your entire plan—your income strategy, taxes, investments, and risk—and pressure-test it against real-world scenarios. Not hypotheticals… real things like market downturns, tax changes, or living longer than expected.”</a:t>
            </a:r>
          </a:p>
          <a:p>
            <a:pPr marL="285750" indent="-285750">
              <a:buClr>
                <a:srgbClr val="E75526"/>
              </a:buClr>
              <a:buFont typeface="Arial" panose="020B0604020202020204" pitchFamily="34" charset="0"/>
              <a:buChar char="•"/>
            </a:pPr>
            <a:endParaRPr lang="en-US" sz="30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285750" indent="-285750">
              <a:buClr>
                <a:srgbClr val="E75526"/>
              </a:buClr>
              <a:buFont typeface="Arial" panose="020B0604020202020204" pitchFamily="34" charset="0"/>
              <a:buChar char="•"/>
            </a:pPr>
            <a:r>
              <a:rPr lang="en-US" sz="3600" b="1" dirty="0">
                <a:solidFill>
                  <a:srgbClr val="E75526"/>
                </a:solidFill>
                <a:latin typeface="Roboto" panose="02000000000000000000" pitchFamily="2" charset="0"/>
                <a:ea typeface="Roboto" panose="02000000000000000000" pitchFamily="2" charset="0"/>
                <a:cs typeface="Roboto" panose="02000000000000000000" pitchFamily="2" charset="0"/>
              </a:rPr>
              <a:t>MEANS (Emotional Lift)</a:t>
            </a:r>
            <a:endParaRPr lang="en-US" sz="2400" dirty="0">
              <a:solidFill>
                <a:srgbClr val="E75526"/>
              </a:solidFill>
              <a:latin typeface="Roboto" panose="02000000000000000000" pitchFamily="2" charset="0"/>
              <a:ea typeface="Roboto" panose="02000000000000000000" pitchFamily="2" charset="0"/>
              <a:cs typeface="Roboto" panose="02000000000000000000" pitchFamily="2" charset="0"/>
            </a:endParaRPr>
          </a:p>
        </p:txBody>
      </p:sp>
      <p:sp>
        <p:nvSpPr>
          <p:cNvPr id="3" name="Google Shape;69;p8">
            <a:extLst>
              <a:ext uri="{FF2B5EF4-FFF2-40B4-BE49-F238E27FC236}">
                <a16:creationId xmlns:a16="http://schemas.microsoft.com/office/drawing/2014/main" id="{19A94A91-D401-2AB2-A66F-BDAEC6CD1C07}"/>
              </a:ext>
            </a:extLst>
          </p:cNvPr>
          <p:cNvSpPr txBox="1"/>
          <p:nvPr/>
        </p:nvSpPr>
        <p:spPr>
          <a:xfrm>
            <a:off x="671802" y="1260185"/>
            <a:ext cx="12481490" cy="2180084"/>
          </a:xfrm>
          <a:prstGeom prst="rect">
            <a:avLst/>
          </a:prstGeom>
          <a:noFill/>
          <a:ln>
            <a:noFill/>
          </a:ln>
        </p:spPr>
        <p:txBody>
          <a:bodyPr spcFirstLastPara="1" wrap="square" lIns="0" tIns="0" rIns="0" bIns="0" anchor="t" anchorCtr="0">
            <a:spAutoFit/>
          </a:bodyPr>
          <a:lstStyle/>
          <a:p>
            <a:pPr marL="0" marR="0" lvl="0" indent="0" rtl="0">
              <a:lnSpc>
                <a:spcPts val="8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CTAS: HOW TO NOT SOUND SALESY</a:t>
            </a:r>
            <a:endParaRPr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sp>
        <p:nvSpPr>
          <p:cNvPr id="4" name="Google Shape;58;p7">
            <a:extLst>
              <a:ext uri="{FF2B5EF4-FFF2-40B4-BE49-F238E27FC236}">
                <a16:creationId xmlns:a16="http://schemas.microsoft.com/office/drawing/2014/main" id="{ACFB8AE6-A749-0D2B-A0FC-B7D6A25A84F8}"/>
              </a:ext>
            </a:extLst>
          </p:cNvPr>
          <p:cNvSpPr txBox="1"/>
          <p:nvPr/>
        </p:nvSpPr>
        <p:spPr>
          <a:xfrm>
            <a:off x="671802" y="652645"/>
            <a:ext cx="10252872" cy="5539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sym typeface="Inter"/>
              </a:rPr>
              <a:t>WORKSHOP NIGHT</a:t>
            </a:r>
            <a:endPar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endParaRPr>
          </a:p>
        </p:txBody>
      </p:sp>
    </p:spTree>
    <p:extLst>
      <p:ext uri="{BB962C8B-B14F-4D97-AF65-F5344CB8AC3E}">
        <p14:creationId xmlns:p14="http://schemas.microsoft.com/office/powerpoint/2010/main" val="2343796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C3BB288C-0E08-1D43-D354-8705FD9784B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7AAEBCE-76D2-9535-CAC3-2B6F8FEF5349}"/>
              </a:ext>
            </a:extLst>
          </p:cNvPr>
          <p:cNvSpPr/>
          <p:nvPr/>
        </p:nvSpPr>
        <p:spPr>
          <a:xfrm>
            <a:off x="0" y="16220"/>
            <a:ext cx="18288000" cy="10287000"/>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92;p10">
            <a:extLst>
              <a:ext uri="{FF2B5EF4-FFF2-40B4-BE49-F238E27FC236}">
                <a16:creationId xmlns:a16="http://schemas.microsoft.com/office/drawing/2014/main" id="{12E376B1-FE69-7904-C8A8-8729EAD0721D}"/>
              </a:ext>
            </a:extLst>
          </p:cNvPr>
          <p:cNvSpPr txBox="1"/>
          <p:nvPr/>
        </p:nvSpPr>
        <p:spPr>
          <a:xfrm>
            <a:off x="8669611" y="4257818"/>
            <a:ext cx="8938730" cy="5177828"/>
          </a:xfrm>
          <a:prstGeom prst="rect">
            <a:avLst/>
          </a:prstGeom>
          <a:noFill/>
          <a:ln>
            <a:noFill/>
          </a:ln>
        </p:spPr>
        <p:txBody>
          <a:bodyPr spcFirstLastPara="1" wrap="square" lIns="0" tIns="0" rIns="0" bIns="0" anchor="t" anchorCtr="0">
            <a:spAutoFit/>
          </a:bodyPr>
          <a:lstStyle/>
          <a:p>
            <a:pPr marR="0" lvl="0">
              <a:lnSpc>
                <a:spcPct val="115000"/>
              </a:lnSpc>
              <a:spcBef>
                <a:spcPts val="0"/>
              </a:spcBef>
              <a:spcAft>
                <a:spcPts val="800"/>
              </a:spcAft>
              <a:buClr>
                <a:srgbClr val="E75526"/>
              </a:buClr>
              <a:buSzPct val="100000"/>
              <a:tabLst>
                <a:tab pos="457200" algn="l"/>
              </a:tabLst>
            </a:pPr>
            <a:r>
              <a:rPr lang="en-US" sz="3600" b="1" kern="100" dirty="0">
                <a:solidFill>
                  <a:srgbClr val="E75526"/>
                </a:solidFill>
                <a:latin typeface="Roboto" panose="02000000000000000000" pitchFamily="2" charset="0"/>
                <a:ea typeface="Roboto" panose="02000000000000000000" pitchFamily="2" charset="0"/>
                <a:cs typeface="Roboto" panose="02000000000000000000" pitchFamily="2" charset="0"/>
              </a:rPr>
              <a:t>YOUR BEST TOOL</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What topic mattered</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Presenter feedback</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Appointment scheduling</a:t>
            </a:r>
          </a:p>
          <a:p>
            <a:pPr lvl="2">
              <a:lnSpc>
                <a:spcPct val="115000"/>
              </a:lnSpc>
              <a:spcAft>
                <a:spcPts val="800"/>
              </a:spcAft>
              <a:buClr>
                <a:srgbClr val="E75526"/>
              </a:buClr>
              <a:buSzPct val="100000"/>
              <a:tabLst>
                <a:tab pos="457200" algn="l"/>
              </a:tabLst>
            </a:pPr>
            <a:r>
              <a:rPr lang="en-US" sz="3600" i="1" kern="100" dirty="0">
                <a:solidFill>
                  <a:schemeClr val="bg1"/>
                </a:solidFill>
                <a:latin typeface="Roboto" panose="02000000000000000000" pitchFamily="2" charset="0"/>
                <a:ea typeface="Roboto" panose="02000000000000000000" pitchFamily="2" charset="0"/>
                <a:cs typeface="Roboto" panose="02000000000000000000" pitchFamily="2" charset="0"/>
              </a:rPr>
              <a:t>Do you want a visit?</a:t>
            </a:r>
          </a:p>
          <a:p>
            <a:pPr marR="0" lvl="0">
              <a:lnSpc>
                <a:spcPct val="115000"/>
              </a:lnSpc>
              <a:spcBef>
                <a:spcPts val="0"/>
              </a:spcBef>
              <a:spcAft>
                <a:spcPts val="800"/>
              </a:spcAft>
              <a:buClr>
                <a:srgbClr val="E75526"/>
              </a:buClr>
              <a:buSzPct val="100000"/>
              <a:tabLst>
                <a:tab pos="457200" algn="l"/>
              </a:tabLst>
            </a:pPr>
            <a:r>
              <a:rPr lang="en-US" sz="3600" i="1" kern="100" dirty="0">
                <a:solidFill>
                  <a:schemeClr val="bg1"/>
                </a:solidFill>
                <a:latin typeface="Roboto" panose="02000000000000000000" pitchFamily="2" charset="0"/>
                <a:ea typeface="Roboto" panose="02000000000000000000" pitchFamily="2" charset="0"/>
                <a:cs typeface="Roboto" panose="02000000000000000000" pitchFamily="2" charset="0"/>
              </a:rPr>
              <a:t>Morning/afternoon/evening preference</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endPar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3" name="Google Shape;91;p10">
            <a:extLst>
              <a:ext uri="{FF2B5EF4-FFF2-40B4-BE49-F238E27FC236}">
                <a16:creationId xmlns:a16="http://schemas.microsoft.com/office/drawing/2014/main" id="{44BE603A-2AFA-C15C-CEC6-593038BDDE9C}"/>
              </a:ext>
            </a:extLst>
          </p:cNvPr>
          <p:cNvPicPr preferRelativeResize="0"/>
          <p:nvPr/>
        </p:nvPicPr>
        <p:blipFill>
          <a:blip r:embed="rId3"/>
          <a:srcRect l="36119" r="26961"/>
          <a:stretch/>
        </p:blipFill>
        <p:spPr>
          <a:xfrm>
            <a:off x="0" y="-1"/>
            <a:ext cx="7595724" cy="10286999"/>
          </a:xfrm>
          <a:prstGeom prst="rect">
            <a:avLst/>
          </a:prstGeom>
          <a:noFill/>
          <a:ln>
            <a:noFill/>
          </a:ln>
        </p:spPr>
      </p:pic>
      <p:sp>
        <p:nvSpPr>
          <p:cNvPr id="5" name="Google Shape;69;p8">
            <a:extLst>
              <a:ext uri="{FF2B5EF4-FFF2-40B4-BE49-F238E27FC236}">
                <a16:creationId xmlns:a16="http://schemas.microsoft.com/office/drawing/2014/main" id="{B8A54A7C-5D8E-2A9A-C2E4-13DA4D78FE3B}"/>
              </a:ext>
            </a:extLst>
          </p:cNvPr>
          <p:cNvSpPr txBox="1"/>
          <p:nvPr/>
        </p:nvSpPr>
        <p:spPr>
          <a:xfrm>
            <a:off x="8669612" y="1260185"/>
            <a:ext cx="9871790" cy="2180084"/>
          </a:xfrm>
          <a:prstGeom prst="rect">
            <a:avLst/>
          </a:prstGeom>
          <a:noFill/>
          <a:ln>
            <a:noFill/>
          </a:ln>
        </p:spPr>
        <p:txBody>
          <a:bodyPr spcFirstLastPara="1" wrap="square" lIns="0" tIns="0" rIns="0" bIns="0" anchor="t" anchorCtr="0">
            <a:spAutoFit/>
          </a:bodyPr>
          <a:lstStyle/>
          <a:p>
            <a:pPr marL="0" marR="0" lvl="0" indent="0" rtl="0">
              <a:lnSpc>
                <a:spcPts val="8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THE RESPONSE FORMS</a:t>
            </a:r>
            <a:endParaRPr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sp>
        <p:nvSpPr>
          <p:cNvPr id="3" name="Google Shape;58;p7">
            <a:extLst>
              <a:ext uri="{FF2B5EF4-FFF2-40B4-BE49-F238E27FC236}">
                <a16:creationId xmlns:a16="http://schemas.microsoft.com/office/drawing/2014/main" id="{917A8A1B-4B4A-AA6E-B250-4CE467925749}"/>
              </a:ext>
            </a:extLst>
          </p:cNvPr>
          <p:cNvSpPr txBox="1"/>
          <p:nvPr/>
        </p:nvSpPr>
        <p:spPr>
          <a:xfrm>
            <a:off x="8669611" y="652645"/>
            <a:ext cx="10252872" cy="5539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sym typeface="Inter"/>
              </a:rPr>
              <a:t>WORKSHOP NIGHT</a:t>
            </a:r>
            <a:endPar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endParaRPr>
          </a:p>
        </p:txBody>
      </p:sp>
      <p:cxnSp>
        <p:nvCxnSpPr>
          <p:cNvPr id="10" name="Straight Connector 9">
            <a:extLst>
              <a:ext uri="{FF2B5EF4-FFF2-40B4-BE49-F238E27FC236}">
                <a16:creationId xmlns:a16="http://schemas.microsoft.com/office/drawing/2014/main" id="{630F6E1A-1673-93F0-AE81-1B7337AE7FCA}"/>
              </a:ext>
            </a:extLst>
          </p:cNvPr>
          <p:cNvCxnSpPr>
            <a:cxnSpLocks/>
          </p:cNvCxnSpPr>
          <p:nvPr/>
        </p:nvCxnSpPr>
        <p:spPr>
          <a:xfrm flipV="1">
            <a:off x="7595724" y="0"/>
            <a:ext cx="0" cy="10319442"/>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5FBF6CB-59EC-E2EA-1C01-11581751F601}"/>
              </a:ext>
            </a:extLst>
          </p:cNvPr>
          <p:cNvSpPr/>
          <p:nvPr/>
        </p:nvSpPr>
        <p:spPr>
          <a:xfrm rot="10800000">
            <a:off x="7931" y="6678024"/>
            <a:ext cx="7587793" cy="3604310"/>
          </a:xfrm>
          <a:prstGeom prst="rect">
            <a:avLst/>
          </a:prstGeom>
          <a:gradFill flip="none" rotWithShape="1">
            <a:gsLst>
              <a:gs pos="52000">
                <a:srgbClr val="272626">
                  <a:alpha val="75000"/>
                </a:srgbClr>
              </a:gs>
              <a:gs pos="100000">
                <a:srgbClr val="272626">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0569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6D98F9AC-4826-E31A-1C4E-1498CBB94A1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55E0267-D686-BEAD-69B9-34C958FFE27C}"/>
              </a:ext>
            </a:extLst>
          </p:cNvPr>
          <p:cNvSpPr/>
          <p:nvPr/>
        </p:nvSpPr>
        <p:spPr>
          <a:xfrm>
            <a:off x="0" y="16220"/>
            <a:ext cx="18288000" cy="10287000"/>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59;p7">
            <a:extLst>
              <a:ext uri="{FF2B5EF4-FFF2-40B4-BE49-F238E27FC236}">
                <a16:creationId xmlns:a16="http://schemas.microsoft.com/office/drawing/2014/main" id="{647246F2-451C-90B6-9F27-CC76840F13D1}"/>
              </a:ext>
            </a:extLst>
          </p:cNvPr>
          <p:cNvSpPr txBox="1"/>
          <p:nvPr/>
        </p:nvSpPr>
        <p:spPr>
          <a:xfrm>
            <a:off x="16682530" y="403013"/>
            <a:ext cx="753726" cy="332399"/>
          </a:xfrm>
          <a:prstGeom prst="rect">
            <a:avLst/>
          </a:prstGeom>
          <a:noFill/>
          <a:ln>
            <a:noFill/>
          </a:ln>
        </p:spPr>
        <p:txBody>
          <a:bodyPr spcFirstLastPara="1" wrap="square" lIns="0" tIns="0" rIns="0" bIns="0" anchor="t" anchorCtr="0">
            <a:spAutoFit/>
          </a:bodyPr>
          <a:lstStyle/>
          <a:p>
            <a:pPr marL="0" marR="0" lvl="0" indent="0" algn="r" rtl="0">
              <a:lnSpc>
                <a:spcPct val="119916"/>
              </a:lnSpc>
              <a:spcBef>
                <a:spcPts val="0"/>
              </a:spcBef>
              <a:spcAft>
                <a:spcPts val="0"/>
              </a:spcAft>
              <a:buNone/>
            </a:pPr>
            <a:r>
              <a:rPr lang="en-US" sz="1800" b="1"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Inter"/>
              </a:rPr>
              <a:t>2025</a:t>
            </a:r>
            <a:endParaRPr sz="1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1" name="Google Shape;92;p10">
            <a:extLst>
              <a:ext uri="{FF2B5EF4-FFF2-40B4-BE49-F238E27FC236}">
                <a16:creationId xmlns:a16="http://schemas.microsoft.com/office/drawing/2014/main" id="{11C3221D-E121-AF0A-2EB9-64ACBB4C01AB}"/>
              </a:ext>
            </a:extLst>
          </p:cNvPr>
          <p:cNvSpPr txBox="1"/>
          <p:nvPr/>
        </p:nvSpPr>
        <p:spPr>
          <a:xfrm>
            <a:off x="671801" y="4227553"/>
            <a:ext cx="10012527" cy="3512757"/>
          </a:xfrm>
          <a:prstGeom prst="rect">
            <a:avLst/>
          </a:prstGeom>
          <a:noFill/>
          <a:ln>
            <a:noFill/>
          </a:ln>
        </p:spPr>
        <p:txBody>
          <a:bodyPr spcFirstLastPara="1" wrap="square" lIns="0" tIns="0" rIns="0" bIns="0" anchor="t" anchorCtr="0">
            <a:spAutoFit/>
          </a:bodyPr>
          <a:lstStyle/>
          <a:p>
            <a:pPr marL="457200" marR="0" lvl="0" indent="-4572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Seats: Registrations</a:t>
            </a:r>
          </a:p>
          <a:p>
            <a:pPr marL="457200" marR="0" lvl="0" indent="-4572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Shows: Butts in chairs</a:t>
            </a:r>
          </a:p>
          <a:p>
            <a:pPr marL="457200" marR="0" lvl="0" indent="-4572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Sets: Appointments booked</a:t>
            </a:r>
          </a:p>
          <a:p>
            <a:pPr marL="457200" marR="0" lvl="0" indent="-4572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Second Meetings: True planning pipeline</a:t>
            </a:r>
            <a:endParaRPr lang="en-US" sz="3600" kern="1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marL="457200" marR="0" lvl="0" indent="-457200" rtl="0">
              <a:lnSpc>
                <a:spcPct val="100000"/>
              </a:lnSpc>
              <a:spcBef>
                <a:spcPts val="0"/>
              </a:spcBef>
              <a:spcAft>
                <a:spcPts val="0"/>
              </a:spcAft>
              <a:buClr>
                <a:srgbClr val="E75526"/>
              </a:buClr>
              <a:buSzPct val="100000"/>
              <a:buFont typeface="Arial" panose="020B0604020202020204" pitchFamily="34" charset="0"/>
              <a:buChar char="•"/>
            </a:pPr>
            <a:endParaRPr sz="3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 name="Google Shape;69;p8">
            <a:extLst>
              <a:ext uri="{FF2B5EF4-FFF2-40B4-BE49-F238E27FC236}">
                <a16:creationId xmlns:a16="http://schemas.microsoft.com/office/drawing/2014/main" id="{D0FA1A90-92CD-63F3-E5EB-D870C739BEC4}"/>
              </a:ext>
            </a:extLst>
          </p:cNvPr>
          <p:cNvSpPr txBox="1"/>
          <p:nvPr/>
        </p:nvSpPr>
        <p:spPr>
          <a:xfrm>
            <a:off x="671802" y="1260185"/>
            <a:ext cx="10282337" cy="1090042"/>
          </a:xfrm>
          <a:prstGeom prst="rect">
            <a:avLst/>
          </a:prstGeom>
          <a:noFill/>
          <a:ln>
            <a:noFill/>
          </a:ln>
        </p:spPr>
        <p:txBody>
          <a:bodyPr spcFirstLastPara="1" wrap="square" lIns="0" tIns="0" rIns="0" bIns="0" anchor="t" anchorCtr="0">
            <a:spAutoFit/>
          </a:bodyPr>
          <a:lstStyle/>
          <a:p>
            <a:pPr marL="0" marR="0" lvl="0" indent="0" rtl="0">
              <a:lnSpc>
                <a:spcPts val="8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THE FRAMEWORK</a:t>
            </a:r>
            <a:endParaRPr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pic>
        <p:nvPicPr>
          <p:cNvPr id="4" name="Google Shape;91;p10">
            <a:extLst>
              <a:ext uri="{FF2B5EF4-FFF2-40B4-BE49-F238E27FC236}">
                <a16:creationId xmlns:a16="http://schemas.microsoft.com/office/drawing/2014/main" id="{C9CD347A-8F71-123D-C39F-D0B124885C34}"/>
              </a:ext>
            </a:extLst>
          </p:cNvPr>
          <p:cNvPicPr preferRelativeResize="0"/>
          <p:nvPr/>
        </p:nvPicPr>
        <p:blipFill>
          <a:blip r:embed="rId3"/>
          <a:srcRect l="25387" r="25387"/>
          <a:stretch/>
        </p:blipFill>
        <p:spPr>
          <a:xfrm>
            <a:off x="10692276" y="-1"/>
            <a:ext cx="7595724" cy="10286999"/>
          </a:xfrm>
          <a:prstGeom prst="rect">
            <a:avLst/>
          </a:prstGeom>
          <a:noFill/>
          <a:ln>
            <a:noFill/>
          </a:ln>
        </p:spPr>
      </p:pic>
      <p:cxnSp>
        <p:nvCxnSpPr>
          <p:cNvPr id="8" name="Straight Connector 7">
            <a:extLst>
              <a:ext uri="{FF2B5EF4-FFF2-40B4-BE49-F238E27FC236}">
                <a16:creationId xmlns:a16="http://schemas.microsoft.com/office/drawing/2014/main" id="{FD4DD2BC-1D00-CB50-F1C1-1EE23D11303A}"/>
              </a:ext>
            </a:extLst>
          </p:cNvPr>
          <p:cNvCxnSpPr>
            <a:cxnSpLocks/>
          </p:cNvCxnSpPr>
          <p:nvPr/>
        </p:nvCxnSpPr>
        <p:spPr>
          <a:xfrm flipV="1">
            <a:off x="10692274" y="0"/>
            <a:ext cx="0" cy="10319442"/>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554887C-DDC9-4D55-C5E0-1577474B410C}"/>
              </a:ext>
            </a:extLst>
          </p:cNvPr>
          <p:cNvSpPr/>
          <p:nvPr/>
        </p:nvSpPr>
        <p:spPr>
          <a:xfrm rot="10800000">
            <a:off x="10700207" y="6678024"/>
            <a:ext cx="7587793" cy="3604310"/>
          </a:xfrm>
          <a:prstGeom prst="rect">
            <a:avLst/>
          </a:prstGeom>
          <a:gradFill flip="none" rotWithShape="1">
            <a:gsLst>
              <a:gs pos="52000">
                <a:srgbClr val="272626">
                  <a:alpha val="75000"/>
                </a:srgbClr>
              </a:gs>
              <a:gs pos="100000">
                <a:srgbClr val="272626">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58;p7">
            <a:extLst>
              <a:ext uri="{FF2B5EF4-FFF2-40B4-BE49-F238E27FC236}">
                <a16:creationId xmlns:a16="http://schemas.microsoft.com/office/drawing/2014/main" id="{674025F3-0A38-3B31-45AD-388EEE59AEE5}"/>
              </a:ext>
            </a:extLst>
          </p:cNvPr>
          <p:cNvSpPr txBox="1"/>
          <p:nvPr/>
        </p:nvSpPr>
        <p:spPr>
          <a:xfrm>
            <a:off x="671802" y="652645"/>
            <a:ext cx="10252872" cy="5539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sym typeface="Inter"/>
              </a:rPr>
              <a:t>ROOM TO REVENUE</a:t>
            </a:r>
            <a:endPar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2" name="Google Shape;92;p10">
            <a:extLst>
              <a:ext uri="{FF2B5EF4-FFF2-40B4-BE49-F238E27FC236}">
                <a16:creationId xmlns:a16="http://schemas.microsoft.com/office/drawing/2014/main" id="{2BFA386E-53CC-9840-D788-9C36244613D8}"/>
              </a:ext>
            </a:extLst>
          </p:cNvPr>
          <p:cNvSpPr txBox="1"/>
          <p:nvPr/>
        </p:nvSpPr>
        <p:spPr>
          <a:xfrm>
            <a:off x="671801" y="7584539"/>
            <a:ext cx="10012527" cy="2133918"/>
          </a:xfrm>
          <a:prstGeom prst="rect">
            <a:avLst/>
          </a:prstGeom>
          <a:noFill/>
          <a:ln>
            <a:noFill/>
          </a:ln>
        </p:spPr>
        <p:txBody>
          <a:bodyPr spcFirstLastPara="1" wrap="square" lIns="0" tIns="0" rIns="0" bIns="0" anchor="t" anchorCtr="0">
            <a:spAutoFit/>
          </a:bodyPr>
          <a:lstStyle/>
          <a:p>
            <a:pPr marR="0" lvl="0">
              <a:lnSpc>
                <a:spcPct val="115000"/>
              </a:lnSpc>
              <a:spcBef>
                <a:spcPts val="0"/>
              </a:spcBef>
              <a:spcAft>
                <a:spcPts val="800"/>
              </a:spcAft>
              <a:buClr>
                <a:srgbClr val="E75526"/>
              </a:buClr>
              <a:buSzPct val="100000"/>
              <a:tabLst>
                <a:tab pos="457200" algn="l"/>
              </a:tabLst>
            </a:pPr>
            <a:r>
              <a:rPr lang="en-US" sz="4000" b="1" i="1" kern="100" dirty="0">
                <a:solidFill>
                  <a:srgbClr val="E75526"/>
                </a:solidFill>
                <a:effectLst/>
                <a:latin typeface="Roboto" panose="02000000000000000000" pitchFamily="2" charset="0"/>
                <a:ea typeface="Roboto" panose="02000000000000000000" pitchFamily="2" charset="0"/>
                <a:cs typeface="Roboto" panose="02000000000000000000" pitchFamily="2" charset="0"/>
              </a:rPr>
              <a:t>If one of these four breaks, </a:t>
            </a:r>
            <a:br>
              <a:rPr lang="en-US" sz="4000" b="1" i="1" kern="100" dirty="0">
                <a:solidFill>
                  <a:srgbClr val="E75526"/>
                </a:solidFill>
                <a:effectLst/>
                <a:latin typeface="Roboto" panose="02000000000000000000" pitchFamily="2" charset="0"/>
                <a:ea typeface="Roboto" panose="02000000000000000000" pitchFamily="2" charset="0"/>
                <a:cs typeface="Roboto" panose="02000000000000000000" pitchFamily="2" charset="0"/>
              </a:rPr>
            </a:br>
            <a:r>
              <a:rPr lang="en-US" sz="4000" b="1" i="1" kern="100" dirty="0">
                <a:solidFill>
                  <a:srgbClr val="E75526"/>
                </a:solidFill>
                <a:effectLst/>
                <a:latin typeface="Roboto" panose="02000000000000000000" pitchFamily="2" charset="0"/>
                <a:ea typeface="Roboto" panose="02000000000000000000" pitchFamily="2" charset="0"/>
                <a:cs typeface="Roboto" panose="02000000000000000000" pitchFamily="2" charset="0"/>
              </a:rPr>
              <a:t>the whole event breaks.</a:t>
            </a:r>
          </a:p>
          <a:p>
            <a:pPr marR="0" lvl="0" rtl="0">
              <a:lnSpc>
                <a:spcPct val="100000"/>
              </a:lnSpc>
              <a:spcBef>
                <a:spcPts val="0"/>
              </a:spcBef>
              <a:spcAft>
                <a:spcPts val="0"/>
              </a:spcAft>
              <a:buClr>
                <a:srgbClr val="E75526"/>
              </a:buClr>
              <a:buSzPct val="100000"/>
            </a:pPr>
            <a:endParaRPr sz="4000" b="1" i="1" dirty="0">
              <a:solidFill>
                <a:srgbClr val="E75526"/>
              </a:solidFill>
              <a:latin typeface="Roboto" panose="02000000000000000000" pitchFamily="2" charset="0"/>
              <a:ea typeface="Roboto" panose="02000000000000000000" pitchFamily="2" charset="0"/>
              <a:cs typeface="Roboto" panose="02000000000000000000" pitchFamily="2" charset="0"/>
            </a:endParaRPr>
          </a:p>
        </p:txBody>
      </p:sp>
      <p:sp>
        <p:nvSpPr>
          <p:cNvPr id="13" name="Google Shape;92;p10">
            <a:extLst>
              <a:ext uri="{FF2B5EF4-FFF2-40B4-BE49-F238E27FC236}">
                <a16:creationId xmlns:a16="http://schemas.microsoft.com/office/drawing/2014/main" id="{92D0B6A8-2E59-08DC-4360-C9BB17923212}"/>
              </a:ext>
            </a:extLst>
          </p:cNvPr>
          <p:cNvSpPr txBox="1"/>
          <p:nvPr/>
        </p:nvSpPr>
        <p:spPr>
          <a:xfrm>
            <a:off x="671801" y="2881176"/>
            <a:ext cx="10012527" cy="1426031"/>
          </a:xfrm>
          <a:prstGeom prst="rect">
            <a:avLst/>
          </a:prstGeom>
          <a:noFill/>
          <a:ln>
            <a:noFill/>
          </a:ln>
        </p:spPr>
        <p:txBody>
          <a:bodyPr spcFirstLastPara="1" wrap="square" lIns="0" tIns="0" rIns="0" bIns="0" anchor="t" anchorCtr="0">
            <a:spAutoFit/>
          </a:bodyPr>
          <a:lstStyle/>
          <a:p>
            <a:pPr marR="0" lvl="0">
              <a:lnSpc>
                <a:spcPct val="115000"/>
              </a:lnSpc>
              <a:spcBef>
                <a:spcPts val="0"/>
              </a:spcBef>
              <a:spcAft>
                <a:spcPts val="800"/>
              </a:spcAft>
              <a:buClr>
                <a:srgbClr val="E75526"/>
              </a:buClr>
              <a:buSzPct val="100000"/>
              <a:tabLst>
                <a:tab pos="457200" algn="l"/>
              </a:tabLst>
            </a:pPr>
            <a:r>
              <a:rPr lang="en-US" sz="4000" b="1" i="1" kern="100" dirty="0">
                <a:solidFill>
                  <a:srgbClr val="E75526"/>
                </a:solidFill>
                <a:effectLst/>
                <a:latin typeface="Roboto" panose="02000000000000000000" pitchFamily="2" charset="0"/>
                <a:ea typeface="Roboto" panose="02000000000000000000" pitchFamily="2" charset="0"/>
                <a:cs typeface="Roboto" panose="02000000000000000000" pitchFamily="2" charset="0"/>
              </a:rPr>
              <a:t>Seats – Shows – Sets – Second Meetings</a:t>
            </a:r>
          </a:p>
          <a:p>
            <a:pPr marR="0" lvl="0" rtl="0">
              <a:lnSpc>
                <a:spcPct val="100000"/>
              </a:lnSpc>
              <a:spcBef>
                <a:spcPts val="0"/>
              </a:spcBef>
              <a:spcAft>
                <a:spcPts val="0"/>
              </a:spcAft>
              <a:buClr>
                <a:srgbClr val="E75526"/>
              </a:buClr>
              <a:buSzPct val="100000"/>
            </a:pPr>
            <a:endParaRPr sz="4000" b="1" i="1" dirty="0">
              <a:solidFill>
                <a:srgbClr val="E75526"/>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734057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312E0CBF-97F9-402C-8BFE-AF04CCF86C7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00D9B9E-FCE9-1538-63A2-5A05A3F94441}"/>
              </a:ext>
            </a:extLst>
          </p:cNvPr>
          <p:cNvSpPr/>
          <p:nvPr/>
        </p:nvSpPr>
        <p:spPr>
          <a:xfrm>
            <a:off x="0" y="16220"/>
            <a:ext cx="18288000" cy="10287000"/>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92;p10">
            <a:extLst>
              <a:ext uri="{FF2B5EF4-FFF2-40B4-BE49-F238E27FC236}">
                <a16:creationId xmlns:a16="http://schemas.microsoft.com/office/drawing/2014/main" id="{FFE58375-CCAF-61BD-B85F-80C8E51B3D7B}"/>
              </a:ext>
            </a:extLst>
          </p:cNvPr>
          <p:cNvSpPr txBox="1"/>
          <p:nvPr/>
        </p:nvSpPr>
        <p:spPr>
          <a:xfrm>
            <a:off x="8669611" y="4257818"/>
            <a:ext cx="8938730" cy="4335546"/>
          </a:xfrm>
          <a:prstGeom prst="rect">
            <a:avLst/>
          </a:prstGeom>
          <a:noFill/>
          <a:ln>
            <a:noFill/>
          </a:ln>
        </p:spPr>
        <p:txBody>
          <a:bodyPr spcFirstLastPara="1" wrap="square" lIns="0" tIns="0" rIns="0" bIns="0" anchor="t" anchorCtr="0">
            <a:spAutoFit/>
          </a:bodyPr>
          <a:lstStyle/>
          <a:p>
            <a:pPr marR="0" lvl="0">
              <a:lnSpc>
                <a:spcPct val="115000"/>
              </a:lnSpc>
              <a:spcBef>
                <a:spcPts val="0"/>
              </a:spcBef>
              <a:spcAft>
                <a:spcPts val="800"/>
              </a:spcAft>
              <a:buClr>
                <a:srgbClr val="E75526"/>
              </a:buClr>
              <a:buSzPct val="100000"/>
              <a:tabLst>
                <a:tab pos="457200" algn="l"/>
              </a:tabLst>
            </a:pPr>
            <a:r>
              <a:rPr lang="en-US" sz="3600" b="1" kern="100" dirty="0">
                <a:solidFill>
                  <a:srgbClr val="E75526"/>
                </a:solidFill>
                <a:latin typeface="Roboto" panose="02000000000000000000" pitchFamily="2" charset="0"/>
                <a:ea typeface="Roboto" panose="02000000000000000000" pitchFamily="2" charset="0"/>
                <a:cs typeface="Roboto" panose="02000000000000000000" pitchFamily="2" charset="0"/>
              </a:rPr>
              <a:t>LANGUAGE IS KEY</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Give hard times</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Get commitment from both spouses</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If “no” – ask if it’s the day or time that doesn’t work, be ready to pivot</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endPar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3" name="Google Shape;91;p10">
            <a:extLst>
              <a:ext uri="{FF2B5EF4-FFF2-40B4-BE49-F238E27FC236}">
                <a16:creationId xmlns:a16="http://schemas.microsoft.com/office/drawing/2014/main" id="{0BD347F2-BA0D-907D-A451-7E8D35462BCC}"/>
              </a:ext>
            </a:extLst>
          </p:cNvPr>
          <p:cNvPicPr preferRelativeResize="0"/>
          <p:nvPr/>
        </p:nvPicPr>
        <p:blipFill>
          <a:blip r:embed="rId3"/>
          <a:srcRect l="36119" r="26961"/>
          <a:stretch/>
        </p:blipFill>
        <p:spPr>
          <a:xfrm>
            <a:off x="0" y="-1"/>
            <a:ext cx="7595724" cy="10286999"/>
          </a:xfrm>
          <a:prstGeom prst="rect">
            <a:avLst/>
          </a:prstGeom>
          <a:noFill/>
          <a:ln>
            <a:noFill/>
          </a:ln>
        </p:spPr>
      </p:pic>
      <p:sp>
        <p:nvSpPr>
          <p:cNvPr id="5" name="Google Shape;69;p8">
            <a:extLst>
              <a:ext uri="{FF2B5EF4-FFF2-40B4-BE49-F238E27FC236}">
                <a16:creationId xmlns:a16="http://schemas.microsoft.com/office/drawing/2014/main" id="{023FCD0E-0F04-526E-AD04-07FE502598B2}"/>
              </a:ext>
            </a:extLst>
          </p:cNvPr>
          <p:cNvSpPr txBox="1"/>
          <p:nvPr/>
        </p:nvSpPr>
        <p:spPr>
          <a:xfrm>
            <a:off x="8669612" y="1260185"/>
            <a:ext cx="9337027" cy="2180084"/>
          </a:xfrm>
          <a:prstGeom prst="rect">
            <a:avLst/>
          </a:prstGeom>
          <a:noFill/>
          <a:ln>
            <a:noFill/>
          </a:ln>
        </p:spPr>
        <p:txBody>
          <a:bodyPr spcFirstLastPara="1" wrap="square" lIns="0" tIns="0" rIns="0" bIns="0" anchor="t" anchorCtr="0">
            <a:spAutoFit/>
          </a:bodyPr>
          <a:lstStyle/>
          <a:p>
            <a:pPr marL="0" marR="0" lvl="0" indent="0" rtl="0">
              <a:lnSpc>
                <a:spcPts val="8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SETTING APPTS ON SITE</a:t>
            </a:r>
            <a:endParaRPr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sp>
        <p:nvSpPr>
          <p:cNvPr id="3" name="Google Shape;58;p7">
            <a:extLst>
              <a:ext uri="{FF2B5EF4-FFF2-40B4-BE49-F238E27FC236}">
                <a16:creationId xmlns:a16="http://schemas.microsoft.com/office/drawing/2014/main" id="{5B08FB00-7261-2614-3ED1-82606D7BA368}"/>
              </a:ext>
            </a:extLst>
          </p:cNvPr>
          <p:cNvSpPr txBox="1"/>
          <p:nvPr/>
        </p:nvSpPr>
        <p:spPr>
          <a:xfrm>
            <a:off x="8669611" y="652645"/>
            <a:ext cx="10252872" cy="5539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sym typeface="Inter"/>
              </a:rPr>
              <a:t>WORKSHOP NIGHT</a:t>
            </a:r>
            <a:endPar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endParaRPr>
          </a:p>
        </p:txBody>
      </p:sp>
      <p:cxnSp>
        <p:nvCxnSpPr>
          <p:cNvPr id="10" name="Straight Connector 9">
            <a:extLst>
              <a:ext uri="{FF2B5EF4-FFF2-40B4-BE49-F238E27FC236}">
                <a16:creationId xmlns:a16="http://schemas.microsoft.com/office/drawing/2014/main" id="{51144C8E-B7B7-DFC2-60F1-CC4497091360}"/>
              </a:ext>
            </a:extLst>
          </p:cNvPr>
          <p:cNvCxnSpPr>
            <a:cxnSpLocks/>
          </p:cNvCxnSpPr>
          <p:nvPr/>
        </p:nvCxnSpPr>
        <p:spPr>
          <a:xfrm flipV="1">
            <a:off x="7595724" y="0"/>
            <a:ext cx="0" cy="10319442"/>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85E88A4-6B2B-4880-95D3-4DB63034AA5C}"/>
              </a:ext>
            </a:extLst>
          </p:cNvPr>
          <p:cNvSpPr/>
          <p:nvPr/>
        </p:nvSpPr>
        <p:spPr>
          <a:xfrm rot="10800000">
            <a:off x="7931" y="6678024"/>
            <a:ext cx="7587793" cy="3604310"/>
          </a:xfrm>
          <a:prstGeom prst="rect">
            <a:avLst/>
          </a:prstGeom>
          <a:gradFill flip="none" rotWithShape="1">
            <a:gsLst>
              <a:gs pos="52000">
                <a:srgbClr val="272626">
                  <a:alpha val="75000"/>
                </a:srgbClr>
              </a:gs>
              <a:gs pos="100000">
                <a:srgbClr val="272626">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8597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CFBF6018-B801-D7B6-5C5F-5547F9AC5E25}"/>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672F843C-16D4-8495-454E-05E3807E6B0F}"/>
              </a:ext>
            </a:extLst>
          </p:cNvPr>
          <p:cNvSpPr txBox="1"/>
          <p:nvPr/>
        </p:nvSpPr>
        <p:spPr>
          <a:xfrm>
            <a:off x="552469" y="2773295"/>
            <a:ext cx="17183061" cy="6324808"/>
          </a:xfrm>
          <a:prstGeom prst="rect">
            <a:avLst/>
          </a:prstGeom>
          <a:noFill/>
        </p:spPr>
        <p:txBody>
          <a:bodyPr wrap="square" rtlCol="0">
            <a:spAutoFit/>
          </a:bodyPr>
          <a:lstStyle/>
          <a:p>
            <a:pPr algn="ctr">
              <a:buClr>
                <a:srgbClr val="E75526"/>
              </a:buClr>
            </a:pPr>
            <a:r>
              <a:rPr lang="en-US" sz="4500" b="1" dirty="0">
                <a:solidFill>
                  <a:srgbClr val="E75526"/>
                </a:solidFill>
                <a:latin typeface="Roboto" panose="02000000000000000000" pitchFamily="2" charset="0"/>
                <a:ea typeface="Roboto" panose="02000000000000000000" pitchFamily="2" charset="0"/>
                <a:cs typeface="Roboto" panose="02000000000000000000" pitchFamily="2" charset="0"/>
              </a:rPr>
              <a:t>EARLY:</a:t>
            </a:r>
          </a:p>
          <a:p>
            <a:pPr algn="ctr">
              <a:buClr>
                <a:srgbClr val="E75526"/>
              </a:buClr>
            </a:pPr>
            <a:r>
              <a:rPr lang="en-US" sz="4500" b="1" dirty="0">
                <a:solidFill>
                  <a:schemeClr val="bg1"/>
                </a:solidFill>
                <a:latin typeface="Roboto" panose="02000000000000000000" pitchFamily="2" charset="0"/>
                <a:ea typeface="Roboto" panose="02000000000000000000" pitchFamily="2" charset="0"/>
                <a:cs typeface="Roboto" panose="02000000000000000000" pitchFamily="2" charset="0"/>
              </a:rPr>
              <a:t>”Optional one-on-one afterwards”</a:t>
            </a:r>
          </a:p>
          <a:p>
            <a:pPr algn="ctr">
              <a:buClr>
                <a:srgbClr val="E75526"/>
              </a:buClr>
            </a:pPr>
            <a:endParaRPr lang="en-US" sz="4500" b="1" dirty="0">
              <a:solidFill>
                <a:srgbClr val="E75526"/>
              </a:solidFill>
              <a:latin typeface="Roboto" panose="02000000000000000000" pitchFamily="2" charset="0"/>
              <a:ea typeface="Roboto" panose="02000000000000000000" pitchFamily="2" charset="0"/>
              <a:cs typeface="Roboto" panose="02000000000000000000" pitchFamily="2" charset="0"/>
            </a:endParaRPr>
          </a:p>
          <a:p>
            <a:pPr algn="ctr">
              <a:buClr>
                <a:srgbClr val="E75526"/>
              </a:buClr>
            </a:pPr>
            <a:r>
              <a:rPr lang="en-US" sz="4500" b="1" dirty="0">
                <a:solidFill>
                  <a:srgbClr val="E75526"/>
                </a:solidFill>
                <a:latin typeface="Roboto" panose="02000000000000000000" pitchFamily="2" charset="0"/>
                <a:ea typeface="Roboto" panose="02000000000000000000" pitchFamily="2" charset="0"/>
                <a:cs typeface="Roboto" panose="02000000000000000000" pitchFamily="2" charset="0"/>
              </a:rPr>
              <a:t>MIDDLE:</a:t>
            </a:r>
          </a:p>
          <a:p>
            <a:pPr algn="ctr">
              <a:buClr>
                <a:srgbClr val="E75526"/>
              </a:buClr>
            </a:pPr>
            <a:r>
              <a:rPr lang="en-US" sz="4500" b="1" dirty="0">
                <a:solidFill>
                  <a:schemeClr val="bg1"/>
                </a:solidFill>
                <a:latin typeface="Roboto" panose="02000000000000000000" pitchFamily="2" charset="0"/>
                <a:ea typeface="Roboto" panose="02000000000000000000" pitchFamily="2" charset="0"/>
                <a:cs typeface="Roboto" panose="02000000000000000000" pitchFamily="2" charset="0"/>
              </a:rPr>
              <a:t>“This is what we do in those visits”</a:t>
            </a:r>
          </a:p>
          <a:p>
            <a:pPr algn="ctr">
              <a:buClr>
                <a:srgbClr val="E75526"/>
              </a:buClr>
            </a:pPr>
            <a:endParaRPr lang="en-US" sz="4500" b="1" dirty="0">
              <a:solidFill>
                <a:srgbClr val="E75526"/>
              </a:solidFill>
              <a:latin typeface="Roboto" panose="02000000000000000000" pitchFamily="2" charset="0"/>
              <a:ea typeface="Roboto" panose="02000000000000000000" pitchFamily="2" charset="0"/>
              <a:cs typeface="Roboto" panose="02000000000000000000" pitchFamily="2" charset="0"/>
            </a:endParaRPr>
          </a:p>
          <a:p>
            <a:pPr algn="ctr">
              <a:buClr>
                <a:srgbClr val="E75526"/>
              </a:buClr>
            </a:pPr>
            <a:r>
              <a:rPr lang="en-US" sz="4500" b="1" dirty="0">
                <a:solidFill>
                  <a:srgbClr val="E75526"/>
                </a:solidFill>
                <a:latin typeface="Roboto" panose="02000000000000000000" pitchFamily="2" charset="0"/>
                <a:ea typeface="Roboto" panose="02000000000000000000" pitchFamily="2" charset="0"/>
                <a:cs typeface="Roboto" panose="02000000000000000000" pitchFamily="2" charset="0"/>
              </a:rPr>
              <a:t>CLOSE:</a:t>
            </a:r>
          </a:p>
          <a:p>
            <a:pPr algn="ctr">
              <a:buClr>
                <a:srgbClr val="E75526"/>
              </a:buClr>
            </a:pPr>
            <a:r>
              <a:rPr lang="en-US" sz="4500" b="1" dirty="0">
                <a:solidFill>
                  <a:schemeClr val="bg1"/>
                </a:solidFill>
                <a:latin typeface="Roboto" panose="02000000000000000000" pitchFamily="2" charset="0"/>
                <a:ea typeface="Roboto" panose="02000000000000000000" pitchFamily="2" charset="0"/>
                <a:cs typeface="Roboto" panose="02000000000000000000" pitchFamily="2" charset="0"/>
              </a:rPr>
              <a:t>“Check ‘Yes’ and my team will help </a:t>
            </a:r>
            <a:br>
              <a:rPr lang="en-US" sz="4500" b="1"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4500" b="1" dirty="0">
                <a:solidFill>
                  <a:schemeClr val="bg1"/>
                </a:solidFill>
                <a:latin typeface="Roboto" panose="02000000000000000000" pitchFamily="2" charset="0"/>
                <a:ea typeface="Roboto" panose="02000000000000000000" pitchFamily="2" charset="0"/>
                <a:cs typeface="Roboto" panose="02000000000000000000" pitchFamily="2" charset="0"/>
              </a:rPr>
              <a:t>you schedule before you leave”</a:t>
            </a:r>
            <a:endParaRPr lang="en-US" sz="4500" b="1" dirty="0">
              <a:solidFill>
                <a:srgbClr val="E75526"/>
              </a:solidFill>
              <a:latin typeface="Roboto" panose="02000000000000000000" pitchFamily="2" charset="0"/>
              <a:ea typeface="Roboto" panose="02000000000000000000" pitchFamily="2" charset="0"/>
              <a:cs typeface="Roboto" panose="02000000000000000000" pitchFamily="2" charset="0"/>
            </a:endParaRPr>
          </a:p>
        </p:txBody>
      </p:sp>
      <p:sp>
        <p:nvSpPr>
          <p:cNvPr id="5" name="Google Shape;69;p8">
            <a:extLst>
              <a:ext uri="{FF2B5EF4-FFF2-40B4-BE49-F238E27FC236}">
                <a16:creationId xmlns:a16="http://schemas.microsoft.com/office/drawing/2014/main" id="{4AA3D747-5E63-FAC9-1321-7439FB4D5AAE}"/>
              </a:ext>
            </a:extLst>
          </p:cNvPr>
          <p:cNvSpPr txBox="1"/>
          <p:nvPr/>
        </p:nvSpPr>
        <p:spPr>
          <a:xfrm>
            <a:off x="761017" y="1004289"/>
            <a:ext cx="16765966" cy="1218282"/>
          </a:xfrm>
          <a:prstGeom prst="rect">
            <a:avLst/>
          </a:prstGeom>
          <a:noFill/>
          <a:ln>
            <a:noFill/>
          </a:ln>
        </p:spPr>
        <p:txBody>
          <a:bodyPr spcFirstLastPara="1" wrap="square" lIns="0" tIns="0" rIns="0" bIns="0" anchor="t" anchorCtr="0">
            <a:spAutoFit/>
          </a:bodyPr>
          <a:lstStyle/>
          <a:p>
            <a:pPr marL="0" marR="0" lvl="0" indent="0" algn="ctr" rtl="0">
              <a:lnSpc>
                <a:spcPts val="9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THE APPOINTMENT SEED</a:t>
            </a:r>
            <a:endParaRPr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cxnSp>
        <p:nvCxnSpPr>
          <p:cNvPr id="4" name="Straight Connector 3">
            <a:extLst>
              <a:ext uri="{FF2B5EF4-FFF2-40B4-BE49-F238E27FC236}">
                <a16:creationId xmlns:a16="http://schemas.microsoft.com/office/drawing/2014/main" id="{CA98C130-20CC-CF9D-346A-EDF0AF6CB7C6}"/>
              </a:ext>
            </a:extLst>
          </p:cNvPr>
          <p:cNvCxnSpPr>
            <a:cxnSpLocks/>
          </p:cNvCxnSpPr>
          <p:nvPr/>
        </p:nvCxnSpPr>
        <p:spPr>
          <a:xfrm>
            <a:off x="-2243440" y="1555013"/>
            <a:ext cx="5075853" cy="0"/>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E0BEFEC-52A3-2441-1330-F0825E42E545}"/>
              </a:ext>
            </a:extLst>
          </p:cNvPr>
          <p:cNvCxnSpPr>
            <a:cxnSpLocks/>
          </p:cNvCxnSpPr>
          <p:nvPr/>
        </p:nvCxnSpPr>
        <p:spPr>
          <a:xfrm>
            <a:off x="15600784" y="1555013"/>
            <a:ext cx="5075853" cy="0"/>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074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164">
          <a:extLst>
            <a:ext uri="{FF2B5EF4-FFF2-40B4-BE49-F238E27FC236}">
              <a16:creationId xmlns:a16="http://schemas.microsoft.com/office/drawing/2014/main" id="{9B90C2A5-5329-4216-827F-6082982B633F}"/>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736E9C62-52E1-80C5-8F28-508C6A56D0C2}"/>
              </a:ext>
            </a:extLst>
          </p:cNvPr>
          <p:cNvSpPr txBox="1"/>
          <p:nvPr/>
        </p:nvSpPr>
        <p:spPr>
          <a:xfrm>
            <a:off x="552468" y="3306950"/>
            <a:ext cx="17183061" cy="5168659"/>
          </a:xfrm>
          <a:prstGeom prst="rect">
            <a:avLst/>
          </a:prstGeom>
          <a:noFill/>
        </p:spPr>
        <p:txBody>
          <a:bodyPr wrap="square" rtlCol="0">
            <a:spAutoFit/>
          </a:bodyPr>
          <a:lstStyle/>
          <a:p>
            <a:pPr marL="685800" indent="-685800">
              <a:lnSpc>
                <a:spcPct val="150000"/>
              </a:lnSpc>
              <a:buClr>
                <a:srgbClr val="E75526"/>
              </a:buClr>
              <a:buFont typeface="Arial" panose="020B0604020202020204" pitchFamily="34" charset="0"/>
              <a:buChar char="•"/>
            </a:pPr>
            <a:r>
              <a:rPr lang="en-US" sz="4500" dirty="0">
                <a:solidFill>
                  <a:schemeClr val="bg1"/>
                </a:solidFill>
                <a:latin typeface="Roboto" panose="02000000000000000000" pitchFamily="2" charset="0"/>
                <a:ea typeface="Roboto" panose="02000000000000000000" pitchFamily="2" charset="0"/>
                <a:cs typeface="Roboto" panose="02000000000000000000" pitchFamily="2" charset="0"/>
              </a:rPr>
              <a:t>What topic mattered</a:t>
            </a:r>
          </a:p>
          <a:p>
            <a:pPr marL="685800" indent="-685800">
              <a:lnSpc>
                <a:spcPct val="150000"/>
              </a:lnSpc>
              <a:buClr>
                <a:srgbClr val="E75526"/>
              </a:buClr>
              <a:buFont typeface="Arial" panose="020B0604020202020204" pitchFamily="34" charset="0"/>
              <a:buChar char="•"/>
            </a:pPr>
            <a:r>
              <a:rPr lang="en-US" sz="4500" dirty="0">
                <a:solidFill>
                  <a:schemeClr val="bg1"/>
                </a:solidFill>
                <a:latin typeface="Roboto" panose="02000000000000000000" pitchFamily="2" charset="0"/>
                <a:ea typeface="Roboto" panose="02000000000000000000" pitchFamily="2" charset="0"/>
                <a:cs typeface="Roboto" panose="02000000000000000000" pitchFamily="2" charset="0"/>
              </a:rPr>
              <a:t>How helpful the event was</a:t>
            </a:r>
          </a:p>
          <a:p>
            <a:pPr marL="685800" indent="-685800">
              <a:lnSpc>
                <a:spcPct val="150000"/>
              </a:lnSpc>
              <a:buClr>
                <a:srgbClr val="E75526"/>
              </a:buClr>
              <a:buFont typeface="Arial" panose="020B0604020202020204" pitchFamily="34" charset="0"/>
              <a:buChar char="•"/>
            </a:pPr>
            <a:r>
              <a:rPr lang="en-US" sz="4500" dirty="0">
                <a:solidFill>
                  <a:schemeClr val="bg1"/>
                </a:solidFill>
                <a:latin typeface="Roboto" panose="02000000000000000000" pitchFamily="2" charset="0"/>
                <a:ea typeface="Roboto" panose="02000000000000000000" pitchFamily="2" charset="0"/>
                <a:cs typeface="Roboto" panose="02000000000000000000" pitchFamily="2" charset="0"/>
              </a:rPr>
              <a:t>Do you want a visit?</a:t>
            </a:r>
          </a:p>
          <a:p>
            <a:pPr marL="685800" indent="-685800">
              <a:lnSpc>
                <a:spcPct val="150000"/>
              </a:lnSpc>
              <a:buClr>
                <a:srgbClr val="E75526"/>
              </a:buClr>
              <a:buFont typeface="Arial" panose="020B0604020202020204" pitchFamily="34" charset="0"/>
              <a:buChar char="•"/>
            </a:pPr>
            <a:r>
              <a:rPr lang="en-US" sz="4500" dirty="0">
                <a:solidFill>
                  <a:schemeClr val="bg1"/>
                </a:solidFill>
                <a:latin typeface="Roboto" panose="02000000000000000000" pitchFamily="2" charset="0"/>
                <a:ea typeface="Roboto" panose="02000000000000000000" pitchFamily="2" charset="0"/>
                <a:cs typeface="Roboto" panose="02000000000000000000" pitchFamily="2" charset="0"/>
              </a:rPr>
              <a:t>Morning/afternoon/evening preferences</a:t>
            </a:r>
          </a:p>
          <a:p>
            <a:pPr marL="685800" indent="-685800">
              <a:lnSpc>
                <a:spcPct val="150000"/>
              </a:lnSpc>
              <a:buClr>
                <a:srgbClr val="E75526"/>
              </a:buClr>
              <a:buFont typeface="Arial" panose="020B0604020202020204" pitchFamily="34" charset="0"/>
              <a:buChar char="•"/>
            </a:pPr>
            <a:r>
              <a:rPr lang="en-US" sz="4500" dirty="0">
                <a:solidFill>
                  <a:schemeClr val="bg1"/>
                </a:solidFill>
                <a:latin typeface="Roboto" panose="02000000000000000000" pitchFamily="2" charset="0"/>
                <a:ea typeface="Roboto" panose="02000000000000000000" pitchFamily="2" charset="0"/>
                <a:cs typeface="Roboto" panose="02000000000000000000" pitchFamily="2" charset="0"/>
              </a:rPr>
              <a:t>Spouse included?</a:t>
            </a:r>
            <a:endParaRPr lang="en-US" sz="4500" dirty="0">
              <a:solidFill>
                <a:srgbClr val="E75526"/>
              </a:solidFill>
              <a:latin typeface="Roboto" panose="02000000000000000000" pitchFamily="2" charset="0"/>
              <a:ea typeface="Roboto" panose="02000000000000000000" pitchFamily="2" charset="0"/>
              <a:cs typeface="Roboto" panose="02000000000000000000" pitchFamily="2" charset="0"/>
            </a:endParaRPr>
          </a:p>
        </p:txBody>
      </p:sp>
      <p:sp>
        <p:nvSpPr>
          <p:cNvPr id="5" name="Google Shape;69;p8">
            <a:extLst>
              <a:ext uri="{FF2B5EF4-FFF2-40B4-BE49-F238E27FC236}">
                <a16:creationId xmlns:a16="http://schemas.microsoft.com/office/drawing/2014/main" id="{FFCC9974-C59A-D2DD-C67C-4D7F6ACE9D35}"/>
              </a:ext>
            </a:extLst>
          </p:cNvPr>
          <p:cNvSpPr txBox="1"/>
          <p:nvPr/>
        </p:nvSpPr>
        <p:spPr>
          <a:xfrm>
            <a:off x="761017" y="1004289"/>
            <a:ext cx="16765966" cy="1218282"/>
          </a:xfrm>
          <a:prstGeom prst="rect">
            <a:avLst/>
          </a:prstGeom>
          <a:noFill/>
          <a:ln>
            <a:noFill/>
          </a:ln>
        </p:spPr>
        <p:txBody>
          <a:bodyPr spcFirstLastPara="1" wrap="square" lIns="0" tIns="0" rIns="0" bIns="0" anchor="t" anchorCtr="0">
            <a:spAutoFit/>
          </a:bodyPr>
          <a:lstStyle/>
          <a:p>
            <a:pPr marL="0" marR="0" lvl="0" indent="0" algn="ctr" rtl="0">
              <a:lnSpc>
                <a:spcPts val="9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THE RESPONSE FORM</a:t>
            </a:r>
            <a:endParaRPr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cxnSp>
        <p:nvCxnSpPr>
          <p:cNvPr id="4" name="Straight Connector 3">
            <a:extLst>
              <a:ext uri="{FF2B5EF4-FFF2-40B4-BE49-F238E27FC236}">
                <a16:creationId xmlns:a16="http://schemas.microsoft.com/office/drawing/2014/main" id="{2EFD040A-3751-3337-46FE-39457BACEF5C}"/>
              </a:ext>
            </a:extLst>
          </p:cNvPr>
          <p:cNvCxnSpPr>
            <a:cxnSpLocks/>
          </p:cNvCxnSpPr>
          <p:nvPr/>
        </p:nvCxnSpPr>
        <p:spPr>
          <a:xfrm>
            <a:off x="-2243440" y="1555013"/>
            <a:ext cx="5075853" cy="0"/>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2A9E0D1-CAC6-DFC9-D900-9DCD1227BD87}"/>
              </a:ext>
            </a:extLst>
          </p:cNvPr>
          <p:cNvCxnSpPr>
            <a:cxnSpLocks/>
          </p:cNvCxnSpPr>
          <p:nvPr/>
        </p:nvCxnSpPr>
        <p:spPr>
          <a:xfrm>
            <a:off x="15600784" y="1555013"/>
            <a:ext cx="5075853" cy="0"/>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
        <p:nvSpPr>
          <p:cNvPr id="2" name="Google Shape;58;p7">
            <a:extLst>
              <a:ext uri="{FF2B5EF4-FFF2-40B4-BE49-F238E27FC236}">
                <a16:creationId xmlns:a16="http://schemas.microsoft.com/office/drawing/2014/main" id="{951901E7-D133-779D-FEF0-9955C3533090}"/>
              </a:ext>
            </a:extLst>
          </p:cNvPr>
          <p:cNvSpPr txBox="1"/>
          <p:nvPr/>
        </p:nvSpPr>
        <p:spPr>
          <a:xfrm>
            <a:off x="4017563" y="2088668"/>
            <a:ext cx="10252872" cy="55399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sym typeface="Inter"/>
              </a:rPr>
              <a:t>(YOUR BEST TOOL)</a:t>
            </a:r>
            <a:endPar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endParaRPr>
          </a:p>
        </p:txBody>
      </p:sp>
    </p:spTree>
    <p:extLst>
      <p:ext uri="{BB962C8B-B14F-4D97-AF65-F5344CB8AC3E}">
        <p14:creationId xmlns:p14="http://schemas.microsoft.com/office/powerpoint/2010/main" val="1477940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9F689875-4D17-8995-C8D8-692776B60805}"/>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2495C0B0-8091-2352-B93A-5A9C327A2124}"/>
              </a:ext>
            </a:extLst>
          </p:cNvPr>
          <p:cNvSpPr txBox="1"/>
          <p:nvPr/>
        </p:nvSpPr>
        <p:spPr>
          <a:xfrm>
            <a:off x="552468" y="4694837"/>
            <a:ext cx="17183061" cy="3554819"/>
          </a:xfrm>
          <a:prstGeom prst="rect">
            <a:avLst/>
          </a:prstGeom>
          <a:noFill/>
        </p:spPr>
        <p:txBody>
          <a:bodyPr wrap="square" rtlCol="0">
            <a:spAutoFit/>
          </a:bodyPr>
          <a:lstStyle/>
          <a:p>
            <a:pPr algn="ctr">
              <a:buClr>
                <a:srgbClr val="E75526"/>
              </a:buClr>
            </a:pPr>
            <a:r>
              <a:rPr lang="en-US" sz="4500" dirty="0">
                <a:solidFill>
                  <a:schemeClr val="bg1"/>
                </a:solidFill>
                <a:latin typeface="Roboto" panose="02000000000000000000" pitchFamily="2" charset="0"/>
                <a:ea typeface="Roboto" panose="02000000000000000000" pitchFamily="2" charset="0"/>
                <a:cs typeface="Roboto" panose="02000000000000000000" pitchFamily="2" charset="0"/>
              </a:rPr>
              <a:t>“We do these on Tuesday and Thursday. We have 10:40 or 2:20, which works better for you [and your spouse]?</a:t>
            </a:r>
          </a:p>
          <a:p>
            <a:pPr algn="ctr">
              <a:buClr>
                <a:srgbClr val="E75526"/>
              </a:buClr>
            </a:pPr>
            <a:endParaRPr lang="en-US" sz="45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algn="ctr">
              <a:buClr>
                <a:srgbClr val="E75526"/>
              </a:buClr>
            </a:pPr>
            <a:r>
              <a:rPr lang="en-US" sz="4500" b="1" dirty="0">
                <a:solidFill>
                  <a:srgbClr val="E75526"/>
                </a:solidFill>
                <a:latin typeface="Roboto" panose="02000000000000000000" pitchFamily="2" charset="0"/>
                <a:ea typeface="Roboto" panose="02000000000000000000" pitchFamily="2" charset="0"/>
                <a:cs typeface="Roboto" panose="02000000000000000000" pitchFamily="2" charset="0"/>
              </a:rPr>
              <a:t>Exact times only.</a:t>
            </a:r>
          </a:p>
          <a:p>
            <a:pPr algn="ctr">
              <a:buClr>
                <a:srgbClr val="E75526"/>
              </a:buClr>
            </a:pPr>
            <a:r>
              <a:rPr lang="en-US" sz="4500" b="1" dirty="0">
                <a:solidFill>
                  <a:srgbClr val="E75526"/>
                </a:solidFill>
                <a:latin typeface="Roboto" panose="02000000000000000000" pitchFamily="2" charset="0"/>
                <a:ea typeface="Roboto" panose="02000000000000000000" pitchFamily="2" charset="0"/>
                <a:cs typeface="Roboto" panose="02000000000000000000" pitchFamily="2" charset="0"/>
              </a:rPr>
              <a:t>Never “What works for you?”</a:t>
            </a:r>
          </a:p>
        </p:txBody>
      </p:sp>
      <p:sp>
        <p:nvSpPr>
          <p:cNvPr id="5" name="Google Shape;69;p8">
            <a:extLst>
              <a:ext uri="{FF2B5EF4-FFF2-40B4-BE49-F238E27FC236}">
                <a16:creationId xmlns:a16="http://schemas.microsoft.com/office/drawing/2014/main" id="{F211D0C8-E6A4-F6EB-8825-93FA844D9859}"/>
              </a:ext>
            </a:extLst>
          </p:cNvPr>
          <p:cNvSpPr txBox="1"/>
          <p:nvPr/>
        </p:nvSpPr>
        <p:spPr>
          <a:xfrm>
            <a:off x="761017" y="867868"/>
            <a:ext cx="16765966" cy="2436564"/>
          </a:xfrm>
          <a:prstGeom prst="rect">
            <a:avLst/>
          </a:prstGeom>
          <a:noFill/>
          <a:ln>
            <a:noFill/>
          </a:ln>
        </p:spPr>
        <p:txBody>
          <a:bodyPr spcFirstLastPara="1" wrap="square" lIns="0" tIns="0" rIns="0" bIns="0" anchor="t" anchorCtr="0">
            <a:spAutoFit/>
          </a:bodyPr>
          <a:lstStyle/>
          <a:p>
            <a:pPr marL="0" marR="0" lvl="0" indent="0" algn="ctr" rtl="0">
              <a:lnSpc>
                <a:spcPts val="9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HOW TO SET APPOINTMENTS </a:t>
            </a:r>
            <a:b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b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ON THE SPOT</a:t>
            </a:r>
            <a:endParaRPr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cxnSp>
        <p:nvCxnSpPr>
          <p:cNvPr id="3" name="Straight Connector 2">
            <a:extLst>
              <a:ext uri="{FF2B5EF4-FFF2-40B4-BE49-F238E27FC236}">
                <a16:creationId xmlns:a16="http://schemas.microsoft.com/office/drawing/2014/main" id="{94B93D12-DCDA-7130-722F-39FC8BE1AE90}"/>
              </a:ext>
            </a:extLst>
          </p:cNvPr>
          <p:cNvCxnSpPr>
            <a:cxnSpLocks/>
          </p:cNvCxnSpPr>
          <p:nvPr/>
        </p:nvCxnSpPr>
        <p:spPr>
          <a:xfrm>
            <a:off x="3611490" y="4036956"/>
            <a:ext cx="11065021" cy="0"/>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AC157AF-E4C2-5A2B-599D-31A84911C5EB}"/>
              </a:ext>
            </a:extLst>
          </p:cNvPr>
          <p:cNvCxnSpPr>
            <a:cxnSpLocks/>
          </p:cNvCxnSpPr>
          <p:nvPr/>
        </p:nvCxnSpPr>
        <p:spPr>
          <a:xfrm>
            <a:off x="3611490" y="8982180"/>
            <a:ext cx="11065021" cy="0"/>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038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989995B6-5C91-47F8-FBD3-E1883EFC4A70}"/>
            </a:ext>
          </a:extLst>
        </p:cNvPr>
        <p:cNvGrpSpPr/>
        <p:nvPr/>
      </p:nvGrpSpPr>
      <p:grpSpPr>
        <a:xfrm>
          <a:off x="0" y="0"/>
          <a:ext cx="0" cy="0"/>
          <a:chOff x="0" y="0"/>
          <a:chExt cx="0" cy="0"/>
        </a:xfrm>
      </p:grpSpPr>
      <p:sp>
        <p:nvSpPr>
          <p:cNvPr id="5" name="Google Shape;69;p8">
            <a:extLst>
              <a:ext uri="{FF2B5EF4-FFF2-40B4-BE49-F238E27FC236}">
                <a16:creationId xmlns:a16="http://schemas.microsoft.com/office/drawing/2014/main" id="{1C389898-7BC4-ABF2-E8CA-31AB7353BB52}"/>
              </a:ext>
            </a:extLst>
          </p:cNvPr>
          <p:cNvSpPr txBox="1"/>
          <p:nvPr/>
        </p:nvSpPr>
        <p:spPr>
          <a:xfrm>
            <a:off x="761017" y="4534359"/>
            <a:ext cx="16765966" cy="1218282"/>
          </a:xfrm>
          <a:prstGeom prst="rect">
            <a:avLst/>
          </a:prstGeom>
          <a:noFill/>
          <a:ln>
            <a:noFill/>
          </a:ln>
        </p:spPr>
        <p:txBody>
          <a:bodyPr spcFirstLastPara="1" wrap="square" lIns="0" tIns="0" rIns="0" bIns="0" anchor="t" anchorCtr="0">
            <a:spAutoFit/>
          </a:bodyPr>
          <a:lstStyle/>
          <a:p>
            <a:pPr marL="0" marR="0" lvl="0" indent="0" algn="ctr" rtl="0">
              <a:lnSpc>
                <a:spcPts val="9500"/>
              </a:lnSpc>
              <a:spcBef>
                <a:spcPts val="0"/>
              </a:spcBef>
              <a:spcAft>
                <a:spcPts val="0"/>
              </a:spcAft>
              <a:buNone/>
            </a:pPr>
            <a:r>
              <a:rPr lang="en-US" sz="110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POST-EVENT</a:t>
            </a:r>
            <a:endParaRPr sz="110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cxnSp>
        <p:nvCxnSpPr>
          <p:cNvPr id="2" name="Straight Connector 1">
            <a:extLst>
              <a:ext uri="{FF2B5EF4-FFF2-40B4-BE49-F238E27FC236}">
                <a16:creationId xmlns:a16="http://schemas.microsoft.com/office/drawing/2014/main" id="{CEC4C0B4-0AA4-04AB-FF55-D68B9405E33A}"/>
              </a:ext>
            </a:extLst>
          </p:cNvPr>
          <p:cNvCxnSpPr>
            <a:cxnSpLocks/>
          </p:cNvCxnSpPr>
          <p:nvPr/>
        </p:nvCxnSpPr>
        <p:spPr>
          <a:xfrm>
            <a:off x="3611490" y="3570425"/>
            <a:ext cx="11065021" cy="0"/>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D06F7CE-A778-C2B5-B7ED-C767D05599E7}"/>
              </a:ext>
            </a:extLst>
          </p:cNvPr>
          <p:cNvCxnSpPr>
            <a:cxnSpLocks/>
          </p:cNvCxnSpPr>
          <p:nvPr/>
        </p:nvCxnSpPr>
        <p:spPr>
          <a:xfrm>
            <a:off x="3611490" y="6475027"/>
            <a:ext cx="11065021" cy="0"/>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103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AF9717B2-F4C8-7B67-28E5-23A758665D8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EDA7C81-F0A1-18CA-681D-5F4E8A5592BF}"/>
              </a:ext>
            </a:extLst>
          </p:cNvPr>
          <p:cNvSpPr/>
          <p:nvPr/>
        </p:nvSpPr>
        <p:spPr>
          <a:xfrm>
            <a:off x="0" y="16220"/>
            <a:ext cx="18288000" cy="10287000"/>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59;p7">
            <a:extLst>
              <a:ext uri="{FF2B5EF4-FFF2-40B4-BE49-F238E27FC236}">
                <a16:creationId xmlns:a16="http://schemas.microsoft.com/office/drawing/2014/main" id="{A6D40A34-0F4C-9AA9-A77C-C2A19247B173}"/>
              </a:ext>
            </a:extLst>
          </p:cNvPr>
          <p:cNvSpPr txBox="1"/>
          <p:nvPr/>
        </p:nvSpPr>
        <p:spPr>
          <a:xfrm>
            <a:off x="16682530" y="403013"/>
            <a:ext cx="753726" cy="332399"/>
          </a:xfrm>
          <a:prstGeom prst="rect">
            <a:avLst/>
          </a:prstGeom>
          <a:noFill/>
          <a:ln>
            <a:noFill/>
          </a:ln>
        </p:spPr>
        <p:txBody>
          <a:bodyPr spcFirstLastPara="1" wrap="square" lIns="0" tIns="0" rIns="0" bIns="0" anchor="t" anchorCtr="0">
            <a:spAutoFit/>
          </a:bodyPr>
          <a:lstStyle/>
          <a:p>
            <a:pPr marL="0" marR="0" lvl="0" indent="0" algn="r" rtl="0">
              <a:lnSpc>
                <a:spcPct val="119916"/>
              </a:lnSpc>
              <a:spcBef>
                <a:spcPts val="0"/>
              </a:spcBef>
              <a:spcAft>
                <a:spcPts val="0"/>
              </a:spcAft>
              <a:buNone/>
            </a:pPr>
            <a:r>
              <a:rPr lang="en-US" sz="1800" b="1"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Inter"/>
              </a:rPr>
              <a:t>2025</a:t>
            </a:r>
            <a:endParaRPr sz="1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1" name="Google Shape;92;p10">
            <a:extLst>
              <a:ext uri="{FF2B5EF4-FFF2-40B4-BE49-F238E27FC236}">
                <a16:creationId xmlns:a16="http://schemas.microsoft.com/office/drawing/2014/main" id="{14234C2A-4842-271A-8EB7-A5C2CB83CEF5}"/>
              </a:ext>
            </a:extLst>
          </p:cNvPr>
          <p:cNvSpPr txBox="1"/>
          <p:nvPr/>
        </p:nvSpPr>
        <p:spPr>
          <a:xfrm>
            <a:off x="1082043" y="2928582"/>
            <a:ext cx="8938730" cy="6780061"/>
          </a:xfrm>
          <a:prstGeom prst="rect">
            <a:avLst/>
          </a:prstGeom>
          <a:noFill/>
          <a:ln>
            <a:noFill/>
          </a:ln>
        </p:spPr>
        <p:txBody>
          <a:bodyPr spcFirstLastPara="1" wrap="square" lIns="0" tIns="0" rIns="0" bIns="0" anchor="t" anchorCtr="0">
            <a:spAutoFit/>
          </a:bodyPr>
          <a:lstStyle/>
          <a:p>
            <a:pPr marR="0" lvl="0">
              <a:lnSpc>
                <a:spcPct val="115000"/>
              </a:lnSpc>
              <a:spcBef>
                <a:spcPts val="0"/>
              </a:spcBef>
              <a:spcAft>
                <a:spcPts val="800"/>
              </a:spcAft>
              <a:buClr>
                <a:srgbClr val="E75526"/>
              </a:buClr>
              <a:buSzPct val="100000"/>
              <a:tabLst>
                <a:tab pos="457200" algn="l"/>
              </a:tabLst>
            </a:pPr>
            <a:r>
              <a:rPr lang="en-US" sz="4500" kern="100" dirty="0">
                <a:solidFill>
                  <a:srgbClr val="E75526"/>
                </a:solidFill>
                <a:effectLst/>
                <a:latin typeface="Roboto" panose="02000000000000000000" pitchFamily="2" charset="0"/>
                <a:ea typeface="Roboto" panose="02000000000000000000" pitchFamily="2" charset="0"/>
                <a:cs typeface="Roboto" panose="02000000000000000000" pitchFamily="2" charset="0"/>
              </a:rPr>
              <a:t>Before leaving the venue:</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4500" kern="100" dirty="0">
                <a:solidFill>
                  <a:schemeClr val="bg1"/>
                </a:solidFill>
                <a:latin typeface="Roboto" panose="02000000000000000000" pitchFamily="2" charset="0"/>
                <a:ea typeface="Roboto" panose="02000000000000000000" pitchFamily="2" charset="0"/>
                <a:cs typeface="Roboto" panose="02000000000000000000" pitchFamily="2" charset="0"/>
              </a:rPr>
              <a:t>Yes/Booked</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45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Yes/Not Booked</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4500" kern="100" dirty="0">
                <a:solidFill>
                  <a:schemeClr val="bg1"/>
                </a:solidFill>
                <a:latin typeface="Roboto" panose="02000000000000000000" pitchFamily="2" charset="0"/>
                <a:ea typeface="Roboto" panose="02000000000000000000" pitchFamily="2" charset="0"/>
                <a:cs typeface="Roboto" panose="02000000000000000000" pitchFamily="2" charset="0"/>
              </a:rPr>
              <a:t>No/Blank Form</a:t>
            </a:r>
            <a:endParaRPr lang="en-US" sz="4500" kern="100" dirty="0">
              <a:solidFill>
                <a:srgbClr val="E75526"/>
              </a:solidFill>
              <a:effectLst/>
              <a:latin typeface="Roboto" panose="02000000000000000000" pitchFamily="2" charset="0"/>
              <a:ea typeface="Roboto" panose="02000000000000000000" pitchFamily="2" charset="0"/>
              <a:cs typeface="Roboto" panose="02000000000000000000" pitchFamily="2" charset="0"/>
            </a:endParaRPr>
          </a:p>
          <a:p>
            <a:pPr marR="0" lvl="0">
              <a:lnSpc>
                <a:spcPct val="115000"/>
              </a:lnSpc>
              <a:spcBef>
                <a:spcPts val="0"/>
              </a:spcBef>
              <a:spcAft>
                <a:spcPts val="800"/>
              </a:spcAft>
              <a:buClr>
                <a:srgbClr val="E75526"/>
              </a:buClr>
              <a:buSzPct val="100000"/>
              <a:tabLst>
                <a:tab pos="457200" algn="l"/>
              </a:tabLst>
            </a:pPr>
            <a:r>
              <a:rPr lang="en-US" sz="4500" kern="100" dirty="0">
                <a:solidFill>
                  <a:srgbClr val="E75526"/>
                </a:solidFill>
                <a:latin typeface="Roboto" panose="02000000000000000000" pitchFamily="2" charset="0"/>
                <a:ea typeface="Roboto" panose="02000000000000000000" pitchFamily="2" charset="0"/>
                <a:cs typeface="Roboto" panose="02000000000000000000" pitchFamily="2" charset="0"/>
              </a:rPr>
              <a:t>Ops update the CRM so appointment setter knows how to handle next-day follow up calls.</a:t>
            </a:r>
            <a:endParaRPr lang="en-US" sz="4500" kern="1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marL="457200" marR="0" lvl="0" indent="-457200" rtl="0">
              <a:lnSpc>
                <a:spcPct val="100000"/>
              </a:lnSpc>
              <a:spcBef>
                <a:spcPts val="0"/>
              </a:spcBef>
              <a:spcAft>
                <a:spcPts val="0"/>
              </a:spcAft>
              <a:buClr>
                <a:srgbClr val="E75526"/>
              </a:buClr>
              <a:buSzPct val="100000"/>
              <a:buFont typeface="Arial" panose="020B0604020202020204" pitchFamily="34" charset="0"/>
              <a:buChar char="•"/>
            </a:pPr>
            <a:endParaRPr sz="45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 name="Google Shape;69;p8">
            <a:extLst>
              <a:ext uri="{FF2B5EF4-FFF2-40B4-BE49-F238E27FC236}">
                <a16:creationId xmlns:a16="http://schemas.microsoft.com/office/drawing/2014/main" id="{0EFB05C5-C090-9BC9-D121-84B558DE139A}"/>
              </a:ext>
            </a:extLst>
          </p:cNvPr>
          <p:cNvSpPr txBox="1"/>
          <p:nvPr/>
        </p:nvSpPr>
        <p:spPr>
          <a:xfrm>
            <a:off x="671802" y="1260185"/>
            <a:ext cx="10282337" cy="1090042"/>
          </a:xfrm>
          <a:prstGeom prst="rect">
            <a:avLst/>
          </a:prstGeom>
          <a:noFill/>
          <a:ln>
            <a:noFill/>
          </a:ln>
        </p:spPr>
        <p:txBody>
          <a:bodyPr spcFirstLastPara="1" wrap="square" lIns="0" tIns="0" rIns="0" bIns="0" anchor="t" anchorCtr="0">
            <a:spAutoFit/>
          </a:bodyPr>
          <a:lstStyle/>
          <a:p>
            <a:pPr marL="0" marR="0" lvl="0" indent="0" rtl="0">
              <a:lnSpc>
                <a:spcPts val="8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NIGHT-OF SORTING</a:t>
            </a:r>
            <a:endParaRPr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pic>
        <p:nvPicPr>
          <p:cNvPr id="4" name="Google Shape;91;p10">
            <a:extLst>
              <a:ext uri="{FF2B5EF4-FFF2-40B4-BE49-F238E27FC236}">
                <a16:creationId xmlns:a16="http://schemas.microsoft.com/office/drawing/2014/main" id="{8885C1A1-39A9-D4FA-22F9-FB56969BA769}"/>
              </a:ext>
            </a:extLst>
          </p:cNvPr>
          <p:cNvPicPr preferRelativeResize="0"/>
          <p:nvPr/>
        </p:nvPicPr>
        <p:blipFill>
          <a:blip r:embed="rId3"/>
          <a:srcRect l="25387" r="25387"/>
          <a:stretch/>
        </p:blipFill>
        <p:spPr>
          <a:xfrm>
            <a:off x="10692276" y="-1"/>
            <a:ext cx="7595724" cy="10286999"/>
          </a:xfrm>
          <a:prstGeom prst="rect">
            <a:avLst/>
          </a:prstGeom>
          <a:noFill/>
          <a:ln>
            <a:noFill/>
          </a:ln>
        </p:spPr>
      </p:pic>
      <p:cxnSp>
        <p:nvCxnSpPr>
          <p:cNvPr id="8" name="Straight Connector 7">
            <a:extLst>
              <a:ext uri="{FF2B5EF4-FFF2-40B4-BE49-F238E27FC236}">
                <a16:creationId xmlns:a16="http://schemas.microsoft.com/office/drawing/2014/main" id="{9171A384-2A50-422D-A042-892065D14F3D}"/>
              </a:ext>
            </a:extLst>
          </p:cNvPr>
          <p:cNvCxnSpPr>
            <a:cxnSpLocks/>
          </p:cNvCxnSpPr>
          <p:nvPr/>
        </p:nvCxnSpPr>
        <p:spPr>
          <a:xfrm flipV="1">
            <a:off x="10692274" y="0"/>
            <a:ext cx="0" cy="10319442"/>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AF1E960-BB47-19C3-549A-D66878CA5A21}"/>
              </a:ext>
            </a:extLst>
          </p:cNvPr>
          <p:cNvSpPr/>
          <p:nvPr/>
        </p:nvSpPr>
        <p:spPr>
          <a:xfrm rot="10800000">
            <a:off x="10700207" y="6678024"/>
            <a:ext cx="7587793" cy="3604310"/>
          </a:xfrm>
          <a:prstGeom prst="rect">
            <a:avLst/>
          </a:prstGeom>
          <a:gradFill flip="none" rotWithShape="1">
            <a:gsLst>
              <a:gs pos="52000">
                <a:srgbClr val="272626">
                  <a:alpha val="75000"/>
                </a:srgbClr>
              </a:gs>
              <a:gs pos="100000">
                <a:srgbClr val="272626">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58;p7">
            <a:extLst>
              <a:ext uri="{FF2B5EF4-FFF2-40B4-BE49-F238E27FC236}">
                <a16:creationId xmlns:a16="http://schemas.microsoft.com/office/drawing/2014/main" id="{0B745DD5-9E49-7B58-E698-9B3E32782E98}"/>
              </a:ext>
            </a:extLst>
          </p:cNvPr>
          <p:cNvSpPr txBox="1"/>
          <p:nvPr/>
        </p:nvSpPr>
        <p:spPr>
          <a:xfrm>
            <a:off x="671802" y="652645"/>
            <a:ext cx="10252872" cy="5539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sym typeface="Inter"/>
              </a:rPr>
              <a:t>POST-EVENT</a:t>
            </a:r>
            <a:endPar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endParaRPr>
          </a:p>
        </p:txBody>
      </p:sp>
    </p:spTree>
    <p:extLst>
      <p:ext uri="{BB962C8B-B14F-4D97-AF65-F5344CB8AC3E}">
        <p14:creationId xmlns:p14="http://schemas.microsoft.com/office/powerpoint/2010/main" val="3682830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E458B48B-D62B-F525-2CCE-181C2C119E0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8B5C734-CE04-8D6D-E887-6B5C92E01487}"/>
              </a:ext>
            </a:extLst>
          </p:cNvPr>
          <p:cNvSpPr/>
          <p:nvPr/>
        </p:nvSpPr>
        <p:spPr>
          <a:xfrm>
            <a:off x="0" y="16220"/>
            <a:ext cx="18288000" cy="10287000"/>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69;p8">
            <a:extLst>
              <a:ext uri="{FF2B5EF4-FFF2-40B4-BE49-F238E27FC236}">
                <a16:creationId xmlns:a16="http://schemas.microsoft.com/office/drawing/2014/main" id="{F90C6CEE-8D41-5F95-E310-257B76EEDB24}"/>
              </a:ext>
            </a:extLst>
          </p:cNvPr>
          <p:cNvSpPr txBox="1"/>
          <p:nvPr/>
        </p:nvSpPr>
        <p:spPr>
          <a:xfrm>
            <a:off x="671802" y="1260185"/>
            <a:ext cx="10282337" cy="1090042"/>
          </a:xfrm>
          <a:prstGeom prst="rect">
            <a:avLst/>
          </a:prstGeom>
          <a:noFill/>
          <a:ln>
            <a:noFill/>
          </a:ln>
        </p:spPr>
        <p:txBody>
          <a:bodyPr spcFirstLastPara="1" wrap="square" lIns="0" tIns="0" rIns="0" bIns="0" anchor="t" anchorCtr="0">
            <a:spAutoFit/>
          </a:bodyPr>
          <a:lstStyle/>
          <a:p>
            <a:pPr marL="0" marR="0" lvl="0" indent="0" rtl="0">
              <a:lnSpc>
                <a:spcPts val="8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CRITICAL PERIOD</a:t>
            </a:r>
            <a:endParaRPr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sp>
        <p:nvSpPr>
          <p:cNvPr id="9" name="Rectangle 8">
            <a:extLst>
              <a:ext uri="{FF2B5EF4-FFF2-40B4-BE49-F238E27FC236}">
                <a16:creationId xmlns:a16="http://schemas.microsoft.com/office/drawing/2014/main" id="{C7E5C64D-C41C-FFA9-DE27-90DA86BE8B73}"/>
              </a:ext>
            </a:extLst>
          </p:cNvPr>
          <p:cNvSpPr/>
          <p:nvPr/>
        </p:nvSpPr>
        <p:spPr>
          <a:xfrm rot="10800000">
            <a:off x="10700207" y="6678024"/>
            <a:ext cx="7587793" cy="3604310"/>
          </a:xfrm>
          <a:prstGeom prst="rect">
            <a:avLst/>
          </a:prstGeom>
          <a:gradFill flip="none" rotWithShape="1">
            <a:gsLst>
              <a:gs pos="52000">
                <a:srgbClr val="272626">
                  <a:alpha val="75000"/>
                </a:srgbClr>
              </a:gs>
              <a:gs pos="100000">
                <a:srgbClr val="272626">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58;p7">
            <a:extLst>
              <a:ext uri="{FF2B5EF4-FFF2-40B4-BE49-F238E27FC236}">
                <a16:creationId xmlns:a16="http://schemas.microsoft.com/office/drawing/2014/main" id="{6775AE3A-791A-434A-19AB-E1E6CA0736D7}"/>
              </a:ext>
            </a:extLst>
          </p:cNvPr>
          <p:cNvSpPr txBox="1"/>
          <p:nvPr/>
        </p:nvSpPr>
        <p:spPr>
          <a:xfrm>
            <a:off x="671802" y="652645"/>
            <a:ext cx="10252872" cy="5539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sym typeface="Inter"/>
              </a:rPr>
              <a:t>POST-EVENT</a:t>
            </a:r>
            <a:endPar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6" name="Content Placeholder 4">
            <a:extLst>
              <a:ext uri="{FF2B5EF4-FFF2-40B4-BE49-F238E27FC236}">
                <a16:creationId xmlns:a16="http://schemas.microsoft.com/office/drawing/2014/main" id="{BFEA597D-B471-1375-166D-43F3AC05464A}"/>
              </a:ext>
            </a:extLst>
          </p:cNvPr>
          <p:cNvPicPr>
            <a:picLocks noChangeAspect="1"/>
          </p:cNvPicPr>
          <p:nvPr/>
        </p:nvPicPr>
        <p:blipFill>
          <a:blip r:embed="rId3"/>
          <a:stretch>
            <a:fillRect/>
          </a:stretch>
        </p:blipFill>
        <p:spPr>
          <a:xfrm>
            <a:off x="2340547" y="2490729"/>
            <a:ext cx="13606906" cy="7143626"/>
          </a:xfrm>
          <a:prstGeom prst="rect">
            <a:avLst/>
          </a:prstGeom>
        </p:spPr>
      </p:pic>
    </p:spTree>
    <p:extLst>
      <p:ext uri="{BB962C8B-B14F-4D97-AF65-F5344CB8AC3E}">
        <p14:creationId xmlns:p14="http://schemas.microsoft.com/office/powerpoint/2010/main" val="2538864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9C072D77-D535-FD3B-9AB1-2EC515817A6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BED6CCB-74A7-8CB9-B130-CAB49CDE89E9}"/>
              </a:ext>
            </a:extLst>
          </p:cNvPr>
          <p:cNvSpPr/>
          <p:nvPr/>
        </p:nvSpPr>
        <p:spPr>
          <a:xfrm>
            <a:off x="0" y="16220"/>
            <a:ext cx="18288000" cy="10287000"/>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59;p7">
            <a:extLst>
              <a:ext uri="{FF2B5EF4-FFF2-40B4-BE49-F238E27FC236}">
                <a16:creationId xmlns:a16="http://schemas.microsoft.com/office/drawing/2014/main" id="{083EF92B-2BB1-C2FA-BC35-B6011268E201}"/>
              </a:ext>
            </a:extLst>
          </p:cNvPr>
          <p:cNvSpPr txBox="1"/>
          <p:nvPr/>
        </p:nvSpPr>
        <p:spPr>
          <a:xfrm>
            <a:off x="16682530" y="403013"/>
            <a:ext cx="753726" cy="332399"/>
          </a:xfrm>
          <a:prstGeom prst="rect">
            <a:avLst/>
          </a:prstGeom>
          <a:noFill/>
          <a:ln>
            <a:noFill/>
          </a:ln>
        </p:spPr>
        <p:txBody>
          <a:bodyPr spcFirstLastPara="1" wrap="square" lIns="0" tIns="0" rIns="0" bIns="0" anchor="t" anchorCtr="0">
            <a:spAutoFit/>
          </a:bodyPr>
          <a:lstStyle/>
          <a:p>
            <a:pPr marL="0" marR="0" lvl="0" indent="0" algn="r" rtl="0">
              <a:lnSpc>
                <a:spcPct val="119916"/>
              </a:lnSpc>
              <a:spcBef>
                <a:spcPts val="0"/>
              </a:spcBef>
              <a:spcAft>
                <a:spcPts val="0"/>
              </a:spcAft>
              <a:buNone/>
            </a:pPr>
            <a:r>
              <a:rPr lang="en-US" sz="1800" b="1"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Inter"/>
              </a:rPr>
              <a:t>2025</a:t>
            </a:r>
            <a:endParaRPr sz="1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1" name="Google Shape;92;p10">
            <a:extLst>
              <a:ext uri="{FF2B5EF4-FFF2-40B4-BE49-F238E27FC236}">
                <a16:creationId xmlns:a16="http://schemas.microsoft.com/office/drawing/2014/main" id="{F3986544-C01D-20D9-2759-044894E70E79}"/>
              </a:ext>
            </a:extLst>
          </p:cNvPr>
          <p:cNvSpPr txBox="1"/>
          <p:nvPr/>
        </p:nvSpPr>
        <p:spPr>
          <a:xfrm>
            <a:off x="876772" y="3887910"/>
            <a:ext cx="8938730" cy="5746445"/>
          </a:xfrm>
          <a:prstGeom prst="rect">
            <a:avLst/>
          </a:prstGeom>
          <a:noFill/>
          <a:ln>
            <a:noFill/>
          </a:ln>
        </p:spPr>
        <p:txBody>
          <a:bodyPr spcFirstLastPara="1" wrap="square" lIns="0" tIns="0" rIns="0" bIns="0" anchor="t" anchorCtr="0">
            <a:spAutoFit/>
          </a:bodyPr>
          <a:lstStyle/>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4500" kern="100" dirty="0">
                <a:solidFill>
                  <a:schemeClr val="bg1"/>
                </a:solidFill>
                <a:latin typeface="Roboto" panose="02000000000000000000" pitchFamily="2" charset="0"/>
                <a:ea typeface="Roboto" panose="02000000000000000000" pitchFamily="2" charset="0"/>
                <a:cs typeface="Roboto" panose="02000000000000000000" pitchFamily="2" charset="0"/>
              </a:rPr>
              <a:t>Call + SMS for “Yes/Not Booked”</a:t>
            </a:r>
            <a:endParaRPr lang="en-US" sz="4500" kern="100" dirty="0">
              <a:solidFill>
                <a:srgbClr val="E75526"/>
              </a:solidFill>
              <a:effectLst/>
              <a:latin typeface="Roboto" panose="02000000000000000000" pitchFamily="2" charset="0"/>
              <a:ea typeface="Roboto" panose="02000000000000000000" pitchFamily="2" charset="0"/>
              <a:cs typeface="Roboto" panose="02000000000000000000" pitchFamily="2" charset="0"/>
            </a:endParaRPr>
          </a:p>
          <a:p>
            <a:pPr marL="571500" marR="0" lvl="0" indent="-571500" rtl="0">
              <a:lnSpc>
                <a:spcPct val="100000"/>
              </a:lnSpc>
              <a:spcBef>
                <a:spcPts val="0"/>
              </a:spcBef>
              <a:spcAft>
                <a:spcPts val="0"/>
              </a:spcAft>
              <a:buClr>
                <a:srgbClr val="E75526"/>
              </a:buClr>
              <a:buSzPct val="100000"/>
              <a:buFont typeface="Arial" panose="020B0604020202020204" pitchFamily="34" charset="0"/>
              <a:buChar char="•"/>
            </a:pPr>
            <a:endParaRPr lang="en-US" sz="45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571500" marR="0" lvl="0" indent="-571500" rtl="0">
              <a:lnSpc>
                <a:spcPct val="100000"/>
              </a:lnSpc>
              <a:spcBef>
                <a:spcPts val="0"/>
              </a:spcBef>
              <a:spcAft>
                <a:spcPts val="0"/>
              </a:spcAft>
              <a:buClr>
                <a:srgbClr val="E75526"/>
              </a:buClr>
              <a:buSzPct val="100000"/>
              <a:buFont typeface="Arial" panose="020B0604020202020204" pitchFamily="34" charset="0"/>
              <a:buChar char="•"/>
            </a:pPr>
            <a:r>
              <a:rPr lang="en-US" sz="4500" dirty="0">
                <a:solidFill>
                  <a:schemeClr val="bg1"/>
                </a:solidFill>
                <a:latin typeface="Roboto" panose="02000000000000000000" pitchFamily="2" charset="0"/>
                <a:ea typeface="Roboto" panose="02000000000000000000" pitchFamily="2" charset="0"/>
                <a:cs typeface="Roboto" panose="02000000000000000000" pitchFamily="2" charset="0"/>
              </a:rPr>
              <a:t>Personalized messages </a:t>
            </a:r>
            <a:br>
              <a:rPr lang="en-US" sz="4500"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4500" dirty="0">
                <a:solidFill>
                  <a:schemeClr val="bg1"/>
                </a:solidFill>
                <a:latin typeface="Roboto" panose="02000000000000000000" pitchFamily="2" charset="0"/>
                <a:ea typeface="Roboto" panose="02000000000000000000" pitchFamily="2" charset="0"/>
                <a:cs typeface="Roboto" panose="02000000000000000000" pitchFamily="2" charset="0"/>
              </a:rPr>
              <a:t>for Q&amp;A participants</a:t>
            </a:r>
            <a:br>
              <a:rPr lang="en-US" sz="4500" dirty="0">
                <a:solidFill>
                  <a:schemeClr val="bg1"/>
                </a:solidFill>
                <a:latin typeface="Roboto" panose="02000000000000000000" pitchFamily="2" charset="0"/>
                <a:ea typeface="Roboto" panose="02000000000000000000" pitchFamily="2" charset="0"/>
                <a:cs typeface="Roboto" panose="02000000000000000000" pitchFamily="2" charset="0"/>
              </a:rPr>
            </a:br>
            <a:endParaRPr lang="en-US" sz="45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571500" marR="0" lvl="0" indent="-571500" rtl="0">
              <a:lnSpc>
                <a:spcPct val="100000"/>
              </a:lnSpc>
              <a:spcBef>
                <a:spcPts val="0"/>
              </a:spcBef>
              <a:spcAft>
                <a:spcPts val="0"/>
              </a:spcAft>
              <a:buClr>
                <a:srgbClr val="E75526"/>
              </a:buClr>
              <a:buSzPct val="100000"/>
              <a:buFont typeface="Arial" panose="020B0604020202020204" pitchFamily="34" charset="0"/>
              <a:buChar char="•"/>
            </a:pPr>
            <a:r>
              <a:rPr lang="en-US" sz="4500" dirty="0">
                <a:solidFill>
                  <a:schemeClr val="bg1"/>
                </a:solidFill>
                <a:latin typeface="Roboto" panose="02000000000000000000" pitchFamily="2" charset="0"/>
                <a:ea typeface="Roboto" panose="02000000000000000000" pitchFamily="2" charset="0"/>
                <a:cs typeface="Roboto" panose="02000000000000000000" pitchFamily="2" charset="0"/>
              </a:rPr>
              <a:t>Clear CTA: </a:t>
            </a:r>
            <a:br>
              <a:rPr lang="en-US" sz="4500"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4500" dirty="0">
                <a:solidFill>
                  <a:schemeClr val="bg1"/>
                </a:solidFill>
                <a:latin typeface="Roboto" panose="02000000000000000000" pitchFamily="2" charset="0"/>
                <a:ea typeface="Roboto" panose="02000000000000000000" pitchFamily="2" charset="0"/>
                <a:cs typeface="Roboto" panose="02000000000000000000" pitchFamily="2" charset="0"/>
              </a:rPr>
              <a:t>“We’ll get you on the calendar </a:t>
            </a:r>
            <a:br>
              <a:rPr lang="en-US" sz="4500"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4500" dirty="0">
                <a:solidFill>
                  <a:schemeClr val="bg1"/>
                </a:solidFill>
                <a:latin typeface="Roboto" panose="02000000000000000000" pitchFamily="2" charset="0"/>
                <a:ea typeface="Roboto" panose="02000000000000000000" pitchFamily="2" charset="0"/>
                <a:cs typeface="Roboto" panose="02000000000000000000" pitchFamily="2" charset="0"/>
              </a:rPr>
              <a:t> while this is fresh”</a:t>
            </a:r>
            <a:endParaRPr sz="45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6" name="Google Shape;91;p10">
            <a:extLst>
              <a:ext uri="{FF2B5EF4-FFF2-40B4-BE49-F238E27FC236}">
                <a16:creationId xmlns:a16="http://schemas.microsoft.com/office/drawing/2014/main" id="{DE7CCBF2-1060-D4CA-53F3-0D373E8355FE}"/>
              </a:ext>
            </a:extLst>
          </p:cNvPr>
          <p:cNvPicPr preferRelativeResize="0"/>
          <p:nvPr/>
        </p:nvPicPr>
        <p:blipFill>
          <a:blip r:embed="rId3"/>
          <a:srcRect l="25387" r="25387"/>
          <a:stretch/>
        </p:blipFill>
        <p:spPr>
          <a:xfrm>
            <a:off x="10692276" y="-1"/>
            <a:ext cx="7595724" cy="10286999"/>
          </a:xfrm>
          <a:prstGeom prst="rect">
            <a:avLst/>
          </a:prstGeom>
          <a:noFill/>
          <a:ln>
            <a:noFill/>
          </a:ln>
        </p:spPr>
      </p:pic>
      <p:sp>
        <p:nvSpPr>
          <p:cNvPr id="5" name="Google Shape;69;p8">
            <a:extLst>
              <a:ext uri="{FF2B5EF4-FFF2-40B4-BE49-F238E27FC236}">
                <a16:creationId xmlns:a16="http://schemas.microsoft.com/office/drawing/2014/main" id="{9817F249-73A5-11AE-330D-74B0BC9ABA04}"/>
              </a:ext>
            </a:extLst>
          </p:cNvPr>
          <p:cNvSpPr txBox="1"/>
          <p:nvPr/>
        </p:nvSpPr>
        <p:spPr>
          <a:xfrm>
            <a:off x="671802" y="1260185"/>
            <a:ext cx="10282337" cy="2180084"/>
          </a:xfrm>
          <a:prstGeom prst="rect">
            <a:avLst/>
          </a:prstGeom>
          <a:noFill/>
          <a:ln>
            <a:noFill/>
          </a:ln>
        </p:spPr>
        <p:txBody>
          <a:bodyPr spcFirstLastPara="1" wrap="square" lIns="0" tIns="0" rIns="0" bIns="0" anchor="t" anchorCtr="0">
            <a:spAutoFit/>
          </a:bodyPr>
          <a:lstStyle/>
          <a:p>
            <a:pPr marL="0" marR="0" lvl="0" indent="0" rtl="0">
              <a:lnSpc>
                <a:spcPts val="8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24-72 HOUR </a:t>
            </a:r>
            <a:b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b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FOLLOW-UP</a:t>
            </a:r>
          </a:p>
        </p:txBody>
      </p:sp>
      <p:cxnSp>
        <p:nvCxnSpPr>
          <p:cNvPr id="8" name="Straight Connector 7">
            <a:extLst>
              <a:ext uri="{FF2B5EF4-FFF2-40B4-BE49-F238E27FC236}">
                <a16:creationId xmlns:a16="http://schemas.microsoft.com/office/drawing/2014/main" id="{2FCDEB1D-1081-6B29-9E48-F5AD0608DF07}"/>
              </a:ext>
            </a:extLst>
          </p:cNvPr>
          <p:cNvCxnSpPr>
            <a:cxnSpLocks/>
          </p:cNvCxnSpPr>
          <p:nvPr/>
        </p:nvCxnSpPr>
        <p:spPr>
          <a:xfrm flipV="1">
            <a:off x="10692274" y="0"/>
            <a:ext cx="0" cy="10319442"/>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62DD672-AD4C-89EC-0B14-FAEFF88B3A9F}"/>
              </a:ext>
            </a:extLst>
          </p:cNvPr>
          <p:cNvSpPr/>
          <p:nvPr/>
        </p:nvSpPr>
        <p:spPr>
          <a:xfrm rot="10800000">
            <a:off x="10700207" y="6678024"/>
            <a:ext cx="7587793" cy="3604310"/>
          </a:xfrm>
          <a:prstGeom prst="rect">
            <a:avLst/>
          </a:prstGeom>
          <a:gradFill flip="none" rotWithShape="1">
            <a:gsLst>
              <a:gs pos="52000">
                <a:srgbClr val="272626">
                  <a:alpha val="75000"/>
                </a:srgbClr>
              </a:gs>
              <a:gs pos="100000">
                <a:srgbClr val="272626">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58;p7">
            <a:extLst>
              <a:ext uri="{FF2B5EF4-FFF2-40B4-BE49-F238E27FC236}">
                <a16:creationId xmlns:a16="http://schemas.microsoft.com/office/drawing/2014/main" id="{514A60ED-A277-E916-CE46-58A00B80EFBE}"/>
              </a:ext>
            </a:extLst>
          </p:cNvPr>
          <p:cNvSpPr txBox="1"/>
          <p:nvPr/>
        </p:nvSpPr>
        <p:spPr>
          <a:xfrm>
            <a:off x="671802" y="652645"/>
            <a:ext cx="10252872" cy="5539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sym typeface="Inter"/>
              </a:rPr>
              <a:t>POST-EVENT</a:t>
            </a:r>
            <a:endPar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endParaRPr>
          </a:p>
        </p:txBody>
      </p:sp>
    </p:spTree>
    <p:extLst>
      <p:ext uri="{BB962C8B-B14F-4D97-AF65-F5344CB8AC3E}">
        <p14:creationId xmlns:p14="http://schemas.microsoft.com/office/powerpoint/2010/main" val="503368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588219FD-540A-E68F-904C-C17F8CE8449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B8BB3C9-CE9D-1B41-41C1-8808EB311D53}"/>
              </a:ext>
            </a:extLst>
          </p:cNvPr>
          <p:cNvSpPr/>
          <p:nvPr/>
        </p:nvSpPr>
        <p:spPr>
          <a:xfrm>
            <a:off x="0" y="16220"/>
            <a:ext cx="18288000" cy="10287000"/>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59;p7">
            <a:extLst>
              <a:ext uri="{FF2B5EF4-FFF2-40B4-BE49-F238E27FC236}">
                <a16:creationId xmlns:a16="http://schemas.microsoft.com/office/drawing/2014/main" id="{CC50CA82-A08C-BF28-978F-07778FD1C5B2}"/>
              </a:ext>
            </a:extLst>
          </p:cNvPr>
          <p:cNvSpPr txBox="1"/>
          <p:nvPr/>
        </p:nvSpPr>
        <p:spPr>
          <a:xfrm>
            <a:off x="16682530" y="403013"/>
            <a:ext cx="753726" cy="332399"/>
          </a:xfrm>
          <a:prstGeom prst="rect">
            <a:avLst/>
          </a:prstGeom>
          <a:noFill/>
          <a:ln>
            <a:noFill/>
          </a:ln>
        </p:spPr>
        <p:txBody>
          <a:bodyPr spcFirstLastPara="1" wrap="square" lIns="0" tIns="0" rIns="0" bIns="0" anchor="t" anchorCtr="0">
            <a:spAutoFit/>
          </a:bodyPr>
          <a:lstStyle/>
          <a:p>
            <a:pPr marL="0" marR="0" lvl="0" indent="0" algn="r" rtl="0">
              <a:lnSpc>
                <a:spcPct val="119916"/>
              </a:lnSpc>
              <a:spcBef>
                <a:spcPts val="0"/>
              </a:spcBef>
              <a:spcAft>
                <a:spcPts val="0"/>
              </a:spcAft>
              <a:buNone/>
            </a:pPr>
            <a:r>
              <a:rPr lang="en-US" sz="1800" b="1"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Inter"/>
              </a:rPr>
              <a:t>2025</a:t>
            </a:r>
            <a:endParaRPr sz="1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 name="Google Shape;69;p8">
            <a:extLst>
              <a:ext uri="{FF2B5EF4-FFF2-40B4-BE49-F238E27FC236}">
                <a16:creationId xmlns:a16="http://schemas.microsoft.com/office/drawing/2014/main" id="{4D5E68C2-B5A3-E78F-6E3C-FE9D6F0F10AA}"/>
              </a:ext>
            </a:extLst>
          </p:cNvPr>
          <p:cNvSpPr txBox="1"/>
          <p:nvPr/>
        </p:nvSpPr>
        <p:spPr>
          <a:xfrm>
            <a:off x="671802" y="1260185"/>
            <a:ext cx="10282337" cy="2180084"/>
          </a:xfrm>
          <a:prstGeom prst="rect">
            <a:avLst/>
          </a:prstGeom>
          <a:noFill/>
          <a:ln>
            <a:noFill/>
          </a:ln>
        </p:spPr>
        <p:txBody>
          <a:bodyPr spcFirstLastPara="1" wrap="square" lIns="0" tIns="0" rIns="0" bIns="0" anchor="t" anchorCtr="0">
            <a:spAutoFit/>
          </a:bodyPr>
          <a:lstStyle/>
          <a:p>
            <a:pPr marL="0" marR="0" lvl="0" indent="0" rtl="0">
              <a:lnSpc>
                <a:spcPts val="8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NO-SHOW</a:t>
            </a:r>
            <a:b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b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FOLLOW-UP</a:t>
            </a:r>
          </a:p>
        </p:txBody>
      </p:sp>
      <p:pic>
        <p:nvPicPr>
          <p:cNvPr id="10" name="Google Shape;91;p10">
            <a:extLst>
              <a:ext uri="{FF2B5EF4-FFF2-40B4-BE49-F238E27FC236}">
                <a16:creationId xmlns:a16="http://schemas.microsoft.com/office/drawing/2014/main" id="{FA897283-DA14-5984-9D64-4A91928E1F9A}"/>
              </a:ext>
            </a:extLst>
          </p:cNvPr>
          <p:cNvPicPr preferRelativeResize="0"/>
          <p:nvPr/>
        </p:nvPicPr>
        <p:blipFill>
          <a:blip r:embed="rId3"/>
          <a:srcRect l="25387" r="25387"/>
          <a:stretch/>
        </p:blipFill>
        <p:spPr>
          <a:xfrm>
            <a:off x="10692276" y="-1"/>
            <a:ext cx="7595724" cy="10286999"/>
          </a:xfrm>
          <a:prstGeom prst="rect">
            <a:avLst/>
          </a:prstGeom>
          <a:noFill/>
          <a:ln>
            <a:noFill/>
          </a:ln>
        </p:spPr>
      </p:pic>
      <p:cxnSp>
        <p:nvCxnSpPr>
          <p:cNvPr id="8" name="Straight Connector 7">
            <a:extLst>
              <a:ext uri="{FF2B5EF4-FFF2-40B4-BE49-F238E27FC236}">
                <a16:creationId xmlns:a16="http://schemas.microsoft.com/office/drawing/2014/main" id="{3EADC4CF-FEE5-812E-FF78-390DBF6E05CB}"/>
              </a:ext>
            </a:extLst>
          </p:cNvPr>
          <p:cNvCxnSpPr>
            <a:cxnSpLocks/>
          </p:cNvCxnSpPr>
          <p:nvPr/>
        </p:nvCxnSpPr>
        <p:spPr>
          <a:xfrm flipV="1">
            <a:off x="10692274" y="0"/>
            <a:ext cx="0" cy="10319442"/>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3DF6207-648A-1059-6DCB-A6B1558F0E53}"/>
              </a:ext>
            </a:extLst>
          </p:cNvPr>
          <p:cNvSpPr/>
          <p:nvPr/>
        </p:nvSpPr>
        <p:spPr>
          <a:xfrm rot="10800000">
            <a:off x="10700207" y="6678024"/>
            <a:ext cx="7587793" cy="3604310"/>
          </a:xfrm>
          <a:prstGeom prst="rect">
            <a:avLst/>
          </a:prstGeom>
          <a:gradFill flip="none" rotWithShape="1">
            <a:gsLst>
              <a:gs pos="52000">
                <a:srgbClr val="272626">
                  <a:alpha val="75000"/>
                </a:srgbClr>
              </a:gs>
              <a:gs pos="100000">
                <a:srgbClr val="272626">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58;p7">
            <a:extLst>
              <a:ext uri="{FF2B5EF4-FFF2-40B4-BE49-F238E27FC236}">
                <a16:creationId xmlns:a16="http://schemas.microsoft.com/office/drawing/2014/main" id="{9A0D3861-88D4-FCE8-BBFB-07C8FC0B0D7C}"/>
              </a:ext>
            </a:extLst>
          </p:cNvPr>
          <p:cNvSpPr txBox="1"/>
          <p:nvPr/>
        </p:nvSpPr>
        <p:spPr>
          <a:xfrm>
            <a:off x="671802" y="652645"/>
            <a:ext cx="10252872" cy="5539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sym typeface="Inter"/>
              </a:rPr>
              <a:t>POST-EVENT</a:t>
            </a:r>
            <a:endPar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6" name="Google Shape;92;p10">
            <a:extLst>
              <a:ext uri="{FF2B5EF4-FFF2-40B4-BE49-F238E27FC236}">
                <a16:creationId xmlns:a16="http://schemas.microsoft.com/office/drawing/2014/main" id="{8CC608B6-49E1-6DF2-2656-EE5C63ADBD3D}"/>
              </a:ext>
            </a:extLst>
          </p:cNvPr>
          <p:cNvSpPr txBox="1"/>
          <p:nvPr/>
        </p:nvSpPr>
        <p:spPr>
          <a:xfrm>
            <a:off x="1082043" y="3594192"/>
            <a:ext cx="8938730" cy="6086282"/>
          </a:xfrm>
          <a:prstGeom prst="rect">
            <a:avLst/>
          </a:prstGeom>
          <a:noFill/>
          <a:ln>
            <a:noFill/>
          </a:ln>
        </p:spPr>
        <p:txBody>
          <a:bodyPr spcFirstLastPara="1" wrap="square" lIns="0" tIns="0" rIns="0" bIns="0" anchor="t" anchorCtr="0">
            <a:spAutoFit/>
          </a:bodyPr>
          <a:lstStyle/>
          <a:p>
            <a:pPr marR="0" lvl="0">
              <a:lnSpc>
                <a:spcPct val="115000"/>
              </a:lnSpc>
              <a:spcBef>
                <a:spcPts val="0"/>
              </a:spcBef>
              <a:spcAft>
                <a:spcPts val="800"/>
              </a:spcAft>
              <a:buClr>
                <a:srgbClr val="E75526"/>
              </a:buClr>
              <a:buSzPct val="100000"/>
              <a:tabLst>
                <a:tab pos="457200" algn="l"/>
              </a:tabLst>
            </a:pPr>
            <a:r>
              <a:rPr lang="en-US" sz="4500" kern="100" dirty="0">
                <a:solidFill>
                  <a:srgbClr val="E75526"/>
                </a:solidFill>
                <a:effectLst/>
                <a:latin typeface="Roboto" panose="02000000000000000000" pitchFamily="2" charset="0"/>
                <a:ea typeface="Roboto" panose="02000000000000000000" pitchFamily="2" charset="0"/>
                <a:cs typeface="Roboto" panose="02000000000000000000" pitchFamily="2" charset="0"/>
              </a:rPr>
              <a:t>Use the semi-digital stack:</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4500" kern="100" dirty="0">
                <a:solidFill>
                  <a:schemeClr val="bg1"/>
                </a:solidFill>
                <a:latin typeface="Roboto" panose="02000000000000000000" pitchFamily="2" charset="0"/>
                <a:ea typeface="Roboto" panose="02000000000000000000" pitchFamily="2" charset="0"/>
                <a:cs typeface="Roboto" panose="02000000000000000000" pitchFamily="2" charset="0"/>
              </a:rPr>
              <a:t>Call</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45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SMS</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4500" kern="100" dirty="0">
                <a:solidFill>
                  <a:schemeClr val="bg1"/>
                </a:solidFill>
                <a:latin typeface="Roboto" panose="02000000000000000000" pitchFamily="2" charset="0"/>
                <a:ea typeface="Roboto" panose="02000000000000000000" pitchFamily="2" charset="0"/>
                <a:cs typeface="Roboto" panose="02000000000000000000" pitchFamily="2" charset="0"/>
              </a:rPr>
              <a:t>Email with event highlights</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4500" kern="100" dirty="0">
                <a:solidFill>
                  <a:schemeClr val="bg1"/>
                </a:solidFill>
                <a:latin typeface="Roboto" panose="02000000000000000000" pitchFamily="2" charset="0"/>
                <a:ea typeface="Roboto" panose="02000000000000000000" pitchFamily="2" charset="0"/>
                <a:cs typeface="Roboto" panose="02000000000000000000" pitchFamily="2" charset="0"/>
              </a:rPr>
              <a:t>15-Minute phone call</a:t>
            </a:r>
            <a:endParaRPr lang="en-US" sz="4500" kern="100" dirty="0">
              <a:solidFill>
                <a:srgbClr val="E75526"/>
              </a:solidFill>
              <a:effectLst/>
              <a:latin typeface="Roboto" panose="02000000000000000000" pitchFamily="2" charset="0"/>
              <a:ea typeface="Roboto" panose="02000000000000000000" pitchFamily="2" charset="0"/>
              <a:cs typeface="Roboto" panose="02000000000000000000" pitchFamily="2" charset="0"/>
            </a:endParaRPr>
          </a:p>
          <a:p>
            <a:pPr marR="0" lvl="0">
              <a:lnSpc>
                <a:spcPct val="115000"/>
              </a:lnSpc>
              <a:spcBef>
                <a:spcPts val="0"/>
              </a:spcBef>
              <a:spcAft>
                <a:spcPts val="800"/>
              </a:spcAft>
              <a:buClr>
                <a:srgbClr val="E75526"/>
              </a:buClr>
              <a:buSzPct val="100000"/>
              <a:tabLst>
                <a:tab pos="457200" algn="l"/>
              </a:tabLst>
            </a:pPr>
            <a:r>
              <a:rPr lang="en-US" sz="4500" b="1" kern="100" dirty="0">
                <a:solidFill>
                  <a:srgbClr val="E75526"/>
                </a:solidFill>
                <a:latin typeface="Roboto" panose="02000000000000000000" pitchFamily="2" charset="0"/>
                <a:ea typeface="Roboto" panose="02000000000000000000" pitchFamily="2" charset="0"/>
                <a:cs typeface="Roboto" panose="02000000000000000000" pitchFamily="2" charset="0"/>
              </a:rPr>
              <a:t>No-show is not no-interest.</a:t>
            </a:r>
            <a:endParaRPr lang="en-US" sz="4500" b="1" kern="1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marL="457200" marR="0" lvl="0" indent="-457200" rtl="0">
              <a:lnSpc>
                <a:spcPct val="100000"/>
              </a:lnSpc>
              <a:spcBef>
                <a:spcPts val="0"/>
              </a:spcBef>
              <a:spcAft>
                <a:spcPts val="0"/>
              </a:spcAft>
              <a:buClr>
                <a:srgbClr val="E75526"/>
              </a:buClr>
              <a:buSzPct val="100000"/>
              <a:buFont typeface="Arial" panose="020B0604020202020204" pitchFamily="34" charset="0"/>
              <a:buChar char="•"/>
            </a:pPr>
            <a:endParaRPr sz="45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93800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91A732A3-FAEF-152D-C379-9B1D8EC3B524}"/>
            </a:ext>
          </a:extLst>
        </p:cNvPr>
        <p:cNvGrpSpPr/>
        <p:nvPr/>
      </p:nvGrpSpPr>
      <p:grpSpPr>
        <a:xfrm>
          <a:off x="0" y="0"/>
          <a:ext cx="0" cy="0"/>
          <a:chOff x="0" y="0"/>
          <a:chExt cx="0" cy="0"/>
        </a:xfrm>
      </p:grpSpPr>
      <p:sp>
        <p:nvSpPr>
          <p:cNvPr id="5" name="Google Shape;69;p8">
            <a:extLst>
              <a:ext uri="{FF2B5EF4-FFF2-40B4-BE49-F238E27FC236}">
                <a16:creationId xmlns:a16="http://schemas.microsoft.com/office/drawing/2014/main" id="{AC1DC910-B626-89D1-0891-A87DBB480412}"/>
              </a:ext>
            </a:extLst>
          </p:cNvPr>
          <p:cNvSpPr txBox="1"/>
          <p:nvPr/>
        </p:nvSpPr>
        <p:spPr>
          <a:xfrm>
            <a:off x="761017" y="4179795"/>
            <a:ext cx="16765966" cy="2436564"/>
          </a:xfrm>
          <a:prstGeom prst="rect">
            <a:avLst/>
          </a:prstGeom>
          <a:noFill/>
          <a:ln>
            <a:noFill/>
          </a:ln>
        </p:spPr>
        <p:txBody>
          <a:bodyPr spcFirstLastPara="1" wrap="square" lIns="0" tIns="0" rIns="0" bIns="0" anchor="t" anchorCtr="0">
            <a:spAutoFit/>
          </a:bodyPr>
          <a:lstStyle/>
          <a:p>
            <a:pPr marL="0" marR="0" lvl="0" indent="0" algn="ctr" rtl="0">
              <a:lnSpc>
                <a:spcPts val="9500"/>
              </a:lnSpc>
              <a:spcBef>
                <a:spcPts val="0"/>
              </a:spcBef>
              <a:spcAft>
                <a:spcPts val="0"/>
              </a:spcAft>
              <a:buNone/>
            </a:pPr>
            <a:r>
              <a:rPr lang="en-US" sz="110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KPIs AND </a:t>
            </a:r>
            <a:br>
              <a:rPr lang="en-US" sz="110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br>
            <a:r>
              <a:rPr lang="en-US" sz="110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NON-NEGOTIABLES</a:t>
            </a:r>
            <a:endParaRPr sz="110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cxnSp>
        <p:nvCxnSpPr>
          <p:cNvPr id="2" name="Straight Connector 1">
            <a:extLst>
              <a:ext uri="{FF2B5EF4-FFF2-40B4-BE49-F238E27FC236}">
                <a16:creationId xmlns:a16="http://schemas.microsoft.com/office/drawing/2014/main" id="{A7893E2B-BDFE-097A-E169-E08B81AC18C9}"/>
              </a:ext>
            </a:extLst>
          </p:cNvPr>
          <p:cNvCxnSpPr>
            <a:cxnSpLocks/>
          </p:cNvCxnSpPr>
          <p:nvPr/>
        </p:nvCxnSpPr>
        <p:spPr>
          <a:xfrm>
            <a:off x="3611490" y="3215861"/>
            <a:ext cx="11065021" cy="0"/>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23CCA418-DE31-54B2-84B6-9738E7F6A576}"/>
              </a:ext>
            </a:extLst>
          </p:cNvPr>
          <p:cNvCxnSpPr>
            <a:cxnSpLocks/>
          </p:cNvCxnSpPr>
          <p:nvPr/>
        </p:nvCxnSpPr>
        <p:spPr>
          <a:xfrm>
            <a:off x="3611490" y="7202814"/>
            <a:ext cx="11065021" cy="0"/>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640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3986EBBB-E898-EE74-7505-23A4FD8B8CC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C60369A-68EC-2561-A711-116545A68F48}"/>
              </a:ext>
            </a:extLst>
          </p:cNvPr>
          <p:cNvSpPr/>
          <p:nvPr/>
        </p:nvSpPr>
        <p:spPr>
          <a:xfrm>
            <a:off x="0" y="16220"/>
            <a:ext cx="18288000" cy="10287000"/>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59;p7">
            <a:extLst>
              <a:ext uri="{FF2B5EF4-FFF2-40B4-BE49-F238E27FC236}">
                <a16:creationId xmlns:a16="http://schemas.microsoft.com/office/drawing/2014/main" id="{AA284EBD-E731-6842-7163-8D0760FB88DB}"/>
              </a:ext>
            </a:extLst>
          </p:cNvPr>
          <p:cNvSpPr txBox="1"/>
          <p:nvPr/>
        </p:nvSpPr>
        <p:spPr>
          <a:xfrm>
            <a:off x="16682530" y="403013"/>
            <a:ext cx="753726" cy="332399"/>
          </a:xfrm>
          <a:prstGeom prst="rect">
            <a:avLst/>
          </a:prstGeom>
          <a:noFill/>
          <a:ln>
            <a:noFill/>
          </a:ln>
        </p:spPr>
        <p:txBody>
          <a:bodyPr spcFirstLastPara="1" wrap="square" lIns="0" tIns="0" rIns="0" bIns="0" anchor="t" anchorCtr="0">
            <a:spAutoFit/>
          </a:bodyPr>
          <a:lstStyle/>
          <a:p>
            <a:pPr marL="0" marR="0" lvl="0" indent="0" algn="r" rtl="0">
              <a:lnSpc>
                <a:spcPct val="119916"/>
              </a:lnSpc>
              <a:spcBef>
                <a:spcPts val="0"/>
              </a:spcBef>
              <a:spcAft>
                <a:spcPts val="0"/>
              </a:spcAft>
              <a:buNone/>
            </a:pPr>
            <a:r>
              <a:rPr lang="en-US" sz="1800" b="1"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Inter"/>
              </a:rPr>
              <a:t>2025</a:t>
            </a:r>
            <a:endParaRPr sz="1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1" name="Google Shape;92;p10">
            <a:extLst>
              <a:ext uri="{FF2B5EF4-FFF2-40B4-BE49-F238E27FC236}">
                <a16:creationId xmlns:a16="http://schemas.microsoft.com/office/drawing/2014/main" id="{7C1856D7-554C-3CE9-E6B6-A0DCF3FB9A14}"/>
              </a:ext>
            </a:extLst>
          </p:cNvPr>
          <p:cNvSpPr txBox="1"/>
          <p:nvPr/>
        </p:nvSpPr>
        <p:spPr>
          <a:xfrm>
            <a:off x="671801" y="3594192"/>
            <a:ext cx="10012527" cy="4149854"/>
          </a:xfrm>
          <a:prstGeom prst="rect">
            <a:avLst/>
          </a:prstGeom>
          <a:noFill/>
          <a:ln>
            <a:noFill/>
          </a:ln>
        </p:spPr>
        <p:txBody>
          <a:bodyPr spcFirstLastPara="1" wrap="square" lIns="0" tIns="0" rIns="0" bIns="0" anchor="t" anchorCtr="0">
            <a:spAutoFit/>
          </a:bodyPr>
          <a:lstStyle/>
          <a:p>
            <a:pPr marL="457200" marR="0" lvl="0" indent="-4572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45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Earn trust quickly</a:t>
            </a:r>
          </a:p>
          <a:p>
            <a:pPr marL="457200" marR="0" lvl="0" indent="-4572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4500" kern="100" dirty="0">
                <a:solidFill>
                  <a:schemeClr val="bg1"/>
                </a:solidFill>
                <a:latin typeface="Roboto" panose="02000000000000000000" pitchFamily="2" charset="0"/>
                <a:ea typeface="Roboto" panose="02000000000000000000" pitchFamily="2" charset="0"/>
                <a:cs typeface="Roboto" panose="02000000000000000000" pitchFamily="2" charset="0"/>
              </a:rPr>
              <a:t>Spousal involvement</a:t>
            </a:r>
          </a:p>
          <a:p>
            <a:pPr marL="457200" marR="0" lvl="0" indent="-4572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45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Sticky appointments</a:t>
            </a:r>
          </a:p>
          <a:p>
            <a:pPr marL="457200" marR="0" lvl="0" indent="-4572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4500" kern="100" dirty="0">
                <a:solidFill>
                  <a:schemeClr val="bg1"/>
                </a:solidFill>
                <a:latin typeface="Roboto" panose="02000000000000000000" pitchFamily="2" charset="0"/>
                <a:ea typeface="Roboto" panose="02000000000000000000" pitchFamily="2" charset="0"/>
                <a:cs typeface="Roboto" panose="02000000000000000000" pitchFamily="2" charset="0"/>
              </a:rPr>
              <a:t>Decreased celebrity factor</a:t>
            </a:r>
            <a:endParaRPr lang="en-US" sz="4500" kern="1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marL="457200" marR="0" lvl="0" indent="-457200" rtl="0">
              <a:lnSpc>
                <a:spcPct val="100000"/>
              </a:lnSpc>
              <a:spcBef>
                <a:spcPts val="0"/>
              </a:spcBef>
              <a:spcAft>
                <a:spcPts val="0"/>
              </a:spcAft>
              <a:buClr>
                <a:srgbClr val="E75526"/>
              </a:buClr>
              <a:buSzPct val="100000"/>
              <a:buFont typeface="Arial" panose="020B0604020202020204" pitchFamily="34" charset="0"/>
              <a:buChar char="•"/>
            </a:pPr>
            <a:endParaRPr sz="3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 name="Google Shape;69;p8">
            <a:extLst>
              <a:ext uri="{FF2B5EF4-FFF2-40B4-BE49-F238E27FC236}">
                <a16:creationId xmlns:a16="http://schemas.microsoft.com/office/drawing/2014/main" id="{48F4BE16-A2F4-6A7B-A7F8-2CBCF76D8F85}"/>
              </a:ext>
            </a:extLst>
          </p:cNvPr>
          <p:cNvSpPr txBox="1"/>
          <p:nvPr/>
        </p:nvSpPr>
        <p:spPr>
          <a:xfrm>
            <a:off x="671802" y="1260185"/>
            <a:ext cx="10282337" cy="1090042"/>
          </a:xfrm>
          <a:prstGeom prst="rect">
            <a:avLst/>
          </a:prstGeom>
          <a:noFill/>
          <a:ln>
            <a:noFill/>
          </a:ln>
        </p:spPr>
        <p:txBody>
          <a:bodyPr spcFirstLastPara="1" wrap="square" lIns="0" tIns="0" rIns="0" bIns="0" anchor="t" anchorCtr="0">
            <a:spAutoFit/>
          </a:bodyPr>
          <a:lstStyle/>
          <a:p>
            <a:pPr marL="0" marR="0" lvl="0" indent="0" rtl="0">
              <a:lnSpc>
                <a:spcPts val="8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WHY WORKSHOPS?</a:t>
            </a:r>
            <a:endParaRPr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pic>
        <p:nvPicPr>
          <p:cNvPr id="4" name="Google Shape;91;p10">
            <a:extLst>
              <a:ext uri="{FF2B5EF4-FFF2-40B4-BE49-F238E27FC236}">
                <a16:creationId xmlns:a16="http://schemas.microsoft.com/office/drawing/2014/main" id="{97953810-33AA-592F-7B41-77E573251D38}"/>
              </a:ext>
            </a:extLst>
          </p:cNvPr>
          <p:cNvPicPr preferRelativeResize="0"/>
          <p:nvPr/>
        </p:nvPicPr>
        <p:blipFill>
          <a:blip r:embed="rId3"/>
          <a:srcRect l="25387" r="25387"/>
          <a:stretch/>
        </p:blipFill>
        <p:spPr>
          <a:xfrm>
            <a:off x="10692276" y="-1"/>
            <a:ext cx="7595724" cy="10286999"/>
          </a:xfrm>
          <a:prstGeom prst="rect">
            <a:avLst/>
          </a:prstGeom>
          <a:noFill/>
          <a:ln>
            <a:noFill/>
          </a:ln>
        </p:spPr>
      </p:pic>
      <p:cxnSp>
        <p:nvCxnSpPr>
          <p:cNvPr id="8" name="Straight Connector 7">
            <a:extLst>
              <a:ext uri="{FF2B5EF4-FFF2-40B4-BE49-F238E27FC236}">
                <a16:creationId xmlns:a16="http://schemas.microsoft.com/office/drawing/2014/main" id="{5ED943C8-5AC6-496E-826C-6E61AE6CFAD8}"/>
              </a:ext>
            </a:extLst>
          </p:cNvPr>
          <p:cNvCxnSpPr>
            <a:cxnSpLocks/>
          </p:cNvCxnSpPr>
          <p:nvPr/>
        </p:nvCxnSpPr>
        <p:spPr>
          <a:xfrm flipV="1">
            <a:off x="10692274" y="0"/>
            <a:ext cx="0" cy="10319442"/>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280DE97-950C-F6A4-21A5-148328940559}"/>
              </a:ext>
            </a:extLst>
          </p:cNvPr>
          <p:cNvSpPr/>
          <p:nvPr/>
        </p:nvSpPr>
        <p:spPr>
          <a:xfrm rot="10800000">
            <a:off x="10700207" y="6678024"/>
            <a:ext cx="7587793" cy="3604310"/>
          </a:xfrm>
          <a:prstGeom prst="rect">
            <a:avLst/>
          </a:prstGeom>
          <a:gradFill flip="none" rotWithShape="1">
            <a:gsLst>
              <a:gs pos="52000">
                <a:srgbClr val="272626">
                  <a:alpha val="75000"/>
                </a:srgbClr>
              </a:gs>
              <a:gs pos="100000">
                <a:srgbClr val="272626">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58;p7">
            <a:extLst>
              <a:ext uri="{FF2B5EF4-FFF2-40B4-BE49-F238E27FC236}">
                <a16:creationId xmlns:a16="http://schemas.microsoft.com/office/drawing/2014/main" id="{DD69FAA7-078C-C095-67C8-2403B287B9E1}"/>
              </a:ext>
            </a:extLst>
          </p:cNvPr>
          <p:cNvSpPr txBox="1"/>
          <p:nvPr/>
        </p:nvSpPr>
        <p:spPr>
          <a:xfrm>
            <a:off x="671802" y="652645"/>
            <a:ext cx="10252872" cy="5539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sym typeface="Inter"/>
              </a:rPr>
              <a:t>ROOM TO REVENUE</a:t>
            </a:r>
            <a:endPar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endParaRPr>
          </a:p>
        </p:txBody>
      </p:sp>
    </p:spTree>
    <p:extLst>
      <p:ext uri="{BB962C8B-B14F-4D97-AF65-F5344CB8AC3E}">
        <p14:creationId xmlns:p14="http://schemas.microsoft.com/office/powerpoint/2010/main" val="844171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35E48223-3E37-D5A8-6721-77B661942336}"/>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68E5348D-FD98-CF31-EB3D-E1E2D748FBDE}"/>
              </a:ext>
            </a:extLst>
          </p:cNvPr>
          <p:cNvSpPr txBox="1"/>
          <p:nvPr/>
        </p:nvSpPr>
        <p:spPr>
          <a:xfrm>
            <a:off x="1242934" y="2931845"/>
            <a:ext cx="14357850" cy="6019212"/>
          </a:xfrm>
          <a:prstGeom prst="rect">
            <a:avLst/>
          </a:prstGeom>
          <a:noFill/>
        </p:spPr>
        <p:txBody>
          <a:bodyPr wrap="square" rtlCol="0">
            <a:spAutoFit/>
          </a:bodyPr>
          <a:lstStyle/>
          <a:p>
            <a:pPr>
              <a:buClr>
                <a:srgbClr val="E75526"/>
              </a:buClr>
            </a:pPr>
            <a:r>
              <a:rPr lang="en-US" sz="4500" b="1" dirty="0">
                <a:solidFill>
                  <a:srgbClr val="E75526"/>
                </a:solidFill>
                <a:latin typeface="Roboto" panose="02000000000000000000" pitchFamily="2" charset="0"/>
                <a:ea typeface="Roboto" panose="02000000000000000000" pitchFamily="2" charset="0"/>
                <a:cs typeface="Roboto" panose="02000000000000000000" pitchFamily="2" charset="0"/>
              </a:rPr>
              <a:t>Exact Targets:</a:t>
            </a:r>
          </a:p>
          <a:p>
            <a:pPr marL="342900" marR="0" lvl="0" indent="-3429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45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Reg → Show: 55–70% (top: 75–85%)</a:t>
            </a:r>
          </a:p>
          <a:p>
            <a:pPr marL="342900" marR="0" lvl="0" indent="-3429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45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Showed → App Request: 40–60% (top: 70%+)</a:t>
            </a:r>
          </a:p>
          <a:p>
            <a:pPr marL="342900" marR="0" lvl="0" indent="-3429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45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Showed → Scheduled: 30–50% (top: 60%+)</a:t>
            </a:r>
          </a:p>
          <a:p>
            <a:pPr marL="342900" marR="0" lvl="0" indent="-3429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45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First → Kept: 70–85%</a:t>
            </a:r>
          </a:p>
          <a:p>
            <a:pPr marL="342900" marR="0" lvl="0" indent="-3429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45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Kept → Second Meeting: 50–70%</a:t>
            </a:r>
          </a:p>
          <a:p>
            <a:pPr marL="342900" marR="0" lvl="0" indent="-3429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45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New Clients per Event: 4–10+</a:t>
            </a:r>
          </a:p>
        </p:txBody>
      </p:sp>
      <p:sp>
        <p:nvSpPr>
          <p:cNvPr id="5" name="Google Shape;69;p8">
            <a:extLst>
              <a:ext uri="{FF2B5EF4-FFF2-40B4-BE49-F238E27FC236}">
                <a16:creationId xmlns:a16="http://schemas.microsoft.com/office/drawing/2014/main" id="{7CE599FE-8D15-C30B-AE4F-6CF3792BA5C4}"/>
              </a:ext>
            </a:extLst>
          </p:cNvPr>
          <p:cNvSpPr txBox="1"/>
          <p:nvPr/>
        </p:nvSpPr>
        <p:spPr>
          <a:xfrm>
            <a:off x="761017" y="1004289"/>
            <a:ext cx="16765966" cy="1218282"/>
          </a:xfrm>
          <a:prstGeom prst="rect">
            <a:avLst/>
          </a:prstGeom>
          <a:noFill/>
          <a:ln>
            <a:noFill/>
          </a:ln>
        </p:spPr>
        <p:txBody>
          <a:bodyPr spcFirstLastPara="1" wrap="square" lIns="0" tIns="0" rIns="0" bIns="0" anchor="t" anchorCtr="0">
            <a:spAutoFit/>
          </a:bodyPr>
          <a:lstStyle/>
          <a:p>
            <a:pPr marL="0" marR="0" lvl="0" indent="0" algn="ctr" rtl="0">
              <a:lnSpc>
                <a:spcPts val="9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EVENT KPIs </a:t>
            </a:r>
          </a:p>
        </p:txBody>
      </p:sp>
      <p:cxnSp>
        <p:nvCxnSpPr>
          <p:cNvPr id="4" name="Straight Connector 3">
            <a:extLst>
              <a:ext uri="{FF2B5EF4-FFF2-40B4-BE49-F238E27FC236}">
                <a16:creationId xmlns:a16="http://schemas.microsoft.com/office/drawing/2014/main" id="{833DF7CA-7814-C37C-175D-F3F9FCE3D1EE}"/>
              </a:ext>
            </a:extLst>
          </p:cNvPr>
          <p:cNvCxnSpPr>
            <a:cxnSpLocks/>
          </p:cNvCxnSpPr>
          <p:nvPr/>
        </p:nvCxnSpPr>
        <p:spPr>
          <a:xfrm>
            <a:off x="-2243440" y="1555013"/>
            <a:ext cx="8047081" cy="0"/>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73D4FB1-33AC-2AE8-1F2F-2FAE81E36C7F}"/>
              </a:ext>
            </a:extLst>
          </p:cNvPr>
          <p:cNvCxnSpPr>
            <a:cxnSpLocks/>
          </p:cNvCxnSpPr>
          <p:nvPr/>
        </p:nvCxnSpPr>
        <p:spPr>
          <a:xfrm>
            <a:off x="12521682" y="1555013"/>
            <a:ext cx="8154955" cy="0"/>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693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59410367-14C3-6B70-F818-750CFA9741BF}"/>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18D8446-7981-6FEB-F400-7135C0813DBF}"/>
              </a:ext>
            </a:extLst>
          </p:cNvPr>
          <p:cNvSpPr txBox="1"/>
          <p:nvPr/>
        </p:nvSpPr>
        <p:spPr>
          <a:xfrm>
            <a:off x="1242934" y="3752939"/>
            <a:ext cx="14357850" cy="5861797"/>
          </a:xfrm>
          <a:prstGeom prst="rect">
            <a:avLst/>
          </a:prstGeom>
          <a:noFill/>
        </p:spPr>
        <p:txBody>
          <a:bodyPr wrap="square" rtlCol="0">
            <a:spAutoFit/>
          </a:bodyPr>
          <a:lstStyle/>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Confirmation calls</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Multiple reminders</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Clear CTAs</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Staff in the room</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On-site scheduling</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Next-day follow-up</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Zero product pitch</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Spouse involvement</a:t>
            </a:r>
          </a:p>
        </p:txBody>
      </p:sp>
      <p:sp>
        <p:nvSpPr>
          <p:cNvPr id="5" name="Google Shape;69;p8">
            <a:extLst>
              <a:ext uri="{FF2B5EF4-FFF2-40B4-BE49-F238E27FC236}">
                <a16:creationId xmlns:a16="http://schemas.microsoft.com/office/drawing/2014/main" id="{72BD3082-C7AF-A672-AC39-79C5C127EE55}"/>
              </a:ext>
            </a:extLst>
          </p:cNvPr>
          <p:cNvSpPr txBox="1"/>
          <p:nvPr/>
        </p:nvSpPr>
        <p:spPr>
          <a:xfrm>
            <a:off x="761017" y="1004289"/>
            <a:ext cx="16765966" cy="2436564"/>
          </a:xfrm>
          <a:prstGeom prst="rect">
            <a:avLst/>
          </a:prstGeom>
          <a:noFill/>
          <a:ln>
            <a:noFill/>
          </a:ln>
        </p:spPr>
        <p:txBody>
          <a:bodyPr spcFirstLastPara="1" wrap="square" lIns="0" tIns="0" rIns="0" bIns="0" anchor="t" anchorCtr="0">
            <a:spAutoFit/>
          </a:bodyPr>
          <a:lstStyle/>
          <a:p>
            <a:pPr marL="0" marR="0" lvl="0" indent="0" algn="ctr" rtl="0">
              <a:lnSpc>
                <a:spcPts val="9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BEST PRACTICES </a:t>
            </a:r>
            <a:b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b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FOR NON-NEGOTIABLES</a:t>
            </a:r>
          </a:p>
        </p:txBody>
      </p:sp>
      <p:cxnSp>
        <p:nvCxnSpPr>
          <p:cNvPr id="4" name="Straight Connector 3">
            <a:extLst>
              <a:ext uri="{FF2B5EF4-FFF2-40B4-BE49-F238E27FC236}">
                <a16:creationId xmlns:a16="http://schemas.microsoft.com/office/drawing/2014/main" id="{47EE27B7-2659-66EA-DD13-E9444D0DD910}"/>
              </a:ext>
            </a:extLst>
          </p:cNvPr>
          <p:cNvCxnSpPr>
            <a:cxnSpLocks/>
          </p:cNvCxnSpPr>
          <p:nvPr/>
        </p:nvCxnSpPr>
        <p:spPr>
          <a:xfrm>
            <a:off x="-3568387" y="1555013"/>
            <a:ext cx="8047081" cy="0"/>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14D7B9-581D-BC12-43E5-C6D86E1F1A18}"/>
              </a:ext>
            </a:extLst>
          </p:cNvPr>
          <p:cNvCxnSpPr>
            <a:cxnSpLocks/>
          </p:cNvCxnSpPr>
          <p:nvPr/>
        </p:nvCxnSpPr>
        <p:spPr>
          <a:xfrm>
            <a:off x="13753323" y="1555013"/>
            <a:ext cx="8154955" cy="0"/>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954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2">
          <a:extLst>
            <a:ext uri="{FF2B5EF4-FFF2-40B4-BE49-F238E27FC236}">
              <a16:creationId xmlns:a16="http://schemas.microsoft.com/office/drawing/2014/main" id="{A04DC329-53DB-E6F4-3B8D-2A618D1BF950}"/>
            </a:ext>
          </a:extLst>
        </p:cNvPr>
        <p:cNvGrpSpPr/>
        <p:nvPr/>
      </p:nvGrpSpPr>
      <p:grpSpPr>
        <a:xfrm>
          <a:off x="0" y="0"/>
          <a:ext cx="0" cy="0"/>
          <a:chOff x="0" y="0"/>
          <a:chExt cx="0" cy="0"/>
        </a:xfrm>
      </p:grpSpPr>
      <p:pic>
        <p:nvPicPr>
          <p:cNvPr id="4" name="Google Shape;213;p17">
            <a:extLst>
              <a:ext uri="{FF2B5EF4-FFF2-40B4-BE49-F238E27FC236}">
                <a16:creationId xmlns:a16="http://schemas.microsoft.com/office/drawing/2014/main" id="{0A23D2DE-438A-56D8-D373-D8DB54CC13EB}"/>
              </a:ext>
            </a:extLst>
          </p:cNvPr>
          <p:cNvPicPr preferRelativeResize="0"/>
          <p:nvPr/>
        </p:nvPicPr>
        <p:blipFill>
          <a:blip r:embed="rId3"/>
          <a:srcRect l="14339" t="-1" r="14339" b="45"/>
          <a:stretch/>
        </p:blipFill>
        <p:spPr>
          <a:xfrm>
            <a:off x="7931" y="0"/>
            <a:ext cx="18272138" cy="10282335"/>
          </a:xfrm>
          <a:prstGeom prst="rect">
            <a:avLst/>
          </a:prstGeom>
          <a:noFill/>
          <a:ln>
            <a:noFill/>
          </a:ln>
        </p:spPr>
      </p:pic>
      <p:sp>
        <p:nvSpPr>
          <p:cNvPr id="5" name="Rectangle 4">
            <a:extLst>
              <a:ext uri="{FF2B5EF4-FFF2-40B4-BE49-F238E27FC236}">
                <a16:creationId xmlns:a16="http://schemas.microsoft.com/office/drawing/2014/main" id="{6EBBBC3F-0122-F545-B625-3D8C5086822D}"/>
              </a:ext>
            </a:extLst>
          </p:cNvPr>
          <p:cNvSpPr/>
          <p:nvPr/>
        </p:nvSpPr>
        <p:spPr>
          <a:xfrm rot="10800000">
            <a:off x="7931" y="6678024"/>
            <a:ext cx="18272138" cy="3604310"/>
          </a:xfrm>
          <a:prstGeom prst="rect">
            <a:avLst/>
          </a:prstGeom>
          <a:gradFill flip="none" rotWithShape="1">
            <a:gsLst>
              <a:gs pos="52000">
                <a:srgbClr val="272626">
                  <a:alpha val="75000"/>
                </a:srgbClr>
              </a:gs>
              <a:gs pos="100000">
                <a:srgbClr val="272626">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Google Shape;216;p17">
            <a:extLst>
              <a:ext uri="{FF2B5EF4-FFF2-40B4-BE49-F238E27FC236}">
                <a16:creationId xmlns:a16="http://schemas.microsoft.com/office/drawing/2014/main" id="{915691FC-845C-624B-8643-C961CC2497D8}"/>
              </a:ext>
            </a:extLst>
          </p:cNvPr>
          <p:cNvSpPr txBox="1"/>
          <p:nvPr/>
        </p:nvSpPr>
        <p:spPr>
          <a:xfrm>
            <a:off x="-1" y="6470982"/>
            <a:ext cx="17599473" cy="3122265"/>
          </a:xfrm>
          <a:prstGeom prst="rect">
            <a:avLst/>
          </a:prstGeom>
          <a:solidFill>
            <a:srgbClr val="E75526">
              <a:alpha val="79938"/>
            </a:srgbClr>
          </a:solid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17" name="Google Shape;217;p17">
            <a:extLst>
              <a:ext uri="{FF2B5EF4-FFF2-40B4-BE49-F238E27FC236}">
                <a16:creationId xmlns:a16="http://schemas.microsoft.com/office/drawing/2014/main" id="{72B295A4-634B-C27D-E43F-777125C8D68D}"/>
              </a:ext>
            </a:extLst>
          </p:cNvPr>
          <p:cNvSpPr txBox="1"/>
          <p:nvPr/>
        </p:nvSpPr>
        <p:spPr>
          <a:xfrm>
            <a:off x="688528" y="7358794"/>
            <a:ext cx="16629088" cy="161582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000" b="1" u="none" strike="noStrike" cap="none"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WORKSHOPS ARE NOT ABOUT INFORMATION</a:t>
            </a:r>
          </a:p>
          <a:p>
            <a:pPr marL="0" marR="0" lvl="0" indent="0" algn="l" rtl="0">
              <a:lnSpc>
                <a:spcPct val="100000"/>
              </a:lnSpc>
              <a:spcBef>
                <a:spcPts val="0"/>
              </a:spcBef>
              <a:spcAft>
                <a:spcPts val="0"/>
              </a:spcAft>
              <a:buNone/>
            </a:pPr>
            <a:r>
              <a:rPr lang="en-US" sz="4500" i="1" dirty="0">
                <a:solidFill>
                  <a:schemeClr val="bg1"/>
                </a:solidFill>
                <a:latin typeface="Roboto" panose="02000000000000000000" pitchFamily="2" charset="0"/>
                <a:ea typeface="Roboto" panose="02000000000000000000" pitchFamily="2" charset="0"/>
                <a:cs typeface="Roboto" panose="02000000000000000000" pitchFamily="2" charset="0"/>
                <a:sym typeface="Inter ExtraBold"/>
              </a:rPr>
              <a:t>WORKSHOPS ARE ABOUT TRANSFORMATION</a:t>
            </a:r>
            <a:endParaRPr lang="en-US" sz="4500" i="1"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Inter ExtraBold"/>
            </a:endParaRPr>
          </a:p>
        </p:txBody>
      </p:sp>
      <p:sp>
        <p:nvSpPr>
          <p:cNvPr id="8" name="Google Shape;59;p7">
            <a:extLst>
              <a:ext uri="{FF2B5EF4-FFF2-40B4-BE49-F238E27FC236}">
                <a16:creationId xmlns:a16="http://schemas.microsoft.com/office/drawing/2014/main" id="{06D4965E-AE48-4705-435F-25B354014214}"/>
              </a:ext>
            </a:extLst>
          </p:cNvPr>
          <p:cNvSpPr txBox="1"/>
          <p:nvPr/>
        </p:nvSpPr>
        <p:spPr>
          <a:xfrm>
            <a:off x="16834930" y="555413"/>
            <a:ext cx="753726" cy="332399"/>
          </a:xfrm>
          <a:prstGeom prst="rect">
            <a:avLst/>
          </a:prstGeom>
          <a:noFill/>
          <a:ln>
            <a:noFill/>
          </a:ln>
        </p:spPr>
        <p:txBody>
          <a:bodyPr spcFirstLastPara="1" wrap="square" lIns="0" tIns="0" rIns="0" bIns="0" anchor="t" anchorCtr="0">
            <a:spAutoFit/>
          </a:bodyPr>
          <a:lstStyle/>
          <a:p>
            <a:pPr marL="0" marR="0" lvl="0" indent="0" algn="r" rtl="0">
              <a:lnSpc>
                <a:spcPct val="119916"/>
              </a:lnSpc>
              <a:spcBef>
                <a:spcPts val="0"/>
              </a:spcBef>
              <a:spcAft>
                <a:spcPts val="0"/>
              </a:spcAft>
              <a:buNone/>
            </a:pPr>
            <a:r>
              <a:rPr lang="en-US" sz="1800" b="1"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Inter"/>
              </a:rPr>
              <a:t>2026</a:t>
            </a:r>
            <a:endParaRPr sz="1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9" name="Google Shape;60;p7">
            <a:extLst>
              <a:ext uri="{FF2B5EF4-FFF2-40B4-BE49-F238E27FC236}">
                <a16:creationId xmlns:a16="http://schemas.microsoft.com/office/drawing/2014/main" id="{28989EA5-8A98-CB50-F6B7-EC37479B2778}"/>
              </a:ext>
            </a:extLst>
          </p:cNvPr>
          <p:cNvSpPr txBox="1"/>
          <p:nvPr/>
        </p:nvSpPr>
        <p:spPr>
          <a:xfrm>
            <a:off x="840928" y="556253"/>
            <a:ext cx="5229854" cy="332399"/>
          </a:xfrm>
          <a:prstGeom prst="rect">
            <a:avLst/>
          </a:prstGeom>
          <a:noFill/>
          <a:ln>
            <a:noFill/>
          </a:ln>
        </p:spPr>
        <p:txBody>
          <a:bodyPr spcFirstLastPara="1" wrap="square" lIns="0" tIns="0" rIns="0" bIns="0" anchor="t" anchorCtr="0">
            <a:spAutoFit/>
          </a:bodyPr>
          <a:lstStyle/>
          <a:p>
            <a:pPr marL="0" marR="0" lvl="0" indent="0" algn="l" rtl="0">
              <a:lnSpc>
                <a:spcPct val="119916"/>
              </a:lnSpc>
              <a:spcBef>
                <a:spcPts val="0"/>
              </a:spcBef>
              <a:spcAft>
                <a:spcPts val="0"/>
              </a:spcAft>
              <a:buNone/>
            </a:pPr>
            <a:r>
              <a:rPr lang="en-US" sz="1800" b="1"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Inter"/>
              </a:rPr>
              <a:t>THE CORE OPERATIONS SUMMIT</a:t>
            </a:r>
            <a:endParaRPr sz="1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863128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850E2F1A-2BA4-0E38-96E5-B6BC7F0507F9}"/>
            </a:ext>
          </a:extLst>
        </p:cNvPr>
        <p:cNvGrpSpPr/>
        <p:nvPr/>
      </p:nvGrpSpPr>
      <p:grpSpPr>
        <a:xfrm>
          <a:off x="0" y="0"/>
          <a:ext cx="0" cy="0"/>
          <a:chOff x="0" y="0"/>
          <a:chExt cx="0" cy="0"/>
        </a:xfrm>
      </p:grpSpPr>
      <p:sp>
        <p:nvSpPr>
          <p:cNvPr id="5" name="Google Shape;69;p8">
            <a:extLst>
              <a:ext uri="{FF2B5EF4-FFF2-40B4-BE49-F238E27FC236}">
                <a16:creationId xmlns:a16="http://schemas.microsoft.com/office/drawing/2014/main" id="{26C455C1-5A3B-2438-AC08-B05F6C95443D}"/>
              </a:ext>
            </a:extLst>
          </p:cNvPr>
          <p:cNvSpPr txBox="1"/>
          <p:nvPr/>
        </p:nvSpPr>
        <p:spPr>
          <a:xfrm>
            <a:off x="761017" y="4534359"/>
            <a:ext cx="16765966" cy="1218282"/>
          </a:xfrm>
          <a:prstGeom prst="rect">
            <a:avLst/>
          </a:prstGeom>
          <a:noFill/>
          <a:ln>
            <a:noFill/>
          </a:ln>
        </p:spPr>
        <p:txBody>
          <a:bodyPr spcFirstLastPara="1" wrap="square" lIns="0" tIns="0" rIns="0" bIns="0" anchor="t" anchorCtr="0">
            <a:spAutoFit/>
          </a:bodyPr>
          <a:lstStyle/>
          <a:p>
            <a:pPr marL="0" marR="0" lvl="0" indent="0" algn="ctr" rtl="0">
              <a:lnSpc>
                <a:spcPts val="9500"/>
              </a:lnSpc>
              <a:spcBef>
                <a:spcPts val="0"/>
              </a:spcBef>
              <a:spcAft>
                <a:spcPts val="0"/>
              </a:spcAft>
              <a:buNone/>
            </a:pPr>
            <a:r>
              <a:rPr lang="en-US" sz="110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PRE-EVENT MACHINE</a:t>
            </a:r>
            <a:endParaRPr sz="110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cxnSp>
        <p:nvCxnSpPr>
          <p:cNvPr id="2" name="Straight Connector 1">
            <a:extLst>
              <a:ext uri="{FF2B5EF4-FFF2-40B4-BE49-F238E27FC236}">
                <a16:creationId xmlns:a16="http://schemas.microsoft.com/office/drawing/2014/main" id="{42CF1E71-053D-0DE5-8D8B-D05E34F6378E}"/>
              </a:ext>
            </a:extLst>
          </p:cNvPr>
          <p:cNvCxnSpPr>
            <a:cxnSpLocks/>
          </p:cNvCxnSpPr>
          <p:nvPr/>
        </p:nvCxnSpPr>
        <p:spPr>
          <a:xfrm>
            <a:off x="3611490" y="3570425"/>
            <a:ext cx="11065021" cy="0"/>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886763F-7FC8-0E85-6B49-35D272307659}"/>
              </a:ext>
            </a:extLst>
          </p:cNvPr>
          <p:cNvCxnSpPr>
            <a:cxnSpLocks/>
          </p:cNvCxnSpPr>
          <p:nvPr/>
        </p:nvCxnSpPr>
        <p:spPr>
          <a:xfrm>
            <a:off x="3611490" y="6475027"/>
            <a:ext cx="11065021" cy="0"/>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647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DB298FFA-E1B9-AB1E-8591-289315483D03}"/>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F270F645-441D-A92C-A7AF-9D6C38CECC7B}"/>
              </a:ext>
            </a:extLst>
          </p:cNvPr>
          <p:cNvSpPr txBox="1"/>
          <p:nvPr/>
        </p:nvSpPr>
        <p:spPr>
          <a:xfrm>
            <a:off x="671802" y="3732479"/>
            <a:ext cx="17183061" cy="3939540"/>
          </a:xfrm>
          <a:prstGeom prst="rect">
            <a:avLst/>
          </a:prstGeom>
          <a:noFill/>
        </p:spPr>
        <p:txBody>
          <a:bodyPr wrap="square" rtlCol="0">
            <a:spAutoFit/>
          </a:bodyPr>
          <a:lstStyle/>
          <a:p>
            <a:pPr marL="685800" indent="-685800">
              <a:buClr>
                <a:srgbClr val="E75526"/>
              </a:buClr>
              <a:buFont typeface="Arial" panose="020B0604020202020204" pitchFamily="34" charset="0"/>
              <a:buChar char="•"/>
            </a:pPr>
            <a:r>
              <a:rPr lang="en-US" sz="5000" dirty="0">
                <a:solidFill>
                  <a:schemeClr val="bg1"/>
                </a:solidFill>
                <a:latin typeface="Roboto" panose="02000000000000000000" pitchFamily="2" charset="0"/>
                <a:ea typeface="Roboto" panose="02000000000000000000" pitchFamily="2" charset="0"/>
                <a:cs typeface="Roboto" panose="02000000000000000000" pitchFamily="2" charset="0"/>
              </a:rPr>
              <a:t>Everyone gets uploaded into the CRM</a:t>
            </a:r>
          </a:p>
          <a:p>
            <a:pPr marL="685800" indent="-685800">
              <a:buClr>
                <a:srgbClr val="E75526"/>
              </a:buClr>
              <a:buFont typeface="Arial" panose="020B0604020202020204" pitchFamily="34" charset="0"/>
              <a:buChar char="•"/>
            </a:pPr>
            <a:r>
              <a:rPr lang="en-US" sz="5000" dirty="0">
                <a:solidFill>
                  <a:schemeClr val="bg1"/>
                </a:solidFill>
                <a:latin typeface="Roboto" panose="02000000000000000000" pitchFamily="2" charset="0"/>
                <a:ea typeface="Roboto" panose="02000000000000000000" pitchFamily="2" charset="0"/>
                <a:cs typeface="Roboto" panose="02000000000000000000" pitchFamily="2" charset="0"/>
              </a:rPr>
              <a:t>Confirmation process/pre-event framing</a:t>
            </a:r>
          </a:p>
          <a:p>
            <a:pPr marL="685800" indent="-685800">
              <a:buClr>
                <a:srgbClr val="E75526"/>
              </a:buClr>
              <a:buFont typeface="Arial" panose="020B0604020202020204" pitchFamily="34" charset="0"/>
              <a:buChar char="•"/>
            </a:pPr>
            <a:r>
              <a:rPr lang="en-US" sz="5000" dirty="0">
                <a:solidFill>
                  <a:schemeClr val="bg1"/>
                </a:solidFill>
                <a:latin typeface="Roboto" panose="02000000000000000000" pitchFamily="2" charset="0"/>
                <a:ea typeface="Roboto" panose="02000000000000000000" pitchFamily="2" charset="0"/>
                <a:cs typeface="Roboto" panose="02000000000000000000" pitchFamily="2" charset="0"/>
              </a:rPr>
              <a:t>Calendar preparation</a:t>
            </a:r>
          </a:p>
          <a:p>
            <a:pPr marL="685800" indent="-685800">
              <a:buClr>
                <a:srgbClr val="E75526"/>
              </a:buClr>
              <a:buFont typeface="Arial" panose="020B0604020202020204" pitchFamily="34" charset="0"/>
              <a:buChar char="•"/>
            </a:pPr>
            <a:r>
              <a:rPr lang="en-US" sz="5000" dirty="0">
                <a:solidFill>
                  <a:schemeClr val="bg1"/>
                </a:solidFill>
                <a:latin typeface="Roboto" panose="02000000000000000000" pitchFamily="2" charset="0"/>
                <a:ea typeface="Roboto" panose="02000000000000000000" pitchFamily="2" charset="0"/>
                <a:cs typeface="Roboto" panose="02000000000000000000" pitchFamily="2" charset="0"/>
              </a:rPr>
              <a:t>Staff assignments</a:t>
            </a:r>
          </a:p>
          <a:p>
            <a:pPr marL="685800" indent="-685800">
              <a:buClr>
                <a:srgbClr val="E75526"/>
              </a:buClr>
              <a:buFont typeface="Arial" panose="020B0604020202020204" pitchFamily="34" charset="0"/>
              <a:buChar char="•"/>
            </a:pPr>
            <a:r>
              <a:rPr lang="en-US" sz="5000" dirty="0">
                <a:solidFill>
                  <a:schemeClr val="bg1"/>
                </a:solidFill>
                <a:latin typeface="Roboto" panose="02000000000000000000" pitchFamily="2" charset="0"/>
                <a:ea typeface="Roboto" panose="02000000000000000000" pitchFamily="2" charset="0"/>
                <a:cs typeface="Roboto" panose="02000000000000000000" pitchFamily="2" charset="0"/>
              </a:rPr>
              <a:t>Printed collateral ready</a:t>
            </a:r>
          </a:p>
        </p:txBody>
      </p:sp>
      <p:sp>
        <p:nvSpPr>
          <p:cNvPr id="4" name="Google Shape;69;p8">
            <a:extLst>
              <a:ext uri="{FF2B5EF4-FFF2-40B4-BE49-F238E27FC236}">
                <a16:creationId xmlns:a16="http://schemas.microsoft.com/office/drawing/2014/main" id="{6813CC1F-DDDF-F7DA-1E3F-F944E65440BB}"/>
              </a:ext>
            </a:extLst>
          </p:cNvPr>
          <p:cNvSpPr txBox="1"/>
          <p:nvPr/>
        </p:nvSpPr>
        <p:spPr>
          <a:xfrm>
            <a:off x="671802" y="1260185"/>
            <a:ext cx="13100182" cy="1090042"/>
          </a:xfrm>
          <a:prstGeom prst="rect">
            <a:avLst/>
          </a:prstGeom>
          <a:noFill/>
          <a:ln>
            <a:noFill/>
          </a:ln>
        </p:spPr>
        <p:txBody>
          <a:bodyPr spcFirstLastPara="1" wrap="square" lIns="0" tIns="0" rIns="0" bIns="0" anchor="t" anchorCtr="0">
            <a:spAutoFit/>
          </a:bodyPr>
          <a:lstStyle/>
          <a:p>
            <a:pPr marL="0" marR="0" lvl="0" indent="0" rtl="0">
              <a:lnSpc>
                <a:spcPts val="8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INTERNAL MEASURES</a:t>
            </a:r>
            <a:endParaRPr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sp>
        <p:nvSpPr>
          <p:cNvPr id="7" name="Google Shape;58;p7">
            <a:extLst>
              <a:ext uri="{FF2B5EF4-FFF2-40B4-BE49-F238E27FC236}">
                <a16:creationId xmlns:a16="http://schemas.microsoft.com/office/drawing/2014/main" id="{67DF2F51-8A43-C53A-8FEF-16A69001230F}"/>
              </a:ext>
            </a:extLst>
          </p:cNvPr>
          <p:cNvSpPr txBox="1"/>
          <p:nvPr/>
        </p:nvSpPr>
        <p:spPr>
          <a:xfrm>
            <a:off x="671802" y="652645"/>
            <a:ext cx="10252872" cy="5539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sym typeface="Inter"/>
              </a:rPr>
              <a:t>PRE-EVENT MACHINE</a:t>
            </a:r>
            <a:endPar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endParaRPr>
          </a:p>
        </p:txBody>
      </p:sp>
    </p:spTree>
    <p:extLst>
      <p:ext uri="{BB962C8B-B14F-4D97-AF65-F5344CB8AC3E}">
        <p14:creationId xmlns:p14="http://schemas.microsoft.com/office/powerpoint/2010/main" val="1062250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A46DD14E-86D5-ADE7-118E-08A557109DD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D6EEC8C-F521-2559-A633-BB22541AF53A}"/>
              </a:ext>
            </a:extLst>
          </p:cNvPr>
          <p:cNvSpPr/>
          <p:nvPr/>
        </p:nvSpPr>
        <p:spPr>
          <a:xfrm>
            <a:off x="0" y="16220"/>
            <a:ext cx="18288000" cy="10287000"/>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59;p7">
            <a:extLst>
              <a:ext uri="{FF2B5EF4-FFF2-40B4-BE49-F238E27FC236}">
                <a16:creationId xmlns:a16="http://schemas.microsoft.com/office/drawing/2014/main" id="{A7F8DD8A-243D-0EEF-3C56-EF3CFFF4A6E5}"/>
              </a:ext>
            </a:extLst>
          </p:cNvPr>
          <p:cNvSpPr txBox="1"/>
          <p:nvPr/>
        </p:nvSpPr>
        <p:spPr>
          <a:xfrm>
            <a:off x="16682530" y="403013"/>
            <a:ext cx="753726" cy="332399"/>
          </a:xfrm>
          <a:prstGeom prst="rect">
            <a:avLst/>
          </a:prstGeom>
          <a:noFill/>
          <a:ln>
            <a:noFill/>
          </a:ln>
        </p:spPr>
        <p:txBody>
          <a:bodyPr spcFirstLastPara="1" wrap="square" lIns="0" tIns="0" rIns="0" bIns="0" anchor="t" anchorCtr="0">
            <a:spAutoFit/>
          </a:bodyPr>
          <a:lstStyle/>
          <a:p>
            <a:pPr marL="0" marR="0" lvl="0" indent="0" algn="r" rtl="0">
              <a:lnSpc>
                <a:spcPct val="119916"/>
              </a:lnSpc>
              <a:spcBef>
                <a:spcPts val="0"/>
              </a:spcBef>
              <a:spcAft>
                <a:spcPts val="0"/>
              </a:spcAft>
              <a:buNone/>
            </a:pPr>
            <a:r>
              <a:rPr lang="en-US" sz="1800" b="1"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Inter"/>
              </a:rPr>
              <a:t>2025</a:t>
            </a:r>
            <a:endParaRPr sz="1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 name="Google Shape;69;p8">
            <a:extLst>
              <a:ext uri="{FF2B5EF4-FFF2-40B4-BE49-F238E27FC236}">
                <a16:creationId xmlns:a16="http://schemas.microsoft.com/office/drawing/2014/main" id="{82C9288E-6AE2-7EDF-FBFF-C82F8A1B4956}"/>
              </a:ext>
            </a:extLst>
          </p:cNvPr>
          <p:cNvSpPr txBox="1"/>
          <p:nvPr/>
        </p:nvSpPr>
        <p:spPr>
          <a:xfrm>
            <a:off x="671802" y="1260185"/>
            <a:ext cx="10282337" cy="2180084"/>
          </a:xfrm>
          <a:prstGeom prst="rect">
            <a:avLst/>
          </a:prstGeom>
          <a:noFill/>
          <a:ln>
            <a:noFill/>
          </a:ln>
        </p:spPr>
        <p:txBody>
          <a:bodyPr spcFirstLastPara="1" wrap="square" lIns="0" tIns="0" rIns="0" bIns="0" anchor="t" anchorCtr="0">
            <a:spAutoFit/>
          </a:bodyPr>
          <a:lstStyle/>
          <a:p>
            <a:pPr marL="0" marR="0" lvl="0" indent="0" rtl="0">
              <a:lnSpc>
                <a:spcPts val="8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IS-DOES-MEANS FRAMEWORK</a:t>
            </a:r>
            <a:endParaRPr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pic>
        <p:nvPicPr>
          <p:cNvPr id="4" name="Google Shape;91;p10">
            <a:extLst>
              <a:ext uri="{FF2B5EF4-FFF2-40B4-BE49-F238E27FC236}">
                <a16:creationId xmlns:a16="http://schemas.microsoft.com/office/drawing/2014/main" id="{F646452F-575B-4E8B-1FFF-9A2C1BAE84EF}"/>
              </a:ext>
            </a:extLst>
          </p:cNvPr>
          <p:cNvPicPr preferRelativeResize="0"/>
          <p:nvPr/>
        </p:nvPicPr>
        <p:blipFill>
          <a:blip r:embed="rId3"/>
          <a:srcRect l="15303" r="43305"/>
          <a:stretch/>
        </p:blipFill>
        <p:spPr>
          <a:xfrm>
            <a:off x="10692276" y="-1"/>
            <a:ext cx="7595724" cy="10286999"/>
          </a:xfrm>
          <a:prstGeom prst="rect">
            <a:avLst/>
          </a:prstGeom>
          <a:noFill/>
          <a:ln>
            <a:noFill/>
          </a:ln>
        </p:spPr>
      </p:pic>
      <p:cxnSp>
        <p:nvCxnSpPr>
          <p:cNvPr id="8" name="Straight Connector 7">
            <a:extLst>
              <a:ext uri="{FF2B5EF4-FFF2-40B4-BE49-F238E27FC236}">
                <a16:creationId xmlns:a16="http://schemas.microsoft.com/office/drawing/2014/main" id="{FBBDA1A0-042F-656A-692E-494C2414F35C}"/>
              </a:ext>
            </a:extLst>
          </p:cNvPr>
          <p:cNvCxnSpPr>
            <a:cxnSpLocks/>
          </p:cNvCxnSpPr>
          <p:nvPr/>
        </p:nvCxnSpPr>
        <p:spPr>
          <a:xfrm flipV="1">
            <a:off x="10692274" y="0"/>
            <a:ext cx="0" cy="10319442"/>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8420D3E-2FE1-DB23-D5AB-F22DA02E44E6}"/>
              </a:ext>
            </a:extLst>
          </p:cNvPr>
          <p:cNvSpPr/>
          <p:nvPr/>
        </p:nvSpPr>
        <p:spPr>
          <a:xfrm rot="10800000">
            <a:off x="10700207" y="6678024"/>
            <a:ext cx="7587793" cy="3604310"/>
          </a:xfrm>
          <a:prstGeom prst="rect">
            <a:avLst/>
          </a:prstGeom>
          <a:gradFill flip="none" rotWithShape="1">
            <a:gsLst>
              <a:gs pos="52000">
                <a:srgbClr val="272626">
                  <a:alpha val="75000"/>
                </a:srgbClr>
              </a:gs>
              <a:gs pos="100000">
                <a:srgbClr val="272626">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58;p7">
            <a:extLst>
              <a:ext uri="{FF2B5EF4-FFF2-40B4-BE49-F238E27FC236}">
                <a16:creationId xmlns:a16="http://schemas.microsoft.com/office/drawing/2014/main" id="{E5E8E9A7-DC16-3FF6-5B8B-2C92BE30773F}"/>
              </a:ext>
            </a:extLst>
          </p:cNvPr>
          <p:cNvSpPr txBox="1"/>
          <p:nvPr/>
        </p:nvSpPr>
        <p:spPr>
          <a:xfrm>
            <a:off x="671802" y="652645"/>
            <a:ext cx="10252872" cy="5539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sym typeface="Inter"/>
              </a:rPr>
              <a:t>PRE-EVENT MACHINE</a:t>
            </a:r>
            <a:endPar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0" name="Google Shape;92;p10">
            <a:extLst>
              <a:ext uri="{FF2B5EF4-FFF2-40B4-BE49-F238E27FC236}">
                <a16:creationId xmlns:a16="http://schemas.microsoft.com/office/drawing/2014/main" id="{80D2DFA7-A4A1-E8BF-8326-78CA2F64D8B5}"/>
              </a:ext>
            </a:extLst>
          </p:cNvPr>
          <p:cNvSpPr txBox="1"/>
          <p:nvPr/>
        </p:nvSpPr>
        <p:spPr>
          <a:xfrm>
            <a:off x="671801" y="6496268"/>
            <a:ext cx="10012527" cy="2985433"/>
          </a:xfrm>
          <a:prstGeom prst="rect">
            <a:avLst/>
          </a:prstGeom>
          <a:noFill/>
          <a:ln>
            <a:noFill/>
          </a:ln>
        </p:spPr>
        <p:txBody>
          <a:bodyPr spcFirstLastPara="1" wrap="square" lIns="0" tIns="0" rIns="0" bIns="0" anchor="t" anchorCtr="0">
            <a:spAutoFit/>
          </a:bodyPr>
          <a:lstStyle/>
          <a:p>
            <a:pPr marL="457200" marR="0" lvl="0" indent="-4572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40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What </a:t>
            </a:r>
            <a:r>
              <a:rPr lang="en-US" sz="4000" b="1"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IS</a:t>
            </a:r>
            <a:r>
              <a:rPr lang="en-US" sz="40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 the event?</a:t>
            </a:r>
          </a:p>
          <a:p>
            <a:pPr marL="457200" marR="0" lvl="0" indent="-4572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4000" kern="100" dirty="0">
                <a:solidFill>
                  <a:schemeClr val="bg1"/>
                </a:solidFill>
                <a:latin typeface="Roboto" panose="02000000000000000000" pitchFamily="2" charset="0"/>
                <a:ea typeface="Roboto" panose="02000000000000000000" pitchFamily="2" charset="0"/>
                <a:cs typeface="Roboto" panose="02000000000000000000" pitchFamily="2" charset="0"/>
              </a:rPr>
              <a:t>What </a:t>
            </a:r>
            <a:r>
              <a:rPr lang="en-US" sz="4000" b="1" kern="100" dirty="0">
                <a:solidFill>
                  <a:schemeClr val="bg1"/>
                </a:solidFill>
                <a:latin typeface="Roboto" panose="02000000000000000000" pitchFamily="2" charset="0"/>
                <a:ea typeface="Roboto" panose="02000000000000000000" pitchFamily="2" charset="0"/>
                <a:cs typeface="Roboto" panose="02000000000000000000" pitchFamily="2" charset="0"/>
              </a:rPr>
              <a:t>DOES</a:t>
            </a:r>
            <a:r>
              <a:rPr lang="en-US" sz="4000" kern="100" dirty="0">
                <a:solidFill>
                  <a:schemeClr val="bg1"/>
                </a:solidFill>
                <a:latin typeface="Roboto" panose="02000000000000000000" pitchFamily="2" charset="0"/>
                <a:ea typeface="Roboto" panose="02000000000000000000" pitchFamily="2" charset="0"/>
                <a:cs typeface="Roboto" panose="02000000000000000000" pitchFamily="2" charset="0"/>
              </a:rPr>
              <a:t> the event accomplish?</a:t>
            </a:r>
          </a:p>
          <a:p>
            <a:pPr marL="457200" marR="0" lvl="0" indent="-4572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40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What does the event </a:t>
            </a:r>
            <a:r>
              <a:rPr lang="en-US" sz="4000" b="1"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M</a:t>
            </a:r>
            <a:r>
              <a:rPr lang="en-US" sz="4000" b="1" kern="100" dirty="0">
                <a:solidFill>
                  <a:schemeClr val="bg1"/>
                </a:solidFill>
                <a:latin typeface="Roboto" panose="02000000000000000000" pitchFamily="2" charset="0"/>
                <a:ea typeface="Roboto" panose="02000000000000000000" pitchFamily="2" charset="0"/>
                <a:cs typeface="Roboto" panose="02000000000000000000" pitchFamily="2" charset="0"/>
              </a:rPr>
              <a:t>EAN</a:t>
            </a:r>
            <a:r>
              <a:rPr lang="en-US" sz="4000" kern="100" dirty="0">
                <a:solidFill>
                  <a:schemeClr val="bg1"/>
                </a:solidFill>
                <a:latin typeface="Roboto" panose="02000000000000000000" pitchFamily="2" charset="0"/>
                <a:ea typeface="Roboto" panose="02000000000000000000" pitchFamily="2" charset="0"/>
                <a:cs typeface="Roboto" panose="02000000000000000000" pitchFamily="2" charset="0"/>
              </a:rPr>
              <a:t> to me?</a:t>
            </a:r>
            <a:endParaRPr lang="en-US" sz="4000" kern="1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marL="457200" marR="0" lvl="0" indent="-457200" rtl="0">
              <a:lnSpc>
                <a:spcPct val="100000"/>
              </a:lnSpc>
              <a:spcBef>
                <a:spcPts val="0"/>
              </a:spcBef>
              <a:spcAft>
                <a:spcPts val="0"/>
              </a:spcAft>
              <a:buClr>
                <a:srgbClr val="E75526"/>
              </a:buClr>
              <a:buSzPct val="100000"/>
              <a:buFont typeface="Arial" panose="020B0604020202020204" pitchFamily="34" charset="0"/>
              <a:buChar char="•"/>
            </a:pPr>
            <a:endParaRPr sz="3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4" name="Google Shape;92;p10">
            <a:extLst>
              <a:ext uri="{FF2B5EF4-FFF2-40B4-BE49-F238E27FC236}">
                <a16:creationId xmlns:a16="http://schemas.microsoft.com/office/drawing/2014/main" id="{80A51A42-4488-52F3-8B39-F1C66EAB75A2}"/>
              </a:ext>
            </a:extLst>
          </p:cNvPr>
          <p:cNvSpPr txBox="1"/>
          <p:nvPr/>
        </p:nvSpPr>
        <p:spPr>
          <a:xfrm>
            <a:off x="671802" y="3638244"/>
            <a:ext cx="8718384" cy="2841804"/>
          </a:xfrm>
          <a:prstGeom prst="rect">
            <a:avLst/>
          </a:prstGeom>
          <a:noFill/>
          <a:ln>
            <a:noFill/>
          </a:ln>
        </p:spPr>
        <p:txBody>
          <a:bodyPr spcFirstLastPara="1" wrap="square" lIns="0" tIns="0" rIns="0" bIns="0" anchor="t" anchorCtr="0">
            <a:spAutoFit/>
          </a:bodyPr>
          <a:lstStyle/>
          <a:p>
            <a:pPr marR="0" lvl="0">
              <a:lnSpc>
                <a:spcPct val="115000"/>
              </a:lnSpc>
              <a:spcBef>
                <a:spcPts val="0"/>
              </a:spcBef>
              <a:spcAft>
                <a:spcPts val="800"/>
              </a:spcAft>
              <a:buClr>
                <a:srgbClr val="E75526"/>
              </a:buClr>
              <a:buSzPct val="100000"/>
              <a:tabLst>
                <a:tab pos="457200" algn="l"/>
              </a:tabLst>
            </a:pPr>
            <a:r>
              <a:rPr lang="en-US" sz="4000" b="1" i="1" kern="100" dirty="0">
                <a:solidFill>
                  <a:srgbClr val="E75526"/>
                </a:solidFill>
                <a:effectLst/>
                <a:latin typeface="Roboto" panose="02000000000000000000" pitchFamily="2" charset="0"/>
                <a:ea typeface="Roboto" panose="02000000000000000000" pitchFamily="2" charset="0"/>
                <a:cs typeface="Roboto" panose="02000000000000000000" pitchFamily="2" charset="0"/>
              </a:rPr>
              <a:t>Every communication touchpoint that a prospect experiences should reflect IS-DOES-MEANS</a:t>
            </a:r>
          </a:p>
          <a:p>
            <a:pPr marR="0" lvl="0" rtl="0">
              <a:lnSpc>
                <a:spcPct val="100000"/>
              </a:lnSpc>
              <a:spcBef>
                <a:spcPts val="0"/>
              </a:spcBef>
              <a:spcAft>
                <a:spcPts val="0"/>
              </a:spcAft>
              <a:buClr>
                <a:srgbClr val="E75526"/>
              </a:buClr>
              <a:buSzPct val="100000"/>
            </a:pPr>
            <a:endParaRPr sz="4000" b="1" i="1" dirty="0">
              <a:solidFill>
                <a:srgbClr val="E75526"/>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994386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8B449F15-ED41-0B26-8331-1FEFD4441A1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8383493-DBC3-9CB2-04E8-0D9071BF14F4}"/>
              </a:ext>
            </a:extLst>
          </p:cNvPr>
          <p:cNvSpPr/>
          <p:nvPr/>
        </p:nvSpPr>
        <p:spPr>
          <a:xfrm>
            <a:off x="0" y="16220"/>
            <a:ext cx="18288000" cy="10287000"/>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59;p7">
            <a:extLst>
              <a:ext uri="{FF2B5EF4-FFF2-40B4-BE49-F238E27FC236}">
                <a16:creationId xmlns:a16="http://schemas.microsoft.com/office/drawing/2014/main" id="{F6CFF065-A37E-2EE2-1A80-9DBDD943103C}"/>
              </a:ext>
            </a:extLst>
          </p:cNvPr>
          <p:cNvSpPr txBox="1"/>
          <p:nvPr/>
        </p:nvSpPr>
        <p:spPr>
          <a:xfrm>
            <a:off x="16682530" y="403013"/>
            <a:ext cx="753726" cy="332399"/>
          </a:xfrm>
          <a:prstGeom prst="rect">
            <a:avLst/>
          </a:prstGeom>
          <a:noFill/>
          <a:ln>
            <a:noFill/>
          </a:ln>
        </p:spPr>
        <p:txBody>
          <a:bodyPr spcFirstLastPara="1" wrap="square" lIns="0" tIns="0" rIns="0" bIns="0" anchor="t" anchorCtr="0">
            <a:spAutoFit/>
          </a:bodyPr>
          <a:lstStyle/>
          <a:p>
            <a:pPr marL="0" marR="0" lvl="0" indent="0" algn="r" rtl="0">
              <a:lnSpc>
                <a:spcPct val="119916"/>
              </a:lnSpc>
              <a:spcBef>
                <a:spcPts val="0"/>
              </a:spcBef>
              <a:spcAft>
                <a:spcPts val="0"/>
              </a:spcAft>
              <a:buNone/>
            </a:pPr>
            <a:r>
              <a:rPr lang="en-US" sz="1800" b="1"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Inter"/>
              </a:rPr>
              <a:t>2025</a:t>
            </a:r>
            <a:endParaRPr sz="1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1" name="Google Shape;92;p10">
            <a:extLst>
              <a:ext uri="{FF2B5EF4-FFF2-40B4-BE49-F238E27FC236}">
                <a16:creationId xmlns:a16="http://schemas.microsoft.com/office/drawing/2014/main" id="{A7CD2226-CB9A-CB5D-3268-41DF99036383}"/>
              </a:ext>
            </a:extLst>
          </p:cNvPr>
          <p:cNvSpPr txBox="1"/>
          <p:nvPr/>
        </p:nvSpPr>
        <p:spPr>
          <a:xfrm>
            <a:off x="671801" y="3573209"/>
            <a:ext cx="10012527" cy="6061146"/>
          </a:xfrm>
          <a:prstGeom prst="rect">
            <a:avLst/>
          </a:prstGeom>
          <a:noFill/>
          <a:ln>
            <a:noFill/>
          </a:ln>
        </p:spPr>
        <p:txBody>
          <a:bodyPr spcFirstLastPara="1" wrap="square" lIns="0" tIns="0" rIns="0" bIns="0" anchor="t" anchorCtr="0">
            <a:spAutoFit/>
          </a:bodyPr>
          <a:lstStyle/>
          <a:p>
            <a:pPr marL="457200" marR="0" lvl="0" indent="-4572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rgbClr val="E75526"/>
                </a:solidFill>
                <a:effectLst/>
                <a:latin typeface="Roboto" panose="02000000000000000000" pitchFamily="2" charset="0"/>
                <a:ea typeface="Roboto" panose="02000000000000000000" pitchFamily="2" charset="0"/>
                <a:cs typeface="Roboto" panose="02000000000000000000" pitchFamily="2" charset="0"/>
              </a:rPr>
              <a:t>Immediate: </a:t>
            </a:r>
            <a:br>
              <a:rPr lang="en-US" sz="36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br>
            <a:r>
              <a:rPr lang="en-US" sz="36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Email and SMS</a:t>
            </a:r>
          </a:p>
          <a:p>
            <a:pPr marL="457200" marR="0" lvl="0" indent="-4572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rgbClr val="E75526"/>
                </a:solidFill>
                <a:latin typeface="Roboto" panose="02000000000000000000" pitchFamily="2" charset="0"/>
                <a:ea typeface="Roboto" panose="02000000000000000000" pitchFamily="2" charset="0"/>
                <a:cs typeface="Roboto" panose="02000000000000000000" pitchFamily="2" charset="0"/>
              </a:rPr>
              <a:t>72 Hours Before: </a:t>
            </a:r>
            <a:b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Confirmation call/follow-up email</a:t>
            </a:r>
          </a:p>
          <a:p>
            <a:pPr marL="457200" marR="0" lvl="0" indent="-4572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rgbClr val="E75526"/>
                </a:solidFill>
                <a:effectLst/>
                <a:latin typeface="Roboto" panose="02000000000000000000" pitchFamily="2" charset="0"/>
                <a:ea typeface="Roboto" panose="02000000000000000000" pitchFamily="2" charset="0"/>
                <a:cs typeface="Roboto" panose="02000000000000000000" pitchFamily="2" charset="0"/>
              </a:rPr>
              <a:t>24 Hours Before: </a:t>
            </a:r>
            <a:b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Email and SMS</a:t>
            </a:r>
          </a:p>
          <a:p>
            <a:pPr marL="457200" marR="0" lvl="0" indent="-4572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rgbClr val="E75526"/>
                </a:solidFill>
                <a:effectLst/>
                <a:latin typeface="Roboto" panose="02000000000000000000" pitchFamily="2" charset="0"/>
                <a:ea typeface="Roboto" panose="02000000000000000000" pitchFamily="2" charset="0"/>
                <a:cs typeface="Roboto" panose="02000000000000000000" pitchFamily="2" charset="0"/>
              </a:rPr>
              <a:t>Day-of:</a:t>
            </a:r>
            <a:br>
              <a:rPr lang="en-US" sz="36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br>
            <a:r>
              <a:rPr lang="en-US" sz="36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SMS Message</a:t>
            </a:r>
          </a:p>
          <a:p>
            <a:pPr marL="457200" marR="0" lvl="0" indent="-457200" rtl="0">
              <a:lnSpc>
                <a:spcPct val="100000"/>
              </a:lnSpc>
              <a:spcBef>
                <a:spcPts val="0"/>
              </a:spcBef>
              <a:spcAft>
                <a:spcPts val="0"/>
              </a:spcAft>
              <a:buClr>
                <a:srgbClr val="E75526"/>
              </a:buClr>
              <a:buSzPct val="100000"/>
              <a:buFont typeface="Arial" panose="020B0604020202020204" pitchFamily="34" charset="0"/>
              <a:buChar char="•"/>
            </a:pPr>
            <a:endParaRPr sz="3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 name="Google Shape;69;p8">
            <a:extLst>
              <a:ext uri="{FF2B5EF4-FFF2-40B4-BE49-F238E27FC236}">
                <a16:creationId xmlns:a16="http://schemas.microsoft.com/office/drawing/2014/main" id="{26137A03-7D77-20D7-67AE-F15B4D7D0505}"/>
              </a:ext>
            </a:extLst>
          </p:cNvPr>
          <p:cNvSpPr txBox="1"/>
          <p:nvPr/>
        </p:nvSpPr>
        <p:spPr>
          <a:xfrm>
            <a:off x="671802" y="1260185"/>
            <a:ext cx="10282337" cy="2180084"/>
          </a:xfrm>
          <a:prstGeom prst="rect">
            <a:avLst/>
          </a:prstGeom>
          <a:noFill/>
          <a:ln>
            <a:noFill/>
          </a:ln>
        </p:spPr>
        <p:txBody>
          <a:bodyPr spcFirstLastPara="1" wrap="square" lIns="0" tIns="0" rIns="0" bIns="0" anchor="t" anchorCtr="0">
            <a:spAutoFit/>
          </a:bodyPr>
          <a:lstStyle/>
          <a:p>
            <a:pPr marL="0" marR="0" lvl="0" indent="0" rtl="0">
              <a:lnSpc>
                <a:spcPts val="8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CONFIRMATION CADENCE</a:t>
            </a:r>
            <a:endParaRPr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pic>
        <p:nvPicPr>
          <p:cNvPr id="4" name="Google Shape;91;p10">
            <a:extLst>
              <a:ext uri="{FF2B5EF4-FFF2-40B4-BE49-F238E27FC236}">
                <a16:creationId xmlns:a16="http://schemas.microsoft.com/office/drawing/2014/main" id="{3741A50E-CE4F-0A2E-AC4F-60968FE6F3B7}"/>
              </a:ext>
            </a:extLst>
          </p:cNvPr>
          <p:cNvPicPr preferRelativeResize="0"/>
          <p:nvPr/>
        </p:nvPicPr>
        <p:blipFill>
          <a:blip r:embed="rId3"/>
          <a:srcRect l="15303" r="43305"/>
          <a:stretch/>
        </p:blipFill>
        <p:spPr>
          <a:xfrm>
            <a:off x="10692276" y="-1"/>
            <a:ext cx="7595724" cy="10286999"/>
          </a:xfrm>
          <a:prstGeom prst="rect">
            <a:avLst/>
          </a:prstGeom>
          <a:noFill/>
          <a:ln>
            <a:noFill/>
          </a:ln>
        </p:spPr>
      </p:pic>
      <p:cxnSp>
        <p:nvCxnSpPr>
          <p:cNvPr id="8" name="Straight Connector 7">
            <a:extLst>
              <a:ext uri="{FF2B5EF4-FFF2-40B4-BE49-F238E27FC236}">
                <a16:creationId xmlns:a16="http://schemas.microsoft.com/office/drawing/2014/main" id="{C6009C54-802E-9550-BB1F-24085D42E202}"/>
              </a:ext>
            </a:extLst>
          </p:cNvPr>
          <p:cNvCxnSpPr>
            <a:cxnSpLocks/>
          </p:cNvCxnSpPr>
          <p:nvPr/>
        </p:nvCxnSpPr>
        <p:spPr>
          <a:xfrm flipV="1">
            <a:off x="10692274" y="0"/>
            <a:ext cx="0" cy="10319442"/>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F594D92-3D72-83DB-34DC-D52508EC7E7F}"/>
              </a:ext>
            </a:extLst>
          </p:cNvPr>
          <p:cNvSpPr/>
          <p:nvPr/>
        </p:nvSpPr>
        <p:spPr>
          <a:xfrm rot="10800000">
            <a:off x="10700207" y="6678024"/>
            <a:ext cx="7587793" cy="3604310"/>
          </a:xfrm>
          <a:prstGeom prst="rect">
            <a:avLst/>
          </a:prstGeom>
          <a:gradFill flip="none" rotWithShape="1">
            <a:gsLst>
              <a:gs pos="52000">
                <a:srgbClr val="272626">
                  <a:alpha val="75000"/>
                </a:srgbClr>
              </a:gs>
              <a:gs pos="100000">
                <a:srgbClr val="272626">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58;p7">
            <a:extLst>
              <a:ext uri="{FF2B5EF4-FFF2-40B4-BE49-F238E27FC236}">
                <a16:creationId xmlns:a16="http://schemas.microsoft.com/office/drawing/2014/main" id="{F156408B-F58C-343F-0CD8-CB3967F60FEA}"/>
              </a:ext>
            </a:extLst>
          </p:cNvPr>
          <p:cNvSpPr txBox="1"/>
          <p:nvPr/>
        </p:nvSpPr>
        <p:spPr>
          <a:xfrm>
            <a:off x="671802" y="652645"/>
            <a:ext cx="10252872" cy="5539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sym typeface="Inter"/>
              </a:rPr>
              <a:t>PRE-EVENT MACHINE</a:t>
            </a:r>
            <a:endPar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endParaRPr>
          </a:p>
        </p:txBody>
      </p:sp>
    </p:spTree>
    <p:extLst>
      <p:ext uri="{BB962C8B-B14F-4D97-AF65-F5344CB8AC3E}">
        <p14:creationId xmlns:p14="http://schemas.microsoft.com/office/powerpoint/2010/main" val="2247653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4CB2B6D8-5C09-FFCC-E263-373C3454260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C87563F-7D8E-576C-027A-3B98300E160C}"/>
              </a:ext>
            </a:extLst>
          </p:cNvPr>
          <p:cNvSpPr/>
          <p:nvPr/>
        </p:nvSpPr>
        <p:spPr>
          <a:xfrm>
            <a:off x="0" y="16220"/>
            <a:ext cx="18288000" cy="10287000"/>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59;p7">
            <a:extLst>
              <a:ext uri="{FF2B5EF4-FFF2-40B4-BE49-F238E27FC236}">
                <a16:creationId xmlns:a16="http://schemas.microsoft.com/office/drawing/2014/main" id="{79D0F153-F842-8178-8B82-58A17582BF1D}"/>
              </a:ext>
            </a:extLst>
          </p:cNvPr>
          <p:cNvSpPr txBox="1"/>
          <p:nvPr/>
        </p:nvSpPr>
        <p:spPr>
          <a:xfrm>
            <a:off x="16682530" y="403013"/>
            <a:ext cx="753726" cy="332399"/>
          </a:xfrm>
          <a:prstGeom prst="rect">
            <a:avLst/>
          </a:prstGeom>
          <a:noFill/>
          <a:ln>
            <a:noFill/>
          </a:ln>
        </p:spPr>
        <p:txBody>
          <a:bodyPr spcFirstLastPara="1" wrap="square" lIns="0" tIns="0" rIns="0" bIns="0" anchor="t" anchorCtr="0">
            <a:spAutoFit/>
          </a:bodyPr>
          <a:lstStyle/>
          <a:p>
            <a:pPr marL="0" marR="0" lvl="0" indent="0" algn="r" rtl="0">
              <a:lnSpc>
                <a:spcPct val="119916"/>
              </a:lnSpc>
              <a:spcBef>
                <a:spcPts val="0"/>
              </a:spcBef>
              <a:spcAft>
                <a:spcPts val="0"/>
              </a:spcAft>
              <a:buNone/>
            </a:pPr>
            <a:r>
              <a:rPr lang="en-US" sz="1800" b="1"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Inter"/>
              </a:rPr>
              <a:t>2025</a:t>
            </a:r>
            <a:endParaRPr sz="1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6" name="Google Shape;91;p10">
            <a:extLst>
              <a:ext uri="{FF2B5EF4-FFF2-40B4-BE49-F238E27FC236}">
                <a16:creationId xmlns:a16="http://schemas.microsoft.com/office/drawing/2014/main" id="{1BFA454A-34B6-6276-55E9-9007B29D8CD3}"/>
              </a:ext>
            </a:extLst>
          </p:cNvPr>
          <p:cNvPicPr preferRelativeResize="0"/>
          <p:nvPr/>
        </p:nvPicPr>
        <p:blipFill>
          <a:blip r:embed="rId3"/>
          <a:srcRect l="15303" r="43305"/>
          <a:stretch/>
        </p:blipFill>
        <p:spPr>
          <a:xfrm>
            <a:off x="10692276" y="-1"/>
            <a:ext cx="7595724" cy="10286999"/>
          </a:xfrm>
          <a:prstGeom prst="rect">
            <a:avLst/>
          </a:prstGeom>
          <a:noFill/>
          <a:ln>
            <a:noFill/>
          </a:ln>
        </p:spPr>
      </p:pic>
      <p:sp>
        <p:nvSpPr>
          <p:cNvPr id="11" name="Google Shape;92;p10">
            <a:extLst>
              <a:ext uri="{FF2B5EF4-FFF2-40B4-BE49-F238E27FC236}">
                <a16:creationId xmlns:a16="http://schemas.microsoft.com/office/drawing/2014/main" id="{598E29E5-286F-3D5E-2913-B71BA3D9215A}"/>
              </a:ext>
            </a:extLst>
          </p:cNvPr>
          <p:cNvSpPr txBox="1"/>
          <p:nvPr/>
        </p:nvSpPr>
        <p:spPr>
          <a:xfrm>
            <a:off x="671802" y="3880424"/>
            <a:ext cx="8938730" cy="6266331"/>
          </a:xfrm>
          <a:prstGeom prst="rect">
            <a:avLst/>
          </a:prstGeom>
          <a:noFill/>
          <a:ln>
            <a:noFill/>
          </a:ln>
        </p:spPr>
        <p:txBody>
          <a:bodyPr spcFirstLastPara="1" wrap="square" lIns="0" tIns="0" rIns="0" bIns="0" anchor="t" anchorCtr="0">
            <a:spAutoFit/>
          </a:bodyPr>
          <a:lstStyle/>
          <a:p>
            <a:pPr marR="0" lvl="0">
              <a:lnSpc>
                <a:spcPct val="115000"/>
              </a:lnSpc>
              <a:spcBef>
                <a:spcPts val="0"/>
              </a:spcBef>
              <a:spcAft>
                <a:spcPts val="800"/>
              </a:spcAft>
              <a:buClr>
                <a:srgbClr val="E75526"/>
              </a:buClr>
              <a:buSzPct val="100000"/>
              <a:tabLst>
                <a:tab pos="457200" algn="l"/>
              </a:tabLst>
            </a:pPr>
            <a:r>
              <a:rPr lang="en-US" sz="3600" kern="100" dirty="0">
                <a:solidFill>
                  <a:srgbClr val="E75526"/>
                </a:solidFill>
                <a:effectLst/>
                <a:latin typeface="Roboto" panose="02000000000000000000" pitchFamily="2" charset="0"/>
                <a:ea typeface="Roboto" panose="02000000000000000000" pitchFamily="2" charset="0"/>
                <a:cs typeface="Roboto" panose="02000000000000000000" pitchFamily="2" charset="0"/>
              </a:rPr>
              <a:t>Walk through the exact phrasing:</a:t>
            </a:r>
          </a:p>
          <a:p>
            <a:pPr marR="0" lvl="0">
              <a:lnSpc>
                <a:spcPct val="115000"/>
              </a:lnSpc>
              <a:spcBef>
                <a:spcPts val="0"/>
              </a:spcBef>
              <a:spcAft>
                <a:spcPts val="800"/>
              </a:spcAft>
              <a:buClr>
                <a:srgbClr val="E75526"/>
              </a:buClr>
              <a:buSzPct val="100000"/>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“Just confirming you [and spouse] are still planning on attending?”</a:t>
            </a:r>
          </a:p>
          <a:p>
            <a:pPr marL="457200" marR="0" lvl="0" indent="-457200">
              <a:lnSpc>
                <a:spcPct val="115000"/>
              </a:lnSpc>
              <a:spcBef>
                <a:spcPts val="0"/>
              </a:spcBef>
              <a:spcAft>
                <a:spcPts val="800"/>
              </a:spcAft>
              <a:buClr>
                <a:srgbClr val="E75526"/>
              </a:buClr>
              <a:buSzPct val="100000"/>
              <a:buFont typeface="Arial" panose="020B0604020202020204" pitchFamily="34" charset="0"/>
              <a:buChar char="•"/>
              <a:tabLst>
                <a:tab pos="457200" algn="l"/>
              </a:tabLst>
            </a:pPr>
            <a:endParaRPr lang="en-US" sz="3600" kern="100" dirty="0">
              <a:solidFill>
                <a:srgbClr val="E75526"/>
              </a:solidFill>
              <a:effectLst/>
              <a:latin typeface="Roboto" panose="02000000000000000000" pitchFamily="2" charset="0"/>
              <a:ea typeface="Roboto" panose="02000000000000000000" pitchFamily="2" charset="0"/>
              <a:cs typeface="Roboto" panose="02000000000000000000" pitchFamily="2" charset="0"/>
            </a:endParaRPr>
          </a:p>
          <a:p>
            <a:pPr marR="0" lvl="0">
              <a:lnSpc>
                <a:spcPct val="115000"/>
              </a:lnSpc>
              <a:spcBef>
                <a:spcPts val="0"/>
              </a:spcBef>
              <a:spcAft>
                <a:spcPts val="800"/>
              </a:spcAft>
              <a:buClr>
                <a:srgbClr val="E75526"/>
              </a:buClr>
              <a:buSzPct val="100000"/>
              <a:tabLst>
                <a:tab pos="457200" algn="l"/>
              </a:tabLst>
            </a:pPr>
            <a:r>
              <a:rPr lang="en-US" sz="3600" kern="100" dirty="0">
                <a:solidFill>
                  <a:srgbClr val="E75526"/>
                </a:solidFill>
                <a:latin typeface="Roboto" panose="02000000000000000000" pitchFamily="2" charset="0"/>
                <a:ea typeface="Roboto" panose="02000000000000000000" pitchFamily="2" charset="0"/>
                <a:cs typeface="Roboto" panose="02000000000000000000" pitchFamily="2" charset="0"/>
              </a:rPr>
              <a:t>Tone: </a:t>
            </a: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Warm, competent, concise.</a:t>
            </a:r>
          </a:p>
          <a:p>
            <a:pPr marR="0" lvl="0">
              <a:lnSpc>
                <a:spcPct val="115000"/>
              </a:lnSpc>
              <a:spcBef>
                <a:spcPts val="0"/>
              </a:spcBef>
              <a:spcAft>
                <a:spcPts val="800"/>
              </a:spcAft>
              <a:buClr>
                <a:srgbClr val="E75526"/>
              </a:buClr>
              <a:buSzPct val="100000"/>
              <a:tabLst>
                <a:tab pos="457200" algn="l"/>
              </a:tabLst>
            </a:pPr>
            <a:endParaRPr lang="en-US" sz="3600" b="1" kern="100" dirty="0">
              <a:solidFill>
                <a:srgbClr val="E75526"/>
              </a:solidFill>
              <a:effectLst/>
              <a:latin typeface="Roboto" panose="02000000000000000000" pitchFamily="2" charset="0"/>
              <a:ea typeface="Roboto" panose="02000000000000000000" pitchFamily="2" charset="0"/>
              <a:cs typeface="Roboto" panose="02000000000000000000" pitchFamily="2" charset="0"/>
            </a:endParaRPr>
          </a:p>
          <a:p>
            <a:pPr marR="0" lvl="0">
              <a:lnSpc>
                <a:spcPct val="115000"/>
              </a:lnSpc>
              <a:spcBef>
                <a:spcPts val="0"/>
              </a:spcBef>
              <a:spcAft>
                <a:spcPts val="800"/>
              </a:spcAft>
              <a:buClr>
                <a:srgbClr val="E75526"/>
              </a:buClr>
              <a:buSzPct val="100000"/>
              <a:tabLst>
                <a:tab pos="457200" algn="l"/>
              </a:tabLst>
            </a:pPr>
            <a:r>
              <a:rPr lang="en-US" sz="3600" b="1" kern="100" dirty="0">
                <a:solidFill>
                  <a:srgbClr val="E75526"/>
                </a:solidFill>
                <a:latin typeface="Roboto" panose="02000000000000000000" pitchFamily="2" charset="0"/>
                <a:ea typeface="Roboto" panose="02000000000000000000" pitchFamily="2" charset="0"/>
                <a:cs typeface="Roboto" panose="02000000000000000000" pitchFamily="2" charset="0"/>
              </a:rPr>
              <a:t>This one script alone will increase your show rate by up to 20%</a:t>
            </a:r>
            <a:endParaRPr lang="en-US" sz="3600" b="1" kern="1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marL="457200" marR="0" lvl="0" indent="-457200" rtl="0">
              <a:lnSpc>
                <a:spcPct val="100000"/>
              </a:lnSpc>
              <a:spcBef>
                <a:spcPts val="0"/>
              </a:spcBef>
              <a:spcAft>
                <a:spcPts val="0"/>
              </a:spcAft>
              <a:buClr>
                <a:srgbClr val="E75526"/>
              </a:buClr>
              <a:buSzPct val="100000"/>
              <a:buFont typeface="Arial" panose="020B0604020202020204" pitchFamily="34" charset="0"/>
              <a:buChar char="•"/>
            </a:pPr>
            <a:endParaRPr sz="3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 name="Google Shape;69;p8">
            <a:extLst>
              <a:ext uri="{FF2B5EF4-FFF2-40B4-BE49-F238E27FC236}">
                <a16:creationId xmlns:a16="http://schemas.microsoft.com/office/drawing/2014/main" id="{AC987C90-523E-E362-FAA2-4E6ABB6E8911}"/>
              </a:ext>
            </a:extLst>
          </p:cNvPr>
          <p:cNvSpPr txBox="1"/>
          <p:nvPr/>
        </p:nvSpPr>
        <p:spPr>
          <a:xfrm>
            <a:off x="671802" y="1260185"/>
            <a:ext cx="10282337" cy="2180084"/>
          </a:xfrm>
          <a:prstGeom prst="rect">
            <a:avLst/>
          </a:prstGeom>
          <a:noFill/>
          <a:ln>
            <a:noFill/>
          </a:ln>
        </p:spPr>
        <p:txBody>
          <a:bodyPr spcFirstLastPara="1" wrap="square" lIns="0" tIns="0" rIns="0" bIns="0" anchor="t" anchorCtr="0">
            <a:spAutoFit/>
          </a:bodyPr>
          <a:lstStyle/>
          <a:p>
            <a:pPr marL="0" marR="0" lvl="0" indent="0" rtl="0">
              <a:lnSpc>
                <a:spcPts val="8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CONFIRMATION CALL SCRIPT</a:t>
            </a:r>
            <a:endParaRPr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cxnSp>
        <p:nvCxnSpPr>
          <p:cNvPr id="8" name="Straight Connector 7">
            <a:extLst>
              <a:ext uri="{FF2B5EF4-FFF2-40B4-BE49-F238E27FC236}">
                <a16:creationId xmlns:a16="http://schemas.microsoft.com/office/drawing/2014/main" id="{D22A38C2-6C7B-FD1C-97B5-33D1CA1A53F2}"/>
              </a:ext>
            </a:extLst>
          </p:cNvPr>
          <p:cNvCxnSpPr>
            <a:cxnSpLocks/>
          </p:cNvCxnSpPr>
          <p:nvPr/>
        </p:nvCxnSpPr>
        <p:spPr>
          <a:xfrm flipV="1">
            <a:off x="10692274" y="0"/>
            <a:ext cx="0" cy="10319442"/>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DD6C6E5-5C50-FF87-99F6-4115986BB54F}"/>
              </a:ext>
            </a:extLst>
          </p:cNvPr>
          <p:cNvSpPr/>
          <p:nvPr/>
        </p:nvSpPr>
        <p:spPr>
          <a:xfrm rot="10800000">
            <a:off x="10700207" y="6678024"/>
            <a:ext cx="7587793" cy="3604310"/>
          </a:xfrm>
          <a:prstGeom prst="rect">
            <a:avLst/>
          </a:prstGeom>
          <a:gradFill flip="none" rotWithShape="1">
            <a:gsLst>
              <a:gs pos="52000">
                <a:srgbClr val="272626">
                  <a:alpha val="75000"/>
                </a:srgbClr>
              </a:gs>
              <a:gs pos="100000">
                <a:srgbClr val="272626">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58;p7">
            <a:extLst>
              <a:ext uri="{FF2B5EF4-FFF2-40B4-BE49-F238E27FC236}">
                <a16:creationId xmlns:a16="http://schemas.microsoft.com/office/drawing/2014/main" id="{4682FB74-556D-96E9-924D-646F01E77846}"/>
              </a:ext>
            </a:extLst>
          </p:cNvPr>
          <p:cNvSpPr txBox="1"/>
          <p:nvPr/>
        </p:nvSpPr>
        <p:spPr>
          <a:xfrm>
            <a:off x="671802" y="652645"/>
            <a:ext cx="10252872" cy="5539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sym typeface="Inter"/>
              </a:rPr>
              <a:t>PRE-EVENT MACHINE</a:t>
            </a:r>
            <a:endPar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endParaRPr>
          </a:p>
        </p:txBody>
      </p:sp>
    </p:spTree>
    <p:extLst>
      <p:ext uri="{BB962C8B-B14F-4D97-AF65-F5344CB8AC3E}">
        <p14:creationId xmlns:p14="http://schemas.microsoft.com/office/powerpoint/2010/main" val="1150291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185DAF17-AA70-C7A9-9850-FE5FF7556BD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0086F14-A0B3-4A97-E547-685C6D0E5021}"/>
              </a:ext>
            </a:extLst>
          </p:cNvPr>
          <p:cNvSpPr/>
          <p:nvPr/>
        </p:nvSpPr>
        <p:spPr>
          <a:xfrm>
            <a:off x="0" y="16220"/>
            <a:ext cx="18288000" cy="10287000"/>
          </a:xfrm>
          <a:prstGeom prst="rect">
            <a:avLst/>
          </a:prstGeom>
          <a:solidFill>
            <a:srgbClr val="27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59;p7">
            <a:extLst>
              <a:ext uri="{FF2B5EF4-FFF2-40B4-BE49-F238E27FC236}">
                <a16:creationId xmlns:a16="http://schemas.microsoft.com/office/drawing/2014/main" id="{36A4AFCC-9CA0-D518-ACF0-BDE889CA68DB}"/>
              </a:ext>
            </a:extLst>
          </p:cNvPr>
          <p:cNvSpPr txBox="1"/>
          <p:nvPr/>
        </p:nvSpPr>
        <p:spPr>
          <a:xfrm>
            <a:off x="16682530" y="403013"/>
            <a:ext cx="753726" cy="332399"/>
          </a:xfrm>
          <a:prstGeom prst="rect">
            <a:avLst/>
          </a:prstGeom>
          <a:noFill/>
          <a:ln>
            <a:noFill/>
          </a:ln>
        </p:spPr>
        <p:txBody>
          <a:bodyPr spcFirstLastPara="1" wrap="square" lIns="0" tIns="0" rIns="0" bIns="0" anchor="t" anchorCtr="0">
            <a:spAutoFit/>
          </a:bodyPr>
          <a:lstStyle/>
          <a:p>
            <a:pPr marL="0" marR="0" lvl="0" indent="0" algn="r" rtl="0">
              <a:lnSpc>
                <a:spcPct val="119916"/>
              </a:lnSpc>
              <a:spcBef>
                <a:spcPts val="0"/>
              </a:spcBef>
              <a:spcAft>
                <a:spcPts val="0"/>
              </a:spcAft>
              <a:buNone/>
            </a:pPr>
            <a:r>
              <a:rPr lang="en-US" sz="1800" b="1"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Inter"/>
              </a:rPr>
              <a:t>2025</a:t>
            </a:r>
            <a:endParaRPr sz="1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6" name="Google Shape;91;p10">
            <a:extLst>
              <a:ext uri="{FF2B5EF4-FFF2-40B4-BE49-F238E27FC236}">
                <a16:creationId xmlns:a16="http://schemas.microsoft.com/office/drawing/2014/main" id="{201E86F4-75DE-49AD-0BA6-80366B8152C7}"/>
              </a:ext>
            </a:extLst>
          </p:cNvPr>
          <p:cNvPicPr preferRelativeResize="0"/>
          <p:nvPr/>
        </p:nvPicPr>
        <p:blipFill>
          <a:blip r:embed="rId3"/>
          <a:srcRect l="15303" r="43305"/>
          <a:stretch/>
        </p:blipFill>
        <p:spPr>
          <a:xfrm>
            <a:off x="10692276" y="-1"/>
            <a:ext cx="7595724" cy="10286999"/>
          </a:xfrm>
          <a:prstGeom prst="rect">
            <a:avLst/>
          </a:prstGeom>
          <a:noFill/>
          <a:ln>
            <a:noFill/>
          </a:ln>
        </p:spPr>
      </p:pic>
      <p:sp>
        <p:nvSpPr>
          <p:cNvPr id="11" name="Google Shape;92;p10">
            <a:extLst>
              <a:ext uri="{FF2B5EF4-FFF2-40B4-BE49-F238E27FC236}">
                <a16:creationId xmlns:a16="http://schemas.microsoft.com/office/drawing/2014/main" id="{204DDE3C-09DA-BB34-50F8-8B43E1D26E3C}"/>
              </a:ext>
            </a:extLst>
          </p:cNvPr>
          <p:cNvSpPr txBox="1"/>
          <p:nvPr/>
        </p:nvSpPr>
        <p:spPr>
          <a:xfrm>
            <a:off x="671802" y="3799265"/>
            <a:ext cx="8938730" cy="6471515"/>
          </a:xfrm>
          <a:prstGeom prst="rect">
            <a:avLst/>
          </a:prstGeom>
          <a:noFill/>
          <a:ln>
            <a:noFill/>
          </a:ln>
        </p:spPr>
        <p:txBody>
          <a:bodyPr spcFirstLastPara="1" wrap="square" lIns="0" tIns="0" rIns="0" bIns="0" anchor="t" anchorCtr="0">
            <a:spAutoFit/>
          </a:bodyPr>
          <a:lstStyle/>
          <a:p>
            <a:pPr marR="0" lvl="0">
              <a:lnSpc>
                <a:spcPct val="115000"/>
              </a:lnSpc>
              <a:spcBef>
                <a:spcPts val="0"/>
              </a:spcBef>
              <a:spcAft>
                <a:spcPts val="800"/>
              </a:spcAft>
              <a:buClr>
                <a:srgbClr val="E75526"/>
              </a:buClr>
              <a:buSzPct val="100000"/>
              <a:tabLst>
                <a:tab pos="457200" algn="l"/>
              </a:tabLst>
            </a:pPr>
            <a:r>
              <a:rPr lang="en-US" sz="3600" kern="100" dirty="0">
                <a:solidFill>
                  <a:srgbClr val="E75526"/>
                </a:solidFill>
                <a:effectLst/>
                <a:latin typeface="Roboto" panose="02000000000000000000" pitchFamily="2" charset="0"/>
                <a:ea typeface="Roboto" panose="02000000000000000000" pitchFamily="2" charset="0"/>
                <a:cs typeface="Roboto" panose="02000000000000000000" pitchFamily="2" charset="0"/>
              </a:rPr>
              <a:t>Pe-event Advisor message (3-5 days prior)</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Who you are</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Why this topic matters</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What they’ll get</a:t>
            </a:r>
          </a:p>
          <a:p>
            <a:pPr marL="571500" marR="0" lvl="0" indent="-571500">
              <a:lnSpc>
                <a:spcPct val="115000"/>
              </a:lnSpc>
              <a:spcBef>
                <a:spcPts val="0"/>
              </a:spcBef>
              <a:spcAft>
                <a:spcPts val="800"/>
              </a:spcAft>
              <a:buClr>
                <a:srgbClr val="E75526"/>
              </a:buClr>
              <a:buSzPct val="100000"/>
              <a:buFont typeface="Arial" panose="020B0604020202020204" pitchFamily="34" charset="0"/>
              <a:buChar char="•"/>
              <a:tabLst>
                <a:tab pos="457200" algn="l"/>
              </a:tabLst>
            </a:pPr>
            <a:r>
              <a:rPr lang="en-US" sz="3600" kern="100" dirty="0">
                <a:solidFill>
                  <a:schemeClr val="bg1"/>
                </a:solidFill>
                <a:latin typeface="Roboto" panose="02000000000000000000" pitchFamily="2" charset="0"/>
                <a:ea typeface="Roboto" panose="02000000000000000000" pitchFamily="2" charset="0"/>
                <a:cs typeface="Roboto" panose="02000000000000000000" pitchFamily="2" charset="0"/>
              </a:rPr>
              <a:t>That a private follow-up is available.</a:t>
            </a:r>
          </a:p>
          <a:p>
            <a:pPr marR="0" lvl="0">
              <a:lnSpc>
                <a:spcPct val="115000"/>
              </a:lnSpc>
              <a:spcBef>
                <a:spcPts val="0"/>
              </a:spcBef>
              <a:spcAft>
                <a:spcPts val="800"/>
              </a:spcAft>
              <a:buClr>
                <a:srgbClr val="E75526"/>
              </a:buClr>
              <a:buSzPct val="100000"/>
              <a:tabLst>
                <a:tab pos="457200" algn="l"/>
              </a:tabLst>
            </a:pPr>
            <a:endParaRPr lang="en-US" sz="3600" b="1" kern="100" dirty="0">
              <a:solidFill>
                <a:srgbClr val="E75526"/>
              </a:solidFill>
              <a:effectLst/>
              <a:latin typeface="Roboto" panose="02000000000000000000" pitchFamily="2" charset="0"/>
              <a:ea typeface="Roboto" panose="02000000000000000000" pitchFamily="2" charset="0"/>
              <a:cs typeface="Roboto" panose="02000000000000000000" pitchFamily="2" charset="0"/>
            </a:endParaRPr>
          </a:p>
          <a:p>
            <a:pPr marR="0" lvl="0">
              <a:lnSpc>
                <a:spcPct val="115000"/>
              </a:lnSpc>
              <a:spcBef>
                <a:spcPts val="0"/>
              </a:spcBef>
              <a:spcAft>
                <a:spcPts val="800"/>
              </a:spcAft>
              <a:buClr>
                <a:srgbClr val="E75526"/>
              </a:buClr>
              <a:buSzPct val="100000"/>
              <a:tabLst>
                <a:tab pos="457200" algn="l"/>
              </a:tabLst>
            </a:pPr>
            <a:r>
              <a:rPr lang="en-US" sz="3600" b="1" kern="100" dirty="0">
                <a:solidFill>
                  <a:srgbClr val="E75526"/>
                </a:solidFill>
                <a:latin typeface="Roboto" panose="02000000000000000000" pitchFamily="2" charset="0"/>
                <a:ea typeface="Roboto" panose="02000000000000000000" pitchFamily="2" charset="0"/>
                <a:cs typeface="Roboto" panose="02000000000000000000" pitchFamily="2" charset="0"/>
              </a:rPr>
              <a:t>This is your first impression. </a:t>
            </a:r>
            <a:br>
              <a:rPr lang="en-US" sz="3600" b="1" kern="100" dirty="0">
                <a:solidFill>
                  <a:srgbClr val="E75526"/>
                </a:solidFill>
                <a:latin typeface="Roboto" panose="02000000000000000000" pitchFamily="2" charset="0"/>
                <a:ea typeface="Roboto" panose="02000000000000000000" pitchFamily="2" charset="0"/>
                <a:cs typeface="Roboto" panose="02000000000000000000" pitchFamily="2" charset="0"/>
              </a:rPr>
            </a:br>
            <a:r>
              <a:rPr lang="en-US" sz="3600" b="1" kern="100" dirty="0">
                <a:solidFill>
                  <a:srgbClr val="E75526"/>
                </a:solidFill>
                <a:effectLst/>
                <a:latin typeface="Roboto" panose="02000000000000000000" pitchFamily="2" charset="0"/>
                <a:ea typeface="Roboto" panose="02000000000000000000" pitchFamily="2" charset="0"/>
                <a:cs typeface="Roboto" panose="02000000000000000000" pitchFamily="2" charset="0"/>
              </a:rPr>
              <a:t>Not the room. Not the venue. YOU.</a:t>
            </a:r>
            <a:endParaRPr lang="en-US" sz="3600" b="1" kern="1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marL="457200" marR="0" lvl="0" indent="-457200" rtl="0">
              <a:lnSpc>
                <a:spcPct val="100000"/>
              </a:lnSpc>
              <a:spcBef>
                <a:spcPts val="0"/>
              </a:spcBef>
              <a:spcAft>
                <a:spcPts val="0"/>
              </a:spcAft>
              <a:buClr>
                <a:srgbClr val="E75526"/>
              </a:buClr>
              <a:buSzPct val="100000"/>
              <a:buFont typeface="Arial" panose="020B0604020202020204" pitchFamily="34" charset="0"/>
              <a:buChar char="•"/>
            </a:pPr>
            <a:endParaRPr sz="3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 name="Google Shape;69;p8">
            <a:extLst>
              <a:ext uri="{FF2B5EF4-FFF2-40B4-BE49-F238E27FC236}">
                <a16:creationId xmlns:a16="http://schemas.microsoft.com/office/drawing/2014/main" id="{17A5F482-81BE-D7B5-5984-628449D57267}"/>
              </a:ext>
            </a:extLst>
          </p:cNvPr>
          <p:cNvSpPr txBox="1"/>
          <p:nvPr/>
        </p:nvSpPr>
        <p:spPr>
          <a:xfrm>
            <a:off x="671802" y="1260185"/>
            <a:ext cx="10282337" cy="2180084"/>
          </a:xfrm>
          <a:prstGeom prst="rect">
            <a:avLst/>
          </a:prstGeom>
          <a:noFill/>
          <a:ln>
            <a:noFill/>
          </a:ln>
        </p:spPr>
        <p:txBody>
          <a:bodyPr spcFirstLastPara="1" wrap="square" lIns="0" tIns="0" rIns="0" bIns="0" anchor="t" anchorCtr="0">
            <a:spAutoFit/>
          </a:bodyPr>
          <a:lstStyle/>
          <a:p>
            <a:pPr marL="0" marR="0" lvl="0" indent="0" rtl="0">
              <a:lnSpc>
                <a:spcPts val="8500"/>
              </a:lnSpc>
              <a:spcBef>
                <a:spcPts val="0"/>
              </a:spcBef>
              <a:spcAft>
                <a:spcPts val="0"/>
              </a:spcAft>
              <a:buNone/>
            </a:pPr>
            <a:r>
              <a:rPr lang="en-US"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rPr>
              <a:t>PRE-EVENT FRAMING</a:t>
            </a:r>
            <a:endParaRPr sz="8500" b="1" spc="-150" dirty="0">
              <a:solidFill>
                <a:schemeClr val="bg1"/>
              </a:solidFill>
              <a:latin typeface="Roboto Black" panose="02000000000000000000" pitchFamily="2" charset="0"/>
              <a:ea typeface="Roboto Black" panose="02000000000000000000" pitchFamily="2" charset="0"/>
              <a:cs typeface="Roboto Black" panose="02000000000000000000" pitchFamily="2" charset="0"/>
              <a:sym typeface="Inter ExtraBold"/>
            </a:endParaRPr>
          </a:p>
        </p:txBody>
      </p:sp>
      <p:cxnSp>
        <p:nvCxnSpPr>
          <p:cNvPr id="8" name="Straight Connector 7">
            <a:extLst>
              <a:ext uri="{FF2B5EF4-FFF2-40B4-BE49-F238E27FC236}">
                <a16:creationId xmlns:a16="http://schemas.microsoft.com/office/drawing/2014/main" id="{0E82981E-7050-23C8-946E-94BEAA117E9A}"/>
              </a:ext>
            </a:extLst>
          </p:cNvPr>
          <p:cNvCxnSpPr>
            <a:cxnSpLocks/>
          </p:cNvCxnSpPr>
          <p:nvPr/>
        </p:nvCxnSpPr>
        <p:spPr>
          <a:xfrm flipV="1">
            <a:off x="10692274" y="0"/>
            <a:ext cx="0" cy="10319442"/>
          </a:xfrm>
          <a:prstGeom prst="line">
            <a:avLst/>
          </a:prstGeom>
          <a:ln w="38100">
            <a:solidFill>
              <a:srgbClr val="E75526"/>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0463D8B-A16F-0ABF-5330-F4EE8E3E4603}"/>
              </a:ext>
            </a:extLst>
          </p:cNvPr>
          <p:cNvSpPr/>
          <p:nvPr/>
        </p:nvSpPr>
        <p:spPr>
          <a:xfrm rot="10800000">
            <a:off x="10700207" y="6678024"/>
            <a:ext cx="7587793" cy="3604310"/>
          </a:xfrm>
          <a:prstGeom prst="rect">
            <a:avLst/>
          </a:prstGeom>
          <a:gradFill flip="none" rotWithShape="1">
            <a:gsLst>
              <a:gs pos="52000">
                <a:srgbClr val="272626">
                  <a:alpha val="75000"/>
                </a:srgbClr>
              </a:gs>
              <a:gs pos="100000">
                <a:srgbClr val="272626">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58;p7">
            <a:extLst>
              <a:ext uri="{FF2B5EF4-FFF2-40B4-BE49-F238E27FC236}">
                <a16:creationId xmlns:a16="http://schemas.microsoft.com/office/drawing/2014/main" id="{32D7C18A-E738-265A-EF4E-A32C7D2626CE}"/>
              </a:ext>
            </a:extLst>
          </p:cNvPr>
          <p:cNvSpPr txBox="1"/>
          <p:nvPr/>
        </p:nvSpPr>
        <p:spPr>
          <a:xfrm>
            <a:off x="671802" y="652645"/>
            <a:ext cx="10252872" cy="5539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sym typeface="Inter"/>
              </a:rPr>
              <a:t>PRE-EVENT MACHINE</a:t>
            </a:r>
            <a:endParaRPr lang="en-US" sz="3000" dirty="0">
              <a:solidFill>
                <a:srgbClr val="E75526"/>
              </a:solidFill>
              <a:latin typeface="Roboto Medium" panose="02000000000000000000" pitchFamily="2" charset="0"/>
              <a:ea typeface="Roboto Medium" panose="02000000000000000000" pitchFamily="2" charset="0"/>
              <a:cs typeface="Roboto Medium" panose="02000000000000000000" pitchFamily="2" charset="0"/>
            </a:endParaRPr>
          </a:p>
        </p:txBody>
      </p:sp>
    </p:spTree>
    <p:extLst>
      <p:ext uri="{BB962C8B-B14F-4D97-AF65-F5344CB8AC3E}">
        <p14:creationId xmlns:p14="http://schemas.microsoft.com/office/powerpoint/2010/main" val="2436531472"/>
      </p:ext>
    </p:extLst>
  </p:cSld>
  <p:clrMapOvr>
    <a:masterClrMapping/>
  </p:clrMapOvr>
</p:sld>
</file>

<file path=ppt/theme/theme1.xml><?xml version="1.0" encoding="utf-8"?>
<a:theme xmlns:a="http://schemas.openxmlformats.org/drawingml/2006/main" name="Muted Minimal Year-End Review">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12395</TotalTime>
  <Words>3157</Words>
  <Application>Microsoft Macintosh PowerPoint</Application>
  <PresentationFormat>Custom</PresentationFormat>
  <Paragraphs>465</Paragraphs>
  <Slides>32</Slides>
  <Notes>30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Roboto</vt:lpstr>
      <vt:lpstr>Symbol</vt:lpstr>
      <vt:lpstr>Arial</vt:lpstr>
      <vt:lpstr>ROBOTO BLACK</vt:lpstr>
      <vt:lpstr>Roboto Medium</vt:lpstr>
      <vt:lpstr>Aptos</vt:lpstr>
      <vt:lpstr>Calibri</vt:lpstr>
      <vt:lpstr>Muted Minimal Year-End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Allison Munden</cp:lastModifiedBy>
  <cp:revision>18</cp:revision>
  <dcterms:modified xsi:type="dcterms:W3CDTF">2026-01-27T16:58:53Z</dcterms:modified>
</cp:coreProperties>
</file>