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7"/>
  </p:notesMasterIdLst>
  <p:sldIdLst>
    <p:sldId id="256" r:id="rId2"/>
    <p:sldId id="298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7" r:id="rId12"/>
    <p:sldId id="294" r:id="rId13"/>
    <p:sldId id="333" r:id="rId14"/>
    <p:sldId id="334" r:id="rId15"/>
    <p:sldId id="335" r:id="rId16"/>
    <p:sldId id="315" r:id="rId17"/>
    <p:sldId id="336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50" r:id="rId30"/>
    <p:sldId id="349" r:id="rId31"/>
    <p:sldId id="351" r:id="rId32"/>
    <p:sldId id="352" r:id="rId33"/>
    <p:sldId id="353" r:id="rId34"/>
    <p:sldId id="354" r:id="rId35"/>
    <p:sldId id="302" r:id="rId36"/>
  </p:sldIdLst>
  <p:sldSz cx="18288000" cy="10287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LACK" panose="02000000000000000000" pitchFamily="2" charset="0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italic r:id="rId46"/>
    </p:embeddedFont>
    <p:embeddedFont>
      <p:font typeface="Segoe UI Emoji" panose="020B0502040204020203" pitchFamily="3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8844"/>
  </p:normalViewPr>
  <p:slideViewPr>
    <p:cSldViewPr snapToGrid="0">
      <p:cViewPr varScale="1">
        <p:scale>
          <a:sx n="57" d="100"/>
          <a:sy n="57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PROACTIVE ANNUAL REVIEW SYSTEM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How Ops Turns “Service Work” Into the Most Profitable Meeting in the Firm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1DF7966-6D5A-8D66-5034-F092DD22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A374213-7628-20D2-C408-E07A7C0E22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Segmentation Is a Promise </a:t>
            </a:r>
            <a:endParaRPr lang="en-US" sz="96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Segmentation is not ranking clients.</a:t>
            </a:r>
            <a:b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Segmentation is making a promise — and keeping it.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Promise by Segment</a:t>
            </a:r>
            <a:endParaRPr lang="en-US" sz="96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 Clients: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“We proactively identify risk, opportunity, and legacy before you ask.”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 Clients: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“We ensure your plan stays intact and updated.”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 Clients: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“We make sure nothing breaks.”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30DDC2BB-C627-9EEA-E34D-EAEBCF0B0E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27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FE9E604-32AB-C29D-77A0-02F5AB647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C672C8E-4AC4-8F21-7806-3DE1D648D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Simple 3-Step Segmentation Process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0" i="1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(Same-week execution. No CRM rebuild.)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EF2353F5-5B3C-95A3-1784-C687CED58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295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FD1082F-60EE-0E7C-F6AF-1E7A5410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41ED44F-BA12-0524-9E64-7FEA86606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Simple 3-Step Segmentation Process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0" i="1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(Same-week execution. No CRM rebuild.)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Step 1: Sort by Household Value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One list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One report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Highest → lowest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Math first, not emotion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2E10847-3533-15E3-9803-477B21120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891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EFB69B9-4D22-26BA-BCB2-66F59BCD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111D696-2612-D8A6-475D-C0059A3A61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Step 2: Draw Two Lines → A / B / C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A: Top 20%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B: Middle 30–40%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C: Maintenance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needs </a:t>
            </a: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3 buckets, not 12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6E6E0A66-8678-973D-4C07-797D01D711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566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8577E9D-FC7A-FF60-A123-70D734FF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41F302A-F381-00FE-44A4-6EBD96EA03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Step 3: Assign Review Standards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Segment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Review Type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Frequency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Owner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Full Proactive Review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Annual minimum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Advisor + Ops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B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Structured Review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Annual / Bi-Annual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Ops-led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Touchpoint Review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Annual check-in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Ops only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Once set, reviews stop being optional.</a:t>
            </a:r>
            <a:b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They become scheduled calendar events.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C941A35-FBA6-2158-622D-8A4F753CD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17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25D1FD7-6BCF-D635-A604-3A681833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E9936E6D-F4DB-9CAB-2A18-A751A624A2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What Not to Allow</a:t>
            </a:r>
            <a:endParaRPr lang="en-US" sz="96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Waiting for a “perfect” CRM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Emotional exceptions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Advisors overriding the system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Over-engineered scoring models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“You can refine later. You cannot operate without this.”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721554E6-6D4B-F2FD-15DD-E5E37ADC9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60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6A3717D-A9E6-AADC-6006-7FF0408CC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72686AE-6C1B-09D0-2739-5B5A071C85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4 — THE PROACTIVE REVIEW OPERATING SYSTEM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4 Phases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01625D7-B03A-1FF9-DC4D-1E61DF2F6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138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F2F9109-07AB-099B-A8C0-9FA74E75F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F9AC5D6-60E1-40E1-1581-575908FD2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PHASE 1 — PRE-REVIEW ENGINEERING (OPS-OWNED)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Phase 1 Overview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Timeline: 21–30 days before review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Owner: Ops / Service Advisor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3A11A226-922F-0E5E-EF3A-1836BB4C1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692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862200D-C9CC-15C6-A8D2-D126BDFE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EB005CC6-8F47-8826-D57A-CD08E7F394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Required Inputs (No Exceptions)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Household snapshot (AUM + insurance + annuities)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Beneficiary status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Legacy checklist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Prior action items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Known risks: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RMDs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Tax exposure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Market risk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Income gaps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E3EF8BE-89B3-2399-E1C9-CE5997A0B9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7389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7E5F0C9B-AD47-3E1E-F26C-C5B85731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F3EDF9A-A417-5A51-681A-0B4D34225E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Advisor Brief (1 Page Only)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Rule: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If it’s more than one page, it’s wrong.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Advisor Brief Must Answer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changed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What’s missing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Where opportunity exists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conversation must happen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Visual Flag System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Segoe UI Emoji" panose="020B0502040204020203" pitchFamily="34" charset="0"/>
              </a:rPr>
              <a:t>🔴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Red = Broken / Risk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Segoe UI Emoji" panose="020B0502040204020203" pitchFamily="34" charset="0"/>
              </a:rPr>
              <a:t>🟡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Yellow = Inefficient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Segoe UI Emoji" panose="020B0502040204020203" pitchFamily="34" charset="0"/>
              </a:rPr>
              <a:t>🟢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Green = Expansion opportunity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“Ops doesn’t prepare information.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prepares decisions.”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35981B2-74A4-CE0E-0467-2430396337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45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E4B91F6-4B83-E6B0-A961-0B6B6D5B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1584762-F7FB-D5CB-D2CD-8EBA806B5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1 — THE PROBLEM (WHY THIS MATTERS)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Annual Reviews Are Not a Courtesy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Annual reviews are not service work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They are a business strategy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should own them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9C6B723-EBFB-B281-A18C-F0FE04A7A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683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5CB1A121-1056-E824-68C4-C1E9AD94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3D7FA74-BE6C-6D0D-F61B-9035F48702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PHASE 2 — THE REVIEW AGENDA (OPS-DESIGNED)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Only Agenda That Works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Confirm the Plan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“Here’s what we agreed to”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“Here’s what’s changed”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Identify Gaps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Income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Taxes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Risk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Estate / beneficiaries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Proactive Recommendations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Problems solved, not products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Planning, repositioning, protection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Legacy Conversation (Always)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“If something happened to you…”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“Who do we serve next?”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EFDFDC2-A378-2869-7B61-762B86DA80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758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7084212-BF7D-6774-DA47-F8B032C59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01EC1BD-C282-0F29-E47A-FADB96628F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PHASE 3 — MONETIZATION WITHOUT SELLING (UPGRADED)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What Monetization Really Means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If the review doesn’t create revenue, it wasn’t proactive.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Monetization is not pitching.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Monetization is implementation.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510E712-6577-E48B-EC5F-121D4D7DF8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71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16E50EA0-0744-3846-27AB-2320720BA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849A7AC-2DCE-F128-CD83-39CD19B71E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What Monetization Looks Like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Planning engagements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Strategy implementation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Asset repositioning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Protection solutions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Fee-based 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A078148-B4C2-2CFD-23EA-3BBC73B32A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436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818258BD-4256-8EB0-5EF0-A73AA102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1A10C2E-E5D0-F23E-52DE-DEFF54982A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Ops’ Role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Identifies opportunity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Packages the follow-up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Schedules implementation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Tracks conversion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Language Ops Can Use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is open to exploring options if it reduces taxes.”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asked about income sustainability.”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unaware of beneficiary gaps.”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“Ops identifies interest. Advisors confirm intent.”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2CC3C08-EAEA-2A1F-A871-B4FD94881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876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CB94A57-F7E4-5383-378B-A1A0FDC8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A2E8B66-B0E1-5DC8-C497-B62485098B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PHASE 4 — LEGACY CAPTURE (NON-NEGOTIABLE)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Legacy Is Not Optional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Every review must answer: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Are beneficiaries named?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Are they current?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Do we know them?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Have they been introduced?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E88102DC-FDE7-48B4-DBCA-CE2648679E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859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7D9C18F-6C42-26DF-8587-360C6F1C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91948EC-B10F-934E-73F9-8C921E122C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Legacy Triggers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Trigger legacy workflow when: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Beneficiary changes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Death, illness, remarriage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Client over X age without introductions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127E288-C44A-C8C1-AF9B-130E17391C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10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DE93647-7444-F504-3C12-19B26229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3E48A34-342C-0D26-7FED-898F6BDC92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Ops Actions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Flag gaps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Trigger Legacy Campaign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Schedule: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Beneficiary meeting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Education invite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Documentation follow-up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“If we don’t know the beneficiaries, someone else will.”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9D4292D-D8FE-4785-A19E-EDA215569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0740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D6CF3EE-E94D-AAEE-20DD-DD7B95804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3A181461-9625-44D5-8BA7-CCED7F19F7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5 — THE OPPORTUNITY PLAYBOOK (OPS = HERO)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Ops Does Not Sell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identifies friction and creates clarity.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FEE270F-3FA0-4A92-FB39-B6C172FBF5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825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Opportunity Zones → Ops Next Step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Opportunity Zone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</a:rPr>
              <a:t>Ops Next Step</a:t>
            </a:r>
            <a:endParaRPr lang="en-US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No Life Insurance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Schedule protection review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Qualified money not spent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Trigger tax strategy discussion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Unknown beneficiaries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Schedule Three Chairs meeting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Old permanent insurance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Capital efficiency review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Estate plan w/o liquidity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</a:rPr>
              <a:t>Legacy funding conversation</a:t>
            </a:r>
          </a:p>
          <a:p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“Ops flags. Advisor delivers. System monetizes.”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33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665320F-B46A-CA71-DE20-0ACD67100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3D2A433-BA26-E606-F710-E825200E6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5 — THE OPPORTUNITY PLAYBOOK (OPS = HERO)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Ops Does Not Sell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identifies friction and creates clarity.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7C96F28-44BC-C152-7F47-74CC9184B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38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11A9DDB-FB7A-04F4-D074-CEE3E147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04FCA07-A2F8-9BF8-D331-75AD58B8C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Lie Advisors Tell (and Believe)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“Annual reviews are service work”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“They don’t generate revenue”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“They distract from selling”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77756FE9-9957-73AA-34DE-B10F7C8205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47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83B2630-4311-6D83-7AA3-0D25C0791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D335611-8B59-69F2-6D0B-B207CD6D37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6 — KPIs OPS MUST OWN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Review Execution KPIs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% households reviewed (90%+)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Completion by segment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Pre-review prep (100%)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E5C30BF-5F22-FD39-C27E-10DDD4DF3E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32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13E7EBB-A6E7-A5C7-B4F9-40A2CD36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D5017CD3-EDD1-9D04-4F04-682D593A3E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Monetization KPIs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Revenue per review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% reviews with next step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Planning engagements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5C4ACE8-76D0-EE85-FEF6-C89EFE1510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183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45D789C-FE56-BAF9-F238-4E999A8AA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89F89C7-FC08-F45F-455F-62060DC63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Legacy KPIs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% beneficiaries verified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% beneficiaries introduced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% legacy relationships converted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6103C4E7-05BC-16CA-7348-93BB5B523C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4124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0296F74-8AEE-3345-48FD-095AE641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64394609-22ED-965F-D4CD-9C80DD020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7 — NON-NEGOTIABLE STANDARDS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br>
              <a:rPr lang="en-US" sz="3200" dirty="0"/>
            </a:b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AFF67491-6AB8-42C8-B213-3D43C79D99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367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1CB197E4-B794-5223-6AA9-030109972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AF34EBA-B05B-D6EF-FE3A-5F5C982BC7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Standards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Reviews are scheduled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Reviews are prepared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Reviews are documented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Reviews end with: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Next step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Owner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Timeline</a:t>
            </a:r>
            <a:endParaRPr lang="en-US" sz="10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D7C0512D-E97B-9477-AEEF-6C721FCDD8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6572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C89DABD-A4A2-ABB3-A4D5-902C91DE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0B01D7F-86D1-192F-380C-5A3D4E72D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 THE OPENING KEYNOTE (BEHAVIOR + LIFE)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bring it back to Obvious; make it personal; set the year.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 let’s bring it home.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isn’t a marketing decision.</a:t>
            </a:r>
            <a:b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a behavior.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life stack (deliver like a cadence/drumbeat):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leader.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teammate.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partner.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employer.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human.”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line you already wrote (keep it):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“Doing the little things right—when nobody is watching—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what makes you the obvious choice when everyone is.”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 drop (pause after it):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“2026 doesn’t belong to the loud.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belongs to the certain.”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Stop. Let it hang. Walk off clean.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4648088-F6A5-4BBD-F145-0B9F303DE0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41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387ADE8-EC70-D2DC-A7EF-58E74B85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DB892B7F-F3D7-D46F-4779-143480EB28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Truth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annual review </a:t>
            </a: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should be the most profitable meeting of the year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 because it’s salesy — but because: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Trust already exists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Timing is perfect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Context is complete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Problems are visible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85CF754-0728-9E45-7FF6-01039110BB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71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20336DB7-496B-0FF1-D3B6-A94BD5C2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2052857-9BAD-827B-0E2B-D8CEE6F7EF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7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The Real Issue</a:t>
            </a:r>
            <a:endParaRPr lang="en-US" sz="7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problem isn’t the meeting.</a:t>
            </a:r>
            <a:b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problem is </a:t>
            </a:r>
            <a:r>
              <a:rPr lang="en-US" sz="7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there is no system</a:t>
            </a:r>
            <a: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Without a system: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Advisors dread reviews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reacts instead of leads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Opportunity dies in prep (or lack of it)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0E8AB6A-5037-DAAA-9279-5735C46022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15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21569D14-56DA-5CAC-965E-EFCE92C1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931E99E-BB55-63C5-3198-30038711DF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2 — THE REFRAME (OPS AS THE HERO)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A Proactive Review Is Not a Meeting</a:t>
            </a:r>
            <a:endParaRPr lang="en-US" sz="3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It’s a systemized client lifecycle event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82CA5E8-73CF-55E7-6688-EA140B9843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48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99A3AE3-6E85-05E3-D4E3-25FE4DAF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FCB3520-585F-3688-8019-4F7B7B47B5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7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What Ops Owns</a:t>
            </a:r>
            <a:endParaRPr lang="en-US" sz="72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72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owns: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Preparation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Structure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Opportunity identification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Follow-through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Expansion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3200" dirty="0"/>
            </a:br>
            <a:r>
              <a:rPr lang="en-US" sz="32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“Advisors don’t need to sell in reviews.</a:t>
            </a:r>
            <a:br>
              <a:rPr lang="en-US" sz="3200" dirty="0"/>
            </a:br>
            <a:r>
              <a:rPr lang="en-US" sz="32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They need Ops to tee the ball up.”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D7C0EE9F-694C-6688-885D-F6A8278D01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31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8A0464F-EB4A-66FA-510A-A860C3EE9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C3C65C8-A642-2143-A6E6-85AAD977F7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SECTION 3 — GATE 1: SEGMENTATION (FOUNDATIONAL)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Segmentation Is Non-Negotiable</a:t>
            </a:r>
            <a:endParaRPr lang="en-US" sz="4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If you don’t segment, you </a:t>
            </a:r>
            <a:r>
              <a:rPr lang="en-US" sz="4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cannot</a:t>
            </a:r>
            <a:r>
              <a:rPr lang="en-US" sz="4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be proactive.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06E2925-1271-D732-60A6-B397D8244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798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D459340-20E2-6A92-ECAB-E0807EB9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4C1B7291-59B3-72C3-E15A-00E35275E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Segmentation is not marketing.</a:t>
            </a:r>
            <a:b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It is capacity management.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6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Without it: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$50K clients get $2M-level energy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 burns out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Advisors stay trapped in service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Reviews become optional instead of scheduled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D8447241-91F7-72D0-A7D6-A099D7404E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207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4E895-920B-29E8-A403-D19B3AB1E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14" name="Google Shape;91;p10">
            <a:extLst>
              <a:ext uri="{FF2B5EF4-FFF2-40B4-BE49-F238E27FC236}">
                <a16:creationId xmlns:a16="http://schemas.microsoft.com/office/drawing/2014/main" id="{8E4A8EF4-DA5C-1FBE-1FCA-8C1666F9EE56}"/>
              </a:ext>
            </a:extLst>
          </p:cNvPr>
          <p:cNvPicPr preferRelativeResize="0"/>
          <p:nvPr userDrawn="1"/>
        </p:nvPicPr>
        <p:blipFill>
          <a:blip r:embed="rId5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871AC8-19AE-09A2-CCC2-E330255ED0E0}"/>
              </a:ext>
            </a:extLst>
          </p:cNvPr>
          <p:cNvSpPr/>
          <p:nvPr userDrawn="1"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D758-E5B1-BDCA-040E-FED7437BB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F675896-F5E5-24F3-8C71-0EB05CE79B89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C3453-E76C-4DD7-DD3B-C10BCD46709E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6E72B-EBF8-09A1-C360-83C944EDE9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606ED000-7BAC-A66D-8E9E-F8F890887347}"/>
              </a:ext>
            </a:extLst>
          </p:cNvPr>
          <p:cNvPicPr preferRelativeResize="0"/>
          <p:nvPr userDrawn="1"/>
        </p:nvPicPr>
        <p:blipFill>
          <a:blip r:embed="rId9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CC7D8-5013-BD5E-A30C-6A27FA7ED57D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21A1D27C-8E83-4FB6-6D55-7ABEF3F39205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58042CA1-DC0A-1F89-D026-C7FCE12640BB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9A5647C-B6EF-E6E0-8149-44FA3738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59" name="Google Shape;59;p7"/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90EFD-DA1E-6C67-4938-314FC63C6008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JARROD FLORENCE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President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&amp; Foundations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37573DE7-9E55-12D8-472B-39085F486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EFA4378D-7E37-852A-5B2C-662985050398}"/>
              </a:ext>
            </a:extLst>
          </p:cNvPr>
          <p:cNvSpPr txBox="1"/>
          <p:nvPr/>
        </p:nvSpPr>
        <p:spPr>
          <a:xfrm>
            <a:off x="5522259" y="2724957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PROACTIVE ANNUAL REVIEWS</a:t>
            </a:r>
            <a:endParaRPr sz="11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FFE00340-542F-93A9-31B4-1FB1E8A7E92D}"/>
              </a:ext>
            </a:extLst>
          </p:cNvPr>
          <p:cNvSpPr txBox="1"/>
          <p:nvPr/>
        </p:nvSpPr>
        <p:spPr>
          <a:xfrm>
            <a:off x="5617509" y="5649044"/>
            <a:ext cx="8489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HOW OPS TURN ”SERVICE WORK” INTO THE MOST PROFITABLE MEETING IN THE FIRM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6C537-B3FD-E7CA-5854-CEF5EE4A467E}"/>
              </a:ext>
            </a:extLst>
          </p:cNvPr>
          <p:cNvCxnSpPr>
            <a:cxnSpLocks/>
          </p:cNvCxnSpPr>
          <p:nvPr/>
        </p:nvCxnSpPr>
        <p:spPr>
          <a:xfrm>
            <a:off x="5617509" y="5337782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604ACA2-6BE7-0E49-E876-B743C0D866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533"/>
          <a:stretch/>
        </p:blipFill>
        <p:spPr>
          <a:xfrm>
            <a:off x="1539325" y="2602118"/>
            <a:ext cx="3539802" cy="39702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EFC38AD-9063-A06B-5EA4-9CB6DE1E3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714FAF-D703-B627-1717-D40FF6DB6BB7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1ED0A38D-5241-5DAF-8EF2-F3A2A2A0FA5E}"/>
              </a:ext>
            </a:extLst>
          </p:cNvPr>
          <p:cNvSpPr txBox="1"/>
          <p:nvPr/>
        </p:nvSpPr>
        <p:spPr>
          <a:xfrm>
            <a:off x="1018250" y="6548601"/>
            <a:ext cx="10199877" cy="388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Clients: 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“We proactively identify risk, opportunity, and legacy before you ask.”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 Clients:</a:t>
            </a:r>
            <a:r>
              <a:rPr lang="en-US" sz="4000" b="0" i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“We ensure your plan stays intact and updated.”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 Clients:</a:t>
            </a:r>
            <a:r>
              <a:rPr lang="en-US" sz="4000" b="0" i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“We make sure nothing breaks.”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8A35B9EC-B2BF-9CC4-A525-D415ABB0ACB8}"/>
              </a:ext>
            </a:extLst>
          </p:cNvPr>
          <p:cNvSpPr txBox="1"/>
          <p:nvPr/>
        </p:nvSpPr>
        <p:spPr>
          <a:xfrm>
            <a:off x="1018250" y="804094"/>
            <a:ext cx="10623623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SEGMENTATION IS A PROMISE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5" name="Google Shape;213;p17">
            <a:extLst>
              <a:ext uri="{FF2B5EF4-FFF2-40B4-BE49-F238E27FC236}">
                <a16:creationId xmlns:a16="http://schemas.microsoft.com/office/drawing/2014/main" id="{18C7B676-DE5F-1156-6879-0894F360B95C}"/>
              </a:ext>
            </a:extLst>
          </p:cNvPr>
          <p:cNvPicPr preferRelativeResize="0"/>
          <p:nvPr/>
        </p:nvPicPr>
        <p:blipFill>
          <a:blip r:embed="rId3"/>
          <a:srcRect l="31745" t="-1" r="47844" b="45"/>
          <a:stretch/>
        </p:blipFill>
        <p:spPr>
          <a:xfrm>
            <a:off x="13050982" y="0"/>
            <a:ext cx="5229086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9FF90EF9-A931-EA21-C7EF-7677BD239CA3}"/>
              </a:ext>
            </a:extLst>
          </p:cNvPr>
          <p:cNvSpPr txBox="1"/>
          <p:nvPr/>
        </p:nvSpPr>
        <p:spPr>
          <a:xfrm>
            <a:off x="1018251" y="3512734"/>
            <a:ext cx="1233052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Segmentation is not ranking clients.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It is making a promise – and keeping it.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 Promise by Segment</a:t>
            </a: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5F677C-FA17-32AD-E62D-7A916E1A1B46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7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6D25349-C2F1-AF5E-550C-91FDD19E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E7AADD08-FB00-D2C6-F272-06A33B56A7EE}"/>
              </a:ext>
            </a:extLst>
          </p:cNvPr>
          <p:cNvSpPr txBox="1"/>
          <p:nvPr/>
        </p:nvSpPr>
        <p:spPr>
          <a:xfrm>
            <a:off x="2040177" y="6299938"/>
            <a:ext cx="14207646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SAME-WEEK EXECUTION. NO CRM REBUILD.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CE1EB5-0712-A0CE-3F20-355705D01345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3E3033-2CC4-8D78-0E51-5C00208303BB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E24482E7-C07B-0704-5301-EF380DCF59EC}"/>
              </a:ext>
            </a:extLst>
          </p:cNvPr>
          <p:cNvSpPr txBox="1"/>
          <p:nvPr/>
        </p:nvSpPr>
        <p:spPr>
          <a:xfrm>
            <a:off x="0" y="3450902"/>
            <a:ext cx="18288000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SIMPLE 3-STEP SEGMENTATION PROCESS</a:t>
            </a:r>
          </a:p>
        </p:txBody>
      </p:sp>
    </p:spTree>
    <p:extLst>
      <p:ext uri="{BB962C8B-B14F-4D97-AF65-F5344CB8AC3E}">
        <p14:creationId xmlns:p14="http://schemas.microsoft.com/office/powerpoint/2010/main" val="221732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08E69BF-CB7E-ED38-83BC-B74820AC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67AD751F-2490-D543-39B0-5578D2C79478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SIMPLE 3-STEP SEGMENTATION PROCESS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7" name="Google Shape;69;p8">
            <a:extLst>
              <a:ext uri="{FF2B5EF4-FFF2-40B4-BE49-F238E27FC236}">
                <a16:creationId xmlns:a16="http://schemas.microsoft.com/office/drawing/2014/main" id="{B134924C-1400-926C-70CA-E05FF727638E}"/>
              </a:ext>
            </a:extLst>
          </p:cNvPr>
          <p:cNvSpPr txBox="1"/>
          <p:nvPr/>
        </p:nvSpPr>
        <p:spPr>
          <a:xfrm>
            <a:off x="3753733" y="3190277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STEP 1: SORT BY HOUSEHOLD VALUE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8" name="Google Shape;92;p10">
            <a:extLst>
              <a:ext uri="{FF2B5EF4-FFF2-40B4-BE49-F238E27FC236}">
                <a16:creationId xmlns:a16="http://schemas.microsoft.com/office/drawing/2014/main" id="{6DED7CB5-9C12-22C1-B7DC-36B540C70D8B}"/>
              </a:ext>
            </a:extLst>
          </p:cNvPr>
          <p:cNvSpPr txBox="1"/>
          <p:nvPr/>
        </p:nvSpPr>
        <p:spPr>
          <a:xfrm>
            <a:off x="3753733" y="4979287"/>
            <a:ext cx="10185291" cy="388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list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i="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report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Highest → Lowest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i="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Math first, not emotion</a:t>
            </a:r>
            <a:endParaRPr lang="en-US" sz="50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0" name="Graphic 29" descr="Badge 1 outline">
            <a:extLst>
              <a:ext uri="{FF2B5EF4-FFF2-40B4-BE49-F238E27FC236}">
                <a16:creationId xmlns:a16="http://schemas.microsoft.com/office/drawing/2014/main" id="{1D1146EB-04AA-5C70-187A-84F1FF1F8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82" y="2700661"/>
            <a:ext cx="2695807" cy="26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38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14CAE56-9D7B-75DA-2700-EA4F400C0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F01474D9-5831-1319-2237-198F0A56729D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SIMPLE 3-STEP SEGMENTATION PROCESS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7" name="Google Shape;69;p8">
            <a:extLst>
              <a:ext uri="{FF2B5EF4-FFF2-40B4-BE49-F238E27FC236}">
                <a16:creationId xmlns:a16="http://schemas.microsoft.com/office/drawing/2014/main" id="{7E47BB4B-1337-D2DA-65EC-788D345FF937}"/>
              </a:ext>
            </a:extLst>
          </p:cNvPr>
          <p:cNvSpPr txBox="1"/>
          <p:nvPr/>
        </p:nvSpPr>
        <p:spPr>
          <a:xfrm>
            <a:off x="3753733" y="3190277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STEP 2: DRAW 2 LINES (A⎹  B⎹  C)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8" name="Google Shape;92;p10">
            <a:extLst>
              <a:ext uri="{FF2B5EF4-FFF2-40B4-BE49-F238E27FC236}">
                <a16:creationId xmlns:a16="http://schemas.microsoft.com/office/drawing/2014/main" id="{91EAED92-87EF-52BB-403A-7D8AD96A9EDB}"/>
              </a:ext>
            </a:extLst>
          </p:cNvPr>
          <p:cNvSpPr txBox="1"/>
          <p:nvPr/>
        </p:nvSpPr>
        <p:spPr>
          <a:xfrm>
            <a:off x="3753733" y="4979287"/>
            <a:ext cx="10185291" cy="458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A: Top 20%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i="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B: Middle 30-40%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C: Maintenance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500" i="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 needs 3 buckets, not 12.</a:t>
            </a:r>
            <a:endParaRPr lang="en-US" sz="5000" b="1" i="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0" name="Graphic 29" descr="Badge outline">
            <a:extLst>
              <a:ext uri="{FF2B5EF4-FFF2-40B4-BE49-F238E27FC236}">
                <a16:creationId xmlns:a16="http://schemas.microsoft.com/office/drawing/2014/main" id="{6EB98BA1-CA9C-A24D-E9F8-0991A3CC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8082" y="2700661"/>
            <a:ext cx="2695807" cy="26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8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6382708-B09F-1087-2897-F3A96860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7D1965AE-7288-F3DF-86E8-C78DCE213D64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SIMPLE 3-STEP SEGMENTATION PROCESS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7" name="Google Shape;69;p8">
            <a:extLst>
              <a:ext uri="{FF2B5EF4-FFF2-40B4-BE49-F238E27FC236}">
                <a16:creationId xmlns:a16="http://schemas.microsoft.com/office/drawing/2014/main" id="{E8B329E4-E5A6-F74E-4C50-A01F58DC01E1}"/>
              </a:ext>
            </a:extLst>
          </p:cNvPr>
          <p:cNvSpPr txBox="1"/>
          <p:nvPr/>
        </p:nvSpPr>
        <p:spPr>
          <a:xfrm>
            <a:off x="3753733" y="3190277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STEP 3: ASSIGN REVIEW STANDARDS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30" name="Graphic 29" descr="Badge 3 outline">
            <a:extLst>
              <a:ext uri="{FF2B5EF4-FFF2-40B4-BE49-F238E27FC236}">
                <a16:creationId xmlns:a16="http://schemas.microsoft.com/office/drawing/2014/main" id="{3272FCD0-50B7-184B-B6DB-18E0D8A1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8082" y="2700661"/>
            <a:ext cx="2695807" cy="26958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D2C0DE-C8C3-D21B-0172-32B3CD03B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308498"/>
              </p:ext>
            </p:extLst>
          </p:nvPr>
        </p:nvGraphicFramePr>
        <p:xfrm>
          <a:off x="3753733" y="4915518"/>
          <a:ext cx="13285330" cy="35136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76885">
                  <a:extLst>
                    <a:ext uri="{9D8B030D-6E8A-4147-A177-3AD203B41FA5}">
                      <a16:colId xmlns:a16="http://schemas.microsoft.com/office/drawing/2014/main" val="1771519375"/>
                    </a:ext>
                  </a:extLst>
                </a:gridCol>
                <a:gridCol w="4365780">
                  <a:extLst>
                    <a:ext uri="{9D8B030D-6E8A-4147-A177-3AD203B41FA5}">
                      <a16:colId xmlns:a16="http://schemas.microsoft.com/office/drawing/2014/main" val="4087341393"/>
                    </a:ext>
                  </a:extLst>
                </a:gridCol>
                <a:gridCol w="3775535">
                  <a:extLst>
                    <a:ext uri="{9D8B030D-6E8A-4147-A177-3AD203B41FA5}">
                      <a16:colId xmlns:a16="http://schemas.microsoft.com/office/drawing/2014/main" val="2621736427"/>
                    </a:ext>
                  </a:extLst>
                </a:gridCol>
                <a:gridCol w="2867130">
                  <a:extLst>
                    <a:ext uri="{9D8B030D-6E8A-4147-A177-3AD203B41FA5}">
                      <a16:colId xmlns:a16="http://schemas.microsoft.com/office/drawing/2014/main" val="2763769140"/>
                    </a:ext>
                  </a:extLst>
                </a:gridCol>
              </a:tblGrid>
              <a:tr h="66009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SEGMENT</a:t>
                      </a:r>
                      <a:endParaRPr lang="en-US" sz="3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REVIEW TYPE</a:t>
                      </a:r>
                      <a:endParaRPr lang="en-US" sz="3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FREQUENCY</a:t>
                      </a:r>
                      <a:endParaRPr lang="en-US" sz="3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OWNER</a:t>
                      </a:r>
                      <a:endParaRPr lang="en-US" sz="3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6971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Full Proactive Review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Annual Minimum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Advisor + Ops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7229381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Structured Review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Annual/Bi-Annual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Ops-led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7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Touchpoint Review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Annual Check-In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</a:rPr>
                        <a:t>Ops only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290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704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DA7B8CA4-067E-46E7-42E1-BA5ADFD5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E893B6D1-3907-00F6-B666-8F76792B8C21}"/>
              </a:ext>
            </a:extLst>
          </p:cNvPr>
          <p:cNvSpPr txBox="1"/>
          <p:nvPr/>
        </p:nvSpPr>
        <p:spPr>
          <a:xfrm>
            <a:off x="1018250" y="4252971"/>
            <a:ext cx="12601496" cy="428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Waiting for a ”perfect” CRM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b="1" i="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Emotional exceptions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Advisors overriding the system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b="1" i="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Over-engineering scoring models</a:t>
            </a:r>
            <a:endParaRPr lang="en-US" sz="55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5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20726C14-4D50-22DC-9818-898E6C97EB44}"/>
              </a:ext>
            </a:extLst>
          </p:cNvPr>
          <p:cNvSpPr txBox="1"/>
          <p:nvPr/>
        </p:nvSpPr>
        <p:spPr>
          <a:xfrm>
            <a:off x="1018250" y="1735417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DON’T ALLOW: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AC80EB-708E-5F12-BDF2-5C3AD47159D8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71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DE937DD-5C83-245B-F934-A17F9642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9F4FEAA8-DF43-9D47-2ACA-D9F3BE938DF2}"/>
              </a:ext>
            </a:extLst>
          </p:cNvPr>
          <p:cNvSpPr txBox="1"/>
          <p:nvPr/>
        </p:nvSpPr>
        <p:spPr>
          <a:xfrm>
            <a:off x="2040177" y="6299938"/>
            <a:ext cx="1420764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u="none" strike="noStrike" cap="none" spc="3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THE FOUR PHASES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763A3A-B212-9A7B-10BC-F2468173AAF3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1C5FA-AF71-A72D-01D4-CC06166319F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9E7FB1BA-3A8D-B383-0F36-79A52A72F6B8}"/>
              </a:ext>
            </a:extLst>
          </p:cNvPr>
          <p:cNvSpPr txBox="1"/>
          <p:nvPr/>
        </p:nvSpPr>
        <p:spPr>
          <a:xfrm>
            <a:off x="1235988" y="3450902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PROACTIVE REVIEW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2359864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93C09BD-B656-638A-EFF0-EBAC0C2AF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58FF4A32-3958-2543-C22F-41E47BECEBC0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PROACTIVE REVIEW OPERATING SYSTEM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6ABEEA61-A0F2-9BC1-82B9-DB80462DC150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FOUR PHASES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298901B7-E555-D675-7B3E-539282732680}"/>
              </a:ext>
            </a:extLst>
          </p:cNvPr>
          <p:cNvSpPr txBox="1"/>
          <p:nvPr/>
        </p:nvSpPr>
        <p:spPr>
          <a:xfrm>
            <a:off x="671802" y="3827652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PHASE 1: Pre-Review Engineering 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C4FE4C4B-CDDD-7613-F925-0870564243A3}"/>
              </a:ext>
            </a:extLst>
          </p:cNvPr>
          <p:cNvSpPr txBox="1"/>
          <p:nvPr/>
        </p:nvSpPr>
        <p:spPr>
          <a:xfrm>
            <a:off x="671802" y="5616662"/>
            <a:ext cx="13155710" cy="311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Timeline: </a:t>
            </a: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21-30 days before review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Owner: </a:t>
            </a: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Ops/Service Advisor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50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60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59B41F8-5C6B-DED8-3BC3-FA4BE050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A96D4B5C-11F6-B2AA-9BD6-47A38107D13E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PROACTIVE REVIEW OPERATING SYSTEM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F29E9566-3D69-C5BD-BDC3-566F40E84B10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FOUR PHASES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89AD4212-B403-F6CB-4C9C-1154E7C30726}"/>
              </a:ext>
            </a:extLst>
          </p:cNvPr>
          <p:cNvSpPr txBox="1"/>
          <p:nvPr/>
        </p:nvSpPr>
        <p:spPr>
          <a:xfrm>
            <a:off x="671802" y="3827652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PHASE 1: Pre-Review Engineering 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C375F1F1-5B6A-0BE5-25FF-9055F5957748}"/>
              </a:ext>
            </a:extLst>
          </p:cNvPr>
          <p:cNvSpPr txBox="1"/>
          <p:nvPr/>
        </p:nvSpPr>
        <p:spPr>
          <a:xfrm>
            <a:off x="671802" y="5008014"/>
            <a:ext cx="13155710" cy="51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REQUIRED INPUTS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(No Exceptions)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endParaRPr lang="en-US" sz="5000" b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snapshot (AUM + insurance + annuities)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status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Legacy checklist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Prior action items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Known risks (RMDs, Tax Exposure, Market Risk, Income Gaps)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1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97AA04D-8D5E-4C92-03D9-7D34E171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8AA6C329-C414-1E3A-EDF5-C9D5BA4BB58E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PROACTIVE REVIEW OPERATING SYSTEM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BBAF0853-1276-F16B-0DB6-68DCD4FED02C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FOUR PHASES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F580160C-C95F-121A-C723-E8F8314DD4B5}"/>
              </a:ext>
            </a:extLst>
          </p:cNvPr>
          <p:cNvSpPr txBox="1"/>
          <p:nvPr/>
        </p:nvSpPr>
        <p:spPr>
          <a:xfrm>
            <a:off x="671802" y="3827652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PHASE 1: Pre-Review Engineering 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F7062901-3C39-9B08-3697-D40A5671FCF5}"/>
              </a:ext>
            </a:extLst>
          </p:cNvPr>
          <p:cNvSpPr txBox="1"/>
          <p:nvPr/>
        </p:nvSpPr>
        <p:spPr>
          <a:xfrm>
            <a:off x="671802" y="5008014"/>
            <a:ext cx="13155710" cy="545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BRIEF (1 Page Only)</a:t>
            </a:r>
            <a:endParaRPr lang="en-US" sz="5000" b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itchFamily="2" charset="2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it’s more than one page, it’s wrong.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600" b="1" i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Brief must answer: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changed?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missing?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does opportunity exist?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conversation must happen?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raphic 5" descr="Traffic light outline">
            <a:extLst>
              <a:ext uri="{FF2B5EF4-FFF2-40B4-BE49-F238E27FC236}">
                <a16:creationId xmlns:a16="http://schemas.microsoft.com/office/drawing/2014/main" id="{6611166F-CFCE-65C4-1995-A9E94096C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9411" y="6760426"/>
            <a:ext cx="3164159" cy="31641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53110C6-935D-F9EE-0C2D-E297DD435BD0}"/>
              </a:ext>
            </a:extLst>
          </p:cNvPr>
          <p:cNvSpPr/>
          <p:nvPr/>
        </p:nvSpPr>
        <p:spPr>
          <a:xfrm>
            <a:off x="10301758" y="7417015"/>
            <a:ext cx="399464" cy="3994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2A7AD9-6590-4E7E-918F-D5E2E238143C}"/>
              </a:ext>
            </a:extLst>
          </p:cNvPr>
          <p:cNvSpPr/>
          <p:nvPr/>
        </p:nvSpPr>
        <p:spPr>
          <a:xfrm>
            <a:off x="10301758" y="8145885"/>
            <a:ext cx="399464" cy="399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908F03-4029-B1CC-C5CA-6072A06A7D78}"/>
              </a:ext>
            </a:extLst>
          </p:cNvPr>
          <p:cNvSpPr/>
          <p:nvPr/>
        </p:nvSpPr>
        <p:spPr>
          <a:xfrm>
            <a:off x="10301758" y="8874754"/>
            <a:ext cx="399464" cy="3994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2;p10">
            <a:extLst>
              <a:ext uri="{FF2B5EF4-FFF2-40B4-BE49-F238E27FC236}">
                <a16:creationId xmlns:a16="http://schemas.microsoft.com/office/drawing/2014/main" id="{238EDD41-CC1F-3B09-73DA-9479A9804311}"/>
              </a:ext>
            </a:extLst>
          </p:cNvPr>
          <p:cNvSpPr txBox="1"/>
          <p:nvPr/>
        </p:nvSpPr>
        <p:spPr>
          <a:xfrm>
            <a:off x="11700108" y="7042688"/>
            <a:ext cx="1315571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Broken/Risk</a:t>
            </a:r>
          </a:p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Inefficient</a:t>
            </a:r>
          </a:p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Expansion Opportunity</a:t>
            </a:r>
          </a:p>
        </p:txBody>
      </p:sp>
    </p:spTree>
    <p:extLst>
      <p:ext uri="{BB962C8B-B14F-4D97-AF65-F5344CB8AC3E}">
        <p14:creationId xmlns:p14="http://schemas.microsoft.com/office/powerpoint/2010/main" val="259474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8500C24-B297-6BEC-EC61-B5CA5FAD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E6D37BED-3B81-53D6-2CD2-43E30BDDDB51}"/>
              </a:ext>
            </a:extLst>
          </p:cNvPr>
          <p:cNvSpPr txBox="1"/>
          <p:nvPr/>
        </p:nvSpPr>
        <p:spPr>
          <a:xfrm>
            <a:off x="2978740" y="4758864"/>
            <a:ext cx="12330520" cy="322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Annual reviews are not service work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are a business strategy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 should own them</a:t>
            </a: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A8C0975F-99BC-ADA1-98A2-DA9A31C9EB30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PROBLEM</a:t>
            </a:r>
          </a:p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(WHY THIS MATTERS)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2F111E51-0310-AA62-39ED-661C7E80EBC8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ANNUAL REVIEWS ARE NOT A COURTESY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E20D3D-70F6-C67D-D38A-BEDAB077C8C1}"/>
              </a:ext>
            </a:extLst>
          </p:cNvPr>
          <p:cNvCxnSpPr>
            <a:cxnSpLocks/>
          </p:cNvCxnSpPr>
          <p:nvPr/>
        </p:nvCxnSpPr>
        <p:spPr>
          <a:xfrm>
            <a:off x="3189679" y="4104453"/>
            <a:ext cx="11894992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A10401-971C-EBA7-7D5C-6D800B417B68}"/>
              </a:ext>
            </a:extLst>
          </p:cNvPr>
          <p:cNvCxnSpPr>
            <a:cxnSpLocks/>
          </p:cNvCxnSpPr>
          <p:nvPr/>
        </p:nvCxnSpPr>
        <p:spPr>
          <a:xfrm>
            <a:off x="3189679" y="8721058"/>
            <a:ext cx="11894992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02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F160980-E092-EDB2-27A4-7982709E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9;p8">
            <a:extLst>
              <a:ext uri="{FF2B5EF4-FFF2-40B4-BE49-F238E27FC236}">
                <a16:creationId xmlns:a16="http://schemas.microsoft.com/office/drawing/2014/main" id="{39C68968-AD11-2814-70A4-3CA627BCAC55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PROACTIVE REVIEW OPERATING SYSTEM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1D2092B1-1A49-E82E-8E5B-08BCB1EBE379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FOUR PHASES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1EF51DD-E30F-0C20-7945-9F1FFA489C6D}"/>
              </a:ext>
            </a:extLst>
          </p:cNvPr>
          <p:cNvSpPr txBox="1"/>
          <p:nvPr/>
        </p:nvSpPr>
        <p:spPr>
          <a:xfrm>
            <a:off x="671802" y="3827652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PHASE 2: The Review Agenda</a:t>
            </a:r>
            <a:endParaRPr sz="6000" b="1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43CDF5E-0421-0DBA-CA3E-74C37739ABD7}"/>
              </a:ext>
            </a:extLst>
          </p:cNvPr>
          <p:cNvSpPr txBox="1"/>
          <p:nvPr/>
        </p:nvSpPr>
        <p:spPr>
          <a:xfrm>
            <a:off x="671802" y="5297940"/>
            <a:ext cx="1039411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-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45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CONFIRM THE PLAN</a:t>
            </a:r>
          </a:p>
          <a:p>
            <a:pPr marL="914400" marR="0" lvl="0" indent="-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45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IDENTIFY GAPS</a:t>
            </a:r>
          </a:p>
          <a:p>
            <a:pPr marL="914400" marR="0" lvl="0" indent="-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45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PROACTIVE RECOMMENDATIONS</a:t>
            </a:r>
          </a:p>
          <a:p>
            <a:pPr marL="914400" marR="0" lvl="0" indent="-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45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LEGACY CONVERSATION (ALWAYS)</a:t>
            </a:r>
          </a:p>
        </p:txBody>
      </p:sp>
    </p:spTree>
    <p:extLst>
      <p:ext uri="{BB962C8B-B14F-4D97-AF65-F5344CB8AC3E}">
        <p14:creationId xmlns:p14="http://schemas.microsoft.com/office/powerpoint/2010/main" val="377656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A9398FD-6CED-7BB0-964F-1CC6D06F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479CE20D-0FAC-376E-5E07-1635849A8CFB}"/>
              </a:ext>
            </a:extLst>
          </p:cNvPr>
          <p:cNvSpPr txBox="1"/>
          <p:nvPr/>
        </p:nvSpPr>
        <p:spPr>
          <a:xfrm>
            <a:off x="2040177" y="6299938"/>
            <a:ext cx="1420764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WHAT MONETIZATION REALLY MEANS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436375-90BA-752E-C672-C41F9FA64727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48806-C439-9D61-6FB9-0FD63AF5A2A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791D4C31-309D-CD25-7695-13E278A6904E}"/>
              </a:ext>
            </a:extLst>
          </p:cNvPr>
          <p:cNvSpPr txBox="1"/>
          <p:nvPr/>
        </p:nvSpPr>
        <p:spPr>
          <a:xfrm>
            <a:off x="1235988" y="3450902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MONETIZATION WITHOUT SELLING</a:t>
            </a:r>
          </a:p>
        </p:txBody>
      </p:sp>
    </p:spTree>
    <p:extLst>
      <p:ext uri="{BB962C8B-B14F-4D97-AF65-F5344CB8AC3E}">
        <p14:creationId xmlns:p14="http://schemas.microsoft.com/office/powerpoint/2010/main" val="683608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D67113FC-2FD7-64DF-1D95-3DF76521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34770F-432F-FEF9-0A3D-27509D5D095C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D66F7CE3-423C-6D02-DBDA-A09AB187B5EF}"/>
              </a:ext>
            </a:extLst>
          </p:cNvPr>
          <p:cNvSpPr txBox="1"/>
          <p:nvPr/>
        </p:nvSpPr>
        <p:spPr>
          <a:xfrm>
            <a:off x="1018250" y="4381825"/>
            <a:ext cx="10199877" cy="504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engagements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Strategy implem</a:t>
            </a:r>
            <a:r>
              <a:rPr lang="en-US" sz="5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entation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Asset repositioning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Protection solutions</a:t>
            </a:r>
          </a:p>
          <a:p>
            <a:pPr marL="571500" marR="0" indent="-5715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5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Fee-based work</a:t>
            </a:r>
            <a:endParaRPr lang="en-US" sz="55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A0170CE4-86C8-A534-BC5E-D6BAFE70A58A}"/>
              </a:ext>
            </a:extLst>
          </p:cNvPr>
          <p:cNvSpPr txBox="1"/>
          <p:nvPr/>
        </p:nvSpPr>
        <p:spPr>
          <a:xfrm>
            <a:off x="1018250" y="804094"/>
            <a:ext cx="12032732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MONETIZATION LOOKS LIKE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BCD7B-F36E-628F-30B8-DA09D085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58" r="5660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467A65-F0AB-FF44-7DDB-AF636B1C8DB2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50F927B-A408-9597-F261-93D3E3564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0409-1C27-A81F-5EB3-8E7B0C79BCE9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4791E-66A6-E0E8-EA52-D2A09DBCF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58" r="5660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2D0DB3D1-2C30-C78E-B6B7-E7B7E8D30AB5}"/>
              </a:ext>
            </a:extLst>
          </p:cNvPr>
          <p:cNvSpPr txBox="1"/>
          <p:nvPr/>
        </p:nvSpPr>
        <p:spPr>
          <a:xfrm>
            <a:off x="1018250" y="1677951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ROLE OF OPS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DAD78-FADE-A4E7-DF10-10D00C481CDA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18DCDAC7-D4A6-2005-74AF-DDFDEA4426E7}"/>
              </a:ext>
            </a:extLst>
          </p:cNvPr>
          <p:cNvSpPr txBox="1"/>
          <p:nvPr/>
        </p:nvSpPr>
        <p:spPr>
          <a:xfrm>
            <a:off x="1018251" y="3473358"/>
            <a:ext cx="10839452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Ops:</a:t>
            </a:r>
            <a:endParaRPr lang="en-US" sz="40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Identifies opportunities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Packages the follow-up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Schedules implementation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Tracks conversion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Language Ops Can Use:</a:t>
            </a:r>
            <a:endParaRPr lang="en-US" sz="40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“Client is open to exploring options if it reduces taxes.”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“Client asked about income sustainability.”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“Client unaware of beneficiary gaps.”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30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8529F3E-2706-8FD4-518D-D6A3DA672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61B4B58E-0E8B-AEB6-EDA3-0C2B8A7A9097}"/>
              </a:ext>
            </a:extLst>
          </p:cNvPr>
          <p:cNvSpPr txBox="1"/>
          <p:nvPr/>
        </p:nvSpPr>
        <p:spPr>
          <a:xfrm>
            <a:off x="2040177" y="6299938"/>
            <a:ext cx="1420764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LEGACY IS NOT OPTIONAL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61810-11A2-B1D8-B7E5-79CF5FF4FDCF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3441E4-8908-BE08-F2B8-6E1EB1CE8890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9B251D48-003E-C0C4-F2CC-AA365528C8D8}"/>
              </a:ext>
            </a:extLst>
          </p:cNvPr>
          <p:cNvSpPr txBox="1"/>
          <p:nvPr/>
        </p:nvSpPr>
        <p:spPr>
          <a:xfrm>
            <a:off x="1235988" y="3450902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LEGACY CAPTURE (NON-NEGOTIABLE)</a:t>
            </a:r>
          </a:p>
        </p:txBody>
      </p:sp>
    </p:spTree>
    <p:extLst>
      <p:ext uri="{BB962C8B-B14F-4D97-AF65-F5344CB8AC3E}">
        <p14:creationId xmlns:p14="http://schemas.microsoft.com/office/powerpoint/2010/main" val="1088556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BC0E5DA-AC0F-AC1C-84EC-C8EF8351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F618B-9D96-D319-A3EE-D9F2C628FB76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FE82438C-AFDA-7DA9-22E1-5C026165B12C}"/>
              </a:ext>
            </a:extLst>
          </p:cNvPr>
          <p:cNvSpPr txBox="1"/>
          <p:nvPr/>
        </p:nvSpPr>
        <p:spPr>
          <a:xfrm>
            <a:off x="1018250" y="1142718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LEGACY TRIGGERS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2" name="Picture 1" descr="A close up of gears&#10;&#10;Description automatically generated">
            <a:extLst>
              <a:ext uri="{FF2B5EF4-FFF2-40B4-BE49-F238E27FC236}">
                <a16:creationId xmlns:a16="http://schemas.microsoft.com/office/drawing/2014/main" id="{70568EB2-FB5A-CF7D-C87E-6C2EE472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B076DE-5A62-0374-05B7-880AEC2ACADD}"/>
              </a:ext>
            </a:extLst>
          </p:cNvPr>
          <p:cNvCxnSpPr>
            <a:cxnSpLocks/>
          </p:cNvCxnSpPr>
          <p:nvPr/>
        </p:nvCxnSpPr>
        <p:spPr>
          <a:xfrm>
            <a:off x="1018251" y="249518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75D00E32-A0AE-5209-1A1D-7039DF8BE9ED}"/>
              </a:ext>
            </a:extLst>
          </p:cNvPr>
          <p:cNvSpPr txBox="1"/>
          <p:nvPr/>
        </p:nvSpPr>
        <p:spPr>
          <a:xfrm>
            <a:off x="1018251" y="4337280"/>
            <a:ext cx="10839452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5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Trigger legacy workflow when</a:t>
            </a:r>
            <a:r>
              <a:rPr lang="en-US" sz="55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US" sz="55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changes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Death, illness, remarriage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over X age without introductions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12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054DF5D-0B62-BC73-F993-C3FF3E19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5A6AB4-F485-DF32-A2D7-E38F304E7EB3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55F543D3-7550-8405-ABD8-927BAF6DC39D}"/>
              </a:ext>
            </a:extLst>
          </p:cNvPr>
          <p:cNvSpPr txBox="1"/>
          <p:nvPr/>
        </p:nvSpPr>
        <p:spPr>
          <a:xfrm>
            <a:off x="1018250" y="1133085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OPS ACTIONS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2" name="Picture 1" descr="A close up of gears&#10;&#10;Description automatically generated">
            <a:extLst>
              <a:ext uri="{FF2B5EF4-FFF2-40B4-BE49-F238E27FC236}">
                <a16:creationId xmlns:a16="http://schemas.microsoft.com/office/drawing/2014/main" id="{1BFF4818-A1F1-B5F1-FB29-8C384798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DADD25-B824-08D3-00F7-DF1AF54CA72E}"/>
              </a:ext>
            </a:extLst>
          </p:cNvPr>
          <p:cNvCxnSpPr>
            <a:cxnSpLocks/>
          </p:cNvCxnSpPr>
          <p:nvPr/>
        </p:nvCxnSpPr>
        <p:spPr>
          <a:xfrm>
            <a:off x="1018251" y="2485548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CB530771-75D3-EFAD-A1C4-B0E0338809D6}"/>
              </a:ext>
            </a:extLst>
          </p:cNvPr>
          <p:cNvSpPr txBox="1"/>
          <p:nvPr/>
        </p:nvSpPr>
        <p:spPr>
          <a:xfrm>
            <a:off x="1018250" y="3223528"/>
            <a:ext cx="10839452" cy="706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Flag gaps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Trigger Legacy Campaign</a:t>
            </a:r>
            <a:endParaRPr lang="en-US" sz="45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Schedule: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meetings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Education invites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Documentation follow-up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5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we don’t know the beneficiaries, someone else will.</a:t>
            </a:r>
            <a:endParaRPr lang="en-US" sz="5000" b="1" i="1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08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1F501D0-3126-F0D8-E497-CE24C6D0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20A56692-FD6B-3139-A732-CBFEBE8F6F41}"/>
              </a:ext>
            </a:extLst>
          </p:cNvPr>
          <p:cNvSpPr txBox="1"/>
          <p:nvPr/>
        </p:nvSpPr>
        <p:spPr>
          <a:xfrm>
            <a:off x="1020087" y="6004970"/>
            <a:ext cx="1624782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OPS DOES NOT SELL. </a:t>
            </a:r>
            <a:b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50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OPS IDENTIFIES FRICTION AND CREATES CLARITY.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D34FDC-8977-DA3B-5CF5-3D871B8E4CA0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1ABD9-EF1B-3949-13D6-6B5DE2894BD9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3DD4B9A3-2BF4-A83F-515D-957D2E89AB9E}"/>
              </a:ext>
            </a:extLst>
          </p:cNvPr>
          <p:cNvSpPr txBox="1"/>
          <p:nvPr/>
        </p:nvSpPr>
        <p:spPr>
          <a:xfrm>
            <a:off x="1235988" y="3155934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OPPORTUNITY PLAYBOOK</a:t>
            </a:r>
          </a:p>
        </p:txBody>
      </p:sp>
    </p:spTree>
    <p:extLst>
      <p:ext uri="{BB962C8B-B14F-4D97-AF65-F5344CB8AC3E}">
        <p14:creationId xmlns:p14="http://schemas.microsoft.com/office/powerpoint/2010/main" val="53734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9F6268DF-8366-074C-5988-A5378DFA4502}"/>
              </a:ext>
            </a:extLst>
          </p:cNvPr>
          <p:cNvSpPr txBox="1"/>
          <p:nvPr/>
        </p:nvSpPr>
        <p:spPr>
          <a:xfrm>
            <a:off x="1018250" y="1142718"/>
            <a:ext cx="12032732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OPPORTUNITY ZONES → OPS NEXT STEPS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5FF94F-18C1-8609-738C-F618A6818CD1}"/>
              </a:ext>
            </a:extLst>
          </p:cNvPr>
          <p:cNvCxnSpPr>
            <a:cxnSpLocks/>
          </p:cNvCxnSpPr>
          <p:nvPr/>
        </p:nvCxnSpPr>
        <p:spPr>
          <a:xfrm>
            <a:off x="1018251" y="3439077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992BAD-E318-E78F-92EF-220F45A53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86047"/>
              </p:ext>
            </p:extLst>
          </p:nvPr>
        </p:nvGraphicFramePr>
        <p:xfrm>
          <a:off x="1018250" y="3992432"/>
          <a:ext cx="16207866" cy="541601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57185">
                  <a:extLst>
                    <a:ext uri="{9D8B030D-6E8A-4147-A177-3AD203B41FA5}">
                      <a16:colId xmlns:a16="http://schemas.microsoft.com/office/drawing/2014/main" val="1771519375"/>
                    </a:ext>
                  </a:extLst>
                </a:gridCol>
                <a:gridCol w="8050681">
                  <a:extLst>
                    <a:ext uri="{9D8B030D-6E8A-4147-A177-3AD203B41FA5}">
                      <a16:colId xmlns:a16="http://schemas.microsoft.com/office/drawing/2014/main" val="4087341393"/>
                    </a:ext>
                  </a:extLst>
                </a:gridCol>
              </a:tblGrid>
              <a:tr h="6600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OPPORTUNITY ZONE</a:t>
                      </a:r>
                      <a:endParaRPr lang="en-US" sz="3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OPS NEXT STEPS</a:t>
                      </a:r>
                      <a:endParaRPr lang="en-US" sz="3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6971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 life insurance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Schedule protection review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7229381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Qualified money not spent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Trigger tax strategy discussion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7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Unknown beneficiaries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Schedule Three Chairs Meeting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290306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Old permanent insurance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Capital efficiency review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886144"/>
                  </a:ext>
                </a:extLst>
              </a:tr>
              <a:tr h="9511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Estate plan without liquidity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Legacy funding conversion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40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393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20B26C7-C0CB-CA86-CC12-4B165D17C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0FDEEC-441A-9841-FA86-80C5E545B658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EA54E2-5F5F-8A25-42A9-3873492DC9B9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111105E1-5403-E6AB-DB6B-BCE3943AE3B5}"/>
              </a:ext>
            </a:extLst>
          </p:cNvPr>
          <p:cNvSpPr txBox="1"/>
          <p:nvPr/>
        </p:nvSpPr>
        <p:spPr>
          <a:xfrm>
            <a:off x="1235988" y="4438178"/>
            <a:ext cx="15816023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KPIs OPS MUST OWN</a:t>
            </a:r>
          </a:p>
        </p:txBody>
      </p:sp>
    </p:spTree>
    <p:extLst>
      <p:ext uri="{BB962C8B-B14F-4D97-AF65-F5344CB8AC3E}">
        <p14:creationId xmlns:p14="http://schemas.microsoft.com/office/powerpoint/2010/main" val="406202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47BFE12-5545-F2B2-1A36-13FE5043C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CB3711AD-4AF6-1EA8-60F4-FB994AAA2869}"/>
              </a:ext>
            </a:extLst>
          </p:cNvPr>
          <p:cNvSpPr txBox="1"/>
          <p:nvPr/>
        </p:nvSpPr>
        <p:spPr>
          <a:xfrm>
            <a:off x="2978740" y="4758864"/>
            <a:ext cx="12330520" cy="322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“Annual reviews are service work”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“They don’t generate revenue”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“They distract from selling”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E497A4-54E9-D085-D5F9-C2C1CBDE9543}"/>
              </a:ext>
            </a:extLst>
          </p:cNvPr>
          <p:cNvCxnSpPr>
            <a:cxnSpLocks/>
          </p:cNvCxnSpPr>
          <p:nvPr/>
        </p:nvCxnSpPr>
        <p:spPr>
          <a:xfrm>
            <a:off x="3189679" y="4104453"/>
            <a:ext cx="11894992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5F0DA-7EC2-EFBD-5B9F-FFCC48CDC946}"/>
              </a:ext>
            </a:extLst>
          </p:cNvPr>
          <p:cNvCxnSpPr>
            <a:cxnSpLocks/>
          </p:cNvCxnSpPr>
          <p:nvPr/>
        </p:nvCxnSpPr>
        <p:spPr>
          <a:xfrm>
            <a:off x="3189679" y="8721058"/>
            <a:ext cx="11894992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E0284262-0AB7-1128-59EC-9EE48A2E15E4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LIE ADVISORS TELL</a:t>
            </a:r>
          </a:p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(AND BELIEVE)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547187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BB88212A-B51C-E603-B56F-0E98B7B5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B6303F-F209-BEAC-BD09-951DF8B57897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91;p10">
            <a:extLst>
              <a:ext uri="{FF2B5EF4-FFF2-40B4-BE49-F238E27FC236}">
                <a16:creationId xmlns:a16="http://schemas.microsoft.com/office/drawing/2014/main" id="{D2370A49-982F-1727-38A3-1FD1341D9FDA}"/>
              </a:ext>
            </a:extLst>
          </p:cNvPr>
          <p:cNvPicPr preferRelativeResize="0"/>
          <p:nvPr/>
        </p:nvPicPr>
        <p:blipFill>
          <a:blip r:embed="rId3"/>
          <a:srcRect l="24313" t="-517" r="34779" b="517"/>
          <a:stretch/>
        </p:blipFill>
        <p:spPr>
          <a:xfrm>
            <a:off x="12034684" y="-53235"/>
            <a:ext cx="6282813" cy="103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0B5AB27B-03B0-26F7-8E5E-00FCEF166F9B}"/>
              </a:ext>
            </a:extLst>
          </p:cNvPr>
          <p:cNvSpPr txBox="1"/>
          <p:nvPr/>
        </p:nvSpPr>
        <p:spPr>
          <a:xfrm>
            <a:off x="1018250" y="4857838"/>
            <a:ext cx="1083945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Households reviewed (90%+)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Completion by segment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Pre-review prep (100%)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39A8B240-4CAD-6A9D-9B53-235CC9EE963C}"/>
              </a:ext>
            </a:extLst>
          </p:cNvPr>
          <p:cNvSpPr txBox="1"/>
          <p:nvPr/>
        </p:nvSpPr>
        <p:spPr>
          <a:xfrm>
            <a:off x="1018250" y="804094"/>
            <a:ext cx="12032732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REVIEW </a:t>
            </a:r>
            <a:b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EXECUTION KPIs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EA50A2-6485-2112-8806-DD9843D5638D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227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0457FAE-A447-5B5C-35EE-B0D34D2E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BE292-3271-59FB-CC47-592040E88FBF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gears&#10;&#10;Description automatically generated">
            <a:extLst>
              <a:ext uri="{FF2B5EF4-FFF2-40B4-BE49-F238E27FC236}">
                <a16:creationId xmlns:a16="http://schemas.microsoft.com/office/drawing/2014/main" id="{0ACAB3EF-E6C2-9E7E-EEE6-77A1B7E8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A8B821C1-7066-D9F8-21CF-377B8F74C99C}"/>
              </a:ext>
            </a:extLst>
          </p:cNvPr>
          <p:cNvPicPr preferRelativeResize="0"/>
          <p:nvPr/>
        </p:nvPicPr>
        <p:blipFill>
          <a:blip r:embed="rId4"/>
          <a:srcRect l="24313" t="-517" r="34779" b="517"/>
          <a:stretch/>
        </p:blipFill>
        <p:spPr>
          <a:xfrm>
            <a:off x="12034684" y="-53235"/>
            <a:ext cx="6282813" cy="103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A106B69C-818E-8EBD-B93C-CEF62527A640}"/>
              </a:ext>
            </a:extLst>
          </p:cNvPr>
          <p:cNvSpPr txBox="1"/>
          <p:nvPr/>
        </p:nvSpPr>
        <p:spPr>
          <a:xfrm>
            <a:off x="1018250" y="4857838"/>
            <a:ext cx="1083945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review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Reviews with next step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engagement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8B9478E8-D6DA-C75C-2EFE-647DB70DCB4C}"/>
              </a:ext>
            </a:extLst>
          </p:cNvPr>
          <p:cNvSpPr txBox="1"/>
          <p:nvPr/>
        </p:nvSpPr>
        <p:spPr>
          <a:xfrm>
            <a:off x="1018250" y="1768473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MONETIZATION KPIs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FC33D-6D68-2BEE-CEC5-C27CEE62C313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6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D6522A44-EA16-4205-C1DC-CB9C39F16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D92188-2D90-35F8-2298-DB868D0DF622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gears&#10;&#10;Description automatically generated">
            <a:extLst>
              <a:ext uri="{FF2B5EF4-FFF2-40B4-BE49-F238E27FC236}">
                <a16:creationId xmlns:a16="http://schemas.microsoft.com/office/drawing/2014/main" id="{B280B494-2457-DF5F-F2A5-F45FDB5D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CCA7D338-B7E9-26E5-C4D3-4543AD501A1F}"/>
              </a:ext>
            </a:extLst>
          </p:cNvPr>
          <p:cNvSpPr txBox="1"/>
          <p:nvPr/>
        </p:nvSpPr>
        <p:spPr>
          <a:xfrm>
            <a:off x="1018250" y="4857838"/>
            <a:ext cx="1083945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Beneficiaries verified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Beneficiaries introduced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Legacy relationships converted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F57A944-C488-BFFB-32FB-52E8711025C0}"/>
              </a:ext>
            </a:extLst>
          </p:cNvPr>
          <p:cNvSpPr txBox="1"/>
          <p:nvPr/>
        </p:nvSpPr>
        <p:spPr>
          <a:xfrm>
            <a:off x="1018250" y="1768473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LEGACY KPIs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9E758DF-3C3A-6DC0-CC87-CD326CE719BB}"/>
              </a:ext>
            </a:extLst>
          </p:cNvPr>
          <p:cNvPicPr preferRelativeResize="0"/>
          <p:nvPr/>
        </p:nvPicPr>
        <p:blipFill>
          <a:blip r:embed="rId4"/>
          <a:srcRect l="24313" t="-517" r="34779" b="517"/>
          <a:stretch/>
        </p:blipFill>
        <p:spPr>
          <a:xfrm>
            <a:off x="12034684" y="-53235"/>
            <a:ext cx="6282813" cy="10340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F9597A-B033-3F88-028F-9CB2CBE5E7FF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22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9EA3C0A-9594-D11C-EF0E-397318E9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6B0CBF-B274-E486-11D5-E8346A7EC9E2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804DEB-6ACD-02FC-7664-53A0573D4E36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8966BF5E-48B4-AB65-6F78-A2794132601B}"/>
              </a:ext>
            </a:extLst>
          </p:cNvPr>
          <p:cNvSpPr txBox="1"/>
          <p:nvPr/>
        </p:nvSpPr>
        <p:spPr>
          <a:xfrm>
            <a:off x="1235988" y="3836884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NON-NEGOTIABLE STANDARDS</a:t>
            </a:r>
          </a:p>
        </p:txBody>
      </p:sp>
    </p:spTree>
    <p:extLst>
      <p:ext uri="{BB962C8B-B14F-4D97-AF65-F5344CB8AC3E}">
        <p14:creationId xmlns:p14="http://schemas.microsoft.com/office/powerpoint/2010/main" val="1259619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DC268683-BCE0-5869-9180-2463CD66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6C0F86EA-A0FD-98F8-02D5-72A4F4035B00}"/>
              </a:ext>
            </a:extLst>
          </p:cNvPr>
          <p:cNvSpPr txBox="1"/>
          <p:nvPr/>
        </p:nvSpPr>
        <p:spPr>
          <a:xfrm>
            <a:off x="1018250" y="3655600"/>
            <a:ext cx="10839452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Reviews are scheduled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Reviews are prepared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Reviews are documented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Reviews end with: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0A22E3D3-5ADD-6D73-A944-DFB172DC3411}"/>
              </a:ext>
            </a:extLst>
          </p:cNvPr>
          <p:cNvSpPr txBox="1"/>
          <p:nvPr/>
        </p:nvSpPr>
        <p:spPr>
          <a:xfrm>
            <a:off x="1018250" y="1768473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STANDARDS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6EA2F9-9EE3-022F-E280-D0567B3FCC44}"/>
              </a:ext>
            </a:extLst>
          </p:cNvPr>
          <p:cNvCxnSpPr>
            <a:cxnSpLocks/>
          </p:cNvCxnSpPr>
          <p:nvPr/>
        </p:nvCxnSpPr>
        <p:spPr>
          <a:xfrm>
            <a:off x="1018251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FC5F41-FAC5-0076-5023-4152573B4769}"/>
              </a:ext>
            </a:extLst>
          </p:cNvPr>
          <p:cNvSpPr txBox="1"/>
          <p:nvPr/>
        </p:nvSpPr>
        <p:spPr>
          <a:xfrm>
            <a:off x="1740310" y="6762331"/>
            <a:ext cx="843607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2" indent="-685800"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94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85AD2BB-B197-BB4D-2036-D53CE5D1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5696819D-11F1-73E5-FDC9-68BE9ED1A24E}"/>
              </a:ext>
            </a:extLst>
          </p:cNvPr>
          <p:cNvSpPr txBox="1"/>
          <p:nvPr/>
        </p:nvSpPr>
        <p:spPr>
          <a:xfrm>
            <a:off x="2040177" y="3861578"/>
            <a:ext cx="1420764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OBVIOUS ISN’T A MARKETING DECISION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76E2172-E350-4983-1A8D-56184D98D0EC}"/>
              </a:ext>
            </a:extLst>
          </p:cNvPr>
          <p:cNvSpPr txBox="1"/>
          <p:nvPr/>
        </p:nvSpPr>
        <p:spPr>
          <a:xfrm>
            <a:off x="1235988" y="4861522"/>
            <a:ext cx="15816023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IT’S A BEHAVIOR.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12" name="Google Shape;69;p8">
            <a:extLst>
              <a:ext uri="{FF2B5EF4-FFF2-40B4-BE49-F238E27FC236}">
                <a16:creationId xmlns:a16="http://schemas.microsoft.com/office/drawing/2014/main" id="{C34287D1-47C6-862E-5705-BFFD4A7801B5}"/>
              </a:ext>
            </a:extLst>
          </p:cNvPr>
          <p:cNvSpPr txBox="1"/>
          <p:nvPr/>
        </p:nvSpPr>
        <p:spPr>
          <a:xfrm>
            <a:off x="1441294" y="7370997"/>
            <a:ext cx="15405411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2026 doesn’t belong to the loud. It belongs to the certain.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D6FD64-40A3-41E7-CFD4-0FFFEF5B303F}"/>
              </a:ext>
            </a:extLst>
          </p:cNvPr>
          <p:cNvCxnSpPr>
            <a:cxnSpLocks/>
          </p:cNvCxnSpPr>
          <p:nvPr/>
        </p:nvCxnSpPr>
        <p:spPr>
          <a:xfrm>
            <a:off x="2843252" y="288248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AD833C-9563-B7A5-C043-49C8E9A6966E}"/>
              </a:ext>
            </a:extLst>
          </p:cNvPr>
          <p:cNvCxnSpPr>
            <a:cxnSpLocks/>
          </p:cNvCxnSpPr>
          <p:nvPr/>
        </p:nvCxnSpPr>
        <p:spPr>
          <a:xfrm>
            <a:off x="2843252" y="6874620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70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041764C-EFE2-9B26-A043-A2008256E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5B94F3-6EDB-88D6-D9AE-F05C9B1D245F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CF68F340-75D9-3ECD-73EA-E4B54300A1C2}"/>
              </a:ext>
            </a:extLst>
          </p:cNvPr>
          <p:cNvSpPr txBox="1"/>
          <p:nvPr/>
        </p:nvSpPr>
        <p:spPr>
          <a:xfrm>
            <a:off x="1018250" y="6031463"/>
            <a:ext cx="12330520" cy="359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 already exists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Timing is perfect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 is complete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Problems are visible</a:t>
            </a:r>
            <a:endParaRPr lang="en-US" sz="45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oogle Shape;91;p10">
            <a:extLst>
              <a:ext uri="{FF2B5EF4-FFF2-40B4-BE49-F238E27FC236}">
                <a16:creationId xmlns:a16="http://schemas.microsoft.com/office/drawing/2014/main" id="{60434952-0702-A2D6-CB63-A2C6C9C14FCB}"/>
              </a:ext>
            </a:extLst>
          </p:cNvPr>
          <p:cNvPicPr preferRelativeResize="0"/>
          <p:nvPr/>
        </p:nvPicPr>
        <p:blipFill>
          <a:blip r:embed="rId3"/>
          <a:srcRect l="24313" t="-517" r="34779" b="517"/>
          <a:stretch/>
        </p:blipFill>
        <p:spPr>
          <a:xfrm>
            <a:off x="12034684" y="-53235"/>
            <a:ext cx="6282813" cy="103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5542B512-825B-EC20-6DC8-AF70751AB41C}"/>
              </a:ext>
            </a:extLst>
          </p:cNvPr>
          <p:cNvSpPr txBox="1"/>
          <p:nvPr/>
        </p:nvSpPr>
        <p:spPr>
          <a:xfrm>
            <a:off x="1018250" y="1126489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TRUTH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F3502870-69B9-B1E1-E1DB-753BA586AE69}"/>
              </a:ext>
            </a:extLst>
          </p:cNvPr>
          <p:cNvSpPr txBox="1"/>
          <p:nvPr/>
        </p:nvSpPr>
        <p:spPr>
          <a:xfrm>
            <a:off x="1018251" y="2790983"/>
            <a:ext cx="1233052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annual review should be the most profitable meeting of the 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Not because it’s salesy – but because:</a:t>
            </a:r>
            <a:endParaRPr lang="en-US" sz="45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3E0475-4DB3-171B-08CE-A344C3AD31D2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9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2EFF1A9-813D-1C34-0B39-F6C7DF4B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43A512-167E-14D7-749F-A130E4E2A488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8C1ECD7D-EE8E-E0F7-BC53-10D75B4058BF}"/>
              </a:ext>
            </a:extLst>
          </p:cNvPr>
          <p:cNvSpPr txBox="1"/>
          <p:nvPr/>
        </p:nvSpPr>
        <p:spPr>
          <a:xfrm>
            <a:off x="1018250" y="6457200"/>
            <a:ext cx="12330520" cy="269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Advisors dread reviews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 reacts instead of leads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Opportunity dies in prep 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(or lack of it)</a:t>
            </a: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B190E7B6-9A95-19A5-AF41-1A62FC819AC8}"/>
              </a:ext>
            </a:extLst>
          </p:cNvPr>
          <p:cNvSpPr txBox="1"/>
          <p:nvPr/>
        </p:nvSpPr>
        <p:spPr>
          <a:xfrm>
            <a:off x="1018250" y="1132908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REAL ISSUE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7" name="Google Shape;91;p10">
            <a:extLst>
              <a:ext uri="{FF2B5EF4-FFF2-40B4-BE49-F238E27FC236}">
                <a16:creationId xmlns:a16="http://schemas.microsoft.com/office/drawing/2014/main" id="{8BAFDBB0-747E-CB24-2A39-7BA13534E5A1}"/>
              </a:ext>
            </a:extLst>
          </p:cNvPr>
          <p:cNvPicPr preferRelativeResize="0"/>
          <p:nvPr/>
        </p:nvPicPr>
        <p:blipFill>
          <a:blip r:embed="rId3"/>
          <a:srcRect l="24313" t="-517" r="34779" b="517"/>
          <a:stretch/>
        </p:blipFill>
        <p:spPr>
          <a:xfrm>
            <a:off x="12034684" y="-53235"/>
            <a:ext cx="6282813" cy="103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85CB3F58-A778-7695-14BA-A85DC978CA75}"/>
              </a:ext>
            </a:extLst>
          </p:cNvPr>
          <p:cNvSpPr txBox="1"/>
          <p:nvPr/>
        </p:nvSpPr>
        <p:spPr>
          <a:xfrm>
            <a:off x="1018251" y="3216720"/>
            <a:ext cx="1233052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problem isn’t the meeting.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problem is there is no system.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Without a system:</a:t>
            </a: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76BD58-CD45-3D0B-C0D2-49E9EFA05750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97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BB34654-9CE4-F62E-5E56-79281CF3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CA883F96-FB38-73C9-B146-7F779418B703}"/>
              </a:ext>
            </a:extLst>
          </p:cNvPr>
          <p:cNvSpPr txBox="1"/>
          <p:nvPr/>
        </p:nvSpPr>
        <p:spPr>
          <a:xfrm>
            <a:off x="2040177" y="3450729"/>
            <a:ext cx="1420764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A PROACTIVE REVIEW IS NOT A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8AE4A1AB-A7C4-2319-7690-5D3A94739D80}"/>
              </a:ext>
            </a:extLst>
          </p:cNvPr>
          <p:cNvSpPr txBox="1"/>
          <p:nvPr/>
        </p:nvSpPr>
        <p:spPr>
          <a:xfrm>
            <a:off x="1235988" y="4450673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IT’S A SYSTEMIZED CLIENT LIFECYCLE EVENT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9AEFCF-8CC2-808E-5BDA-CA7E977988E1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474D31-7A2B-B7A5-0796-85FD44C3462D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83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7BCE5FA-AD98-5C23-9F75-366B471F1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13;p17">
            <a:extLst>
              <a:ext uri="{FF2B5EF4-FFF2-40B4-BE49-F238E27FC236}">
                <a16:creationId xmlns:a16="http://schemas.microsoft.com/office/drawing/2014/main" id="{A0F245AE-BB93-6499-B36F-5983D98931AC}"/>
              </a:ext>
            </a:extLst>
          </p:cNvPr>
          <p:cNvPicPr preferRelativeResize="0"/>
          <p:nvPr/>
        </p:nvPicPr>
        <p:blipFill>
          <a:blip r:embed="rId3"/>
          <a:srcRect l="31745" t="-1" r="47844" b="45"/>
          <a:stretch/>
        </p:blipFill>
        <p:spPr>
          <a:xfrm>
            <a:off x="13050982" y="0"/>
            <a:ext cx="5229086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3F2C19-1645-A2B0-0714-DC503ABD5DD7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94544F1F-41F0-8737-548A-966C89416E2C}"/>
              </a:ext>
            </a:extLst>
          </p:cNvPr>
          <p:cNvSpPr txBox="1"/>
          <p:nvPr/>
        </p:nvSpPr>
        <p:spPr>
          <a:xfrm>
            <a:off x="943682" y="3598003"/>
            <a:ext cx="12330520" cy="449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Preparation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Structure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Opportunity identification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Follow-through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Expansion</a:t>
            </a: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664C0DAD-A9E0-C2F7-7C6A-D53F01FAEAF2}"/>
              </a:ext>
            </a:extLst>
          </p:cNvPr>
          <p:cNvSpPr txBox="1"/>
          <p:nvPr/>
        </p:nvSpPr>
        <p:spPr>
          <a:xfrm>
            <a:off x="943682" y="1168255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OPS OWNS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E4F9D7-A385-59F4-8C95-60A589802E0F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41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9A733E5-192B-8EE4-7357-5A88DC8AB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AB58EAD8-DE48-BB1D-E154-B82D8C6F88BD}"/>
              </a:ext>
            </a:extLst>
          </p:cNvPr>
          <p:cNvSpPr txBox="1"/>
          <p:nvPr/>
        </p:nvSpPr>
        <p:spPr>
          <a:xfrm>
            <a:off x="1235987" y="6378240"/>
            <a:ext cx="1581602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IF YOU DON’T SEGMENT, YOU CANNOT BE PROACTIVE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42C8B82D-A34C-48C1-0660-5A993B906D16}"/>
              </a:ext>
            </a:extLst>
          </p:cNvPr>
          <p:cNvSpPr txBox="1"/>
          <p:nvPr/>
        </p:nvSpPr>
        <p:spPr>
          <a:xfrm>
            <a:off x="1235988" y="3450902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SEGMENTATION IS </a:t>
            </a:r>
            <a:b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NON-NEGOTIABLE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9E0D5E-058C-8850-7429-B11669F9AB1A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734B61-684B-595C-F074-BCE76DCCE2F7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0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3C1A0E7-40FC-CAA5-A1DD-EA6A7040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DE81C0-088B-BF7D-1141-67502E16C9CA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A25A2A17-88F3-F23A-5F04-D1A31A364312}"/>
              </a:ext>
            </a:extLst>
          </p:cNvPr>
          <p:cNvSpPr txBox="1"/>
          <p:nvPr/>
        </p:nvSpPr>
        <p:spPr>
          <a:xfrm>
            <a:off x="1018250" y="6457200"/>
            <a:ext cx="12330520" cy="324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$50K clients get $2M-level energy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 burn out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Advisors stay trapped in service</a:t>
            </a:r>
          </a:p>
          <a:p>
            <a:pPr marL="685800" marR="0" indent="-6858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Reviews become optional instead of schedule</a:t>
            </a: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BED6F1FA-F11A-D7B2-8FD8-7A3262B4C14F}"/>
              </a:ext>
            </a:extLst>
          </p:cNvPr>
          <p:cNvSpPr txBox="1"/>
          <p:nvPr/>
        </p:nvSpPr>
        <p:spPr>
          <a:xfrm>
            <a:off x="1018250" y="1132908"/>
            <a:ext cx="1492112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OPS TRUTH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0D4361AB-38DF-3AD1-DF8F-EF6C770632F5}"/>
              </a:ext>
            </a:extLst>
          </p:cNvPr>
          <p:cNvSpPr txBox="1"/>
          <p:nvPr/>
        </p:nvSpPr>
        <p:spPr>
          <a:xfrm>
            <a:off x="1018251" y="3216720"/>
            <a:ext cx="1233052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Segmentation is not marketing.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It is capacity management.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Without it:</a:t>
            </a:r>
            <a:endParaRPr lang="en-US" sz="45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Google Shape;213;p17">
            <a:extLst>
              <a:ext uri="{FF2B5EF4-FFF2-40B4-BE49-F238E27FC236}">
                <a16:creationId xmlns:a16="http://schemas.microsoft.com/office/drawing/2014/main" id="{18DDD8DC-8346-68FB-D22F-36B5BFEEC444}"/>
              </a:ext>
            </a:extLst>
          </p:cNvPr>
          <p:cNvPicPr preferRelativeResize="0"/>
          <p:nvPr/>
        </p:nvPicPr>
        <p:blipFill>
          <a:blip r:embed="rId3"/>
          <a:srcRect l="31745" t="-1" r="47844" b="45"/>
          <a:stretch/>
        </p:blipFill>
        <p:spPr>
          <a:xfrm>
            <a:off x="13050982" y="0"/>
            <a:ext cx="5229086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1FBDD2-9F0E-5FF1-4097-9466082E1900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10562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11365</TotalTime>
  <Words>2143</Words>
  <Application>Microsoft Macintosh PowerPoint</Application>
  <PresentationFormat>Custom</PresentationFormat>
  <Paragraphs>442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</vt:lpstr>
      <vt:lpstr>Arial</vt:lpstr>
      <vt:lpstr>Times New Roman</vt:lpstr>
      <vt:lpstr>Segoe UI Emoji</vt:lpstr>
      <vt:lpstr>Calibri</vt:lpstr>
      <vt:lpstr>Roboto</vt:lpstr>
      <vt:lpstr>Wingdings</vt:lpstr>
      <vt:lpstr>ROBOTO BLACK</vt:lpstr>
      <vt:lpstr>Roboto Medium</vt:lpstr>
      <vt:lpstr>Courier New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13</cp:revision>
  <dcterms:modified xsi:type="dcterms:W3CDTF">2026-01-17T00:50:24Z</dcterms:modified>
</cp:coreProperties>
</file>