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3"/>
  </p:notesMasterIdLst>
  <p:sldIdLst>
    <p:sldId id="256" r:id="rId2"/>
    <p:sldId id="301" r:id="rId3"/>
    <p:sldId id="299" r:id="rId4"/>
    <p:sldId id="326" r:id="rId5"/>
    <p:sldId id="318" r:id="rId6"/>
    <p:sldId id="300" r:id="rId7"/>
    <p:sldId id="328" r:id="rId8"/>
    <p:sldId id="330" r:id="rId9"/>
    <p:sldId id="329" r:id="rId10"/>
    <p:sldId id="331" r:id="rId11"/>
    <p:sldId id="325" r:id="rId12"/>
    <p:sldId id="342" r:id="rId13"/>
    <p:sldId id="333" r:id="rId14"/>
    <p:sldId id="334" r:id="rId15"/>
    <p:sldId id="332" r:id="rId16"/>
    <p:sldId id="336" r:id="rId17"/>
    <p:sldId id="335" r:id="rId18"/>
    <p:sldId id="337" r:id="rId19"/>
    <p:sldId id="341" r:id="rId20"/>
    <p:sldId id="339" r:id="rId21"/>
    <p:sldId id="340" r:id="rId22"/>
  </p:sldIdLst>
  <p:sldSz cx="18288000" cy="10287000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BLACK" panose="02000000000000000000" pitchFamily="2" charset="0"/>
      <p:bold r:id="rId28"/>
      <p:italic r:id="rId29"/>
      <p:boldItalic r:id="rId30"/>
    </p:embeddedFont>
    <p:embeddedFont>
      <p:font typeface="Roboto Medium" panose="02000000000000000000" pitchFamily="2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/>
    <p:restoredTop sz="94694"/>
  </p:normalViewPr>
  <p:slideViewPr>
    <p:cSldViewPr snapToGrid="0">
      <p:cViewPr varScale="1">
        <p:scale>
          <a:sx n="80" d="100"/>
          <a:sy n="80" d="100"/>
        </p:scale>
        <p:origin x="1224" y="224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CERTAIN, NOT LOUD  (First slide)  Below is just my notes.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command the room, set seriousness, set love.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track: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“I’m not here because Joe needed a speaker.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I’m here because this team is building something real.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when something is real… you don’t protect it with comfort.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protect it with standards.”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Pause.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 today, you’re going to feel two things at the same time:</a:t>
            </a:r>
            <a:b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You’re going to feel proud… and you’re going to feel challenged.”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CA711D2-BCA6-8547-5477-5A83F12C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72F7F4FD-BC8C-38BA-765F-D037973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This is where back-office ops gets transformed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The goal isn't replacing people it's eliminating the gaps and delays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When you know your process, you can describe it. When you can describe it, it can be optimized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E0D3869A-694B-3B32-F2B4-A99A41ABF2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3094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8E77ED1-5102-918B-0EEB-14BF64C8A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101C148-2A49-1999-E60C-FD11EFB313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solidFill>
                  <a:srgbClr val="21212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CONTEXT!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8AFBF4CE-F6BB-A6CD-500C-5C770ACC93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268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107E1E7-B3A9-E090-5CFA-CFC90E7E0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49A553B-1770-DB9F-3593-50721BBBCE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8714BC64-7652-D9B9-80E7-7348061A8A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521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B9438469-5947-D56F-D990-03416F56F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EFE34530-F6D7-FF82-52BC-D437EA3660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90665B3-BD5D-1925-89F5-CD022E0505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8215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3A1F3B0-9255-BDFF-9380-F0585FB3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9C4D562-AF3A-2EB1-65E1-B799FFD50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This is where back-office ops gets transformed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The goal isn't replacing people — it's eliminating the gaps and delays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When you know your process, you can describe it. When you can describe it, it can be optimized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53FBE1B2-8183-7016-1944-C93056BC2A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626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C5824CD-A0C2-A09E-53A8-16E94A29F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EBEF5FE5-E6E0-D28B-F9CB-8950FAF4C1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7BCF843B-F77E-CFE2-1185-7672755B8E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142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3A54778-E4BA-8FEF-6393-7539C9FAE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2F10604C-162C-25CC-CB36-91DB21BD01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4EEEE57F-0716-704C-045A-F4EF8230CB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340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CBECB561-A85E-A954-395D-BAA90876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6781B92-2855-E9A6-1EA6-DC45318567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763117A-79E1-A496-BF6B-990CDCAB86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7945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0CE701CD-A55E-F7DF-71FB-E780473AA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11E5664-2802-4A73-91F6-4FF07E2A8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Technical people can build it, but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know what needs to be built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AI and automation are just ways to execute what you already know</a:t>
            </a: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30FA4DCE-E1A3-7D55-8727-ADA895CFA2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498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0AC5E344-8359-D2F4-CE49-225A4325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AABC375-1E38-3809-0214-FDF8B01159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There's a lot of fear and hype — let's cut through it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AI is a tool, like Excel or email. Powerful, but you're still driving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Think of it as a very fast, very tireless assistant who needs direction </a:t>
            </a:r>
          </a:p>
          <a:p>
            <a:pPr marL="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people who thrive with AI aren't the most technical — they're the ones who know their work well enough to point AI in the right direction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522B54EB-5418-1A88-695B-5D5D6508BC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434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30E86122-B393-FBA5-6A8F-5D883E3E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B36DD15-5FE8-4B04-CD8E-865CAA47F4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AI is a tool, like Excel or email. Powerful, but you're still driving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Think of it as a very fast, very tireless assistant who needs direction </a:t>
            </a:r>
          </a:p>
          <a:p>
            <a:pPr marL="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people who thrive with AI aren't the most technical — they're the ones who know their work well enough to point AI in the right direction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C69E8B1F-918A-9841-B61E-10A88DB59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6380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14C39157-340A-86ED-767C-95FDBC8F9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06E97803-646F-BEFA-DDDA-628A3E7973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B8C720C5-0927-9D00-9AD8-9B16FBAAF3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71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749D9C7-0B27-773A-B212-DB7F43314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74D40EC-A7D4-816F-2F84-13DB93E78F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1D2296E-2BAB-2268-9B38-C3E440CE5B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92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900F2AA0-FD75-6C9D-556F-1C89D71C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6D83E76-9A2F-ADCD-3307-4596798E42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 AI is a rework killer; it catches errors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they become problems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That thing you'd miss at 4pm on a Friday? AI doesn't get tired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It's not about AI being smarter than you; it's about AI being faster at the grunt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42AA975D-692D-D5A7-80CF-58FA67E2ED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176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D0C159F1-A50D-B65F-36AE-8C27715C3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7095E851-B8A0-78EF-E4F4-7898B5ED31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Rework is expensive; time, frustration, credibility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AI as a "second set of eyes" that never gets bored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Example: paste a draft, ask "what's unclear or missing?" — instant feedback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29F0115-1D99-C5D1-03EB-60E9AA3BFA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227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6222E4CD-DD28-8CC1-2F23-68B033F8B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81771E82-DDA2-9FBF-1E7D-6CF5107B65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This is the key insight: AI amplifies your knowledge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Without your expertise, AI is just guessing confidently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With your expertise, AI becomes a force multiplier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Your judgment stays in the loop; AI handles throughput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980C4351-CD02-D64C-2B23-2C920D57C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88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F1B5C854-5809-0383-957F-9A53F36B3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A47AE60-4E90-7151-A0FF-AE62E3B4C5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These aren't futuristic examples — this is today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The pattern: AI does the first 80%, you do the critical 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You're not outsourcing thinking, you're outsourcing the setup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1E808960-5ACE-4906-A12D-49F8C887D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312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7B4B8479-509D-6C57-917F-77C051AD1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AC44FAD1-A366-6074-31BC-781C62C8C9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These all do similar things, but each has a personality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ChatGPT: most popular, great all-rounder, tons of integrations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Claude: handles complex reasoning, better with long documents and sensitive topics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Gemini: built into Google Workspace — if you live in Gmail/Docs/Sheets, it's seamless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Perplexity: when you need facts with citations, not a conversation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Start with one, learn its quirks, expand from there</a:t>
            </a: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758D16C-E2D5-05E9-8C74-15C4C7C318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114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0B75ECF0-91F7-6452-11F1-C38B2626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77E19127-F055-6773-EBD6-C03609F70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Automation has been around for years. it's powerful but rigid</a:t>
            </a:r>
          </a:p>
          <a:p>
            <a:pPr marL="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AI adds flexibility. it can interpret, summarize, decide</a:t>
            </a:r>
          </a:p>
          <a:p>
            <a:pPr marL="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Example: an email comes in → automation routes it → AI drafts a response → you approve</a:t>
            </a:r>
          </a:p>
          <a:p>
            <a:pPr marL="0" marR="0" lvl="0" indent="-298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You don't need to build these systems yourself but knowing your process is step one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2C048387-9E9C-BDC2-8A3C-6B2F702381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589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BBF01264-61E6-14BD-8BB6-0ED4FA798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B546C2F6-DCAC-FC64-CDA3-1FE8F20183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This is where back-office ops gets transformed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The goal isn't replacing people it's eliminating the gaps and delays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• • When you know your process, you can describe it. When you can describe it, it can be optimized.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:notes">
            <a:extLst>
              <a:ext uri="{FF2B5EF4-FFF2-40B4-BE49-F238E27FC236}">
                <a16:creationId xmlns:a16="http://schemas.microsoft.com/office/drawing/2014/main" id="{FC536631-88DE-0268-222A-86DACF3468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9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C4E895-920B-29E8-A403-D19B3AB1ED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14" name="Google Shape;91;p10">
            <a:extLst>
              <a:ext uri="{FF2B5EF4-FFF2-40B4-BE49-F238E27FC236}">
                <a16:creationId xmlns:a16="http://schemas.microsoft.com/office/drawing/2014/main" id="{8E4A8EF4-DA5C-1FBE-1FCA-8C1666F9EE56}"/>
              </a:ext>
            </a:extLst>
          </p:cNvPr>
          <p:cNvPicPr preferRelativeResize="0"/>
          <p:nvPr userDrawn="1"/>
        </p:nvPicPr>
        <p:blipFill>
          <a:blip r:embed="rId5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871AC8-19AE-09A2-CCC2-E330255ED0E0}"/>
              </a:ext>
            </a:extLst>
          </p:cNvPr>
          <p:cNvSpPr/>
          <p:nvPr userDrawn="1"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8EFE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;p8">
            <a:extLst>
              <a:ext uri="{FF2B5EF4-FFF2-40B4-BE49-F238E27FC236}">
                <a16:creationId xmlns:a16="http://schemas.microsoft.com/office/drawing/2014/main" id="{971D8341-088F-2EC6-325B-EB49B4A8376A}"/>
              </a:ext>
            </a:extLst>
          </p:cNvPr>
          <p:cNvGrpSpPr/>
          <p:nvPr userDrawn="1"/>
        </p:nvGrpSpPr>
        <p:grpSpPr>
          <a:xfrm>
            <a:off x="1028700" y="4154808"/>
            <a:ext cx="16230600" cy="4785383"/>
            <a:chOff x="0" y="-9525"/>
            <a:chExt cx="4274726" cy="1260348"/>
          </a:xfrm>
          <a:solidFill>
            <a:srgbClr val="E75526">
              <a:alpha val="59737"/>
            </a:srgbClr>
          </a:solidFill>
        </p:grpSpPr>
        <p:sp>
          <p:nvSpPr>
            <p:cNvPr id="3" name="Google Shape;67;p8">
              <a:extLst>
                <a:ext uri="{FF2B5EF4-FFF2-40B4-BE49-F238E27FC236}">
                  <a16:creationId xmlns:a16="http://schemas.microsoft.com/office/drawing/2014/main" id="{2330BDCB-D455-5595-2527-AEB8E804BC19}"/>
                </a:ext>
              </a:extLst>
            </p:cNvPr>
            <p:cNvSpPr/>
            <p:nvPr/>
          </p:nvSpPr>
          <p:spPr>
            <a:xfrm>
              <a:off x="0" y="0"/>
              <a:ext cx="4274726" cy="1250823"/>
            </a:xfrm>
            <a:custGeom>
              <a:avLst/>
              <a:gdLst/>
              <a:ahLst/>
              <a:cxnLst/>
              <a:rect l="l" t="t" r="r" b="b"/>
              <a:pathLst>
                <a:path w="4274726" h="1250823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1250823"/>
                  </a:lnTo>
                  <a:lnTo>
                    <a:pt x="0" y="12508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68;p8">
              <a:extLst>
                <a:ext uri="{FF2B5EF4-FFF2-40B4-BE49-F238E27FC236}">
                  <a16:creationId xmlns:a16="http://schemas.microsoft.com/office/drawing/2014/main" id="{9D7B0203-E2A0-76AC-AFC1-2B1FF19951BB}"/>
                </a:ext>
              </a:extLst>
            </p:cNvPr>
            <p:cNvSpPr txBox="1"/>
            <p:nvPr/>
          </p:nvSpPr>
          <p:spPr>
            <a:xfrm>
              <a:off x="0" y="-9525"/>
              <a:ext cx="4274726" cy="12603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BD758-E5B1-BDCA-040E-FED7437BB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5F675896-F5E5-24F3-8C71-0EB05CE79B89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0C3453-E76C-4DD7-DD3B-C10BCD46709E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6E72B-EBF8-09A1-C360-83C944EDE9E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4000"/>
          </a:blip>
          <a:srcRect l="2892" r="2892"/>
          <a:stretch/>
        </p:blipFill>
        <p:spPr>
          <a:xfrm>
            <a:off x="0" y="-8209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606ED000-7BAC-A66D-8E9E-F8F890887347}"/>
              </a:ext>
            </a:extLst>
          </p:cNvPr>
          <p:cNvPicPr preferRelativeResize="0"/>
          <p:nvPr userDrawn="1"/>
        </p:nvPicPr>
        <p:blipFill>
          <a:blip r:embed="rId8"/>
          <a:srcRect l="699" r="537" b="16881"/>
          <a:stretch/>
        </p:blipFill>
        <p:spPr>
          <a:xfrm>
            <a:off x="-48841" y="-1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CC7D8-5013-BD5E-A30C-6A27FA7ED57D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9;p7">
            <a:extLst>
              <a:ext uri="{FF2B5EF4-FFF2-40B4-BE49-F238E27FC236}">
                <a16:creationId xmlns:a16="http://schemas.microsoft.com/office/drawing/2014/main" id="{21A1D27C-8E83-4FB6-6D55-7ABEF3F39205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60;p7">
            <a:extLst>
              <a:ext uri="{FF2B5EF4-FFF2-40B4-BE49-F238E27FC236}">
                <a16:creationId xmlns:a16="http://schemas.microsoft.com/office/drawing/2014/main" id="{58042CA1-DC0A-1F89-D026-C7FCE12640BB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49A5647C-B6EF-E6E0-8149-44FA3738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57" name="Google Shape;57;p7"/>
          <p:cNvSpPr txBox="1"/>
          <p:nvPr/>
        </p:nvSpPr>
        <p:spPr>
          <a:xfrm>
            <a:off x="5522259" y="2724957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AI </a:t>
            </a:r>
            <a:r>
              <a:rPr lang="en-US" sz="12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FOR</a:t>
            </a:r>
            <a:endParaRPr lang="en-US" sz="12000" b="1" u="none" strike="noStrike" cap="none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OPERATIONS</a:t>
            </a:r>
            <a:endParaRPr sz="12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5617509" y="5652566"/>
            <a:ext cx="870809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HOW AI ELIMINATES REWORK, CLOSES GAPS, AND ACCELERATES THE BACK OFFICE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9" name="Google Shape;59;p7"/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Google Shape;60;p7"/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807A6A59-9C61-1015-6343-CF138E354D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536189" y="2602118"/>
            <a:ext cx="3542938" cy="39737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7B061-19B6-6940-F240-00A9FD0AC418}"/>
              </a:ext>
            </a:extLst>
          </p:cNvPr>
          <p:cNvCxnSpPr>
            <a:cxnSpLocks/>
          </p:cNvCxnSpPr>
          <p:nvPr/>
        </p:nvCxnSpPr>
        <p:spPr>
          <a:xfrm>
            <a:off x="5617509" y="5337782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890EFD-DA1E-6C67-4938-314FC63C6008}"/>
              </a:ext>
            </a:extLst>
          </p:cNvPr>
          <p:cNvSpPr txBox="1"/>
          <p:nvPr/>
        </p:nvSpPr>
        <p:spPr>
          <a:xfrm>
            <a:off x="3684459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ROB HURTIG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Senior Vice President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orange logo&#10;&#10;Description automatically generated">
            <a:extLst>
              <a:ext uri="{FF2B5EF4-FFF2-40B4-BE49-F238E27FC236}">
                <a16:creationId xmlns:a16="http://schemas.microsoft.com/office/drawing/2014/main" id="{37573DE7-9E55-12D8-472B-39085F486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F8048-C31C-9B6B-70DB-821995F721A4}"/>
              </a:ext>
            </a:extLst>
          </p:cNvPr>
          <p:cNvSpPr txBox="1"/>
          <p:nvPr/>
        </p:nvSpPr>
        <p:spPr>
          <a:xfrm>
            <a:off x="6868477" y="8694630"/>
            <a:ext cx="4498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NICHOLAS CAMACHO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Director Of Digital &amp; Analytics Innovation</a:t>
            </a:r>
          </a:p>
          <a:p>
            <a:r>
              <a:rPr lang="en-US" sz="1800" i="1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13215447-DE5E-C49B-CBC2-DF598711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FA2BF4-9357-78EA-2631-4AF3BB4DD93F}"/>
              </a:ext>
            </a:extLst>
          </p:cNvPr>
          <p:cNvSpPr/>
          <p:nvPr/>
        </p:nvSpPr>
        <p:spPr>
          <a:xfrm>
            <a:off x="0" y="7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5106C499-3EC8-A4D8-A2AE-CBECE9DF691B}"/>
              </a:ext>
            </a:extLst>
          </p:cNvPr>
          <p:cNvSpPr txBox="1"/>
          <p:nvPr/>
        </p:nvSpPr>
        <p:spPr>
          <a:xfrm>
            <a:off x="1018251" y="3015158"/>
            <a:ext cx="11173749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4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use Google sheets as your main place to keep all your leads.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5BB83B76-161A-34C6-649F-B95625263C71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WHEN AI MEETS AUTOMATION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F2EC2213-E7C5-F8C1-BB22-C91FF1F50762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EXAMPLE 1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D9400F7C-B220-E50D-A3EC-4D4203F5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144B98-94CA-3AD2-E38C-D464A5138E83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70;p8">
            <a:extLst>
              <a:ext uri="{FF2B5EF4-FFF2-40B4-BE49-F238E27FC236}">
                <a16:creationId xmlns:a16="http://schemas.microsoft.com/office/drawing/2014/main" id="{C7CF3B65-3EF3-BD28-E453-352FF6A9AC66}"/>
              </a:ext>
            </a:extLst>
          </p:cNvPr>
          <p:cNvSpPr txBox="1"/>
          <p:nvPr/>
        </p:nvSpPr>
        <p:spPr>
          <a:xfrm>
            <a:off x="1018251" y="4526458"/>
            <a:ext cx="11173749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4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Problem: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your leads are in one giant list and you want to automate them to a live summary tab.</a:t>
            </a:r>
          </a:p>
        </p:txBody>
      </p:sp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A0C16838-5F4F-D308-A1F1-299E8B7EB24B}"/>
              </a:ext>
            </a:extLst>
          </p:cNvPr>
          <p:cNvSpPr txBox="1"/>
          <p:nvPr/>
        </p:nvSpPr>
        <p:spPr>
          <a:xfrm>
            <a:off x="1018251" y="6037758"/>
            <a:ext cx="1117374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4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to Ask AI: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Hey Chat, in Google sheets, I want to make a live summary tab with my data. Can you walk me through this? </a:t>
            </a:r>
            <a:r>
              <a:rPr lang="en-US" sz="3400" b="1" i="1" u="sng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did you need from me?</a:t>
            </a:r>
          </a:p>
        </p:txBody>
      </p:sp>
    </p:spTree>
    <p:extLst>
      <p:ext uri="{BB962C8B-B14F-4D97-AF65-F5344CB8AC3E}">
        <p14:creationId xmlns:p14="http://schemas.microsoft.com/office/powerpoint/2010/main" val="49985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0858164-4329-E888-78B5-22500789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48FD88-08D3-ED5E-9CA9-062FDCAE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191" y="3956049"/>
            <a:ext cx="5008883" cy="2374901"/>
          </a:xfrm>
          <a:prstGeom prst="rect">
            <a:avLst/>
          </a:prstGeom>
          <a:ln w="28575">
            <a:solidFill>
              <a:srgbClr val="E75526"/>
            </a:solidFill>
          </a:ln>
        </p:spPr>
      </p:pic>
      <p:pic>
        <p:nvPicPr>
          <p:cNvPr id="8" name="Picture 7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CD6DBDEE-5F9D-601E-B5FE-73F38EB35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485" y="521219"/>
            <a:ext cx="5989039" cy="8964677"/>
          </a:xfrm>
          <a:prstGeom prst="rect">
            <a:avLst/>
          </a:prstGeom>
          <a:ln w="28575">
            <a:solidFill>
              <a:srgbClr val="E75526"/>
            </a:solidFill>
          </a:ln>
        </p:spPr>
      </p:pic>
      <p:pic>
        <p:nvPicPr>
          <p:cNvPr id="11" name="Picture 10" descr="A screenshot of a black and white chat&#10;&#10;AI-generated content may be incorrect.">
            <a:extLst>
              <a:ext uri="{FF2B5EF4-FFF2-40B4-BE49-F238E27FC236}">
                <a16:creationId xmlns:a16="http://schemas.microsoft.com/office/drawing/2014/main" id="{ED052EB2-862A-E650-620C-8DAB1942E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26" y="2920999"/>
            <a:ext cx="5886893" cy="6534865"/>
          </a:xfrm>
          <a:prstGeom prst="rect">
            <a:avLst/>
          </a:prstGeom>
          <a:ln w="28575">
            <a:solidFill>
              <a:srgbClr val="E75526"/>
            </a:solidFill>
          </a:ln>
        </p:spPr>
      </p:pic>
      <p:pic>
        <p:nvPicPr>
          <p:cNvPr id="14" name="Picture 13" descr="A screenshot of a phone&#10;&#10;AI-generated content may be incorrect.">
            <a:extLst>
              <a:ext uri="{FF2B5EF4-FFF2-40B4-BE49-F238E27FC236}">
                <a16:creationId xmlns:a16="http://schemas.microsoft.com/office/drawing/2014/main" id="{D9CB444B-1FB2-AFC7-1434-31E466A25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27" y="521219"/>
            <a:ext cx="5886894" cy="22219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7552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118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8F6CD51B-CB56-B3C7-B5D0-778B0EA1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FAEF4E26-33B1-7254-7B2E-C1E37C1FFC16}"/>
              </a:ext>
            </a:extLst>
          </p:cNvPr>
          <p:cNvSpPr txBox="1"/>
          <p:nvPr/>
        </p:nvSpPr>
        <p:spPr>
          <a:xfrm>
            <a:off x="2040177" y="3450729"/>
            <a:ext cx="14207646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AUTOMATING FROM PROGRAM TO </a:t>
            </a:r>
            <a:r>
              <a:rPr lang="en-US" sz="4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PROGRAM</a:t>
            </a:r>
            <a:endParaRPr lang="en-US" sz="4800" b="1" i="1" u="none" strike="noStrike" cap="none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8034B714-48C0-8377-9735-8048F8974129}"/>
              </a:ext>
            </a:extLst>
          </p:cNvPr>
          <p:cNvSpPr txBox="1"/>
          <p:nvPr/>
        </p:nvSpPr>
        <p:spPr>
          <a:xfrm>
            <a:off x="617994" y="4450673"/>
            <a:ext cx="17052012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 TALKED AI.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  <a:sym typeface="Inter ExtraBold"/>
              </a:rPr>
              <a:t>LET’S TALK AUTOMATION.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D16DA4-8A43-9384-44B3-A98AD4732D4A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9CA09A-6C0E-0220-FDE3-0A0C1AD67AE1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7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DEF67678-7984-B3B1-3277-AD04DB24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1B7EBDA8-0578-A04E-33E1-2F456041B619}"/>
              </a:ext>
            </a:extLst>
          </p:cNvPr>
          <p:cNvSpPr txBox="1"/>
          <p:nvPr/>
        </p:nvSpPr>
        <p:spPr>
          <a:xfrm>
            <a:off x="511887" y="518687"/>
            <a:ext cx="17264226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AUTOMATING APPLICATIONS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30" name="Google Shape;69;p8">
            <a:extLst>
              <a:ext uri="{FF2B5EF4-FFF2-40B4-BE49-F238E27FC236}">
                <a16:creationId xmlns:a16="http://schemas.microsoft.com/office/drawing/2014/main" id="{72485073-6656-8AE9-A229-5442C865C9FB}"/>
              </a:ext>
            </a:extLst>
          </p:cNvPr>
          <p:cNvSpPr txBox="1"/>
          <p:nvPr/>
        </p:nvSpPr>
        <p:spPr>
          <a:xfrm>
            <a:off x="3287716" y="4927904"/>
            <a:ext cx="2724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48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Zapier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BEF1CB4F-28A7-8ED5-C24E-AA55691A66CC}"/>
              </a:ext>
            </a:extLst>
          </p:cNvPr>
          <p:cNvSpPr txBox="1"/>
          <p:nvPr/>
        </p:nvSpPr>
        <p:spPr>
          <a:xfrm>
            <a:off x="7781931" y="4927904"/>
            <a:ext cx="2724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48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Make</a:t>
            </a: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7140FB90-25CB-BC26-30EC-ED44AD9F84E1}"/>
              </a:ext>
            </a:extLst>
          </p:cNvPr>
          <p:cNvSpPr txBox="1"/>
          <p:nvPr/>
        </p:nvSpPr>
        <p:spPr>
          <a:xfrm>
            <a:off x="12276149" y="4927904"/>
            <a:ext cx="2724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48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N8N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C351D31-5497-902F-122E-2B8AECEA0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7557" y="1970299"/>
            <a:ext cx="2644455" cy="264445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0F4B6B7-6F90-9F92-F926-F4DF8CE1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15986" y="1970299"/>
            <a:ext cx="2644456" cy="264445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BDDA65F-2B29-2E0C-09A3-281B17CDB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1771" y="1970299"/>
            <a:ext cx="2644455" cy="2644455"/>
          </a:xfrm>
          <a:prstGeom prst="rect">
            <a:avLst/>
          </a:prstGeom>
        </p:spPr>
      </p:pic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29AD5660-BAFB-7D9B-E653-A1B0AD989BB5}"/>
              </a:ext>
            </a:extLst>
          </p:cNvPr>
          <p:cNvSpPr txBox="1"/>
          <p:nvPr/>
        </p:nvSpPr>
        <p:spPr>
          <a:xfrm>
            <a:off x="2789233" y="5979718"/>
            <a:ext cx="372110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Learning Curve: </a:t>
            </a:r>
            <a:br>
              <a:rPr lang="en-US" sz="2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</a:b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Very Easy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28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8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Meant for non-technical individuals to help automate data across platforms. Avoids code speak altogether.</a:t>
            </a:r>
          </a:p>
        </p:txBody>
      </p:sp>
      <p:sp>
        <p:nvSpPr>
          <p:cNvPr id="24" name="Google Shape;69;p8">
            <a:extLst>
              <a:ext uri="{FF2B5EF4-FFF2-40B4-BE49-F238E27FC236}">
                <a16:creationId xmlns:a16="http://schemas.microsoft.com/office/drawing/2014/main" id="{1EDF672A-3899-95AF-5BAA-A650CA55AEAA}"/>
              </a:ext>
            </a:extLst>
          </p:cNvPr>
          <p:cNvSpPr txBox="1"/>
          <p:nvPr/>
        </p:nvSpPr>
        <p:spPr>
          <a:xfrm>
            <a:off x="7283448" y="5979718"/>
            <a:ext cx="372110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Learning Curve: </a:t>
            </a:r>
            <a:br>
              <a:rPr lang="en-US" sz="2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</a:b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Easy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28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8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Meant for non-technical individuals to help automate data across platforms with more robust functionality.</a:t>
            </a:r>
          </a:p>
        </p:txBody>
      </p:sp>
      <p:sp>
        <p:nvSpPr>
          <p:cNvPr id="25" name="Google Shape;69;p8">
            <a:extLst>
              <a:ext uri="{FF2B5EF4-FFF2-40B4-BE49-F238E27FC236}">
                <a16:creationId xmlns:a16="http://schemas.microsoft.com/office/drawing/2014/main" id="{CC3D9CD6-383E-D0AA-1DC7-E4B859FAB216}"/>
              </a:ext>
            </a:extLst>
          </p:cNvPr>
          <p:cNvSpPr txBox="1"/>
          <p:nvPr/>
        </p:nvSpPr>
        <p:spPr>
          <a:xfrm>
            <a:off x="11777663" y="5979718"/>
            <a:ext cx="372110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Learning Curve: </a:t>
            </a:r>
            <a:br>
              <a:rPr lang="en-US" sz="2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</a:b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Hard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28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8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Meant for technical individuals or developers who are experienced in data movement and manipulation via code.</a:t>
            </a:r>
          </a:p>
        </p:txBody>
      </p:sp>
    </p:spTree>
    <p:extLst>
      <p:ext uri="{BB962C8B-B14F-4D97-AF65-F5344CB8AC3E}">
        <p14:creationId xmlns:p14="http://schemas.microsoft.com/office/powerpoint/2010/main" val="153348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D39B901-D7AC-316B-2367-E7445865B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8C9B19-FFEF-D34D-12D7-ABC7A6DBDC11}"/>
              </a:ext>
            </a:extLst>
          </p:cNvPr>
          <p:cNvSpPr/>
          <p:nvPr/>
        </p:nvSpPr>
        <p:spPr>
          <a:xfrm>
            <a:off x="0" y="7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766A42D2-1CC7-D09B-429E-1A84688BB69A}"/>
              </a:ext>
            </a:extLst>
          </p:cNvPr>
          <p:cNvSpPr txBox="1"/>
          <p:nvPr/>
        </p:nvSpPr>
        <p:spPr>
          <a:xfrm>
            <a:off x="1018251" y="3015158"/>
            <a:ext cx="10548107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4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still use Google Sheets as your main lead list, Wealth Box. You have </a:t>
            </a:r>
            <a:r>
              <a:rPr lang="en-US" sz="34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bought Zapier yet.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87BB29FE-D45D-4FCA-86C0-24104DA5F556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WHEN AI MEETS AUTOMATION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3DCAB299-DBE7-707E-564F-71A3DB88D1F1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EXAMPLE 2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8F7A0A18-4E98-7B62-C8F7-4626D7BC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D97097-2584-7F42-7E5C-49FE1DA4385D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70;p8">
            <a:extLst>
              <a:ext uri="{FF2B5EF4-FFF2-40B4-BE49-F238E27FC236}">
                <a16:creationId xmlns:a16="http://schemas.microsoft.com/office/drawing/2014/main" id="{FB7B2050-CF7E-B2A1-DECE-02F7D0AB945D}"/>
              </a:ext>
            </a:extLst>
          </p:cNvPr>
          <p:cNvSpPr txBox="1"/>
          <p:nvPr/>
        </p:nvSpPr>
        <p:spPr>
          <a:xfrm>
            <a:off x="1018251" y="4526458"/>
            <a:ext cx="10227265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E75526"/>
              </a:buClr>
            </a:pPr>
            <a:r>
              <a:rPr lang="en-US" sz="34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Problem: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are tired of manually entering your leads into your CRM (Wealth Box).</a:t>
            </a:r>
          </a:p>
        </p:txBody>
      </p:sp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ED021D53-CEC9-A8FC-681A-BF56ACA8FA04}"/>
              </a:ext>
            </a:extLst>
          </p:cNvPr>
          <p:cNvSpPr txBox="1"/>
          <p:nvPr/>
        </p:nvSpPr>
        <p:spPr>
          <a:xfrm>
            <a:off x="1018251" y="6037758"/>
            <a:ext cx="1022726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4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to Ask AI: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Hey Chat, all my data lives in Google sheets. How can I automatically upload leads </a:t>
            </a:r>
            <a:b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</a:t>
            </a:r>
            <a:r>
              <a:rPr lang="en-US" sz="3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Wealthbox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3400" b="1" i="1" u="sng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1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AB26C185-4C17-1A69-CFBB-BBB5E4518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4DA4B8-DE14-89BA-981F-E1A579D6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32" y="2622542"/>
            <a:ext cx="8547487" cy="5041913"/>
          </a:xfrm>
          <a:prstGeom prst="rect">
            <a:avLst/>
          </a:prstGeom>
          <a:ln w="28575">
            <a:solidFill>
              <a:srgbClr val="E75526"/>
            </a:solidFill>
          </a:ln>
        </p:spPr>
      </p:pic>
      <p:pic>
        <p:nvPicPr>
          <p:cNvPr id="5" name="Picture 4" descr="A screenshot of a black and white chat&#10;&#10;AI-generated content may be incorrect.">
            <a:extLst>
              <a:ext uri="{FF2B5EF4-FFF2-40B4-BE49-F238E27FC236}">
                <a16:creationId xmlns:a16="http://schemas.microsoft.com/office/drawing/2014/main" id="{87D037B4-C425-67C0-1746-0D785825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383" y="1081258"/>
            <a:ext cx="8514818" cy="8124479"/>
          </a:xfrm>
          <a:prstGeom prst="rect">
            <a:avLst/>
          </a:prstGeom>
          <a:ln w="28575">
            <a:solidFill>
              <a:srgbClr val="E75526"/>
            </a:solidFill>
          </a:ln>
        </p:spPr>
      </p:pic>
    </p:spTree>
    <p:extLst>
      <p:ext uri="{BB962C8B-B14F-4D97-AF65-F5344CB8AC3E}">
        <p14:creationId xmlns:p14="http://schemas.microsoft.com/office/powerpoint/2010/main" val="403113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6750C96-D40A-E990-38E2-281B76ED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4151751-567A-35CA-A603-9C27ED6623D0}"/>
              </a:ext>
            </a:extLst>
          </p:cNvPr>
          <p:cNvSpPr/>
          <p:nvPr/>
        </p:nvSpPr>
        <p:spPr>
          <a:xfrm>
            <a:off x="0" y="402781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2E89245E-700B-1632-989F-53D6388F9B8F}"/>
              </a:ext>
            </a:extLst>
          </p:cNvPr>
          <p:cNvSpPr txBox="1"/>
          <p:nvPr/>
        </p:nvSpPr>
        <p:spPr>
          <a:xfrm>
            <a:off x="1018251" y="3015158"/>
            <a:ext cx="989038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Context: 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still use Google Sheets as your main lead list, Wealth Box </a:t>
            </a:r>
            <a:r>
              <a:rPr lang="en-US" sz="3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en-US" sz="3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Zapier.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65C22EA8-4FC7-5E94-67C9-D1C81606F717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WHEN AI MEETS AUTOMATION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3E87BDDF-5511-3D47-5979-91BF3F4E127A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EXAMPLE 2 (UPDATED)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B4D89B8C-3DE3-69A0-620E-DDC12713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D443F2-FA2F-B806-B6AD-FACF1C517CF5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70;p8">
            <a:extLst>
              <a:ext uri="{FF2B5EF4-FFF2-40B4-BE49-F238E27FC236}">
                <a16:creationId xmlns:a16="http://schemas.microsoft.com/office/drawing/2014/main" id="{98DCDA3B-E302-4E00-ADE7-24E406538F8F}"/>
              </a:ext>
            </a:extLst>
          </p:cNvPr>
          <p:cNvSpPr txBox="1"/>
          <p:nvPr/>
        </p:nvSpPr>
        <p:spPr>
          <a:xfrm>
            <a:off x="1018251" y="4815386"/>
            <a:ext cx="989038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E75526"/>
              </a:buClr>
            </a:pPr>
            <a:r>
              <a:rPr lang="en-US" sz="3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Problem: 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are tired of manually entering your leads into your CRM (Wealth Box).</a:t>
            </a:r>
          </a:p>
        </p:txBody>
      </p:sp>
      <p:sp>
        <p:nvSpPr>
          <p:cNvPr id="5" name="Google Shape;70;p8">
            <a:extLst>
              <a:ext uri="{FF2B5EF4-FFF2-40B4-BE49-F238E27FC236}">
                <a16:creationId xmlns:a16="http://schemas.microsoft.com/office/drawing/2014/main" id="{72BF4B73-463B-2E22-2BE3-92686365BA40}"/>
              </a:ext>
            </a:extLst>
          </p:cNvPr>
          <p:cNvSpPr txBox="1"/>
          <p:nvPr/>
        </p:nvSpPr>
        <p:spPr>
          <a:xfrm>
            <a:off x="1018251" y="6732760"/>
            <a:ext cx="9890381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3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to Ask AI: 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Hey Chat, all my data lives in Google sheets. How can I automatically upload leads to </a:t>
            </a:r>
            <a:r>
              <a:rPr lang="en-US" sz="3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Wealthbox</a:t>
            </a: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b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800" b="1" i="1" u="sng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I do this in Zapier?</a:t>
            </a:r>
          </a:p>
        </p:txBody>
      </p:sp>
    </p:spTree>
    <p:extLst>
      <p:ext uri="{BB962C8B-B14F-4D97-AF65-F5344CB8AC3E}">
        <p14:creationId xmlns:p14="http://schemas.microsoft.com/office/powerpoint/2010/main" val="3608518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FDDEBF7-C52D-6295-31D5-B339E5F3A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909561F0-A3CF-F560-F98D-666D348A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927" y="262822"/>
            <a:ext cx="8627255" cy="9761353"/>
          </a:xfrm>
          <a:prstGeom prst="rect">
            <a:avLst/>
          </a:prstGeom>
          <a:ln w="28575">
            <a:solidFill>
              <a:srgbClr val="E75526"/>
            </a:solidFill>
          </a:ln>
        </p:spPr>
      </p:pic>
      <p:pic>
        <p:nvPicPr>
          <p:cNvPr id="7" name="Picture 6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830E83BE-CC80-DB7F-2BC6-B47351258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18" y="262822"/>
            <a:ext cx="7607983" cy="9761353"/>
          </a:xfrm>
          <a:prstGeom prst="rect">
            <a:avLst/>
          </a:prstGeom>
          <a:ln w="28575">
            <a:solidFill>
              <a:srgbClr val="E75526"/>
            </a:solidFill>
          </a:ln>
        </p:spPr>
      </p:pic>
    </p:spTree>
    <p:extLst>
      <p:ext uri="{BB962C8B-B14F-4D97-AF65-F5344CB8AC3E}">
        <p14:creationId xmlns:p14="http://schemas.microsoft.com/office/powerpoint/2010/main" val="243541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711A22AD-96CE-6F30-6F87-36A71F39E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608578B-F418-43C4-BC91-D553BE63BB4E}"/>
              </a:ext>
            </a:extLst>
          </p:cNvPr>
          <p:cNvSpPr/>
          <p:nvPr/>
        </p:nvSpPr>
        <p:spPr>
          <a:xfrm>
            <a:off x="0" y="7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83F5B4EB-4108-DCC5-ADA8-633CF716D7E1}"/>
              </a:ext>
            </a:extLst>
          </p:cNvPr>
          <p:cNvSpPr txBox="1"/>
          <p:nvPr/>
        </p:nvSpPr>
        <p:spPr>
          <a:xfrm>
            <a:off x="1018251" y="3015158"/>
            <a:ext cx="10259349" cy="584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+mj-lt"/>
              <a:buAutoNum type="arabicPeriod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triggers the work?</a:t>
            </a:r>
            <a:b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+mj-lt"/>
              <a:buAutoNum type="arabicPeriod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steps happen?</a:t>
            </a:r>
            <a:b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+mj-lt"/>
              <a:buAutoNum type="arabicPeriod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do things get stuck or fall through?</a:t>
            </a:r>
            <a:b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+mj-lt"/>
              <a:buAutoNum type="arabicPeriod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does “done right” look like?</a:t>
            </a:r>
            <a:b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+mj-lt"/>
              <a:buAutoNum type="arabicPeriod"/>
            </a:pPr>
            <a:r>
              <a:rPr lang="en-US" sz="3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you know your programs well enough to explain it to a 10-year-old?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47CE8974-AA16-87C7-12A6-382A0C455FC9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YOU DON’T NEED TO BE TECHNICAL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D502BC32-1D80-5E26-757B-3B4D38B9FC9D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KNOW YOUR PROCESS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C7BB1A35-69D5-6625-E8E7-6A0364BD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FC43EF-7B0A-CE42-4D68-361D73425074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06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4562C442-9895-E1D8-E38D-23A6FFF40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416D3256-925E-60B5-015F-479D1721771E}"/>
              </a:ext>
            </a:extLst>
          </p:cNvPr>
          <p:cNvSpPr txBox="1"/>
          <p:nvPr/>
        </p:nvSpPr>
        <p:spPr>
          <a:xfrm>
            <a:off x="2040177" y="3450729"/>
            <a:ext cx="14207646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IT’S TIME TO ADJUST THE MINDSET</a:t>
            </a:r>
            <a:endParaRPr lang="en-US" sz="4800" b="1" i="1" u="none" strike="noStrike" cap="none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9FCF84D0-7FF0-C4AD-FFE3-B176E3B6E9E0}"/>
              </a:ext>
            </a:extLst>
          </p:cNvPr>
          <p:cNvSpPr txBox="1"/>
          <p:nvPr/>
        </p:nvSpPr>
        <p:spPr>
          <a:xfrm>
            <a:off x="795794" y="4463373"/>
            <a:ext cx="16696412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  <a:sym typeface="Inter ExtraBold"/>
              </a:rPr>
              <a:t>AS POWERFUL AS IT IS.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  <a:sym typeface="Inter ExtraBold"/>
              </a:rPr>
              <a:t>AI STILL NEEDS A DRIVER.</a:t>
            </a: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079CC7-AAF1-8C0B-6E23-D2EB1528DA64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5FA53-96F0-0614-8D1A-BBC90FB6FA77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79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98DB47E9-259E-32A3-DD2D-5408B2E2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339C4C9E-175F-1261-6346-1F1FDC0AC62B}"/>
              </a:ext>
            </a:extLst>
          </p:cNvPr>
          <p:cNvSpPr txBox="1"/>
          <p:nvPr/>
        </p:nvSpPr>
        <p:spPr>
          <a:xfrm>
            <a:off x="2040177" y="3450729"/>
            <a:ext cx="14207646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LET’S BE CLEAR ABOUT AI</a:t>
            </a:r>
            <a:endParaRPr lang="en-US" sz="4800" b="1" i="1" u="none" strike="noStrike" cap="none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97383332-8E19-F556-1410-AB9E5541828E}"/>
              </a:ext>
            </a:extLst>
          </p:cNvPr>
          <p:cNvSpPr txBox="1"/>
          <p:nvPr/>
        </p:nvSpPr>
        <p:spPr>
          <a:xfrm>
            <a:off x="1235988" y="4450673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AMPLIFICATION,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  <a:sym typeface="Inter ExtraBold"/>
              </a:rPr>
              <a:t>NOT REPLACEMENT</a:t>
            </a: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4D5B4-8B18-A16D-2066-70A903960BD9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3C60A3-CEC8-8E16-F412-7D43FAB3D991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967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D707C54-E91D-872E-5A8C-9CB31BE8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B1D656-CC92-7986-9B74-88FB936BC285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319773-33DB-9CFD-0B74-059B121AD095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4ED5F42A-401C-CB9C-DDFB-A32C5397FA14}"/>
              </a:ext>
            </a:extLst>
          </p:cNvPr>
          <p:cNvSpPr txBox="1"/>
          <p:nvPr/>
        </p:nvSpPr>
        <p:spPr>
          <a:xfrm>
            <a:off x="1235988" y="4017537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START SMALL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  <a:sym typeface="Inter ExtraBold"/>
              </a:rPr>
              <a:t>START NOW</a:t>
            </a: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6D4AA589-07B5-7E4E-8351-10AA5F3FA1AE}"/>
              </a:ext>
            </a:extLst>
          </p:cNvPr>
          <p:cNvSpPr txBox="1"/>
          <p:nvPr/>
        </p:nvSpPr>
        <p:spPr>
          <a:xfrm>
            <a:off x="1441294" y="8056797"/>
            <a:ext cx="15405411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PICK ONE THING. ASK AI. SEE WHAT HAPPENS.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496579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A16D480A-B02F-C3D2-5525-34B93926F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08FF82-76FF-E8AD-21EF-14A7E6C93CEA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09D42E-0B83-3C0D-0E26-303494234956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692C3835-5E47-3A66-89AE-1BA7E2BCB289}"/>
              </a:ext>
            </a:extLst>
          </p:cNvPr>
          <p:cNvSpPr txBox="1"/>
          <p:nvPr/>
        </p:nvSpPr>
        <p:spPr>
          <a:xfrm>
            <a:off x="1235988" y="4531334"/>
            <a:ext cx="15816023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QUESTIONS?</a:t>
            </a: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1956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F4163BB5-14A6-BBCB-7F4D-1805C0B1C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76E3D3-3925-EB7F-337B-E7A79F621DB8}"/>
              </a:ext>
            </a:extLst>
          </p:cNvPr>
          <p:cNvSpPr/>
          <p:nvPr/>
        </p:nvSpPr>
        <p:spPr>
          <a:xfrm>
            <a:off x="0" y="7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2FDDAE18-021E-A360-C5D7-9BA54269DC71}"/>
              </a:ext>
            </a:extLst>
          </p:cNvPr>
          <p:cNvSpPr txBox="1"/>
          <p:nvPr/>
        </p:nvSpPr>
        <p:spPr>
          <a:xfrm>
            <a:off x="1018252" y="3015158"/>
            <a:ext cx="11302086" cy="523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AutoNum type="arabicPeriod"/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Drafts: 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Emails, Summaries, Reports</a:t>
            </a:r>
            <a:b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kern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AutoNum type="arabicPeriod"/>
            </a:pPr>
            <a:r>
              <a:rPr lang="en-US" sz="34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Reformatting &amp; Cleanup: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Turning messy into organized.</a:t>
            </a:r>
            <a:b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Clr>
                <a:srgbClr val="E75526"/>
              </a:buClr>
              <a:buAutoNum type="arabicPeriod"/>
            </a:pPr>
            <a:r>
              <a:rPr lang="en-US" sz="34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Spotting Gaps: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“What am I missing here?”</a:t>
            </a:r>
            <a:b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Clr>
                <a:srgbClr val="E75526"/>
              </a:buClr>
              <a:buAutoNum type="arabicPeriod"/>
            </a:pPr>
            <a:r>
              <a:rPr lang="en-US" sz="34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Pattern Recognition: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Inconsistencies, outliers, things that don’t match</a:t>
            </a:r>
            <a:b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Clr>
                <a:srgbClr val="E75526"/>
              </a:buClr>
              <a:buAutoNum type="arabicPeriod"/>
            </a:pPr>
            <a:r>
              <a:rPr lang="en-US" sz="34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Brainstorming: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“Give me 10 ways to approach this.”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91EF2968-B381-B387-B329-83B6B09ED09E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WHAT DOES AI ACTUALLY DO WELL?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DBD443AD-8764-CD7E-3ABE-DE80D21E27A0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WHERE AI ADDS LEVERAGE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95193F66-DD39-BECF-7AE5-0CD1C61D49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EE0D5C-74C3-D69A-2110-967FE706FBB5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16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7D841F10-98B1-E08D-8C78-80427826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7FD085E-6B70-C4E7-DE45-563B4E34C65B}"/>
              </a:ext>
            </a:extLst>
          </p:cNvPr>
          <p:cNvSpPr/>
          <p:nvPr/>
        </p:nvSpPr>
        <p:spPr>
          <a:xfrm>
            <a:off x="0" y="7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3A117E90-E02F-EB40-DF4A-1AD2C4E70E31}"/>
              </a:ext>
            </a:extLst>
          </p:cNvPr>
          <p:cNvSpPr txBox="1"/>
          <p:nvPr/>
        </p:nvSpPr>
        <p:spPr>
          <a:xfrm>
            <a:off x="1018251" y="3015158"/>
            <a:ext cx="11707149" cy="521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</a:pPr>
            <a:r>
              <a:rPr lang="en-US" sz="45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much time do you spend: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Fixing mistakes that could’ve been caught earlier?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Re-doing something because info was missing?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Chasing down gaps after the fact?</a:t>
            </a:r>
            <a:b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  <a:buClr>
                <a:srgbClr val="E75526"/>
              </a:buClr>
            </a:pPr>
            <a:r>
              <a:rPr lang="en-US" sz="45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can help catch it on the first pass.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F7969ECC-4326-FD0B-577C-3229BA449008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DOUBLE, TRIPLE, QUADRUPLE CHECK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34D03968-3118-DA05-27F7-F7F129707713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REWORK PROBLEM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FACED484-D59A-1802-DDC2-366572E80E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88BF82-F6BC-EDF1-E3D9-62904C4BF630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86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07C77965-48F0-5D8E-C195-F0B77056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E2522E-31CF-0BDA-C61F-AD99A59DCA37}"/>
              </a:ext>
            </a:extLst>
          </p:cNvPr>
          <p:cNvCxnSpPr>
            <a:cxnSpLocks/>
          </p:cNvCxnSpPr>
          <p:nvPr/>
        </p:nvCxnSpPr>
        <p:spPr>
          <a:xfrm>
            <a:off x="2843252" y="30958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B85433-9047-3DF0-C587-0AE653718097}"/>
              </a:ext>
            </a:extLst>
          </p:cNvPr>
          <p:cNvCxnSpPr>
            <a:cxnSpLocks/>
          </p:cNvCxnSpPr>
          <p:nvPr/>
        </p:nvCxnSpPr>
        <p:spPr>
          <a:xfrm>
            <a:off x="2843252" y="7377431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8D3906E6-4C78-A6B5-EAF0-757DA0DB3DB6}"/>
              </a:ext>
            </a:extLst>
          </p:cNvPr>
          <p:cNvSpPr txBox="1"/>
          <p:nvPr/>
        </p:nvSpPr>
        <p:spPr>
          <a:xfrm>
            <a:off x="1235988" y="4017537"/>
            <a:ext cx="15816023" cy="335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YOU BRING EXPERTISE,</a:t>
            </a:r>
          </a:p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AI BRINGS SPEED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D178A948-DA1B-DD56-460A-F7DDEB78BC02}"/>
              </a:ext>
            </a:extLst>
          </p:cNvPr>
          <p:cNvSpPr txBox="1"/>
          <p:nvPr/>
        </p:nvSpPr>
        <p:spPr>
          <a:xfrm>
            <a:off x="1441294" y="8056797"/>
            <a:ext cx="15405411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u="none" strike="noStrike" cap="none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You know what “right” looks like. AI helps you get there faster.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8264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2A1133E6-8AEF-53C2-92F6-F1378D4E9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A27C381C-C25A-D0BA-C9E5-67832D3E8B1C}"/>
              </a:ext>
            </a:extLst>
          </p:cNvPr>
          <p:cNvSpPr txBox="1"/>
          <p:nvPr/>
        </p:nvSpPr>
        <p:spPr>
          <a:xfrm>
            <a:off x="511887" y="518687"/>
            <a:ext cx="17264226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HERE ARE SOME EXAMPLES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EE20B-6D17-F9E8-7D17-B6A300568123}"/>
              </a:ext>
            </a:extLst>
          </p:cNvPr>
          <p:cNvCxnSpPr>
            <a:cxnSpLocks/>
          </p:cNvCxnSpPr>
          <p:nvPr/>
        </p:nvCxnSpPr>
        <p:spPr>
          <a:xfrm>
            <a:off x="1384300" y="3200400"/>
            <a:ext cx="15519400" cy="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4F6802-24C2-233E-D291-A9E57BD4CAD3}"/>
              </a:ext>
            </a:extLst>
          </p:cNvPr>
          <p:cNvCxnSpPr>
            <a:cxnSpLocks/>
          </p:cNvCxnSpPr>
          <p:nvPr/>
        </p:nvCxnSpPr>
        <p:spPr>
          <a:xfrm>
            <a:off x="6527796" y="2171700"/>
            <a:ext cx="0" cy="717550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E137D2-E1C5-96CF-4A39-1CCB2C1D7161}"/>
              </a:ext>
            </a:extLst>
          </p:cNvPr>
          <p:cNvCxnSpPr>
            <a:cxnSpLocks/>
          </p:cNvCxnSpPr>
          <p:nvPr/>
        </p:nvCxnSpPr>
        <p:spPr>
          <a:xfrm>
            <a:off x="11772904" y="2171700"/>
            <a:ext cx="0" cy="717550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69;p8">
            <a:extLst>
              <a:ext uri="{FF2B5EF4-FFF2-40B4-BE49-F238E27FC236}">
                <a16:creationId xmlns:a16="http://schemas.microsoft.com/office/drawing/2014/main" id="{A0EE7D2A-67AD-2B20-C22B-3A3417B646B8}"/>
              </a:ext>
            </a:extLst>
          </p:cNvPr>
          <p:cNvSpPr txBox="1"/>
          <p:nvPr/>
        </p:nvSpPr>
        <p:spPr>
          <a:xfrm>
            <a:off x="1384303" y="2424440"/>
            <a:ext cx="51307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TASK</a:t>
            </a: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28" name="Google Shape;69;p8">
            <a:extLst>
              <a:ext uri="{FF2B5EF4-FFF2-40B4-BE49-F238E27FC236}">
                <a16:creationId xmlns:a16="http://schemas.microsoft.com/office/drawing/2014/main" id="{C47E351B-4AC9-1526-5E94-A2DFEDFDBEC1}"/>
              </a:ext>
            </a:extLst>
          </p:cNvPr>
          <p:cNvSpPr txBox="1"/>
          <p:nvPr/>
        </p:nvSpPr>
        <p:spPr>
          <a:xfrm>
            <a:off x="11772904" y="2424440"/>
            <a:ext cx="51307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WITH AI</a:t>
            </a: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29" name="Google Shape;69;p8">
            <a:extLst>
              <a:ext uri="{FF2B5EF4-FFF2-40B4-BE49-F238E27FC236}">
                <a16:creationId xmlns:a16="http://schemas.microsoft.com/office/drawing/2014/main" id="{B71D039A-A841-6680-76EF-AD7A44B68A4B}"/>
              </a:ext>
            </a:extLst>
          </p:cNvPr>
          <p:cNvSpPr txBox="1"/>
          <p:nvPr/>
        </p:nvSpPr>
        <p:spPr>
          <a:xfrm>
            <a:off x="6584954" y="2424440"/>
            <a:ext cx="51307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WITHOUT AI</a:t>
            </a: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0" name="Google Shape;69;p8">
            <a:extLst>
              <a:ext uri="{FF2B5EF4-FFF2-40B4-BE49-F238E27FC236}">
                <a16:creationId xmlns:a16="http://schemas.microsoft.com/office/drawing/2014/main" id="{0341B9ED-6EF1-6ADB-3CF2-5C77F58EC072}"/>
              </a:ext>
            </a:extLst>
          </p:cNvPr>
          <p:cNvSpPr txBox="1"/>
          <p:nvPr/>
        </p:nvSpPr>
        <p:spPr>
          <a:xfrm>
            <a:off x="1562104" y="3478540"/>
            <a:ext cx="4952992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Reviewing a long doc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Prepping for a meeting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Answering a tricky question</a:t>
            </a:r>
          </a:p>
        </p:txBody>
      </p:sp>
      <p:sp>
        <p:nvSpPr>
          <p:cNvPr id="31" name="Google Shape;69;p8">
            <a:extLst>
              <a:ext uri="{FF2B5EF4-FFF2-40B4-BE49-F238E27FC236}">
                <a16:creationId xmlns:a16="http://schemas.microsoft.com/office/drawing/2014/main" id="{ED67D41B-498A-0920-A11B-80062DB30215}"/>
              </a:ext>
            </a:extLst>
          </p:cNvPr>
          <p:cNvSpPr txBox="1"/>
          <p:nvPr/>
        </p:nvSpPr>
        <p:spPr>
          <a:xfrm>
            <a:off x="6692899" y="3478540"/>
            <a:ext cx="5016497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Miss items when in a rush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Scrambling for context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Hunting through files</a:t>
            </a:r>
          </a:p>
        </p:txBody>
      </p:sp>
      <p:sp>
        <p:nvSpPr>
          <p:cNvPr id="32" name="Google Shape;69;p8">
            <a:extLst>
              <a:ext uri="{FF2B5EF4-FFF2-40B4-BE49-F238E27FC236}">
                <a16:creationId xmlns:a16="http://schemas.microsoft.com/office/drawing/2014/main" id="{A6ED5BC7-CE31-E210-5EB4-E415E02DA984}"/>
              </a:ext>
            </a:extLst>
          </p:cNvPr>
          <p:cNvSpPr txBox="1"/>
          <p:nvPr/>
        </p:nvSpPr>
        <p:spPr>
          <a:xfrm>
            <a:off x="11938007" y="3478540"/>
            <a:ext cx="4965690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“Summarize this and flag inconsistencies”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“What should I know before this call?”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34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Ask AI, then verify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7E369E-5F1D-D5FB-6D1F-D58E06CC2D5B}"/>
              </a:ext>
            </a:extLst>
          </p:cNvPr>
          <p:cNvCxnSpPr>
            <a:cxnSpLocks/>
          </p:cNvCxnSpPr>
          <p:nvPr/>
        </p:nvCxnSpPr>
        <p:spPr>
          <a:xfrm>
            <a:off x="1384300" y="4778188"/>
            <a:ext cx="15519400" cy="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BC0CA2-EC85-77A5-517C-33DC3B5397E8}"/>
              </a:ext>
            </a:extLst>
          </p:cNvPr>
          <p:cNvCxnSpPr>
            <a:cxnSpLocks/>
          </p:cNvCxnSpPr>
          <p:nvPr/>
        </p:nvCxnSpPr>
        <p:spPr>
          <a:xfrm>
            <a:off x="1384300" y="6338047"/>
            <a:ext cx="15519400" cy="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03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3E94B62C-62FE-B471-2051-2448AF0E7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84C1142E-7FE5-FD34-BC39-1ECE9A9F0FE1}"/>
              </a:ext>
            </a:extLst>
          </p:cNvPr>
          <p:cNvSpPr txBox="1"/>
          <p:nvPr/>
        </p:nvSpPr>
        <p:spPr>
          <a:xfrm>
            <a:off x="511887" y="518687"/>
            <a:ext cx="17264226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AI MODELS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5108A-66D9-36C8-8FC5-AC2EBD97A71C}"/>
              </a:ext>
            </a:extLst>
          </p:cNvPr>
          <p:cNvCxnSpPr>
            <a:cxnSpLocks/>
          </p:cNvCxnSpPr>
          <p:nvPr/>
        </p:nvCxnSpPr>
        <p:spPr>
          <a:xfrm>
            <a:off x="844550" y="3657600"/>
            <a:ext cx="16598900" cy="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611EB9-6488-51AA-B64E-790591100957}"/>
              </a:ext>
            </a:extLst>
          </p:cNvPr>
          <p:cNvCxnSpPr>
            <a:cxnSpLocks/>
          </p:cNvCxnSpPr>
          <p:nvPr/>
        </p:nvCxnSpPr>
        <p:spPr>
          <a:xfrm>
            <a:off x="7505700" y="3657600"/>
            <a:ext cx="0" cy="519430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69;p8">
            <a:extLst>
              <a:ext uri="{FF2B5EF4-FFF2-40B4-BE49-F238E27FC236}">
                <a16:creationId xmlns:a16="http://schemas.microsoft.com/office/drawing/2014/main" id="{D30FCFA4-244C-3247-0071-817B2C866976}"/>
              </a:ext>
            </a:extLst>
          </p:cNvPr>
          <p:cNvSpPr txBox="1"/>
          <p:nvPr/>
        </p:nvSpPr>
        <p:spPr>
          <a:xfrm>
            <a:off x="1146181" y="3896516"/>
            <a:ext cx="27241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Open Ai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CHAT GPT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68204A-3408-0358-5D10-3711108303B8}"/>
              </a:ext>
            </a:extLst>
          </p:cNvPr>
          <p:cNvCxnSpPr>
            <a:cxnSpLocks/>
          </p:cNvCxnSpPr>
          <p:nvPr/>
        </p:nvCxnSpPr>
        <p:spPr>
          <a:xfrm>
            <a:off x="10807700" y="3657600"/>
            <a:ext cx="0" cy="519430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32855E-1642-FBE4-08CB-E77260DB409C}"/>
              </a:ext>
            </a:extLst>
          </p:cNvPr>
          <p:cNvCxnSpPr>
            <a:cxnSpLocks/>
          </p:cNvCxnSpPr>
          <p:nvPr/>
        </p:nvCxnSpPr>
        <p:spPr>
          <a:xfrm>
            <a:off x="4203700" y="3657600"/>
            <a:ext cx="0" cy="519430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9;p8">
            <a:extLst>
              <a:ext uri="{FF2B5EF4-FFF2-40B4-BE49-F238E27FC236}">
                <a16:creationId xmlns:a16="http://schemas.microsoft.com/office/drawing/2014/main" id="{E5D37605-41D3-171F-541C-89326F317F26}"/>
              </a:ext>
            </a:extLst>
          </p:cNvPr>
          <p:cNvSpPr txBox="1"/>
          <p:nvPr/>
        </p:nvSpPr>
        <p:spPr>
          <a:xfrm>
            <a:off x="4479930" y="3904058"/>
            <a:ext cx="272412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Anthropic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CLAUDE</a:t>
            </a:r>
          </a:p>
        </p:txBody>
      </p:sp>
      <p:sp>
        <p:nvSpPr>
          <p:cNvPr id="12" name="Google Shape;69;p8">
            <a:extLst>
              <a:ext uri="{FF2B5EF4-FFF2-40B4-BE49-F238E27FC236}">
                <a16:creationId xmlns:a16="http://schemas.microsoft.com/office/drawing/2014/main" id="{6A13A132-993A-E0DA-649B-A1FBB368F6A0}"/>
              </a:ext>
            </a:extLst>
          </p:cNvPr>
          <p:cNvSpPr txBox="1"/>
          <p:nvPr/>
        </p:nvSpPr>
        <p:spPr>
          <a:xfrm>
            <a:off x="7781942" y="3904059"/>
            <a:ext cx="272411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Google DeepMind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GEMINI</a:t>
            </a:r>
          </a:p>
        </p:txBody>
      </p:sp>
      <p:sp>
        <p:nvSpPr>
          <p:cNvPr id="13" name="Google Shape;69;p8">
            <a:extLst>
              <a:ext uri="{FF2B5EF4-FFF2-40B4-BE49-F238E27FC236}">
                <a16:creationId xmlns:a16="http://schemas.microsoft.com/office/drawing/2014/main" id="{EE1CA846-138A-DAE1-CFDE-B2C71DF25468}"/>
              </a:ext>
            </a:extLst>
          </p:cNvPr>
          <p:cNvSpPr txBox="1"/>
          <p:nvPr/>
        </p:nvSpPr>
        <p:spPr>
          <a:xfrm>
            <a:off x="11109344" y="3904058"/>
            <a:ext cx="27241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800" b="1" dirty="0" err="1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xAI</a:t>
            </a:r>
            <a:endParaRPr lang="en-US" sz="1800" b="1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GROK</a:t>
            </a:r>
          </a:p>
        </p:txBody>
      </p:sp>
      <p:sp>
        <p:nvSpPr>
          <p:cNvPr id="15" name="Google Shape;69;p8">
            <a:extLst>
              <a:ext uri="{FF2B5EF4-FFF2-40B4-BE49-F238E27FC236}">
                <a16:creationId xmlns:a16="http://schemas.microsoft.com/office/drawing/2014/main" id="{D365BE04-C1AD-1986-E6C5-C39B6FD77121}"/>
              </a:ext>
            </a:extLst>
          </p:cNvPr>
          <p:cNvSpPr txBox="1"/>
          <p:nvPr/>
        </p:nvSpPr>
        <p:spPr>
          <a:xfrm>
            <a:off x="14411343" y="3896515"/>
            <a:ext cx="27241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8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Perplexity Ai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PERPLEXITY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A9CE76-FD50-AB28-4202-836A5B477B3E}"/>
              </a:ext>
            </a:extLst>
          </p:cNvPr>
          <p:cNvCxnSpPr>
            <a:cxnSpLocks/>
          </p:cNvCxnSpPr>
          <p:nvPr/>
        </p:nvCxnSpPr>
        <p:spPr>
          <a:xfrm>
            <a:off x="14109700" y="3657600"/>
            <a:ext cx="0" cy="5194300"/>
          </a:xfrm>
          <a:prstGeom prst="line">
            <a:avLst/>
          </a:prstGeom>
          <a:ln w="1905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AD304A8-9D88-6585-8FC0-97999B51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118" y="1879601"/>
            <a:ext cx="1353741" cy="1353741"/>
          </a:xfrm>
          <a:prstGeom prst="rect">
            <a:avLst/>
          </a:prstGeom>
        </p:spPr>
      </p:pic>
      <p:pic>
        <p:nvPicPr>
          <p:cNvPr id="21" name="Picture 20" descr="A white star in a circle&#10;&#10;AI-generated content may be incorrect.">
            <a:extLst>
              <a:ext uri="{FF2B5EF4-FFF2-40B4-BE49-F238E27FC236}">
                <a16:creationId xmlns:a16="http://schemas.microsoft.com/office/drawing/2014/main" id="{2951DB37-99AA-5CBD-7348-CD4C1948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546" y="1879601"/>
            <a:ext cx="1353741" cy="1352387"/>
          </a:xfrm>
          <a:prstGeom prst="rect">
            <a:avLst/>
          </a:prstGeom>
        </p:spPr>
      </p:pic>
      <p:pic>
        <p:nvPicPr>
          <p:cNvPr id="23" name="Picture 22" descr="A blue and white star&#10;&#10;AI-generated content may be incorrect.">
            <a:extLst>
              <a:ext uri="{FF2B5EF4-FFF2-40B4-BE49-F238E27FC236}">
                <a16:creationId xmlns:a16="http://schemas.microsoft.com/office/drawing/2014/main" id="{6B7C8056-E6FB-2A1D-0384-BC38787E4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129" y="1878246"/>
            <a:ext cx="1353742" cy="1353742"/>
          </a:xfrm>
          <a:prstGeom prst="rect">
            <a:avLst/>
          </a:prstGeom>
        </p:spPr>
      </p:pic>
      <p:pic>
        <p:nvPicPr>
          <p:cNvPr id="27" name="Picture 26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009F386E-3138-BA2C-A3CA-4933C7741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5207" y="1878246"/>
            <a:ext cx="1352382" cy="1352382"/>
          </a:xfrm>
          <a:prstGeom prst="rect">
            <a:avLst/>
          </a:prstGeom>
        </p:spPr>
      </p:pic>
      <p:pic>
        <p:nvPicPr>
          <p:cNvPr id="34" name="Picture 33" descr="A white logo with black background&#10;&#10;AI-generated content may be incorrect.">
            <a:extLst>
              <a:ext uri="{FF2B5EF4-FFF2-40B4-BE49-F238E27FC236}">
                <a16:creationId xmlns:a16="http://schemas.microsoft.com/office/drawing/2014/main" id="{376F31A8-7B49-E5D1-280D-1D47C91CB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6529" y="1878246"/>
            <a:ext cx="1353736" cy="1352382"/>
          </a:xfrm>
          <a:prstGeom prst="rect">
            <a:avLst/>
          </a:prstGeom>
        </p:spPr>
      </p:pic>
      <p:sp>
        <p:nvSpPr>
          <p:cNvPr id="35" name="Google Shape;69;p8">
            <a:extLst>
              <a:ext uri="{FF2B5EF4-FFF2-40B4-BE49-F238E27FC236}">
                <a16:creationId xmlns:a16="http://schemas.microsoft.com/office/drawing/2014/main" id="{65BC7355-1910-0F88-A6E6-6B218971B222}"/>
              </a:ext>
            </a:extLst>
          </p:cNvPr>
          <p:cNvSpPr txBox="1"/>
          <p:nvPr/>
        </p:nvSpPr>
        <p:spPr>
          <a:xfrm>
            <a:off x="901702" y="5052216"/>
            <a:ext cx="300035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Quick and versatile help. The Original</a:t>
            </a:r>
          </a:p>
        </p:txBody>
      </p:sp>
      <p:sp>
        <p:nvSpPr>
          <p:cNvPr id="36" name="Google Shape;69;p8">
            <a:extLst>
              <a:ext uri="{FF2B5EF4-FFF2-40B4-BE49-F238E27FC236}">
                <a16:creationId xmlns:a16="http://schemas.microsoft.com/office/drawing/2014/main" id="{152877E7-CDB2-E423-62C2-41E2D100B60D}"/>
              </a:ext>
            </a:extLst>
          </p:cNvPr>
          <p:cNvSpPr txBox="1"/>
          <p:nvPr/>
        </p:nvSpPr>
        <p:spPr>
          <a:xfrm>
            <a:off x="4479922" y="5052216"/>
            <a:ext cx="2724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Deep Thinking, Complexity, Nuance</a:t>
            </a:r>
          </a:p>
        </p:txBody>
      </p:sp>
      <p:sp>
        <p:nvSpPr>
          <p:cNvPr id="37" name="Google Shape;69;p8">
            <a:extLst>
              <a:ext uri="{FF2B5EF4-FFF2-40B4-BE49-F238E27FC236}">
                <a16:creationId xmlns:a16="http://schemas.microsoft.com/office/drawing/2014/main" id="{1EEACDEE-3135-7F06-D172-D8A2E552C86D}"/>
              </a:ext>
            </a:extLst>
          </p:cNvPr>
          <p:cNvSpPr txBox="1"/>
          <p:nvPr/>
        </p:nvSpPr>
        <p:spPr>
          <a:xfrm>
            <a:off x="7781922" y="5052216"/>
            <a:ext cx="2724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Research, </a:t>
            </a:r>
            <a:b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</a:b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Google Ecosystem</a:t>
            </a:r>
          </a:p>
        </p:txBody>
      </p:sp>
      <p:sp>
        <p:nvSpPr>
          <p:cNvPr id="38" name="Google Shape;69;p8">
            <a:extLst>
              <a:ext uri="{FF2B5EF4-FFF2-40B4-BE49-F238E27FC236}">
                <a16:creationId xmlns:a16="http://schemas.microsoft.com/office/drawing/2014/main" id="{231213E3-060E-7737-46DA-29C493A39E80}"/>
              </a:ext>
            </a:extLst>
          </p:cNvPr>
          <p:cNvSpPr txBox="1"/>
          <p:nvPr/>
        </p:nvSpPr>
        <p:spPr>
          <a:xfrm>
            <a:off x="11109322" y="5052216"/>
            <a:ext cx="2724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Current Events, </a:t>
            </a:r>
            <a:b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</a:b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Live Analysis</a:t>
            </a:r>
          </a:p>
        </p:txBody>
      </p:sp>
      <p:sp>
        <p:nvSpPr>
          <p:cNvPr id="39" name="Google Shape;69;p8">
            <a:extLst>
              <a:ext uri="{FF2B5EF4-FFF2-40B4-BE49-F238E27FC236}">
                <a16:creationId xmlns:a16="http://schemas.microsoft.com/office/drawing/2014/main" id="{1E010C78-35E3-9931-73D2-9A940E71D02D}"/>
              </a:ext>
            </a:extLst>
          </p:cNvPr>
          <p:cNvSpPr txBox="1"/>
          <p:nvPr/>
        </p:nvSpPr>
        <p:spPr>
          <a:xfrm>
            <a:off x="14411322" y="5052216"/>
            <a:ext cx="27241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Fast Answers </a:t>
            </a:r>
            <a:b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</a:br>
            <a:r>
              <a:rPr lang="en-US" sz="2400" i="1" spc="-150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with Sources</a:t>
            </a:r>
          </a:p>
        </p:txBody>
      </p:sp>
      <p:sp>
        <p:nvSpPr>
          <p:cNvPr id="40" name="Google Shape;69;p8">
            <a:extLst>
              <a:ext uri="{FF2B5EF4-FFF2-40B4-BE49-F238E27FC236}">
                <a16:creationId xmlns:a16="http://schemas.microsoft.com/office/drawing/2014/main" id="{873978A5-DB41-DEF7-899D-459737D72348}"/>
              </a:ext>
            </a:extLst>
          </p:cNvPr>
          <p:cNvSpPr txBox="1"/>
          <p:nvPr/>
        </p:nvSpPr>
        <p:spPr>
          <a:xfrm>
            <a:off x="1026700" y="6254750"/>
            <a:ext cx="287535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Chat GPT is the Swiss army knife of AI models. It helps draft, explain, refine, and explore ideas about anything.</a:t>
            </a:r>
          </a:p>
        </p:txBody>
      </p:sp>
      <p:sp>
        <p:nvSpPr>
          <p:cNvPr id="41" name="Google Shape;69;p8">
            <a:extLst>
              <a:ext uri="{FF2B5EF4-FFF2-40B4-BE49-F238E27FC236}">
                <a16:creationId xmlns:a16="http://schemas.microsoft.com/office/drawing/2014/main" id="{177A81CB-E5D4-BF3D-9BD8-E237EF4F1391}"/>
              </a:ext>
            </a:extLst>
          </p:cNvPr>
          <p:cNvSpPr txBox="1"/>
          <p:nvPr/>
        </p:nvSpPr>
        <p:spPr>
          <a:xfrm>
            <a:off x="4292593" y="6254750"/>
            <a:ext cx="296861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Claude specializes in planning and execution. Excels in anything technical. Opus 4.5 is the best for coding.</a:t>
            </a:r>
          </a:p>
        </p:txBody>
      </p:sp>
      <p:sp>
        <p:nvSpPr>
          <p:cNvPr id="42" name="Google Shape;69;p8">
            <a:extLst>
              <a:ext uri="{FF2B5EF4-FFF2-40B4-BE49-F238E27FC236}">
                <a16:creationId xmlns:a16="http://schemas.microsoft.com/office/drawing/2014/main" id="{C14D91FF-A827-AD5E-5C2F-9AA24DEE672C}"/>
              </a:ext>
            </a:extLst>
          </p:cNvPr>
          <p:cNvSpPr txBox="1"/>
          <p:nvPr/>
        </p:nvSpPr>
        <p:spPr>
          <a:xfrm>
            <a:off x="7781922" y="6254750"/>
            <a:ext cx="272413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Gemini is a Google-native assistant. Knows Google’s tools better than 99% of people. Powerful research and execution tool.</a:t>
            </a:r>
          </a:p>
        </p:txBody>
      </p:sp>
      <p:sp>
        <p:nvSpPr>
          <p:cNvPr id="55" name="Google Shape;69;p8">
            <a:extLst>
              <a:ext uri="{FF2B5EF4-FFF2-40B4-BE49-F238E27FC236}">
                <a16:creationId xmlns:a16="http://schemas.microsoft.com/office/drawing/2014/main" id="{E0B802EF-D8AA-B2F9-297F-49ED0295C8F9}"/>
              </a:ext>
            </a:extLst>
          </p:cNvPr>
          <p:cNvSpPr txBox="1"/>
          <p:nvPr/>
        </p:nvSpPr>
        <p:spPr>
          <a:xfrm>
            <a:off x="11109322" y="6254750"/>
            <a:ext cx="272413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Grok is built for what is happening </a:t>
            </a:r>
            <a:r>
              <a:rPr lang="en-US" sz="2400" i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right</a:t>
            </a:r>
            <a:r>
              <a:rPr lang="en-US" sz="2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 now. Excels at tracking live conversations, news, and trends helping you understand context, not just content. </a:t>
            </a:r>
          </a:p>
        </p:txBody>
      </p:sp>
      <p:sp>
        <p:nvSpPr>
          <p:cNvPr id="56" name="Google Shape;69;p8">
            <a:extLst>
              <a:ext uri="{FF2B5EF4-FFF2-40B4-BE49-F238E27FC236}">
                <a16:creationId xmlns:a16="http://schemas.microsoft.com/office/drawing/2014/main" id="{48B3416B-E76A-27DD-5C77-12AA08C11F32}"/>
              </a:ext>
            </a:extLst>
          </p:cNvPr>
          <p:cNvSpPr txBox="1"/>
          <p:nvPr/>
        </p:nvSpPr>
        <p:spPr>
          <a:xfrm>
            <a:off x="14411322" y="6254750"/>
            <a:ext cx="272413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Perplexity is built for verification. It delivers concise answers backed with cited sources. It does the research across the web for you.</a:t>
            </a:r>
          </a:p>
        </p:txBody>
      </p:sp>
    </p:spTree>
    <p:extLst>
      <p:ext uri="{BB962C8B-B14F-4D97-AF65-F5344CB8AC3E}">
        <p14:creationId xmlns:p14="http://schemas.microsoft.com/office/powerpoint/2010/main" val="45997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596E05C0-BFFB-DC0B-6EAD-E57A75CFB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8">
            <a:extLst>
              <a:ext uri="{FF2B5EF4-FFF2-40B4-BE49-F238E27FC236}">
                <a16:creationId xmlns:a16="http://schemas.microsoft.com/office/drawing/2014/main" id="{CF65C11F-EF8A-0933-8381-EF018F17403B}"/>
              </a:ext>
            </a:extLst>
          </p:cNvPr>
          <p:cNvSpPr txBox="1"/>
          <p:nvPr/>
        </p:nvSpPr>
        <p:spPr>
          <a:xfrm>
            <a:off x="2040177" y="3450729"/>
            <a:ext cx="14207646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 ExtraBold"/>
              </a:rPr>
              <a:t>EFFICIENCY STEMS FROM AUTOMATION</a:t>
            </a:r>
            <a:endParaRPr lang="en-US" sz="4800" b="1" i="1" u="none" strike="noStrike" cap="none" dirty="0">
              <a:solidFill>
                <a:srgbClr val="E755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2B578888-6445-B0A4-8D67-3F6FE8474842}"/>
              </a:ext>
            </a:extLst>
          </p:cNvPr>
          <p:cNvSpPr txBox="1"/>
          <p:nvPr/>
        </p:nvSpPr>
        <p:spPr>
          <a:xfrm>
            <a:off x="1235988" y="4450673"/>
            <a:ext cx="15816023" cy="282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WHEN AI MEETS AUTOMATION</a:t>
            </a:r>
            <a:endParaRPr lang="en-US" sz="35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Inter ExtraBold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D4730B-A1CF-9A78-C213-AFE77DD9AE68}"/>
              </a:ext>
            </a:extLst>
          </p:cNvPr>
          <p:cNvCxnSpPr>
            <a:cxnSpLocks/>
          </p:cNvCxnSpPr>
          <p:nvPr/>
        </p:nvCxnSpPr>
        <p:spPr>
          <a:xfrm>
            <a:off x="2843252" y="2448179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953A46-067E-F8AC-2117-5A1DA188491C}"/>
              </a:ext>
            </a:extLst>
          </p:cNvPr>
          <p:cNvCxnSpPr>
            <a:cxnSpLocks/>
          </p:cNvCxnSpPr>
          <p:nvPr/>
        </p:nvCxnSpPr>
        <p:spPr>
          <a:xfrm>
            <a:off x="2843252" y="8046874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64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C9B96953-B379-C2FE-6489-F176EDCB1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55A022-E5C8-225C-9AE3-3BE5759DD0AF}"/>
              </a:ext>
            </a:extLst>
          </p:cNvPr>
          <p:cNvSpPr/>
          <p:nvPr/>
        </p:nvSpPr>
        <p:spPr>
          <a:xfrm>
            <a:off x="0" y="7"/>
            <a:ext cx="13050982" cy="10340233"/>
          </a:xfrm>
          <a:prstGeom prst="rect">
            <a:avLst/>
          </a:prstGeom>
          <a:solidFill>
            <a:srgbClr val="27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;p8">
            <a:extLst>
              <a:ext uri="{FF2B5EF4-FFF2-40B4-BE49-F238E27FC236}">
                <a16:creationId xmlns:a16="http://schemas.microsoft.com/office/drawing/2014/main" id="{ACAFD0FC-3443-40CF-7135-31C949AA799A}"/>
              </a:ext>
            </a:extLst>
          </p:cNvPr>
          <p:cNvSpPr txBox="1"/>
          <p:nvPr/>
        </p:nvSpPr>
        <p:spPr>
          <a:xfrm>
            <a:off x="1018251" y="3015158"/>
            <a:ext cx="11125623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50" marR="0" indent="-514350"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AutoNum type="arabicPeriod"/>
            </a:pPr>
            <a:r>
              <a:rPr lang="en-US" sz="3400" b="1" kern="0" dirty="0">
                <a:solidFill>
                  <a:srgbClr val="E755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Without Automation: </a:t>
            </a:r>
            <a: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Helpful, but you can only focus on one thing at a time.</a:t>
            </a:r>
            <a:br>
              <a:rPr lang="en-US" sz="3400" kern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kern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Clr>
                <a:srgbClr val="E75526"/>
              </a:buClr>
              <a:buAutoNum type="arabicPeriod"/>
            </a:pPr>
            <a:r>
              <a:rPr lang="en-US" sz="34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Automation without AI: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Fast, but can take a while to setup. Cannot give automation context.</a:t>
            </a:r>
            <a:b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14350" indent="-514350">
              <a:buClr>
                <a:srgbClr val="E75526"/>
              </a:buClr>
              <a:buAutoNum type="arabicPeriod"/>
            </a:pPr>
            <a:r>
              <a:rPr lang="en-US" sz="3400" b="1" dirty="0">
                <a:solidFill>
                  <a:srgbClr val="E755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with Automation: </a:t>
            </a:r>
            <a:r>
              <a:rPr lang="en-US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Fast, contextual, and can close gaps before things fall through the cracks.</a:t>
            </a:r>
          </a:p>
          <a:p>
            <a:pPr>
              <a:buClr>
                <a:srgbClr val="E75526"/>
              </a:buClr>
            </a:pPr>
            <a:endParaRPr lang="en-US"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Clr>
                <a:srgbClr val="E75526"/>
              </a:buClr>
            </a:pPr>
            <a:r>
              <a:rPr lang="en-US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Know how to articulate your issue/request with what you use.</a:t>
            </a:r>
          </a:p>
        </p:txBody>
      </p:sp>
      <p:sp>
        <p:nvSpPr>
          <p:cNvPr id="3" name="Google Shape;69;p8">
            <a:extLst>
              <a:ext uri="{FF2B5EF4-FFF2-40B4-BE49-F238E27FC236}">
                <a16:creationId xmlns:a16="http://schemas.microsoft.com/office/drawing/2014/main" id="{3881AEDB-9FE3-5362-C4AF-022CA0156844}"/>
              </a:ext>
            </a:extLst>
          </p:cNvPr>
          <p:cNvSpPr txBox="1"/>
          <p:nvPr/>
        </p:nvSpPr>
        <p:spPr>
          <a:xfrm>
            <a:off x="1018251" y="179517"/>
            <a:ext cx="154054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spc="3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 ExtraBold"/>
              </a:rPr>
              <a:t>WHEN AI MEETS AUTOMATION</a:t>
            </a:r>
            <a:endParaRPr sz="2350" spc="3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Inter ExtraBold"/>
            </a:endParaRPr>
          </a:p>
        </p:txBody>
      </p:sp>
      <p:sp>
        <p:nvSpPr>
          <p:cNvPr id="6" name="Google Shape;69;p8">
            <a:extLst>
              <a:ext uri="{FF2B5EF4-FFF2-40B4-BE49-F238E27FC236}">
                <a16:creationId xmlns:a16="http://schemas.microsoft.com/office/drawing/2014/main" id="{A2CC1DCE-D4E7-3CF4-FF2A-FADF768F146E}"/>
              </a:ext>
            </a:extLst>
          </p:cNvPr>
          <p:cNvSpPr txBox="1"/>
          <p:nvPr/>
        </p:nvSpPr>
        <p:spPr>
          <a:xfrm>
            <a:off x="998374" y="1301328"/>
            <a:ext cx="14536114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LET’S TALK AUTOMATION</a:t>
            </a:r>
            <a:endParaRPr sz="7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9" name="Picture 8" descr="A close up of gears&#10;&#10;Description automatically generated">
            <a:extLst>
              <a:ext uri="{FF2B5EF4-FFF2-40B4-BE49-F238E27FC236}">
                <a16:creationId xmlns:a16="http://schemas.microsoft.com/office/drawing/2014/main" id="{2A95D142-4AC5-50CA-51DE-03701BCE7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2" r="42688"/>
          <a:stretch/>
        </p:blipFill>
        <p:spPr>
          <a:xfrm flipH="1">
            <a:off x="13050982" y="0"/>
            <a:ext cx="5237018" cy="10340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44CDA4-FCF4-BD50-454E-5B7FB0EC62C1}"/>
              </a:ext>
            </a:extLst>
          </p:cNvPr>
          <p:cNvCxnSpPr>
            <a:cxnSpLocks/>
          </p:cNvCxnSpPr>
          <p:nvPr/>
        </p:nvCxnSpPr>
        <p:spPr>
          <a:xfrm>
            <a:off x="1018251" y="2495155"/>
            <a:ext cx="12601496" cy="0"/>
          </a:xfrm>
          <a:prstGeom prst="line">
            <a:avLst/>
          </a:prstGeom>
          <a:ln w="762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262972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15852</TotalTime>
  <Words>1619</Words>
  <Application>Microsoft Macintosh PowerPoint</Application>
  <PresentationFormat>Custom</PresentationFormat>
  <Paragraphs>178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ROBOTO BLACK</vt:lpstr>
      <vt:lpstr>Arial</vt:lpstr>
      <vt:lpstr>Roboto</vt:lpstr>
      <vt:lpstr>Roboto Medium</vt:lpstr>
      <vt:lpstr>Calibri</vt:lpstr>
      <vt:lpstr>Aptos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36</cp:revision>
  <dcterms:modified xsi:type="dcterms:W3CDTF">2026-01-27T16:44:33Z</dcterms:modified>
</cp:coreProperties>
</file>