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5"/>
  </p:notesMasterIdLst>
  <p:sldIdLst>
    <p:sldId id="256" r:id="rId2"/>
    <p:sldId id="273" r:id="rId3"/>
    <p:sldId id="311" r:id="rId4"/>
    <p:sldId id="282" r:id="rId5"/>
    <p:sldId id="312" r:id="rId6"/>
    <p:sldId id="313" r:id="rId7"/>
    <p:sldId id="283" r:id="rId8"/>
    <p:sldId id="305" r:id="rId9"/>
    <p:sldId id="315" r:id="rId10"/>
    <p:sldId id="316" r:id="rId11"/>
    <p:sldId id="317" r:id="rId12"/>
    <p:sldId id="314" r:id="rId13"/>
    <p:sldId id="318" r:id="rId14"/>
    <p:sldId id="319" r:id="rId15"/>
    <p:sldId id="320" r:id="rId16"/>
    <p:sldId id="321" r:id="rId17"/>
    <p:sldId id="323" r:id="rId18"/>
    <p:sldId id="322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266" r:id="rId34"/>
  </p:sldIdLst>
  <p:sldSz cx="18288000" cy="10287000"/>
  <p:notesSz cx="6858000" cy="9144000"/>
  <p:embeddedFontLs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BLACK" panose="02000000000000000000" pitchFamily="2" charset="0"/>
      <p:bold r:id="rId40"/>
      <p:italic r:id="rId41"/>
      <p:boldItalic r:id="rId42"/>
    </p:embeddedFont>
    <p:embeddedFont>
      <p:font typeface="Roboto Medium" panose="02000000000000000000" pitchFamily="2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FF00FF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49" d="100"/>
          <a:sy n="49" d="100"/>
        </p:scale>
        <p:origin x="1376" y="1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This is the system that keeps marketing from becoming a weekly fire drill.</a:t>
            </a:r>
            <a:br>
              <a:rPr lang="en-US" sz="1800" dirty="0"/>
            </a:b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5CB0457-5AA5-2F85-83C0-48862F08D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5EE6182-ED86-8BCE-B7DA-2E6FA4666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the spine is solid, everything else gets easier.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EF1A2705-899D-B9B8-3CBC-9BA6011627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1117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D98B768-EE53-B839-31ED-C8132B779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BFDB35D9-80E3-B3E1-CBDD-3F155502C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it’s not on the calendar, it’s not real.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7603F1A-A97E-6191-7DB5-27DECF7F7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44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B76DDAD1-E97C-1575-41B0-29E80647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2FE0BE9-743A-8D8B-6378-BB8B0C1AE5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These themes reduce decision fatigue and speed up creative.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FC9328A7-A420-4518-C218-3CD1767366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325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34E604E-BF23-EB97-09FF-519E3E07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5288DC2-4563-34C0-499C-E255932964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Winning campaigns often start with what you don’t do.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DEAF92F-7ABF-40DA-5C0E-E0AA12381A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190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C127741-FE2E-10D7-2AF0-93F01F79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C73385E-9A5E-3523-2428-54C03F526C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Deadlines aren’t pressure. They’re protection.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0B68820B-5BC2-503B-EF1B-F49F1392CA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5530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DEEF790-192B-08D0-BAF6-8CB09F966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2F7B19CB-C04C-9D89-9171-E23400B9B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One campaign, multiple outputs—built once, repurposed smart.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7D7618E-0244-9D93-621B-957DE0A313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64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B779B44-40A5-8AE1-0F23-B890B87F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5F97EC1-9547-95C1-4615-D11229330D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Events are the drumbeat that keeps the system moving.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0B9AE0DF-7FC7-A95C-930D-DF137D35D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998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222E4CD-DD28-8CC1-2F23-68B033F8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1771E82-DDA2-9FBF-1E7D-6CF5107B6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80C4351-CD02-D64C-2B23-2C920D57C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88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9689283-6935-AB26-53A7-5010D9BB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5B294E9-2A34-E7BF-0376-0D165A853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we can’t measure it, we can’t improve it.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73FEC7F-8AA4-53E8-718D-C60D45F5EE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897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4A1DFBC-E597-B3ED-0FBA-59799AC3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2D0E24D-99B8-FD9C-EB76-615A63C590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definitions change, the dashboard lies.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6912EB5-6249-8148-DC87-A45129D6B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57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F249D3A-C58E-12B1-F4BF-A5CED573E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A0463C8-4D3C-3C33-E70E-A5452F6757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Chaos isn’t a personality trait. It’s a process problem.</a:t>
            </a:r>
            <a:br>
              <a:rPr lang="en-US" sz="1800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2B75767-F655-B8EB-C651-AE34D52532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311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6A09673-127E-3FD1-8B14-0E963F96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7B3963F-15BA-D51D-3394-85659AB528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</a:t>
            </a: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FAB6BF6-1C53-791E-73D5-3BAFE56BE5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939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8FF1F0C-A4F8-F2D7-9688-64ED5C0D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2DEE080-E454-B4BC-C330-29A02AC00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definitions change, the dashboard lies.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1A10FCA-8505-5BB7-9DA9-5074E0B46A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341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6E48D76-5193-F29C-0480-788BFBDC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7F13D23-D7DD-7A5C-1232-CB15E5F1D7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FE64872-C10F-605B-6B64-B9FDBE2DEF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4366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AF8EC8C-5C61-28F1-AF99-2AC50C8E3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967D66EE-1592-F688-F0B5-B12154E6E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The meeting is the steering wheel—not a status report.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A3D4A43-F1D5-6023-C890-F5F71D1E8B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448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85D898C-E07A-71FF-AE4E-CBAFA058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E6B7786-267C-5C19-D3C5-E112E81C7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you don’t debrief, you repeat mistakes with confidence.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C04C668-E9BB-C939-489E-4BE1625816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744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1B40192-5258-7C58-856B-56F24261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E09073C-164E-7824-9858-B9FF16006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We’re not testing for ego. We’re testing for conversion.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ECBBF099-D82B-2A1F-1C5A-178874E31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156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261A59A8-99A1-B78A-3582-95B7E3156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ED9A1A3-5316-CF41-1169-8A0253002A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4070EFB-77A9-61C2-E59B-DC494FDDBC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280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E18F87D-39D1-53F0-D8DC-AF35C5DE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337C4C7-0665-504D-9D29-0373DC64F5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Advisors don’t want a data dump—they want a story with numbers.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26F7819-F73D-63D8-BD45-7DCAF60657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659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748261E-62B2-A31E-E60D-50B69D305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4525390-E426-C080-52CA-80D82661E3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Strategy is calm. Chaos is costly.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C9C55B6-5AE5-4348-18EF-D145C03688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506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F24AFCB-069E-BC76-5B7D-F2E4B0F01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CD6D792-3D6F-8B1C-1DDB-CEBBF1B8D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D592265-2178-A332-9286-FA282E39F3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366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C4132FE-D062-2EDC-55C5-ED3ADCAD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9DEFC04-1315-15B6-C3C8-FB8AF0A1EA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We’re building a machine you can run on purpose.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A1BAAED-5771-E38B-133C-129435DA8B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368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“Let’s talk it out” beats “we need a rescue.”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8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DDD64-AD73-96F0-680B-65503866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FEAE8-2E80-0162-0276-1AAAF4343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ABE2C-7960-ABA0-5D86-7ECB06675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Big results come from boring discipline + smart experimentation.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49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90ED-243B-B83E-217D-448E7CD5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9C7AB-69F0-5766-EAB7-7FD98EB53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D86B8-E830-41B8-0398-8E284C04F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If you do nothing else—build the calendar and keep the cadence. The machine will follow.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83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7200232-1EAB-3BEC-0CE9-E3E1C868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6D06157-CD3F-A4F8-2E01-BCE9186C8A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This is practical. You can take it home and run it Monday.</a:t>
            </a:r>
            <a:br>
              <a:rPr lang="en-US" sz="1800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22DD76B-5693-CFFB-6A14-9051D21353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94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FDE7E76-F11C-6742-1419-9AE54759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4181BBAB-A940-5258-FC2B-EF660600FB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30 days is reaction. 90 days is command.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821C039-FD03-9703-455E-F4FC86035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01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BDAF041-7512-F227-101E-306A348F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040C1B7-E1BF-AA3F-2EEF-6BD66D9A06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The annual plan isn’t a cage. It’s a map.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3F7508D-448D-CE08-2730-6069C3E143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147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3BCCFF2-7364-A682-EE7E-F73B28F32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B8C1027-F949-9CC6-568F-14DE282600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These aren’t the only options—just a proven set that keeps your year balanced and your messaging relevant.</a:t>
            </a: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6CABAD4-B697-7F48-EA05-BDDB414F7B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17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EA6104D-773B-1027-CC9F-BA69FDA4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5A087A3-41DC-23F0-4F9D-BEC36C12C4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Flexibility is fine. Whiplash is expensive.</a:t>
            </a:r>
            <a:br>
              <a:rPr lang="en-US" sz="1800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70A0688-B9AF-24A9-F1E9-D4BB33BE2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18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6546F1FD-7E53-437B-08FA-590E3CFA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20921EB-B6B6-45AF-7820-256B4AF550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 track: Different channels. Same heartbeat.</a:t>
            </a:r>
            <a:br>
              <a:rPr lang="en-US" dirty="0"/>
            </a:b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775A66D-D1B6-CA7B-5E6D-95650861C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42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-5996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64024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7628B8-ED4F-88E9-7630-8558E8AF10A1}"/>
              </a:ext>
            </a:extLst>
          </p:cNvPr>
          <p:cNvSpPr/>
          <p:nvPr userDrawn="1"/>
        </p:nvSpPr>
        <p:spPr>
          <a:xfrm>
            <a:off x="-5996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A3634-8058-F787-DD6E-C86254FB877C}"/>
              </a:ext>
            </a:extLst>
          </p:cNvPr>
          <p:cNvSpPr/>
          <p:nvPr userDrawn="1"/>
        </p:nvSpPr>
        <p:spPr>
          <a:xfrm rot="10800000">
            <a:off x="1064024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6482C-5F09-62B1-7981-2517F6543609}"/>
              </a:ext>
            </a:extLst>
          </p:cNvPr>
          <p:cNvSpPr/>
          <p:nvPr userDrawn="1"/>
        </p:nvSpPr>
        <p:spPr>
          <a:xfrm>
            <a:off x="-41099" y="-1622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3B7CB-DB01-8FBF-30D7-691B3719B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41099" y="-24431"/>
            <a:ext cx="18290505" cy="10319443"/>
          </a:xfrm>
          <a:prstGeom prst="rect">
            <a:avLst/>
          </a:prstGeom>
        </p:spPr>
      </p:pic>
      <p:pic>
        <p:nvPicPr>
          <p:cNvPr id="8" name="Google Shape;91;p10">
            <a:extLst>
              <a:ext uri="{FF2B5EF4-FFF2-40B4-BE49-F238E27FC236}">
                <a16:creationId xmlns:a16="http://schemas.microsoft.com/office/drawing/2014/main" id="{752D9292-4FC6-DD5E-D9ED-9CFE1D1B01E3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89940" y="-16223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A7D9AC-0775-FDCB-F65E-0CE71F89B563}"/>
              </a:ext>
            </a:extLst>
          </p:cNvPr>
          <p:cNvSpPr/>
          <p:nvPr userDrawn="1"/>
        </p:nvSpPr>
        <p:spPr>
          <a:xfrm>
            <a:off x="-41100" y="-16221"/>
            <a:ext cx="18358943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3F49ED4D-7897-456B-6FAA-CAB6499633F2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23FB8649-5622-1AAE-F491-4EBBC15F8DA8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F0A218C-5163-7871-1C86-D7423C89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29" name="Picture 28" descr="A black and white logo&#10;&#10;Description automatically generated">
            <a:extLst>
              <a:ext uri="{FF2B5EF4-FFF2-40B4-BE49-F238E27FC236}">
                <a16:creationId xmlns:a16="http://schemas.microsoft.com/office/drawing/2014/main" id="{2AF774CB-EC66-E726-D214-2B4A31AE0B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666DF48-9C28-9033-DB3F-58E5C91D6E08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0C85AC-0A7C-4864-A79A-77B97CE463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59;p7">
            <a:extLst>
              <a:ext uri="{FF2B5EF4-FFF2-40B4-BE49-F238E27FC236}">
                <a16:creationId xmlns:a16="http://schemas.microsoft.com/office/drawing/2014/main" id="{F8F4B1E5-FCF6-773E-47D0-17284D52C932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Google Shape;60;p7">
            <a:extLst>
              <a:ext uri="{FF2B5EF4-FFF2-40B4-BE49-F238E27FC236}">
                <a16:creationId xmlns:a16="http://schemas.microsoft.com/office/drawing/2014/main" id="{CDF89842-6362-3C46-E236-7528065943AB}"/>
              </a:ext>
            </a:extLst>
          </p:cNvPr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9D72EB9-694F-34E4-B5B1-979D2F9D8A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35" name="Google Shape;91;p10">
            <a:extLst>
              <a:ext uri="{FF2B5EF4-FFF2-40B4-BE49-F238E27FC236}">
                <a16:creationId xmlns:a16="http://schemas.microsoft.com/office/drawing/2014/main" id="{12D44F3D-0D2F-772A-81BB-C311A3255A43}"/>
              </a:ext>
            </a:extLst>
          </p:cNvPr>
          <p:cNvPicPr preferRelativeResize="0"/>
          <p:nvPr/>
        </p:nvPicPr>
        <p:blipFill>
          <a:blip r:embed="rId6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ED9F8BD-13E8-D1A5-A865-2852A03951EE}"/>
              </a:ext>
            </a:extLst>
          </p:cNvPr>
          <p:cNvSpPr/>
          <p:nvPr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99DBDA06-1DA6-FBC2-44D8-B0AE7F40FC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4CA9E0A-7369-F700-CBE4-F9B882210345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AA1668-B278-FF17-2AFD-7E4F2022AC99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57;p7">
            <a:extLst>
              <a:ext uri="{FF2B5EF4-FFF2-40B4-BE49-F238E27FC236}">
                <a16:creationId xmlns:a16="http://schemas.microsoft.com/office/drawing/2014/main" id="{51781C08-A49E-915A-7483-A570C2D04639}"/>
              </a:ext>
            </a:extLst>
          </p:cNvPr>
          <p:cNvSpPr txBox="1"/>
          <p:nvPr/>
        </p:nvSpPr>
        <p:spPr>
          <a:xfrm>
            <a:off x="5073080" y="3057356"/>
            <a:ext cx="12515576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MARKETING OPS WITHOUT MAYHEM</a:t>
            </a:r>
            <a:endParaRPr sz="10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0" name="Google Shape;58;p7">
            <a:extLst>
              <a:ext uri="{FF2B5EF4-FFF2-40B4-BE49-F238E27FC236}">
                <a16:creationId xmlns:a16="http://schemas.microsoft.com/office/drawing/2014/main" id="{B6B66F52-A653-4D61-756F-671538D8B9B2}"/>
              </a:ext>
            </a:extLst>
          </p:cNvPr>
          <p:cNvSpPr txBox="1"/>
          <p:nvPr/>
        </p:nvSpPr>
        <p:spPr>
          <a:xfrm>
            <a:off x="5168330" y="5981443"/>
            <a:ext cx="119806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HOW TO RUN A CLEAN, PREDICTABLE, 90-DAY MARKETING MACHINE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1" name="Picture 40" descr="A black and white logo&#10;&#10;Description automatically generated">
            <a:extLst>
              <a:ext uri="{FF2B5EF4-FFF2-40B4-BE49-F238E27FC236}">
                <a16:creationId xmlns:a16="http://schemas.microsoft.com/office/drawing/2014/main" id="{F9DC0758-2440-51FB-8E87-028EDC41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A4A0CD9-88A0-42BE-4ED6-1AB6602A80D2}"/>
              </a:ext>
            </a:extLst>
          </p:cNvPr>
          <p:cNvCxnSpPr>
            <a:cxnSpLocks/>
          </p:cNvCxnSpPr>
          <p:nvPr/>
        </p:nvCxnSpPr>
        <p:spPr>
          <a:xfrm>
            <a:off x="5168330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59;p7">
            <a:extLst>
              <a:ext uri="{FF2B5EF4-FFF2-40B4-BE49-F238E27FC236}">
                <a16:creationId xmlns:a16="http://schemas.microsoft.com/office/drawing/2014/main" id="{415738E1-893A-D9F5-9898-128AD77EFCB3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5" name="Google Shape;60;p7">
            <a:extLst>
              <a:ext uri="{FF2B5EF4-FFF2-40B4-BE49-F238E27FC236}">
                <a16:creationId xmlns:a16="http://schemas.microsoft.com/office/drawing/2014/main" id="{CCABF7B4-2F1D-B0FF-A8F0-7D38E44AC825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D75F47-52FA-9202-CBF4-4CCFF12E7C8F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RANDALL WITTE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VP of Marketing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  <p:pic>
        <p:nvPicPr>
          <p:cNvPr id="47" name="Picture 46" descr="A black and orange logo&#10;&#10;Description automatically generated">
            <a:extLst>
              <a:ext uri="{FF2B5EF4-FFF2-40B4-BE49-F238E27FC236}">
                <a16:creationId xmlns:a16="http://schemas.microsoft.com/office/drawing/2014/main" id="{15543C1E-1621-E70A-F445-4F200CE54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B4A3768-2582-640A-E1AE-5026A1F7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7BE880-77C1-B292-3DC6-DD16DED093FC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81411A35-4C94-5A53-2FCA-8FAC3078E66D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DE2FDAD1-519B-7798-D740-A75B4C0AE37C}"/>
              </a:ext>
            </a:extLst>
          </p:cNvPr>
          <p:cNvSpPr txBox="1"/>
          <p:nvPr/>
        </p:nvSpPr>
        <p:spPr>
          <a:xfrm>
            <a:off x="868949" y="2874596"/>
            <a:ext cx="9715394" cy="625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i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KEEP IT TIGHT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</a:t>
            </a:r>
            <a:r>
              <a:rPr lang="en-US" sz="5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what they feel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Promise</a:t>
            </a: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what changes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Proof</a:t>
            </a:r>
            <a:r>
              <a:rPr lang="en-US" sz="5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why you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Path </a:t>
            </a: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what to do next</a:t>
            </a:r>
            <a:endParaRPr lang="en-US" sz="5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B0002A3-1216-F5EF-DA0E-7307C92F1836}"/>
              </a:ext>
            </a:extLst>
          </p:cNvPr>
          <p:cNvPicPr preferRelativeResize="0"/>
          <p:nvPr/>
        </p:nvPicPr>
        <p:blipFill>
          <a:blip r:embed="rId3"/>
          <a:srcRect l="27125" r="31383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789EE9-D151-6F28-57D2-8BFC45C91CCC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7E0CF2E8-DFDA-CC7C-C355-B15CA393F9FA}"/>
              </a:ext>
            </a:extLst>
          </p:cNvPr>
          <p:cNvSpPr txBox="1"/>
          <p:nvPr/>
        </p:nvSpPr>
        <p:spPr>
          <a:xfrm>
            <a:off x="761017" y="929644"/>
            <a:ext cx="8565861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MESSAGE SPINE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979932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4BF06FB-9E9F-3DB4-4A45-71C1CF695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38554D-6034-B137-F5FD-EE02338F08CB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0E2642CD-B929-0D97-7DFF-0C8B42A61E3E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557FCA26-8726-63F5-BD98-AD1740F789F8}"/>
              </a:ext>
            </a:extLst>
          </p:cNvPr>
          <p:cNvSpPr txBox="1"/>
          <p:nvPr/>
        </p:nvSpPr>
        <p:spPr>
          <a:xfrm>
            <a:off x="761017" y="4023150"/>
            <a:ext cx="9715394" cy="619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Rolling 90 = Plan + Execution Map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topics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Freeze dates (do not run)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Deadlines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Deliverables (content + formats)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Emails + SMS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oogle Shape;91;p10">
            <a:extLst>
              <a:ext uri="{FF2B5EF4-FFF2-40B4-BE49-F238E27FC236}">
                <a16:creationId xmlns:a16="http://schemas.microsoft.com/office/drawing/2014/main" id="{E03E58F6-5659-DD9D-9385-5239DEF0BD2B}"/>
              </a:ext>
            </a:extLst>
          </p:cNvPr>
          <p:cNvPicPr preferRelativeResize="0"/>
          <p:nvPr/>
        </p:nvPicPr>
        <p:blipFill>
          <a:blip r:embed="rId3"/>
          <a:srcRect l="27125" r="31383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0AF883-C28E-7021-66C7-CC4955F8F2D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AD563FC6-8006-1CA1-7698-448254F1D9C7}"/>
              </a:ext>
            </a:extLst>
          </p:cNvPr>
          <p:cNvSpPr txBox="1"/>
          <p:nvPr/>
        </p:nvSpPr>
        <p:spPr>
          <a:xfrm>
            <a:off x="761017" y="929643"/>
            <a:ext cx="9715387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ROLLING </a:t>
            </a:r>
            <a:b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90-DAY CALENDAR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15F592F4-73BE-EF1E-1D8E-753F1C0B571F}"/>
              </a:ext>
            </a:extLst>
          </p:cNvPr>
          <p:cNvSpPr txBox="1"/>
          <p:nvPr/>
        </p:nvSpPr>
        <p:spPr>
          <a:xfrm>
            <a:off x="671695" y="2979867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ENGINE</a:t>
            </a:r>
          </a:p>
        </p:txBody>
      </p:sp>
    </p:spTree>
    <p:extLst>
      <p:ext uri="{BB962C8B-B14F-4D97-AF65-F5344CB8AC3E}">
        <p14:creationId xmlns:p14="http://schemas.microsoft.com/office/powerpoint/2010/main" val="1132794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59F7715-6EA2-F29F-909D-79E5E9B2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BE82330-AB10-DCB0-5156-DF1A177EA277}"/>
              </a:ext>
            </a:extLst>
          </p:cNvPr>
          <p:cNvSpPr txBox="1"/>
          <p:nvPr/>
        </p:nvSpPr>
        <p:spPr>
          <a:xfrm>
            <a:off x="671800" y="2433518"/>
            <a:ext cx="17183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45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Examples for recommended quarterly themes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5C67E7-772C-5D7A-0D5D-4AEB34DB8233}"/>
              </a:ext>
            </a:extLst>
          </p:cNvPr>
          <p:cNvSpPr/>
          <p:nvPr/>
        </p:nvSpPr>
        <p:spPr>
          <a:xfrm>
            <a:off x="671800" y="3660146"/>
            <a:ext cx="4320794" cy="5915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6460D0-937A-5708-7546-DB3CB2A463A0}"/>
              </a:ext>
            </a:extLst>
          </p:cNvPr>
          <p:cNvSpPr/>
          <p:nvPr/>
        </p:nvSpPr>
        <p:spPr>
          <a:xfrm>
            <a:off x="4853583" y="3660146"/>
            <a:ext cx="4320794" cy="5915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42771A-6423-4D7F-F891-A225A12D5523}"/>
              </a:ext>
            </a:extLst>
          </p:cNvPr>
          <p:cNvSpPr/>
          <p:nvPr/>
        </p:nvSpPr>
        <p:spPr>
          <a:xfrm>
            <a:off x="9035366" y="3660146"/>
            <a:ext cx="4320794" cy="5915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FAE00-6912-A984-73A0-C53BC57F5770}"/>
              </a:ext>
            </a:extLst>
          </p:cNvPr>
          <p:cNvSpPr txBox="1"/>
          <p:nvPr/>
        </p:nvSpPr>
        <p:spPr>
          <a:xfrm>
            <a:off x="1057716" y="3624466"/>
            <a:ext cx="350265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Q1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Tax Planning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Social Security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6B43A0-075D-E9BC-1387-614361D059D3}"/>
              </a:ext>
            </a:extLst>
          </p:cNvPr>
          <p:cNvSpPr/>
          <p:nvPr/>
        </p:nvSpPr>
        <p:spPr>
          <a:xfrm>
            <a:off x="13209560" y="3660146"/>
            <a:ext cx="4320794" cy="5915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A7968-57F0-CE81-FF15-257D4FA9F3FC}"/>
              </a:ext>
            </a:extLst>
          </p:cNvPr>
          <p:cNvSpPr txBox="1"/>
          <p:nvPr/>
        </p:nvSpPr>
        <p:spPr>
          <a:xfrm>
            <a:off x="5237830" y="3624466"/>
            <a:ext cx="35026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Q2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Estate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Legacy Planning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D7345-562F-EADF-B731-BC18A9D6ED2B}"/>
              </a:ext>
            </a:extLst>
          </p:cNvPr>
          <p:cNvSpPr txBox="1"/>
          <p:nvPr/>
        </p:nvSpPr>
        <p:spPr>
          <a:xfrm>
            <a:off x="9417944" y="3624466"/>
            <a:ext cx="35026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Q3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Life Insurance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Roth Conversions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A5C42B-4A0D-911B-782E-B6E9BA48541E}"/>
              </a:ext>
            </a:extLst>
          </p:cNvPr>
          <p:cNvSpPr txBox="1"/>
          <p:nvPr/>
        </p:nvSpPr>
        <p:spPr>
          <a:xfrm>
            <a:off x="13571932" y="3624466"/>
            <a:ext cx="350265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Q4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Season of Giving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Medicare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RMDs</a:t>
            </a:r>
          </a:p>
        </p:txBody>
      </p:sp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D28D0C9E-809D-AEBD-F85B-3C9DFD685FA1}"/>
              </a:ext>
            </a:extLst>
          </p:cNvPr>
          <p:cNvSpPr txBox="1"/>
          <p:nvPr/>
        </p:nvSpPr>
        <p:spPr>
          <a:xfrm>
            <a:off x="761017" y="929644"/>
            <a:ext cx="16765966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MAGELLAN TOPIC EXAMPLES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4989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10E7FCD-19DE-25A1-F8FB-D2E2529DC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32BBA0-16D9-0F22-8157-760247B03EF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E92B0B2E-A538-85D9-A525-0A30689527D7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FF91DC1B-E645-331B-76E4-524A3238FE51}"/>
              </a:ext>
            </a:extLst>
          </p:cNvPr>
          <p:cNvSpPr txBox="1"/>
          <p:nvPr/>
        </p:nvSpPr>
        <p:spPr>
          <a:xfrm>
            <a:off x="761017" y="4832940"/>
            <a:ext cx="9715394" cy="447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holidays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“Lazy holidays” </a:t>
            </a:r>
            <a:b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(Memorial Day, Labor Day, Etc.)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Dates with historically poor results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events that dominate attention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A8AA875D-86CB-31F7-3885-FE0097D93F44}"/>
              </a:ext>
            </a:extLst>
          </p:cNvPr>
          <p:cNvPicPr preferRelativeResize="0"/>
          <p:nvPr/>
        </p:nvPicPr>
        <p:blipFill>
          <a:blip r:embed="rId3"/>
          <a:srcRect l="10157" r="55095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6763CE-4303-12FB-586B-2166138370C1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C0DC87E9-D4C3-390F-044E-AA3EA0C7D6B0}"/>
              </a:ext>
            </a:extLst>
          </p:cNvPr>
          <p:cNvSpPr txBox="1"/>
          <p:nvPr/>
        </p:nvSpPr>
        <p:spPr>
          <a:xfrm>
            <a:off x="761017" y="929643"/>
            <a:ext cx="9715387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FREEZE DATES </a:t>
            </a:r>
            <a:b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(DO NOT RUN)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75E73598-BFEF-6244-14D5-94977D2C6EB2}"/>
              </a:ext>
            </a:extLst>
          </p:cNvPr>
          <p:cNvSpPr txBox="1"/>
          <p:nvPr/>
        </p:nvSpPr>
        <p:spPr>
          <a:xfrm>
            <a:off x="671695" y="2979867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PROTECTING THE MACHINE</a:t>
            </a:r>
          </a:p>
        </p:txBody>
      </p:sp>
    </p:spTree>
    <p:extLst>
      <p:ext uri="{BB962C8B-B14F-4D97-AF65-F5344CB8AC3E}">
        <p14:creationId xmlns:p14="http://schemas.microsoft.com/office/powerpoint/2010/main" val="211886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0B64DB8-4049-CA3B-0C1E-91D022940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369D44-47FD-9209-9FA7-48028D129A17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B6F5D878-BA04-E3BE-149A-B87551078B58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821E3E6F-6941-FFD7-D741-7E1FC10AC98A}"/>
              </a:ext>
            </a:extLst>
          </p:cNvPr>
          <p:cNvPicPr preferRelativeResize="0"/>
          <p:nvPr/>
        </p:nvPicPr>
        <p:blipFill>
          <a:blip r:embed="rId3"/>
          <a:srcRect l="10157" r="55095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263D26-5F1C-593E-9F07-0F0B47E87E4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33BBC4D1-24AE-F27F-4974-764730D593CC}"/>
              </a:ext>
            </a:extLst>
          </p:cNvPr>
          <p:cNvSpPr txBox="1"/>
          <p:nvPr/>
        </p:nvSpPr>
        <p:spPr>
          <a:xfrm>
            <a:off x="761017" y="929643"/>
            <a:ext cx="9715387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DEADLINES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A17D3090-4CF5-1243-315F-9547CBCEC8DE}"/>
              </a:ext>
            </a:extLst>
          </p:cNvPr>
          <p:cNvSpPr txBox="1"/>
          <p:nvPr/>
        </p:nvSpPr>
        <p:spPr>
          <a:xfrm>
            <a:off x="671695" y="198856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MORE SURPRISE STRESS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665A592F-F9AA-D222-85B0-2BC376945F84}"/>
              </a:ext>
            </a:extLst>
          </p:cNvPr>
          <p:cNvSpPr txBox="1"/>
          <p:nvPr/>
        </p:nvSpPr>
        <p:spPr>
          <a:xfrm>
            <a:off x="761017" y="2933108"/>
            <a:ext cx="9715394" cy="677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Back into dates like a pro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due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 review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List pulls/segmentation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Print and mail drop windows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Landing pages + tracking live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4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B5AE0ED-BE75-2946-77BC-F142D470F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91D689-2ED1-4A3C-AA80-ED4B9901702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52C2756D-7917-EB33-78E5-8E6426F855DF}"/>
              </a:ext>
            </a:extLst>
          </p:cNvPr>
          <p:cNvPicPr preferRelativeResize="0"/>
          <p:nvPr/>
        </p:nvPicPr>
        <p:blipFill>
          <a:blip r:embed="rId3"/>
          <a:srcRect l="10157" r="55095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086D60-1B61-224A-F1B4-3FA1B12CA42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844312A0-AEEF-59BA-3B46-3D7D2B63735B}"/>
              </a:ext>
            </a:extLst>
          </p:cNvPr>
          <p:cNvSpPr txBox="1"/>
          <p:nvPr/>
        </p:nvSpPr>
        <p:spPr>
          <a:xfrm>
            <a:off x="761017" y="929643"/>
            <a:ext cx="9715387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DELIVERABLES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0B6F477B-6325-7B0B-3A82-8350BA82D88C}"/>
              </a:ext>
            </a:extLst>
          </p:cNvPr>
          <p:cNvSpPr txBox="1"/>
          <p:nvPr/>
        </p:nvSpPr>
        <p:spPr>
          <a:xfrm>
            <a:off x="671695" y="198856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CONTENT + FORMATS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4A3352FE-ACC1-68D4-28CF-2DC05D61085E}"/>
              </a:ext>
            </a:extLst>
          </p:cNvPr>
          <p:cNvSpPr txBox="1"/>
          <p:nvPr/>
        </p:nvSpPr>
        <p:spPr>
          <a:xfrm>
            <a:off x="761017" y="2424580"/>
            <a:ext cx="9715394" cy="758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it easy to execute.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Core webinar/event assets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Landing page + confirmation flow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Email/SMS sequence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+ short video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Radio/TV scripts (if used)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mail version (if used)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04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43061BA-F7BA-D9EC-CE6D-EA45D587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70C997-1664-204D-E8FC-64CB6D8A6B3B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E51AA7E3-EB70-C537-13B8-50DEECA0024A}"/>
              </a:ext>
            </a:extLst>
          </p:cNvPr>
          <p:cNvPicPr preferRelativeResize="0"/>
          <p:nvPr/>
        </p:nvPicPr>
        <p:blipFill>
          <a:blip r:embed="rId3"/>
          <a:srcRect l="10157" r="55095"/>
          <a:stretch>
            <a:fillRect/>
          </a:stretch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3E8E14-E968-45E2-5F2C-90CD8DB1D1F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3ED751F5-EB2F-E0C6-4B18-BA6C6B11A523}"/>
              </a:ext>
            </a:extLst>
          </p:cNvPr>
          <p:cNvSpPr txBox="1"/>
          <p:nvPr/>
        </p:nvSpPr>
        <p:spPr>
          <a:xfrm>
            <a:off x="761017" y="929643"/>
            <a:ext cx="9715387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EVENTS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C9555197-61F2-7456-EF7A-370621525BE9}"/>
              </a:ext>
            </a:extLst>
          </p:cNvPr>
          <p:cNvSpPr txBox="1"/>
          <p:nvPr/>
        </p:nvSpPr>
        <p:spPr>
          <a:xfrm>
            <a:off x="671695" y="198856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ANCHOR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41BD2E18-E7C2-A7FE-7559-96B8AB431DE6}"/>
              </a:ext>
            </a:extLst>
          </p:cNvPr>
          <p:cNvSpPr txBox="1"/>
          <p:nvPr/>
        </p:nvSpPr>
        <p:spPr>
          <a:xfrm>
            <a:off x="761017" y="2424580"/>
            <a:ext cx="9715394" cy="596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Events create gravity.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Webinar/seminar as the centerpiece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Everything points to it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Everything follows from it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Clear next step: appointment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32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7C77965-48F0-5D8E-C195-F0B77056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E2522E-31CF-0BDA-C61F-AD99A59DCA37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B85433-9047-3DF0-C587-0AE653718097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D3906E6-4C78-A6B5-EAF0-757DA0DB3DB6}"/>
              </a:ext>
            </a:extLst>
          </p:cNvPr>
          <p:cNvSpPr txBox="1"/>
          <p:nvPr/>
        </p:nvSpPr>
        <p:spPr>
          <a:xfrm>
            <a:off x="1235988" y="3965285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DASHBOARD: 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i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MAKE RESULTS MAKE SENSE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264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B829978-D2D7-4065-4E8A-A092F3B5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63D9D6A7-B35E-4AD9-ADD2-B5CD0DAD4AA7}"/>
              </a:ext>
            </a:extLst>
          </p:cNvPr>
          <p:cNvSpPr txBox="1"/>
          <p:nvPr/>
        </p:nvSpPr>
        <p:spPr>
          <a:xfrm>
            <a:off x="761017" y="929643"/>
            <a:ext cx="16090069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MARKETING DASHBOARD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8EEAEFB2-0D36-8C9C-5116-FCAE6F21C617}"/>
              </a:ext>
            </a:extLst>
          </p:cNvPr>
          <p:cNvSpPr txBox="1"/>
          <p:nvPr/>
        </p:nvSpPr>
        <p:spPr>
          <a:xfrm>
            <a:off x="671695" y="198856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ONLY NUMBERS THAT MATTER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503DDABC-1B83-5B6A-0758-5E434A6D2427}"/>
              </a:ext>
            </a:extLst>
          </p:cNvPr>
          <p:cNvSpPr txBox="1"/>
          <p:nvPr/>
        </p:nvSpPr>
        <p:spPr>
          <a:xfrm>
            <a:off x="761017" y="3026353"/>
            <a:ext cx="9715394" cy="590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Costs per lead (CPL)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registration (CPR)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 (CPA)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Channel comparisons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ROI (Real, not vibes)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810346-66FD-DB75-AA76-20E64E8EE6C7}"/>
              </a:ext>
            </a:extLst>
          </p:cNvPr>
          <p:cNvSpPr/>
          <p:nvPr/>
        </p:nvSpPr>
        <p:spPr>
          <a:xfrm>
            <a:off x="8806051" y="3631474"/>
            <a:ext cx="8595360" cy="510372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2;p10">
            <a:extLst>
              <a:ext uri="{FF2B5EF4-FFF2-40B4-BE49-F238E27FC236}">
                <a16:creationId xmlns:a16="http://schemas.microsoft.com/office/drawing/2014/main" id="{E7862D62-0ADA-6E65-CB6C-F8768C66DD12}"/>
              </a:ext>
            </a:extLst>
          </p:cNvPr>
          <p:cNvSpPr txBox="1"/>
          <p:nvPr/>
        </p:nvSpPr>
        <p:spPr>
          <a:xfrm>
            <a:off x="10476411" y="5256670"/>
            <a:ext cx="4725383" cy="18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3400" b="1" i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SCREENSHOT?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0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EE7C7FB-25CD-9A35-B0C5-095F8626F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A34D3898-0725-41F8-4D02-FBF775410744}"/>
              </a:ext>
            </a:extLst>
          </p:cNvPr>
          <p:cNvSpPr txBox="1"/>
          <p:nvPr/>
        </p:nvSpPr>
        <p:spPr>
          <a:xfrm>
            <a:off x="761017" y="929643"/>
            <a:ext cx="13764880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CHANNEL COMPARISONS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28E88D05-E2A1-CD48-980A-560CB1015B08}"/>
              </a:ext>
            </a:extLst>
          </p:cNvPr>
          <p:cNvSpPr txBox="1"/>
          <p:nvPr/>
        </p:nvSpPr>
        <p:spPr>
          <a:xfrm>
            <a:off x="671696" y="2019685"/>
            <a:ext cx="12312784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STOP DEBATING. START COMPARING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D9FECA0A-D0E3-246A-B886-0BCA036CC390}"/>
              </a:ext>
            </a:extLst>
          </p:cNvPr>
          <p:cNvSpPr txBox="1"/>
          <p:nvPr/>
        </p:nvSpPr>
        <p:spPr>
          <a:xfrm>
            <a:off x="761017" y="3000717"/>
            <a:ext cx="9715394" cy="634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48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 offer, different channel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 time window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 attribution rules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 definitions </a:t>
            </a:r>
            <a:b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(lead, registration, appointment)</a:t>
            </a:r>
            <a:endParaRPr lang="en-US" sz="48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4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Graphic 8" descr="Venn diagram outline">
            <a:extLst>
              <a:ext uri="{FF2B5EF4-FFF2-40B4-BE49-F238E27FC236}">
                <a16:creationId xmlns:a16="http://schemas.microsoft.com/office/drawing/2014/main" id="{FC7B1894-393F-1FD5-AF66-A2D700C8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6959" y="1707966"/>
            <a:ext cx="8321041" cy="83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808AD54-A983-1504-882F-1FFFFCAC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8D3F64-DEA2-B552-8744-E1690F2BC2A5}"/>
              </a:ext>
            </a:extLst>
          </p:cNvPr>
          <p:cNvSpPr txBox="1"/>
          <p:nvPr/>
        </p:nvSpPr>
        <p:spPr>
          <a:xfrm>
            <a:off x="671800" y="2754977"/>
            <a:ext cx="173113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Most marketing isn’t broken… </a:t>
            </a:r>
            <a:b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It’s unmanaged.</a:t>
            </a:r>
            <a:endParaRPr lang="en-US" sz="55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EE621907-E356-FB66-ADE0-E4408486C686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OPS WITHOUT MAYHEM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1" name="Google Shape;69;p8">
            <a:extLst>
              <a:ext uri="{FF2B5EF4-FFF2-40B4-BE49-F238E27FC236}">
                <a16:creationId xmlns:a16="http://schemas.microsoft.com/office/drawing/2014/main" id="{69771B97-14EA-82E8-B811-785CF8BE39FA}"/>
              </a:ext>
            </a:extLst>
          </p:cNvPr>
          <p:cNvSpPr txBox="1"/>
          <p:nvPr/>
        </p:nvSpPr>
        <p:spPr>
          <a:xfrm>
            <a:off x="671801" y="1564029"/>
            <a:ext cx="17183061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PROBLEM: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426515D0-4E8E-14BB-47B4-165BD782D378}"/>
              </a:ext>
            </a:extLst>
          </p:cNvPr>
          <p:cNvSpPr txBox="1"/>
          <p:nvPr/>
        </p:nvSpPr>
        <p:spPr>
          <a:xfrm>
            <a:off x="671800" y="5267015"/>
            <a:ext cx="9055540" cy="390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Random acts of marketing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Last-minute pivots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 many channels, no system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Results no one trusts</a:t>
            </a:r>
            <a:endParaRPr lang="en-US" sz="42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oogle Shape;91;p10">
            <a:extLst>
              <a:ext uri="{FF2B5EF4-FFF2-40B4-BE49-F238E27FC236}">
                <a16:creationId xmlns:a16="http://schemas.microsoft.com/office/drawing/2014/main" id="{7556A0EF-77F5-F945-F088-211CA70BD54C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CBC242DA-CD69-6E29-1AD1-F80C9A0708B8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81DEE0-31B0-560A-A7C7-EAC22032970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19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687C00D-64E6-97A8-96A1-4DEE077B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182C42-B034-610E-03DA-81D98528AA3A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293E01-DE51-869C-7042-19B1DE71DFBD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3199BD06-FA07-07EC-D968-03065F3F6BE8}"/>
              </a:ext>
            </a:extLst>
          </p:cNvPr>
          <p:cNvSpPr txBox="1"/>
          <p:nvPr/>
        </p:nvSpPr>
        <p:spPr>
          <a:xfrm>
            <a:off x="1235988" y="3965285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PREFLIGHT: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i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BEFORE YOU SPEND A DIME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64677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508931C-6B8F-A30B-886C-EB718C6E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E2ECAA50-02D0-C67E-E409-4518811F0F85}"/>
              </a:ext>
            </a:extLst>
          </p:cNvPr>
          <p:cNvSpPr txBox="1"/>
          <p:nvPr/>
        </p:nvSpPr>
        <p:spPr>
          <a:xfrm>
            <a:off x="761017" y="929643"/>
            <a:ext cx="15463052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PRE-FLIGHT CHECKLIST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5A736A00-34EF-B1A8-2819-FD44AAE15C0F}"/>
              </a:ext>
            </a:extLst>
          </p:cNvPr>
          <p:cNvSpPr txBox="1"/>
          <p:nvPr/>
        </p:nvSpPr>
        <p:spPr>
          <a:xfrm>
            <a:off x="671695" y="2019685"/>
            <a:ext cx="946507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LAUNCH LIKE YOU MEAN IT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F36133F3-0739-A6B9-0AF2-F96E46E0C2FE}"/>
              </a:ext>
            </a:extLst>
          </p:cNvPr>
          <p:cNvSpPr txBox="1"/>
          <p:nvPr/>
        </p:nvSpPr>
        <p:spPr>
          <a:xfrm>
            <a:off x="761017" y="2685791"/>
            <a:ext cx="12667600" cy="718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48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</a:t>
            </a: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Clear and compelling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Audience</a:t>
            </a: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Who exactly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Message</a:t>
            </a: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Spine + ang</a:t>
            </a: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Budget</a:t>
            </a: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Enough to learn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Tracking </a:t>
            </a: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UTMs, CRM, calls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Brand Check </a:t>
            </a: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Does this sound like us?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raphic 5" descr="Airplane outline">
            <a:extLst>
              <a:ext uri="{FF2B5EF4-FFF2-40B4-BE49-F238E27FC236}">
                <a16:creationId xmlns:a16="http://schemas.microsoft.com/office/drawing/2014/main" id="{ADBFBF50-922E-6A36-771A-01264AB6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2619" y="2836470"/>
            <a:ext cx="6886250" cy="68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10C01D6-E1B3-D9EF-FD7B-225E09CE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18B255-D3D7-C1F9-F187-6D7C6C8CC878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93B6AB-6C13-330E-4763-97EAC9CA3A3E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9B8BED18-5A05-7E28-60BC-9D55042BEFE3}"/>
              </a:ext>
            </a:extLst>
          </p:cNvPr>
          <p:cNvSpPr txBox="1"/>
          <p:nvPr/>
        </p:nvSpPr>
        <p:spPr>
          <a:xfrm>
            <a:off x="1235988" y="3965285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RUNNING THE MACHINE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i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CADENCE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16905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87EE283-F7D1-B94B-B1B0-9CFAA15F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87A5C-45A8-585C-A545-C08D5B9C2BB6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91;p10">
            <a:extLst>
              <a:ext uri="{FF2B5EF4-FFF2-40B4-BE49-F238E27FC236}">
                <a16:creationId xmlns:a16="http://schemas.microsoft.com/office/drawing/2014/main" id="{34320A1D-7A8D-93C5-2E55-FBF759C56DED}"/>
              </a:ext>
            </a:extLst>
          </p:cNvPr>
          <p:cNvPicPr preferRelativeResize="0"/>
          <p:nvPr/>
        </p:nvPicPr>
        <p:blipFill>
          <a:blip r:embed="rId3"/>
          <a:srcRect l="29233" r="33394"/>
          <a:stretch>
            <a:fillRect/>
          </a:stretch>
        </p:blipFill>
        <p:spPr>
          <a:xfrm>
            <a:off x="11453293" y="-1"/>
            <a:ext cx="683470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6A5A84-7A29-DFC4-63CB-4809249323CB}"/>
              </a:ext>
            </a:extLst>
          </p:cNvPr>
          <p:cNvCxnSpPr>
            <a:cxnSpLocks/>
          </p:cNvCxnSpPr>
          <p:nvPr/>
        </p:nvCxnSpPr>
        <p:spPr>
          <a:xfrm flipV="1">
            <a:off x="11453291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B5375220-8FD0-86E6-A525-FF21B8D4F85B}"/>
              </a:ext>
            </a:extLst>
          </p:cNvPr>
          <p:cNvSpPr txBox="1"/>
          <p:nvPr/>
        </p:nvSpPr>
        <p:spPr>
          <a:xfrm>
            <a:off x="761017" y="929643"/>
            <a:ext cx="10368533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MARKETING MEETING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E4912B02-909D-FCCA-73D6-4E7E30FE097D}"/>
              </a:ext>
            </a:extLst>
          </p:cNvPr>
          <p:cNvSpPr txBox="1"/>
          <p:nvPr/>
        </p:nvSpPr>
        <p:spPr>
          <a:xfrm>
            <a:off x="671695" y="3109727"/>
            <a:ext cx="1066686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KEEP IT SHORT. KEEP IT HONEST.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79C772BB-F3BF-4A97-5B40-BC7461254DFD}"/>
              </a:ext>
            </a:extLst>
          </p:cNvPr>
          <p:cNvSpPr txBox="1"/>
          <p:nvPr/>
        </p:nvSpPr>
        <p:spPr>
          <a:xfrm>
            <a:off x="761017" y="4787462"/>
            <a:ext cx="9715394" cy="45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going well?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What’s not?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Crazy ideas (capture them)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Decisions + owners + due dates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4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B6B6D01-CA5A-8358-2D45-09D38C0F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93C758-8F63-0B2D-4162-9BD49D727037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91;p10">
            <a:extLst>
              <a:ext uri="{FF2B5EF4-FFF2-40B4-BE49-F238E27FC236}">
                <a16:creationId xmlns:a16="http://schemas.microsoft.com/office/drawing/2014/main" id="{1B88CD69-AB38-B32B-F2C4-064233D2E33B}"/>
              </a:ext>
            </a:extLst>
          </p:cNvPr>
          <p:cNvPicPr preferRelativeResize="0"/>
          <p:nvPr/>
        </p:nvPicPr>
        <p:blipFill>
          <a:blip r:embed="rId3"/>
          <a:srcRect l="29233" r="33394"/>
          <a:stretch>
            <a:fillRect/>
          </a:stretch>
        </p:blipFill>
        <p:spPr>
          <a:xfrm>
            <a:off x="11453293" y="-1"/>
            <a:ext cx="683470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309E01-E15A-7D85-23EF-88664D2F17BD}"/>
              </a:ext>
            </a:extLst>
          </p:cNvPr>
          <p:cNvCxnSpPr>
            <a:cxnSpLocks/>
          </p:cNvCxnSpPr>
          <p:nvPr/>
        </p:nvCxnSpPr>
        <p:spPr>
          <a:xfrm flipV="1">
            <a:off x="11453291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2B12F731-FEA9-5F94-BA64-3599CA5822CD}"/>
              </a:ext>
            </a:extLst>
          </p:cNvPr>
          <p:cNvSpPr txBox="1"/>
          <p:nvPr/>
        </p:nvSpPr>
        <p:spPr>
          <a:xfrm>
            <a:off x="761017" y="929643"/>
            <a:ext cx="10368533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POST CAMPAIGN DEBRIEF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BBCD5A34-0CC2-F189-3118-FF91BD3EF7BE}"/>
              </a:ext>
            </a:extLst>
          </p:cNvPr>
          <p:cNvSpPr txBox="1"/>
          <p:nvPr/>
        </p:nvSpPr>
        <p:spPr>
          <a:xfrm>
            <a:off x="671695" y="3109727"/>
            <a:ext cx="1066686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TURN RESULTS INTO UPGRADES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335FC69C-4792-ED0E-9B7E-A1D4C4D04C50}"/>
              </a:ext>
            </a:extLst>
          </p:cNvPr>
          <p:cNvSpPr txBox="1"/>
          <p:nvPr/>
        </p:nvSpPr>
        <p:spPr>
          <a:xfrm>
            <a:off x="761017" y="4787462"/>
            <a:ext cx="9715394" cy="45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went well?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didn’t?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Why?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Crazy ideas (again)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time: Budget allocation changes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94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BB36F242-9B06-0030-35F8-39F44507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A8DEEFE5-B2BC-EABC-D5BA-93D26AA2D076}"/>
              </a:ext>
            </a:extLst>
          </p:cNvPr>
          <p:cNvSpPr txBox="1"/>
          <p:nvPr/>
        </p:nvSpPr>
        <p:spPr>
          <a:xfrm>
            <a:off x="761017" y="929643"/>
            <a:ext cx="17762114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A/B TESTING </a:t>
            </a: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(WITHOUT GETTING FANCY) 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98253918-2D5B-6E98-9D2A-5E08908EE893}"/>
              </a:ext>
            </a:extLst>
          </p:cNvPr>
          <p:cNvSpPr txBox="1"/>
          <p:nvPr/>
        </p:nvSpPr>
        <p:spPr>
          <a:xfrm>
            <a:off x="671695" y="2019685"/>
            <a:ext cx="1066686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VARIABLE AT A TIME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A5DE67FB-5575-5C16-9FD0-1AFEFF6CBEF1}"/>
              </a:ext>
            </a:extLst>
          </p:cNvPr>
          <p:cNvSpPr txBox="1"/>
          <p:nvPr/>
        </p:nvSpPr>
        <p:spPr>
          <a:xfrm>
            <a:off x="1274471" y="3031349"/>
            <a:ext cx="15739057" cy="79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2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Headline             H</a:t>
            </a: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eadline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2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            Offer</a:t>
            </a:r>
          </a:p>
          <a:p>
            <a:pPr lvl="0" algn="ctr">
              <a:lnSpc>
                <a:spcPct val="150000"/>
              </a:lnSpc>
              <a:spcAft>
                <a:spcPts val="32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Audience segment             Audience segment</a:t>
            </a:r>
          </a:p>
          <a:p>
            <a:pPr lvl="0" algn="ctr">
              <a:lnSpc>
                <a:spcPct val="150000"/>
              </a:lnSpc>
              <a:spcAft>
                <a:spcPts val="32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Follow-up sequence</a:t>
            </a:r>
            <a:r>
              <a:rPr lang="en-US" sz="55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Follow-up sequence</a:t>
            </a:r>
            <a:endParaRPr lang="en-US" sz="55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3200"/>
              </a:spcAft>
              <a:buClr>
                <a:srgbClr val="E75526"/>
              </a:buClr>
              <a:buSzPct val="100000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35B99C-AD04-ECC2-9294-57ADA9CD265D}"/>
              </a:ext>
            </a:extLst>
          </p:cNvPr>
          <p:cNvSpPr/>
          <p:nvPr/>
        </p:nvSpPr>
        <p:spPr>
          <a:xfrm>
            <a:off x="8471673" y="3037597"/>
            <a:ext cx="1344651" cy="1344651"/>
          </a:xfrm>
          <a:prstGeom prst="ellipse">
            <a:avLst/>
          </a:prstGeom>
          <a:solidFill>
            <a:srgbClr val="E75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2956B4-BB89-3A52-33E6-EE919EE2F992}"/>
              </a:ext>
            </a:extLst>
          </p:cNvPr>
          <p:cNvSpPr/>
          <p:nvPr/>
        </p:nvSpPr>
        <p:spPr>
          <a:xfrm>
            <a:off x="8471673" y="4723676"/>
            <a:ext cx="1344651" cy="1344651"/>
          </a:xfrm>
          <a:prstGeom prst="ellipse">
            <a:avLst/>
          </a:prstGeom>
          <a:solidFill>
            <a:srgbClr val="E75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4DE841-B34F-3D9C-CCEF-9639B5C1375C}"/>
              </a:ext>
            </a:extLst>
          </p:cNvPr>
          <p:cNvSpPr/>
          <p:nvPr/>
        </p:nvSpPr>
        <p:spPr>
          <a:xfrm>
            <a:off x="8471673" y="6322084"/>
            <a:ext cx="1344651" cy="1344651"/>
          </a:xfrm>
          <a:prstGeom prst="ellipse">
            <a:avLst/>
          </a:prstGeom>
          <a:solidFill>
            <a:srgbClr val="E75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A9EC15-6541-E5CB-50FB-771754A5704A}"/>
              </a:ext>
            </a:extLst>
          </p:cNvPr>
          <p:cNvSpPr/>
          <p:nvPr/>
        </p:nvSpPr>
        <p:spPr>
          <a:xfrm>
            <a:off x="8471673" y="7987791"/>
            <a:ext cx="1344651" cy="1344651"/>
          </a:xfrm>
          <a:prstGeom prst="ellipse">
            <a:avLst/>
          </a:prstGeom>
          <a:solidFill>
            <a:srgbClr val="E75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708E50E0-990E-60CD-4915-4AA3BB74FC42}"/>
              </a:ext>
            </a:extLst>
          </p:cNvPr>
          <p:cNvSpPr txBox="1"/>
          <p:nvPr/>
        </p:nvSpPr>
        <p:spPr>
          <a:xfrm>
            <a:off x="8088269" y="3411929"/>
            <a:ext cx="2111458" cy="78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</a:p>
        </p:txBody>
      </p:sp>
      <p:sp>
        <p:nvSpPr>
          <p:cNvPr id="13" name="Google Shape;92;p10">
            <a:extLst>
              <a:ext uri="{FF2B5EF4-FFF2-40B4-BE49-F238E27FC236}">
                <a16:creationId xmlns:a16="http://schemas.microsoft.com/office/drawing/2014/main" id="{8CD2D62D-AB83-CF64-4BD7-1761661D26C2}"/>
              </a:ext>
            </a:extLst>
          </p:cNvPr>
          <p:cNvSpPr txBox="1"/>
          <p:nvPr/>
        </p:nvSpPr>
        <p:spPr>
          <a:xfrm>
            <a:off x="8088269" y="5101095"/>
            <a:ext cx="2111458" cy="78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79D0391B-03C3-FD68-1C2B-9F867EF77A14}"/>
              </a:ext>
            </a:extLst>
          </p:cNvPr>
          <p:cNvSpPr txBox="1"/>
          <p:nvPr/>
        </p:nvSpPr>
        <p:spPr>
          <a:xfrm>
            <a:off x="8088269" y="6696418"/>
            <a:ext cx="2111458" cy="78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</a:p>
        </p:txBody>
      </p:sp>
      <p:sp>
        <p:nvSpPr>
          <p:cNvPr id="15" name="Google Shape;92;p10">
            <a:extLst>
              <a:ext uri="{FF2B5EF4-FFF2-40B4-BE49-F238E27FC236}">
                <a16:creationId xmlns:a16="http://schemas.microsoft.com/office/drawing/2014/main" id="{BA557BB4-319E-1461-94FC-230E5F6FA77B}"/>
              </a:ext>
            </a:extLst>
          </p:cNvPr>
          <p:cNvSpPr txBox="1"/>
          <p:nvPr/>
        </p:nvSpPr>
        <p:spPr>
          <a:xfrm>
            <a:off x="8088269" y="8362123"/>
            <a:ext cx="2111458" cy="78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068717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47ACEC8-612F-7506-1EE2-F0037B51F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AEE31-41BB-D0F8-65A8-84AA94ADC462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C3CEF-A19E-10DD-227F-765A70452C1A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68048F62-E6F4-F999-7E5B-824071E28BCF}"/>
              </a:ext>
            </a:extLst>
          </p:cNvPr>
          <p:cNvSpPr txBox="1"/>
          <p:nvPr/>
        </p:nvSpPr>
        <p:spPr>
          <a:xfrm>
            <a:off x="1235988" y="3965285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REPORTING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i="1" u="none" strike="noStrike" cap="none" spc="-150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ADVISORS NEED CLARITY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53313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545B51E-4B09-D20C-6313-E036A52FD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90E2A6-BFF6-029D-32C1-96080D071F2C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91;p10">
            <a:extLst>
              <a:ext uri="{FF2B5EF4-FFF2-40B4-BE49-F238E27FC236}">
                <a16:creationId xmlns:a16="http://schemas.microsoft.com/office/drawing/2014/main" id="{709246F7-665B-D59F-4A1E-B961D8821E3E}"/>
              </a:ext>
            </a:extLst>
          </p:cNvPr>
          <p:cNvPicPr preferRelativeResize="0"/>
          <p:nvPr/>
        </p:nvPicPr>
        <p:blipFill>
          <a:blip r:embed="rId3"/>
          <a:srcRect l="29233" r="33394"/>
          <a:stretch>
            <a:fillRect/>
          </a:stretch>
        </p:blipFill>
        <p:spPr>
          <a:xfrm>
            <a:off x="11453293" y="-1"/>
            <a:ext cx="683470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AE6D91-CE3A-1507-6079-485B32CF56E6}"/>
              </a:ext>
            </a:extLst>
          </p:cNvPr>
          <p:cNvCxnSpPr>
            <a:cxnSpLocks/>
          </p:cNvCxnSpPr>
          <p:nvPr/>
        </p:nvCxnSpPr>
        <p:spPr>
          <a:xfrm flipV="1">
            <a:off x="11453291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5BA4A79F-4BDD-5CCB-35C7-F2DCC06F2783}"/>
              </a:ext>
            </a:extLst>
          </p:cNvPr>
          <p:cNvSpPr txBox="1"/>
          <p:nvPr/>
        </p:nvSpPr>
        <p:spPr>
          <a:xfrm>
            <a:off x="761017" y="929643"/>
            <a:ext cx="10368533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TRACKING &amp; REPORTING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FEA6F318-1CDE-951B-27BB-075353E2951B}"/>
              </a:ext>
            </a:extLst>
          </p:cNvPr>
          <p:cNvSpPr txBox="1"/>
          <p:nvPr/>
        </p:nvSpPr>
        <p:spPr>
          <a:xfrm>
            <a:off x="671695" y="3109727"/>
            <a:ext cx="10666865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YOUR TOOL. </a:t>
            </a:r>
            <a:b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KEEP YOUR TRUTH.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E386557A-1B79-8D76-DEC4-3C3984767944}"/>
              </a:ext>
            </a:extLst>
          </p:cNvPr>
          <p:cNvSpPr txBox="1"/>
          <p:nvPr/>
        </p:nvSpPr>
        <p:spPr>
          <a:xfrm>
            <a:off x="761017" y="5156042"/>
            <a:ext cx="9715394" cy="45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CRM 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(Source of record)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Spreadsheet </a:t>
            </a: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(Simple reporting layer)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</a:t>
            </a: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(Shared visibility)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Define “good” before launch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22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688BD89-88D9-9F49-20D8-97FE09E72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FA38FD-C6F0-1A39-ADB1-554E72C1B95A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91;p10">
            <a:extLst>
              <a:ext uri="{FF2B5EF4-FFF2-40B4-BE49-F238E27FC236}">
                <a16:creationId xmlns:a16="http://schemas.microsoft.com/office/drawing/2014/main" id="{C481F688-D94B-19CA-F703-41F3203DF754}"/>
              </a:ext>
            </a:extLst>
          </p:cNvPr>
          <p:cNvPicPr preferRelativeResize="0"/>
          <p:nvPr/>
        </p:nvPicPr>
        <p:blipFill>
          <a:blip r:embed="rId3"/>
          <a:srcRect l="29233" r="33394"/>
          <a:stretch>
            <a:fillRect/>
          </a:stretch>
        </p:blipFill>
        <p:spPr>
          <a:xfrm>
            <a:off x="11453293" y="-1"/>
            <a:ext cx="683470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1400A5-A540-63E8-29F6-C62596E543FA}"/>
              </a:ext>
            </a:extLst>
          </p:cNvPr>
          <p:cNvCxnSpPr>
            <a:cxnSpLocks/>
          </p:cNvCxnSpPr>
          <p:nvPr/>
        </p:nvCxnSpPr>
        <p:spPr>
          <a:xfrm flipV="1">
            <a:off x="11453291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091C8015-9165-46E4-2D5C-2A3DE8F95DB7}"/>
              </a:ext>
            </a:extLst>
          </p:cNvPr>
          <p:cNvSpPr txBox="1"/>
          <p:nvPr/>
        </p:nvSpPr>
        <p:spPr>
          <a:xfrm>
            <a:off x="761017" y="929643"/>
            <a:ext cx="10368533" cy="327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AVOIDING THE MARKETING </a:t>
            </a:r>
            <a:b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CHAOS CYCLE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7850A138-0C4D-0182-34B2-A6D2133BB7A5}"/>
              </a:ext>
            </a:extLst>
          </p:cNvPr>
          <p:cNvSpPr txBox="1"/>
          <p:nvPr/>
        </p:nvSpPr>
        <p:spPr>
          <a:xfrm>
            <a:off x="761017" y="4564552"/>
            <a:ext cx="9715394" cy="60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Have a plan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Execute the plan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 results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Tweak (don’t thrash)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Repeat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96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8BBE8FCD-E90D-3C42-EF5D-773EC88F1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25A23C-23AB-68C1-EF1A-13BB0879588E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CB91E4-58A6-9841-23F2-2CB5A4BB2D59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79C78819-82D0-1F31-FD0E-484F285A9740}"/>
              </a:ext>
            </a:extLst>
          </p:cNvPr>
          <p:cNvSpPr txBox="1"/>
          <p:nvPr/>
        </p:nvSpPr>
        <p:spPr>
          <a:xfrm>
            <a:off x="1235988" y="3965285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MAGELLAN AND </a:t>
            </a:r>
            <a:b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BEST PRACTICES</a:t>
            </a:r>
            <a:endParaRPr lang="en-US" sz="8500" b="1" i="1" u="none" strike="noStrike" cap="none" spc="-150" dirty="0">
              <a:solidFill>
                <a:srgbClr val="E7552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921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1AB6B3B-C8FA-7CFA-506F-55AC36692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1E07FDD-165B-0815-9C12-D6747DCEE946}"/>
              </a:ext>
            </a:extLst>
          </p:cNvPr>
          <p:cNvSpPr txBox="1"/>
          <p:nvPr/>
        </p:nvSpPr>
        <p:spPr>
          <a:xfrm>
            <a:off x="671800" y="2754977"/>
            <a:ext cx="173113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Predictable outcomes, </a:t>
            </a:r>
            <a:b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5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Not lucky weeks.</a:t>
            </a:r>
            <a:endParaRPr lang="en-US" sz="55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2FEC216F-098B-59B3-1049-E369A90EFA6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OPS WITHOUT MAYHEM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8" name="Google Shape;91;p10">
            <a:extLst>
              <a:ext uri="{FF2B5EF4-FFF2-40B4-BE49-F238E27FC236}">
                <a16:creationId xmlns:a16="http://schemas.microsoft.com/office/drawing/2014/main" id="{F9F9C33B-551E-34BF-94BE-3FAD35FEC9DF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9;p8">
            <a:extLst>
              <a:ext uri="{FF2B5EF4-FFF2-40B4-BE49-F238E27FC236}">
                <a16:creationId xmlns:a16="http://schemas.microsoft.com/office/drawing/2014/main" id="{F7128F29-DB15-B027-DEE3-A3757B74AC3D}"/>
              </a:ext>
            </a:extLst>
          </p:cNvPr>
          <p:cNvSpPr txBox="1"/>
          <p:nvPr/>
        </p:nvSpPr>
        <p:spPr>
          <a:xfrm>
            <a:off x="671801" y="1564029"/>
            <a:ext cx="17183061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GOAL: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48BD3E04-52EF-0EE4-7059-C7831B75199F}"/>
              </a:ext>
            </a:extLst>
          </p:cNvPr>
          <p:cNvSpPr txBox="1"/>
          <p:nvPr/>
        </p:nvSpPr>
        <p:spPr>
          <a:xfrm>
            <a:off x="671799" y="5267015"/>
            <a:ext cx="10252863" cy="390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plan across every channel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rolling 90-day calendar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dashboard everyone </a:t>
            </a:r>
            <a:r>
              <a:rPr lang="en-US" sz="42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2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cadence that creates consistency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650E4F-FF3C-A45E-FAE0-AD7429626542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805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DE6F6B3C-4253-B321-B42B-7D9AB33F9E26}"/>
              </a:ext>
            </a:extLst>
          </p:cNvPr>
          <p:cNvSpPr txBox="1"/>
          <p:nvPr/>
        </p:nvSpPr>
        <p:spPr>
          <a:xfrm>
            <a:off x="761017" y="929643"/>
            <a:ext cx="16090069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PULL US IN EARLY, NOT AFTER THE FIRE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1AB7A8F3-28ED-6B9F-A511-1FF19820C73A}"/>
              </a:ext>
            </a:extLst>
          </p:cNvPr>
          <p:cNvSpPr txBox="1"/>
          <p:nvPr/>
        </p:nvSpPr>
        <p:spPr>
          <a:xfrm>
            <a:off x="671695" y="302635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TO ASK MAGELLAN FOR HELP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2A451C2F-2581-9A6D-CE44-F8567C2C7C9A}"/>
              </a:ext>
            </a:extLst>
          </p:cNvPr>
          <p:cNvSpPr txBox="1"/>
          <p:nvPr/>
        </p:nvSpPr>
        <p:spPr>
          <a:xfrm>
            <a:off x="761017" y="3748660"/>
            <a:ext cx="9715394" cy="6090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Building the 90-day plan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+ audience refinement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direction + messaging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Channel mix + budget guidance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Tracking + attribution setup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Fixing performance mid-flight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5BD3EC22-56FC-17F4-FF29-B5125779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733" y="4534486"/>
            <a:ext cx="5121229" cy="45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9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1A7E8-8665-B629-232E-A00CE7DF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B1F50470-EBDE-3BB4-2B6B-EE9FCCD80310}"/>
              </a:ext>
            </a:extLst>
          </p:cNvPr>
          <p:cNvSpPr txBox="1"/>
          <p:nvPr/>
        </p:nvSpPr>
        <p:spPr>
          <a:xfrm>
            <a:off x="761017" y="929643"/>
            <a:ext cx="16090069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85+ HIGH-VALUE FIRMS HAVE IN COMMON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" name="Google Shape;92;p10">
            <a:extLst>
              <a:ext uri="{FF2B5EF4-FFF2-40B4-BE49-F238E27FC236}">
                <a16:creationId xmlns:a16="http://schemas.microsoft.com/office/drawing/2014/main" id="{DD246000-5999-E59A-B6F9-26885D96BCE2}"/>
              </a:ext>
            </a:extLst>
          </p:cNvPr>
          <p:cNvSpPr txBox="1"/>
          <p:nvPr/>
        </p:nvSpPr>
        <p:spPr>
          <a:xfrm>
            <a:off x="671695" y="3026353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THEY’RE NOT MAGICAL. THEY’RE CONSISTENT.</a:t>
            </a: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F450CB9A-1879-C9AD-5FE9-0044CE3EEB9B}"/>
              </a:ext>
            </a:extLst>
          </p:cNvPr>
          <p:cNvSpPr txBox="1"/>
          <p:nvPr/>
        </p:nvSpPr>
        <p:spPr>
          <a:xfrm>
            <a:off x="761017" y="3748660"/>
            <a:ext cx="9715394" cy="527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plan ahead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run a cadence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measure the same way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iterate fast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They try crazy ideas… on purpose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8C752A69-AE4A-9F87-4CAE-84DF25A6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733" y="4534486"/>
            <a:ext cx="5121229" cy="45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7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2D7B-6FA0-7EFB-9A2F-D12E09CFE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E816ECDD-270E-FA99-ECCF-0FC31558D528}"/>
              </a:ext>
            </a:extLst>
          </p:cNvPr>
          <p:cNvSpPr txBox="1"/>
          <p:nvPr/>
        </p:nvSpPr>
        <p:spPr>
          <a:xfrm>
            <a:off x="761017" y="929643"/>
            <a:ext cx="16090069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YOUR NEXT SEVEN DAYS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DB788A7A-8E12-CEAD-9D31-6A2A8B64D485}"/>
              </a:ext>
            </a:extLst>
          </p:cNvPr>
          <p:cNvSpPr txBox="1"/>
          <p:nvPr/>
        </p:nvSpPr>
        <p:spPr>
          <a:xfrm>
            <a:off x="761017" y="2019685"/>
            <a:ext cx="9715394" cy="768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50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your next 90-day theme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 calendar shell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freeze dates + deadlines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Lock one anchor event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 up the dashboard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5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 the weekly meeting</a:t>
            </a:r>
            <a:endParaRPr lang="en-US" sz="5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5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 descr="Monthly calendar outline">
            <a:extLst>
              <a:ext uri="{FF2B5EF4-FFF2-40B4-BE49-F238E27FC236}">
                <a16:creationId xmlns:a16="http://schemas.microsoft.com/office/drawing/2014/main" id="{AC97EFFB-9616-6233-34DF-79F6989EC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8191" y="2384462"/>
            <a:ext cx="6972895" cy="69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0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3;p17">
            <a:extLst>
              <a:ext uri="{FF2B5EF4-FFF2-40B4-BE49-F238E27FC236}">
                <a16:creationId xmlns:a16="http://schemas.microsoft.com/office/drawing/2014/main" id="{B9F90B27-F291-E82F-4358-024CC8E35BD6}"/>
              </a:ext>
            </a:extLst>
          </p:cNvPr>
          <p:cNvPicPr preferRelativeResize="0"/>
          <p:nvPr/>
        </p:nvPicPr>
        <p:blipFill>
          <a:blip r:embed="rId3"/>
          <a:srcRect l="14339" t="-1" r="14339" b="45"/>
          <a:stretch/>
        </p:blipFill>
        <p:spPr>
          <a:xfrm>
            <a:off x="7931" y="0"/>
            <a:ext cx="18272138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81425-0F4A-96BF-B2F6-3D47510BE522}"/>
              </a:ext>
            </a:extLst>
          </p:cNvPr>
          <p:cNvSpPr/>
          <p:nvPr/>
        </p:nvSpPr>
        <p:spPr>
          <a:xfrm rot="10800000">
            <a:off x="7931" y="6678024"/>
            <a:ext cx="18272138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Google Shape;216;p17"/>
          <p:cNvSpPr txBox="1"/>
          <p:nvPr/>
        </p:nvSpPr>
        <p:spPr>
          <a:xfrm>
            <a:off x="-1" y="6470982"/>
            <a:ext cx="12043955" cy="3122265"/>
          </a:xfrm>
          <a:prstGeom prst="rect">
            <a:avLst/>
          </a:prstGeom>
          <a:solidFill>
            <a:srgbClr val="E75526">
              <a:alpha val="79938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/>
          <p:cNvSpPr txBox="1"/>
          <p:nvPr/>
        </p:nvSpPr>
        <p:spPr>
          <a:xfrm>
            <a:off x="688528" y="7167803"/>
            <a:ext cx="145089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THANK YOU!</a:t>
            </a:r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836DBA32-2FF1-6EC6-92AB-58BA9B929761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6DF7584A-980D-3208-DAD4-932C0B7DD90D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DB298FFA-E1B9-AB1E-8591-289315483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270F645-441D-A92C-A7AF-9D6C38CECC7B}"/>
              </a:ext>
            </a:extLst>
          </p:cNvPr>
          <p:cNvSpPr txBox="1"/>
          <p:nvPr/>
        </p:nvSpPr>
        <p:spPr>
          <a:xfrm>
            <a:off x="761017" y="4417542"/>
            <a:ext cx="1718306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90 days ahead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Aligning all channels into one system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Building the Rolling 90-Day Calendar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Using the Dashboard (without BS)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Preflight + Run + Debrief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Track / Report / Improve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to pull Magellan in</a:t>
            </a: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CEE94D48-EBD5-5229-6DDD-4D9FFD540562}"/>
              </a:ext>
            </a:extLst>
          </p:cNvPr>
          <p:cNvSpPr txBox="1"/>
          <p:nvPr/>
        </p:nvSpPr>
        <p:spPr>
          <a:xfrm>
            <a:off x="761017" y="929644"/>
            <a:ext cx="16765966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WE’RE COVERING IN TODAY’S BREAKOUT: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9A65F9-EA79-EE8C-B6FA-C7E7EC205C65}"/>
              </a:ext>
            </a:extLst>
          </p:cNvPr>
          <p:cNvCxnSpPr>
            <a:cxnSpLocks/>
          </p:cNvCxnSpPr>
          <p:nvPr/>
        </p:nvCxnSpPr>
        <p:spPr>
          <a:xfrm>
            <a:off x="761017" y="3670890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Clipboard Checked outline">
            <a:extLst>
              <a:ext uri="{FF2B5EF4-FFF2-40B4-BE49-F238E27FC236}">
                <a16:creationId xmlns:a16="http://schemas.microsoft.com/office/drawing/2014/main" id="{9B5F6718-ED4E-8E3C-6F32-D751F2742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11201" y="4522139"/>
            <a:ext cx="4730620" cy="47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5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F123166-5420-172F-EDDE-550F50BA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4EC7940-7469-4A2D-8107-CAEB21CFB88B}"/>
              </a:ext>
            </a:extLst>
          </p:cNvPr>
          <p:cNvSpPr txBox="1"/>
          <p:nvPr/>
        </p:nvSpPr>
        <p:spPr>
          <a:xfrm>
            <a:off x="761017" y="929644"/>
            <a:ext cx="16765966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FOUNDATION:</a:t>
            </a:r>
          </a:p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THINK IN QUARTERS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54890A-E821-943F-4BD1-491CDB3FCDEC}"/>
              </a:ext>
            </a:extLst>
          </p:cNvPr>
          <p:cNvCxnSpPr>
            <a:cxnSpLocks/>
          </p:cNvCxnSpPr>
          <p:nvPr/>
        </p:nvCxnSpPr>
        <p:spPr>
          <a:xfrm>
            <a:off x="761017" y="3387862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Harvey Balls 25% outline">
            <a:extLst>
              <a:ext uri="{FF2B5EF4-FFF2-40B4-BE49-F238E27FC236}">
                <a16:creationId xmlns:a16="http://schemas.microsoft.com/office/drawing/2014/main" id="{7E0B78ED-3124-1FCB-A37D-00DF8AB0F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78857"/>
            <a:ext cx="6662056" cy="6662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5DB1A3-AC96-0D72-F484-88C78154587B}"/>
              </a:ext>
            </a:extLst>
          </p:cNvPr>
          <p:cNvSpPr txBox="1"/>
          <p:nvPr/>
        </p:nvSpPr>
        <p:spPr>
          <a:xfrm>
            <a:off x="6319653" y="4502599"/>
            <a:ext cx="11065021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 enough to build momentum </a:t>
            </a: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enough to stay flexible </a:t>
            </a: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Gives creatives and ops breathing room </a:t>
            </a: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endParaRPr lang="en-US" sz="4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lvl="0" indent="-685800">
              <a:lnSpc>
                <a:spcPts val="4500"/>
              </a:lnSpc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4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Makes reporting clean</a:t>
            </a:r>
            <a:endParaRPr lang="en-US" sz="4500" dirty="0"/>
          </a:p>
          <a:p>
            <a:pPr marL="571500" indent="-571500">
              <a:lnSpc>
                <a:spcPts val="4500"/>
              </a:lnSpc>
              <a:buFont typeface="Wingdings" pitchFamily="2" charset="2"/>
              <a:buChar char="§"/>
            </a:pPr>
            <a:endParaRPr lang="en-US" sz="4000" dirty="0"/>
          </a:p>
          <a:p>
            <a:pPr marL="571500" indent="-571500">
              <a:lnSpc>
                <a:spcPts val="4500"/>
              </a:lnSpc>
              <a:buFont typeface="Wingdings" pitchFamily="2" charset="2"/>
              <a:buChar char="§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578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F36995A-13EE-4E2D-D259-EA914CE8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E1F312-2206-C2CB-3582-A85258777237}"/>
              </a:ext>
            </a:extLst>
          </p:cNvPr>
          <p:cNvSpPr txBox="1"/>
          <p:nvPr/>
        </p:nvSpPr>
        <p:spPr>
          <a:xfrm>
            <a:off x="761017" y="3242747"/>
            <a:ext cx="17183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55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 YEAR… THEN ZOOM INTO 90 DAYS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endParaRPr lang="en-US" sz="4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quarterly themes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Lock key events + deadlines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Pre-set “do not run” dates</a:t>
            </a:r>
          </a:p>
          <a:p>
            <a:pPr marL="685800" indent="-685800">
              <a:buClr>
                <a:srgbClr val="E75526"/>
              </a:buClr>
              <a:buFont typeface="Wingdings" pitchFamily="2" charset="2"/>
              <a:buChar char="§"/>
            </a:pPr>
            <a:r>
              <a:rPr lang="en-US" sz="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Leave room for reality</a:t>
            </a: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5B47FB1A-07CA-9193-1F09-CCEA30B14BD4}"/>
              </a:ext>
            </a:extLst>
          </p:cNvPr>
          <p:cNvSpPr txBox="1"/>
          <p:nvPr/>
        </p:nvSpPr>
        <p:spPr>
          <a:xfrm>
            <a:off x="761017" y="929644"/>
            <a:ext cx="16765966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ANNUAL PLAN </a:t>
            </a:r>
            <a:b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(SO YOU DON’T DRIFT):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4" name="Graphic 3" descr="Daily calendar outline">
            <a:extLst>
              <a:ext uri="{FF2B5EF4-FFF2-40B4-BE49-F238E27FC236}">
                <a16:creationId xmlns:a16="http://schemas.microsoft.com/office/drawing/2014/main" id="{BF129CF6-480D-7B2E-FDA9-7C002FA0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190" y="3657601"/>
            <a:ext cx="6498771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5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709A6521-AF3D-513D-2736-62A5E099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B38BD-6D8E-1D9A-1E08-04C2C902367B}"/>
              </a:ext>
            </a:extLst>
          </p:cNvPr>
          <p:cNvSpPr txBox="1"/>
          <p:nvPr/>
        </p:nvSpPr>
        <p:spPr>
          <a:xfrm>
            <a:off x="671800" y="1912953"/>
            <a:ext cx="171830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55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EXAMPLES FOR QUARTERLY THEMES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77DC8-209E-E742-33B7-3EAED28FFE8B}"/>
              </a:ext>
            </a:extLst>
          </p:cNvPr>
          <p:cNvSpPr/>
          <p:nvPr/>
        </p:nvSpPr>
        <p:spPr>
          <a:xfrm>
            <a:off x="671800" y="3108038"/>
            <a:ext cx="4320794" cy="6626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214F20-FDAE-C962-B885-95FC1C05E765}"/>
              </a:ext>
            </a:extLst>
          </p:cNvPr>
          <p:cNvSpPr/>
          <p:nvPr/>
        </p:nvSpPr>
        <p:spPr>
          <a:xfrm>
            <a:off x="4853583" y="3108038"/>
            <a:ext cx="4320794" cy="6626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41BD3-D5BE-01CB-A250-3D4958F52E3B}"/>
              </a:ext>
            </a:extLst>
          </p:cNvPr>
          <p:cNvSpPr/>
          <p:nvPr/>
        </p:nvSpPr>
        <p:spPr>
          <a:xfrm>
            <a:off x="9035366" y="3108038"/>
            <a:ext cx="4320794" cy="6626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3DA34-A29B-EAAF-8DBC-1144B171226A}"/>
              </a:ext>
            </a:extLst>
          </p:cNvPr>
          <p:cNvSpPr txBox="1"/>
          <p:nvPr/>
        </p:nvSpPr>
        <p:spPr>
          <a:xfrm>
            <a:off x="1057716" y="3072358"/>
            <a:ext cx="350265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Q1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Tax Planning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Social Security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F8DA8-D039-41C0-8A7D-F96BCC82BE6D}"/>
              </a:ext>
            </a:extLst>
          </p:cNvPr>
          <p:cNvSpPr/>
          <p:nvPr/>
        </p:nvSpPr>
        <p:spPr>
          <a:xfrm>
            <a:off x="13209560" y="3108038"/>
            <a:ext cx="4320794" cy="662685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64249-48F8-97AB-CBFB-F0A8DD256180}"/>
              </a:ext>
            </a:extLst>
          </p:cNvPr>
          <p:cNvSpPr txBox="1"/>
          <p:nvPr/>
        </p:nvSpPr>
        <p:spPr>
          <a:xfrm>
            <a:off x="5237830" y="3072358"/>
            <a:ext cx="35026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Q2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Estate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Legacy Planning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0B0B4-2E99-8712-D89B-20AE76F097EC}"/>
              </a:ext>
            </a:extLst>
          </p:cNvPr>
          <p:cNvSpPr txBox="1"/>
          <p:nvPr/>
        </p:nvSpPr>
        <p:spPr>
          <a:xfrm>
            <a:off x="9417944" y="3072358"/>
            <a:ext cx="350265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Q3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Life Insurance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</a:t>
            </a: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Roth Conversions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21080-6D98-E8C3-9723-0F0972535CA1}"/>
              </a:ext>
            </a:extLst>
          </p:cNvPr>
          <p:cNvSpPr txBox="1"/>
          <p:nvPr/>
        </p:nvSpPr>
        <p:spPr>
          <a:xfrm>
            <a:off x="13571932" y="3072358"/>
            <a:ext cx="350265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75526"/>
              </a:buClr>
            </a:pPr>
            <a:r>
              <a:rPr lang="en-US" sz="9000" b="1" dirty="0">
                <a:solidFill>
                  <a:srgbClr val="E7552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Q4</a:t>
            </a:r>
          </a:p>
          <a:p>
            <a:pPr algn="ctr">
              <a:buClr>
                <a:srgbClr val="E75526"/>
              </a:buClr>
            </a:pPr>
            <a:endParaRPr lang="en-US" sz="45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algn="ctr">
              <a:buClr>
                <a:srgbClr val="E75526"/>
              </a:buClr>
            </a:pP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Season of Giving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Medicare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+ </a:t>
            </a:r>
            <a:b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3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RMDs</a:t>
            </a:r>
          </a:p>
        </p:txBody>
      </p:sp>
      <p:sp>
        <p:nvSpPr>
          <p:cNvPr id="16" name="Google Shape;69;p8">
            <a:extLst>
              <a:ext uri="{FF2B5EF4-FFF2-40B4-BE49-F238E27FC236}">
                <a16:creationId xmlns:a16="http://schemas.microsoft.com/office/drawing/2014/main" id="{D5810A51-B7CA-8C5A-F8FD-758C1C08DBD5}"/>
              </a:ext>
            </a:extLst>
          </p:cNvPr>
          <p:cNvSpPr txBox="1"/>
          <p:nvPr/>
        </p:nvSpPr>
        <p:spPr>
          <a:xfrm>
            <a:off x="761017" y="929644"/>
            <a:ext cx="16765966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MAGELLAN TOPIC EXAMPLES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827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D98F9AC-4826-E31A-1C4E-1498CBB9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5E0267-D686-BEAD-69B9-34C958FFE27C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647246F2-451C-90B6-9F27-CC76840F13D1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11C3221D-E121-AF0A-2EB9-64ACBB4C01AB}"/>
              </a:ext>
            </a:extLst>
          </p:cNvPr>
          <p:cNvSpPr txBox="1"/>
          <p:nvPr/>
        </p:nvSpPr>
        <p:spPr>
          <a:xfrm>
            <a:off x="761017" y="1889056"/>
            <a:ext cx="9715394" cy="781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500" b="1" i="1" kern="10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WITHOUT BLOWING IT UP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Yes, you can pivot – </a:t>
            </a:r>
            <a:b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000" b="1" i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just know the costs.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endParaRPr lang="en-US" sz="3400" b="1" i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shifts happen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 happens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can change directions</a:t>
            </a: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just more work (so choose wisely)</a:t>
            </a:r>
            <a:endParaRPr lang="en-US" sz="40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C9CD347A-8F71-123D-C39F-D0B124885C34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DD2BC-1D00-CB50-F1C1-1EE23D11303A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554887C-DDC9-4D55-C5E0-1577474B410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5E5F142D-60FB-4949-949F-07188C8653EF}"/>
              </a:ext>
            </a:extLst>
          </p:cNvPr>
          <p:cNvSpPr txBox="1"/>
          <p:nvPr/>
        </p:nvSpPr>
        <p:spPr>
          <a:xfrm>
            <a:off x="761017" y="929644"/>
            <a:ext cx="16765966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PIVOTING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3405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F3C94953-8425-BC50-CD91-C4B79FEF7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9E02B575-6F58-E44D-4AEB-D61C51CC7565}"/>
              </a:ext>
            </a:extLst>
          </p:cNvPr>
          <p:cNvSpPr txBox="1"/>
          <p:nvPr/>
        </p:nvSpPr>
        <p:spPr>
          <a:xfrm>
            <a:off x="671695" y="2979867"/>
            <a:ext cx="1761630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i="1" kern="10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OMNI-CHANNEL, ONE MESSAGE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F944278-3484-6DA7-7374-99310D36FCB1}"/>
              </a:ext>
            </a:extLst>
          </p:cNvPr>
          <p:cNvSpPr txBox="1"/>
          <p:nvPr/>
        </p:nvSpPr>
        <p:spPr>
          <a:xfrm>
            <a:off x="761017" y="929644"/>
            <a:ext cx="16765966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ALIGNMENT:</a:t>
            </a:r>
            <a:b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</a:br>
            <a:r>
              <a:rPr lang="en-US" sz="8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ONE SYSTEM. MANY CHANNELS.</a:t>
            </a:r>
            <a:endParaRPr sz="8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6A7A1-0455-D614-3AD2-AEA82973D58A}"/>
              </a:ext>
            </a:extLst>
          </p:cNvPr>
          <p:cNvSpPr txBox="1"/>
          <p:nvPr/>
        </p:nvSpPr>
        <p:spPr>
          <a:xfrm>
            <a:off x="761017" y="4975900"/>
            <a:ext cx="7233452" cy="179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/ TV / Radio / Mail / Events /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53DA7-2FBC-F75E-B8B5-2AEDF20E8F88}"/>
              </a:ext>
            </a:extLst>
          </p:cNvPr>
          <p:cNvSpPr txBox="1"/>
          <p:nvPr/>
        </p:nvSpPr>
        <p:spPr>
          <a:xfrm>
            <a:off x="9144000" y="4975900"/>
            <a:ext cx="8151223" cy="4593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campaign topic</a:t>
            </a:r>
          </a:p>
          <a:p>
            <a:pPr marL="685800" lvl="0" indent="-6858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core offer</a:t>
            </a:r>
          </a:p>
          <a:p>
            <a:pPr marL="685800" lvl="0" indent="-6858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message spine</a:t>
            </a:r>
          </a:p>
          <a:p>
            <a:pPr marL="685800" lvl="0" indent="-685800">
              <a:lnSpc>
                <a:spcPct val="115000"/>
              </a:lnSpc>
              <a:spcAft>
                <a:spcPts val="800"/>
              </a:spcAft>
              <a:buClr>
                <a:srgbClr val="E7552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48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 executions</a:t>
            </a:r>
          </a:p>
          <a:p>
            <a:pPr marL="685800" indent="-685800">
              <a:buFont typeface="Wingdings" pitchFamily="2" charset="2"/>
              <a:buChar char="§"/>
            </a:pP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652020667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15115</TotalTime>
  <Words>1347</Words>
  <Application>Microsoft Macintosh PowerPoint</Application>
  <PresentationFormat>Custom</PresentationFormat>
  <Paragraphs>287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Wingdings</vt:lpstr>
      <vt:lpstr>Roboto</vt:lpstr>
      <vt:lpstr>Arial</vt:lpstr>
      <vt:lpstr>ROBOTO BLACK</vt:lpstr>
      <vt:lpstr>Roboto Medium</vt:lpstr>
      <vt:lpstr>Calibri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14</cp:revision>
  <dcterms:modified xsi:type="dcterms:W3CDTF">2026-01-27T16:43:58Z</dcterms:modified>
</cp:coreProperties>
</file>