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44"/>
  </p:notesMasterIdLst>
  <p:sldIdLst>
    <p:sldId id="256" r:id="rId2"/>
    <p:sldId id="279" r:id="rId3"/>
    <p:sldId id="332" r:id="rId4"/>
    <p:sldId id="304" r:id="rId5"/>
    <p:sldId id="334" r:id="rId6"/>
    <p:sldId id="333" r:id="rId7"/>
    <p:sldId id="335" r:id="rId8"/>
    <p:sldId id="341" r:id="rId9"/>
    <p:sldId id="336" r:id="rId10"/>
    <p:sldId id="337" r:id="rId11"/>
    <p:sldId id="338" r:id="rId12"/>
    <p:sldId id="339" r:id="rId13"/>
    <p:sldId id="340" r:id="rId14"/>
    <p:sldId id="342" r:id="rId15"/>
    <p:sldId id="343" r:id="rId16"/>
    <p:sldId id="344" r:id="rId17"/>
    <p:sldId id="367" r:id="rId18"/>
    <p:sldId id="346" r:id="rId19"/>
    <p:sldId id="348" r:id="rId20"/>
    <p:sldId id="347" r:id="rId21"/>
    <p:sldId id="36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06" r:id="rId35"/>
    <p:sldId id="361" r:id="rId36"/>
    <p:sldId id="362" r:id="rId37"/>
    <p:sldId id="363" r:id="rId38"/>
    <p:sldId id="364" r:id="rId39"/>
    <p:sldId id="365" r:id="rId40"/>
    <p:sldId id="307" r:id="rId41"/>
    <p:sldId id="366" r:id="rId42"/>
    <p:sldId id="308" r:id="rId43"/>
  </p:sldIdLst>
  <p:sldSz cx="18288000" cy="10287000"/>
  <p:notesSz cx="6858000" cy="9144000"/>
  <p:embeddedFontLs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ROBOTO BLACK" panose="02000000000000000000" pitchFamily="2" charset="0"/>
      <p:bold r:id="rId49"/>
      <p:italic r:id="rId50"/>
      <p:boldItalic r:id="rId51"/>
    </p:embeddedFont>
    <p:embeddedFont>
      <p:font typeface="Roboto Medium" panose="02000000000000000000" pitchFamily="2" charset="0"/>
      <p:regular r:id="rId52"/>
      <p: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D6"/>
    <a:srgbClr val="E75526"/>
    <a:srgbClr val="27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31"/>
    <p:restoredTop sz="94645"/>
  </p:normalViewPr>
  <p:slideViewPr>
    <p:cSldViewPr snapToGrid="0">
      <p:cViewPr>
        <p:scale>
          <a:sx n="70" d="100"/>
          <a:sy n="70" d="100"/>
        </p:scale>
        <p:origin x="560" y="1216"/>
      </p:cViewPr>
      <p:guideLst>
        <p:guide orient="horz" pos="2160"/>
        <p:guide pos="2880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DC25C492-EA69-1C41-8081-266EFAAC4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D01821F4-5D68-9857-EA67-AB4C504AC3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Pending Rebalance Status –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accounts with managed models and new funds that are ready for investment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Sort by dollar value to find lower value recurring deposits, bulk rebalance to save time keeping the queue clean and cash invested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C7F772B6-0A6E-E273-5008-94732DC5FC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3761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E05CB43E-9262-52B3-DD60-510602CC7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FAD3A6D5-0D10-F0B3-7DBF-4C6DFD49E6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9: Submitted Trades Page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Purpose: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Allows you to review your submitted trades to ensure your instructions were executed without issue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Traded accounts will stay on your page for 30 days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Can dismiss manually once you’ve confirmed trades proceeded as intended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312B6D63-3A5A-04A1-D27D-50BAD32523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329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DDE1718F-DDD6-8A91-B41F-DD0A3C9F1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A9CA18E5-BE74-7EA2-4A7E-CDB4077044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10: Submitted Trades Page – Basic Navigation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Review: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view submitted instructions and Open trade center for additional context</a:t>
            </a: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Filters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Date Range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allows you to review trades by day or week</a:t>
            </a:r>
          </a:p>
          <a:p>
            <a:pPr lvl="1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Status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– look for completed trades and dismiss or isolate statuses requiring additional review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2F2B761D-00FD-F106-EF21-5C07C5F297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7145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FC123B5-4F1F-B611-BEEA-723FCAA5A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677A27C8-D669-7440-5FFE-41A267313E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ts val="1100"/>
              <a:buFont typeface="Wingdings" pitchFamily="2" charset="2"/>
              <a:buChar char="§"/>
              <a:tabLst/>
              <a:defRPr/>
            </a:pPr>
            <a:r>
              <a:rPr lang="en-US" sz="11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SUBMITTED TRADES PAGE</a:t>
            </a:r>
            <a:endParaRPr lang="en-US" sz="11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ts val="1100"/>
              <a:buFont typeface="Wingdings" pitchFamily="2" charset="2"/>
              <a:buChar char="§"/>
              <a:tabLst/>
              <a:defRPr/>
            </a:pPr>
            <a:r>
              <a:rPr lang="en-US" sz="11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STATUSES REQUIRING ADDITIONAL REVIEW</a:t>
            </a:r>
            <a:endParaRPr lang="en-US" sz="1100" b="1" dirty="0">
              <a:solidFill>
                <a:schemeClr val="bg1"/>
              </a:solidFill>
            </a:endParaRP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Draft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No Trades Created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Rebalance Failed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Needs Information</a:t>
            </a:r>
            <a:endParaRPr lang="en-US" sz="11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F9F14AE1-26E4-E877-2591-8BDE085C81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7956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9380A9F-670A-E533-1B9F-E6F6A087E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7235A472-EE5A-853A-EF10-1476DF74F0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12: What’s New: Pending Model Assignment Page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Purpose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Alerts you to funded accounts without model assignments 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Lists not funded accounts without model assignments so you can see what is open and pending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Allows you to create reminders to allocate at a future date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Still in Development, more functionality and custom alerts coming soon!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1AB64203-EFBF-3BFE-A4FC-5182659A7D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059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90494F1C-4ECE-3AB1-3D4E-9D18484C7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81DAA450-D791-21B0-8C5B-C6134A99EB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13: Pending Model Assignment Page – Basic Usage and Navigation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endParaRPr lang="en-US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Filters similar to New Funding Page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Split page views for Funded and Not Funded Transition accounts, Non-Discretionary, and Snoozed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Priority dependent on how long the account has been open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(Still in Development)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40A93471-3E3F-0BCB-5438-96368BBDAD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50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6E43B665-C81D-5482-6C07-09F7E3792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77544C80-EA7B-8C11-B53B-52E3A64C3A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13: Bulk Snooze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430D6019-DFE5-2C0A-A180-E51B518177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8979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AE4F04D-4EB4-358D-474B-C07F54E19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D970CC15-B9C1-BCAB-FED3-07101E5EB4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13: Bulk Snooze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546CFD7E-277F-76DC-3BF9-B7E5843440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6334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083D420F-4E3D-467C-6FB9-0304D694D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E109CC35-EC15-6CF2-BCF5-902080AD71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15: What’s New: Updated Restriction Functionality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Newly updated Restrictions page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Increased visibility and control in setting and reviewing restrictions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Manage account restrictions immediately without back and forth of a Lift/Modify request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25A79280-D1D8-BA4A-F64A-BB9FF87157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2602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7DEEB11E-50EC-4942-336E-0DAE59CC0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ACB967B0-0FF2-E32D-2972-7793E9E517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16: Restricting Assets from the Review New Funding sleeve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EC1D7A31-5EE2-C258-AD34-DF009470EB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4993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AC253397-E674-FC2A-5F9C-432B3D6B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7694E400-4870-8EE8-6369-4A31C30175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1: Foundations Power Portal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 the Portal Fits into Your Business Today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Shared operating hub between Magellan Financial and Foundations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Centralizes data, communication, resources, and execution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Designed to support growth through clarity and consistency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An early-stage platform built with long-term evolution in mind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5770CB1-DF64-6330-080C-52BA851087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2791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29793DF-DF4C-D087-F745-5D13C71C2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5729528E-913F-8B79-6275-CA42D577D7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16: Restricting Assets from the Review New Funding sleeve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28356FE1-AC67-218A-1428-5E93B682B3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1331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80ABDAB1-707F-07A0-7F74-E24FB811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9C8C0CB7-0FA7-A46F-B443-63A7A6451F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17: Unrestricting Assets from Restricted Sleeves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FF4378C1-F64F-F22C-F3A1-B5A71924B0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427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C7628DC2-1984-AF60-00E4-4B27CA1FA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584A8B3-8F34-1A63-4C7F-025BC20AF7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17: Unrestricting Assets from Restricted Sleeves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571CFF13-1C30-3CAD-3E18-3DCBCE59B0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9278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97EBAC6F-AA6B-2F45-E3C6-CF16DCE1A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6CB46FE-9913-D418-D1DC-6DF4F5DE19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18: Updates to Model Selections Tab</a:t>
            </a:r>
            <a:r>
              <a:rPr lang="en-US" dirty="0">
                <a:effectLst/>
              </a:rPr>
              <a:t>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39C7CF06-1D3C-287B-255D-4C6156CB2C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7334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17B5B5D7-ACBD-4AB1-78AB-42DA19598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0FC1E5BF-E39E-7FAB-56DA-BF34808B65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19: Advanced Use Cases: Creating a one-time allocation to a model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AF79ACA4-61FA-B425-E1BD-BFB4830745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6093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3826E0ED-6EBB-0C6D-136B-5042E6217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309309BA-D242-2EC4-5060-C7585072A1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19: Advanced Use Cases: Creating a one-time allocation to a model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D1845C2C-C56C-396A-7998-1D4A7C6B94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392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4593DC2A-29A7-F307-DF6B-6B86F1831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40EA0D3D-B590-FAFA-E899-C7494745F7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20: Advanced Use Cases: Creating a one-time allocation to a model, pt. 2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C9D07145-3FD2-E62E-336B-51C3746A9C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6710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CB1DE58F-6071-61BE-801B-7D702CF94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6010076-9048-E27B-3986-0B16B7795D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20: Advanced Use Cases: Creating a one-time allocation to a model, pt. 2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75439443-9AA7-422F-55CB-DD5D260A51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9433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7B6BA57-AD14-04D9-E431-9855B51FC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F286B970-23D4-9E62-D9CB-3B7E723987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21: Advanced Use Cases: Restricting assets from a model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9FB2152D-D23E-827B-27F3-BBDBB30FAA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697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E0B0A8A-1DCE-FD1A-E0D5-104F0277C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8853B34E-37F6-E9B4-5518-383598C412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21: Advanced Use Cases: Restricting assets from a model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5639D033-3F28-1BFE-655E-7142BE6F6B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5602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804ED94C-5462-425C-850D-23D253E74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952DC9C-ADFA-1710-CC7B-F56055EBD8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2: Growth Is Only as Strong as the Systems Beneath It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As firms grow, small inefficiencies become larger problems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Manual back-and-forth increases with volume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Minor gaps compound quickly across accounts and workflows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Systems create structural reliability as complexity increases</a:t>
            </a:r>
            <a:r>
              <a:rPr lang="en-US" dirty="0">
                <a:effectLst/>
              </a:rPr>
              <a:t> </a:t>
            </a: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30E24847-BF2B-326E-D3C0-C74C09530B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3507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3B765AEE-2E7D-FAEF-4FAF-B7AA4FD3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F9CB4547-73C3-EDC2-023F-21B4D349AD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21: Advanced Use Cases: Restricting assets from a model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22E9B094-AE56-3282-2037-62055ABED4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476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3449840F-9479-26FF-E93A-F9EE0D55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E945DD52-1415-31B4-C8FD-33617EEE4E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22: Advanced Use Cases: DCA Methods	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B6D55DD6-BE1D-FC9B-E3E9-F4074DEA97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13206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C17E93DA-102E-D66A-FF2F-991E908D2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1AC75F0-3BB5-822D-789C-0E08B3232B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22: Advanced Use Cases: DCA Methods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Calendar reminder alerts coming soon!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1F50622A-C8EB-3A3C-2E31-DD29BA621A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5289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9FCF4C6E-5CC7-0A0B-504E-214C0236B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7D1C5B9-7E61-7824-A030-052D79B117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23: Navigating the Portal with Confidence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Tools designed to keep you ahead, not reacting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Underutilized features that make a meaningful difference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Small changes that create consistency at scale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305C6BF8-0BDA-3E7C-1C73-2AC61FF7D8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81670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C5536E4F-FBE9-3DB8-6757-DA5754F9D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8FD7344F-BCC4-9F6D-8B9A-B5A7159FC3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24: We Have a Tagging System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Information is Organized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58B16526-82D7-8F80-ABE1-D0BB802B61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40972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41A7F5A9-D72E-A37F-37D8-F7177F161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A8735AEB-89E1-466A-B2FB-CD68086C36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25: Resource Center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Place for What You Need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Marketing materials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Webinars and training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Key advisor resources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ACD27437-5BE0-C25B-8C4B-F67F8D3273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13212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0E7DFC5-D8F4-D3B8-E5D5-75FC414B4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AFD9113-B667-8F07-BCF6-51856B3A6D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26: What’s Next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Philosophy of the BMT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-Business Management Tool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Proactive Tools designed to reduce the back and forth</a:t>
            </a:r>
          </a:p>
          <a:p>
            <a:pPr lv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Centralize visibility into operational gaps</a:t>
            </a:r>
          </a:p>
          <a:p>
            <a:pPr lv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Flag issues before they become bottlenecks</a:t>
            </a:r>
          </a:p>
          <a:p>
            <a:pPr lv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Resolve issues directly within the system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C79F1EA1-5F4C-CECC-A6FA-093CC6E0C7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25508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8D461D66-CD22-DE20-1A59-62C73E836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491E2C64-165D-3A02-200A-249DCCADE1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27: BMT Capabilities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Centralized dashboard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Snooze and prioritize alerts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Localized notifications based on how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work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Audit business activity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90164D49-83EB-A92E-0FB2-5AFA728310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84272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34D0CCB1-5B69-BC4A-37F5-84FE1EFC4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EBD45DA-5EB1-FBB1-A595-44C26E5863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28: BMT Alerts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 the System Will Watch for You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Operational Alerts Will Include: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Billing and Allocation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Unfunded accounts for 2+ months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New Funding Not Addressed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Funded accounts waiting on action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Unbilled accounts</a:t>
            </a: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Trades Left in Draft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NIGOs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Missing Paperwork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Account Summaries on Submitted Paperwork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TBD Accounts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Accounts with Insufficient Funds (NSF)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Fewer surprises and cleaner books.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97B369CB-1F5C-CB3C-1721-C052B846A1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19999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1AFA6AF-A790-9735-AA97-964839FA8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02D7258D-1999-8B94-AF08-DDB3638C25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29: Bulk Model Change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Built for Scale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Make changes across accounts efficiently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Supports 1:1 and 1:2 changes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Sleeve-level adjustments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Less manual work, more consistency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2933B50E-88C5-714F-086A-C588568892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6432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F73A1602-2E28-70DC-01C4-A9BE20E53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8E9E462D-42F6-BD61-CB94-BB3F97D6AE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3: How This Comes to Life in the Portal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New features and how to move faster through daily workflows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Where firms commonly get stuck and how to avoid it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Tools you may not be using (but should be)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What’s coming next to make your life easier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A9AC1C13-72A3-7671-9109-54970F777E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8767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>
          <a:extLst>
            <a:ext uri="{FF2B5EF4-FFF2-40B4-BE49-F238E27FC236}">
              <a16:creationId xmlns:a16="http://schemas.microsoft.com/office/drawing/2014/main" id="{62EEDB18-3275-9474-388B-C4AF75A9F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>
            <a:extLst>
              <a:ext uri="{FF2B5EF4-FFF2-40B4-BE49-F238E27FC236}">
                <a16:creationId xmlns:a16="http://schemas.microsoft.com/office/drawing/2014/main" id="{E211784B-EC93-062D-CA34-A047AB876E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30: Q&amp;A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11:notes">
            <a:extLst>
              <a:ext uri="{FF2B5EF4-FFF2-40B4-BE49-F238E27FC236}">
                <a16:creationId xmlns:a16="http://schemas.microsoft.com/office/drawing/2014/main" id="{BE55CB80-8DAF-FE68-8E05-967E8F1C10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33855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F36E35C-1B8E-4601-A864-D6AD25E2D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F1B95624-9BB6-D6B5-E336-EAAC557308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31: More Vision-Forward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Systems carry more weight as complexity increases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The Portal is built to support disciplined, scalable operations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Centralized Information and Knowledge. Cleaner Execution. Greater Confidence.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6A8F094-DD17-5A39-43EB-6379795DA9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7410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DB122B44-A360-3281-C9BD-F37162793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33969B14-DB39-EE07-AB80-E1242BEC5D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4: Streamlined Workflows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 to handle day-to-day execution without extra back-and-forth</a:t>
            </a:r>
          </a:p>
          <a:p>
            <a:pPr lv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Practical habits that save time immediately</a:t>
            </a:r>
          </a:p>
          <a:p>
            <a:pPr lv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What’s new in the Portal and how it fits into your workflow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7D626593-1500-A91E-494C-56FF69E208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4297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4E156228-3E1B-E5F7-C47B-30513E946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AACF55DD-CEE1-1073-4650-FD1A112FA2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Purpose: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Alerts you to new funding that needs to be allocated. In a future state, the majority of received funding will need to be invested or restricted by you, giving you more visibility and control over the management of your accounts.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E02B26F8-99AB-86F2-5BBD-D9FCD6F3DB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697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C427CB69-7529-8DEF-782D-64162E92F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2EC49076-89F3-2769-C10B-4591963284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Number Badge: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 many accounts that need investment instructions</a:t>
            </a: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Useful Fields to Sort by: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Funded Date 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Current Value </a:t>
            </a: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Review Accounts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View account allocation snapshot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Update Allocations or Restrictions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Rebalance into current models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9C33B7EB-7BCC-3D45-B75E-D99DA4EA5B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8883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446BBFBD-5784-116E-AF1B-7386F787C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5F5F0B59-B0FB-01EB-AE3D-75D82215D7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Client Name </a:t>
            </a:r>
            <a:r>
              <a:rPr lang="en-US" sz="1100" dirty="0">
                <a:solidFill>
                  <a:schemeClr val="bg1"/>
                </a:solidFill>
              </a:rPr>
              <a:t>– allows you to review a household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Registration Name </a:t>
            </a:r>
            <a:r>
              <a:rPr lang="en-US" sz="1100" dirty="0">
                <a:solidFill>
                  <a:schemeClr val="bg1"/>
                </a:solidFill>
              </a:rPr>
              <a:t>– pull up specific account from the filter, you can also search the account number in the search bar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Status </a:t>
            </a:r>
            <a:r>
              <a:rPr lang="en-US" sz="1100" dirty="0">
                <a:solidFill>
                  <a:schemeClr val="bg1"/>
                </a:solidFill>
              </a:rPr>
              <a:t>– allows you to view either just accounts that need rebalance or just accounts that do not have model selections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1100" b="1" dirty="0">
                <a:solidFill>
                  <a:schemeClr val="bg1"/>
                </a:solidFill>
              </a:rPr>
              <a:t>Together, these filter views as well as the Sort function, can help with bulk clean up on the New Funding page</a:t>
            </a:r>
            <a:endParaRPr lang="en-US" sz="11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1B488933-AFB5-59EE-9431-615C9DE99F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9454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61B8EFAD-10ED-59D7-386B-55B5C1CE6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16B2DA8-4DAA-27C5-797A-2868C2E58E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 8: New Funding Page – Advanced Account Management Tips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Pending Allocation Status –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accounts that do not have managed models assigned and have received new funding</a:t>
            </a:r>
          </a:p>
          <a:p>
            <a:pPr lvl="1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Add a client name filter to see if an entire household has funded</a:t>
            </a:r>
          </a:p>
          <a:p>
            <a:pPr lvl="2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 ready to allocate, Update Allocations on each account</a:t>
            </a:r>
          </a:p>
          <a:p>
            <a:pPr lvl="2"/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 not, you can group select and bulk “Do Not Allocate”, removing the accounts from your new funding queue (they will still be visible on the Pending Model Assignment page)- feature may not be live yet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C9E4CC93-EEE5-C326-C1C4-88C67EDD4F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7967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CF9D55-BF53-7D9E-A19A-F99C3BB31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28E2568-B420-4FE5-31F1-84939923B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953CAE-4DEB-941B-A183-D3939476FA3B}"/>
              </a:ext>
            </a:extLst>
          </p:cNvPr>
          <p:cNvSpPr/>
          <p:nvPr userDrawn="1"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4BC5C-1D60-9EE0-3C2C-6D3322D41044}"/>
              </a:ext>
            </a:extLst>
          </p:cNvPr>
          <p:cNvCxnSpPr>
            <a:cxnSpLocks/>
          </p:cNvCxnSpPr>
          <p:nvPr userDrawn="1"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9;p7">
            <a:extLst>
              <a:ext uri="{FF2B5EF4-FFF2-40B4-BE49-F238E27FC236}">
                <a16:creationId xmlns:a16="http://schemas.microsoft.com/office/drawing/2014/main" id="{FCAAE4FE-3E03-6CE6-3CF7-AEB0A31EE094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60;p7">
            <a:extLst>
              <a:ext uri="{FF2B5EF4-FFF2-40B4-BE49-F238E27FC236}">
                <a16:creationId xmlns:a16="http://schemas.microsoft.com/office/drawing/2014/main" id="{44DDCA82-65AD-4CE8-82E2-E69BBEE11E93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" userDrawn="1">
  <p:cSld name="OBJECT">
    <p:bg>
      <p:bgPr>
        <a:solidFill>
          <a:srgbClr val="F8EFE5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989B8-F5CF-5A89-5C73-D2E25FC93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2D5E393E-422D-92AD-039C-40CC33E1E3AB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A6B59552-7527-A081-1639-1B9E41549960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 type="secHead">
  <p:cSld name="SECTION_HEADER">
    <p:bg>
      <p:bgPr>
        <a:solidFill>
          <a:srgbClr val="F8EFE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2D808-F9E5-A960-86C0-398EE02702B6}"/>
              </a:ext>
            </a:extLst>
          </p:cNvPr>
          <p:cNvSpPr/>
          <p:nvPr userDrawn="1"/>
        </p:nvSpPr>
        <p:spPr>
          <a:xfrm>
            <a:off x="7595726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E5998FF4-22EE-21EE-0120-95AEEC2C37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2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D698E4-E6CE-A60A-F713-592168A9FD4A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5726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preserve="1" userDrawn="1">
  <p:cSld name="1_Gallery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8C2BD8-5039-FF60-F012-44EF8B7E29BA}"/>
              </a:ext>
            </a:extLst>
          </p:cNvPr>
          <p:cNvSpPr/>
          <p:nvPr userDrawn="1"/>
        </p:nvSpPr>
        <p:spPr>
          <a:xfrm>
            <a:off x="18861" y="-1622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DF5D3-4C9E-A49A-7E90-A83997DE2B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18861" y="-24431"/>
            <a:ext cx="18290505" cy="10319443"/>
          </a:xfrm>
          <a:prstGeom prst="rect">
            <a:avLst/>
          </a:prstGeom>
        </p:spPr>
      </p:pic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11509D2B-C987-CE18-D899-AEEE0659CA48}"/>
              </a:ext>
            </a:extLst>
          </p:cNvPr>
          <p:cNvPicPr preferRelativeResize="0"/>
          <p:nvPr userDrawn="1"/>
        </p:nvPicPr>
        <p:blipFill>
          <a:blip r:embed="rId3"/>
          <a:srcRect l="699" r="537" b="16881"/>
          <a:stretch/>
        </p:blipFill>
        <p:spPr>
          <a:xfrm>
            <a:off x="-29980" y="-16223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1D8B56-22DB-F350-D44C-50F43D8200F1}"/>
              </a:ext>
            </a:extLst>
          </p:cNvPr>
          <p:cNvSpPr/>
          <p:nvPr userDrawn="1"/>
        </p:nvSpPr>
        <p:spPr>
          <a:xfrm>
            <a:off x="-237744" y="-16221"/>
            <a:ext cx="18763488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59162-21DB-24F3-DF52-D904CAC98AF1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3F49ED4D-7897-456B-6FAA-CAB6499633F2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23FB8649-5622-1AAE-F491-4EBBC15F8DA8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5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DB036D7-8347-0FF7-65DF-2B1455BD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292CCF0D-3E36-D012-A9D6-A0CE223E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33"/>
          <a:stretch/>
        </p:blipFill>
        <p:spPr>
          <a:xfrm>
            <a:off x="1454266" y="2934518"/>
            <a:ext cx="3175682" cy="35618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19ACD7-E687-0BA5-35DB-0D09E1C1BEC0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72788D-82B3-4BEF-F395-173B957B5848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59;p7">
            <a:extLst>
              <a:ext uri="{FF2B5EF4-FFF2-40B4-BE49-F238E27FC236}">
                <a16:creationId xmlns:a16="http://schemas.microsoft.com/office/drawing/2014/main" id="{02D8703A-2B75-6F5D-4858-E86D3926D33C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Google Shape;60;p7">
            <a:extLst>
              <a:ext uri="{FF2B5EF4-FFF2-40B4-BE49-F238E27FC236}">
                <a16:creationId xmlns:a16="http://schemas.microsoft.com/office/drawing/2014/main" id="{FE243EF0-7F96-7199-A455-D042BEDBE06F}"/>
              </a:ext>
            </a:extLst>
          </p:cNvPr>
          <p:cNvSpPr txBox="1"/>
          <p:nvPr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A9AB48-2669-BAA1-8B88-3CC57E45DA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rcRect l="2892" t="21738" r="2892"/>
          <a:stretch/>
        </p:blipFill>
        <p:spPr>
          <a:xfrm>
            <a:off x="0" y="9877"/>
            <a:ext cx="18290505" cy="8076153"/>
          </a:xfrm>
          <a:prstGeom prst="rect">
            <a:avLst/>
          </a:prstGeom>
        </p:spPr>
      </p:pic>
      <p:pic>
        <p:nvPicPr>
          <p:cNvPr id="22" name="Google Shape;91;p10">
            <a:extLst>
              <a:ext uri="{FF2B5EF4-FFF2-40B4-BE49-F238E27FC236}">
                <a16:creationId xmlns:a16="http://schemas.microsoft.com/office/drawing/2014/main" id="{9E7643F8-1E4A-E60A-2F80-6E91AA877326}"/>
              </a:ext>
            </a:extLst>
          </p:cNvPr>
          <p:cNvPicPr preferRelativeResize="0"/>
          <p:nvPr/>
        </p:nvPicPr>
        <p:blipFill>
          <a:blip r:embed="rId6"/>
          <a:srcRect l="699" t="17937" r="537" b="16881"/>
          <a:stretch/>
        </p:blipFill>
        <p:spPr>
          <a:xfrm>
            <a:off x="-48841" y="0"/>
            <a:ext cx="18377804" cy="808603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64A1EFA-6474-3EF8-62F7-C87E6A016E95}"/>
              </a:ext>
            </a:extLst>
          </p:cNvPr>
          <p:cNvSpPr/>
          <p:nvPr/>
        </p:nvSpPr>
        <p:spPr>
          <a:xfrm>
            <a:off x="0" y="9878"/>
            <a:ext cx="18288000" cy="8076152"/>
          </a:xfrm>
          <a:prstGeom prst="rect">
            <a:avLst/>
          </a:prstGeom>
          <a:solidFill>
            <a:srgbClr val="27262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id="{9B9FAC2B-3DB9-B7FA-43D8-6A07B34CE23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rcRect b="37630"/>
          <a:stretch/>
        </p:blipFill>
        <p:spPr>
          <a:xfrm>
            <a:off x="2868" y="-30894"/>
            <a:ext cx="18372431" cy="81298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BA6E65-56D2-6738-F364-ED2CEED77327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6C327E-DBB2-7113-FB3C-02567FC7304C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787A7CBE-47E5-DEC7-D09E-1852B47882DB}"/>
              </a:ext>
            </a:extLst>
          </p:cNvPr>
          <p:cNvSpPr txBox="1"/>
          <p:nvPr/>
        </p:nvSpPr>
        <p:spPr>
          <a:xfrm>
            <a:off x="5073080" y="3057356"/>
            <a:ext cx="11913997" cy="256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FOUNDATIONS POWER PORTAL</a:t>
            </a:r>
            <a:endParaRPr sz="11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5B1DA1F8-4FBF-B782-49F7-E27653900820}"/>
              </a:ext>
            </a:extLst>
          </p:cNvPr>
          <p:cNvSpPr txBox="1"/>
          <p:nvPr/>
        </p:nvSpPr>
        <p:spPr>
          <a:xfrm>
            <a:off x="5168330" y="6029569"/>
            <a:ext cx="110650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TURNING THE PORTAL INTO A PRODUCTIVITY MACHINE</a:t>
            </a:r>
            <a:endParaRPr sz="3000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7B1EFA33-0FC3-A41C-111C-A175369C7A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33"/>
          <a:stretch/>
        </p:blipFill>
        <p:spPr>
          <a:xfrm>
            <a:off x="1454266" y="2934518"/>
            <a:ext cx="3175682" cy="356184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775C5-4296-5884-B638-C2995AEFDFFC}"/>
              </a:ext>
            </a:extLst>
          </p:cNvPr>
          <p:cNvCxnSpPr>
            <a:cxnSpLocks/>
          </p:cNvCxnSpPr>
          <p:nvPr/>
        </p:nvCxnSpPr>
        <p:spPr>
          <a:xfrm>
            <a:off x="5168330" y="5670181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59;p7">
            <a:extLst>
              <a:ext uri="{FF2B5EF4-FFF2-40B4-BE49-F238E27FC236}">
                <a16:creationId xmlns:a16="http://schemas.microsoft.com/office/drawing/2014/main" id="{3BBD22E6-8F0B-5FC1-226D-E8B10321F0C8}"/>
              </a:ext>
            </a:extLst>
          </p:cNvPr>
          <p:cNvSpPr txBox="1"/>
          <p:nvPr/>
        </p:nvSpPr>
        <p:spPr>
          <a:xfrm>
            <a:off x="16834930" y="5554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Google Shape;60;p7">
            <a:extLst>
              <a:ext uri="{FF2B5EF4-FFF2-40B4-BE49-F238E27FC236}">
                <a16:creationId xmlns:a16="http://schemas.microsoft.com/office/drawing/2014/main" id="{FE5DB9EB-640B-FEAF-4916-2C0CCD908BF3}"/>
              </a:ext>
            </a:extLst>
          </p:cNvPr>
          <p:cNvSpPr txBox="1"/>
          <p:nvPr/>
        </p:nvSpPr>
        <p:spPr>
          <a:xfrm>
            <a:off x="840928" y="5562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6B2E53-7450-31B9-0CA2-CA1AB3FB780F}"/>
              </a:ext>
            </a:extLst>
          </p:cNvPr>
          <p:cNvSpPr txBox="1"/>
          <p:nvPr/>
        </p:nvSpPr>
        <p:spPr>
          <a:xfrm>
            <a:off x="3058477" y="8694630"/>
            <a:ext cx="309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JOSH COOKSEY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Chief Operating Officer</a:t>
            </a:r>
          </a:p>
          <a:p>
            <a:r>
              <a:rPr lang="en-US" sz="1800" i="1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Foundations</a:t>
            </a:r>
          </a:p>
        </p:txBody>
      </p:sp>
      <p:pic>
        <p:nvPicPr>
          <p:cNvPr id="27" name="Picture 26" descr="A black and orange logo&#10;&#10;Description automatically generated">
            <a:extLst>
              <a:ext uri="{FF2B5EF4-FFF2-40B4-BE49-F238E27FC236}">
                <a16:creationId xmlns:a16="http://schemas.microsoft.com/office/drawing/2014/main" id="{AF0E3CB7-3BB2-0839-5BD7-9750F3EA8F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42" y="8515396"/>
            <a:ext cx="1509005" cy="13314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701A6D8-C288-DB8F-E958-6C466C23C717}"/>
              </a:ext>
            </a:extLst>
          </p:cNvPr>
          <p:cNvSpPr txBox="1"/>
          <p:nvPr/>
        </p:nvSpPr>
        <p:spPr>
          <a:xfrm>
            <a:off x="6482309" y="8694630"/>
            <a:ext cx="5315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AMBER NAMITZ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Manager of Trading Operations</a:t>
            </a:r>
          </a:p>
          <a:p>
            <a:r>
              <a:rPr lang="en-US" sz="1800" i="1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Foundations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D5F4F36D-A398-6E81-88EF-CDFC1FA04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61872057-0C0A-8C29-EF7A-DAA6DD2D9D4E}"/>
              </a:ext>
            </a:extLst>
          </p:cNvPr>
          <p:cNvSpPr txBox="1"/>
          <p:nvPr/>
        </p:nvSpPr>
        <p:spPr>
          <a:xfrm>
            <a:off x="671802" y="803916"/>
            <a:ext cx="11914645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NEW FUNDING PAGE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FD91439E-84DE-D058-FB3D-244244B260B1}"/>
              </a:ext>
            </a:extLst>
          </p:cNvPr>
          <p:cNvSpPr txBox="1"/>
          <p:nvPr/>
        </p:nvSpPr>
        <p:spPr>
          <a:xfrm>
            <a:off x="671802" y="1666553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ADVANCED ACCOUNT MANAGEMENT TIPS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Google Shape;92;p10">
            <a:extLst>
              <a:ext uri="{FF2B5EF4-FFF2-40B4-BE49-F238E27FC236}">
                <a16:creationId xmlns:a16="http://schemas.microsoft.com/office/drawing/2014/main" id="{18A21D5F-96A6-CBC4-17A9-28116FD1E7CD}"/>
              </a:ext>
            </a:extLst>
          </p:cNvPr>
          <p:cNvSpPr txBox="1"/>
          <p:nvPr/>
        </p:nvSpPr>
        <p:spPr>
          <a:xfrm>
            <a:off x="671801" y="2591119"/>
            <a:ext cx="17028369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Allocation Status – </a:t>
            </a: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accounts with managed models and new funds that are ready for investment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Sort by dollar value to find lower value recurring deposits, bulk rebalance to save time keeping the queue clean and cash invested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A85313A-AB4A-FB07-663F-30E18EB60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48F8CF4-5616-4103-1A1A-35A0EFC34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4C47EF-6FC8-1423-48F1-370848A889CF}"/>
              </a:ext>
            </a:extLst>
          </p:cNvPr>
          <p:cNvGrpSpPr/>
          <p:nvPr/>
        </p:nvGrpSpPr>
        <p:grpSpPr>
          <a:xfrm>
            <a:off x="2939142" y="5054568"/>
            <a:ext cx="12409715" cy="4809769"/>
            <a:chOff x="1763485" y="4179112"/>
            <a:chExt cx="14402153" cy="5582000"/>
          </a:xfrm>
        </p:grpSpPr>
        <p:pic>
          <p:nvPicPr>
            <p:cNvPr id="1025" name="Picture 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1D572B1-662F-57DD-CA37-70AEEBA87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485" y="4562125"/>
              <a:ext cx="14402153" cy="3166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6D4EFDF-B534-DB14-C60E-1FE8F7F57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485" y="4179112"/>
              <a:ext cx="14402152" cy="556628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975E91-4474-5B1A-6FC6-AA069AF81190}"/>
                </a:ext>
              </a:extLst>
            </p:cNvPr>
            <p:cNvSpPr/>
            <p:nvPr/>
          </p:nvSpPr>
          <p:spPr>
            <a:xfrm>
              <a:off x="3426065" y="6006360"/>
              <a:ext cx="2128837" cy="277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2FB972-86E6-CEDA-D7E8-B9F2458FE253}"/>
                </a:ext>
              </a:extLst>
            </p:cNvPr>
            <p:cNvSpPr/>
            <p:nvPr/>
          </p:nvSpPr>
          <p:spPr>
            <a:xfrm>
              <a:off x="3426065" y="6457297"/>
              <a:ext cx="2686636" cy="277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0F6000-BEF3-588E-2BE1-57DA1DECC47D}"/>
                </a:ext>
              </a:extLst>
            </p:cNvPr>
            <p:cNvSpPr/>
            <p:nvPr/>
          </p:nvSpPr>
          <p:spPr>
            <a:xfrm>
              <a:off x="3426065" y="6970864"/>
              <a:ext cx="2686636" cy="277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39D190-281B-9668-03D4-C83D6F5498B8}"/>
                </a:ext>
              </a:extLst>
            </p:cNvPr>
            <p:cNvSpPr/>
            <p:nvPr/>
          </p:nvSpPr>
          <p:spPr>
            <a:xfrm>
              <a:off x="3426065" y="8874820"/>
              <a:ext cx="2686636" cy="277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16A59B-18B4-FB93-A580-90DF625E215F}"/>
                </a:ext>
              </a:extLst>
            </p:cNvPr>
            <p:cNvSpPr/>
            <p:nvPr/>
          </p:nvSpPr>
          <p:spPr>
            <a:xfrm>
              <a:off x="3426065" y="9363335"/>
              <a:ext cx="2686636" cy="277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9D777A-4324-6592-3CB1-365960D2AE73}"/>
                </a:ext>
              </a:extLst>
            </p:cNvPr>
            <p:cNvSpPr/>
            <p:nvPr/>
          </p:nvSpPr>
          <p:spPr>
            <a:xfrm>
              <a:off x="6482416" y="6006360"/>
              <a:ext cx="2128837" cy="277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7670EA-8BD0-037A-D806-705A55051CB9}"/>
                </a:ext>
              </a:extLst>
            </p:cNvPr>
            <p:cNvSpPr/>
            <p:nvPr/>
          </p:nvSpPr>
          <p:spPr>
            <a:xfrm>
              <a:off x="6482416" y="6469823"/>
              <a:ext cx="2128837" cy="277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7871E1-4BEC-9A82-A340-E7EB8A941023}"/>
                </a:ext>
              </a:extLst>
            </p:cNvPr>
            <p:cNvSpPr/>
            <p:nvPr/>
          </p:nvSpPr>
          <p:spPr>
            <a:xfrm>
              <a:off x="6482416" y="6970865"/>
              <a:ext cx="2128837" cy="277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B1DD56-28EA-0562-E2AD-7279C5F988E1}"/>
                </a:ext>
              </a:extLst>
            </p:cNvPr>
            <p:cNvSpPr/>
            <p:nvPr/>
          </p:nvSpPr>
          <p:spPr>
            <a:xfrm>
              <a:off x="6482416" y="8837244"/>
              <a:ext cx="2128837" cy="277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8CB018-6BA0-9D26-9814-B5B55DCF388B}"/>
                </a:ext>
              </a:extLst>
            </p:cNvPr>
            <p:cNvSpPr/>
            <p:nvPr/>
          </p:nvSpPr>
          <p:spPr>
            <a:xfrm>
              <a:off x="6482416" y="9425967"/>
              <a:ext cx="2128837" cy="277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43E62F-C696-0D5A-9B4D-51EB9414FDBF}"/>
                </a:ext>
              </a:extLst>
            </p:cNvPr>
            <p:cNvSpPr/>
            <p:nvPr/>
          </p:nvSpPr>
          <p:spPr>
            <a:xfrm>
              <a:off x="10924674" y="9425967"/>
              <a:ext cx="1519543" cy="319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0F67FF9-93E9-4A27-01F0-8EFC0642F0CD}"/>
                </a:ext>
              </a:extLst>
            </p:cNvPr>
            <p:cNvSpPr/>
            <p:nvPr/>
          </p:nvSpPr>
          <p:spPr>
            <a:xfrm>
              <a:off x="10924674" y="8924926"/>
              <a:ext cx="1519543" cy="319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CDC444E-11BF-ECD4-B496-73AC4788562C}"/>
                </a:ext>
              </a:extLst>
            </p:cNvPr>
            <p:cNvSpPr/>
            <p:nvPr/>
          </p:nvSpPr>
          <p:spPr>
            <a:xfrm>
              <a:off x="10924674" y="6958340"/>
              <a:ext cx="1519543" cy="319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7A0E68-FDEB-BC86-0C01-DDAA5B5A749A}"/>
                </a:ext>
              </a:extLst>
            </p:cNvPr>
            <p:cNvSpPr/>
            <p:nvPr/>
          </p:nvSpPr>
          <p:spPr>
            <a:xfrm>
              <a:off x="10924674" y="6457298"/>
              <a:ext cx="1519543" cy="319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5D710E-B070-5B1C-1FA7-3DA31CA91D23}"/>
                </a:ext>
              </a:extLst>
            </p:cNvPr>
            <p:cNvSpPr/>
            <p:nvPr/>
          </p:nvSpPr>
          <p:spPr>
            <a:xfrm>
              <a:off x="10924674" y="6006361"/>
              <a:ext cx="1519543" cy="319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ECE567-8748-1897-7808-7DFE31F5F8F7}"/>
                </a:ext>
              </a:extLst>
            </p:cNvPr>
            <p:cNvSpPr txBox="1"/>
            <p:nvPr/>
          </p:nvSpPr>
          <p:spPr>
            <a:xfrm>
              <a:off x="3477348" y="6006360"/>
              <a:ext cx="2077554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Bugs Bunny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6E57D59-EE54-2C50-F46F-7CDCDCB57C4F}"/>
                </a:ext>
              </a:extLst>
            </p:cNvPr>
            <p:cNvSpPr txBox="1"/>
            <p:nvPr/>
          </p:nvSpPr>
          <p:spPr>
            <a:xfrm>
              <a:off x="3477348" y="6457297"/>
              <a:ext cx="2077554" cy="35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Foghorn Leghorn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417BEF-978A-CE35-969B-037AEF386C6E}"/>
                </a:ext>
              </a:extLst>
            </p:cNvPr>
            <p:cNvSpPr txBox="1"/>
            <p:nvPr/>
          </p:nvSpPr>
          <p:spPr>
            <a:xfrm>
              <a:off x="3477348" y="6943749"/>
              <a:ext cx="2077554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Yosemite Sam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98D815-6DCD-A982-1E1F-5560091A4F29}"/>
                </a:ext>
              </a:extLst>
            </p:cNvPr>
            <p:cNvSpPr txBox="1"/>
            <p:nvPr/>
          </p:nvSpPr>
          <p:spPr>
            <a:xfrm>
              <a:off x="3477348" y="8870520"/>
              <a:ext cx="2077554" cy="35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Daffy Duck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91D530-0FF1-10CF-A37D-DA5A7AD77862}"/>
                </a:ext>
              </a:extLst>
            </p:cNvPr>
            <p:cNvSpPr txBox="1"/>
            <p:nvPr/>
          </p:nvSpPr>
          <p:spPr>
            <a:xfrm>
              <a:off x="3477348" y="9403920"/>
              <a:ext cx="2077554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Tweety Bird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62A2B5-86BD-FDDB-CBFD-678EB6BEDDC3}"/>
                </a:ext>
              </a:extLst>
            </p:cNvPr>
            <p:cNvSpPr txBox="1"/>
            <p:nvPr/>
          </p:nvSpPr>
          <p:spPr>
            <a:xfrm>
              <a:off x="6503576" y="6006360"/>
              <a:ext cx="2077554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012345678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642D60E-4825-3227-000E-8AB576367960}"/>
                </a:ext>
              </a:extLst>
            </p:cNvPr>
            <p:cNvSpPr txBox="1"/>
            <p:nvPr/>
          </p:nvSpPr>
          <p:spPr>
            <a:xfrm>
              <a:off x="6503576" y="6457297"/>
              <a:ext cx="2077554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123456789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925294-B362-591D-D127-7640758E70E2}"/>
                </a:ext>
              </a:extLst>
            </p:cNvPr>
            <p:cNvSpPr txBox="1"/>
            <p:nvPr/>
          </p:nvSpPr>
          <p:spPr>
            <a:xfrm>
              <a:off x="6503576" y="6943749"/>
              <a:ext cx="2077554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234567890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B6460A-54D7-C835-33AD-5FABA0AC9431}"/>
                </a:ext>
              </a:extLst>
            </p:cNvPr>
            <p:cNvSpPr txBox="1"/>
            <p:nvPr/>
          </p:nvSpPr>
          <p:spPr>
            <a:xfrm>
              <a:off x="6503576" y="8859635"/>
              <a:ext cx="2077554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345678901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54B9B3-ADFA-A497-9D88-B406DD344B0D}"/>
                </a:ext>
              </a:extLst>
            </p:cNvPr>
            <p:cNvSpPr txBox="1"/>
            <p:nvPr/>
          </p:nvSpPr>
          <p:spPr>
            <a:xfrm>
              <a:off x="6503576" y="9403921"/>
              <a:ext cx="2077554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456789012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E0B9AA0-7B4E-DE64-2BB3-4C379ECA0FE8}"/>
                </a:ext>
              </a:extLst>
            </p:cNvPr>
            <p:cNvSpPr txBox="1"/>
            <p:nvPr/>
          </p:nvSpPr>
          <p:spPr>
            <a:xfrm>
              <a:off x="10912291" y="6006360"/>
              <a:ext cx="2077554" cy="35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Elmer Fudd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22B44D-761E-ABA4-499B-5D54FAB73A43}"/>
                </a:ext>
              </a:extLst>
            </p:cNvPr>
            <p:cNvSpPr txBox="1"/>
            <p:nvPr/>
          </p:nvSpPr>
          <p:spPr>
            <a:xfrm>
              <a:off x="10912291" y="6457297"/>
              <a:ext cx="2077554" cy="35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Porky Pig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BE2F3D-8B43-BF6A-D27B-AC4D30921746}"/>
                </a:ext>
              </a:extLst>
            </p:cNvPr>
            <p:cNvSpPr txBox="1"/>
            <p:nvPr/>
          </p:nvSpPr>
          <p:spPr>
            <a:xfrm>
              <a:off x="10912291" y="6943750"/>
              <a:ext cx="2077554" cy="35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Porky Pig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FC5FCF-C70E-E768-9627-B1C1653461AF}"/>
                </a:ext>
              </a:extLst>
            </p:cNvPr>
            <p:cNvSpPr txBox="1"/>
            <p:nvPr/>
          </p:nvSpPr>
          <p:spPr>
            <a:xfrm>
              <a:off x="10923177" y="8870520"/>
              <a:ext cx="2077554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Porky Pig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FAA129-D80A-CA80-3754-668EBAA76197}"/>
                </a:ext>
              </a:extLst>
            </p:cNvPr>
            <p:cNvSpPr txBox="1"/>
            <p:nvPr/>
          </p:nvSpPr>
          <p:spPr>
            <a:xfrm>
              <a:off x="10923177" y="9403920"/>
              <a:ext cx="2077554" cy="35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Elmer Fudd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93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5E6AAD21-BED2-0D91-C1CD-789211AD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6CFB7A8C-C98A-814C-EE69-243B12036B11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SUBMITTED TRADES PAGE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" name="Google Shape;92;p10">
            <a:extLst>
              <a:ext uri="{FF2B5EF4-FFF2-40B4-BE49-F238E27FC236}">
                <a16:creationId xmlns:a16="http://schemas.microsoft.com/office/drawing/2014/main" id="{C3D6EC9B-978E-7E70-5EFC-8691F02A40D4}"/>
              </a:ext>
            </a:extLst>
          </p:cNvPr>
          <p:cNvSpPr txBox="1"/>
          <p:nvPr/>
        </p:nvSpPr>
        <p:spPr>
          <a:xfrm>
            <a:off x="671801" y="2072990"/>
            <a:ext cx="17028369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Purpose: </a:t>
            </a: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Allows you to review your submitted trades to ensure your instructions were executed without issue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Traded accounts will stay on your page for 30 days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dismiss manually once you’ve confirmed trades proceeded as intended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AF8C52C-DAEC-29A3-E5AC-2602545B3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B62F807-F45C-59DD-576D-2B00F0A84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screenshot of a login page&#10;&#10;AI-generated content may be incorrect.">
            <a:extLst>
              <a:ext uri="{FF2B5EF4-FFF2-40B4-BE49-F238E27FC236}">
                <a16:creationId xmlns:a16="http://schemas.microsoft.com/office/drawing/2014/main" id="{17428AD8-BC2C-C3CA-6FCC-3CEEC29E9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4" y="4492069"/>
            <a:ext cx="14402153" cy="52884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E04592-C5D7-1868-6A66-8C520B4A36CC}"/>
              </a:ext>
            </a:extLst>
          </p:cNvPr>
          <p:cNvSpPr/>
          <p:nvPr/>
        </p:nvSpPr>
        <p:spPr>
          <a:xfrm>
            <a:off x="2824815" y="9065887"/>
            <a:ext cx="6131295" cy="38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7D4517-E392-DDF2-EF94-1DD39E2C2A1E}"/>
              </a:ext>
            </a:extLst>
          </p:cNvPr>
          <p:cNvSpPr txBox="1"/>
          <p:nvPr/>
        </p:nvSpPr>
        <p:spPr>
          <a:xfrm>
            <a:off x="2824815" y="9065887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1967A-44FF-3ED7-F3BE-A290C1518523}"/>
              </a:ext>
            </a:extLst>
          </p:cNvPr>
          <p:cNvSpPr txBox="1"/>
          <p:nvPr/>
        </p:nvSpPr>
        <p:spPr>
          <a:xfrm>
            <a:off x="8231702" y="9065887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012345678</a:t>
            </a:r>
          </a:p>
        </p:txBody>
      </p:sp>
    </p:spTree>
    <p:extLst>
      <p:ext uri="{BB962C8B-B14F-4D97-AF65-F5344CB8AC3E}">
        <p14:creationId xmlns:p14="http://schemas.microsoft.com/office/powerpoint/2010/main" val="2858648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BEB536BD-34B0-1178-8074-7BE0BDB3C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65560295-5C0C-F072-154A-DE3064C57670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SUBMITTED TRADES PAGE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019B23-0B2E-BF92-C9FA-CACEFAF71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EEA9291-ECF4-C64D-4B99-426171CEC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56042695-131E-CE7A-B9E7-CE3DF9E28634}"/>
              </a:ext>
            </a:extLst>
          </p:cNvPr>
          <p:cNvSpPr txBox="1"/>
          <p:nvPr/>
        </p:nvSpPr>
        <p:spPr>
          <a:xfrm>
            <a:off x="671802" y="1666553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BASIC NAVIGATION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BE798CF-D2D4-92AE-EDB3-BC0BF3B49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84" y="4611034"/>
            <a:ext cx="14402152" cy="49930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2D0B29-45A0-E4D1-6E39-D93D8C914F63}"/>
              </a:ext>
            </a:extLst>
          </p:cNvPr>
          <p:cNvSpPr/>
          <p:nvPr/>
        </p:nvSpPr>
        <p:spPr>
          <a:xfrm>
            <a:off x="2122364" y="6035209"/>
            <a:ext cx="3176146" cy="227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74DAB7-D085-D8A7-B06F-D0F7882A4276}"/>
              </a:ext>
            </a:extLst>
          </p:cNvPr>
          <p:cNvSpPr/>
          <p:nvPr/>
        </p:nvSpPr>
        <p:spPr>
          <a:xfrm>
            <a:off x="2122364" y="5534168"/>
            <a:ext cx="3176146" cy="227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B66D8-F426-25DF-F0E0-2CB448D50F4B}"/>
              </a:ext>
            </a:extLst>
          </p:cNvPr>
          <p:cNvSpPr/>
          <p:nvPr/>
        </p:nvSpPr>
        <p:spPr>
          <a:xfrm>
            <a:off x="12839177" y="5534168"/>
            <a:ext cx="1340285" cy="227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C06E7C-4F93-F2A6-CE11-B051661FD2C7}"/>
              </a:ext>
            </a:extLst>
          </p:cNvPr>
          <p:cNvSpPr/>
          <p:nvPr/>
        </p:nvSpPr>
        <p:spPr>
          <a:xfrm>
            <a:off x="12839177" y="6035209"/>
            <a:ext cx="1340285" cy="227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148FD-C7BD-EDF6-6F95-1E7575391467}"/>
              </a:ext>
            </a:extLst>
          </p:cNvPr>
          <p:cNvSpPr/>
          <p:nvPr/>
        </p:nvSpPr>
        <p:spPr>
          <a:xfrm>
            <a:off x="5073040" y="6573828"/>
            <a:ext cx="1340285" cy="227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8C95BF-7BE5-6760-3C4F-F4D26F5BB484}"/>
              </a:ext>
            </a:extLst>
          </p:cNvPr>
          <p:cNvSpPr/>
          <p:nvPr/>
        </p:nvSpPr>
        <p:spPr>
          <a:xfrm>
            <a:off x="4070958" y="6573828"/>
            <a:ext cx="776615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2471CF-2208-DB5D-3388-99AB17CA40BC}"/>
              </a:ext>
            </a:extLst>
          </p:cNvPr>
          <p:cNvSpPr/>
          <p:nvPr/>
        </p:nvSpPr>
        <p:spPr>
          <a:xfrm>
            <a:off x="7290147" y="6573828"/>
            <a:ext cx="776615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2DD9CA-CE63-8520-4740-66844C341E93}"/>
              </a:ext>
            </a:extLst>
          </p:cNvPr>
          <p:cNvSpPr/>
          <p:nvPr/>
        </p:nvSpPr>
        <p:spPr>
          <a:xfrm>
            <a:off x="3720229" y="7651066"/>
            <a:ext cx="776615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13BB02-AF90-A879-44D3-A3E0AF805FD5}"/>
              </a:ext>
            </a:extLst>
          </p:cNvPr>
          <p:cNvSpPr/>
          <p:nvPr/>
        </p:nvSpPr>
        <p:spPr>
          <a:xfrm>
            <a:off x="4659682" y="7651066"/>
            <a:ext cx="1478071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6BEFF8-6D43-ECA1-CB95-8623F095FFB0}"/>
              </a:ext>
            </a:extLst>
          </p:cNvPr>
          <p:cNvSpPr/>
          <p:nvPr/>
        </p:nvSpPr>
        <p:spPr>
          <a:xfrm>
            <a:off x="7290147" y="7651066"/>
            <a:ext cx="776615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7C7B4A-11E5-F097-9AA1-72B873017342}"/>
              </a:ext>
            </a:extLst>
          </p:cNvPr>
          <p:cNvSpPr/>
          <p:nvPr/>
        </p:nvSpPr>
        <p:spPr>
          <a:xfrm>
            <a:off x="8467594" y="5571746"/>
            <a:ext cx="1052187" cy="227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27FA96-26D3-3B7A-6DD4-8019A9AD2073}"/>
              </a:ext>
            </a:extLst>
          </p:cNvPr>
          <p:cNvSpPr/>
          <p:nvPr/>
        </p:nvSpPr>
        <p:spPr>
          <a:xfrm>
            <a:off x="8467594" y="6035209"/>
            <a:ext cx="1340285" cy="227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2;p10">
            <a:extLst>
              <a:ext uri="{FF2B5EF4-FFF2-40B4-BE49-F238E27FC236}">
                <a16:creationId xmlns:a16="http://schemas.microsoft.com/office/drawing/2014/main" id="{AC67922A-039B-DF1D-A9B1-E633FEF15F0B}"/>
              </a:ext>
            </a:extLst>
          </p:cNvPr>
          <p:cNvSpPr txBox="1"/>
          <p:nvPr/>
        </p:nvSpPr>
        <p:spPr>
          <a:xfrm>
            <a:off x="671801" y="2321402"/>
            <a:ext cx="17028369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Review: </a:t>
            </a: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view submitted instructions and Open trade center for additional context</a:t>
            </a:r>
            <a:endParaRPr lang="en-US" sz="3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r>
              <a:rPr lang="en-US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Filters</a:t>
            </a:r>
            <a:endParaRPr lang="en-US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Date Range</a:t>
            </a: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allows you to review trades by day or week</a:t>
            </a: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Status</a:t>
            </a: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look for completed trades and dismiss or isolate statuses requiring additional 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406BA-C589-2F78-468C-3BA238E07037}"/>
              </a:ext>
            </a:extLst>
          </p:cNvPr>
          <p:cNvSpPr txBox="1"/>
          <p:nvPr/>
        </p:nvSpPr>
        <p:spPr>
          <a:xfrm>
            <a:off x="2122364" y="5480237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76272A-9E77-CE0A-999B-1661BC337E1C}"/>
              </a:ext>
            </a:extLst>
          </p:cNvPr>
          <p:cNvSpPr txBox="1"/>
          <p:nvPr/>
        </p:nvSpPr>
        <p:spPr>
          <a:xfrm>
            <a:off x="2122364" y="5983819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Daffy Duck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B43669-AEFB-E0D9-4433-8ECE479CB14E}"/>
              </a:ext>
            </a:extLst>
          </p:cNvPr>
          <p:cNvSpPr txBox="1"/>
          <p:nvPr/>
        </p:nvSpPr>
        <p:spPr>
          <a:xfrm>
            <a:off x="13028903" y="5480237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53B8E4-1A66-38D9-2721-D2F539095D4A}"/>
              </a:ext>
            </a:extLst>
          </p:cNvPr>
          <p:cNvSpPr txBox="1"/>
          <p:nvPr/>
        </p:nvSpPr>
        <p:spPr>
          <a:xfrm>
            <a:off x="13028903" y="5997072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F67A81-5190-0E2E-94B8-E66C3686B33E}"/>
              </a:ext>
            </a:extLst>
          </p:cNvPr>
          <p:cNvSpPr txBox="1"/>
          <p:nvPr/>
        </p:nvSpPr>
        <p:spPr>
          <a:xfrm>
            <a:off x="7250955" y="6540411"/>
            <a:ext cx="2077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D4BD07-DB4E-73C1-BE9A-E57A79FD40FA}"/>
              </a:ext>
            </a:extLst>
          </p:cNvPr>
          <p:cNvSpPr txBox="1"/>
          <p:nvPr/>
        </p:nvSpPr>
        <p:spPr>
          <a:xfrm>
            <a:off x="4043929" y="6540411"/>
            <a:ext cx="2077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Daffy Duck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5DDB32-F5BD-7F0D-B81A-EB9C21627032}"/>
              </a:ext>
            </a:extLst>
          </p:cNvPr>
          <p:cNvSpPr txBox="1"/>
          <p:nvPr/>
        </p:nvSpPr>
        <p:spPr>
          <a:xfrm>
            <a:off x="5051095" y="6540411"/>
            <a:ext cx="2077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12345 - Daffy Duck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34AC03-0D56-90EB-E288-587ACB1379E7}"/>
              </a:ext>
            </a:extLst>
          </p:cNvPr>
          <p:cNvSpPr txBox="1"/>
          <p:nvPr/>
        </p:nvSpPr>
        <p:spPr>
          <a:xfrm>
            <a:off x="3672869" y="7653594"/>
            <a:ext cx="2077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12345678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245D53-874F-A35E-745F-22035BB8066E}"/>
              </a:ext>
            </a:extLst>
          </p:cNvPr>
          <p:cNvSpPr txBox="1"/>
          <p:nvPr/>
        </p:nvSpPr>
        <p:spPr>
          <a:xfrm>
            <a:off x="4610461" y="7680098"/>
            <a:ext cx="2077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12345 - Daffy Duck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DD75D5-4ED9-554B-9C7B-5A69E35FBA4B}"/>
              </a:ext>
            </a:extLst>
          </p:cNvPr>
          <p:cNvSpPr txBox="1"/>
          <p:nvPr/>
        </p:nvSpPr>
        <p:spPr>
          <a:xfrm>
            <a:off x="8523164" y="5480237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B3ACDE-CA31-CEC1-F99C-9F5EC92C3DC4}"/>
              </a:ext>
            </a:extLst>
          </p:cNvPr>
          <p:cNvSpPr txBox="1"/>
          <p:nvPr/>
        </p:nvSpPr>
        <p:spPr>
          <a:xfrm>
            <a:off x="8523164" y="5997072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45A3CC-7347-1D77-BBB5-22876F45013E}"/>
              </a:ext>
            </a:extLst>
          </p:cNvPr>
          <p:cNvSpPr txBox="1"/>
          <p:nvPr/>
        </p:nvSpPr>
        <p:spPr>
          <a:xfrm>
            <a:off x="4521007" y="5983819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123456789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2BBDCD-2F1B-70F2-7FDC-D9A7EAE8517F}"/>
              </a:ext>
            </a:extLst>
          </p:cNvPr>
          <p:cNvSpPr txBox="1"/>
          <p:nvPr/>
        </p:nvSpPr>
        <p:spPr>
          <a:xfrm>
            <a:off x="4521007" y="5480237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234526257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E1D923-3FFC-7BBD-39E7-439B9C19CA33}"/>
              </a:ext>
            </a:extLst>
          </p:cNvPr>
          <p:cNvSpPr txBox="1"/>
          <p:nvPr/>
        </p:nvSpPr>
        <p:spPr>
          <a:xfrm>
            <a:off x="7250955" y="7666846"/>
            <a:ext cx="2077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</p:spTree>
    <p:extLst>
      <p:ext uri="{BB962C8B-B14F-4D97-AF65-F5344CB8AC3E}">
        <p14:creationId xmlns:p14="http://schemas.microsoft.com/office/powerpoint/2010/main" val="838025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4B5990D4-5DFE-E6E4-A744-87DEED84C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63738EEA-BF62-0B35-165C-A6C10C17C771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SUBMITTED TRADES PAGE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C36710E-0E5D-BAFE-0BF1-CE6879015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0DE174-6A39-9C1B-8076-2A171223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7EAA849E-281C-99D4-2762-02B344D83670}"/>
              </a:ext>
            </a:extLst>
          </p:cNvPr>
          <p:cNvSpPr txBox="1"/>
          <p:nvPr/>
        </p:nvSpPr>
        <p:spPr>
          <a:xfrm>
            <a:off x="671802" y="1666553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STATUSES REQUIRING ADDITIONAL REVIEW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5" name="Picture 4" descr="A screenshot of a status legend&#10;&#10;AI-generated content may be incorrect.">
            <a:extLst>
              <a:ext uri="{FF2B5EF4-FFF2-40B4-BE49-F238E27FC236}">
                <a16:creationId xmlns:a16="http://schemas.microsoft.com/office/drawing/2014/main" id="{E5FE0035-D7F9-4334-28BB-D30D974C9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2" y="2524521"/>
            <a:ext cx="6078229" cy="6095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FC57F6-B36D-19E1-7A91-2EFBFFC22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2" y="9002103"/>
            <a:ext cx="16832427" cy="590611"/>
          </a:xfrm>
          <a:prstGeom prst="rect">
            <a:avLst/>
          </a:prstGeom>
        </p:spPr>
      </p:pic>
      <p:sp>
        <p:nvSpPr>
          <p:cNvPr id="9" name="Google Shape;92;p10">
            <a:extLst>
              <a:ext uri="{FF2B5EF4-FFF2-40B4-BE49-F238E27FC236}">
                <a16:creationId xmlns:a16="http://schemas.microsoft.com/office/drawing/2014/main" id="{1B278960-D469-687C-69AD-04ED0858F1E4}"/>
              </a:ext>
            </a:extLst>
          </p:cNvPr>
          <p:cNvSpPr txBox="1"/>
          <p:nvPr/>
        </p:nvSpPr>
        <p:spPr>
          <a:xfrm>
            <a:off x="7301202" y="4139996"/>
            <a:ext cx="15852712" cy="311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b="1" dirty="0">
                <a:solidFill>
                  <a:schemeClr val="bg1"/>
                </a:solidFill>
              </a:rPr>
              <a:t>Draft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b="1" dirty="0">
                <a:solidFill>
                  <a:schemeClr val="bg1"/>
                </a:solidFill>
              </a:rPr>
              <a:t>No Trades Created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b="1" dirty="0">
                <a:solidFill>
                  <a:schemeClr val="bg1"/>
                </a:solidFill>
              </a:rPr>
              <a:t>Rebalance Failed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b="1" dirty="0">
                <a:solidFill>
                  <a:schemeClr val="bg1"/>
                </a:solidFill>
              </a:rPr>
              <a:t>Needs Information</a:t>
            </a:r>
            <a:endParaRPr lang="en-US" sz="3800" dirty="0">
              <a:solidFill>
                <a:schemeClr val="bg1"/>
              </a:solidFill>
            </a:endParaRP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8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2147E1-6847-4CAB-AA15-D00448E3EC5F}"/>
              </a:ext>
            </a:extLst>
          </p:cNvPr>
          <p:cNvSpPr/>
          <p:nvPr/>
        </p:nvSpPr>
        <p:spPr>
          <a:xfrm>
            <a:off x="783771" y="9153184"/>
            <a:ext cx="3387396" cy="32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2CCE4E-9EC7-0ECB-5DFF-AB031DF7F42F}"/>
              </a:ext>
            </a:extLst>
          </p:cNvPr>
          <p:cNvSpPr/>
          <p:nvPr/>
        </p:nvSpPr>
        <p:spPr>
          <a:xfrm>
            <a:off x="8354859" y="9153184"/>
            <a:ext cx="1114817" cy="41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8DF351-4C48-2AB8-7C21-6802640A41D0}"/>
              </a:ext>
            </a:extLst>
          </p:cNvPr>
          <p:cNvSpPr/>
          <p:nvPr/>
        </p:nvSpPr>
        <p:spPr>
          <a:xfrm>
            <a:off x="13678420" y="9153184"/>
            <a:ext cx="1114817" cy="411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363AB-0BC1-8BA4-9064-276D4CC49626}"/>
              </a:ext>
            </a:extLst>
          </p:cNvPr>
          <p:cNvSpPr txBox="1"/>
          <p:nvPr/>
        </p:nvSpPr>
        <p:spPr>
          <a:xfrm>
            <a:off x="895470" y="9129701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564D72-32A6-67CA-8E80-67C13915118D}"/>
              </a:ext>
            </a:extLst>
          </p:cNvPr>
          <p:cNvSpPr txBox="1"/>
          <p:nvPr/>
        </p:nvSpPr>
        <p:spPr>
          <a:xfrm>
            <a:off x="3196692" y="9129701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012345678</a:t>
            </a:r>
          </a:p>
        </p:txBody>
      </p:sp>
    </p:spTree>
    <p:extLst>
      <p:ext uri="{BB962C8B-B14F-4D97-AF65-F5344CB8AC3E}">
        <p14:creationId xmlns:p14="http://schemas.microsoft.com/office/powerpoint/2010/main" val="1701668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E27B998F-82FF-B031-1ED2-EAC81AFE0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629BD597-B34A-E760-7745-A545AEF75E12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WHAT’S NEW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" name="Google Shape;92;p10">
            <a:extLst>
              <a:ext uri="{FF2B5EF4-FFF2-40B4-BE49-F238E27FC236}">
                <a16:creationId xmlns:a16="http://schemas.microsoft.com/office/drawing/2014/main" id="{C9EEC57D-2851-23F0-92DB-1BA9C4AC79CF}"/>
              </a:ext>
            </a:extLst>
          </p:cNvPr>
          <p:cNvSpPr txBox="1"/>
          <p:nvPr/>
        </p:nvSpPr>
        <p:spPr>
          <a:xfrm>
            <a:off x="671801" y="2233278"/>
            <a:ext cx="17028369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/>
            <a:r>
              <a:rPr lang="en-US" sz="3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Purpose</a:t>
            </a:r>
            <a:r>
              <a:rPr lang="en-US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Alerts you to funded accounts without model assignments </a:t>
            </a: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Lists not funded accounts without model assignments so you can see what is open and pending</a:t>
            </a: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Allows you to create reminders to allocate at a future date</a:t>
            </a: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Still in Development, more functionality and custom alerts coming soon! 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endParaRPr lang="en-US"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80FC029-0C55-0E24-C7E4-C675124E8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8434039-9F08-C041-379D-1F1DCDBFC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F696FFB7-6F27-4D46-ADFF-E521FFB76828}"/>
              </a:ext>
            </a:extLst>
          </p:cNvPr>
          <p:cNvSpPr txBox="1"/>
          <p:nvPr/>
        </p:nvSpPr>
        <p:spPr>
          <a:xfrm>
            <a:off x="671802" y="1666553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PENDING MODEL ASSIGNMENT PAGE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2242A2A-74C0-613A-0465-A55C34451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83" y="5143499"/>
            <a:ext cx="14402153" cy="43360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766521-C1C5-7AF5-E811-566BC48492FC}"/>
              </a:ext>
            </a:extLst>
          </p:cNvPr>
          <p:cNvSpPr/>
          <p:nvPr/>
        </p:nvSpPr>
        <p:spPr>
          <a:xfrm>
            <a:off x="2122364" y="7765276"/>
            <a:ext cx="3602031" cy="126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A282F3-319E-C189-544E-BA4C2F9CDE89}"/>
              </a:ext>
            </a:extLst>
          </p:cNvPr>
          <p:cNvSpPr/>
          <p:nvPr/>
        </p:nvSpPr>
        <p:spPr>
          <a:xfrm>
            <a:off x="2122364" y="8253791"/>
            <a:ext cx="3602031" cy="126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15AD1-0C2E-DE0B-0CAC-90A4970DBB9F}"/>
              </a:ext>
            </a:extLst>
          </p:cNvPr>
          <p:cNvSpPr/>
          <p:nvPr/>
        </p:nvSpPr>
        <p:spPr>
          <a:xfrm>
            <a:off x="2122364" y="8729780"/>
            <a:ext cx="3602031" cy="126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0283E9-9607-6103-A4CF-AECB3F533AE7}"/>
              </a:ext>
            </a:extLst>
          </p:cNvPr>
          <p:cNvSpPr/>
          <p:nvPr/>
        </p:nvSpPr>
        <p:spPr>
          <a:xfrm>
            <a:off x="2122364" y="9193243"/>
            <a:ext cx="3602031" cy="126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5729D8-99E1-5676-B815-8DF968D7799D}"/>
              </a:ext>
            </a:extLst>
          </p:cNvPr>
          <p:cNvSpPr/>
          <p:nvPr/>
        </p:nvSpPr>
        <p:spPr>
          <a:xfrm>
            <a:off x="8310222" y="9193242"/>
            <a:ext cx="1510183" cy="28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DF47CD-3686-73DA-8852-19A0C2650A0A}"/>
              </a:ext>
            </a:extLst>
          </p:cNvPr>
          <p:cNvSpPr/>
          <p:nvPr/>
        </p:nvSpPr>
        <p:spPr>
          <a:xfrm>
            <a:off x="8310222" y="8667149"/>
            <a:ext cx="1510183" cy="28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B8D915-503F-C3B2-A654-85BA703636CF}"/>
              </a:ext>
            </a:extLst>
          </p:cNvPr>
          <p:cNvSpPr/>
          <p:nvPr/>
        </p:nvSpPr>
        <p:spPr>
          <a:xfrm>
            <a:off x="8310222" y="8166108"/>
            <a:ext cx="1510183" cy="28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601BC-41E5-5C44-E5D3-9CD981FEB52D}"/>
              </a:ext>
            </a:extLst>
          </p:cNvPr>
          <p:cNvSpPr/>
          <p:nvPr/>
        </p:nvSpPr>
        <p:spPr>
          <a:xfrm>
            <a:off x="8310222" y="7702645"/>
            <a:ext cx="1510183" cy="28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1F834-DD3C-A6C9-7144-FD3EA78E3552}"/>
              </a:ext>
            </a:extLst>
          </p:cNvPr>
          <p:cNvSpPr txBox="1"/>
          <p:nvPr/>
        </p:nvSpPr>
        <p:spPr>
          <a:xfrm>
            <a:off x="2122364" y="7678191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4D8C7C-0B38-1434-D99B-0A322FC2126D}"/>
              </a:ext>
            </a:extLst>
          </p:cNvPr>
          <p:cNvSpPr txBox="1"/>
          <p:nvPr/>
        </p:nvSpPr>
        <p:spPr>
          <a:xfrm>
            <a:off x="4939754" y="7678191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0123456781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87E5F0-80F5-57FA-DFEF-77D1168CF81D}"/>
              </a:ext>
            </a:extLst>
          </p:cNvPr>
          <p:cNvSpPr txBox="1"/>
          <p:nvPr/>
        </p:nvSpPr>
        <p:spPr>
          <a:xfrm>
            <a:off x="8670121" y="7678191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04C483-C090-6E49-611D-0E5D5DCAF6BF}"/>
              </a:ext>
            </a:extLst>
          </p:cNvPr>
          <p:cNvSpPr txBox="1"/>
          <p:nvPr/>
        </p:nvSpPr>
        <p:spPr>
          <a:xfrm>
            <a:off x="2122364" y="8168049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Daffy Duck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A018A-25AA-21B9-E980-04C292C6869E}"/>
              </a:ext>
            </a:extLst>
          </p:cNvPr>
          <p:cNvSpPr txBox="1"/>
          <p:nvPr/>
        </p:nvSpPr>
        <p:spPr>
          <a:xfrm>
            <a:off x="4939754" y="8168049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1234567890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91E195-FD72-2D96-C892-04F5F71D6BDD}"/>
              </a:ext>
            </a:extLst>
          </p:cNvPr>
          <p:cNvSpPr txBox="1"/>
          <p:nvPr/>
        </p:nvSpPr>
        <p:spPr>
          <a:xfrm>
            <a:off x="8670121" y="8168049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F7906A-21F6-3D37-897B-32B38F5CEAE3}"/>
              </a:ext>
            </a:extLst>
          </p:cNvPr>
          <p:cNvSpPr txBox="1"/>
          <p:nvPr/>
        </p:nvSpPr>
        <p:spPr>
          <a:xfrm>
            <a:off x="2122364" y="8657906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Wile E. Coyote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F7E539-4C30-1730-B262-B504170C8A39}"/>
              </a:ext>
            </a:extLst>
          </p:cNvPr>
          <p:cNvSpPr txBox="1"/>
          <p:nvPr/>
        </p:nvSpPr>
        <p:spPr>
          <a:xfrm>
            <a:off x="4939754" y="8657906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8736265567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E5C13B-6FEE-34BF-203C-7176B978D25A}"/>
              </a:ext>
            </a:extLst>
          </p:cNvPr>
          <p:cNvSpPr txBox="1"/>
          <p:nvPr/>
        </p:nvSpPr>
        <p:spPr>
          <a:xfrm>
            <a:off x="2122364" y="9098776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Yosemite Sam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72880E-1E9A-C11F-7662-D04A5F2C597E}"/>
              </a:ext>
            </a:extLst>
          </p:cNvPr>
          <p:cNvSpPr txBox="1"/>
          <p:nvPr/>
        </p:nvSpPr>
        <p:spPr>
          <a:xfrm>
            <a:off x="4939754" y="9098776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0987237936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B09326-45C7-D141-9092-86B916EEF28C}"/>
              </a:ext>
            </a:extLst>
          </p:cNvPr>
          <p:cNvSpPr txBox="1"/>
          <p:nvPr/>
        </p:nvSpPr>
        <p:spPr>
          <a:xfrm>
            <a:off x="8670121" y="8657906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Porky Pig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559E84-F04E-437C-C48A-68F1F8A85BDB}"/>
              </a:ext>
            </a:extLst>
          </p:cNvPr>
          <p:cNvSpPr txBox="1"/>
          <p:nvPr/>
        </p:nvSpPr>
        <p:spPr>
          <a:xfrm>
            <a:off x="8670121" y="9147764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Porky Pig</a:t>
            </a:r>
          </a:p>
        </p:txBody>
      </p:sp>
    </p:spTree>
    <p:extLst>
      <p:ext uri="{BB962C8B-B14F-4D97-AF65-F5344CB8AC3E}">
        <p14:creationId xmlns:p14="http://schemas.microsoft.com/office/powerpoint/2010/main" val="2779049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A34627C9-7F80-8682-D075-BDC45F5E3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5D2A710E-F379-9D30-CC1E-8E8E2DFE6A57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WHAT’S NEW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" name="Google Shape;92;p10">
            <a:extLst>
              <a:ext uri="{FF2B5EF4-FFF2-40B4-BE49-F238E27FC236}">
                <a16:creationId xmlns:a16="http://schemas.microsoft.com/office/drawing/2014/main" id="{94744C4F-A681-7107-01AC-4E3F934180E7}"/>
              </a:ext>
            </a:extLst>
          </p:cNvPr>
          <p:cNvSpPr txBox="1"/>
          <p:nvPr/>
        </p:nvSpPr>
        <p:spPr>
          <a:xfrm>
            <a:off x="671801" y="2572523"/>
            <a:ext cx="15493835" cy="243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b="1" dirty="0">
                <a:solidFill>
                  <a:schemeClr val="bg1"/>
                </a:solidFill>
              </a:rPr>
              <a:t>Filters similar to New Funding Page</a:t>
            </a:r>
            <a:endParaRPr lang="en-US" sz="3000" dirty="0">
              <a:solidFill>
                <a:schemeClr val="bg1"/>
              </a:solidFill>
            </a:endParaRPr>
          </a:p>
          <a:p>
            <a:pPr marL="457200" lvl="0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b="1" dirty="0">
                <a:solidFill>
                  <a:schemeClr val="bg1"/>
                </a:solidFill>
              </a:rPr>
              <a:t>Split page views for Funded and Not Funded Transition accounts, </a:t>
            </a:r>
            <a:br>
              <a:rPr lang="en-US" sz="3000" b="1" dirty="0">
                <a:solidFill>
                  <a:schemeClr val="bg1"/>
                </a:solidFill>
              </a:rPr>
            </a:br>
            <a:r>
              <a:rPr lang="en-US" sz="3000" b="1" dirty="0">
                <a:solidFill>
                  <a:schemeClr val="bg1"/>
                </a:solidFill>
              </a:rPr>
              <a:t>Non-Discretionary, and Snoozed</a:t>
            </a:r>
            <a:endParaRPr lang="en-US" sz="3000" dirty="0">
              <a:solidFill>
                <a:schemeClr val="bg1"/>
              </a:solidFill>
            </a:endParaRPr>
          </a:p>
          <a:p>
            <a:pPr marL="457200" lvl="0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b="1" dirty="0">
                <a:solidFill>
                  <a:schemeClr val="bg1"/>
                </a:solidFill>
              </a:rPr>
              <a:t>Priority dependent on how long the account has been open </a:t>
            </a:r>
            <a:r>
              <a:rPr lang="en-US" sz="3000" i="1" dirty="0">
                <a:solidFill>
                  <a:schemeClr val="bg1"/>
                </a:solidFill>
              </a:rPr>
              <a:t>(Still in Development)</a:t>
            </a:r>
            <a:endParaRPr lang="en-US" sz="3000" dirty="0">
              <a:solidFill>
                <a:schemeClr val="bg1"/>
              </a:solidFill>
            </a:endParaRP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endParaRPr lang="en-US"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2D90528-40FC-DE37-DD02-4CA562B41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51ECB5D-A820-6EBB-327B-25FD29C24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6E8CF8DE-341D-2571-40B9-9D606B93E6D7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PENDING MODEL ASSIGNMENT PAGE: BASIC USAGE AND NAVIGATION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0431A-AEA5-A441-EEBF-8DE554C73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3" y="5283043"/>
            <a:ext cx="14402153" cy="38143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4D683C-919D-A03A-ADF7-B176D46FB5F4}"/>
              </a:ext>
            </a:extLst>
          </p:cNvPr>
          <p:cNvSpPr/>
          <p:nvPr/>
        </p:nvSpPr>
        <p:spPr>
          <a:xfrm>
            <a:off x="2242158" y="7789076"/>
            <a:ext cx="776615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99DFEC-A7C3-928A-42F7-E64436025648}"/>
              </a:ext>
            </a:extLst>
          </p:cNvPr>
          <p:cNvSpPr/>
          <p:nvPr/>
        </p:nvSpPr>
        <p:spPr>
          <a:xfrm>
            <a:off x="2242158" y="8202435"/>
            <a:ext cx="1215026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7AF303-0E3A-E46A-DEF5-E2A1BAB140DC}"/>
              </a:ext>
            </a:extLst>
          </p:cNvPr>
          <p:cNvSpPr/>
          <p:nvPr/>
        </p:nvSpPr>
        <p:spPr>
          <a:xfrm>
            <a:off x="2242157" y="8741055"/>
            <a:ext cx="2918565" cy="356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A2F9F3-910C-E38F-8EDE-D74CB252AAC8}"/>
              </a:ext>
            </a:extLst>
          </p:cNvPr>
          <p:cNvSpPr/>
          <p:nvPr/>
        </p:nvSpPr>
        <p:spPr>
          <a:xfrm>
            <a:off x="5073040" y="7789076"/>
            <a:ext cx="776615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04936A-83F1-FD05-6ADE-4FEEC82C1A7E}"/>
              </a:ext>
            </a:extLst>
          </p:cNvPr>
          <p:cNvSpPr/>
          <p:nvPr/>
        </p:nvSpPr>
        <p:spPr>
          <a:xfrm>
            <a:off x="5073040" y="8240013"/>
            <a:ext cx="776615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A4C9A-D90B-3656-EAF0-C6317453CDFD}"/>
              </a:ext>
            </a:extLst>
          </p:cNvPr>
          <p:cNvSpPr/>
          <p:nvPr/>
        </p:nvSpPr>
        <p:spPr>
          <a:xfrm>
            <a:off x="5073040" y="8690950"/>
            <a:ext cx="776615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4E90B3-B4A7-FA8D-436B-1ECE91B08074}"/>
              </a:ext>
            </a:extLst>
          </p:cNvPr>
          <p:cNvSpPr/>
          <p:nvPr/>
        </p:nvSpPr>
        <p:spPr>
          <a:xfrm>
            <a:off x="9018739" y="8690950"/>
            <a:ext cx="776615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476B17-3FE6-5C45-F253-7A986038F24D}"/>
              </a:ext>
            </a:extLst>
          </p:cNvPr>
          <p:cNvSpPr/>
          <p:nvPr/>
        </p:nvSpPr>
        <p:spPr>
          <a:xfrm>
            <a:off x="9018739" y="8240013"/>
            <a:ext cx="776615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357B25-B691-1F5E-5198-A0BBE4D59A62}"/>
              </a:ext>
            </a:extLst>
          </p:cNvPr>
          <p:cNvSpPr/>
          <p:nvPr/>
        </p:nvSpPr>
        <p:spPr>
          <a:xfrm>
            <a:off x="9018739" y="7801602"/>
            <a:ext cx="776615" cy="288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33A0D-5617-40E2-90E7-81F0F1B201DB}"/>
              </a:ext>
            </a:extLst>
          </p:cNvPr>
          <p:cNvSpPr txBox="1"/>
          <p:nvPr/>
        </p:nvSpPr>
        <p:spPr>
          <a:xfrm>
            <a:off x="2122364" y="7678191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0AFEA-B842-862E-D098-0829D26F5A25}"/>
              </a:ext>
            </a:extLst>
          </p:cNvPr>
          <p:cNvSpPr txBox="1"/>
          <p:nvPr/>
        </p:nvSpPr>
        <p:spPr>
          <a:xfrm>
            <a:off x="4939754" y="7678191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0123456781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D6FF35-DD44-61C2-65D6-0A6E66A94EFC}"/>
              </a:ext>
            </a:extLst>
          </p:cNvPr>
          <p:cNvSpPr txBox="1"/>
          <p:nvPr/>
        </p:nvSpPr>
        <p:spPr>
          <a:xfrm>
            <a:off x="8972911" y="7678191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24F8BE-83D7-D26B-0A2C-A58649F58C50}"/>
              </a:ext>
            </a:extLst>
          </p:cNvPr>
          <p:cNvSpPr txBox="1"/>
          <p:nvPr/>
        </p:nvSpPr>
        <p:spPr>
          <a:xfrm>
            <a:off x="2122364" y="8200705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Daffy Duck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94E628-2727-C6FE-D2FA-717CFD2BD6CA}"/>
              </a:ext>
            </a:extLst>
          </p:cNvPr>
          <p:cNvSpPr txBox="1"/>
          <p:nvPr/>
        </p:nvSpPr>
        <p:spPr>
          <a:xfrm>
            <a:off x="4939754" y="8200705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9837429377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B3B49C-FB02-0848-144D-196A466A2ED2}"/>
              </a:ext>
            </a:extLst>
          </p:cNvPr>
          <p:cNvSpPr txBox="1"/>
          <p:nvPr/>
        </p:nvSpPr>
        <p:spPr>
          <a:xfrm>
            <a:off x="8972911" y="8200705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Porky Pig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9D450D-5E67-7572-2236-C39A16939F5D}"/>
              </a:ext>
            </a:extLst>
          </p:cNvPr>
          <p:cNvSpPr txBox="1"/>
          <p:nvPr/>
        </p:nvSpPr>
        <p:spPr>
          <a:xfrm>
            <a:off x="2122364" y="8706891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Wile E. Coyote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82B744-774A-7EE4-7C99-BF619E3218F2}"/>
              </a:ext>
            </a:extLst>
          </p:cNvPr>
          <p:cNvSpPr txBox="1"/>
          <p:nvPr/>
        </p:nvSpPr>
        <p:spPr>
          <a:xfrm>
            <a:off x="4939754" y="8706891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2323337772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86A16E-1259-3E08-A70B-7F824BB3DDC1}"/>
              </a:ext>
            </a:extLst>
          </p:cNvPr>
          <p:cNvSpPr txBox="1"/>
          <p:nvPr/>
        </p:nvSpPr>
        <p:spPr>
          <a:xfrm>
            <a:off x="8972911" y="8706891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</p:spTree>
    <p:extLst>
      <p:ext uri="{BB962C8B-B14F-4D97-AF65-F5344CB8AC3E}">
        <p14:creationId xmlns:p14="http://schemas.microsoft.com/office/powerpoint/2010/main" val="4069396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0BD1A406-2600-8F45-BBA2-55A5929C1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370125FA-1A71-4BD1-96B9-F889891A3E31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BULK SNOOZE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F724254-9FF4-86A3-7299-532CE148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CC6BE08-558E-7D88-D3FA-316207A2D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0EBC158-9023-3104-75A7-BBA5A09FD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59" y="2176553"/>
            <a:ext cx="7310881" cy="4877389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99031B8-DDFE-C745-EC94-5FC08E447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94" y="2176553"/>
            <a:ext cx="5817301" cy="4877388"/>
          </a:xfrm>
          <a:prstGeom prst="rect">
            <a:avLst/>
          </a:prstGeom>
        </p:spPr>
      </p:pic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7E9B97C-CA18-07C9-C6EE-853971669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049" y="4763100"/>
            <a:ext cx="6757492" cy="49463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531252-5D46-38E9-0751-B6B810AC123F}"/>
              </a:ext>
            </a:extLst>
          </p:cNvPr>
          <p:cNvSpPr/>
          <p:nvPr/>
        </p:nvSpPr>
        <p:spPr>
          <a:xfrm>
            <a:off x="1077238" y="3730644"/>
            <a:ext cx="4446740" cy="252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7EF4E-0C1F-593C-DA0F-D6A7F83048D3}"/>
              </a:ext>
            </a:extLst>
          </p:cNvPr>
          <p:cNvSpPr/>
          <p:nvPr/>
        </p:nvSpPr>
        <p:spPr>
          <a:xfrm>
            <a:off x="1077238" y="4281790"/>
            <a:ext cx="4446740" cy="252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283FB8-F590-72F5-30FA-56E16E5DFCF4}"/>
              </a:ext>
            </a:extLst>
          </p:cNvPr>
          <p:cNvSpPr/>
          <p:nvPr/>
        </p:nvSpPr>
        <p:spPr>
          <a:xfrm>
            <a:off x="1077238" y="4770305"/>
            <a:ext cx="4446740" cy="252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62749-A0FD-0444-F5A0-4B60121FEAB7}"/>
              </a:ext>
            </a:extLst>
          </p:cNvPr>
          <p:cNvSpPr/>
          <p:nvPr/>
        </p:nvSpPr>
        <p:spPr>
          <a:xfrm>
            <a:off x="1077238" y="5346502"/>
            <a:ext cx="4446740" cy="252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8C6B1C-9A64-8FF6-2935-020070850B60}"/>
              </a:ext>
            </a:extLst>
          </p:cNvPr>
          <p:cNvSpPr/>
          <p:nvPr/>
        </p:nvSpPr>
        <p:spPr>
          <a:xfrm>
            <a:off x="1077238" y="5922699"/>
            <a:ext cx="4446740" cy="252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A11C2D-AE48-9BC0-5530-FC4B00AF9936}"/>
              </a:ext>
            </a:extLst>
          </p:cNvPr>
          <p:cNvSpPr/>
          <p:nvPr/>
        </p:nvSpPr>
        <p:spPr>
          <a:xfrm>
            <a:off x="1077238" y="6448792"/>
            <a:ext cx="4446740" cy="252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08E898-C968-5B6D-54A5-722465549F95}"/>
              </a:ext>
            </a:extLst>
          </p:cNvPr>
          <p:cNvSpPr/>
          <p:nvPr/>
        </p:nvSpPr>
        <p:spPr>
          <a:xfrm>
            <a:off x="926926" y="2853823"/>
            <a:ext cx="977030" cy="198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004252-CFD3-B973-7268-5D96D040D18F}"/>
              </a:ext>
            </a:extLst>
          </p:cNvPr>
          <p:cNvSpPr txBox="1"/>
          <p:nvPr/>
        </p:nvSpPr>
        <p:spPr>
          <a:xfrm>
            <a:off x="1191636" y="3687860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AB8EC-8807-D2E1-6428-D8D77DDF4197}"/>
              </a:ext>
            </a:extLst>
          </p:cNvPr>
          <p:cNvSpPr txBox="1"/>
          <p:nvPr/>
        </p:nvSpPr>
        <p:spPr>
          <a:xfrm>
            <a:off x="4009026" y="3687860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0123456781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2D1464-8B72-12AC-9BE7-4EAC60408ECF}"/>
              </a:ext>
            </a:extLst>
          </p:cNvPr>
          <p:cNvSpPr txBox="1"/>
          <p:nvPr/>
        </p:nvSpPr>
        <p:spPr>
          <a:xfrm>
            <a:off x="1191636" y="4259360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Foghorn Leghorn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5B5C6F-8B61-0A47-8772-0637C126B8F4}"/>
              </a:ext>
            </a:extLst>
          </p:cNvPr>
          <p:cNvSpPr txBox="1"/>
          <p:nvPr/>
        </p:nvSpPr>
        <p:spPr>
          <a:xfrm>
            <a:off x="4009026" y="4259360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9372492372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F4DA6-3E2C-745B-402A-3AF423CA2A91}"/>
              </a:ext>
            </a:extLst>
          </p:cNvPr>
          <p:cNvSpPr txBox="1"/>
          <p:nvPr/>
        </p:nvSpPr>
        <p:spPr>
          <a:xfrm>
            <a:off x="1191636" y="4781874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Marvin the Martian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67D264-7CB3-1BCA-D05D-91D8D0731C70}"/>
              </a:ext>
            </a:extLst>
          </p:cNvPr>
          <p:cNvSpPr txBox="1"/>
          <p:nvPr/>
        </p:nvSpPr>
        <p:spPr>
          <a:xfrm>
            <a:off x="4009026" y="4781874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2387462836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BBEC0F-F8E9-C55F-E1D5-C430F218D462}"/>
              </a:ext>
            </a:extLst>
          </p:cNvPr>
          <p:cNvSpPr txBox="1"/>
          <p:nvPr/>
        </p:nvSpPr>
        <p:spPr>
          <a:xfrm>
            <a:off x="1191636" y="5353374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Wile E. Coyote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361EF4-6743-822F-3F26-26F6DE5A2DE7}"/>
              </a:ext>
            </a:extLst>
          </p:cNvPr>
          <p:cNvSpPr txBox="1"/>
          <p:nvPr/>
        </p:nvSpPr>
        <p:spPr>
          <a:xfrm>
            <a:off x="4009026" y="5353374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2398423472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43F56C-408A-A00E-9015-86B73BED1B38}"/>
              </a:ext>
            </a:extLst>
          </p:cNvPr>
          <p:cNvSpPr txBox="1"/>
          <p:nvPr/>
        </p:nvSpPr>
        <p:spPr>
          <a:xfrm>
            <a:off x="1191636" y="5908545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Daffy Duck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719FFE-D17F-2A61-ACC9-27374D5DD43F}"/>
              </a:ext>
            </a:extLst>
          </p:cNvPr>
          <p:cNvSpPr txBox="1"/>
          <p:nvPr/>
        </p:nvSpPr>
        <p:spPr>
          <a:xfrm>
            <a:off x="4009026" y="5908545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7948773777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371D3A-C341-B387-32A9-DB913F470421}"/>
              </a:ext>
            </a:extLst>
          </p:cNvPr>
          <p:cNvSpPr txBox="1"/>
          <p:nvPr/>
        </p:nvSpPr>
        <p:spPr>
          <a:xfrm>
            <a:off x="1191636" y="6431059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Tweety Bird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FB819B-39F3-3080-8F73-94FA39B93D40}"/>
              </a:ext>
            </a:extLst>
          </p:cNvPr>
          <p:cNvSpPr txBox="1"/>
          <p:nvPr/>
        </p:nvSpPr>
        <p:spPr>
          <a:xfrm>
            <a:off x="4009026" y="6431059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3276482364</a:t>
            </a:r>
          </a:p>
        </p:txBody>
      </p:sp>
    </p:spTree>
    <p:extLst>
      <p:ext uri="{BB962C8B-B14F-4D97-AF65-F5344CB8AC3E}">
        <p14:creationId xmlns:p14="http://schemas.microsoft.com/office/powerpoint/2010/main" val="3045202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489B2883-F6E1-C3F0-1B5D-A7F94B4AD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97CB5D7F-BD1E-8B9A-1672-621722FE5F07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BULK SNOOZE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A01DFE6-9682-C970-2ABE-68A3F115D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40DCC62-2083-A912-0429-2E76CB8A3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" name="Picture 22" descr="A screenshot of a account&#10;&#10;AI-generated content may be incorrect.">
            <a:extLst>
              <a:ext uri="{FF2B5EF4-FFF2-40B4-BE49-F238E27FC236}">
                <a16:creationId xmlns:a16="http://schemas.microsoft.com/office/drawing/2014/main" id="{C22E8C7A-19DB-BA7B-3D13-AD92A8BA9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14" y="2193285"/>
            <a:ext cx="11005458" cy="76773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BDE77B7-C9F2-0A93-C9D2-BAD7A2DB03B3}"/>
              </a:ext>
            </a:extLst>
          </p:cNvPr>
          <p:cNvSpPr/>
          <p:nvPr/>
        </p:nvSpPr>
        <p:spPr>
          <a:xfrm>
            <a:off x="3380014" y="4669972"/>
            <a:ext cx="6057900" cy="424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F44E26-AEAD-7A06-04F8-755340B69A01}"/>
              </a:ext>
            </a:extLst>
          </p:cNvPr>
          <p:cNvSpPr/>
          <p:nvPr/>
        </p:nvSpPr>
        <p:spPr>
          <a:xfrm>
            <a:off x="3380014" y="5584372"/>
            <a:ext cx="6057900" cy="424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A066D2-210E-C8C6-5E44-67A8A212B3E6}"/>
              </a:ext>
            </a:extLst>
          </p:cNvPr>
          <p:cNvSpPr/>
          <p:nvPr/>
        </p:nvSpPr>
        <p:spPr>
          <a:xfrm>
            <a:off x="3380014" y="6384472"/>
            <a:ext cx="6057900" cy="424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67A389-8BD3-C920-2A37-E50F01B43DBB}"/>
              </a:ext>
            </a:extLst>
          </p:cNvPr>
          <p:cNvSpPr/>
          <p:nvPr/>
        </p:nvSpPr>
        <p:spPr>
          <a:xfrm>
            <a:off x="3380014" y="7315201"/>
            <a:ext cx="6057900" cy="424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ED5E00-87D5-DCB6-2B50-38FA6096079D}"/>
              </a:ext>
            </a:extLst>
          </p:cNvPr>
          <p:cNvSpPr/>
          <p:nvPr/>
        </p:nvSpPr>
        <p:spPr>
          <a:xfrm>
            <a:off x="3380014" y="8278587"/>
            <a:ext cx="6057900" cy="424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01B7FA-8DA1-9F07-46E8-3C56CA7F6148}"/>
              </a:ext>
            </a:extLst>
          </p:cNvPr>
          <p:cNvSpPr/>
          <p:nvPr/>
        </p:nvSpPr>
        <p:spPr>
          <a:xfrm>
            <a:off x="3380014" y="9176658"/>
            <a:ext cx="6057900" cy="424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B7C984-1AF5-8535-7A7F-89EF6685244D}"/>
              </a:ext>
            </a:extLst>
          </p:cNvPr>
          <p:cNvSpPr txBox="1"/>
          <p:nvPr/>
        </p:nvSpPr>
        <p:spPr>
          <a:xfrm>
            <a:off x="3869521" y="4690845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C6AD9B-C967-BD9B-AF63-7679C2DF542A}"/>
              </a:ext>
            </a:extLst>
          </p:cNvPr>
          <p:cNvSpPr txBox="1"/>
          <p:nvPr/>
        </p:nvSpPr>
        <p:spPr>
          <a:xfrm>
            <a:off x="7860119" y="4707172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0123456781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858A07-3400-9012-6769-DB380C4260AA}"/>
              </a:ext>
            </a:extLst>
          </p:cNvPr>
          <p:cNvSpPr txBox="1"/>
          <p:nvPr/>
        </p:nvSpPr>
        <p:spPr>
          <a:xfrm>
            <a:off x="3869521" y="5589737"/>
            <a:ext cx="2857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Foghorn Leghorn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A40A18-E7A1-2B85-6CD2-7D306E0F433E}"/>
              </a:ext>
            </a:extLst>
          </p:cNvPr>
          <p:cNvSpPr txBox="1"/>
          <p:nvPr/>
        </p:nvSpPr>
        <p:spPr>
          <a:xfrm>
            <a:off x="7860119" y="5589737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9372492372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AA704A-1D7D-C64C-B71A-B8932A3AB772}"/>
              </a:ext>
            </a:extLst>
          </p:cNvPr>
          <p:cNvSpPr txBox="1"/>
          <p:nvPr/>
        </p:nvSpPr>
        <p:spPr>
          <a:xfrm>
            <a:off x="3869520" y="6416309"/>
            <a:ext cx="2988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Marvin the Martian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D08C8C-15CF-E315-09BC-FCA3B4009126}"/>
              </a:ext>
            </a:extLst>
          </p:cNvPr>
          <p:cNvSpPr txBox="1"/>
          <p:nvPr/>
        </p:nvSpPr>
        <p:spPr>
          <a:xfrm>
            <a:off x="7860119" y="6416309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2387462836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D120DF-53C2-1E41-164F-EBF862F88779}"/>
              </a:ext>
            </a:extLst>
          </p:cNvPr>
          <p:cNvSpPr txBox="1"/>
          <p:nvPr/>
        </p:nvSpPr>
        <p:spPr>
          <a:xfrm>
            <a:off x="3869521" y="7385219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Wile E. Coyote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67CE71-E07C-5ECB-A0A3-079BE00AA02D}"/>
              </a:ext>
            </a:extLst>
          </p:cNvPr>
          <p:cNvSpPr txBox="1"/>
          <p:nvPr/>
        </p:nvSpPr>
        <p:spPr>
          <a:xfrm>
            <a:off x="7860119" y="7385219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2398423472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B5182C-4CE1-38C9-3B54-0D1F2287EADD}"/>
              </a:ext>
            </a:extLst>
          </p:cNvPr>
          <p:cNvSpPr txBox="1"/>
          <p:nvPr/>
        </p:nvSpPr>
        <p:spPr>
          <a:xfrm>
            <a:off x="3869521" y="8270469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Daffy Duck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920EB2-CD49-AE61-C80F-07C4EA18C118}"/>
              </a:ext>
            </a:extLst>
          </p:cNvPr>
          <p:cNvSpPr txBox="1"/>
          <p:nvPr/>
        </p:nvSpPr>
        <p:spPr>
          <a:xfrm>
            <a:off x="7860119" y="8270469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7948773777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A560F01-AC0C-DFD1-4425-E0E2C07FE6FF}"/>
              </a:ext>
            </a:extLst>
          </p:cNvPr>
          <p:cNvSpPr txBox="1"/>
          <p:nvPr/>
        </p:nvSpPr>
        <p:spPr>
          <a:xfrm>
            <a:off x="3869521" y="9153563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Tweety Bird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62B403-95FD-F8A2-4DE5-86B039903DAD}"/>
              </a:ext>
            </a:extLst>
          </p:cNvPr>
          <p:cNvSpPr txBox="1"/>
          <p:nvPr/>
        </p:nvSpPr>
        <p:spPr>
          <a:xfrm>
            <a:off x="7860119" y="9153563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3276482364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7CF2B68-8204-3020-780B-57856F2358A1}"/>
              </a:ext>
            </a:extLst>
          </p:cNvPr>
          <p:cNvSpPr/>
          <p:nvPr/>
        </p:nvSpPr>
        <p:spPr>
          <a:xfrm>
            <a:off x="3067518" y="3274669"/>
            <a:ext cx="1782068" cy="252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99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0BD11CDE-79A2-920D-5D8B-56254CC7E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58E59FBC-FD68-4499-F45E-FCA156FD4C12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WHAT’S NEW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" name="Google Shape;92;p10">
            <a:extLst>
              <a:ext uri="{FF2B5EF4-FFF2-40B4-BE49-F238E27FC236}">
                <a16:creationId xmlns:a16="http://schemas.microsoft.com/office/drawing/2014/main" id="{71B9A1CA-F9F8-A639-7226-BD26EC8985F3}"/>
              </a:ext>
            </a:extLst>
          </p:cNvPr>
          <p:cNvSpPr txBox="1"/>
          <p:nvPr/>
        </p:nvSpPr>
        <p:spPr>
          <a:xfrm>
            <a:off x="671801" y="2572523"/>
            <a:ext cx="1549383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Newly updated Restrictions page</a:t>
            </a:r>
            <a:endParaRPr lang="en-US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Increased visibility and control in setting and reviewing restrictions</a:t>
            </a: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 account restrictions immediately without back and forth of a Lift/Modify request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endParaRPr lang="en-US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C942BA2-C1CD-5A85-B8B9-CE2EEB1F0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A3F7EB7-52FB-4BD8-655E-1505F09B9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A5197178-0A95-5053-5505-795A5E482774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UPDATED RESTRICTION FUNCTIONALITY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479A3-7A56-31C5-BEFA-3A1EF6A32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3" y="4719479"/>
            <a:ext cx="14402153" cy="39009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911B7C-F343-3BFF-47B7-2A0B615C9791}"/>
              </a:ext>
            </a:extLst>
          </p:cNvPr>
          <p:cNvSpPr/>
          <p:nvPr/>
        </p:nvSpPr>
        <p:spPr>
          <a:xfrm>
            <a:off x="2367419" y="4909234"/>
            <a:ext cx="4446740" cy="252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9776A4-7F99-904F-9BE5-C313844A1A68}"/>
              </a:ext>
            </a:extLst>
          </p:cNvPr>
          <p:cNvSpPr/>
          <p:nvPr/>
        </p:nvSpPr>
        <p:spPr>
          <a:xfrm>
            <a:off x="2004164" y="5335119"/>
            <a:ext cx="3782861" cy="252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BC5D6-ACC4-FE09-2939-44B183C2B1D7}"/>
              </a:ext>
            </a:extLst>
          </p:cNvPr>
          <p:cNvSpPr/>
          <p:nvPr/>
        </p:nvSpPr>
        <p:spPr>
          <a:xfrm>
            <a:off x="2442575" y="6763086"/>
            <a:ext cx="3782861" cy="252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7CF443-09F5-4950-E870-2FDBF6B2A083}"/>
              </a:ext>
            </a:extLst>
          </p:cNvPr>
          <p:cNvSpPr/>
          <p:nvPr/>
        </p:nvSpPr>
        <p:spPr>
          <a:xfrm>
            <a:off x="11248373" y="6763086"/>
            <a:ext cx="3782861" cy="252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DA2AF1-C18F-4A4F-381E-5358751D967F}"/>
              </a:ext>
            </a:extLst>
          </p:cNvPr>
          <p:cNvSpPr/>
          <p:nvPr/>
        </p:nvSpPr>
        <p:spPr>
          <a:xfrm>
            <a:off x="14229567" y="5335119"/>
            <a:ext cx="1728592" cy="252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B27CF0-88BE-F18F-7926-24A084A24090}"/>
              </a:ext>
            </a:extLst>
          </p:cNvPr>
          <p:cNvSpPr txBox="1"/>
          <p:nvPr/>
        </p:nvSpPr>
        <p:spPr>
          <a:xfrm>
            <a:off x="2367419" y="4803692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6F292D-CF00-EA63-7549-F8E3B239CDF7}"/>
              </a:ext>
            </a:extLst>
          </p:cNvPr>
          <p:cNvSpPr txBox="1"/>
          <p:nvPr/>
        </p:nvSpPr>
        <p:spPr>
          <a:xfrm>
            <a:off x="14266556" y="5232037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0123456781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41512E-8159-049E-44FD-BB408BC23992}"/>
              </a:ext>
            </a:extLst>
          </p:cNvPr>
          <p:cNvSpPr txBox="1"/>
          <p:nvPr/>
        </p:nvSpPr>
        <p:spPr>
          <a:xfrm>
            <a:off x="2367419" y="6665149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67CE36-432E-A12E-CF78-65416735F57F}"/>
              </a:ext>
            </a:extLst>
          </p:cNvPr>
          <p:cNvSpPr txBox="1"/>
          <p:nvPr/>
        </p:nvSpPr>
        <p:spPr>
          <a:xfrm>
            <a:off x="11250162" y="6665149"/>
            <a:ext cx="207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</p:spTree>
    <p:extLst>
      <p:ext uri="{BB962C8B-B14F-4D97-AF65-F5344CB8AC3E}">
        <p14:creationId xmlns:p14="http://schemas.microsoft.com/office/powerpoint/2010/main" val="4097025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2C008EBE-2347-7680-6D8E-C3A2521C4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9E7CE865-D6E5-65E4-2DE4-6CB03FA20546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WHAT’S NEW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18D1E64-05B4-6351-B2B9-E750F9A2F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5283A9A-104A-2EAE-C109-872E5EA5B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3D64B1BF-AAB2-7109-27B2-5301C2F50F8F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RESTRICTING ASSETS FROM THE REVIEW NEW FUNDING SLEEVE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CFC1AEB-FF80-2473-01CC-FC9E9DA32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83" y="3380333"/>
            <a:ext cx="14402152" cy="352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228C4B49-138A-2235-BB73-6B4387D6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73D7A93C-28F3-B618-6D21-E9E931169239}"/>
              </a:ext>
            </a:extLst>
          </p:cNvPr>
          <p:cNvSpPr txBox="1"/>
          <p:nvPr/>
        </p:nvSpPr>
        <p:spPr>
          <a:xfrm>
            <a:off x="671802" y="4330905"/>
            <a:ext cx="15868080" cy="31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Shared operating hub between Magellan Financial and Foundations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Centralizes data, communication, resources, and execution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Designed to support growth through clarity and consistency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early-stage platform built with long-term evolution in mind</a:t>
            </a:r>
            <a:endParaRPr lang="en-US" sz="38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80310CA8-113B-C5CF-5A0A-06384E0F8ECF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HOW THE PORTAL FITS INTO YOUR BUSINESS TODAY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887601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17ED785E-F810-FEFD-C213-A341C3AC0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62DD7FF3-A366-CDA4-B7B7-2B11A7B622F0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WHAT’S NEW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203E5D2-1E2A-9165-6FCC-A7144B88B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F76FAF-CCFB-AC6C-4BB6-11730EE72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0E10A7C3-7441-AD36-8B41-F695C8B01A26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RESTRICTING ASSETS FROM THE REVIEW NEW FUNDING SLEEVE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F72298C-1440-E03E-6786-AEE93E3AB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83" y="3130632"/>
            <a:ext cx="14402152" cy="565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15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7EA3741E-AF60-0A97-DB88-CF0D98900FB2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WHAT’S NEW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92F38E88-4344-AFDF-4DED-9E9BC237CEBB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RESTRICTING ASSETS FROM THE REVIEW NEW FUNDING SLEEVE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0F097BC2-5B67-9A7D-6869-CD5A99829A3B}"/>
              </a:ext>
            </a:extLst>
          </p:cNvPr>
          <p:cNvSpPr txBox="1"/>
          <p:nvPr/>
        </p:nvSpPr>
        <p:spPr>
          <a:xfrm>
            <a:off x="671801" y="2572523"/>
            <a:ext cx="15493835" cy="243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Cash will be listed separately at the top of the asset list because it has an extra restriction option: </a:t>
            </a:r>
            <a:r>
              <a:rPr lang="en-US" sz="3000" b="1" dirty="0">
                <a:solidFill>
                  <a:schemeClr val="bg1"/>
                </a:solidFill>
              </a:rPr>
              <a:t>Outgoing Transfer</a:t>
            </a:r>
          </a:p>
          <a:p>
            <a:pPr marL="457200" lvl="0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</a:rPr>
              <a:t>Please select </a:t>
            </a:r>
            <a:r>
              <a:rPr lang="en-US" sz="3000" b="1" dirty="0">
                <a:solidFill>
                  <a:schemeClr val="bg1"/>
                </a:solidFill>
              </a:rPr>
              <a:t>Outgoing Transfer </a:t>
            </a:r>
            <a:r>
              <a:rPr lang="en-US" sz="3000" dirty="0">
                <a:solidFill>
                  <a:schemeClr val="bg1"/>
                </a:solidFill>
              </a:rPr>
              <a:t>for the cash redirection if you expect the funds to transfer out, whether to annuity, distribution to client, or journal to other accounts.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endParaRPr lang="en-US"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581C0E-E55F-3303-70F7-20B1779A1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01" y="4695372"/>
            <a:ext cx="16424685" cy="52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17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EE9F8357-73E3-EA25-BDAA-F4B77BD51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BAC2BD29-804B-40F8-5BE2-9EC5D1A033B7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WHAT’S NEW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4C6B8D2-FFAB-B17B-9CD0-E3C037604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EAF7E87-CCD5-723E-CB9C-0A976A32E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DAC6D589-6668-E1EE-51CD-E46F8DCB56AC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UNRESTRICTING ASSETS FROM RESTRICTED SLEEVES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914E80E-114C-E987-AD32-EAFEE85F1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5" y="3130631"/>
            <a:ext cx="17135850" cy="45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4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320C92E8-C265-6971-1119-886E0C399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3EF76E6F-E9F0-1020-A4E7-ED8A239C88CB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WHAT’S NEW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D9ACDAD-AA46-ADB0-6CE3-6068B1F57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A241377-1477-00ED-61A5-642FCFEC0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E2AEBD61-0021-B97F-4E39-7F9B35A1F56F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UNRESTRICTING ASSETS FROM RESTRICTED SLEEVES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9496FF4-11E3-B0B2-3E77-75EADD5BB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46" y="3143133"/>
            <a:ext cx="17099508" cy="515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96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88012E76-D8D0-8702-5C54-A93D41D33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76EABF77-973D-763E-9240-5D49A7A28B75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WHAT’S NEW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CE8CD46-7822-1121-56FE-B1654E947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EB02A49-BC0B-D17B-782B-B63CDE638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4626D600-37B5-AEB2-DA00-5425DB9091BB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UPDATES TO MODEL SELECTIONS TAB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262CE-8733-DD25-F400-2B20A4E66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67" y="2692475"/>
            <a:ext cx="16701719" cy="7039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055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83F4D7C9-3AB9-66B8-CD49-D03FC5240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B8A42C2E-DED8-3533-1653-96147B00F200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ADVANCED USE CASES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7501AC8-A7E1-87C0-4B18-591C117C4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8008D47-717C-057B-7086-E89810ADC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959D19F0-A011-BDB7-7C42-B5B78299CC5C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CREATING A ONE-TIME ALLOCATION TO A MODEL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A2FF28D-6F75-A681-862F-0BDC5DB55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9" y="3164830"/>
            <a:ext cx="16932816" cy="46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09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F274C195-9942-AC70-5591-A8C362112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DC043DD4-871D-153C-870A-FA6B46CDDEA3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ADVANCED USE CASES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053CCC6-F864-33AB-3D20-CE0B36F48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1C1532C-63A3-0A5E-D054-092FE8862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5B2C533F-2089-FD6E-C69E-F8BA11A2010A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CREATING A ONE-TIME ALLOCATION TO A MODEL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145199-87D0-281D-1A85-86EFB5038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579" y="2524522"/>
            <a:ext cx="12703633" cy="7369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537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99C94C5-AF6E-B6A2-A5A0-30C847E6D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5594BA54-E846-5419-5B1C-8C47FF5A4A5B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ADVANCED USE CASES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2977677-A5F4-9AD4-5ACE-F65DD6D20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B953CBE-66BC-8460-41C1-59CA29054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4B305E4A-855A-2508-E25A-340A2A7CBA86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CREATING A ONE-TIME ALLOCATION TO A MODEL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A66D5E-0482-68E7-997D-538370DCA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1" y="3148502"/>
            <a:ext cx="14353831" cy="5505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614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1FC5EA04-CE6E-BF2B-A3E7-5A03013FC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54399F91-0686-9DA7-3672-6FD08CB22356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ADVANCED USE CASES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65F9808-72FF-DDD2-1926-68638A376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2E02EE8-82A0-3DC8-B88F-FEBD4E0B6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C4BC00C3-4B1E-15C1-4DD9-8778591F6D7C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CREATING A ONE-TIME ALLOCATION TO A MODEL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59A8597-1D0C-D063-7D4A-265106A77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0" y="3083188"/>
            <a:ext cx="14353831" cy="624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50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B013D7CE-11F1-D27C-BDE8-8DB487C63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C045CAD9-C509-3B9E-BDC7-D8BD62CC15BD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ADVANCED USE CASES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60BB4AD-17F0-AE17-732D-F21801C3D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8CCF13B-9C5E-F104-DF21-81FE3CDAD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1B157436-D82C-7EE5-C1E1-EA2305AF9E31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RESTRICTING ASSETS FROM A MODEL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419CF75-0906-DB5B-8488-33FF0855E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79" y="3083188"/>
            <a:ext cx="14353831" cy="47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308E11A0-512F-0135-5DFF-7D11F5EFD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5FE8528C-A47B-66B7-719C-6A58FB6F3FEC}"/>
              </a:ext>
            </a:extLst>
          </p:cNvPr>
          <p:cNvSpPr txBox="1"/>
          <p:nvPr/>
        </p:nvSpPr>
        <p:spPr>
          <a:xfrm>
            <a:off x="671802" y="4330905"/>
            <a:ext cx="15868080" cy="31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firms grow, small inefficiencies become larger problems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Manual back-and-forth increases with volume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Minor gaps compound quickly across accounts and workflows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Systems create structural reliability as complexity increases</a:t>
            </a:r>
            <a:endParaRPr lang="en-US" sz="38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CC6ADA32-AFA3-BADF-AE62-C7A41394E828}"/>
              </a:ext>
            </a:extLst>
          </p:cNvPr>
          <p:cNvSpPr txBox="1"/>
          <p:nvPr/>
        </p:nvSpPr>
        <p:spPr>
          <a:xfrm>
            <a:off x="671802" y="803916"/>
            <a:ext cx="14921124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GROWTH IS ONLY AS STRONG AS THE SYSTEMS BENEATH IT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460845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49D7691-EC48-7C62-3B8C-DDC585FB2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EDB70CCB-50F2-88C4-75D1-557EE37D0DAB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ADVANCED USE CASES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08AB6F7-3131-5004-380E-8DEF452F9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EAB75D6-DD28-1242-7C91-D776FBF02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067383B5-4626-766C-183B-088056335F51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RESTRICTING ASSETS FROM A MODEL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19DA4ED-4109-0ADA-DC0B-8826AECB2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79" y="3083188"/>
            <a:ext cx="14353830" cy="439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1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22A0AB0A-C33D-6B68-C939-6E0AA1DE0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370CE169-3487-1FDC-2EE1-3E29BAD1D6C0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ADVANCED USE CASES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3645882-33CB-3315-D1B7-AD71A87E8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D21B3D0-38AC-5225-575C-1833C1896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9349463A-B632-1918-CB9E-353294B11D48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RESTRICTING ASSETS FROM A MODEL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889C67C-253C-9140-94BE-6D1EF60EE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79" y="3083188"/>
            <a:ext cx="14353830" cy="4390493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34F11D-E979-3845-4E75-46544C381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17" y="6244680"/>
            <a:ext cx="13427454" cy="29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78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F411B5A9-C6C5-8795-D5A0-95CC56AA5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7BC7267D-A0E5-3285-2083-9CCCC5C582CF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ADVANCED USE CASES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A562D0A-99E7-5BE8-CCD6-0BB57A07A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4625B31-881C-8D95-5DD6-DF83E80E4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BC96DB6C-3DF9-511E-C542-2648D1A455FD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DCA METHODS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6" name="Google Shape;92;p10">
            <a:extLst>
              <a:ext uri="{FF2B5EF4-FFF2-40B4-BE49-F238E27FC236}">
                <a16:creationId xmlns:a16="http://schemas.microsoft.com/office/drawing/2014/main" id="{469E9F1A-8491-F84D-D80C-AB9965A0C135}"/>
              </a:ext>
            </a:extLst>
          </p:cNvPr>
          <p:cNvSpPr txBox="1"/>
          <p:nvPr/>
        </p:nvSpPr>
        <p:spPr>
          <a:xfrm>
            <a:off x="671801" y="2572523"/>
            <a:ext cx="154938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Method 1: Using a Target Percentage on SWVXX or FDRXX</a:t>
            </a:r>
            <a:endParaRPr lang="en-US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94688D2-CED5-C5D9-0AC4-47FF00FC9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78" y="3945161"/>
            <a:ext cx="14353830" cy="468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62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EF45DA98-C010-1ACF-38E6-B97923A3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A10A59A4-3A84-9F06-905E-8C170DC320C8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ADVANCED USE CASES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DFE5F5-A614-3FDA-4156-68224DBBA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1E4B745-883C-FAE1-98EF-2A3C2B17A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2A1708E7-41AA-87EC-E9C4-FA18F97195F3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DCA METHODS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6" name="Google Shape;92;p10">
            <a:extLst>
              <a:ext uri="{FF2B5EF4-FFF2-40B4-BE49-F238E27FC236}">
                <a16:creationId xmlns:a16="http://schemas.microsoft.com/office/drawing/2014/main" id="{EC50939D-FD6A-71FF-6EF7-DD76DDF60E12}"/>
              </a:ext>
            </a:extLst>
          </p:cNvPr>
          <p:cNvSpPr txBox="1"/>
          <p:nvPr/>
        </p:nvSpPr>
        <p:spPr>
          <a:xfrm>
            <a:off x="671801" y="2572523"/>
            <a:ext cx="154938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Method 2: Unrestricting Assets – Cash or Securities</a:t>
            </a:r>
          </a:p>
          <a:p>
            <a:pPr lvl="0"/>
            <a:r>
              <a:rPr lang="en-US" sz="3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Calendar Reminder alerts coming soon!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05CF726-DCAC-66C6-DA6A-47555BE39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77" y="3776873"/>
            <a:ext cx="14353829" cy="3806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9135A2-FA7E-DC5C-A352-55A2BCD73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77" y="7396900"/>
            <a:ext cx="14402159" cy="2537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0501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5D382534-F55B-C34D-F8C0-5BA28AFEA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907881-6781-6BE4-C2BC-F07A086ACA83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04D2B981-6968-D1C2-7849-0EE8D4606157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39FD146A-D276-B020-508F-B7CDA21D1EE2}"/>
              </a:ext>
            </a:extLst>
          </p:cNvPr>
          <p:cNvSpPr txBox="1"/>
          <p:nvPr/>
        </p:nvSpPr>
        <p:spPr>
          <a:xfrm>
            <a:off x="933065" y="3822794"/>
            <a:ext cx="8210935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Tools designed to keep you ahead, not reacting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Underutilized features that make a meaningful difference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Small changes that create consistency at scale</a:t>
            </a:r>
          </a:p>
          <a:p>
            <a:pPr marL="571500" marR="0" lvl="0" indent="-571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</a:pPr>
            <a:endParaRPr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F34F04E1-19F1-219F-DFAC-0BB065420EFC}"/>
              </a:ext>
            </a:extLst>
          </p:cNvPr>
          <p:cNvSpPr txBox="1"/>
          <p:nvPr/>
        </p:nvSpPr>
        <p:spPr>
          <a:xfrm>
            <a:off x="671802" y="849592"/>
            <a:ext cx="9745826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NAVIGATING THE PORTAL WITH CONFIDENCE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715E8926-15FC-BC18-94F8-1B2BF44A6D7D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A54D2D-8B68-FB93-C28B-53420A056D60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F444117-6D81-FC40-C3AB-80462B429BB3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78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11CF3736-2681-3EF7-B773-B011F58E4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0A36DD8D-670F-2777-E212-51975C80A484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 HAVE A TAGGING SYSTEM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299E0F1-983D-A4CA-BD0D-85DC98E1E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3DF8033-B10F-CA6B-8C98-54BADAB95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FAD1EAB8-043C-9D1F-5942-B2417E8145A2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INFORMATION ORGANIZATION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970EB-DE27-5965-F044-B6401D5CE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486" y="4260018"/>
            <a:ext cx="12162455" cy="2819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F269D3-F152-B5D9-1837-13E3268C4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692475"/>
            <a:ext cx="3988026" cy="68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93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0ABFAA32-CA23-2CF7-12BE-074BCC7F8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CBC2238F-783C-2FA7-36D0-3BF1FDB42F15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RESOURCE CENTER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F6DC3E8-FB96-D512-8450-F1C86450E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42ABE70-C1E8-096D-A7B8-93D203402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C5FDD86A-71FD-9353-77D1-D94B68C4E118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ONE PLACE FOR WHAT YOU NEED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5C6DBD-5F72-8FE7-B2B9-29EA849EB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291" y="3146787"/>
            <a:ext cx="11604851" cy="5439154"/>
          </a:xfrm>
          <a:prstGeom prst="rect">
            <a:avLst/>
          </a:prstGeom>
        </p:spPr>
      </p:pic>
      <p:sp>
        <p:nvSpPr>
          <p:cNvPr id="5" name="Google Shape;92;p10">
            <a:extLst>
              <a:ext uri="{FF2B5EF4-FFF2-40B4-BE49-F238E27FC236}">
                <a16:creationId xmlns:a16="http://schemas.microsoft.com/office/drawing/2014/main" id="{322BFF2F-F1D5-C446-AE3C-6BEB580DB24A}"/>
              </a:ext>
            </a:extLst>
          </p:cNvPr>
          <p:cNvSpPr txBox="1"/>
          <p:nvPr/>
        </p:nvSpPr>
        <p:spPr>
          <a:xfrm>
            <a:off x="914400" y="3083188"/>
            <a:ext cx="8210935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materials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Webinars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Training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Resources</a:t>
            </a:r>
          </a:p>
          <a:p>
            <a:pPr marL="571500" marR="0" lvl="0" indent="-571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</a:pPr>
            <a:endParaRPr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01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C26C9707-62FE-FBE2-DF76-C8C712A73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E4FCC8C8-518F-C587-6D5E-1FC62193EEC4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WHAT’S NEXT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BF1B4AC-7983-6867-3135-C8178ED2E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BEDE9A1-FD33-5B2F-8CE4-87FF781DC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C107D5F4-6B74-83E2-5352-ABD3564A5777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PHILOSOPHY OF BMT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Google Shape;92;p10">
            <a:extLst>
              <a:ext uri="{FF2B5EF4-FFF2-40B4-BE49-F238E27FC236}">
                <a16:creationId xmlns:a16="http://schemas.microsoft.com/office/drawing/2014/main" id="{6D45C36A-4DF7-CC9F-5187-B933AE24E668}"/>
              </a:ext>
            </a:extLst>
          </p:cNvPr>
          <p:cNvSpPr txBox="1"/>
          <p:nvPr/>
        </p:nvSpPr>
        <p:spPr>
          <a:xfrm>
            <a:off x="914400" y="2692475"/>
            <a:ext cx="6106887" cy="683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Management Tool</a:t>
            </a:r>
            <a:br>
              <a:rPr lang="en-US" sz="3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0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Proactive Tools designed to reduce the back and forth</a:t>
            </a:r>
            <a:b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0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Centralize visibility into operational gaps</a:t>
            </a:r>
            <a:b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0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Flag issues before they </a:t>
            </a:r>
            <a:b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become bottlenecks</a:t>
            </a:r>
            <a:b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0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Resolve issues directly </a:t>
            </a:r>
            <a:b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within the system</a:t>
            </a:r>
          </a:p>
          <a:p>
            <a:pPr marL="571500" marR="0" lvl="0" indent="-571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</a:pPr>
            <a:endParaRPr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5DDE0-6A57-B1B5-6384-92C815A9D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3643193"/>
            <a:ext cx="10679803" cy="52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85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E486B6EE-C80A-CA7C-96E1-FAFB08269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690E4D-F479-69F7-FBA1-289035CD6CC8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F7076A20-39FA-0D6C-BF96-EE1EE9F8A54D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829EC0F8-3243-B3C9-CA1F-9A6D638B99E1}"/>
              </a:ext>
            </a:extLst>
          </p:cNvPr>
          <p:cNvSpPr txBox="1"/>
          <p:nvPr/>
        </p:nvSpPr>
        <p:spPr>
          <a:xfrm>
            <a:off x="933065" y="2930810"/>
            <a:ext cx="8210935" cy="612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Centralized dashboard</a:t>
            </a:r>
            <a:b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45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Snooze and prioritize alerts</a:t>
            </a:r>
            <a:b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45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Localized notifications based </a:t>
            </a:r>
            <a:b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 how </a:t>
            </a:r>
            <a:r>
              <a:rPr lang="en-US" sz="45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</a:t>
            </a: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work</a:t>
            </a:r>
            <a:b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45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Audit business activity </a:t>
            </a:r>
          </a:p>
          <a:p>
            <a:pPr marL="571500" marR="0" lvl="0" indent="-571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</a:pPr>
            <a:endParaRPr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3BA7D6F7-7179-92D6-520C-43D5BBFC12F2}"/>
              </a:ext>
            </a:extLst>
          </p:cNvPr>
          <p:cNvSpPr txBox="1"/>
          <p:nvPr/>
        </p:nvSpPr>
        <p:spPr>
          <a:xfrm>
            <a:off x="671802" y="849592"/>
            <a:ext cx="9745826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BMT CAPABILITIES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E7A7CFE8-FCC4-AB29-89FB-0AC3D0D75721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07C62-D796-6F46-9DD4-49F5BF49C671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FD4FBE1-3D2A-45E5-1626-90CD50BD09E2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26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138F597F-BE83-B83D-65E4-6B6E6A49E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7BABBB12-531B-A13C-A3C8-7AF8CBB572D9}"/>
              </a:ext>
            </a:extLst>
          </p:cNvPr>
          <p:cNvSpPr txBox="1"/>
          <p:nvPr/>
        </p:nvSpPr>
        <p:spPr>
          <a:xfrm>
            <a:off x="671802" y="803916"/>
            <a:ext cx="16146627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BMT ALERTS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DB6E76F-A85D-56AD-4D57-AE58FDC5D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AD77034-5E0A-4A33-D044-A5F0E3DE6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Google Shape;58;p7">
            <a:extLst>
              <a:ext uri="{FF2B5EF4-FFF2-40B4-BE49-F238E27FC236}">
                <a16:creationId xmlns:a16="http://schemas.microsoft.com/office/drawing/2014/main" id="{7E848B75-F9C6-A78D-C538-4277DCCB58AC}"/>
              </a:ext>
            </a:extLst>
          </p:cNvPr>
          <p:cNvSpPr txBox="1"/>
          <p:nvPr/>
        </p:nvSpPr>
        <p:spPr>
          <a:xfrm>
            <a:off x="671802" y="1666553"/>
            <a:ext cx="137953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WHAT THE SYSTEM WILL WATCH FOR YOU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Google Shape;92;p10">
            <a:extLst>
              <a:ext uri="{FF2B5EF4-FFF2-40B4-BE49-F238E27FC236}">
                <a16:creationId xmlns:a16="http://schemas.microsoft.com/office/drawing/2014/main" id="{E9C6149E-DA81-9F80-3166-133086BD8BC6}"/>
              </a:ext>
            </a:extLst>
          </p:cNvPr>
          <p:cNvSpPr txBox="1"/>
          <p:nvPr/>
        </p:nvSpPr>
        <p:spPr>
          <a:xfrm>
            <a:off x="914400" y="3083188"/>
            <a:ext cx="8556171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Operational Alerts Will Include: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endParaRPr lang="en-US"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lvl="1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Unfunded accounts for 2+ months</a:t>
            </a:r>
          </a:p>
          <a:p>
            <a:pPr marL="571500" lvl="1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Funding Not Addressed</a:t>
            </a:r>
          </a:p>
          <a:p>
            <a:pPr marL="571500" lvl="1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Funded accounts waiting on action</a:t>
            </a:r>
          </a:p>
          <a:p>
            <a:pPr marL="571500" lvl="1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Unbilled accounts</a:t>
            </a:r>
          </a:p>
          <a:p>
            <a:pPr marL="571500" marR="0" lvl="0" indent="-571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</a:pPr>
            <a:endParaRPr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08BC969D-9EBC-D7C8-1EFF-047397888D26}"/>
              </a:ext>
            </a:extLst>
          </p:cNvPr>
          <p:cNvSpPr txBox="1"/>
          <p:nvPr/>
        </p:nvSpPr>
        <p:spPr>
          <a:xfrm>
            <a:off x="10548257" y="3083188"/>
            <a:ext cx="6825343" cy="5847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Trades Left in Draft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endParaRPr lang="en-US"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lvl="1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NIGOs</a:t>
            </a:r>
          </a:p>
          <a:p>
            <a:pPr marL="571500" lvl="1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Missing Paperwork</a:t>
            </a:r>
          </a:p>
          <a:p>
            <a:pPr marL="571500" lvl="1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Account Summaries on submitted paperwork</a:t>
            </a:r>
          </a:p>
          <a:p>
            <a:pPr marL="571500" lvl="1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TBD Accounts</a:t>
            </a:r>
          </a:p>
          <a:p>
            <a:pPr marL="571500" lvl="1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Accounts with Insufficient Funds (NSF)</a:t>
            </a:r>
          </a:p>
          <a:p>
            <a:pPr marL="571500" marR="0" lvl="0" indent="-571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</a:pPr>
            <a:endParaRPr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92;p10">
            <a:extLst>
              <a:ext uri="{FF2B5EF4-FFF2-40B4-BE49-F238E27FC236}">
                <a16:creationId xmlns:a16="http://schemas.microsoft.com/office/drawing/2014/main" id="{896C8EC9-230D-A33C-173D-F85E2FA0A6C7}"/>
              </a:ext>
            </a:extLst>
          </p:cNvPr>
          <p:cNvSpPr txBox="1"/>
          <p:nvPr/>
        </p:nvSpPr>
        <p:spPr>
          <a:xfrm>
            <a:off x="914400" y="7840122"/>
            <a:ext cx="8556171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38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Fewer surprises and cleaner books.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endParaRPr lang="en-US"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6ADDE01-3742-D1B1-E7E3-833CAC2A0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9;p8">
            <a:extLst>
              <a:ext uri="{FF2B5EF4-FFF2-40B4-BE49-F238E27FC236}">
                <a16:creationId xmlns:a16="http://schemas.microsoft.com/office/drawing/2014/main" id="{C4C85FF5-2BC7-9271-7ECC-31F517ED87D9}"/>
              </a:ext>
            </a:extLst>
          </p:cNvPr>
          <p:cNvSpPr txBox="1"/>
          <p:nvPr/>
        </p:nvSpPr>
        <p:spPr>
          <a:xfrm>
            <a:off x="671802" y="803916"/>
            <a:ext cx="11914645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HOW THIS COMES TO LIFE IN THE PORTAL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5D0BCF57-47B6-103E-97EB-840BB450EB33}"/>
              </a:ext>
            </a:extLst>
          </p:cNvPr>
          <p:cNvSpPr txBox="1"/>
          <p:nvPr/>
        </p:nvSpPr>
        <p:spPr>
          <a:xfrm>
            <a:off x="671802" y="4330905"/>
            <a:ext cx="10268341" cy="4283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features and how to move faster through daily workflows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firms commonly get stuck and how to avoid it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Tools you may not be using (but should be)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What’s coming next to make your life easier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8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A black and orange logo&#10;&#10;AI-generated content may be incorrect.">
            <a:extLst>
              <a:ext uri="{FF2B5EF4-FFF2-40B4-BE49-F238E27FC236}">
                <a16:creationId xmlns:a16="http://schemas.microsoft.com/office/drawing/2014/main" id="{E20619B7-B1FD-B900-C3E4-DE9D1A93ED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66" t="28004" r="32688" b="30401"/>
          <a:stretch>
            <a:fillRect/>
          </a:stretch>
        </p:blipFill>
        <p:spPr>
          <a:xfrm>
            <a:off x="12586447" y="3559630"/>
            <a:ext cx="4228139" cy="52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61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97680C6A-7BDD-65B9-05B0-38EEAAC13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BBDD9086-D370-78C5-3FC0-99A3A5E3FDB6}"/>
              </a:ext>
            </a:extLst>
          </p:cNvPr>
          <p:cNvSpPr txBox="1"/>
          <p:nvPr/>
        </p:nvSpPr>
        <p:spPr>
          <a:xfrm>
            <a:off x="671802" y="2944338"/>
            <a:ext cx="4776591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changes across accounts efficiently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Supports 1:1 and </a:t>
            </a:r>
            <a:b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1:2 changes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Sleeve-level adjustments</a:t>
            </a:r>
          </a:p>
          <a:p>
            <a:pPr marL="57150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Less manual work, more consistency</a:t>
            </a:r>
          </a:p>
          <a:p>
            <a:pPr marL="571500" marR="0" lvl="0" indent="-571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</a:pPr>
            <a:endParaRPr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615F7D42-D431-CA7E-A1A8-887028D1CA77}"/>
              </a:ext>
            </a:extLst>
          </p:cNvPr>
          <p:cNvSpPr txBox="1"/>
          <p:nvPr/>
        </p:nvSpPr>
        <p:spPr>
          <a:xfrm>
            <a:off x="671802" y="846190"/>
            <a:ext cx="13844296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BULK MODEL CHANGE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618A1195-6589-534B-017F-8074964DE118}"/>
              </a:ext>
            </a:extLst>
          </p:cNvPr>
          <p:cNvSpPr txBox="1"/>
          <p:nvPr/>
        </p:nvSpPr>
        <p:spPr>
          <a:xfrm>
            <a:off x="671802" y="1954540"/>
            <a:ext cx="10729623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BUILT FOR SCALE:</a:t>
            </a:r>
            <a:endParaRPr lang="en-US" sz="38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FE6B5-4135-97B5-8EC8-0C1AE7562F06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B6BD54-EC48-23EA-A409-8FDA76709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814" y="2367643"/>
            <a:ext cx="11854765" cy="76340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40AAEDC-A153-EDD9-7D6E-C16596C04ED7}"/>
              </a:ext>
            </a:extLst>
          </p:cNvPr>
          <p:cNvSpPr/>
          <p:nvPr/>
        </p:nvSpPr>
        <p:spPr>
          <a:xfrm>
            <a:off x="7452360" y="8092440"/>
            <a:ext cx="811530" cy="24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39897-B1ED-F284-8D66-4DD0A2C5BCCB}"/>
              </a:ext>
            </a:extLst>
          </p:cNvPr>
          <p:cNvSpPr txBox="1"/>
          <p:nvPr/>
        </p:nvSpPr>
        <p:spPr>
          <a:xfrm>
            <a:off x="7419332" y="8086239"/>
            <a:ext cx="20231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</p:spTree>
    <p:extLst>
      <p:ext uri="{BB962C8B-B14F-4D97-AF65-F5344CB8AC3E}">
        <p14:creationId xmlns:p14="http://schemas.microsoft.com/office/powerpoint/2010/main" val="2833155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>
          <a:extLst>
            <a:ext uri="{FF2B5EF4-FFF2-40B4-BE49-F238E27FC236}">
              <a16:creationId xmlns:a16="http://schemas.microsoft.com/office/drawing/2014/main" id="{941BBC66-37AE-BF54-C6CD-FEADDA00A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3;p17">
            <a:extLst>
              <a:ext uri="{FF2B5EF4-FFF2-40B4-BE49-F238E27FC236}">
                <a16:creationId xmlns:a16="http://schemas.microsoft.com/office/drawing/2014/main" id="{E23C04BC-DA4C-637E-F2C7-BF60574A2817}"/>
              </a:ext>
            </a:extLst>
          </p:cNvPr>
          <p:cNvPicPr preferRelativeResize="0"/>
          <p:nvPr/>
        </p:nvPicPr>
        <p:blipFill>
          <a:blip r:embed="rId3"/>
          <a:srcRect l="14339" t="-1" r="14339" b="45"/>
          <a:stretch/>
        </p:blipFill>
        <p:spPr>
          <a:xfrm>
            <a:off x="7931" y="0"/>
            <a:ext cx="18272138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159B81-E6DB-193D-0ABB-E1C645917B3B}"/>
              </a:ext>
            </a:extLst>
          </p:cNvPr>
          <p:cNvSpPr/>
          <p:nvPr/>
        </p:nvSpPr>
        <p:spPr>
          <a:xfrm rot="10800000">
            <a:off x="7931" y="6678024"/>
            <a:ext cx="18272138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Google Shape;216;p17">
            <a:extLst>
              <a:ext uri="{FF2B5EF4-FFF2-40B4-BE49-F238E27FC236}">
                <a16:creationId xmlns:a16="http://schemas.microsoft.com/office/drawing/2014/main" id="{DB956AB2-EFC5-251F-073C-38A9CA31AA15}"/>
              </a:ext>
            </a:extLst>
          </p:cNvPr>
          <p:cNvSpPr txBox="1"/>
          <p:nvPr/>
        </p:nvSpPr>
        <p:spPr>
          <a:xfrm>
            <a:off x="-1" y="6470982"/>
            <a:ext cx="16104637" cy="3122265"/>
          </a:xfrm>
          <a:prstGeom prst="rect">
            <a:avLst/>
          </a:prstGeom>
          <a:solidFill>
            <a:srgbClr val="E75526">
              <a:alpha val="79938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7">
            <a:extLst>
              <a:ext uri="{FF2B5EF4-FFF2-40B4-BE49-F238E27FC236}">
                <a16:creationId xmlns:a16="http://schemas.microsoft.com/office/drawing/2014/main" id="{8D44A190-3D96-6362-FFEE-16063FE595AF}"/>
              </a:ext>
            </a:extLst>
          </p:cNvPr>
          <p:cNvSpPr txBox="1"/>
          <p:nvPr/>
        </p:nvSpPr>
        <p:spPr>
          <a:xfrm>
            <a:off x="840928" y="7836590"/>
            <a:ext cx="133483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QUESTIONS?</a:t>
            </a:r>
            <a:endParaRPr lang="en-US" sz="12000" b="1" i="1" u="none" strike="noStrike" cap="none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8" name="Google Shape;59;p7">
            <a:extLst>
              <a:ext uri="{FF2B5EF4-FFF2-40B4-BE49-F238E27FC236}">
                <a16:creationId xmlns:a16="http://schemas.microsoft.com/office/drawing/2014/main" id="{3952E699-6433-7916-6ED1-73C7D135A9A5}"/>
              </a:ext>
            </a:extLst>
          </p:cNvPr>
          <p:cNvSpPr txBox="1"/>
          <p:nvPr/>
        </p:nvSpPr>
        <p:spPr>
          <a:xfrm>
            <a:off x="16834930" y="5554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0;p7">
            <a:extLst>
              <a:ext uri="{FF2B5EF4-FFF2-40B4-BE49-F238E27FC236}">
                <a16:creationId xmlns:a16="http://schemas.microsoft.com/office/drawing/2014/main" id="{AEAF2EE3-B66C-8D92-ECBC-3988CF3C922C}"/>
              </a:ext>
            </a:extLst>
          </p:cNvPr>
          <p:cNvSpPr txBox="1"/>
          <p:nvPr/>
        </p:nvSpPr>
        <p:spPr>
          <a:xfrm>
            <a:off x="840928" y="5562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63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58023762-47A9-38DE-E8EF-6293981E1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3192A9-DD2B-7937-8054-8B56902C7410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3870D1F8-410C-1609-D839-C43B2ECB976C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DC28DFC7-82D7-6489-8678-B4A882F20F12}"/>
              </a:ext>
            </a:extLst>
          </p:cNvPr>
          <p:cNvSpPr txBox="1"/>
          <p:nvPr/>
        </p:nvSpPr>
        <p:spPr>
          <a:xfrm>
            <a:off x="671802" y="2927051"/>
            <a:ext cx="9055540" cy="658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Systems carry more weight as complexity increases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Portal is built to support disciplined, scalable operations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3800" i="1" kern="10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Centralized Information and Knowled</a:t>
            </a:r>
            <a:r>
              <a:rPr lang="en-US" sz="3800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3800" i="1" kern="10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Cleaner Execution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3800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Greater Confidence</a:t>
            </a:r>
            <a:endParaRPr lang="en-US" sz="3800" i="1" kern="100" dirty="0">
              <a:solidFill>
                <a:srgbClr val="E75526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402DBC8C-687D-C526-A148-868F43399A64}"/>
              </a:ext>
            </a:extLst>
          </p:cNvPr>
          <p:cNvSpPr txBox="1"/>
          <p:nvPr/>
        </p:nvSpPr>
        <p:spPr>
          <a:xfrm>
            <a:off x="671802" y="1140105"/>
            <a:ext cx="13844296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MORE VISION-FORWARD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53AEE-C39F-F185-CEBB-862FBB829C7C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E7750F2-9A00-F79F-0703-8044D9EBA32C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oogle Shape;213;p17">
            <a:extLst>
              <a:ext uri="{FF2B5EF4-FFF2-40B4-BE49-F238E27FC236}">
                <a16:creationId xmlns:a16="http://schemas.microsoft.com/office/drawing/2014/main" id="{BA9922A7-947D-59D6-20DD-746D6838AB55}"/>
              </a:ext>
            </a:extLst>
          </p:cNvPr>
          <p:cNvPicPr preferRelativeResize="0"/>
          <p:nvPr/>
        </p:nvPicPr>
        <p:blipFill>
          <a:blip r:embed="rId3"/>
          <a:srcRect l="28096" t="-1" r="42317" b="45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AEAEEF-179C-CEE7-A191-587540D3ED92}"/>
              </a:ext>
            </a:extLst>
          </p:cNvPr>
          <p:cNvSpPr txBox="1"/>
          <p:nvPr/>
        </p:nvSpPr>
        <p:spPr>
          <a:xfrm>
            <a:off x="4580164" y="5005940"/>
            <a:ext cx="9160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473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79C22134-2BF5-E0E7-781F-19B16D46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9;p8">
            <a:extLst>
              <a:ext uri="{FF2B5EF4-FFF2-40B4-BE49-F238E27FC236}">
                <a16:creationId xmlns:a16="http://schemas.microsoft.com/office/drawing/2014/main" id="{8F3688B1-1B24-038F-16D4-61E72E4F13DB}"/>
              </a:ext>
            </a:extLst>
          </p:cNvPr>
          <p:cNvSpPr txBox="1"/>
          <p:nvPr/>
        </p:nvSpPr>
        <p:spPr>
          <a:xfrm>
            <a:off x="671802" y="803916"/>
            <a:ext cx="11914645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STREAMLINED WORKFLOWS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694A32E0-3920-A230-C055-FA93EF1BAE66}"/>
              </a:ext>
            </a:extLst>
          </p:cNvPr>
          <p:cNvSpPr txBox="1"/>
          <p:nvPr/>
        </p:nvSpPr>
        <p:spPr>
          <a:xfrm>
            <a:off x="671802" y="4330905"/>
            <a:ext cx="10268341" cy="4445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to handle day-to-day execution without extra back-and-forth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Practical habits that save time immediately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What’s new in the workflow and how it fits into your workflow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8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A black and orange logo&#10;&#10;AI-generated content may be incorrect.">
            <a:extLst>
              <a:ext uri="{FF2B5EF4-FFF2-40B4-BE49-F238E27FC236}">
                <a16:creationId xmlns:a16="http://schemas.microsoft.com/office/drawing/2014/main" id="{CD6C75E1-A604-C28D-EA96-3837DB0841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66" t="28004" r="32688" b="30401"/>
          <a:stretch>
            <a:fillRect/>
          </a:stretch>
        </p:blipFill>
        <p:spPr>
          <a:xfrm>
            <a:off x="12586447" y="3559630"/>
            <a:ext cx="4228139" cy="52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50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99B1BF81-EB7F-232C-AA92-050E98E69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3A2F8C4E-1FFE-6F6C-411F-8E0C34D51E8D}"/>
              </a:ext>
            </a:extLst>
          </p:cNvPr>
          <p:cNvSpPr txBox="1"/>
          <p:nvPr/>
        </p:nvSpPr>
        <p:spPr>
          <a:xfrm>
            <a:off x="671802" y="803916"/>
            <a:ext cx="11914645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NEW FUNDING PAGE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3073BC-2975-DA49-893F-3CE22A90AC38}"/>
              </a:ext>
            </a:extLst>
          </p:cNvPr>
          <p:cNvGrpSpPr/>
          <p:nvPr/>
        </p:nvGrpSpPr>
        <p:grpSpPr>
          <a:xfrm>
            <a:off x="3620772" y="4019195"/>
            <a:ext cx="10471967" cy="5609663"/>
            <a:chOff x="1763486" y="2082013"/>
            <a:chExt cx="14303827" cy="7662328"/>
          </a:xfrm>
        </p:grpSpPr>
        <p:pic>
          <p:nvPicPr>
            <p:cNvPr id="2" name="Picture 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B2FD6BC-033E-9DD5-14B7-644280B70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3486" y="2082013"/>
              <a:ext cx="14303827" cy="766232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29C5A9-AF46-1DEF-B9B7-FBBFF60D596B}"/>
                </a:ext>
              </a:extLst>
            </p:cNvPr>
            <p:cNvSpPr/>
            <p:nvPr/>
          </p:nvSpPr>
          <p:spPr>
            <a:xfrm>
              <a:off x="5843588" y="6886575"/>
              <a:ext cx="2128837" cy="357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CD13BC-6957-DA31-AB0D-95E2F59DC3FE}"/>
                </a:ext>
              </a:extLst>
            </p:cNvPr>
            <p:cNvSpPr/>
            <p:nvPr/>
          </p:nvSpPr>
          <p:spPr>
            <a:xfrm>
              <a:off x="5843588" y="7858124"/>
              <a:ext cx="2128837" cy="357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2B08FB-C6D5-1181-4F09-8361AD491AFB}"/>
                </a:ext>
              </a:extLst>
            </p:cNvPr>
            <p:cNvSpPr/>
            <p:nvPr/>
          </p:nvSpPr>
          <p:spPr>
            <a:xfrm>
              <a:off x="5843588" y="8929688"/>
              <a:ext cx="2586037" cy="357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D649A0-0A52-FAFE-E4BA-816200A4A8CF}"/>
                </a:ext>
              </a:extLst>
            </p:cNvPr>
            <p:cNvSpPr/>
            <p:nvPr/>
          </p:nvSpPr>
          <p:spPr>
            <a:xfrm>
              <a:off x="13150419" y="6886575"/>
              <a:ext cx="1568891" cy="357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6B0A95-B280-E99A-BB8E-F1B8C768B75A}"/>
                </a:ext>
              </a:extLst>
            </p:cNvPr>
            <p:cNvSpPr/>
            <p:nvPr/>
          </p:nvSpPr>
          <p:spPr>
            <a:xfrm>
              <a:off x="13144500" y="8929688"/>
              <a:ext cx="1905833" cy="357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DBFEA330-876B-8499-18D6-A57912A32726}"/>
              </a:ext>
            </a:extLst>
          </p:cNvPr>
          <p:cNvSpPr txBox="1"/>
          <p:nvPr/>
        </p:nvSpPr>
        <p:spPr>
          <a:xfrm>
            <a:off x="671801" y="1923332"/>
            <a:ext cx="1662228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Purpose: 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Alerts you to new funding that needs to be allocated. In a future state, the majority of received funding will need to be invested or restricted by you, giving you more visibility and control over the management of your accounts.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ECB0E-2BBE-FEEE-58D1-1FA0E274AC2D}"/>
              </a:ext>
            </a:extLst>
          </p:cNvPr>
          <p:cNvSpPr txBox="1"/>
          <p:nvPr/>
        </p:nvSpPr>
        <p:spPr>
          <a:xfrm>
            <a:off x="6629124" y="7487478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5BA3B-DE65-E1F0-2176-F47433C880D7}"/>
              </a:ext>
            </a:extLst>
          </p:cNvPr>
          <p:cNvSpPr txBox="1"/>
          <p:nvPr/>
        </p:nvSpPr>
        <p:spPr>
          <a:xfrm>
            <a:off x="6629124" y="8242852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Wile E. Coyote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61A6B-F107-8386-4AB0-6C59F0B9CD4C}"/>
              </a:ext>
            </a:extLst>
          </p:cNvPr>
          <p:cNvSpPr txBox="1"/>
          <p:nvPr/>
        </p:nvSpPr>
        <p:spPr>
          <a:xfrm>
            <a:off x="6629124" y="8998226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Yosemite Sam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932726-2FE0-F0C7-FDF3-96437653FE23}"/>
              </a:ext>
            </a:extLst>
          </p:cNvPr>
          <p:cNvSpPr txBox="1"/>
          <p:nvPr/>
        </p:nvSpPr>
        <p:spPr>
          <a:xfrm>
            <a:off x="12036011" y="7487478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012345678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C9EC66-F53B-4A2C-A17C-54871EC4612A}"/>
              </a:ext>
            </a:extLst>
          </p:cNvPr>
          <p:cNvSpPr txBox="1"/>
          <p:nvPr/>
        </p:nvSpPr>
        <p:spPr>
          <a:xfrm>
            <a:off x="12036011" y="9024730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876543210</a:t>
            </a:r>
          </a:p>
        </p:txBody>
      </p:sp>
    </p:spTree>
    <p:extLst>
      <p:ext uri="{BB962C8B-B14F-4D97-AF65-F5344CB8AC3E}">
        <p14:creationId xmlns:p14="http://schemas.microsoft.com/office/powerpoint/2010/main" val="1592153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19062F83-997A-4D75-EC72-71DD9AF32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8D18F324-A2F6-06C5-04A3-E0A68FCA6A49}"/>
              </a:ext>
            </a:extLst>
          </p:cNvPr>
          <p:cNvSpPr txBox="1"/>
          <p:nvPr/>
        </p:nvSpPr>
        <p:spPr>
          <a:xfrm>
            <a:off x="671802" y="803916"/>
            <a:ext cx="11914645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NEW FUNDING PAGE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56EC1F2A-30D4-EFAC-20AD-DD27BD6A3152}"/>
              </a:ext>
            </a:extLst>
          </p:cNvPr>
          <p:cNvSpPr txBox="1"/>
          <p:nvPr/>
        </p:nvSpPr>
        <p:spPr>
          <a:xfrm>
            <a:off x="671802" y="1666553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BASIC USAGE AND NAVIGATION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4D2D4F-60C7-EAEB-6DB7-0CC3E051C541}"/>
              </a:ext>
            </a:extLst>
          </p:cNvPr>
          <p:cNvGrpSpPr/>
          <p:nvPr/>
        </p:nvGrpSpPr>
        <p:grpSpPr>
          <a:xfrm>
            <a:off x="7410459" y="3578087"/>
            <a:ext cx="10152731" cy="4311634"/>
            <a:chOff x="3772760" y="4241813"/>
            <a:chExt cx="14303827" cy="55562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7F13B6-EAA5-DAE0-01DB-04071AAB7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760" y="4241813"/>
              <a:ext cx="14303827" cy="55562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9B9303-9494-3445-4868-8453FBFD8A70}"/>
                </a:ext>
              </a:extLst>
            </p:cNvPr>
            <p:cNvSpPr/>
            <p:nvPr/>
          </p:nvSpPr>
          <p:spPr>
            <a:xfrm>
              <a:off x="5836173" y="6422205"/>
              <a:ext cx="1383929" cy="240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4A36AF-5F95-BF1E-E10A-15238A222FE6}"/>
                </a:ext>
              </a:extLst>
            </p:cNvPr>
            <p:cNvSpPr/>
            <p:nvPr/>
          </p:nvSpPr>
          <p:spPr>
            <a:xfrm>
              <a:off x="5873751" y="8388791"/>
              <a:ext cx="3701244" cy="240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A34D24-2336-1CA9-637D-5D2CC045061A}"/>
                </a:ext>
              </a:extLst>
            </p:cNvPr>
            <p:cNvSpPr/>
            <p:nvPr/>
          </p:nvSpPr>
          <p:spPr>
            <a:xfrm>
              <a:off x="5873751" y="8864780"/>
              <a:ext cx="3701244" cy="240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F6184F-0972-7132-8A7E-5C3DE2917BD3}"/>
                </a:ext>
              </a:extLst>
            </p:cNvPr>
            <p:cNvSpPr/>
            <p:nvPr/>
          </p:nvSpPr>
          <p:spPr>
            <a:xfrm>
              <a:off x="5873751" y="9328243"/>
              <a:ext cx="3701244" cy="240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87B6E4-8BB2-DAAD-E19E-DF7832E8CFCA}"/>
                </a:ext>
              </a:extLst>
            </p:cNvPr>
            <p:cNvSpPr/>
            <p:nvPr/>
          </p:nvSpPr>
          <p:spPr>
            <a:xfrm>
              <a:off x="12863274" y="8388791"/>
              <a:ext cx="1371403" cy="240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BCC05B-4D8E-745D-CC35-B6EF68307D37}"/>
                </a:ext>
              </a:extLst>
            </p:cNvPr>
            <p:cNvSpPr/>
            <p:nvPr/>
          </p:nvSpPr>
          <p:spPr>
            <a:xfrm>
              <a:off x="12863274" y="8864780"/>
              <a:ext cx="1371403" cy="240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CE35F1-2816-0D4A-D5D3-59F757C7D70C}"/>
                </a:ext>
              </a:extLst>
            </p:cNvPr>
            <p:cNvSpPr/>
            <p:nvPr/>
          </p:nvSpPr>
          <p:spPr>
            <a:xfrm>
              <a:off x="12863274" y="9328243"/>
              <a:ext cx="1371403" cy="240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B5C2C9-7509-FAB8-7F66-0B2689CACBA8}"/>
                </a:ext>
              </a:extLst>
            </p:cNvPr>
            <p:cNvSpPr txBox="1"/>
            <p:nvPr/>
          </p:nvSpPr>
          <p:spPr>
            <a:xfrm>
              <a:off x="5836172" y="6387003"/>
              <a:ext cx="2077555" cy="35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Bugs Bunny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052A2B-6ED0-A042-2D01-E45AD399BA18}"/>
                </a:ext>
              </a:extLst>
            </p:cNvPr>
            <p:cNvSpPr txBox="1"/>
            <p:nvPr/>
          </p:nvSpPr>
          <p:spPr>
            <a:xfrm>
              <a:off x="5836172" y="8361576"/>
              <a:ext cx="2077555" cy="35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Daffy Duck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7163BA-6406-4898-A435-63DFFE58FD7D}"/>
                </a:ext>
              </a:extLst>
            </p:cNvPr>
            <p:cNvSpPr txBox="1"/>
            <p:nvPr/>
          </p:nvSpPr>
          <p:spPr>
            <a:xfrm>
              <a:off x="5836172" y="8851907"/>
              <a:ext cx="2077555" cy="35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Wile E. Coyote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CCD8B9-888A-DAD1-1A6B-2F1A5270E561}"/>
                </a:ext>
              </a:extLst>
            </p:cNvPr>
            <p:cNvSpPr txBox="1"/>
            <p:nvPr/>
          </p:nvSpPr>
          <p:spPr>
            <a:xfrm>
              <a:off x="5836172" y="9355490"/>
              <a:ext cx="2077555" cy="35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Yosemite Sam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C68449-4A1E-84DD-E7BD-1CE3F59D255E}"/>
                </a:ext>
              </a:extLst>
            </p:cNvPr>
            <p:cNvSpPr txBox="1"/>
            <p:nvPr/>
          </p:nvSpPr>
          <p:spPr>
            <a:xfrm>
              <a:off x="12568277" y="8361576"/>
              <a:ext cx="2077555" cy="35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Elmer Fudd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1E02BA-2C95-7303-6B94-8AF8E2E3B36F}"/>
                </a:ext>
              </a:extLst>
            </p:cNvPr>
            <p:cNvSpPr txBox="1"/>
            <p:nvPr/>
          </p:nvSpPr>
          <p:spPr>
            <a:xfrm>
              <a:off x="12568277" y="8851907"/>
              <a:ext cx="2077555" cy="35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Porky Pig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A63F92-D64A-C109-EA01-F440DB36F1D7}"/>
                </a:ext>
              </a:extLst>
            </p:cNvPr>
            <p:cNvSpPr txBox="1"/>
            <p:nvPr/>
          </p:nvSpPr>
          <p:spPr>
            <a:xfrm>
              <a:off x="12568277" y="9355490"/>
              <a:ext cx="2077555" cy="35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Porky Pig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8C0137-88E6-C35F-968B-2D7A5FBABB42}"/>
                </a:ext>
              </a:extLst>
            </p:cNvPr>
            <p:cNvSpPr/>
            <p:nvPr/>
          </p:nvSpPr>
          <p:spPr>
            <a:xfrm>
              <a:off x="12591139" y="6431890"/>
              <a:ext cx="1643540" cy="231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390666-8DE7-268C-5408-205FC0011807}"/>
                </a:ext>
              </a:extLst>
            </p:cNvPr>
            <p:cNvSpPr txBox="1"/>
            <p:nvPr/>
          </p:nvSpPr>
          <p:spPr>
            <a:xfrm>
              <a:off x="12568277" y="6341549"/>
              <a:ext cx="2077555" cy="35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Elmer Fudd</a:t>
              </a:r>
            </a:p>
          </p:txBody>
        </p:sp>
      </p:grpSp>
      <p:sp>
        <p:nvSpPr>
          <p:cNvPr id="19" name="Google Shape;92;p10">
            <a:extLst>
              <a:ext uri="{FF2B5EF4-FFF2-40B4-BE49-F238E27FC236}">
                <a16:creationId xmlns:a16="http://schemas.microsoft.com/office/drawing/2014/main" id="{DCEA3B99-0C78-2D33-970A-2A819C8F971A}"/>
              </a:ext>
            </a:extLst>
          </p:cNvPr>
          <p:cNvSpPr txBox="1"/>
          <p:nvPr/>
        </p:nvSpPr>
        <p:spPr>
          <a:xfrm>
            <a:off x="671802" y="3468753"/>
            <a:ext cx="6285590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30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Number Badge: </a:t>
            </a: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many accounts that need investment instructions</a:t>
            </a:r>
          </a:p>
          <a:p>
            <a:pPr lvl="0"/>
            <a:r>
              <a:rPr lang="en-US" sz="30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Useful Fields to Sort by:</a:t>
            </a:r>
            <a:endParaRPr lang="en-US" sz="3000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Funded Date </a:t>
            </a: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Current Value </a:t>
            </a:r>
          </a:p>
          <a:p>
            <a:pPr lvl="0"/>
            <a:r>
              <a:rPr lang="en-US" sz="30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Accounts</a:t>
            </a:r>
            <a:endParaRPr lang="en-US" sz="3000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View account allocation snapshot</a:t>
            </a: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Update Allocations or Restrictions</a:t>
            </a:r>
          </a:p>
          <a:p>
            <a:pPr marL="457200" lvl="1" indent="-4572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Rebalance into current models</a:t>
            </a:r>
          </a:p>
        </p:txBody>
      </p:sp>
    </p:spTree>
    <p:extLst>
      <p:ext uri="{BB962C8B-B14F-4D97-AF65-F5344CB8AC3E}">
        <p14:creationId xmlns:p14="http://schemas.microsoft.com/office/powerpoint/2010/main" val="1218909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273CEE75-FA82-C2D6-F23C-C800A1CD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9;p8">
            <a:extLst>
              <a:ext uri="{FF2B5EF4-FFF2-40B4-BE49-F238E27FC236}">
                <a16:creationId xmlns:a16="http://schemas.microsoft.com/office/drawing/2014/main" id="{55D912DC-9E46-A51C-30EA-ECDE6AB69648}"/>
              </a:ext>
            </a:extLst>
          </p:cNvPr>
          <p:cNvSpPr txBox="1"/>
          <p:nvPr/>
        </p:nvSpPr>
        <p:spPr>
          <a:xfrm>
            <a:off x="671802" y="803916"/>
            <a:ext cx="11914645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NEW FUNDING PAGE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CB63D9AF-29C5-632B-2BF4-FC841FFDA01F}"/>
              </a:ext>
            </a:extLst>
          </p:cNvPr>
          <p:cNvSpPr txBox="1"/>
          <p:nvPr/>
        </p:nvSpPr>
        <p:spPr>
          <a:xfrm>
            <a:off x="671802" y="1666553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BASIC USAGE AND NAVIGATION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EC798C6-7392-339B-9EA9-F5BA96397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02" y="7168738"/>
            <a:ext cx="16766918" cy="2452340"/>
          </a:xfrm>
          <a:prstGeom prst="rect">
            <a:avLst/>
          </a:prstGeom>
        </p:spPr>
      </p:pic>
      <p:sp>
        <p:nvSpPr>
          <p:cNvPr id="8" name="Google Shape;92;p10">
            <a:extLst>
              <a:ext uri="{FF2B5EF4-FFF2-40B4-BE49-F238E27FC236}">
                <a16:creationId xmlns:a16="http://schemas.microsoft.com/office/drawing/2014/main" id="{83840EB7-6404-0918-D98B-027ABADBAF26}"/>
              </a:ext>
            </a:extLst>
          </p:cNvPr>
          <p:cNvSpPr txBox="1"/>
          <p:nvPr/>
        </p:nvSpPr>
        <p:spPr>
          <a:xfrm>
            <a:off x="671802" y="2588054"/>
            <a:ext cx="14276650" cy="4617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600" b="1" dirty="0">
                <a:solidFill>
                  <a:srgbClr val="E75526"/>
                </a:solidFill>
              </a:rPr>
              <a:t>Client Name </a:t>
            </a:r>
            <a:r>
              <a:rPr lang="en-US" sz="3600" dirty="0">
                <a:solidFill>
                  <a:schemeClr val="bg1"/>
                </a:solidFill>
              </a:rPr>
              <a:t>– allows you to review a household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600" b="1" dirty="0">
                <a:solidFill>
                  <a:srgbClr val="E75526"/>
                </a:solidFill>
              </a:rPr>
              <a:t>Registration Name </a:t>
            </a:r>
            <a:r>
              <a:rPr lang="en-US" sz="3600" dirty="0">
                <a:solidFill>
                  <a:schemeClr val="bg1"/>
                </a:solidFill>
              </a:rPr>
              <a:t>– pull up specific account from the filter, you can also search the account number in the search bar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600" b="1" dirty="0">
                <a:solidFill>
                  <a:srgbClr val="E75526"/>
                </a:solidFill>
              </a:rPr>
              <a:t>Status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– allows you to view either just accounts that need rebalance or just accounts that do not have model selections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600" b="1" dirty="0">
                <a:solidFill>
                  <a:schemeClr val="bg1"/>
                </a:solidFill>
              </a:rPr>
              <a:t>Together, these filter views as well as the Sort function, can help with bulk clean up on the New Funding page</a:t>
            </a:r>
            <a:endParaRPr lang="en-US" sz="3600" dirty="0">
              <a:solidFill>
                <a:schemeClr val="bg1"/>
              </a:solidFill>
            </a:endParaRP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Wingdings" pitchFamily="2" charset="2"/>
              <a:buChar char="§"/>
            </a:pPr>
            <a:endParaRPr lang="en-US" sz="36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21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03D54C20-92E7-916E-7454-D36E3E054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5C6ADAD0-7F7F-20FF-0B1E-A6EEE197F8D5}"/>
              </a:ext>
            </a:extLst>
          </p:cNvPr>
          <p:cNvSpPr txBox="1"/>
          <p:nvPr/>
        </p:nvSpPr>
        <p:spPr>
          <a:xfrm>
            <a:off x="671802" y="803916"/>
            <a:ext cx="11914645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NEW FUNDING PAGE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133F3D92-AC7C-13C2-3402-0D8B2B212CD6}"/>
              </a:ext>
            </a:extLst>
          </p:cNvPr>
          <p:cNvSpPr txBox="1"/>
          <p:nvPr/>
        </p:nvSpPr>
        <p:spPr>
          <a:xfrm>
            <a:off x="671802" y="1666553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ADVANCED ACCOUNT MANAGEMENT TIPS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Google Shape;92;p10">
            <a:extLst>
              <a:ext uri="{FF2B5EF4-FFF2-40B4-BE49-F238E27FC236}">
                <a16:creationId xmlns:a16="http://schemas.microsoft.com/office/drawing/2014/main" id="{70A5DD45-ED11-E251-9C66-3FB4C165E98A}"/>
              </a:ext>
            </a:extLst>
          </p:cNvPr>
          <p:cNvSpPr txBox="1"/>
          <p:nvPr/>
        </p:nvSpPr>
        <p:spPr>
          <a:xfrm>
            <a:off x="671801" y="2591119"/>
            <a:ext cx="16538513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Allocation Selections Status – </a:t>
            </a: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accounts that do not have managed models assigned and have received new funding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 a client name filter to see if an entire household has funded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ready to allocate, update allocations on each account</a:t>
            </a:r>
          </a:p>
          <a:p>
            <a:pPr marL="571500" lvl="0" indent="-5715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not, you can group select and bulk “Do Not Allocate”, removing the accounts from your new funding queue (they will still be visible on the Pending Model Assignment page) - feature may not be live yet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73D65A6-4D65-287F-E2F5-DB39DF6CE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B320057-E646-4D3E-2F63-7F2C54CD9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5" y="6514735"/>
            <a:ext cx="14402153" cy="316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F695489-5865-8079-DE92-FA331C27F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98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2F0DA0-A768-7F75-BC89-733479D7C371}"/>
              </a:ext>
            </a:extLst>
          </p:cNvPr>
          <p:cNvSpPr/>
          <p:nvPr/>
        </p:nvSpPr>
        <p:spPr>
          <a:xfrm>
            <a:off x="3889528" y="8097813"/>
            <a:ext cx="2128837" cy="2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0EDC1E-6CA8-9BE3-6D89-A74946A39F94}"/>
              </a:ext>
            </a:extLst>
          </p:cNvPr>
          <p:cNvSpPr/>
          <p:nvPr/>
        </p:nvSpPr>
        <p:spPr>
          <a:xfrm>
            <a:off x="3889528" y="8511172"/>
            <a:ext cx="2128837" cy="2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14C4AA-2929-38D1-83A7-5A62B51972EA}"/>
              </a:ext>
            </a:extLst>
          </p:cNvPr>
          <p:cNvSpPr/>
          <p:nvPr/>
        </p:nvSpPr>
        <p:spPr>
          <a:xfrm>
            <a:off x="3889528" y="8987161"/>
            <a:ext cx="2128837" cy="2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9C4323-B967-79B2-D4C6-7BE502DB893A}"/>
              </a:ext>
            </a:extLst>
          </p:cNvPr>
          <p:cNvSpPr/>
          <p:nvPr/>
        </p:nvSpPr>
        <p:spPr>
          <a:xfrm>
            <a:off x="9933140" y="8097813"/>
            <a:ext cx="1521521" cy="2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54939F-CED0-D86C-2849-333AA68395D3}"/>
              </a:ext>
            </a:extLst>
          </p:cNvPr>
          <p:cNvSpPr/>
          <p:nvPr/>
        </p:nvSpPr>
        <p:spPr>
          <a:xfrm>
            <a:off x="9933140" y="8448542"/>
            <a:ext cx="1521521" cy="2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0E0BFE-C4E1-5D6C-AC42-F990938EEFCA}"/>
              </a:ext>
            </a:extLst>
          </p:cNvPr>
          <p:cNvSpPr/>
          <p:nvPr/>
        </p:nvSpPr>
        <p:spPr>
          <a:xfrm>
            <a:off x="9933140" y="8886953"/>
            <a:ext cx="1521521" cy="2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FA3D20-28EB-CEAC-FE9F-7B9F4EE4A405}"/>
              </a:ext>
            </a:extLst>
          </p:cNvPr>
          <p:cNvSpPr/>
          <p:nvPr/>
        </p:nvSpPr>
        <p:spPr>
          <a:xfrm>
            <a:off x="2035676" y="7348363"/>
            <a:ext cx="958045" cy="112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02260A-FC96-0153-005E-702480285CC7}"/>
              </a:ext>
            </a:extLst>
          </p:cNvPr>
          <p:cNvSpPr txBox="1"/>
          <p:nvPr/>
        </p:nvSpPr>
        <p:spPr>
          <a:xfrm>
            <a:off x="3477348" y="8070698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46FD2-3240-8DC2-1A2D-F889FCEC9F5C}"/>
              </a:ext>
            </a:extLst>
          </p:cNvPr>
          <p:cNvSpPr txBox="1"/>
          <p:nvPr/>
        </p:nvSpPr>
        <p:spPr>
          <a:xfrm>
            <a:off x="3477348" y="8521635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6276A0-4A07-5B39-DF9B-FED6EE25F811}"/>
              </a:ext>
            </a:extLst>
          </p:cNvPr>
          <p:cNvSpPr txBox="1"/>
          <p:nvPr/>
        </p:nvSpPr>
        <p:spPr>
          <a:xfrm>
            <a:off x="3477348" y="9008087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Bugs Bunny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910A4-5DF3-D750-EBB1-F2B738FD843E}"/>
              </a:ext>
            </a:extLst>
          </p:cNvPr>
          <p:cNvSpPr txBox="1"/>
          <p:nvPr/>
        </p:nvSpPr>
        <p:spPr>
          <a:xfrm>
            <a:off x="5191211" y="8070698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012345678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0781EB-FEF0-61B2-9005-CE619D237BB3}"/>
              </a:ext>
            </a:extLst>
          </p:cNvPr>
          <p:cNvSpPr txBox="1"/>
          <p:nvPr/>
        </p:nvSpPr>
        <p:spPr>
          <a:xfrm>
            <a:off x="5191211" y="8521635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923462837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529F8F-D721-5844-8945-DC9BF7BB6C6A}"/>
              </a:ext>
            </a:extLst>
          </p:cNvPr>
          <p:cNvSpPr txBox="1"/>
          <p:nvPr/>
        </p:nvSpPr>
        <p:spPr>
          <a:xfrm>
            <a:off x="5191211" y="9008087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239467298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A771AF-5E93-5086-21C5-F44C51CD9ED5}"/>
              </a:ext>
            </a:extLst>
          </p:cNvPr>
          <p:cNvSpPr txBox="1"/>
          <p:nvPr/>
        </p:nvSpPr>
        <p:spPr>
          <a:xfrm>
            <a:off x="9889523" y="8070698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9FE3AC-6AE5-3551-73A4-54C86C378980}"/>
              </a:ext>
            </a:extLst>
          </p:cNvPr>
          <p:cNvSpPr txBox="1"/>
          <p:nvPr/>
        </p:nvSpPr>
        <p:spPr>
          <a:xfrm>
            <a:off x="9889523" y="8521635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DDF122-5ECA-1ACA-E0DD-026E956978E0}"/>
              </a:ext>
            </a:extLst>
          </p:cNvPr>
          <p:cNvSpPr txBox="1"/>
          <p:nvPr/>
        </p:nvSpPr>
        <p:spPr>
          <a:xfrm>
            <a:off x="9889523" y="9008087"/>
            <a:ext cx="2077554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Elmer Fudd</a:t>
            </a:r>
          </a:p>
        </p:txBody>
      </p:sp>
    </p:spTree>
    <p:extLst>
      <p:ext uri="{BB962C8B-B14F-4D97-AF65-F5344CB8AC3E}">
        <p14:creationId xmlns:p14="http://schemas.microsoft.com/office/powerpoint/2010/main" val="1667573548"/>
      </p:ext>
    </p:extLst>
  </p:cSld>
  <p:clrMapOvr>
    <a:masterClrMapping/>
  </p:clrMapOvr>
</p:sld>
</file>

<file path=ppt/theme/theme1.xml><?xml version="1.0" encoding="utf-8"?>
<a:theme xmlns:a="http://schemas.openxmlformats.org/drawingml/2006/main" name="Muted Minimal Year-End Review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17926</TotalTime>
  <Words>2535</Words>
  <Application>Microsoft Macintosh PowerPoint</Application>
  <PresentationFormat>Custom</PresentationFormat>
  <Paragraphs>431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Wingdings</vt:lpstr>
      <vt:lpstr>Roboto</vt:lpstr>
      <vt:lpstr>Arial</vt:lpstr>
      <vt:lpstr>ROBOTO BLACK</vt:lpstr>
      <vt:lpstr>Roboto Medium</vt:lpstr>
      <vt:lpstr>Aptos</vt:lpstr>
      <vt:lpstr>Calibri</vt:lpstr>
      <vt:lpstr>Muted Minimal Year-End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Allison Munden</cp:lastModifiedBy>
  <cp:revision>26</cp:revision>
  <dcterms:modified xsi:type="dcterms:W3CDTF">2026-01-27T16:37:14Z</dcterms:modified>
</cp:coreProperties>
</file>