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46"/>
  </p:notesMasterIdLst>
  <p:sldIdLst>
    <p:sldId id="256" r:id="rId2"/>
    <p:sldId id="279" r:id="rId3"/>
    <p:sldId id="304" r:id="rId4"/>
    <p:sldId id="343" r:id="rId5"/>
    <p:sldId id="344" r:id="rId6"/>
    <p:sldId id="306" r:id="rId7"/>
    <p:sldId id="345" r:id="rId8"/>
    <p:sldId id="346" r:id="rId9"/>
    <p:sldId id="347" r:id="rId10"/>
    <p:sldId id="348" r:id="rId11"/>
    <p:sldId id="349" r:id="rId12"/>
    <p:sldId id="350" r:id="rId13"/>
    <p:sldId id="351" r:id="rId14"/>
    <p:sldId id="352" r:id="rId15"/>
    <p:sldId id="353" r:id="rId16"/>
    <p:sldId id="307" r:id="rId17"/>
    <p:sldId id="308" r:id="rId18"/>
    <p:sldId id="309" r:id="rId19"/>
    <p:sldId id="354" r:id="rId20"/>
    <p:sldId id="355" r:id="rId21"/>
    <p:sldId id="356" r:id="rId22"/>
    <p:sldId id="340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281" r:id="rId38"/>
    <p:sldId id="324" r:id="rId39"/>
    <p:sldId id="325" r:id="rId40"/>
    <p:sldId id="326" r:id="rId41"/>
    <p:sldId id="327" r:id="rId42"/>
    <p:sldId id="328" r:id="rId43"/>
    <p:sldId id="329" r:id="rId44"/>
    <p:sldId id="330" r:id="rId45"/>
  </p:sldIdLst>
  <p:sldSz cx="18288000" cy="10287000"/>
  <p:notesSz cx="6858000" cy="9144000"/>
  <p:embeddedFontLst>
    <p:embeddedFont>
      <p:font typeface="Roboto" panose="02000000000000000000" pitchFamily="2" charset="0"/>
      <p:regular r:id="rId47"/>
      <p:bold r:id="rId48"/>
      <p:italic r:id="rId49"/>
      <p:boldItalic r:id="rId50"/>
    </p:embeddedFont>
    <p:embeddedFont>
      <p:font typeface="ROBOTO BLACK" panose="02000000000000000000" pitchFamily="2" charset="0"/>
      <p:bold r:id="rId51"/>
      <p:italic r:id="rId52"/>
      <p:boldItalic r:id="rId53"/>
    </p:embeddedFont>
    <p:embeddedFont>
      <p:font typeface="Roboto Medium" panose="02000000000000000000" pitchFamily="2" charset="0"/>
      <p:regular r:id="rId54"/>
      <p: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5526"/>
    <a:srgbClr val="27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15"/>
    <p:restoredTop sz="94726"/>
  </p:normalViewPr>
  <p:slideViewPr>
    <p:cSldViewPr snapToGrid="0">
      <p:cViewPr varScale="1">
        <p:scale>
          <a:sx n="80" d="100"/>
          <a:sy n="80" d="100"/>
        </p:scale>
        <p:origin x="624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C0C0C610-13C9-B45F-3DB8-6F11C1A27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E63E20D3-95AD-D2D6-EB73-D455C713DA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FULL KPI &amp; REPORTING PACK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can’t manage what you don’t measure.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can’t scale what you don’t track.”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Purpose: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give firms a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complete, standardized measurement system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that aligns owners, advisors, ops, marketing, and service teams around clear expectations, predictable performance, and quarterly accountability.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EBA188FF-95ED-D720-21C5-BE30C02B39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8710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729A54C8-9548-B01C-743B-D76CCBBA0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7891BC63-7990-61D1-3210-F4D4D7B1DB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WEEKLY MANAGEMENT RHYTHM (Level 10 Meeting)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Purpose: align leadership, solve problems, advance initiatives.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Weekly L10 Meeting Structure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Scorecard review (10 KPIs)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Review quarterly Rocks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Client/People issues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Process issues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Stuck projects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To-Do list review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IDS — Identify, Discuss, Solve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Close: cascading messages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884ABB2D-CCB9-E5D8-3E3F-7A73DF71C1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8497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5F994EAE-D61D-EAE7-16B8-FDA3CE14B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757C6263-4593-5DD3-DE50-4E9FEAC50A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WEEKLY MANAGEMENT RHYTHM (Level 10 Meeting)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Purpose: align leadership, solve problems, advance initiatives.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Weekly L10 Meeting Structure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Scorecard review (10 KPIs)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Review quarterly Rocks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Client/People issues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Process issues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Stuck projects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To-Do list review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IDS — Identify, Discuss, Solve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Close: cascading messages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913ACF45-12F9-4552-EE7B-28F1A65537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489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B9296560-884B-0B1C-FA08-4CD601B16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C354959C-4AF8-230E-9D89-4357816899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WEEKLY MANAGEMENT RHYTHM (Level 10 Meeting)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Purpose: align leadership, solve problems, advance initiatives.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Weekly L10 Meeting Structure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Scorecard review (10 KPIs)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Review quarterly Rocks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Client/People issues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Process issues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Stuck projects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To-Do list review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IDS — Identify, Discuss, Solve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Close: cascading messages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1C1ECFD4-FCCF-8761-C3F0-194EAA19BC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7662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1A96328C-D672-207A-248F-7E5FD937F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DA7F0FD1-ECD5-2A93-DFEF-F0A231BEA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WEEKLY MANAGEMENT RHYTHM (Level 10 Meeting)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Purpose: align leadership, solve problems, advance initiatives.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Weekly L10 Meeting Structure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Scorecard review (10 KPIs)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Review quarterly Rocks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Client/People issues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Process issues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Stuck projects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To-Do list review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IDS — Identify, Discuss, Solve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Close: cascading messages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BC796F82-13FF-8140-5FEF-BEE96381EF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8584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703F8649-A0B5-371E-3690-1EF1AFFD7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E4901C07-EAEF-788C-8ECA-16A0804552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WEEKLY MANAGEMENT RHYTHM (Level 10 Meeting)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Purpose: align leadership, solve problems, advance initiatives.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Weekly L10 Meeting Structure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Scorecard review (10 KPIs)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Review quarterly Rocks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Client/People issues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Process issues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Stuck projects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To-Do list review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IDS — Identify, Discuss, Solve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Close: cascading messages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FDFD96D9-268D-8A0A-2AD1-2A58BA15A7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2607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21AFA6AF-A790-9735-AA97-964839FA8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02D7258D-1999-8B94-AF08-DDB3638C25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Daily Ops Huddle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Pending aging tile (by carrier, by advisor)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New NIGO items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Transfers stuck &gt;10 days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Cases issued vs funded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Bottlenecks &amp; escalations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2933B50E-88C5-714F-086A-C588568892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64327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2F36E35C-1B8E-4601-A864-D6AD25E2D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F1B95624-9BB6-D6B5-E336-EAAC557308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Daily Marketing Huddle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volume by source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CPL (daily rolling)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Active campaigns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Troubleshooting (FB disapproval, landing page drops, etc.)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66A8F094-DD17-5A39-43EB-6379795DA9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7410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F7BBB8A9-A9E0-B963-BEA4-F57876262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FCDD1229-9FF4-27F7-462D-C5901F8004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WEEKLY MANAGEMENT RHYTHM (Level 10 Meeting)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Purpose: align leadership, solve problems, advance initiatives.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Weekly L10 Meeting Structure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Scorecard review (10 KPIs)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Review quarterly Rocks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Client/People issues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Process issues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Stuck projects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To-Do list review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IDS — Identify, Discuss, Solve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Close: cascading messages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9CD4F0CC-8F2A-DF85-F834-ADFB034659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2655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FEFBCE39-57AD-C4C4-CB30-C63E4654C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3BB8EBEF-7D46-08C0-40D9-989095C10D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WEEKLY MANAGEMENT RHYTHM (Level 10 Meeting)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Purpose: align leadership, solve problems, advance initiatives.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Weekly L10 Meeting Structure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Scorecard review (10 KPIs)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Review quarterly Rocks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Client/People issues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Process issues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Stuck projects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To-Do list review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IDS — Identify, Discuss, Solve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Close: cascading messages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D35E306C-BA04-2F7F-1385-4550F6429E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1813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AC253397-E674-FC2A-5F9C-432B3D6BB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7694E400-4870-8EE8-6369-4A31C30175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FULL KPI &amp; REPORTING PACK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can’t manage what you don’t measure.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can’t scale what you don’t track.”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Purpose: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give firms a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complete, standardized measurement system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that aligns owners, advisors, ops, marketing, and service teams around clear expectations, predictable performance, and quarterly accountability.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65770CB1-DF64-6330-080C-52BA851087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2791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0BE850A0-7EAA-0213-026C-B94D331F3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A23D6935-9228-832F-B7C2-3A5EEBD655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FULL KPI &amp; REPORTING PACK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can’t manage what you don’t measure.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can’t scale what you don’t track.”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Purpose: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give firms a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complete, standardized measurement system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that aligns owners, advisors, ops, marketing, and service teams around clear expectations, predictable performance, and quarterly accountability.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694694AC-E0E8-1A25-BC03-763E06B154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58873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>
          <a:extLst>
            <a:ext uri="{FF2B5EF4-FFF2-40B4-BE49-F238E27FC236}">
              <a16:creationId xmlns:a16="http://schemas.microsoft.com/office/drawing/2014/main" id="{62EEDB18-3275-9474-388B-C4AF75A9F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:notes">
            <a:extLst>
              <a:ext uri="{FF2B5EF4-FFF2-40B4-BE49-F238E27FC236}">
                <a16:creationId xmlns:a16="http://schemas.microsoft.com/office/drawing/2014/main" id="{E211784B-EC93-062D-CA34-A047AB876E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16 — Closing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“Revival is where elite practices win—</a:t>
            </a:r>
            <a:b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without spending a dollar more on leads.”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" name="Google Shape;211;p11:notes">
            <a:extLst>
              <a:ext uri="{FF2B5EF4-FFF2-40B4-BE49-F238E27FC236}">
                <a16:creationId xmlns:a16="http://schemas.microsoft.com/office/drawing/2014/main" id="{BE55CB80-8DAF-FE68-8E05-967E8F1C10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3385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5A3CD096-7792-7472-93FA-AD7C8E4DD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9CFF8AD8-7D72-78DC-D61B-218DFB6A85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Weekly Scorecard KPIs (The Big 10)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These are the “firm-wide health KPIs,” no matter the size of the office.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Volume (By Source)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→ Connect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Connect → Set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Set → Kept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Kept → Second Meeting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Case Submitted (units or dollars)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Time to Issue (avg days)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NIGO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AUM Net Flow / Premium Written (weekly)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Review Completion Rate (% of scheduled reviews)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Every practice should report on the same 10 every week.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2C88C9D6-D8AE-3935-8ACA-E26AAB2CF1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70603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1361880D-DF50-303A-00AD-769DE99A9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61504BC3-C974-1023-8DA0-40ECA56297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 QUARTERLY + ANNUAL REVIEW RHYTHM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Purpose: step back from noise, adjust course, reset strategy.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Quarterly Review Tools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Business Owner Scorecard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Operations Audit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Marketing Report (90-day run)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Product Mix &amp; Margin Snapshot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Staff Scorecards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Vivid Vision Review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3E3C9240-5731-4DB2-AC5F-9E20B76D83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56273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FAAEAD76-8CE8-6967-E791-482234E99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ADDC12FD-7C27-9AB1-E316-22FFD48871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Annual Review Tools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Full-year P&amp;L, revenue mix, margins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Client segmentation audit (A/B/C)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Marketing ROI by channel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Advisor performance analysis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Tool stack audit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Hiring plan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Succession &amp; continuity update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BCBD550C-2FC0-D619-CA98-B587175DF1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59561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C16D0579-3DCD-719C-12E3-B33D3CEE8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78C4DBE3-484C-90EA-DBA0-04CD28BAD8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 II — KPIs BY PIPELINE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to track at every stage of the business cycle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creates your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Funnel Scorecard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Click → Calendar → Kept → Plan → Submission → Issue → Revenue → Review → Retention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 Lead Generation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Cost per Lead (Mail, FB, TV, Radio)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Cost per Registrant (workshops)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Registrations per event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Show Rate % (target 55–85%)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Cost per Appointment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Cost per Kept Appointment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Channel effectiveness rankings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Guardrails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CPL &gt; industry average? Change message.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Show rate &lt; 55%? Fix confirmation system.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Cost per Kept too high? Fix follow-up or appointment setters.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1D4779F4-07E1-1947-7623-C36CE7EBC6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32977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58A5F13B-7E02-1E3A-82D7-9666E51D8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1E5EC2B2-587F-0D85-01A1-E58776578B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Digital Follow-Up KPIs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(Mapped to your Clicks → Calendar System)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Speed to Lead: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Goal: &lt;5 minutes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SLA: &lt;15 minutes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→ Connect %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Goal: 35–45% (top firms hit 50%+)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Connect → Set (Fit Call) %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Goal: 40–50%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Set → Kept %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Goal: 60–70% (top: 75–85%)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→ Kept %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Goal: 8–14% (top: 20%+)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Guardrails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Speed to Lead slips, every other metric collapses.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Connect % is low: tone training &amp; scripting.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Set % is low: Bridge &amp; exact-time booking.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Kept % is low: appointment reminders + pre-frame.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5D64BD11-D8D9-1D33-E74F-6F3BBE2E5A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56307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E877B68D-878F-EEC5-D489-651C13F4F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CD5185BB-1707-E0E2-E8EE-B210D8C4A5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 Live Event / Workshop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(From Room to Revenue Engine)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Registrations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Confirmation Rate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Show Rate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Appointment Requests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On-site Appointments Set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Post-event Set % (within 72 hours)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Kept Rate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Revenue per Event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Cost per Client Gained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Guardrails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Show Rate &lt; 60% → confirmation process broken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Appointment Request &lt; 40% → presentation issue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On-site Set &lt; 30% → staff workflow issue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Revenue per event &lt; breakeven → wrong offer or wrong crowd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6069BC62-7E0E-349E-B824-C9510C8452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28889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238E73E6-CBE5-6F22-7570-93A03AD8C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D4D5DEE7-1BA7-B1AB-7D01-3986CE90F6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4. First Appointment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Fit Call → First Appointment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First Appt → Second Appt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No-show rate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Data completeness (intake quality)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Case readiness score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Guardrails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First → Second &lt; 50%? Advisor is presenting, not discovering.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 no-shows? Reinforce pre-frame and reminder scripts.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7B00E2A9-A5C3-7334-DA6E-2465A232B6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67483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955B9E54-CC31-9BE6-0AE4-0721E77B9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6214322C-95E7-188D-B80E-C8DCE46A15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5. Case Design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Time to Plan (discovery → plan presentation)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Plan Acceptance Rate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% of cases requiring rework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Advisor clarity score (from paraplanner)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Guardrails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20% rework → discovery or advisor notes poor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 days to plan → capacity issue or unclear intake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8E73C8A0-8382-F2CA-89F5-C4474E09CD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3346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F73A1602-2E28-70DC-01C4-A9BE20E53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8E9E462D-42F6-BD61-CB94-BB3F97D6AE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Outcome: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After this breakout, practices will leave with: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universal KPI playbook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Role-specific scorecards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Weekly, monthly, quarterly reporting structure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Dashboard templates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Daily/weekly huddle agendas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Leading and lagging indicators for every part of the business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Industry guardrails so they know exactly what “good” looks like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way to eliminate excuses, ambiguity, and drift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A9AC1C13-72A3-7671-9109-54970F777E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8767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43D11DE6-37DD-0E2D-EDDA-D8F4D82C3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B0E1A3B3-64BF-772C-C433-79E97AEDD4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6. New Business / Submission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(Portal Power Moves + Zero-NIGO)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NIGO % (target &lt;5%)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Average Time to Issue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Average Time to Funding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Cases in Pending &gt;10 Days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Transfer velocity (ACAT or rollover timelines)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Carrier delay patterns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Accuracy rate (one-touch file?)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Guardrails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NIGO &gt;10% = fire alarm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Pending &gt;20% stuck → ops huddle required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Consistent carrier delays → update carrier sheet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6E0A3610-13C2-FF69-5D99-D9A1012DB8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61940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D26FB268-B5BB-60DC-A121-4DD1B32B9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C35A8A50-3143-6AB2-98FF-5D826D4401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7. Service / Review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Review Completion % (A 100%, B 80%, C 50% or on request)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Service tickets closed &lt;48 hours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Net Promoter Score / Satisfaction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Retention Rate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“Lazy money” captured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Household wallet share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Guardrails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clients must have 100% review completion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Service tickets &gt;48 hours → capacity failure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Retention &lt;95% → relationship or service gap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4793C300-BEFC-4C2C-2B2E-E686165FA4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15029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1A83464D-DD52-8E67-76E1-1E1AF07BA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03DCE8ED-4858-325F-591A-4154950D69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8. Legacy / Heir Engagement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(Tied to Legacy Engine / Book of You)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% of A clients with heir contact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Heir Relationship Score (1–5)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Spouse engagement rate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Estate plan alignment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Widow retention rate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Guardrails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&gt;70% of heirs are disengaged, your book is decaying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Widow retention &lt;90% → broken process or poor handoff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494DD925-2311-743D-AD14-1598389ECC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08596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1F58AF5B-F2ED-B857-CDDE-A4DB64739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1C4E086A-757C-0754-405E-00F426EA9F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 III — KPIs BY ROLE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Every seat owns its own metrics. No confusion. No overlap.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Below is the snapshot version of each.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(You can expand these into full Scorecard PDFs.)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 Lead Advisor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Revenue closed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First → Second conversion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Second → Implementation conversion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Planning accuracy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Client retention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AUM/premium growth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Review completion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Pricing integrity (discount incidents)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Sub-Advisor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Fit Call volume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Discovery quality score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First → Second conversion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Net-new opportunities created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Case preparedness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Data accuracy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Kept Rate on their calendar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 Service Advisor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Review calendar completion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Service ticket closure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Household satisfaction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Retention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RMD accuracy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Beneficiary accuracy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Heir engagement setups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79FA6106-D19E-FDB3-886B-A862A3C374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13141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3B6A0D70-15DA-9D2B-05E6-D8AEF539E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E7ACE61C-90B2-4ADD-AF54-4667C10432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4. New Business Specialist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NIGO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Time to issue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Time to funding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Transfer velocity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Pending &gt;10 days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Accuracy score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One-touch file completion 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5. Marketing Coordinator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CPL (by channel)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Show rates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Cost per appointment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Campaign launch deadlines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Creative completion rate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Weekly dashboard accuracy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6. Ops Manager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Dashboard cleanliness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SLA compliance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Workflow completion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Error rate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Cross-department alignment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Team huddle consistency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B0E77EC5-AEF8-FA45-9B82-95D07516FC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03734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31F22B70-E5D6-6074-C7CF-D466EEDA1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C49701B3-B5C6-F8E8-4C62-B0E6E04B42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7. Client Concierge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Speed to answer (phone)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Call disposition accuracy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Client satisfaction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Scheduling efficiency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Data cleanliness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First impression quality score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8. Phone Pro / CSA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Speed to Lead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→ Connect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Connect → Set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Set → Kept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Revival conversions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Script adherence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QA score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9. Owner/CEO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Margin (product mix)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Revenue per household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Marketing ROI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Advisor productivity per FTE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Hiring plan health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Cash runway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Vision execution (quarterly progress)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96464DCA-C234-B8B8-38C8-08DEAA81C2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52207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A9511D45-776B-6ADC-4401-1CBD0B3CD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D90C9212-208E-D86F-FCA6-2E9F18D71B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 IV — STANDARDIZED INDUSTRY GUARDRAILS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“If you don’t know what good looks like, you can’t fix what’s broken.”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These are the minimum acceptable standards for elite firms.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Area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Standard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Top Performer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→ Connect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35–45%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50%+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Connect → Set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40–50%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60%+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Set → Kept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60–70%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75–85%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Event Show Rate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55–70%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75–85%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Event → Appointment Request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40–60%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70%+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First → Second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50–60%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70%+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Second → Implementation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50–65%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70%+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NIGO 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&lt;7%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&lt;3–5%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Time to Issue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&lt;21 days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&lt;14 days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RMD Accuracy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100%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100%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Review Completion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100%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100%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Retention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95%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98–99%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Heir Engagement (A clients)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40%+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70%+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these as your baseline and benchmarks for future growth.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C3D6810E-6515-BEEB-73C7-E8389165FC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9292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EE0E0310-05BC-BD49-3500-153153489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EBD5FCF0-DF3C-00DB-E5C5-157625A07C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 V — TEMPLATES &amp; TOOLS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1: Weekly KPI Scorecard (Firm-Wide)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 metrics, 5-week trend, color-coded thresholds.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2: Daily Huddle Sheet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Sales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Marketing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Revival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3: Funnel Dashboard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→ Connect → Set → Kept → Second → Close → Submission → Issue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4: Product Mix Snapshot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Buckets + margin + 5-year impact.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5: Advisor Scorecard (per role)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6: Marketing Dashboard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CPL, CPA, show rate, conversion, revenue.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7: Annual Review Tracker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A/B/C completion matrix.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B5D110F9-EA2B-8DCB-BB5D-3D4C8D11BB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70355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26E31970-80C1-3BB5-A8C8-8DB0A9B9B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30EC9599-D993-6FA7-944C-F9C2EA7842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 V — TEMPLATES &amp; TOOLS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1: Weekly KPI Scorecard (Firm-Wide)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 metrics, 5-week trend, color-coded thresholds.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2: Daily Huddle Sheet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Sales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Marketing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Revival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3: Funnel Dashboard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→ Connect → Set → Kept → Second → Close → Submission → Issue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4: Product Mix Snapshot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Buckets + margin + 5-year impact.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5: Advisor Scorecard (per role)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6: Marketing Dashboard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CPL, CPA, show rate, conversion, revenue.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7: Annual Review Tracker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A/B/C completion matrix.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23D07CDC-E922-5F6E-F0C1-56374D6701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86616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0AC88F26-F572-C7D2-32DF-6A29E4E99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1E80F53D-428E-6FC1-5EE9-1DFE976B99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 V — TEMPLATES &amp; TOOLS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1: Weekly KPI Scorecard (Firm-Wide)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 metrics, 5-week trend, color-coded thresholds.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2: Daily Huddle Sheet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Sales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Marketing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Revival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3: Funnel Dashboard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→ Connect → Set → Kept → Second → Close → Submission → Issue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4: Product Mix Snapshot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Buckets + margin + 5-year impact.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5: Advisor Scorecard (per role)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6: Marketing Dashboard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CPL, CPA, show rate, conversion, revenue.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7: Annual Review Tracker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A/B/C completion matrix.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69BBCAC7-17B9-A051-4BCA-B440C678E7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0403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818258BD-4256-8EB0-5EF0-A73AA1024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A1A10C2E-E5D0-F23E-52DE-DEFF54982A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Slide: Ops’ Role 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Ops: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Identifies opportunity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Packages the follow-up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Schedules implementation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Tracks conversion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Language Ops Can Use 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“Client is open to exploring options if it reduces taxes.”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“Client asked about income sustainability.”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“Client unaware of beneficiary gaps.”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 </a:t>
            </a:r>
            <a:endParaRPr lang="en-US" sz="1800" b="0" i="0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Notes for stage:</a:t>
            </a:r>
            <a:b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</a:br>
            <a:r>
              <a:rPr lang="en-US" sz="1800" b="0" i="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“Ops identifies interest. Advisors confirm intent.”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F2CC3C08-EAEA-2A1F-A871-B4FD948813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08761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30DA9BFC-2542-B505-936D-E525D6C79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6C79B298-469D-96F3-1F46-5E48B16166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 V — TEMPLATES &amp; TOOLS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1: Weekly KPI Scorecard (Firm-Wide)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 metrics, 5-week trend, color-coded thresholds.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2: Daily Huddle Sheet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Sales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Marketing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Revival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3: Funnel Dashboard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→ Connect → Set → Kept → Second → Close → Submission → Issue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4: Product Mix Snapshot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Buckets + margin + 5-year impact.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5: Advisor Scorecard (per role)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6: Marketing Dashboard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CPL, CPA, show rate, conversion, revenue.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7: Annual Review Tracker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A/B/C completion matrix.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D636524C-3399-6A25-6295-D927544457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83946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3EC7D0DC-B847-7349-4383-86547B6AA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F162AD71-A084-2FC4-4F29-5E5C8C784B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 V — TEMPLATES &amp; TOOLS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1: Weekly KPI Scorecard (Firm-Wide)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 metrics, 5-week trend, color-coded thresholds.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2: Daily Huddle Sheet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Sales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Marketing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Revival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3: Funnel Dashboard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→ Connect → Set → Kept → Second → Close → Submission → Issue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4: Product Mix Snapshot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Buckets + margin + 5-year impact.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5: Advisor Scorecard (per role)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6: Marketing Dashboard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CPL, CPA, show rate, conversion, revenue.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7: Annual Review Tracker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A/B/C completion matrix.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CBBD36CE-C74E-097B-99BC-1300DF6F65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45721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512F2BAA-44A0-BEA8-3286-8A8DDAC55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840F754B-D28E-7344-C56B-D5CCAD2665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 V — TEMPLATES &amp; TOOLS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1: Weekly KPI Scorecard (Firm-Wide)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 metrics, 5-week trend, color-coded thresholds.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2: Daily Huddle Sheet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Sales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Marketing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Revival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3: Funnel Dashboard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→ Connect → Set → Kept → Second → Close → Submission → Issue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4: Product Mix Snapshot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Buckets + margin + 5-year impact.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5: Advisor Scorecard (per role)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6: Marketing Dashboard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CPL, CPA, show rate, conversion, revenue.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7: Annual Review Tracker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A/B/C completion matrix.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55B5A6DB-236E-11F4-76C7-61A77C4ADD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43079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7600FB02-3CA1-907D-66ED-71BF10F9F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11291311-0624-A574-1A0B-A7C65F02D8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 V — TEMPLATES &amp; TOOLS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1: Weekly KPI Scorecard (Firm-Wide)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 metrics, 5-week trend, color-coded thresholds.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2: Daily Huddle Sheet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Sales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Marketing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Revival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3: Funnel Dashboard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→ Connect → Set → Kept → Second → Close → Submission → Issue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4: Product Mix Snapshot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Buckets + margin + 5-year impact.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5: Advisor Scorecard (per role)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6: Marketing Dashboard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CPL, CPA, show rate, conversion, revenue.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7: Annual Review Tracker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A/B/C completion matrix.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40808DB0-C700-A330-244B-7C995D1374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0226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ED2045F4-7BB7-30AC-E280-7F1736C62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775ADAE1-39EA-78A4-39AA-0E0215E173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FULL KPI &amp; REPORTING PACK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can’t manage what you don’t measure.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can’t scale what you don’t track.”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Purpose: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give firms a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complete, standardized measurement system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that aligns owners, advisors, ops, marketing, and service teams around clear expectations, predictable performance, and quarterly accountability.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F332BEBC-14A2-02A5-65A5-B4BEAFDF01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2751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9FCF4C6E-5CC7-0A0B-504E-214C0236B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C7D1C5B9-7E61-7824-A030-052D79B117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Daily Sales Huddle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New leads yesterday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% contacted within 15 minutes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Fit Calls booked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Appointments set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Gaps/holes in next 7 days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revivals contacted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Today’s call blocks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305C6BF8-0BDA-3E7C-1C73-2AC61FF7D8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8167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CB5ED522-41BD-37C9-676C-98EBBBDCC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1510A8D8-CF8F-1203-C84F-C11589279B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Daily Sales Huddle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New leads yesterday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% contacted within 15 minutes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Fit Calls booked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Appointments set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Gaps/holes in next 7 days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revivals contacted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Today’s call blocks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B72E2EED-2252-3E13-2C3A-C7339FE627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1352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E1787907-BD1A-80E6-C1E6-104ED0798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DF5258DE-71A1-0DDE-C1B8-D7E9D05523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Daily Sales Huddle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New leads yesterday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% contacted within 15 minutes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Fit Calls booked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Appointments set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Gaps/holes in next 7 days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revivals contacted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Today’s call blocks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1DD59363-14AB-63D7-69F7-2BEBB1A2DD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6784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795624CF-E5E3-5379-4FBF-15CCF8BB2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8AE865A5-A334-B108-B9E7-C8D74EFF7E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Daily Sales Huddle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New leads yesterday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% contacted within 15 minutes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Fit Calls booked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Appointments set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Gaps/holes in next 7 days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revivals contacted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Today’s call blocks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4A9BDAD6-59D9-DB6C-2695-2E6C4C391C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708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CF9D55-BF53-7D9E-A19A-F99C3BB31F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892" r="2892"/>
          <a:stretch/>
        </p:blipFill>
        <p:spPr>
          <a:xfrm>
            <a:off x="-2505" y="-1"/>
            <a:ext cx="18290505" cy="10319443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028E2568-B420-4FE5-31F1-84939923B0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67533"/>
          <a:stretch/>
        </p:blipFill>
        <p:spPr>
          <a:xfrm>
            <a:off x="1903445" y="2934518"/>
            <a:ext cx="3175682" cy="35618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953CAE-4DEB-941B-A183-D3939476FA3B}"/>
              </a:ext>
            </a:extLst>
          </p:cNvPr>
          <p:cNvSpPr/>
          <p:nvPr userDrawn="1"/>
        </p:nvSpPr>
        <p:spPr>
          <a:xfrm>
            <a:off x="0" y="8098971"/>
            <a:ext cx="18288000" cy="2220471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A4BC5C-1D60-9EE0-3C2C-6D3322D41044}"/>
              </a:ext>
            </a:extLst>
          </p:cNvPr>
          <p:cNvCxnSpPr>
            <a:cxnSpLocks/>
          </p:cNvCxnSpPr>
          <p:nvPr userDrawn="1"/>
        </p:nvCxnSpPr>
        <p:spPr>
          <a:xfrm>
            <a:off x="-2505" y="8098971"/>
            <a:ext cx="18290505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59;p7">
            <a:extLst>
              <a:ext uri="{FF2B5EF4-FFF2-40B4-BE49-F238E27FC236}">
                <a16:creationId xmlns:a16="http://schemas.microsoft.com/office/drawing/2014/main" id="{FCAAE4FE-3E03-6CE6-3CF7-AEB0A31EE094}"/>
              </a:ext>
            </a:extLst>
          </p:cNvPr>
          <p:cNvSpPr txBox="1"/>
          <p:nvPr userDrawn="1"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Google Shape;60;p7">
            <a:extLst>
              <a:ext uri="{FF2B5EF4-FFF2-40B4-BE49-F238E27FC236}">
                <a16:creationId xmlns:a16="http://schemas.microsoft.com/office/drawing/2014/main" id="{44DDCA82-65AD-4CE8-82E2-E69BBEE11E93}"/>
              </a:ext>
            </a:extLst>
          </p:cNvPr>
          <p:cNvSpPr txBox="1"/>
          <p:nvPr userDrawn="1"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One" userDrawn="1">
  <p:cSld name="OBJECT">
    <p:bg>
      <p:bgPr>
        <a:solidFill>
          <a:srgbClr val="F8EFE5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A989B8-F5CF-5A89-5C73-D2E25FC93C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rcRect l="2892" r="2892"/>
          <a:stretch/>
        </p:blipFill>
        <p:spPr>
          <a:xfrm>
            <a:off x="-2505" y="-1"/>
            <a:ext cx="18290505" cy="10319443"/>
          </a:xfrm>
          <a:prstGeom prst="rect">
            <a:avLst/>
          </a:prstGeom>
        </p:spPr>
      </p:pic>
      <p:sp>
        <p:nvSpPr>
          <p:cNvPr id="3" name="Google Shape;59;p7">
            <a:extLst>
              <a:ext uri="{FF2B5EF4-FFF2-40B4-BE49-F238E27FC236}">
                <a16:creationId xmlns:a16="http://schemas.microsoft.com/office/drawing/2014/main" id="{2D5E393E-422D-92AD-039C-40CC33E1E3AB}"/>
              </a:ext>
            </a:extLst>
          </p:cNvPr>
          <p:cNvSpPr txBox="1"/>
          <p:nvPr userDrawn="1"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Google Shape;60;p7">
            <a:extLst>
              <a:ext uri="{FF2B5EF4-FFF2-40B4-BE49-F238E27FC236}">
                <a16:creationId xmlns:a16="http://schemas.microsoft.com/office/drawing/2014/main" id="{A6B59552-7527-A081-1639-1B9E41549960}"/>
              </a:ext>
            </a:extLst>
          </p:cNvPr>
          <p:cNvSpPr txBox="1"/>
          <p:nvPr userDrawn="1"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 type="secHead">
  <p:cSld name="SECTION_HEADER">
    <p:bg>
      <p:bgPr>
        <a:solidFill>
          <a:srgbClr val="F8EFE5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22D808-F9E5-A960-86C0-398EE02702B6}"/>
              </a:ext>
            </a:extLst>
          </p:cNvPr>
          <p:cNvSpPr/>
          <p:nvPr userDrawn="1"/>
        </p:nvSpPr>
        <p:spPr>
          <a:xfrm>
            <a:off x="7595726" y="1"/>
            <a:ext cx="10692274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91;p10">
            <a:extLst>
              <a:ext uri="{FF2B5EF4-FFF2-40B4-BE49-F238E27FC236}">
                <a16:creationId xmlns:a16="http://schemas.microsoft.com/office/drawing/2014/main" id="{E5998FF4-22EE-21EE-0120-95AEEC2C37C5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6312" r="22433" b="314"/>
          <a:stretch/>
        </p:blipFill>
        <p:spPr>
          <a:xfrm>
            <a:off x="2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0D698E4-E6CE-A60A-F713-592168A9FD4A}"/>
              </a:ext>
            </a:extLst>
          </p:cNvPr>
          <p:cNvCxnSpPr>
            <a:cxnSpLocks/>
          </p:cNvCxnSpPr>
          <p:nvPr userDrawn="1"/>
        </p:nvCxnSpPr>
        <p:spPr>
          <a:xfrm flipV="1">
            <a:off x="7595726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llery" userDrawn="1">
  <p:cSld name="TWO_OBJECTS">
    <p:bg>
      <p:bgPr>
        <a:solidFill>
          <a:srgbClr val="253278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DB98D4-06FF-8562-1E55-6CCF62C47298}"/>
              </a:ext>
            </a:extLst>
          </p:cNvPr>
          <p:cNvSpPr/>
          <p:nvPr userDrawn="1"/>
        </p:nvSpPr>
        <p:spPr>
          <a:xfrm>
            <a:off x="0" y="1"/>
            <a:ext cx="10692274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91;p10">
            <a:extLst>
              <a:ext uri="{FF2B5EF4-FFF2-40B4-BE49-F238E27FC236}">
                <a16:creationId xmlns:a16="http://schemas.microsoft.com/office/drawing/2014/main" id="{D2F632E9-BD49-DAFB-7CC4-BDD570D35A4C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6312" r="22433" b="314"/>
          <a:stretch/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FFB991-7923-C0FE-D634-02616A3DFCD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EBBE87E-6D5F-F7E7-14FE-A9EE7BC8685E}"/>
              </a:ext>
            </a:extLst>
          </p:cNvPr>
          <p:cNvSpPr/>
          <p:nvPr userDrawn="1"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llery" preserve="1" userDrawn="1">
  <p:cSld name="1_Gallery">
    <p:bg>
      <p:bgPr>
        <a:solidFill>
          <a:srgbClr val="253278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DB98D4-06FF-8562-1E55-6CCF62C47298}"/>
              </a:ext>
            </a:extLst>
          </p:cNvPr>
          <p:cNvSpPr/>
          <p:nvPr userDrawn="1"/>
        </p:nvSpPr>
        <p:spPr>
          <a:xfrm>
            <a:off x="0" y="1"/>
            <a:ext cx="18288000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BBE87E-6D5F-F7E7-14FE-A9EE7BC8685E}"/>
              </a:ext>
            </a:extLst>
          </p:cNvPr>
          <p:cNvSpPr/>
          <p:nvPr userDrawn="1"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8C2BD8-5039-FF60-F012-44EF8B7E29BA}"/>
              </a:ext>
            </a:extLst>
          </p:cNvPr>
          <p:cNvSpPr/>
          <p:nvPr userDrawn="1"/>
        </p:nvSpPr>
        <p:spPr>
          <a:xfrm>
            <a:off x="18861" y="-16221"/>
            <a:ext cx="18288000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8DF5D3-4C9E-A49A-7E90-A83997DE2B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rcRect l="2892" r="2892"/>
          <a:stretch/>
        </p:blipFill>
        <p:spPr>
          <a:xfrm>
            <a:off x="18861" y="-24431"/>
            <a:ext cx="18290505" cy="10319443"/>
          </a:xfrm>
          <a:prstGeom prst="rect">
            <a:avLst/>
          </a:prstGeom>
        </p:spPr>
      </p:pic>
      <p:pic>
        <p:nvPicPr>
          <p:cNvPr id="6" name="Google Shape;91;p10">
            <a:extLst>
              <a:ext uri="{FF2B5EF4-FFF2-40B4-BE49-F238E27FC236}">
                <a16:creationId xmlns:a16="http://schemas.microsoft.com/office/drawing/2014/main" id="{11509D2B-C987-CE18-D899-AEEE0659CA48}"/>
              </a:ext>
            </a:extLst>
          </p:cNvPr>
          <p:cNvPicPr preferRelativeResize="0"/>
          <p:nvPr userDrawn="1"/>
        </p:nvPicPr>
        <p:blipFill>
          <a:blip r:embed="rId3"/>
          <a:srcRect l="699" r="537" b="16881"/>
          <a:stretch/>
        </p:blipFill>
        <p:spPr>
          <a:xfrm>
            <a:off x="-29980" y="-16223"/>
            <a:ext cx="18377804" cy="103112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01D8B56-22DB-F350-D44C-50F43D8200F1}"/>
              </a:ext>
            </a:extLst>
          </p:cNvPr>
          <p:cNvSpPr/>
          <p:nvPr userDrawn="1"/>
        </p:nvSpPr>
        <p:spPr>
          <a:xfrm>
            <a:off x="-237744" y="-16221"/>
            <a:ext cx="18763488" cy="10319442"/>
          </a:xfrm>
          <a:prstGeom prst="rect">
            <a:avLst/>
          </a:prstGeom>
          <a:solidFill>
            <a:srgbClr val="272626">
              <a:alpha val="8934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4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559162-21DB-24F3-DF52-D904CAC98AF1}"/>
              </a:ext>
            </a:extLst>
          </p:cNvPr>
          <p:cNvSpPr/>
          <p:nvPr userDrawn="1"/>
        </p:nvSpPr>
        <p:spPr>
          <a:xfrm>
            <a:off x="0" y="1"/>
            <a:ext cx="18288000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59;p7">
            <a:extLst>
              <a:ext uri="{FF2B5EF4-FFF2-40B4-BE49-F238E27FC236}">
                <a16:creationId xmlns:a16="http://schemas.microsoft.com/office/drawing/2014/main" id="{3F49ED4D-7897-456B-6FAA-CAB6499633F2}"/>
              </a:ext>
            </a:extLst>
          </p:cNvPr>
          <p:cNvSpPr txBox="1"/>
          <p:nvPr userDrawn="1"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Google Shape;60;p7">
            <a:extLst>
              <a:ext uri="{FF2B5EF4-FFF2-40B4-BE49-F238E27FC236}">
                <a16:creationId xmlns:a16="http://schemas.microsoft.com/office/drawing/2014/main" id="{23FB8649-5622-1AAE-F491-4EBBC15F8DA8}"/>
              </a:ext>
            </a:extLst>
          </p:cNvPr>
          <p:cNvSpPr txBox="1"/>
          <p:nvPr userDrawn="1"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E5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DB036D7-8347-0FF7-65DF-2B1455BDCF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92" r="2892"/>
          <a:stretch/>
        </p:blipFill>
        <p:spPr>
          <a:xfrm>
            <a:off x="-2505" y="-1"/>
            <a:ext cx="18290505" cy="10319443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292CCF0D-3E36-D012-A9D6-A0CE223E6E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7533"/>
          <a:stretch/>
        </p:blipFill>
        <p:spPr>
          <a:xfrm>
            <a:off x="1454266" y="2934518"/>
            <a:ext cx="3175682" cy="356184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819ACD7-E687-0BA5-35DB-0D09E1C1BEC0}"/>
              </a:ext>
            </a:extLst>
          </p:cNvPr>
          <p:cNvSpPr/>
          <p:nvPr/>
        </p:nvSpPr>
        <p:spPr>
          <a:xfrm>
            <a:off x="0" y="8098971"/>
            <a:ext cx="18288000" cy="2220471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72788D-82B3-4BEF-F395-173B957B5848}"/>
              </a:ext>
            </a:extLst>
          </p:cNvPr>
          <p:cNvCxnSpPr>
            <a:cxnSpLocks/>
          </p:cNvCxnSpPr>
          <p:nvPr/>
        </p:nvCxnSpPr>
        <p:spPr>
          <a:xfrm>
            <a:off x="-2505" y="8098971"/>
            <a:ext cx="18290505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oogle Shape;59;p7">
            <a:extLst>
              <a:ext uri="{FF2B5EF4-FFF2-40B4-BE49-F238E27FC236}">
                <a16:creationId xmlns:a16="http://schemas.microsoft.com/office/drawing/2014/main" id="{02D8703A-2B75-6F5D-4858-E86D3926D33C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Google Shape;60;p7">
            <a:extLst>
              <a:ext uri="{FF2B5EF4-FFF2-40B4-BE49-F238E27FC236}">
                <a16:creationId xmlns:a16="http://schemas.microsoft.com/office/drawing/2014/main" id="{FE243EF0-7F96-7199-A455-D042BEDBE06F}"/>
              </a:ext>
            </a:extLst>
          </p:cNvPr>
          <p:cNvSpPr txBox="1"/>
          <p:nvPr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A9AB48-2669-BAA1-8B88-3CC57E45DA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4000"/>
          </a:blip>
          <a:srcRect l="2892" t="21738" r="2892"/>
          <a:stretch/>
        </p:blipFill>
        <p:spPr>
          <a:xfrm>
            <a:off x="0" y="9877"/>
            <a:ext cx="18290505" cy="8076153"/>
          </a:xfrm>
          <a:prstGeom prst="rect">
            <a:avLst/>
          </a:prstGeom>
        </p:spPr>
      </p:pic>
      <p:pic>
        <p:nvPicPr>
          <p:cNvPr id="22" name="Google Shape;91;p10">
            <a:extLst>
              <a:ext uri="{FF2B5EF4-FFF2-40B4-BE49-F238E27FC236}">
                <a16:creationId xmlns:a16="http://schemas.microsoft.com/office/drawing/2014/main" id="{9E7643F8-1E4A-E60A-2F80-6E91AA877326}"/>
              </a:ext>
            </a:extLst>
          </p:cNvPr>
          <p:cNvPicPr preferRelativeResize="0"/>
          <p:nvPr/>
        </p:nvPicPr>
        <p:blipFill>
          <a:blip r:embed="rId6"/>
          <a:srcRect l="699" t="17937" r="537" b="16881"/>
          <a:stretch/>
        </p:blipFill>
        <p:spPr>
          <a:xfrm>
            <a:off x="-48841" y="0"/>
            <a:ext cx="18377804" cy="808603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64A1EFA-6474-3EF8-62F7-C87E6A016E95}"/>
              </a:ext>
            </a:extLst>
          </p:cNvPr>
          <p:cNvSpPr/>
          <p:nvPr/>
        </p:nvSpPr>
        <p:spPr>
          <a:xfrm>
            <a:off x="0" y="9878"/>
            <a:ext cx="18288000" cy="8076152"/>
          </a:xfrm>
          <a:prstGeom prst="rect">
            <a:avLst/>
          </a:prstGeom>
          <a:solidFill>
            <a:srgbClr val="27262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black and white checkered pattern&#10;&#10;Description automatically generated">
            <a:extLst>
              <a:ext uri="{FF2B5EF4-FFF2-40B4-BE49-F238E27FC236}">
                <a16:creationId xmlns:a16="http://schemas.microsoft.com/office/drawing/2014/main" id="{9B9FAC2B-3DB9-B7FA-43D8-6A07B34CE23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</a:blip>
          <a:srcRect b="37630"/>
          <a:stretch/>
        </p:blipFill>
        <p:spPr>
          <a:xfrm>
            <a:off x="2868" y="-30894"/>
            <a:ext cx="18372431" cy="81298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BA6E65-56D2-6738-F364-ED2CEED77327}"/>
              </a:ext>
            </a:extLst>
          </p:cNvPr>
          <p:cNvSpPr/>
          <p:nvPr/>
        </p:nvSpPr>
        <p:spPr>
          <a:xfrm>
            <a:off x="0" y="8098971"/>
            <a:ext cx="18288000" cy="2220471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6C327E-DBB2-7113-FB3C-02567FC7304C}"/>
              </a:ext>
            </a:extLst>
          </p:cNvPr>
          <p:cNvCxnSpPr>
            <a:cxnSpLocks/>
          </p:cNvCxnSpPr>
          <p:nvPr/>
        </p:nvCxnSpPr>
        <p:spPr>
          <a:xfrm>
            <a:off x="-2505" y="8098971"/>
            <a:ext cx="18290505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787A7CBE-47E5-DEC7-D09E-1852B47882DB}"/>
              </a:ext>
            </a:extLst>
          </p:cNvPr>
          <p:cNvSpPr txBox="1"/>
          <p:nvPr/>
        </p:nvSpPr>
        <p:spPr>
          <a:xfrm>
            <a:off x="5073080" y="3057356"/>
            <a:ext cx="11913997" cy="256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OPERATIONAL COMMAND</a:t>
            </a:r>
            <a:endParaRPr sz="11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4" name="Google Shape;58;p7">
            <a:extLst>
              <a:ext uri="{FF2B5EF4-FFF2-40B4-BE49-F238E27FC236}">
                <a16:creationId xmlns:a16="http://schemas.microsoft.com/office/drawing/2014/main" id="{5B1DA1F8-4FBF-B782-49F7-E27653900820}"/>
              </a:ext>
            </a:extLst>
          </p:cNvPr>
          <p:cNvSpPr txBox="1"/>
          <p:nvPr/>
        </p:nvSpPr>
        <p:spPr>
          <a:xfrm>
            <a:off x="5168330" y="6029569"/>
            <a:ext cx="110650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USING KPIs, DASHBOARDS, AND CKA TO RUN THE MACHINE</a:t>
            </a:r>
            <a:endParaRPr sz="3000" i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7B1EFA33-0FC3-A41C-111C-A175369C7A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7533"/>
          <a:stretch/>
        </p:blipFill>
        <p:spPr>
          <a:xfrm>
            <a:off x="1454266" y="2934518"/>
            <a:ext cx="3175682" cy="356184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775C5-4296-5884-B638-C2995AEFDFFC}"/>
              </a:ext>
            </a:extLst>
          </p:cNvPr>
          <p:cNvCxnSpPr>
            <a:cxnSpLocks/>
          </p:cNvCxnSpPr>
          <p:nvPr/>
        </p:nvCxnSpPr>
        <p:spPr>
          <a:xfrm>
            <a:off x="5168330" y="5670181"/>
            <a:ext cx="11065021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Google Shape;59;p7">
            <a:extLst>
              <a:ext uri="{FF2B5EF4-FFF2-40B4-BE49-F238E27FC236}">
                <a16:creationId xmlns:a16="http://schemas.microsoft.com/office/drawing/2014/main" id="{3BBD22E6-8F0B-5FC1-226D-E8B10321F0C8}"/>
              </a:ext>
            </a:extLst>
          </p:cNvPr>
          <p:cNvSpPr txBox="1"/>
          <p:nvPr/>
        </p:nvSpPr>
        <p:spPr>
          <a:xfrm>
            <a:off x="16834930" y="5554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2026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Google Shape;60;p7">
            <a:extLst>
              <a:ext uri="{FF2B5EF4-FFF2-40B4-BE49-F238E27FC236}">
                <a16:creationId xmlns:a16="http://schemas.microsoft.com/office/drawing/2014/main" id="{FE5DB9EB-640B-FEAF-4916-2C0CCD908BF3}"/>
              </a:ext>
            </a:extLst>
          </p:cNvPr>
          <p:cNvSpPr txBox="1"/>
          <p:nvPr/>
        </p:nvSpPr>
        <p:spPr>
          <a:xfrm>
            <a:off x="840928" y="5562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6B2E53-7450-31B9-0CA2-CA1AB3FB780F}"/>
              </a:ext>
            </a:extLst>
          </p:cNvPr>
          <p:cNvSpPr txBox="1"/>
          <p:nvPr/>
        </p:nvSpPr>
        <p:spPr>
          <a:xfrm>
            <a:off x="3058477" y="8694630"/>
            <a:ext cx="3336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ALICIA PADILLA</a:t>
            </a:r>
          </a:p>
          <a:p>
            <a:r>
              <a:rPr lang="en-US" sz="1800" dirty="0">
                <a:solidFill>
                  <a:srgbClr val="E255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Director of Annuity Operations</a:t>
            </a:r>
          </a:p>
          <a:p>
            <a:r>
              <a:rPr lang="en-US" sz="1800" i="1" dirty="0">
                <a:solidFill>
                  <a:srgbClr val="E255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Magellan Financial</a:t>
            </a:r>
          </a:p>
        </p:txBody>
      </p:sp>
      <p:pic>
        <p:nvPicPr>
          <p:cNvPr id="27" name="Picture 26" descr="A black and orange logo&#10;&#10;Description automatically generated">
            <a:extLst>
              <a:ext uri="{FF2B5EF4-FFF2-40B4-BE49-F238E27FC236}">
                <a16:creationId xmlns:a16="http://schemas.microsoft.com/office/drawing/2014/main" id="{AF0E3CB7-3BB2-0839-5BD7-9750F3EA8F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942" y="8515396"/>
            <a:ext cx="1509005" cy="13314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701A6D8-C288-DB8F-E958-6C466C23C717}"/>
              </a:ext>
            </a:extLst>
          </p:cNvPr>
          <p:cNvSpPr txBox="1"/>
          <p:nvPr/>
        </p:nvSpPr>
        <p:spPr>
          <a:xfrm>
            <a:off x="6482309" y="8694630"/>
            <a:ext cx="53155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RACHAEL GONZALEZ</a:t>
            </a:r>
          </a:p>
          <a:p>
            <a:r>
              <a:rPr lang="en-US" sz="1800" dirty="0">
                <a:solidFill>
                  <a:srgbClr val="E255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Exec. Director of Client &amp; Media Operations</a:t>
            </a:r>
          </a:p>
          <a:p>
            <a:r>
              <a:rPr lang="en-US" sz="1800" i="1" dirty="0">
                <a:solidFill>
                  <a:srgbClr val="E255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Magellan Financial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8355DC73-979C-3C3C-69B9-71E446958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9;p8">
            <a:extLst>
              <a:ext uri="{FF2B5EF4-FFF2-40B4-BE49-F238E27FC236}">
                <a16:creationId xmlns:a16="http://schemas.microsoft.com/office/drawing/2014/main" id="{6CAA8BD5-DFC6-CBE7-A58E-2142AEE6BF1E}"/>
              </a:ext>
            </a:extLst>
          </p:cNvPr>
          <p:cNvSpPr txBox="1"/>
          <p:nvPr/>
        </p:nvSpPr>
        <p:spPr>
          <a:xfrm>
            <a:off x="870166" y="3756198"/>
            <a:ext cx="16547668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CKA: OPS NORTH STAR</a:t>
            </a:r>
            <a:endParaRPr sz="12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5" name="Google Shape;58;p7">
            <a:extLst>
              <a:ext uri="{FF2B5EF4-FFF2-40B4-BE49-F238E27FC236}">
                <a16:creationId xmlns:a16="http://schemas.microsoft.com/office/drawing/2014/main" id="{79526C28-2A66-6A23-6BB2-A9C577DF8F99}"/>
              </a:ext>
            </a:extLst>
          </p:cNvPr>
          <p:cNvSpPr txBox="1"/>
          <p:nvPr/>
        </p:nvSpPr>
        <p:spPr>
          <a:xfrm>
            <a:off x="3411978" y="5143500"/>
            <a:ext cx="12775257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i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Total Marketing Spend </a:t>
            </a:r>
            <a:endParaRPr lang="en-US" sz="4500" i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23D65E-625B-8DFF-87FB-99EE20101D08}"/>
              </a:ext>
            </a:extLst>
          </p:cNvPr>
          <p:cNvCxnSpPr>
            <a:cxnSpLocks/>
          </p:cNvCxnSpPr>
          <p:nvPr/>
        </p:nvCxnSpPr>
        <p:spPr>
          <a:xfrm>
            <a:off x="3611490" y="2292954"/>
            <a:ext cx="11065021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D3DD46-C938-D6B8-053D-B35703E223DF}"/>
              </a:ext>
            </a:extLst>
          </p:cNvPr>
          <p:cNvCxnSpPr>
            <a:cxnSpLocks/>
          </p:cNvCxnSpPr>
          <p:nvPr/>
        </p:nvCxnSpPr>
        <p:spPr>
          <a:xfrm>
            <a:off x="3611490" y="7402836"/>
            <a:ext cx="11065021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58;p7">
            <a:extLst>
              <a:ext uri="{FF2B5EF4-FFF2-40B4-BE49-F238E27FC236}">
                <a16:creationId xmlns:a16="http://schemas.microsoft.com/office/drawing/2014/main" id="{D540A022-1F82-E627-323C-411B302D56B7}"/>
              </a:ext>
            </a:extLst>
          </p:cNvPr>
          <p:cNvSpPr txBox="1"/>
          <p:nvPr/>
        </p:nvSpPr>
        <p:spPr>
          <a:xfrm>
            <a:off x="6883879" y="6030606"/>
            <a:ext cx="5831457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i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Kept Appointments</a:t>
            </a:r>
            <a:endParaRPr lang="en-US" sz="4500" i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02809-5F19-6EFB-1478-5F1B332864D2}"/>
              </a:ext>
            </a:extLst>
          </p:cNvPr>
          <p:cNvCxnSpPr>
            <a:cxnSpLocks/>
          </p:cNvCxnSpPr>
          <p:nvPr/>
        </p:nvCxnSpPr>
        <p:spPr>
          <a:xfrm>
            <a:off x="6883879" y="5933301"/>
            <a:ext cx="5831457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AF9431B5-CBA0-179D-2B50-F1F200B5270A}"/>
              </a:ext>
            </a:extLst>
          </p:cNvPr>
          <p:cNvSpPr txBox="1"/>
          <p:nvPr/>
        </p:nvSpPr>
        <p:spPr>
          <a:xfrm>
            <a:off x="-918483" y="5474652"/>
            <a:ext cx="12775257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i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CKA=</a:t>
            </a:r>
            <a:endParaRPr lang="en-US" sz="6500" i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737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B5FBEF4D-E5EC-137E-1F43-3B6C944D1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C1997E-CEA1-ED42-618F-9FB82D4C5E6B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9;p7">
            <a:extLst>
              <a:ext uri="{FF2B5EF4-FFF2-40B4-BE49-F238E27FC236}">
                <a16:creationId xmlns:a16="http://schemas.microsoft.com/office/drawing/2014/main" id="{FAACCDE9-7345-32A1-5AB8-336F299B41EA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Google Shape;213;p17">
            <a:extLst>
              <a:ext uri="{FF2B5EF4-FFF2-40B4-BE49-F238E27FC236}">
                <a16:creationId xmlns:a16="http://schemas.microsoft.com/office/drawing/2014/main" id="{4F716245-3A72-9A56-74C8-B2B17C972CDF}"/>
              </a:ext>
            </a:extLst>
          </p:cNvPr>
          <p:cNvPicPr preferRelativeResize="0"/>
          <p:nvPr/>
        </p:nvPicPr>
        <p:blipFill>
          <a:blip r:embed="rId3"/>
          <a:srcRect l="28096" t="-1" r="42317" b="45"/>
          <a:stretch/>
        </p:blipFill>
        <p:spPr>
          <a:xfrm>
            <a:off x="10700205" y="0"/>
            <a:ext cx="7579863" cy="102823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43FC5BA1-DDE1-5C2E-479E-D99C65BB9CAD}"/>
              </a:ext>
            </a:extLst>
          </p:cNvPr>
          <p:cNvSpPr txBox="1"/>
          <p:nvPr/>
        </p:nvSpPr>
        <p:spPr>
          <a:xfrm>
            <a:off x="671802" y="735412"/>
            <a:ext cx="6923915" cy="1923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WHY OPS CONTROLS CKA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09CEBA-2684-0848-4067-EE86D3E2F70D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2CB6BDB-D011-9756-28D6-74BA331EB747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1DE083F0-C1A8-98D0-F47E-7A8BC8471495}"/>
              </a:ext>
            </a:extLst>
          </p:cNvPr>
          <p:cNvSpPr txBox="1"/>
          <p:nvPr/>
        </p:nvSpPr>
        <p:spPr>
          <a:xfrm>
            <a:off x="671802" y="3115428"/>
            <a:ext cx="9055540" cy="620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Speed-to-lead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8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Follow-up execution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Reminder cadence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8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Calendar structure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 rates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8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quality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Lead routing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8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Revival</a:t>
            </a:r>
            <a:endParaRPr lang="en-US" sz="38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279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09EDDD12-F10F-A1EF-6062-E3E855E65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19AD07-7E36-D09B-A6C7-C0BC28EE5E70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9;p7">
            <a:extLst>
              <a:ext uri="{FF2B5EF4-FFF2-40B4-BE49-F238E27FC236}">
                <a16:creationId xmlns:a16="http://schemas.microsoft.com/office/drawing/2014/main" id="{BAC777C0-9618-13A0-E4EF-3DC2831F90EA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Google Shape;213;p17">
            <a:extLst>
              <a:ext uri="{FF2B5EF4-FFF2-40B4-BE49-F238E27FC236}">
                <a16:creationId xmlns:a16="http://schemas.microsoft.com/office/drawing/2014/main" id="{054EDBDC-7BD5-43A2-1CA1-95C31830A975}"/>
              </a:ext>
            </a:extLst>
          </p:cNvPr>
          <p:cNvPicPr preferRelativeResize="0"/>
          <p:nvPr/>
        </p:nvPicPr>
        <p:blipFill>
          <a:blip r:embed="rId3"/>
          <a:srcRect l="28096" t="-1" r="42317" b="45"/>
          <a:stretch/>
        </p:blipFill>
        <p:spPr>
          <a:xfrm>
            <a:off x="10700205" y="0"/>
            <a:ext cx="7579863" cy="102823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F198B69F-2479-9F3E-DD2D-B2C5367A7755}"/>
              </a:ext>
            </a:extLst>
          </p:cNvPr>
          <p:cNvSpPr txBox="1"/>
          <p:nvPr/>
        </p:nvSpPr>
        <p:spPr>
          <a:xfrm>
            <a:off x="671802" y="735412"/>
            <a:ext cx="9334837" cy="96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FUNNEL METRICS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BCD725-D3A5-0AA5-1CF1-9111D1EA9078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3A8228F-94E5-3229-A9C2-FDE33331EB70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1B8FCEB4-20F6-A121-054E-E12D48742E8A}"/>
              </a:ext>
            </a:extLst>
          </p:cNvPr>
          <p:cNvSpPr txBox="1"/>
          <p:nvPr/>
        </p:nvSpPr>
        <p:spPr>
          <a:xfrm>
            <a:off x="671802" y="3813197"/>
            <a:ext cx="10012536" cy="307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indent="-4572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Lead → Connect → Set → Kept​</a:t>
            </a:r>
          </a:p>
          <a:p>
            <a:pPr marL="457200" indent="-4572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Low Connect = follow-up failure​</a:t>
            </a:r>
          </a:p>
          <a:p>
            <a:pPr marL="457200" indent="-4572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Low Set = script/tone issue​</a:t>
            </a:r>
          </a:p>
          <a:p>
            <a:pPr marL="457200" indent="-4572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Low Kept = calendar &amp; expectations​</a:t>
            </a:r>
          </a:p>
          <a:p>
            <a:pPr marL="457200" indent="-4572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Low Second = advisor discovery gap</a:t>
            </a:r>
          </a:p>
        </p:txBody>
      </p:sp>
    </p:spTree>
    <p:extLst>
      <p:ext uri="{BB962C8B-B14F-4D97-AF65-F5344CB8AC3E}">
        <p14:creationId xmlns:p14="http://schemas.microsoft.com/office/powerpoint/2010/main" val="2536895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6F839218-8DEC-AEED-C40B-7FF32D852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77DEFF-F8A1-8D72-3424-2A3295B5975B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9;p7">
            <a:extLst>
              <a:ext uri="{FF2B5EF4-FFF2-40B4-BE49-F238E27FC236}">
                <a16:creationId xmlns:a16="http://schemas.microsoft.com/office/drawing/2014/main" id="{55FC68A3-3C40-A25F-EF7F-D5A6A962CA11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Google Shape;213;p17">
            <a:extLst>
              <a:ext uri="{FF2B5EF4-FFF2-40B4-BE49-F238E27FC236}">
                <a16:creationId xmlns:a16="http://schemas.microsoft.com/office/drawing/2014/main" id="{3D4CDA60-9C65-12BE-D853-BF34C733310D}"/>
              </a:ext>
            </a:extLst>
          </p:cNvPr>
          <p:cNvPicPr preferRelativeResize="0"/>
          <p:nvPr/>
        </p:nvPicPr>
        <p:blipFill>
          <a:blip r:embed="rId3"/>
          <a:srcRect l="28096" t="-1" r="42317" b="45"/>
          <a:stretch/>
        </p:blipFill>
        <p:spPr>
          <a:xfrm>
            <a:off x="10700205" y="0"/>
            <a:ext cx="7579863" cy="102823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A5876BCE-2A01-CFC5-C84E-0F05AF85799D}"/>
              </a:ext>
            </a:extLst>
          </p:cNvPr>
          <p:cNvSpPr txBox="1"/>
          <p:nvPr/>
        </p:nvSpPr>
        <p:spPr>
          <a:xfrm>
            <a:off x="671802" y="735412"/>
            <a:ext cx="9334837" cy="96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EVENT METRICS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3D511F0-FDF7-D1AA-7BC5-A99C53BD262E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B09D425-9D35-7D1E-48DD-F7E68BF3B995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CAE3A386-6010-7579-8F26-D0B0F30B998A}"/>
              </a:ext>
            </a:extLst>
          </p:cNvPr>
          <p:cNvSpPr txBox="1"/>
          <p:nvPr/>
        </p:nvSpPr>
        <p:spPr>
          <a:xfrm>
            <a:off x="671802" y="3813197"/>
            <a:ext cx="9055540" cy="430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indent="-4572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Registration volume​</a:t>
            </a:r>
          </a:p>
          <a:p>
            <a:pPr marL="457200" indent="-4572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 rate​</a:t>
            </a:r>
          </a:p>
          <a:p>
            <a:pPr marL="457200" indent="-4572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Appointment requests​</a:t>
            </a:r>
          </a:p>
          <a:p>
            <a:pPr marL="457200" indent="-4572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On-site booking %​</a:t>
            </a:r>
          </a:p>
          <a:p>
            <a:pPr marL="457200" indent="-4572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72-hour booking %​</a:t>
            </a:r>
          </a:p>
          <a:p>
            <a:pPr marL="457200" indent="-4572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per registrant​</a:t>
            </a:r>
          </a:p>
          <a:p>
            <a:pPr marL="457200" indent="-4572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per kept appointment</a:t>
            </a:r>
          </a:p>
        </p:txBody>
      </p:sp>
    </p:spTree>
    <p:extLst>
      <p:ext uri="{BB962C8B-B14F-4D97-AF65-F5344CB8AC3E}">
        <p14:creationId xmlns:p14="http://schemas.microsoft.com/office/powerpoint/2010/main" val="3086323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5DFC06AC-ED33-5564-D246-15127141C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20EAC0-2D89-1D05-2B2D-2E42FAA4C7D0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9;p7">
            <a:extLst>
              <a:ext uri="{FF2B5EF4-FFF2-40B4-BE49-F238E27FC236}">
                <a16:creationId xmlns:a16="http://schemas.microsoft.com/office/drawing/2014/main" id="{DE992C42-9FF5-9F31-0F9A-16D075E2BE65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Google Shape;213;p17">
            <a:extLst>
              <a:ext uri="{FF2B5EF4-FFF2-40B4-BE49-F238E27FC236}">
                <a16:creationId xmlns:a16="http://schemas.microsoft.com/office/drawing/2014/main" id="{9338B8CC-5AB6-1CA2-29A9-04E1764F287F}"/>
              </a:ext>
            </a:extLst>
          </p:cNvPr>
          <p:cNvPicPr preferRelativeResize="0"/>
          <p:nvPr/>
        </p:nvPicPr>
        <p:blipFill>
          <a:blip r:embed="rId3"/>
          <a:srcRect l="28096" t="-1" r="42317" b="45"/>
          <a:stretch/>
        </p:blipFill>
        <p:spPr>
          <a:xfrm>
            <a:off x="10700205" y="0"/>
            <a:ext cx="7579863" cy="102823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D065E2C5-5758-8B3F-3E7C-53A91D096AEB}"/>
              </a:ext>
            </a:extLst>
          </p:cNvPr>
          <p:cNvSpPr txBox="1"/>
          <p:nvPr/>
        </p:nvSpPr>
        <p:spPr>
          <a:xfrm>
            <a:off x="671802" y="735412"/>
            <a:ext cx="9334837" cy="1923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NEW BUSINESS METRICS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A34434-28F1-4330-E394-63BDC42AEBDC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835B08B-754C-B38F-B38C-7D27F109BB92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23010C89-8673-4AA8-1F46-CCA85E8901D0}"/>
              </a:ext>
            </a:extLst>
          </p:cNvPr>
          <p:cNvSpPr txBox="1"/>
          <p:nvPr/>
        </p:nvSpPr>
        <p:spPr>
          <a:xfrm>
            <a:off x="671802" y="3813197"/>
            <a:ext cx="9055540" cy="307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indent="-5715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NIGO % (&lt;5%)​</a:t>
            </a:r>
          </a:p>
          <a:p>
            <a:pPr marL="571500" indent="-5715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Suitability-driven delays​</a:t>
            </a:r>
          </a:p>
          <a:p>
            <a:pPr marL="571500" indent="-5715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Time to Funding​</a:t>
            </a:r>
          </a:p>
          <a:p>
            <a:pPr marL="571500" indent="-5715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Time to Issue (&lt;21 days)​</a:t>
            </a:r>
          </a:p>
          <a:p>
            <a:pPr marL="571500" indent="-5715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Cases pending &gt;10 days</a:t>
            </a:r>
          </a:p>
        </p:txBody>
      </p:sp>
    </p:spTree>
    <p:extLst>
      <p:ext uri="{BB962C8B-B14F-4D97-AF65-F5344CB8AC3E}">
        <p14:creationId xmlns:p14="http://schemas.microsoft.com/office/powerpoint/2010/main" val="247504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6AA06DF3-EF6D-513D-EB74-A8F68C1C6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47525B-432A-3E41-E37B-E45F6C57CE26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9;p7">
            <a:extLst>
              <a:ext uri="{FF2B5EF4-FFF2-40B4-BE49-F238E27FC236}">
                <a16:creationId xmlns:a16="http://schemas.microsoft.com/office/drawing/2014/main" id="{D1EAFEAD-4225-D341-DC7C-DD4BFE3E4A5D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Google Shape;213;p17">
            <a:extLst>
              <a:ext uri="{FF2B5EF4-FFF2-40B4-BE49-F238E27FC236}">
                <a16:creationId xmlns:a16="http://schemas.microsoft.com/office/drawing/2014/main" id="{68BA7F7A-C7E0-61C7-C07C-89EE1E3FE0F8}"/>
              </a:ext>
            </a:extLst>
          </p:cNvPr>
          <p:cNvPicPr preferRelativeResize="0"/>
          <p:nvPr/>
        </p:nvPicPr>
        <p:blipFill>
          <a:blip r:embed="rId3"/>
          <a:srcRect l="28096" t="-1" r="42317" b="45"/>
          <a:stretch/>
        </p:blipFill>
        <p:spPr>
          <a:xfrm>
            <a:off x="10700205" y="0"/>
            <a:ext cx="7579863" cy="102823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267FDA94-1B57-CC3C-2FC0-0E4EB6C4BA56}"/>
              </a:ext>
            </a:extLst>
          </p:cNvPr>
          <p:cNvSpPr txBox="1"/>
          <p:nvPr/>
        </p:nvSpPr>
        <p:spPr>
          <a:xfrm>
            <a:off x="671802" y="735412"/>
            <a:ext cx="9334837" cy="96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SERVICE METRICS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08C6D4-0DC3-5A07-9F99-EEFBF3BCBF79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ECEB54B-830B-F719-167F-09BB4184C8C1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FF323103-ED1B-0033-576B-EAD65C24ADAF}"/>
              </a:ext>
            </a:extLst>
          </p:cNvPr>
          <p:cNvSpPr txBox="1"/>
          <p:nvPr/>
        </p:nvSpPr>
        <p:spPr>
          <a:xfrm>
            <a:off x="671802" y="3813197"/>
            <a:ext cx="9055540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indent="-5715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completion %​</a:t>
            </a:r>
          </a:p>
          <a:p>
            <a:pPr marL="571500" indent="-5715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Ticket resolution time (&lt;48 </a:t>
            </a:r>
            <a:r>
              <a:rPr lang="en-US" sz="4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hrs</a:t>
            </a: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)​</a:t>
            </a:r>
          </a:p>
          <a:p>
            <a:pPr marL="571500" indent="-5715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Retention rate​</a:t>
            </a:r>
          </a:p>
          <a:p>
            <a:pPr marL="571500" indent="-5715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Accuracy metrics</a:t>
            </a:r>
          </a:p>
        </p:txBody>
      </p:sp>
    </p:spTree>
    <p:extLst>
      <p:ext uri="{BB962C8B-B14F-4D97-AF65-F5344CB8AC3E}">
        <p14:creationId xmlns:p14="http://schemas.microsoft.com/office/powerpoint/2010/main" val="1331567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97680C6A-7BDD-65B9-05B0-38EEAAC13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88C2C45-A936-59DD-FF7D-9EAA657AA1FF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9;p7">
            <a:extLst>
              <a:ext uri="{FF2B5EF4-FFF2-40B4-BE49-F238E27FC236}">
                <a16:creationId xmlns:a16="http://schemas.microsoft.com/office/drawing/2014/main" id="{90A81591-ABB4-895C-C441-701889D7155D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Google Shape;92;p10">
            <a:extLst>
              <a:ext uri="{FF2B5EF4-FFF2-40B4-BE49-F238E27FC236}">
                <a16:creationId xmlns:a16="http://schemas.microsoft.com/office/drawing/2014/main" id="{BBDD9086-D370-78C5-3FC0-99A3A5E3FDB6}"/>
              </a:ext>
            </a:extLst>
          </p:cNvPr>
          <p:cNvSpPr txBox="1"/>
          <p:nvPr/>
        </p:nvSpPr>
        <p:spPr>
          <a:xfrm>
            <a:off x="671802" y="4655675"/>
            <a:ext cx="9055540" cy="4575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40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Breakdown by: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Funnel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Events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New Business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Service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Google Shape;58;p7">
            <a:extLst>
              <a:ext uri="{FF2B5EF4-FFF2-40B4-BE49-F238E27FC236}">
                <a16:creationId xmlns:a16="http://schemas.microsoft.com/office/drawing/2014/main" id="{618A1195-6589-534B-017F-8074964DE118}"/>
              </a:ext>
            </a:extLst>
          </p:cNvPr>
          <p:cNvSpPr txBox="1"/>
          <p:nvPr/>
        </p:nvSpPr>
        <p:spPr>
          <a:xfrm>
            <a:off x="671802" y="2965070"/>
            <a:ext cx="10729623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KPIs ARE THE SYMPTOMS.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OPS IS THE DOCTOR.</a:t>
            </a:r>
          </a:p>
        </p:txBody>
      </p:sp>
      <p:pic>
        <p:nvPicPr>
          <p:cNvPr id="4" name="Google Shape;91;p10">
            <a:extLst>
              <a:ext uri="{FF2B5EF4-FFF2-40B4-BE49-F238E27FC236}">
                <a16:creationId xmlns:a16="http://schemas.microsoft.com/office/drawing/2014/main" id="{B14C00BC-363E-889C-E71B-B6FC8FD4F0E5}"/>
              </a:ext>
            </a:extLst>
          </p:cNvPr>
          <p:cNvPicPr preferRelativeResize="0"/>
          <p:nvPr/>
        </p:nvPicPr>
        <p:blipFill>
          <a:blip r:embed="rId3"/>
          <a:srcRect l="25387" r="25387"/>
          <a:stretch/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5E0F40-6B60-CA97-0711-DA26ED1C12D9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4FFE6B5-4135-97B5-8EC8-0C1AE7562F06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6BCEED52-0B9B-EE0A-EC90-FDA9635A36C0}"/>
              </a:ext>
            </a:extLst>
          </p:cNvPr>
          <p:cNvSpPr txBox="1"/>
          <p:nvPr/>
        </p:nvSpPr>
        <p:spPr>
          <a:xfrm>
            <a:off x="671802" y="735412"/>
            <a:ext cx="9334837" cy="1923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DIAGNOSING BOTTLENECKS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833155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58023762-47A9-38DE-E8EF-6293981E1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73192A9-DD2B-7937-8054-8B56902C7410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9;p7">
            <a:extLst>
              <a:ext uri="{FF2B5EF4-FFF2-40B4-BE49-F238E27FC236}">
                <a16:creationId xmlns:a16="http://schemas.microsoft.com/office/drawing/2014/main" id="{3870D1F8-410C-1609-D839-C43B2ECB976C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Google Shape;92;p10">
            <a:extLst>
              <a:ext uri="{FF2B5EF4-FFF2-40B4-BE49-F238E27FC236}">
                <a16:creationId xmlns:a16="http://schemas.microsoft.com/office/drawing/2014/main" id="{DC28DFC7-82D7-6489-8678-B4A882F20F12}"/>
              </a:ext>
            </a:extLst>
          </p:cNvPr>
          <p:cNvSpPr txBox="1"/>
          <p:nvPr/>
        </p:nvSpPr>
        <p:spPr>
          <a:xfrm>
            <a:off x="671802" y="2416406"/>
            <a:ext cx="9055540" cy="4575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Yesterday’s misses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Today’s fixes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Pending aging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NIGO items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Transfers stuck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Google Shape;91;p10">
            <a:extLst>
              <a:ext uri="{FF2B5EF4-FFF2-40B4-BE49-F238E27FC236}">
                <a16:creationId xmlns:a16="http://schemas.microsoft.com/office/drawing/2014/main" id="{D4472F7A-00C9-1B7D-4A26-89048AA86E5E}"/>
              </a:ext>
            </a:extLst>
          </p:cNvPr>
          <p:cNvPicPr preferRelativeResize="0"/>
          <p:nvPr/>
        </p:nvPicPr>
        <p:blipFill>
          <a:blip r:embed="rId3"/>
          <a:srcRect l="25387" r="25387"/>
          <a:stretch/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C53AEE-C39F-F185-CEBB-862FBB829C7C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E7750F2-9A00-F79F-0703-8044D9EBA32C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BEF17A7A-CED4-88D9-E14E-9A9E6B821E37}"/>
              </a:ext>
            </a:extLst>
          </p:cNvPr>
          <p:cNvSpPr txBox="1"/>
          <p:nvPr/>
        </p:nvSpPr>
        <p:spPr>
          <a:xfrm>
            <a:off x="671802" y="735412"/>
            <a:ext cx="9334837" cy="96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DAILY OPS HUDDLE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4138473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A33690E9-CB69-BAE8-0A3A-C84DE4CF2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0742F3-B24E-A1EA-08BB-A27277EB2EB5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9;p7">
            <a:extLst>
              <a:ext uri="{FF2B5EF4-FFF2-40B4-BE49-F238E27FC236}">
                <a16:creationId xmlns:a16="http://schemas.microsoft.com/office/drawing/2014/main" id="{99DB914A-C6BA-F675-4C9D-F1C5291EE9BF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BDAF3B-7AC4-FC49-F3C6-5DC7161E5FFE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1E6EEAD-B4FA-2DA0-B73E-9746D302E7E7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882EE0C8-0D21-1F77-BD29-BA82DA4FB638}"/>
              </a:ext>
            </a:extLst>
          </p:cNvPr>
          <p:cNvSpPr txBox="1"/>
          <p:nvPr/>
        </p:nvSpPr>
        <p:spPr>
          <a:xfrm>
            <a:off x="671802" y="3421705"/>
            <a:ext cx="9055540" cy="420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4800" b="1" kern="100" dirty="0">
                <a:solidFill>
                  <a:srgbClr val="E755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WEEKLY: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8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Big 10 Scorecard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48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4800" b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MONTHLY: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Full pipeline review</a:t>
            </a:r>
          </a:p>
        </p:txBody>
      </p:sp>
      <p:sp>
        <p:nvSpPr>
          <p:cNvPr id="4" name="Google Shape;69;p8">
            <a:extLst>
              <a:ext uri="{FF2B5EF4-FFF2-40B4-BE49-F238E27FC236}">
                <a16:creationId xmlns:a16="http://schemas.microsoft.com/office/drawing/2014/main" id="{962F5C2F-1584-D79E-1F6A-7E9CCDD63179}"/>
              </a:ext>
            </a:extLst>
          </p:cNvPr>
          <p:cNvSpPr txBox="1"/>
          <p:nvPr/>
        </p:nvSpPr>
        <p:spPr>
          <a:xfrm>
            <a:off x="671802" y="735412"/>
            <a:ext cx="9334837" cy="1923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WEEKLY AND MONTHLY RHYTHMS</a:t>
            </a:r>
          </a:p>
        </p:txBody>
      </p:sp>
      <p:pic>
        <p:nvPicPr>
          <p:cNvPr id="6" name="Google Shape;91;p10">
            <a:extLst>
              <a:ext uri="{FF2B5EF4-FFF2-40B4-BE49-F238E27FC236}">
                <a16:creationId xmlns:a16="http://schemas.microsoft.com/office/drawing/2014/main" id="{C93B7C1B-9FE9-508C-9751-01FDC1D0DB8F}"/>
              </a:ext>
            </a:extLst>
          </p:cNvPr>
          <p:cNvPicPr preferRelativeResize="0"/>
          <p:nvPr/>
        </p:nvPicPr>
        <p:blipFill>
          <a:blip r:embed="rId3"/>
          <a:srcRect l="25387" r="25387"/>
          <a:stretch/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099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C8C1485B-66A2-6D90-179A-86A61BA84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D03FDB-EC7A-B1A2-2887-75F75BA88C6C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9;p7">
            <a:extLst>
              <a:ext uri="{FF2B5EF4-FFF2-40B4-BE49-F238E27FC236}">
                <a16:creationId xmlns:a16="http://schemas.microsoft.com/office/drawing/2014/main" id="{7B3B6DBA-DC8F-38C3-FE23-C074FF897CC6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94C984-DFEF-079E-EC1C-E4B5A1BE5C0E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192CF2C-4153-FA58-E7C4-03CED10388A2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F0815134-65BA-9D96-57B6-5A5CB1F042F1}"/>
              </a:ext>
            </a:extLst>
          </p:cNvPr>
          <p:cNvSpPr txBox="1"/>
          <p:nvPr/>
        </p:nvSpPr>
        <p:spPr>
          <a:xfrm>
            <a:off x="671802" y="3421705"/>
            <a:ext cx="9055540" cy="420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4800" b="1" kern="100" dirty="0">
                <a:solidFill>
                  <a:srgbClr val="E755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WEEKLY: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8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Big 10 Scorecard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48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4800" b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MONTHLY: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Full pipeline review</a:t>
            </a:r>
          </a:p>
        </p:txBody>
      </p:sp>
      <p:sp>
        <p:nvSpPr>
          <p:cNvPr id="4" name="Google Shape;69;p8">
            <a:extLst>
              <a:ext uri="{FF2B5EF4-FFF2-40B4-BE49-F238E27FC236}">
                <a16:creationId xmlns:a16="http://schemas.microsoft.com/office/drawing/2014/main" id="{84475DE0-FBB3-D6AF-0E62-C88F7185ADF3}"/>
              </a:ext>
            </a:extLst>
          </p:cNvPr>
          <p:cNvSpPr txBox="1"/>
          <p:nvPr/>
        </p:nvSpPr>
        <p:spPr>
          <a:xfrm>
            <a:off x="671802" y="735412"/>
            <a:ext cx="9334837" cy="1923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WEEKLY AND MONTHLY RHYTHMS</a:t>
            </a:r>
          </a:p>
        </p:txBody>
      </p:sp>
      <p:pic>
        <p:nvPicPr>
          <p:cNvPr id="6" name="Google Shape;91;p10">
            <a:extLst>
              <a:ext uri="{FF2B5EF4-FFF2-40B4-BE49-F238E27FC236}">
                <a16:creationId xmlns:a16="http://schemas.microsoft.com/office/drawing/2014/main" id="{8F1004EA-A8E1-A6E1-A6A0-E532EFEEC2DF}"/>
              </a:ext>
            </a:extLst>
          </p:cNvPr>
          <p:cNvPicPr preferRelativeResize="0"/>
          <p:nvPr/>
        </p:nvPicPr>
        <p:blipFill>
          <a:blip r:embed="rId3"/>
          <a:srcRect l="25387" r="25387"/>
          <a:stretch/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020164-97E5-7CB9-212C-D960CEF24C59}"/>
              </a:ext>
            </a:extLst>
          </p:cNvPr>
          <p:cNvSpPr/>
          <p:nvPr/>
        </p:nvSpPr>
        <p:spPr>
          <a:xfrm>
            <a:off x="11270203" y="2659016"/>
            <a:ext cx="6597817" cy="576156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58;p7">
            <a:extLst>
              <a:ext uri="{FF2B5EF4-FFF2-40B4-BE49-F238E27FC236}">
                <a16:creationId xmlns:a16="http://schemas.microsoft.com/office/drawing/2014/main" id="{43F5C676-6C95-47AF-EF28-DF2868027EBB}"/>
              </a:ext>
            </a:extLst>
          </p:cNvPr>
          <p:cNvSpPr txBox="1"/>
          <p:nvPr/>
        </p:nvSpPr>
        <p:spPr>
          <a:xfrm>
            <a:off x="11763609" y="3183709"/>
            <a:ext cx="5453056" cy="465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ACCOUNTABILITY USING KPIs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b="1" i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  <a:sym typeface="Inter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Scorecards over stories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b="1" i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  <a:sym typeface="Inter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Red/Yellow/Green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b="1" i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  <a:sym typeface="Inter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Written Improvement Plans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b="1" i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  <a:sym typeface="Inter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Weekly Follow-Ups</a:t>
            </a:r>
            <a:endParaRPr lang="en-US" sz="2800" b="1" i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06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228C4B49-138A-2235-BB73-6B4387D62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9;p8">
            <a:extLst>
              <a:ext uri="{FF2B5EF4-FFF2-40B4-BE49-F238E27FC236}">
                <a16:creationId xmlns:a16="http://schemas.microsoft.com/office/drawing/2014/main" id="{80310CA8-113B-C5CF-5A0A-06384E0F8ECF}"/>
              </a:ext>
            </a:extLst>
          </p:cNvPr>
          <p:cNvSpPr txBox="1"/>
          <p:nvPr/>
        </p:nvSpPr>
        <p:spPr>
          <a:xfrm>
            <a:off x="870166" y="3631445"/>
            <a:ext cx="16547668" cy="346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THEY RUN ON MEASUREMENT, CONSISTENCY, AND OPERATIONAL RHYTHM.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5" name="Google Shape;58;p7">
            <a:extLst>
              <a:ext uri="{FF2B5EF4-FFF2-40B4-BE49-F238E27FC236}">
                <a16:creationId xmlns:a16="http://schemas.microsoft.com/office/drawing/2014/main" id="{48F5AC42-4893-7180-538C-45496977B9A2}"/>
              </a:ext>
            </a:extLst>
          </p:cNvPr>
          <p:cNvSpPr txBox="1"/>
          <p:nvPr/>
        </p:nvSpPr>
        <p:spPr>
          <a:xfrm>
            <a:off x="2578454" y="2733589"/>
            <a:ext cx="127752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ELITE OFFICES DON’T RUN ON EFFORT OR HOPE</a:t>
            </a:r>
            <a:endParaRPr lang="en-US" sz="45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6667716-A910-406F-F0E9-7FA94AF3BC00}"/>
              </a:ext>
            </a:extLst>
          </p:cNvPr>
          <p:cNvCxnSpPr>
            <a:cxnSpLocks/>
          </p:cNvCxnSpPr>
          <p:nvPr/>
        </p:nvCxnSpPr>
        <p:spPr>
          <a:xfrm>
            <a:off x="3611490" y="2292954"/>
            <a:ext cx="11065021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2713D3-E553-7818-64C8-CCB062823785}"/>
              </a:ext>
            </a:extLst>
          </p:cNvPr>
          <p:cNvCxnSpPr>
            <a:cxnSpLocks/>
          </p:cNvCxnSpPr>
          <p:nvPr/>
        </p:nvCxnSpPr>
        <p:spPr>
          <a:xfrm>
            <a:off x="3611490" y="7402836"/>
            <a:ext cx="11065021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601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D1D97C23-EE4C-2F24-0C70-9008D0EEB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9;p8">
            <a:extLst>
              <a:ext uri="{FF2B5EF4-FFF2-40B4-BE49-F238E27FC236}">
                <a16:creationId xmlns:a16="http://schemas.microsoft.com/office/drawing/2014/main" id="{123B5773-1A50-C851-ABB3-3E12DBE4854E}"/>
              </a:ext>
            </a:extLst>
          </p:cNvPr>
          <p:cNvSpPr txBox="1"/>
          <p:nvPr/>
        </p:nvSpPr>
        <p:spPr>
          <a:xfrm>
            <a:off x="870166" y="2958762"/>
            <a:ext cx="16547668" cy="307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BUILD YOUR DASHBOARD</a:t>
            </a:r>
            <a:endParaRPr sz="12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5" name="Google Shape;58;p7">
            <a:extLst>
              <a:ext uri="{FF2B5EF4-FFF2-40B4-BE49-F238E27FC236}">
                <a16:creationId xmlns:a16="http://schemas.microsoft.com/office/drawing/2014/main" id="{605697B7-8BE3-42AC-93C5-C2DE349E7461}"/>
              </a:ext>
            </a:extLst>
          </p:cNvPr>
          <p:cNvSpPr txBox="1"/>
          <p:nvPr/>
        </p:nvSpPr>
        <p:spPr>
          <a:xfrm>
            <a:off x="2578454" y="6166399"/>
            <a:ext cx="12775257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i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DEFINE YOUR KPIs AND BIGGEST BOTTLENECK</a:t>
            </a:r>
            <a:endParaRPr lang="en-US" sz="4500" i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67FE9F-E6B2-691D-F3BF-296333F3CCD6}"/>
              </a:ext>
            </a:extLst>
          </p:cNvPr>
          <p:cNvCxnSpPr>
            <a:cxnSpLocks/>
          </p:cNvCxnSpPr>
          <p:nvPr/>
        </p:nvCxnSpPr>
        <p:spPr>
          <a:xfrm>
            <a:off x="3611490" y="2292954"/>
            <a:ext cx="11065021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7B09D5-099A-B2CF-A1C9-736E6FCD6380}"/>
              </a:ext>
            </a:extLst>
          </p:cNvPr>
          <p:cNvCxnSpPr>
            <a:cxnSpLocks/>
          </p:cNvCxnSpPr>
          <p:nvPr/>
        </p:nvCxnSpPr>
        <p:spPr>
          <a:xfrm>
            <a:off x="3611490" y="7402836"/>
            <a:ext cx="11065021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363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3412F4A3-03D3-DC34-C72B-7DEF8CFB3B88}"/>
              </a:ext>
            </a:extLst>
          </p:cNvPr>
          <p:cNvSpPr txBox="1"/>
          <p:nvPr/>
        </p:nvSpPr>
        <p:spPr>
          <a:xfrm>
            <a:off x="671802" y="804033"/>
            <a:ext cx="16688546" cy="83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OPS MANAGER COMMANDMENTS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4" name="Google Shape;92;p10">
            <a:extLst>
              <a:ext uri="{FF2B5EF4-FFF2-40B4-BE49-F238E27FC236}">
                <a16:creationId xmlns:a16="http://schemas.microsoft.com/office/drawing/2014/main" id="{4A7BCF8C-9F8A-E6CC-21BB-7DF1C95930F5}"/>
              </a:ext>
            </a:extLst>
          </p:cNvPr>
          <p:cNvSpPr txBox="1"/>
          <p:nvPr/>
        </p:nvSpPr>
        <p:spPr>
          <a:xfrm>
            <a:off x="671801" y="1914596"/>
            <a:ext cx="17015307" cy="13333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2" spcCol="457200" anchor="t" anchorCtr="0">
            <a:spAutoFit/>
          </a:bodyPr>
          <a:lstStyle/>
          <a:p>
            <a:r>
              <a:rPr lang="en-US" sz="26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Manage by Numbers, Not Emotions</a:t>
            </a:r>
            <a:endParaRPr lang="en-US" sz="2600" dirty="0">
              <a:solidFill>
                <a:srgbClr val="E7552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do not guess. We do not assume. We look at the scorecard and let the numbers tell the truth.</a:t>
            </a:r>
            <a:br>
              <a:rPr lang="en-US" sz="2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6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Gets Measured Gets Managed</a:t>
            </a:r>
            <a:endParaRPr lang="en-US" sz="2600" dirty="0">
              <a:solidFill>
                <a:srgbClr val="E7552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 a process matters, it is measured. If it is not measured, it cannot be controlled.</a:t>
            </a:r>
            <a:br>
              <a:rPr lang="en-US" sz="2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6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Fix Systems, Not People</a:t>
            </a:r>
            <a:endParaRPr lang="en-US" sz="2600" dirty="0">
              <a:solidFill>
                <a:srgbClr val="E7552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Breakdowns are process failures before they are performance failures. We correct the system first.</a:t>
            </a:r>
            <a:br>
              <a:rPr lang="en-US" sz="2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6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Protect Revenue Relentlessly</a:t>
            </a:r>
            <a:endParaRPr lang="en-US" sz="2600" dirty="0">
              <a:solidFill>
                <a:srgbClr val="E7552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Pending aging, NIGO, and delays are silent revenue killers. We surface them early and eliminate them daily.</a:t>
            </a:r>
            <a:br>
              <a:rPr lang="en-US" sz="2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6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Nothing Stays Stuck</a:t>
            </a:r>
            <a:endParaRPr lang="en-US" sz="2600" dirty="0">
              <a:solidFill>
                <a:srgbClr val="E7552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 work does not move today, it is visible tomorrow. No item is allowed to age without ownership.</a:t>
            </a:r>
          </a:p>
          <a:p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6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Speed Is a Competitive Advantage</a:t>
            </a:r>
            <a:endParaRPr lang="en-US" sz="2600" dirty="0">
              <a:solidFill>
                <a:srgbClr val="E7552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Speed-to-lead, speed-to-follow-up, and speed-to-issue are not optional — they are operational priorities.</a:t>
            </a:r>
            <a:br>
              <a:rPr lang="en-US" sz="2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6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Calendars Are Conversion Tools</a:t>
            </a:r>
            <a:endParaRPr lang="en-US" sz="2600" dirty="0">
              <a:solidFill>
                <a:srgbClr val="E7552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calendar is not administrative. It is a revenue and experience tool and is treated as such.</a:t>
            </a:r>
            <a:br>
              <a:rPr lang="en-US" sz="2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6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Consistency Beats Heroics</a:t>
            </a:r>
            <a:endParaRPr lang="en-US" sz="2600" dirty="0">
              <a:solidFill>
                <a:srgbClr val="E7552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do not rely on hustle, memory, or last-minute saves. We rely on repeatable process and rhythm.</a:t>
            </a:r>
            <a:br>
              <a:rPr lang="en-US" sz="2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6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Accountability Is Mathematical</a:t>
            </a:r>
            <a:endParaRPr lang="en-US" sz="2600" dirty="0">
              <a:solidFill>
                <a:srgbClr val="E7552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set clear targets, define red/yellow/green, and follow up weekly. No drama. No surprises.</a:t>
            </a:r>
          </a:p>
          <a:p>
            <a:br>
              <a:rPr lang="en-US" sz="26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6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Run the Machine</a:t>
            </a:r>
            <a:endParaRPr lang="en-US" sz="2600" dirty="0">
              <a:solidFill>
                <a:srgbClr val="E7552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Marketing attracts. Advisors advise. Operations converts. We are the engine behind growth.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6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6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85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>
          <a:extLst>
            <a:ext uri="{FF2B5EF4-FFF2-40B4-BE49-F238E27FC236}">
              <a16:creationId xmlns:a16="http://schemas.microsoft.com/office/drawing/2014/main" id="{941BBC66-37AE-BF54-C6CD-FEADDA00A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13;p17">
            <a:extLst>
              <a:ext uri="{FF2B5EF4-FFF2-40B4-BE49-F238E27FC236}">
                <a16:creationId xmlns:a16="http://schemas.microsoft.com/office/drawing/2014/main" id="{E23C04BC-DA4C-637E-F2C7-BF60574A2817}"/>
              </a:ext>
            </a:extLst>
          </p:cNvPr>
          <p:cNvPicPr preferRelativeResize="0"/>
          <p:nvPr/>
        </p:nvPicPr>
        <p:blipFill>
          <a:blip r:embed="rId3"/>
          <a:srcRect l="14339" t="-1" r="14339" b="45"/>
          <a:stretch/>
        </p:blipFill>
        <p:spPr>
          <a:xfrm>
            <a:off x="7931" y="0"/>
            <a:ext cx="18272138" cy="102823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159B81-E6DB-193D-0ABB-E1C645917B3B}"/>
              </a:ext>
            </a:extLst>
          </p:cNvPr>
          <p:cNvSpPr/>
          <p:nvPr/>
        </p:nvSpPr>
        <p:spPr>
          <a:xfrm rot="10800000">
            <a:off x="7931" y="6678024"/>
            <a:ext cx="18272138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Google Shape;216;p17">
            <a:extLst>
              <a:ext uri="{FF2B5EF4-FFF2-40B4-BE49-F238E27FC236}">
                <a16:creationId xmlns:a16="http://schemas.microsoft.com/office/drawing/2014/main" id="{DB956AB2-EFC5-251F-073C-38A9CA31AA15}"/>
              </a:ext>
            </a:extLst>
          </p:cNvPr>
          <p:cNvSpPr txBox="1"/>
          <p:nvPr/>
        </p:nvSpPr>
        <p:spPr>
          <a:xfrm>
            <a:off x="-1" y="6470982"/>
            <a:ext cx="16104637" cy="3122265"/>
          </a:xfrm>
          <a:prstGeom prst="rect">
            <a:avLst/>
          </a:prstGeom>
          <a:solidFill>
            <a:srgbClr val="E75526">
              <a:alpha val="79938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7">
            <a:extLst>
              <a:ext uri="{FF2B5EF4-FFF2-40B4-BE49-F238E27FC236}">
                <a16:creationId xmlns:a16="http://schemas.microsoft.com/office/drawing/2014/main" id="{8D44A190-3D96-6362-FFEE-16063FE595AF}"/>
              </a:ext>
            </a:extLst>
          </p:cNvPr>
          <p:cNvSpPr txBox="1"/>
          <p:nvPr/>
        </p:nvSpPr>
        <p:spPr>
          <a:xfrm>
            <a:off x="656444" y="7172441"/>
            <a:ext cx="13348314" cy="205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YOU ARE THE ENGINE BEHIND THE ADVISOR</a:t>
            </a:r>
            <a:endParaRPr lang="en-US" sz="8000" b="1" i="1" u="none" strike="noStrike" cap="none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8" name="Google Shape;59;p7">
            <a:extLst>
              <a:ext uri="{FF2B5EF4-FFF2-40B4-BE49-F238E27FC236}">
                <a16:creationId xmlns:a16="http://schemas.microsoft.com/office/drawing/2014/main" id="{3952E699-6433-7916-6ED1-73C7D135A9A5}"/>
              </a:ext>
            </a:extLst>
          </p:cNvPr>
          <p:cNvSpPr txBox="1"/>
          <p:nvPr/>
        </p:nvSpPr>
        <p:spPr>
          <a:xfrm>
            <a:off x="16834930" y="5554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2026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Google Shape;60;p7">
            <a:extLst>
              <a:ext uri="{FF2B5EF4-FFF2-40B4-BE49-F238E27FC236}">
                <a16:creationId xmlns:a16="http://schemas.microsoft.com/office/drawing/2014/main" id="{AEAF2EE3-B66C-8D92-ECBC-3988CF3C922C}"/>
              </a:ext>
            </a:extLst>
          </p:cNvPr>
          <p:cNvSpPr txBox="1"/>
          <p:nvPr/>
        </p:nvSpPr>
        <p:spPr>
          <a:xfrm>
            <a:off x="840928" y="5562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29D3B0-1ACF-2F71-9CC8-5148567EC9C7}"/>
              </a:ext>
            </a:extLst>
          </p:cNvPr>
          <p:cNvSpPr/>
          <p:nvPr/>
        </p:nvSpPr>
        <p:spPr>
          <a:xfrm>
            <a:off x="12719467" y="6747210"/>
            <a:ext cx="2586446" cy="2586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0EE7572-AC43-D5CD-71D7-A74345DBAF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727399" y="6747210"/>
            <a:ext cx="2586446" cy="258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63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7FB435DC-423D-0C60-2F53-6BE0519A6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E4FD01-A788-0A82-F0B5-7CDB7A33E614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9;p7">
            <a:extLst>
              <a:ext uri="{FF2B5EF4-FFF2-40B4-BE49-F238E27FC236}">
                <a16:creationId xmlns:a16="http://schemas.microsoft.com/office/drawing/2014/main" id="{795BE091-C951-377B-ABA0-353C2882E63B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Google Shape;213;p17">
            <a:extLst>
              <a:ext uri="{FF2B5EF4-FFF2-40B4-BE49-F238E27FC236}">
                <a16:creationId xmlns:a16="http://schemas.microsoft.com/office/drawing/2014/main" id="{44408679-EBF8-3BB6-E081-AA5AE5C3B113}"/>
              </a:ext>
            </a:extLst>
          </p:cNvPr>
          <p:cNvPicPr preferRelativeResize="0"/>
          <p:nvPr/>
        </p:nvPicPr>
        <p:blipFill>
          <a:blip r:embed="rId3"/>
          <a:srcRect l="28096" t="-1" r="42317" b="45"/>
          <a:stretch/>
        </p:blipFill>
        <p:spPr>
          <a:xfrm>
            <a:off x="10700205" y="0"/>
            <a:ext cx="7579863" cy="102823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A0683C8B-BEEC-ED7A-78C6-F053A65151C3}"/>
              </a:ext>
            </a:extLst>
          </p:cNvPr>
          <p:cNvSpPr txBox="1"/>
          <p:nvPr/>
        </p:nvSpPr>
        <p:spPr>
          <a:xfrm>
            <a:off x="671802" y="1300421"/>
            <a:ext cx="10252872" cy="83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WEEKLY RHYTHM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3ECBDD-0350-0480-6885-E9D3A33FFA10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1C8C188-D109-DFB2-9A4C-B28F236BAAE4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824CE537-9441-A21C-B351-D551A747EB27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THE THREE LEVELS OF REPORTING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C4B35F4E-1BCE-1FB2-97A8-62B25E8E5EC3}"/>
              </a:ext>
            </a:extLst>
          </p:cNvPr>
          <p:cNvSpPr txBox="1"/>
          <p:nvPr/>
        </p:nvSpPr>
        <p:spPr>
          <a:xfrm>
            <a:off x="671802" y="3352216"/>
            <a:ext cx="10557672" cy="6335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3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Lead Volume (By Source)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3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Lead → Connect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3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Connect → Set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3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Set → Kept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3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Kept → Second Meeting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3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 Submitted (units or dollars)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3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Time to Issue (avg days)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3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NIGO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3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AUM Net Flow / Premium Written (weekly)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3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Completion Rate (% of scheduled reviews)</a:t>
            </a: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698D1E95-EB78-1E7A-8EE3-8293FCB08398}"/>
              </a:ext>
            </a:extLst>
          </p:cNvPr>
          <p:cNvSpPr txBox="1"/>
          <p:nvPr/>
        </p:nvSpPr>
        <p:spPr>
          <a:xfrm>
            <a:off x="671802" y="2494492"/>
            <a:ext cx="10729623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WEEKLY SCORECARD KPIS (THE BIG 10)</a:t>
            </a:r>
            <a:endParaRPr lang="en-US" sz="3400" b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122B7C-1B74-D47F-7B86-02A79C56BDFA}"/>
              </a:ext>
            </a:extLst>
          </p:cNvPr>
          <p:cNvSpPr/>
          <p:nvPr/>
        </p:nvSpPr>
        <p:spPr>
          <a:xfrm>
            <a:off x="11270203" y="570222"/>
            <a:ext cx="6597817" cy="242965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58;p7">
            <a:extLst>
              <a:ext uri="{FF2B5EF4-FFF2-40B4-BE49-F238E27FC236}">
                <a16:creationId xmlns:a16="http://schemas.microsoft.com/office/drawing/2014/main" id="{DCBADE12-ACDC-395C-A32E-284B5390E4BE}"/>
              </a:ext>
            </a:extLst>
          </p:cNvPr>
          <p:cNvSpPr txBox="1"/>
          <p:nvPr/>
        </p:nvSpPr>
        <p:spPr>
          <a:xfrm>
            <a:off x="11763609" y="751632"/>
            <a:ext cx="5453056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These are firm-wide health KPIs, no matter the size of the office.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Every practice should report on the same 10 every week.</a:t>
            </a:r>
            <a:endParaRPr lang="en-US" sz="2800" b="1" i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74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7407A8ED-A39E-59FE-EE76-CCE23DCC0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C186E40-6B84-CE85-15FF-B7EF6D06D4EA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oogle Shape;213;p17">
            <a:extLst>
              <a:ext uri="{FF2B5EF4-FFF2-40B4-BE49-F238E27FC236}">
                <a16:creationId xmlns:a16="http://schemas.microsoft.com/office/drawing/2014/main" id="{89285479-68D2-2725-35D7-CF58C83B2409}"/>
              </a:ext>
            </a:extLst>
          </p:cNvPr>
          <p:cNvPicPr preferRelativeResize="0"/>
          <p:nvPr/>
        </p:nvPicPr>
        <p:blipFill>
          <a:blip r:embed="rId3"/>
          <a:srcRect l="34200" r="34200"/>
          <a:stretch/>
        </p:blipFill>
        <p:spPr>
          <a:xfrm>
            <a:off x="10700205" y="0"/>
            <a:ext cx="7579863" cy="102823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B3DF90D3-9CE6-F233-FE26-6CFB260E2632}"/>
              </a:ext>
            </a:extLst>
          </p:cNvPr>
          <p:cNvSpPr txBox="1"/>
          <p:nvPr/>
        </p:nvSpPr>
        <p:spPr>
          <a:xfrm>
            <a:off x="671802" y="1300421"/>
            <a:ext cx="10252872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QUARTERLY/ANNUAL REVIEW RHYTHM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C94556-6983-51F9-69D4-4EDDD15C0999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7B8DCCE-A9EC-0653-AE76-AD54D30CEF2B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7ECAC97E-F885-9E6C-3594-ECF2AC5F3F72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THE THREE LEVELS OF REPORTING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AB1C74AF-1866-5A2C-ABE0-F27ACF24EFEF}"/>
              </a:ext>
            </a:extLst>
          </p:cNvPr>
          <p:cNvSpPr txBox="1"/>
          <p:nvPr/>
        </p:nvSpPr>
        <p:spPr>
          <a:xfrm>
            <a:off x="671802" y="4180091"/>
            <a:ext cx="8793036" cy="422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Business Owner Scorecard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Operations Audit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Marketing Report (90-day run)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Product Mix &amp; Margin Snapshot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Staff Scorecards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Vivid Vision Review</a:t>
            </a: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E550DEBB-F00A-7D17-C6F1-C4CB623480EF}"/>
              </a:ext>
            </a:extLst>
          </p:cNvPr>
          <p:cNvSpPr txBox="1"/>
          <p:nvPr/>
        </p:nvSpPr>
        <p:spPr>
          <a:xfrm>
            <a:off x="671802" y="3322367"/>
            <a:ext cx="10729623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QUARTERLY REVIEW TOOLS</a:t>
            </a:r>
            <a:endParaRPr lang="en-US" sz="3400" b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097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F8B5402D-6669-34EC-E3DE-D87B75775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A51AB-F1BC-23B4-1F9F-FA8A3014D243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C8D3046C-185F-0F0C-FE3A-6A29D076CBF0}"/>
              </a:ext>
            </a:extLst>
          </p:cNvPr>
          <p:cNvSpPr txBox="1"/>
          <p:nvPr/>
        </p:nvSpPr>
        <p:spPr>
          <a:xfrm>
            <a:off x="671802" y="1300421"/>
            <a:ext cx="10252872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QUARTERLY/ANNUAL REVIEW RHYTHM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pic>
        <p:nvPicPr>
          <p:cNvPr id="2" name="Google Shape;213;p17">
            <a:extLst>
              <a:ext uri="{FF2B5EF4-FFF2-40B4-BE49-F238E27FC236}">
                <a16:creationId xmlns:a16="http://schemas.microsoft.com/office/drawing/2014/main" id="{1354C637-FD2E-D611-B281-B2244B553D07}"/>
              </a:ext>
            </a:extLst>
          </p:cNvPr>
          <p:cNvPicPr preferRelativeResize="0"/>
          <p:nvPr/>
        </p:nvPicPr>
        <p:blipFill>
          <a:blip r:embed="rId3"/>
          <a:srcRect l="34200" r="34200"/>
          <a:stretch/>
        </p:blipFill>
        <p:spPr>
          <a:xfrm>
            <a:off x="10700205" y="0"/>
            <a:ext cx="7579863" cy="102823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2991B5-014A-3380-67CA-9C391281DBE4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9810B4A-6905-8238-B954-0F7737ABCBAB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AB6A5D36-283F-03DE-8FF6-EA00604462F7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THE THREE LEVELS OF REPORTING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4B58F326-C324-EFAA-7C38-C6A31936876F}"/>
              </a:ext>
            </a:extLst>
          </p:cNvPr>
          <p:cNvSpPr txBox="1"/>
          <p:nvPr/>
        </p:nvSpPr>
        <p:spPr>
          <a:xfrm>
            <a:off x="671802" y="4180091"/>
            <a:ext cx="8793036" cy="4930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Full-year P&amp;L, revenue mix, margins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Client segmentation audit (A/B/C)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Marketing ROI by channel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Advisor performance analysis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Tool stack audit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Hiring plan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Succession &amp; continuity update</a:t>
            </a: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0198BDD5-4736-8834-887C-F51E23D3AAA1}"/>
              </a:ext>
            </a:extLst>
          </p:cNvPr>
          <p:cNvSpPr txBox="1"/>
          <p:nvPr/>
        </p:nvSpPr>
        <p:spPr>
          <a:xfrm>
            <a:off x="671802" y="3322367"/>
            <a:ext cx="10729623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ANNUAL REVIEW TOOLS</a:t>
            </a:r>
            <a:endParaRPr lang="en-US" sz="3400" b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680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1EB2EBD1-F683-E423-E115-FB7EA8859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4FA4A544-2227-4C05-CF72-4E93D2282519}"/>
              </a:ext>
            </a:extLst>
          </p:cNvPr>
          <p:cNvSpPr txBox="1"/>
          <p:nvPr/>
        </p:nvSpPr>
        <p:spPr>
          <a:xfrm>
            <a:off x="671802" y="1300421"/>
            <a:ext cx="14215272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 TO TRACK AT EVERY STAGE OF THE BUSINESS CYCLE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777C2A0B-5ECA-1113-82B7-6E25E86648F2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KPIs BY PIPELINE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707A1790-011A-7665-84BA-214ED16D687B}"/>
              </a:ext>
            </a:extLst>
          </p:cNvPr>
          <p:cNvSpPr txBox="1"/>
          <p:nvPr/>
        </p:nvSpPr>
        <p:spPr>
          <a:xfrm>
            <a:off x="671802" y="3919046"/>
            <a:ext cx="8793036" cy="563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per Lead (Mail, FB, TV, Radio)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per Registrant (workshops)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Registrations per event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 Rate % (target 55–85%)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per Appointment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per Kept Appointment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Channel effectiveness rankings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0AE42B3F-D67A-45C8-9A06-C78E6E92B95F}"/>
              </a:ext>
            </a:extLst>
          </p:cNvPr>
          <p:cNvSpPr txBox="1"/>
          <p:nvPr/>
        </p:nvSpPr>
        <p:spPr>
          <a:xfrm>
            <a:off x="671802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Lead Generation KPIs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DC64664D-DCB1-336A-435A-A6659661CF50}"/>
              </a:ext>
            </a:extLst>
          </p:cNvPr>
          <p:cNvSpPr txBox="1"/>
          <p:nvPr/>
        </p:nvSpPr>
        <p:spPr>
          <a:xfrm>
            <a:off x="9013696" y="3919046"/>
            <a:ext cx="8793036" cy="391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CPL &gt; industry average?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Change message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 rate &lt; 55%?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Fix confirmation system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per Kept too high?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Fix follow-up or appointment setters</a:t>
            </a:r>
          </a:p>
        </p:txBody>
      </p:sp>
      <p:sp>
        <p:nvSpPr>
          <p:cNvPr id="3" name="Google Shape;58;p7">
            <a:extLst>
              <a:ext uri="{FF2B5EF4-FFF2-40B4-BE49-F238E27FC236}">
                <a16:creationId xmlns:a16="http://schemas.microsoft.com/office/drawing/2014/main" id="{4D60CF73-F2EC-4C0D-BC58-2EDBCDAA2678}"/>
              </a:ext>
            </a:extLst>
          </p:cNvPr>
          <p:cNvSpPr txBox="1"/>
          <p:nvPr/>
        </p:nvSpPr>
        <p:spPr>
          <a:xfrm>
            <a:off x="9013696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Guardrails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407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6D30D1C4-9945-7CF1-3E85-2B485137F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6B32BAF7-54B1-C69E-CA85-3CDEB5A627BD}"/>
              </a:ext>
            </a:extLst>
          </p:cNvPr>
          <p:cNvSpPr txBox="1"/>
          <p:nvPr/>
        </p:nvSpPr>
        <p:spPr>
          <a:xfrm>
            <a:off x="671802" y="1300421"/>
            <a:ext cx="14215272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 TO TRACK AT EVERY STAGE OF THE BUSINESS CYCLE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F4E59FAB-C7BC-70A4-E774-BCA1B1BB34E4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KPIs BY PIPELINE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4D163219-FAD1-2D1D-9F22-E26E0FC4D4FB}"/>
              </a:ext>
            </a:extLst>
          </p:cNvPr>
          <p:cNvSpPr txBox="1"/>
          <p:nvPr/>
        </p:nvSpPr>
        <p:spPr>
          <a:xfrm>
            <a:off x="671802" y="3919046"/>
            <a:ext cx="8793036" cy="6494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Speed to Lead:</a:t>
            </a:r>
          </a:p>
          <a:p>
            <a:pPr marL="914400" marR="0" lvl="1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Goal: &lt;5 minutes</a:t>
            </a:r>
          </a:p>
          <a:p>
            <a:pPr marL="914400" marR="0" lvl="1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SLA: &lt;15 minutes</a:t>
            </a:r>
          </a:p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Lead → Connect %</a:t>
            </a:r>
          </a:p>
          <a:p>
            <a:pPr marL="914400" marR="0" lvl="1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Goal: 35–45% (top firms hit 50%+)</a:t>
            </a:r>
          </a:p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Connect → Set (Fit Call) %</a:t>
            </a:r>
          </a:p>
          <a:p>
            <a:pPr marL="914400" marR="0" lvl="1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Goal: 40–50%</a:t>
            </a:r>
          </a:p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Set → Kept %</a:t>
            </a:r>
          </a:p>
          <a:p>
            <a:pPr marL="914400" marR="0" lvl="1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Goal: 60–70% (top: 75–85%)</a:t>
            </a:r>
          </a:p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Lead → Kept %</a:t>
            </a:r>
          </a:p>
          <a:p>
            <a:pPr marL="914400" marR="0" lvl="1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Goal: 8–14% (top: 20%+)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E9B1746B-03DF-F00D-17CA-74C9DDC0F9DB}"/>
              </a:ext>
            </a:extLst>
          </p:cNvPr>
          <p:cNvSpPr txBox="1"/>
          <p:nvPr/>
        </p:nvSpPr>
        <p:spPr>
          <a:xfrm>
            <a:off x="671802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Digital Follow-Up KPIs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910AE673-2ED4-AD24-0A4B-0C785D217B49}"/>
              </a:ext>
            </a:extLst>
          </p:cNvPr>
          <p:cNvSpPr txBox="1"/>
          <p:nvPr/>
        </p:nvSpPr>
        <p:spPr>
          <a:xfrm>
            <a:off x="9013696" y="3919046"/>
            <a:ext cx="6402767" cy="4596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 Speed to Lead slips, every other metric collapses.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 Connect % is low: tone training &amp; scripting.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 Set % is low: Bridge &amp; exact-time booking.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 Kept % is low: appointment reminders + pre-frame.</a:t>
            </a:r>
          </a:p>
        </p:txBody>
      </p:sp>
      <p:sp>
        <p:nvSpPr>
          <p:cNvPr id="3" name="Google Shape;58;p7">
            <a:extLst>
              <a:ext uri="{FF2B5EF4-FFF2-40B4-BE49-F238E27FC236}">
                <a16:creationId xmlns:a16="http://schemas.microsoft.com/office/drawing/2014/main" id="{E351F289-64B8-73CB-EFBB-0CBAECEF000D}"/>
              </a:ext>
            </a:extLst>
          </p:cNvPr>
          <p:cNvSpPr txBox="1"/>
          <p:nvPr/>
        </p:nvSpPr>
        <p:spPr>
          <a:xfrm>
            <a:off x="9013696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Guardrails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812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46271764-F489-27BA-F86C-70E0F77EE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65354F30-55A4-EA45-B030-012194555B94}"/>
              </a:ext>
            </a:extLst>
          </p:cNvPr>
          <p:cNvSpPr txBox="1"/>
          <p:nvPr/>
        </p:nvSpPr>
        <p:spPr>
          <a:xfrm>
            <a:off x="671802" y="1300421"/>
            <a:ext cx="14215272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 TO TRACK AT EVERY STAGE OF THE BUSINESS CYCLE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02D146A8-C72C-B873-5B63-9217DAE72F53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KPIs BY PIPELINE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B697339E-89AB-50B9-2F64-BA78B23F8DBA}"/>
              </a:ext>
            </a:extLst>
          </p:cNvPr>
          <p:cNvSpPr txBox="1"/>
          <p:nvPr/>
        </p:nvSpPr>
        <p:spPr>
          <a:xfrm>
            <a:off x="671802" y="3919046"/>
            <a:ext cx="8793036" cy="6964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Registrations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Confirmation Rate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 Rate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Appointment Requests %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On-site Appointments Set %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Post-event Set % (within 72 hours)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Kept Rate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Revenue per Event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per Client Gained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2A93FF04-DBF7-5669-46B3-96C6D97B9674}"/>
              </a:ext>
            </a:extLst>
          </p:cNvPr>
          <p:cNvSpPr txBox="1"/>
          <p:nvPr/>
        </p:nvSpPr>
        <p:spPr>
          <a:xfrm>
            <a:off x="671802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Live Event/Workshop KPIs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09C42F04-12B7-1E22-6A18-98D4CE4A0FA5}"/>
              </a:ext>
            </a:extLst>
          </p:cNvPr>
          <p:cNvSpPr txBox="1"/>
          <p:nvPr/>
        </p:nvSpPr>
        <p:spPr>
          <a:xfrm>
            <a:off x="9013696" y="3919046"/>
            <a:ext cx="8083457" cy="5223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 Rate &lt; 60%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→ confirmation process broken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Appointment Request &lt; 40%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→ presentation issue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On-site Set &lt; 30%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→ staff workflow issue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Revenue per event &lt; breakeven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→ wrong offer or wrong crowd</a:t>
            </a:r>
          </a:p>
        </p:txBody>
      </p:sp>
      <p:sp>
        <p:nvSpPr>
          <p:cNvPr id="3" name="Google Shape;58;p7">
            <a:extLst>
              <a:ext uri="{FF2B5EF4-FFF2-40B4-BE49-F238E27FC236}">
                <a16:creationId xmlns:a16="http://schemas.microsoft.com/office/drawing/2014/main" id="{F72F5FF1-DE3F-01EE-34A5-F6AA4D392879}"/>
              </a:ext>
            </a:extLst>
          </p:cNvPr>
          <p:cNvSpPr txBox="1"/>
          <p:nvPr/>
        </p:nvSpPr>
        <p:spPr>
          <a:xfrm>
            <a:off x="9013696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Guardrails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577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2F99657F-508F-A8F1-7FD8-0FBFB70C5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9BD848C4-0896-39E7-2197-A4B03BDAA28E}"/>
              </a:ext>
            </a:extLst>
          </p:cNvPr>
          <p:cNvSpPr txBox="1"/>
          <p:nvPr/>
        </p:nvSpPr>
        <p:spPr>
          <a:xfrm>
            <a:off x="671802" y="1300421"/>
            <a:ext cx="14215272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 TO TRACK AT EVERY STAGE OF THE BUSINESS CYCLE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0F7E8C1D-1823-C3A4-A23C-19112E0842F8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KPIs BY PIPELINE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990875C9-61BC-771B-8795-FD3B06CD2612}"/>
              </a:ext>
            </a:extLst>
          </p:cNvPr>
          <p:cNvSpPr txBox="1"/>
          <p:nvPr/>
        </p:nvSpPr>
        <p:spPr>
          <a:xfrm>
            <a:off x="671802" y="3919046"/>
            <a:ext cx="8793036" cy="4147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Fit Call → First Appointment %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Appt → Second Appt %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No-show rate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completeness (intake quality)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 readiness score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6454B65E-6B5C-80E8-0B8A-AAB9BD1F1E33}"/>
              </a:ext>
            </a:extLst>
          </p:cNvPr>
          <p:cNvSpPr txBox="1"/>
          <p:nvPr/>
        </p:nvSpPr>
        <p:spPr>
          <a:xfrm>
            <a:off x="671802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First Appointment KPIs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E0C5DDF8-B16C-3820-987B-36E1A6082C30}"/>
              </a:ext>
            </a:extLst>
          </p:cNvPr>
          <p:cNvSpPr txBox="1"/>
          <p:nvPr/>
        </p:nvSpPr>
        <p:spPr>
          <a:xfrm>
            <a:off x="9013696" y="3919046"/>
            <a:ext cx="8793036" cy="2611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→ Second &lt; 50%?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Advisor is presenting, not discovering.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High no-shows?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Reinforce pre-frame and reminder scripts.</a:t>
            </a:r>
          </a:p>
        </p:txBody>
      </p:sp>
      <p:sp>
        <p:nvSpPr>
          <p:cNvPr id="3" name="Google Shape;58;p7">
            <a:extLst>
              <a:ext uri="{FF2B5EF4-FFF2-40B4-BE49-F238E27FC236}">
                <a16:creationId xmlns:a16="http://schemas.microsoft.com/office/drawing/2014/main" id="{F3D8E396-8DA1-15BD-8989-483EA4B5D109}"/>
              </a:ext>
            </a:extLst>
          </p:cNvPr>
          <p:cNvSpPr txBox="1"/>
          <p:nvPr/>
        </p:nvSpPr>
        <p:spPr>
          <a:xfrm>
            <a:off x="9013696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Guardrails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38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66ADDE01-3742-D1B1-E7E3-833CAC2A0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2;p10">
            <a:extLst>
              <a:ext uri="{FF2B5EF4-FFF2-40B4-BE49-F238E27FC236}">
                <a16:creationId xmlns:a16="http://schemas.microsoft.com/office/drawing/2014/main" id="{93A17687-7C8B-3DE3-CD44-461E8511EEFF}"/>
              </a:ext>
            </a:extLst>
          </p:cNvPr>
          <p:cNvSpPr txBox="1"/>
          <p:nvPr/>
        </p:nvSpPr>
        <p:spPr>
          <a:xfrm>
            <a:off x="671802" y="3649744"/>
            <a:ext cx="14568198" cy="1589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000" b="1" i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OUTCOME:</a:t>
            </a:r>
            <a:r>
              <a:rPr lang="en-US" sz="3400" b="1" i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en-US" sz="3400" b="1" i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3400" i="1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9C253675-E883-4B55-5880-0F918920756A}"/>
              </a:ext>
            </a:extLst>
          </p:cNvPr>
          <p:cNvSpPr txBox="1"/>
          <p:nvPr/>
        </p:nvSpPr>
        <p:spPr>
          <a:xfrm>
            <a:off x="2003611" y="5143500"/>
            <a:ext cx="15222071" cy="346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85800" indent="-6858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Track the Big 10 KPIs​</a:t>
            </a:r>
          </a:p>
          <a:p>
            <a:pPr marL="685800" indent="-6858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Control CKA (cost per kept appointment through OPS)​</a:t>
            </a:r>
          </a:p>
          <a:p>
            <a:pPr marL="685800" indent="-6858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Read metrics​</a:t>
            </a:r>
          </a:p>
          <a:p>
            <a:pPr marL="685800" indent="-6858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Run daily &amp; weekly rhythms​</a:t>
            </a:r>
          </a:p>
          <a:p>
            <a:pPr marL="685800" indent="-6858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Diagnose bottlenecks fast</a:t>
            </a:r>
          </a:p>
        </p:txBody>
      </p:sp>
      <p:sp>
        <p:nvSpPr>
          <p:cNvPr id="7" name="Google Shape;69;p8">
            <a:extLst>
              <a:ext uri="{FF2B5EF4-FFF2-40B4-BE49-F238E27FC236}">
                <a16:creationId xmlns:a16="http://schemas.microsoft.com/office/drawing/2014/main" id="{C4C85FF5-2BC7-9271-7ECC-31F517ED87D9}"/>
              </a:ext>
            </a:extLst>
          </p:cNvPr>
          <p:cNvSpPr txBox="1"/>
          <p:nvPr/>
        </p:nvSpPr>
        <p:spPr>
          <a:xfrm>
            <a:off x="671802" y="803916"/>
            <a:ext cx="14921124" cy="205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YOU CAN’T MANAGE WHAT YOU DON’T MEASURE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8" name="Google Shape;58;p7">
            <a:extLst>
              <a:ext uri="{FF2B5EF4-FFF2-40B4-BE49-F238E27FC236}">
                <a16:creationId xmlns:a16="http://schemas.microsoft.com/office/drawing/2014/main" id="{06E1047A-1037-C4EB-B7DB-5BFCACBA8379}"/>
              </a:ext>
            </a:extLst>
          </p:cNvPr>
          <p:cNvSpPr txBox="1"/>
          <p:nvPr/>
        </p:nvSpPr>
        <p:spPr>
          <a:xfrm>
            <a:off x="671802" y="2773929"/>
            <a:ext cx="82476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YOU CAN’T SCALE WHAT YOU DON’T TRACK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561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68F97073-18E5-9756-D4C3-A381BEE81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663050B5-E4AC-F0AC-08F1-19C705EC276A}"/>
              </a:ext>
            </a:extLst>
          </p:cNvPr>
          <p:cNvSpPr txBox="1"/>
          <p:nvPr/>
        </p:nvSpPr>
        <p:spPr>
          <a:xfrm>
            <a:off x="671802" y="1300421"/>
            <a:ext cx="14215272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 TO TRACK AT EVERY STAGE OF THE BUSINESS CYCLE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F8532C82-1D0B-A969-FB3B-33F83C14BB98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KPIs BY PIPELINE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E7026B6A-15EE-A60B-46D3-1C86CDBC94B7}"/>
              </a:ext>
            </a:extLst>
          </p:cNvPr>
          <p:cNvSpPr txBox="1"/>
          <p:nvPr/>
        </p:nvSpPr>
        <p:spPr>
          <a:xfrm>
            <a:off x="671802" y="3919046"/>
            <a:ext cx="8793036" cy="4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Time to Plan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(discovery → plan presentation)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Plan Acceptance Rate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% of cases requiring rework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Advisor clarity score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(from paraplanner)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F13E809F-C1CC-FEEE-7131-6B599FA6053F}"/>
              </a:ext>
            </a:extLst>
          </p:cNvPr>
          <p:cNvSpPr txBox="1"/>
          <p:nvPr/>
        </p:nvSpPr>
        <p:spPr>
          <a:xfrm>
            <a:off x="671802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Case Design KPIs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E88C8E5C-B4CE-00E2-983C-E3D779BAF619}"/>
              </a:ext>
            </a:extLst>
          </p:cNvPr>
          <p:cNvSpPr txBox="1"/>
          <p:nvPr/>
        </p:nvSpPr>
        <p:spPr>
          <a:xfrm>
            <a:off x="9013697" y="3919046"/>
            <a:ext cx="6382248" cy="2611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20% rework → discovery or advisor notes poor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 days to plan → capacity issue or unclear intake</a:t>
            </a:r>
          </a:p>
        </p:txBody>
      </p:sp>
      <p:sp>
        <p:nvSpPr>
          <p:cNvPr id="3" name="Google Shape;58;p7">
            <a:extLst>
              <a:ext uri="{FF2B5EF4-FFF2-40B4-BE49-F238E27FC236}">
                <a16:creationId xmlns:a16="http://schemas.microsoft.com/office/drawing/2014/main" id="{47FEEAE3-06EF-155F-C631-B1F24DEF3077}"/>
              </a:ext>
            </a:extLst>
          </p:cNvPr>
          <p:cNvSpPr txBox="1"/>
          <p:nvPr/>
        </p:nvSpPr>
        <p:spPr>
          <a:xfrm>
            <a:off x="9013696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Guardrails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86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4D813699-E3AD-FF04-9D4C-560557239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10D1B8E5-EAEF-5257-BE83-B5E166CFBA92}"/>
              </a:ext>
            </a:extLst>
          </p:cNvPr>
          <p:cNvSpPr txBox="1"/>
          <p:nvPr/>
        </p:nvSpPr>
        <p:spPr>
          <a:xfrm>
            <a:off x="671802" y="1300421"/>
            <a:ext cx="14215272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 TO TRACK AT EVERY STAGE OF THE BUSINESS CYCLE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0BA3F5E4-642D-2E22-819A-19ECC0F3842E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KPIs BY PIPELINE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B163E3A0-F3C0-6627-23C6-0A27F09F7EEF}"/>
              </a:ext>
            </a:extLst>
          </p:cNvPr>
          <p:cNvSpPr txBox="1"/>
          <p:nvPr/>
        </p:nvSpPr>
        <p:spPr>
          <a:xfrm>
            <a:off x="671802" y="3919046"/>
            <a:ext cx="8793036" cy="6157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NIGO % (target &lt;5%)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Average Time to Issue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Average Time to Funding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Cases in Pending &gt;10 Days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Transfer velocity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(ACAT or rollover timelines)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Carrier delay patterns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Accuracy rate (one-touch file?)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7E16E90F-E6E7-E0DF-5992-71BE5E3E0EB1}"/>
              </a:ext>
            </a:extLst>
          </p:cNvPr>
          <p:cNvSpPr txBox="1"/>
          <p:nvPr/>
        </p:nvSpPr>
        <p:spPr>
          <a:xfrm>
            <a:off x="671802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New Business/Submission KPIs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006D5940-47FB-7352-F05C-3325840DE6D4}"/>
              </a:ext>
            </a:extLst>
          </p:cNvPr>
          <p:cNvSpPr txBox="1"/>
          <p:nvPr/>
        </p:nvSpPr>
        <p:spPr>
          <a:xfrm>
            <a:off x="9013697" y="3919046"/>
            <a:ext cx="5616703" cy="3316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NIGO &gt;10% = fire alarm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Pending &gt;20% stuck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→ ops huddle required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Consistent carrier delays → update carrier sheet</a:t>
            </a:r>
          </a:p>
        </p:txBody>
      </p:sp>
      <p:sp>
        <p:nvSpPr>
          <p:cNvPr id="3" name="Google Shape;58;p7">
            <a:extLst>
              <a:ext uri="{FF2B5EF4-FFF2-40B4-BE49-F238E27FC236}">
                <a16:creationId xmlns:a16="http://schemas.microsoft.com/office/drawing/2014/main" id="{99240E0B-E179-0B08-D419-9CA6E61513FE}"/>
              </a:ext>
            </a:extLst>
          </p:cNvPr>
          <p:cNvSpPr txBox="1"/>
          <p:nvPr/>
        </p:nvSpPr>
        <p:spPr>
          <a:xfrm>
            <a:off x="9013696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Guardrails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97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8F6B58C8-C632-79C3-4E86-77A47654F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449541FB-6849-1655-A0C4-DD9783E14B5F}"/>
              </a:ext>
            </a:extLst>
          </p:cNvPr>
          <p:cNvSpPr txBox="1"/>
          <p:nvPr/>
        </p:nvSpPr>
        <p:spPr>
          <a:xfrm>
            <a:off x="671802" y="1300421"/>
            <a:ext cx="14215272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 TO TRACK AT EVERY STAGE OF THE BUSINESS CYCLE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11340FFA-1EFE-167B-2FE6-051148D054BC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KPIs BY PIPELINE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C0E9E1B1-E7E0-D8A6-96B1-8E8DF8779A08}"/>
              </a:ext>
            </a:extLst>
          </p:cNvPr>
          <p:cNvSpPr txBox="1"/>
          <p:nvPr/>
        </p:nvSpPr>
        <p:spPr>
          <a:xfrm>
            <a:off x="671802" y="3919046"/>
            <a:ext cx="8793036" cy="5453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Completion %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(A 100%, B 80%, C 50% or on request)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Service tickets closed &lt;48 hours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Net Promoter Score / Satisfaction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Retention Rate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“Lazy money” captured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Household wallet share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FD43524D-18BC-C23C-348D-A8071B70DD8E}"/>
              </a:ext>
            </a:extLst>
          </p:cNvPr>
          <p:cNvSpPr txBox="1"/>
          <p:nvPr/>
        </p:nvSpPr>
        <p:spPr>
          <a:xfrm>
            <a:off x="671802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Service/Review KPIs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11A77560-5503-C5D3-F1A8-EB1E25D4A473}"/>
              </a:ext>
            </a:extLst>
          </p:cNvPr>
          <p:cNvSpPr txBox="1"/>
          <p:nvPr/>
        </p:nvSpPr>
        <p:spPr>
          <a:xfrm>
            <a:off x="9013696" y="3919046"/>
            <a:ext cx="6403513" cy="391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clients must have 100% review completion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Service tickets &gt;48 hours → capacity failure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Retention &lt;95% → relationship or service gap</a:t>
            </a:r>
          </a:p>
        </p:txBody>
      </p:sp>
      <p:sp>
        <p:nvSpPr>
          <p:cNvPr id="3" name="Google Shape;58;p7">
            <a:extLst>
              <a:ext uri="{FF2B5EF4-FFF2-40B4-BE49-F238E27FC236}">
                <a16:creationId xmlns:a16="http://schemas.microsoft.com/office/drawing/2014/main" id="{67DBCD57-CDC2-5707-9402-795DD0F6A368}"/>
              </a:ext>
            </a:extLst>
          </p:cNvPr>
          <p:cNvSpPr txBox="1"/>
          <p:nvPr/>
        </p:nvSpPr>
        <p:spPr>
          <a:xfrm>
            <a:off x="9013696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Guardrails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763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1574624E-1D2E-6006-EAD9-58D005F7E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5135E080-1B9C-E4B0-31DF-6759F5155825}"/>
              </a:ext>
            </a:extLst>
          </p:cNvPr>
          <p:cNvSpPr txBox="1"/>
          <p:nvPr/>
        </p:nvSpPr>
        <p:spPr>
          <a:xfrm>
            <a:off x="671802" y="1300421"/>
            <a:ext cx="14215272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 TO TRACK AT EVERY STAGE OF THE BUSINESS CYCLE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E07AD480-0736-8DB8-1B7C-3C818A574B30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KPIs BY PIPELINE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331411A4-3B96-E350-336F-79EDCC948A61}"/>
              </a:ext>
            </a:extLst>
          </p:cNvPr>
          <p:cNvSpPr txBox="1"/>
          <p:nvPr/>
        </p:nvSpPr>
        <p:spPr>
          <a:xfrm>
            <a:off x="671802" y="3919046"/>
            <a:ext cx="8793036" cy="4147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% of A clients with heir contact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Heir Relationship Score (1–5)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Spouse engagement rate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Estate plan alignment %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Widow retention rate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040E8138-72F4-ACC9-EFA5-FD360C8CDFBD}"/>
              </a:ext>
            </a:extLst>
          </p:cNvPr>
          <p:cNvSpPr txBox="1"/>
          <p:nvPr/>
        </p:nvSpPr>
        <p:spPr>
          <a:xfrm>
            <a:off x="671802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Legacy/Heir Engagement KPIs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9BB7F8C5-BE5D-FA62-2E93-74708B7B725D}"/>
              </a:ext>
            </a:extLst>
          </p:cNvPr>
          <p:cNvSpPr txBox="1"/>
          <p:nvPr/>
        </p:nvSpPr>
        <p:spPr>
          <a:xfrm>
            <a:off x="9013696" y="3919046"/>
            <a:ext cx="7172787" cy="2611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 &gt;70% of heirs are disengaged, your book is decaying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Widow retention &lt;90% → broken process or poor handoff</a:t>
            </a:r>
          </a:p>
        </p:txBody>
      </p:sp>
      <p:sp>
        <p:nvSpPr>
          <p:cNvPr id="3" name="Google Shape;58;p7">
            <a:extLst>
              <a:ext uri="{FF2B5EF4-FFF2-40B4-BE49-F238E27FC236}">
                <a16:creationId xmlns:a16="http://schemas.microsoft.com/office/drawing/2014/main" id="{C66FBBF6-2B94-46CB-F618-4E09447B4EE8}"/>
              </a:ext>
            </a:extLst>
          </p:cNvPr>
          <p:cNvSpPr txBox="1"/>
          <p:nvPr/>
        </p:nvSpPr>
        <p:spPr>
          <a:xfrm>
            <a:off x="9013696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Guardrails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249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50A6FBA1-A542-F911-522F-8ECFD1C8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E9246AA9-DC47-C729-2A4A-B2DE2DB1FA3E}"/>
              </a:ext>
            </a:extLst>
          </p:cNvPr>
          <p:cNvSpPr txBox="1"/>
          <p:nvPr/>
        </p:nvSpPr>
        <p:spPr>
          <a:xfrm>
            <a:off x="671802" y="1300421"/>
            <a:ext cx="14215272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 TO TRACK AT EVERY STAGE OF THE BUSINESS CYCLE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C945982B-84FA-80F0-4114-1C9858951D8C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KPIs BY ROLE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25D5F1A6-887F-BEED-07DC-0E9716B394BB}"/>
              </a:ext>
            </a:extLst>
          </p:cNvPr>
          <p:cNvSpPr txBox="1"/>
          <p:nvPr/>
        </p:nvSpPr>
        <p:spPr>
          <a:xfrm>
            <a:off x="976602" y="4376246"/>
            <a:ext cx="5291402" cy="5115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Revenue closed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→ Second conversion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Second → Implementation conversion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Planning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Client retention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AUM/premium growth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completion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Pricing integrity (discount incidents)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C34B3EE8-DFE2-E556-2F51-230D12F50356}"/>
              </a:ext>
            </a:extLst>
          </p:cNvPr>
          <p:cNvSpPr txBox="1"/>
          <p:nvPr/>
        </p:nvSpPr>
        <p:spPr>
          <a:xfrm>
            <a:off x="976602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Lead Advisor 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AA359FB6-C332-6B7D-C013-91A506F3632D}"/>
              </a:ext>
            </a:extLst>
          </p:cNvPr>
          <p:cNvSpPr txBox="1"/>
          <p:nvPr/>
        </p:nvSpPr>
        <p:spPr>
          <a:xfrm>
            <a:off x="6398833" y="4376246"/>
            <a:ext cx="6402767" cy="36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Fit Call volume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Discovery quality score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→ Second conversion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Net-new opportunities created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 preparedness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Kept Rate on their calendar</a:t>
            </a:r>
          </a:p>
        </p:txBody>
      </p:sp>
      <p:sp>
        <p:nvSpPr>
          <p:cNvPr id="3" name="Google Shape;58;p7">
            <a:extLst>
              <a:ext uri="{FF2B5EF4-FFF2-40B4-BE49-F238E27FC236}">
                <a16:creationId xmlns:a16="http://schemas.microsoft.com/office/drawing/2014/main" id="{B6D16C5B-5252-E683-5F86-F40EE3652AA4}"/>
              </a:ext>
            </a:extLst>
          </p:cNvPr>
          <p:cNvSpPr txBox="1"/>
          <p:nvPr/>
        </p:nvSpPr>
        <p:spPr>
          <a:xfrm>
            <a:off x="6398833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Sub-Advisor 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4" name="Google Shape;92;p10">
            <a:extLst>
              <a:ext uri="{FF2B5EF4-FFF2-40B4-BE49-F238E27FC236}">
                <a16:creationId xmlns:a16="http://schemas.microsoft.com/office/drawing/2014/main" id="{E5D6FF8A-4228-71C6-1B45-851130D7B90F}"/>
              </a:ext>
            </a:extLst>
          </p:cNvPr>
          <p:cNvSpPr txBox="1"/>
          <p:nvPr/>
        </p:nvSpPr>
        <p:spPr>
          <a:xfrm>
            <a:off x="11605475" y="4376246"/>
            <a:ext cx="6402767" cy="36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calendar completion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Service ticket closure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Household satisfaction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Retention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RMD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Beneficiary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Heir engagement setups</a:t>
            </a:r>
          </a:p>
        </p:txBody>
      </p:sp>
      <p:sp>
        <p:nvSpPr>
          <p:cNvPr id="6" name="Google Shape;58;p7">
            <a:extLst>
              <a:ext uri="{FF2B5EF4-FFF2-40B4-BE49-F238E27FC236}">
                <a16:creationId xmlns:a16="http://schemas.microsoft.com/office/drawing/2014/main" id="{7E0A342A-02A5-0555-7E55-DF8AD99105A3}"/>
              </a:ext>
            </a:extLst>
          </p:cNvPr>
          <p:cNvSpPr txBox="1"/>
          <p:nvPr/>
        </p:nvSpPr>
        <p:spPr>
          <a:xfrm>
            <a:off x="11605475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Service-Advisor 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Google Shape;92;p10">
            <a:extLst>
              <a:ext uri="{FF2B5EF4-FFF2-40B4-BE49-F238E27FC236}">
                <a16:creationId xmlns:a16="http://schemas.microsoft.com/office/drawing/2014/main" id="{454B81BE-34A3-7DDC-F875-212CAF13C216}"/>
              </a:ext>
            </a:extLst>
          </p:cNvPr>
          <p:cNvSpPr txBox="1"/>
          <p:nvPr/>
        </p:nvSpPr>
        <p:spPr>
          <a:xfrm>
            <a:off x="18756602" y="4376246"/>
            <a:ext cx="8793036" cy="4163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NIGO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Time to issue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Time to funding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Transfer velocity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Pending &gt;10 days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Accuracy score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One-touch file completion %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Google Shape;58;p7">
            <a:extLst>
              <a:ext uri="{FF2B5EF4-FFF2-40B4-BE49-F238E27FC236}">
                <a16:creationId xmlns:a16="http://schemas.microsoft.com/office/drawing/2014/main" id="{0A760175-355D-A0AC-D644-20851DFF822B}"/>
              </a:ext>
            </a:extLst>
          </p:cNvPr>
          <p:cNvSpPr txBox="1"/>
          <p:nvPr/>
        </p:nvSpPr>
        <p:spPr>
          <a:xfrm>
            <a:off x="18756602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New Business Specialist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9" name="Google Shape;92;p10">
            <a:extLst>
              <a:ext uri="{FF2B5EF4-FFF2-40B4-BE49-F238E27FC236}">
                <a16:creationId xmlns:a16="http://schemas.microsoft.com/office/drawing/2014/main" id="{231C5F06-0DE6-EFA1-AA0A-6072C5D05E44}"/>
              </a:ext>
            </a:extLst>
          </p:cNvPr>
          <p:cNvSpPr txBox="1"/>
          <p:nvPr/>
        </p:nvSpPr>
        <p:spPr>
          <a:xfrm>
            <a:off x="24178833" y="4376246"/>
            <a:ext cx="6402767" cy="316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CPL (by channel)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 rates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per appointment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Campaign launch deadlines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Creative completion rate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Weekly dashboard accuracy</a:t>
            </a:r>
          </a:p>
        </p:txBody>
      </p:sp>
      <p:sp>
        <p:nvSpPr>
          <p:cNvPr id="11" name="Google Shape;58;p7">
            <a:extLst>
              <a:ext uri="{FF2B5EF4-FFF2-40B4-BE49-F238E27FC236}">
                <a16:creationId xmlns:a16="http://schemas.microsoft.com/office/drawing/2014/main" id="{A8EC94FB-099D-AA09-BACC-1EF715BF0022}"/>
              </a:ext>
            </a:extLst>
          </p:cNvPr>
          <p:cNvSpPr txBox="1"/>
          <p:nvPr/>
        </p:nvSpPr>
        <p:spPr>
          <a:xfrm>
            <a:off x="24178833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Marketing Coordinator 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4" name="Google Shape;92;p10">
            <a:extLst>
              <a:ext uri="{FF2B5EF4-FFF2-40B4-BE49-F238E27FC236}">
                <a16:creationId xmlns:a16="http://schemas.microsoft.com/office/drawing/2014/main" id="{8189F504-8671-972F-50E5-7788400894F9}"/>
              </a:ext>
            </a:extLst>
          </p:cNvPr>
          <p:cNvSpPr txBox="1"/>
          <p:nvPr/>
        </p:nvSpPr>
        <p:spPr>
          <a:xfrm>
            <a:off x="29385475" y="4376246"/>
            <a:ext cx="6402767" cy="316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Dashboard cleanliness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SLA compliance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Workflow completion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Error rate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Cross-department alignment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Team huddle consistency</a:t>
            </a:r>
          </a:p>
        </p:txBody>
      </p:sp>
      <p:sp>
        <p:nvSpPr>
          <p:cNvPr id="15" name="Google Shape;58;p7">
            <a:extLst>
              <a:ext uri="{FF2B5EF4-FFF2-40B4-BE49-F238E27FC236}">
                <a16:creationId xmlns:a16="http://schemas.microsoft.com/office/drawing/2014/main" id="{8415FD05-F531-CEC6-8812-27B9D06A2265}"/>
              </a:ext>
            </a:extLst>
          </p:cNvPr>
          <p:cNvSpPr txBox="1"/>
          <p:nvPr/>
        </p:nvSpPr>
        <p:spPr>
          <a:xfrm>
            <a:off x="29385475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Ops Manager KPIs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6" name="Google Shape;92;p10">
            <a:extLst>
              <a:ext uri="{FF2B5EF4-FFF2-40B4-BE49-F238E27FC236}">
                <a16:creationId xmlns:a16="http://schemas.microsoft.com/office/drawing/2014/main" id="{1579C6B6-203F-8972-40B7-E78334730768}"/>
              </a:ext>
            </a:extLst>
          </p:cNvPr>
          <p:cNvSpPr txBox="1"/>
          <p:nvPr/>
        </p:nvSpPr>
        <p:spPr>
          <a:xfrm>
            <a:off x="35703482" y="4376246"/>
            <a:ext cx="8793036" cy="363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Speed to answer (phone)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Call disposition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Client satisfaction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Scheduling efficiency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cleanliness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impression quality score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Google Shape;58;p7">
            <a:extLst>
              <a:ext uri="{FF2B5EF4-FFF2-40B4-BE49-F238E27FC236}">
                <a16:creationId xmlns:a16="http://schemas.microsoft.com/office/drawing/2014/main" id="{0B11273E-660C-D161-3C76-57D20B4A1020}"/>
              </a:ext>
            </a:extLst>
          </p:cNvPr>
          <p:cNvSpPr txBox="1"/>
          <p:nvPr/>
        </p:nvSpPr>
        <p:spPr>
          <a:xfrm>
            <a:off x="35703482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Client Concierge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8" name="Google Shape;92;p10">
            <a:extLst>
              <a:ext uri="{FF2B5EF4-FFF2-40B4-BE49-F238E27FC236}">
                <a16:creationId xmlns:a16="http://schemas.microsoft.com/office/drawing/2014/main" id="{8979926D-C305-F7DF-1554-6A62FA324FEC}"/>
              </a:ext>
            </a:extLst>
          </p:cNvPr>
          <p:cNvSpPr txBox="1"/>
          <p:nvPr/>
        </p:nvSpPr>
        <p:spPr>
          <a:xfrm>
            <a:off x="41125713" y="4376246"/>
            <a:ext cx="6402767" cy="36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Speed to Lead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Lead → Connect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Connect → Set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Set → Kept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Revival conversions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Script adherence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QA score</a:t>
            </a:r>
          </a:p>
        </p:txBody>
      </p:sp>
      <p:sp>
        <p:nvSpPr>
          <p:cNvPr id="19" name="Google Shape;58;p7">
            <a:extLst>
              <a:ext uri="{FF2B5EF4-FFF2-40B4-BE49-F238E27FC236}">
                <a16:creationId xmlns:a16="http://schemas.microsoft.com/office/drawing/2014/main" id="{B15213B0-CCD0-6C83-4D50-DD2971BBEF33}"/>
              </a:ext>
            </a:extLst>
          </p:cNvPr>
          <p:cNvSpPr txBox="1"/>
          <p:nvPr/>
        </p:nvSpPr>
        <p:spPr>
          <a:xfrm>
            <a:off x="41125713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Phone Pro/CSA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0" name="Google Shape;92;p10">
            <a:extLst>
              <a:ext uri="{FF2B5EF4-FFF2-40B4-BE49-F238E27FC236}">
                <a16:creationId xmlns:a16="http://schemas.microsoft.com/office/drawing/2014/main" id="{29C4A4D2-E821-E1BD-D891-3E8A70037C6A}"/>
              </a:ext>
            </a:extLst>
          </p:cNvPr>
          <p:cNvSpPr txBox="1"/>
          <p:nvPr/>
        </p:nvSpPr>
        <p:spPr>
          <a:xfrm>
            <a:off x="46332355" y="4376246"/>
            <a:ext cx="6402767" cy="36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Margin (product mix)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Revenue per household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Marketing ROI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Advisor productivity per FTE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Hiring plan health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Cash runway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Vision execution (quarterly progress)</a:t>
            </a:r>
          </a:p>
        </p:txBody>
      </p:sp>
      <p:sp>
        <p:nvSpPr>
          <p:cNvPr id="21" name="Google Shape;58;p7">
            <a:extLst>
              <a:ext uri="{FF2B5EF4-FFF2-40B4-BE49-F238E27FC236}">
                <a16:creationId xmlns:a16="http://schemas.microsoft.com/office/drawing/2014/main" id="{B726A73F-D972-7783-743E-66475E1A0105}"/>
              </a:ext>
            </a:extLst>
          </p:cNvPr>
          <p:cNvSpPr txBox="1"/>
          <p:nvPr/>
        </p:nvSpPr>
        <p:spPr>
          <a:xfrm>
            <a:off x="46332355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Owner/CEO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450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CA1F8964-6493-26BA-B5B1-206653FF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17735809-80CD-4269-1856-120D4434D00F}"/>
              </a:ext>
            </a:extLst>
          </p:cNvPr>
          <p:cNvSpPr txBox="1"/>
          <p:nvPr/>
        </p:nvSpPr>
        <p:spPr>
          <a:xfrm>
            <a:off x="671802" y="1300421"/>
            <a:ext cx="14215272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 TO TRACK AT EVERY STAGE OF THE BUSINESS CYCLE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A320717F-5758-D898-785C-0750D9E55994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KPIs BY ROLE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2B1D7A7B-E470-EDC5-5EFC-EFBE0DCD8C9A}"/>
              </a:ext>
            </a:extLst>
          </p:cNvPr>
          <p:cNvSpPr txBox="1"/>
          <p:nvPr/>
        </p:nvSpPr>
        <p:spPr>
          <a:xfrm>
            <a:off x="-16295398" y="4376246"/>
            <a:ext cx="5291402" cy="5115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Revenue closed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→ Second conversion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Second → Implementation conversion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Planning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Client retention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AUM/premium growth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completion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Pricing integrity (discount incidents)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B45AA1A3-FD8A-E03E-C55B-3245D2D74458}"/>
              </a:ext>
            </a:extLst>
          </p:cNvPr>
          <p:cNvSpPr txBox="1"/>
          <p:nvPr/>
        </p:nvSpPr>
        <p:spPr>
          <a:xfrm>
            <a:off x="-16295398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Lead Advisor 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ED40EAE3-1D5B-F88B-E1CB-32E519C154F1}"/>
              </a:ext>
            </a:extLst>
          </p:cNvPr>
          <p:cNvSpPr txBox="1"/>
          <p:nvPr/>
        </p:nvSpPr>
        <p:spPr>
          <a:xfrm>
            <a:off x="-10873167" y="4376246"/>
            <a:ext cx="6402767" cy="36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Fit Call volume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Discovery quality score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→ Second conversion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Net-new opportunities created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 preparedness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Kept Rate on their calendar</a:t>
            </a:r>
          </a:p>
        </p:txBody>
      </p:sp>
      <p:sp>
        <p:nvSpPr>
          <p:cNvPr id="3" name="Google Shape;58;p7">
            <a:extLst>
              <a:ext uri="{FF2B5EF4-FFF2-40B4-BE49-F238E27FC236}">
                <a16:creationId xmlns:a16="http://schemas.microsoft.com/office/drawing/2014/main" id="{89906EEE-C822-7D89-6EEA-665EFFF18A7A}"/>
              </a:ext>
            </a:extLst>
          </p:cNvPr>
          <p:cNvSpPr txBox="1"/>
          <p:nvPr/>
        </p:nvSpPr>
        <p:spPr>
          <a:xfrm>
            <a:off x="-10873167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Sub-Advisor 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4" name="Google Shape;92;p10">
            <a:extLst>
              <a:ext uri="{FF2B5EF4-FFF2-40B4-BE49-F238E27FC236}">
                <a16:creationId xmlns:a16="http://schemas.microsoft.com/office/drawing/2014/main" id="{88E78001-E083-7987-1AA3-4338576CDBBE}"/>
              </a:ext>
            </a:extLst>
          </p:cNvPr>
          <p:cNvSpPr txBox="1"/>
          <p:nvPr/>
        </p:nvSpPr>
        <p:spPr>
          <a:xfrm>
            <a:off x="-5666525" y="4376246"/>
            <a:ext cx="6402767" cy="36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calendar completion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Service ticket closure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Household satisfaction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Retention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RMD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Beneficiary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Heir engagement setups</a:t>
            </a:r>
          </a:p>
        </p:txBody>
      </p:sp>
      <p:sp>
        <p:nvSpPr>
          <p:cNvPr id="6" name="Google Shape;58;p7">
            <a:extLst>
              <a:ext uri="{FF2B5EF4-FFF2-40B4-BE49-F238E27FC236}">
                <a16:creationId xmlns:a16="http://schemas.microsoft.com/office/drawing/2014/main" id="{50E9FDD4-598B-FFA9-8A01-803F502EE935}"/>
              </a:ext>
            </a:extLst>
          </p:cNvPr>
          <p:cNvSpPr txBox="1"/>
          <p:nvPr/>
        </p:nvSpPr>
        <p:spPr>
          <a:xfrm>
            <a:off x="-5666525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Service-Advisor 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Google Shape;92;p10">
            <a:extLst>
              <a:ext uri="{FF2B5EF4-FFF2-40B4-BE49-F238E27FC236}">
                <a16:creationId xmlns:a16="http://schemas.microsoft.com/office/drawing/2014/main" id="{D0BF6058-47ED-79F2-3C72-5FA60044387E}"/>
              </a:ext>
            </a:extLst>
          </p:cNvPr>
          <p:cNvSpPr txBox="1"/>
          <p:nvPr/>
        </p:nvSpPr>
        <p:spPr>
          <a:xfrm>
            <a:off x="1484602" y="4376246"/>
            <a:ext cx="8793036" cy="4163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NIGO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Time to issue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Time to funding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Transfer velocity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Pending &gt;10 days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Accuracy score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One-touch file completion %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Google Shape;58;p7">
            <a:extLst>
              <a:ext uri="{FF2B5EF4-FFF2-40B4-BE49-F238E27FC236}">
                <a16:creationId xmlns:a16="http://schemas.microsoft.com/office/drawing/2014/main" id="{8B05FDC2-F65A-A7A5-BF31-FD0673F3C799}"/>
              </a:ext>
            </a:extLst>
          </p:cNvPr>
          <p:cNvSpPr txBox="1"/>
          <p:nvPr/>
        </p:nvSpPr>
        <p:spPr>
          <a:xfrm>
            <a:off x="1484602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New Business Specialist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9" name="Google Shape;92;p10">
            <a:extLst>
              <a:ext uri="{FF2B5EF4-FFF2-40B4-BE49-F238E27FC236}">
                <a16:creationId xmlns:a16="http://schemas.microsoft.com/office/drawing/2014/main" id="{C3E77843-AA08-8502-5091-AFF0838F505C}"/>
              </a:ext>
            </a:extLst>
          </p:cNvPr>
          <p:cNvSpPr txBox="1"/>
          <p:nvPr/>
        </p:nvSpPr>
        <p:spPr>
          <a:xfrm>
            <a:off x="6906833" y="4376246"/>
            <a:ext cx="6402767" cy="316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CPL (by channel)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 rates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per appointment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Campaign launch deadlines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Creative completion rate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Weekly dashboard accuracy</a:t>
            </a:r>
          </a:p>
        </p:txBody>
      </p:sp>
      <p:sp>
        <p:nvSpPr>
          <p:cNvPr id="11" name="Google Shape;58;p7">
            <a:extLst>
              <a:ext uri="{FF2B5EF4-FFF2-40B4-BE49-F238E27FC236}">
                <a16:creationId xmlns:a16="http://schemas.microsoft.com/office/drawing/2014/main" id="{E8E6EDEB-7207-B45F-35D4-6B07BCC3FC82}"/>
              </a:ext>
            </a:extLst>
          </p:cNvPr>
          <p:cNvSpPr txBox="1"/>
          <p:nvPr/>
        </p:nvSpPr>
        <p:spPr>
          <a:xfrm>
            <a:off x="6906833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Marketing Coordinator 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4" name="Google Shape;92;p10">
            <a:extLst>
              <a:ext uri="{FF2B5EF4-FFF2-40B4-BE49-F238E27FC236}">
                <a16:creationId xmlns:a16="http://schemas.microsoft.com/office/drawing/2014/main" id="{1FED608C-44E8-FE3D-29C2-94814F0AE991}"/>
              </a:ext>
            </a:extLst>
          </p:cNvPr>
          <p:cNvSpPr txBox="1"/>
          <p:nvPr/>
        </p:nvSpPr>
        <p:spPr>
          <a:xfrm>
            <a:off x="12113475" y="4376246"/>
            <a:ext cx="6402767" cy="316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Dashboard cleanliness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SLA compliance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Workflow completion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Error rate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Cross-department alignment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Team huddle consistency</a:t>
            </a:r>
          </a:p>
        </p:txBody>
      </p:sp>
      <p:sp>
        <p:nvSpPr>
          <p:cNvPr id="15" name="Google Shape;58;p7">
            <a:extLst>
              <a:ext uri="{FF2B5EF4-FFF2-40B4-BE49-F238E27FC236}">
                <a16:creationId xmlns:a16="http://schemas.microsoft.com/office/drawing/2014/main" id="{EAF5AA2C-8033-0DB4-388C-98A700C2A57D}"/>
              </a:ext>
            </a:extLst>
          </p:cNvPr>
          <p:cNvSpPr txBox="1"/>
          <p:nvPr/>
        </p:nvSpPr>
        <p:spPr>
          <a:xfrm>
            <a:off x="12113475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Ops Manager KPIs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6" name="Google Shape;92;p10">
            <a:extLst>
              <a:ext uri="{FF2B5EF4-FFF2-40B4-BE49-F238E27FC236}">
                <a16:creationId xmlns:a16="http://schemas.microsoft.com/office/drawing/2014/main" id="{23F931DE-217D-1CCF-4C6A-80E18C59C84B}"/>
              </a:ext>
            </a:extLst>
          </p:cNvPr>
          <p:cNvSpPr txBox="1"/>
          <p:nvPr/>
        </p:nvSpPr>
        <p:spPr>
          <a:xfrm>
            <a:off x="18431482" y="4376246"/>
            <a:ext cx="8793036" cy="363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Speed to answer (phone)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Call disposition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Client satisfaction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Scheduling efficiency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cleanliness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impression quality score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Google Shape;58;p7">
            <a:extLst>
              <a:ext uri="{FF2B5EF4-FFF2-40B4-BE49-F238E27FC236}">
                <a16:creationId xmlns:a16="http://schemas.microsoft.com/office/drawing/2014/main" id="{52120687-3EB8-8B5C-A103-3027BA2E2C0A}"/>
              </a:ext>
            </a:extLst>
          </p:cNvPr>
          <p:cNvSpPr txBox="1"/>
          <p:nvPr/>
        </p:nvSpPr>
        <p:spPr>
          <a:xfrm>
            <a:off x="18431482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Client Concierge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8" name="Google Shape;92;p10">
            <a:extLst>
              <a:ext uri="{FF2B5EF4-FFF2-40B4-BE49-F238E27FC236}">
                <a16:creationId xmlns:a16="http://schemas.microsoft.com/office/drawing/2014/main" id="{D0CFF699-458A-3EE7-B9EE-1C17D9A70B20}"/>
              </a:ext>
            </a:extLst>
          </p:cNvPr>
          <p:cNvSpPr txBox="1"/>
          <p:nvPr/>
        </p:nvSpPr>
        <p:spPr>
          <a:xfrm>
            <a:off x="23853713" y="4376246"/>
            <a:ext cx="6402767" cy="36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Speed to Lead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Lead → Connect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Connect → Set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Set → Kept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Revival conversions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Script adherence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QA score</a:t>
            </a:r>
          </a:p>
        </p:txBody>
      </p:sp>
      <p:sp>
        <p:nvSpPr>
          <p:cNvPr id="19" name="Google Shape;58;p7">
            <a:extLst>
              <a:ext uri="{FF2B5EF4-FFF2-40B4-BE49-F238E27FC236}">
                <a16:creationId xmlns:a16="http://schemas.microsoft.com/office/drawing/2014/main" id="{418D6DFA-8514-FCD0-AC4A-C4D05BC0458F}"/>
              </a:ext>
            </a:extLst>
          </p:cNvPr>
          <p:cNvSpPr txBox="1"/>
          <p:nvPr/>
        </p:nvSpPr>
        <p:spPr>
          <a:xfrm>
            <a:off x="23853713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Phone Pro/CSA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0" name="Google Shape;92;p10">
            <a:extLst>
              <a:ext uri="{FF2B5EF4-FFF2-40B4-BE49-F238E27FC236}">
                <a16:creationId xmlns:a16="http://schemas.microsoft.com/office/drawing/2014/main" id="{B4CA9317-0F28-8FC6-9BDC-BFBCE0B58F71}"/>
              </a:ext>
            </a:extLst>
          </p:cNvPr>
          <p:cNvSpPr txBox="1"/>
          <p:nvPr/>
        </p:nvSpPr>
        <p:spPr>
          <a:xfrm>
            <a:off x="28505923" y="4376246"/>
            <a:ext cx="6402767" cy="36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Margin (product mix)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Revenue per household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Marketing ROI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Advisor productivity per FTE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Hiring plan health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Cash runway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Vision execution (quarterly progress)</a:t>
            </a:r>
          </a:p>
        </p:txBody>
      </p:sp>
      <p:sp>
        <p:nvSpPr>
          <p:cNvPr id="21" name="Google Shape;58;p7">
            <a:extLst>
              <a:ext uri="{FF2B5EF4-FFF2-40B4-BE49-F238E27FC236}">
                <a16:creationId xmlns:a16="http://schemas.microsoft.com/office/drawing/2014/main" id="{4C770034-68BA-8261-15E8-58E10CFD3A88}"/>
              </a:ext>
            </a:extLst>
          </p:cNvPr>
          <p:cNvSpPr txBox="1"/>
          <p:nvPr/>
        </p:nvSpPr>
        <p:spPr>
          <a:xfrm>
            <a:off x="28505923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Owner/CEO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012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C3C8879E-4F66-BA6A-29ED-A6D89D49B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05E4936F-B559-AA2E-5C88-36FFBDA0EE5F}"/>
              </a:ext>
            </a:extLst>
          </p:cNvPr>
          <p:cNvSpPr txBox="1"/>
          <p:nvPr/>
        </p:nvSpPr>
        <p:spPr>
          <a:xfrm>
            <a:off x="671802" y="1300421"/>
            <a:ext cx="14215272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 TO TRACK AT EVERY STAGE OF THE BUSINESS CYCLE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276D26DD-C497-F03D-1737-A4D89A228A97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KPIs BY ROLE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45EBF994-7532-8BD6-F10C-C5AA4E30FEBA}"/>
              </a:ext>
            </a:extLst>
          </p:cNvPr>
          <p:cNvSpPr txBox="1"/>
          <p:nvPr/>
        </p:nvSpPr>
        <p:spPr>
          <a:xfrm>
            <a:off x="-32965613" y="4376246"/>
            <a:ext cx="5291402" cy="5115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Revenue closed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→ Second conversion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Second → Implementation conversion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Planning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Client retention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AUM/premium growth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completion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Pricing integrity (discount incidents)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0DF9645A-F5B8-F34B-352F-728551B47F46}"/>
              </a:ext>
            </a:extLst>
          </p:cNvPr>
          <p:cNvSpPr txBox="1"/>
          <p:nvPr/>
        </p:nvSpPr>
        <p:spPr>
          <a:xfrm>
            <a:off x="-32965613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Lead Advisor 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84BFB902-00FB-AA34-8099-7EC886B036A9}"/>
              </a:ext>
            </a:extLst>
          </p:cNvPr>
          <p:cNvSpPr txBox="1"/>
          <p:nvPr/>
        </p:nvSpPr>
        <p:spPr>
          <a:xfrm>
            <a:off x="-27543382" y="4376246"/>
            <a:ext cx="6402767" cy="36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Fit Call volume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Discovery quality score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→ Second conversion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Net-new opportunities created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 preparedness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Kept Rate on their calendar</a:t>
            </a:r>
          </a:p>
        </p:txBody>
      </p:sp>
      <p:sp>
        <p:nvSpPr>
          <p:cNvPr id="3" name="Google Shape;58;p7">
            <a:extLst>
              <a:ext uri="{FF2B5EF4-FFF2-40B4-BE49-F238E27FC236}">
                <a16:creationId xmlns:a16="http://schemas.microsoft.com/office/drawing/2014/main" id="{2BB02C27-A7A8-D840-E1BE-29CC72D405F3}"/>
              </a:ext>
            </a:extLst>
          </p:cNvPr>
          <p:cNvSpPr txBox="1"/>
          <p:nvPr/>
        </p:nvSpPr>
        <p:spPr>
          <a:xfrm>
            <a:off x="-27543382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Sub-Advisor 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4" name="Google Shape;92;p10">
            <a:extLst>
              <a:ext uri="{FF2B5EF4-FFF2-40B4-BE49-F238E27FC236}">
                <a16:creationId xmlns:a16="http://schemas.microsoft.com/office/drawing/2014/main" id="{185F199C-CC41-A28D-3173-9BC7848923A2}"/>
              </a:ext>
            </a:extLst>
          </p:cNvPr>
          <p:cNvSpPr txBox="1"/>
          <p:nvPr/>
        </p:nvSpPr>
        <p:spPr>
          <a:xfrm>
            <a:off x="-22336740" y="4376246"/>
            <a:ext cx="6402767" cy="36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calendar completion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Service ticket closure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Household satisfaction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Retention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RMD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Beneficiary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Heir engagement setups</a:t>
            </a:r>
          </a:p>
        </p:txBody>
      </p:sp>
      <p:sp>
        <p:nvSpPr>
          <p:cNvPr id="6" name="Google Shape;58;p7">
            <a:extLst>
              <a:ext uri="{FF2B5EF4-FFF2-40B4-BE49-F238E27FC236}">
                <a16:creationId xmlns:a16="http://schemas.microsoft.com/office/drawing/2014/main" id="{58364FB4-FA3E-0D7B-32E8-A818BD002592}"/>
              </a:ext>
            </a:extLst>
          </p:cNvPr>
          <p:cNvSpPr txBox="1"/>
          <p:nvPr/>
        </p:nvSpPr>
        <p:spPr>
          <a:xfrm>
            <a:off x="-22336740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Service-Advisor 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Google Shape;92;p10">
            <a:extLst>
              <a:ext uri="{FF2B5EF4-FFF2-40B4-BE49-F238E27FC236}">
                <a16:creationId xmlns:a16="http://schemas.microsoft.com/office/drawing/2014/main" id="{2793D847-7A2D-6A14-7F00-677A63FA0442}"/>
              </a:ext>
            </a:extLst>
          </p:cNvPr>
          <p:cNvSpPr txBox="1"/>
          <p:nvPr/>
        </p:nvSpPr>
        <p:spPr>
          <a:xfrm>
            <a:off x="-15185613" y="4376246"/>
            <a:ext cx="8793036" cy="4163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NIGO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Time to issue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Time to funding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Transfer velocity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Pending &gt;10 days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Accuracy score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One-touch file completion %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Google Shape;58;p7">
            <a:extLst>
              <a:ext uri="{FF2B5EF4-FFF2-40B4-BE49-F238E27FC236}">
                <a16:creationId xmlns:a16="http://schemas.microsoft.com/office/drawing/2014/main" id="{5E09416B-C0CA-256C-3188-B436DA856A08}"/>
              </a:ext>
            </a:extLst>
          </p:cNvPr>
          <p:cNvSpPr txBox="1"/>
          <p:nvPr/>
        </p:nvSpPr>
        <p:spPr>
          <a:xfrm>
            <a:off x="-15185613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New Business Specialist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9" name="Google Shape;92;p10">
            <a:extLst>
              <a:ext uri="{FF2B5EF4-FFF2-40B4-BE49-F238E27FC236}">
                <a16:creationId xmlns:a16="http://schemas.microsoft.com/office/drawing/2014/main" id="{3960DA60-4964-A540-9376-0E3203A1DD47}"/>
              </a:ext>
            </a:extLst>
          </p:cNvPr>
          <p:cNvSpPr txBox="1"/>
          <p:nvPr/>
        </p:nvSpPr>
        <p:spPr>
          <a:xfrm>
            <a:off x="-9763382" y="4376246"/>
            <a:ext cx="6402767" cy="316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CPL (by channel)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 rates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per appointment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Campaign launch deadlines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Creative completion rate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Weekly dashboard accuracy</a:t>
            </a:r>
          </a:p>
        </p:txBody>
      </p:sp>
      <p:sp>
        <p:nvSpPr>
          <p:cNvPr id="11" name="Google Shape;58;p7">
            <a:extLst>
              <a:ext uri="{FF2B5EF4-FFF2-40B4-BE49-F238E27FC236}">
                <a16:creationId xmlns:a16="http://schemas.microsoft.com/office/drawing/2014/main" id="{878A553F-F164-AA30-C745-F16472E26A06}"/>
              </a:ext>
            </a:extLst>
          </p:cNvPr>
          <p:cNvSpPr txBox="1"/>
          <p:nvPr/>
        </p:nvSpPr>
        <p:spPr>
          <a:xfrm>
            <a:off x="-9763382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Marketing Coordinator 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4" name="Google Shape;92;p10">
            <a:extLst>
              <a:ext uri="{FF2B5EF4-FFF2-40B4-BE49-F238E27FC236}">
                <a16:creationId xmlns:a16="http://schemas.microsoft.com/office/drawing/2014/main" id="{B5F41007-DDDD-60C2-18B2-C133A51630A8}"/>
              </a:ext>
            </a:extLst>
          </p:cNvPr>
          <p:cNvSpPr txBox="1"/>
          <p:nvPr/>
        </p:nvSpPr>
        <p:spPr>
          <a:xfrm>
            <a:off x="-4556740" y="4376246"/>
            <a:ext cx="6402767" cy="316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Dashboard cleanliness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SLA compliance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Workflow completion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Error rate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Cross-department alignment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Team huddle consistency</a:t>
            </a:r>
          </a:p>
        </p:txBody>
      </p:sp>
      <p:sp>
        <p:nvSpPr>
          <p:cNvPr id="15" name="Google Shape;58;p7">
            <a:extLst>
              <a:ext uri="{FF2B5EF4-FFF2-40B4-BE49-F238E27FC236}">
                <a16:creationId xmlns:a16="http://schemas.microsoft.com/office/drawing/2014/main" id="{87329C7F-4802-22A1-63A1-42F61EA895F6}"/>
              </a:ext>
            </a:extLst>
          </p:cNvPr>
          <p:cNvSpPr txBox="1"/>
          <p:nvPr/>
        </p:nvSpPr>
        <p:spPr>
          <a:xfrm>
            <a:off x="-4556740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Ops Manager KPIs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6" name="Google Shape;92;p10">
            <a:extLst>
              <a:ext uri="{FF2B5EF4-FFF2-40B4-BE49-F238E27FC236}">
                <a16:creationId xmlns:a16="http://schemas.microsoft.com/office/drawing/2014/main" id="{AC3E829D-DB0E-912E-2949-7E7FFF78A533}"/>
              </a:ext>
            </a:extLst>
          </p:cNvPr>
          <p:cNvSpPr txBox="1"/>
          <p:nvPr/>
        </p:nvSpPr>
        <p:spPr>
          <a:xfrm>
            <a:off x="1761267" y="4376246"/>
            <a:ext cx="8793036" cy="363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Speed to answer (phone)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Call disposition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Client satisfaction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Scheduling efficiency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cleanliness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impression quality score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Google Shape;58;p7">
            <a:extLst>
              <a:ext uri="{FF2B5EF4-FFF2-40B4-BE49-F238E27FC236}">
                <a16:creationId xmlns:a16="http://schemas.microsoft.com/office/drawing/2014/main" id="{113BFD4F-F97A-8741-4C60-BD47B5FDD5C4}"/>
              </a:ext>
            </a:extLst>
          </p:cNvPr>
          <p:cNvSpPr txBox="1"/>
          <p:nvPr/>
        </p:nvSpPr>
        <p:spPr>
          <a:xfrm>
            <a:off x="1761267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Client Concierge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8" name="Google Shape;92;p10">
            <a:extLst>
              <a:ext uri="{FF2B5EF4-FFF2-40B4-BE49-F238E27FC236}">
                <a16:creationId xmlns:a16="http://schemas.microsoft.com/office/drawing/2014/main" id="{07876576-5599-E9AF-9479-7A84B2BD8F25}"/>
              </a:ext>
            </a:extLst>
          </p:cNvPr>
          <p:cNvSpPr txBox="1"/>
          <p:nvPr/>
        </p:nvSpPr>
        <p:spPr>
          <a:xfrm>
            <a:off x="7183498" y="4376246"/>
            <a:ext cx="6402767" cy="36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Speed to Lead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Lead → Connect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Connect → Set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Set → Kept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Revival conversions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Script adherence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QA score</a:t>
            </a:r>
          </a:p>
        </p:txBody>
      </p:sp>
      <p:sp>
        <p:nvSpPr>
          <p:cNvPr id="19" name="Google Shape;58;p7">
            <a:extLst>
              <a:ext uri="{FF2B5EF4-FFF2-40B4-BE49-F238E27FC236}">
                <a16:creationId xmlns:a16="http://schemas.microsoft.com/office/drawing/2014/main" id="{A6AD412A-803B-D496-C9EE-9629B1F37665}"/>
              </a:ext>
            </a:extLst>
          </p:cNvPr>
          <p:cNvSpPr txBox="1"/>
          <p:nvPr/>
        </p:nvSpPr>
        <p:spPr>
          <a:xfrm>
            <a:off x="7183498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Phone Pro/CSA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0" name="Google Shape;92;p10">
            <a:extLst>
              <a:ext uri="{FF2B5EF4-FFF2-40B4-BE49-F238E27FC236}">
                <a16:creationId xmlns:a16="http://schemas.microsoft.com/office/drawing/2014/main" id="{2FDACCAD-AB38-E1B9-8D49-37969DCD1A19}"/>
              </a:ext>
            </a:extLst>
          </p:cNvPr>
          <p:cNvSpPr txBox="1"/>
          <p:nvPr/>
        </p:nvSpPr>
        <p:spPr>
          <a:xfrm>
            <a:off x="11835708" y="4376246"/>
            <a:ext cx="6402767" cy="36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Margin (product mix)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Revenue per household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Marketing ROI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Advisor productivity per FTE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Hiring plan health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Cash runway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Vision execution (quarterly progress)</a:t>
            </a:r>
          </a:p>
        </p:txBody>
      </p:sp>
      <p:sp>
        <p:nvSpPr>
          <p:cNvPr id="21" name="Google Shape;58;p7">
            <a:extLst>
              <a:ext uri="{FF2B5EF4-FFF2-40B4-BE49-F238E27FC236}">
                <a16:creationId xmlns:a16="http://schemas.microsoft.com/office/drawing/2014/main" id="{C6229B02-A727-EF7F-C4B2-60B65AF10446}"/>
              </a:ext>
            </a:extLst>
          </p:cNvPr>
          <p:cNvSpPr txBox="1"/>
          <p:nvPr/>
        </p:nvSpPr>
        <p:spPr>
          <a:xfrm>
            <a:off x="11835708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Owner/CEO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956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0316D037-85C6-D158-E8C7-4EBC107AE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8014CD-3E40-E42F-133C-CCA60EF860A5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27553B2-B36E-14A6-46E9-CF68AA143C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075924"/>
              </p:ext>
            </p:extLst>
          </p:nvPr>
        </p:nvGraphicFramePr>
        <p:xfrm>
          <a:off x="1048283" y="2501812"/>
          <a:ext cx="16191435" cy="6774358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5397145">
                  <a:extLst>
                    <a:ext uri="{9D8B030D-6E8A-4147-A177-3AD203B41FA5}">
                      <a16:colId xmlns:a16="http://schemas.microsoft.com/office/drawing/2014/main" val="1842003710"/>
                    </a:ext>
                  </a:extLst>
                </a:gridCol>
                <a:gridCol w="5397145">
                  <a:extLst>
                    <a:ext uri="{9D8B030D-6E8A-4147-A177-3AD203B41FA5}">
                      <a16:colId xmlns:a16="http://schemas.microsoft.com/office/drawing/2014/main" val="798257691"/>
                    </a:ext>
                  </a:extLst>
                </a:gridCol>
                <a:gridCol w="5397145">
                  <a:extLst>
                    <a:ext uri="{9D8B030D-6E8A-4147-A177-3AD203B41FA5}">
                      <a16:colId xmlns:a16="http://schemas.microsoft.com/office/drawing/2014/main" val="126450845"/>
                    </a:ext>
                  </a:extLst>
                </a:gridCol>
              </a:tblGrid>
              <a:tr h="43736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AREA</a:t>
                      </a:r>
                    </a:p>
                  </a:txBody>
                  <a:tcPr marL="110472" marR="110472" marT="55236" marB="5523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55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STANDARD</a:t>
                      </a:r>
                    </a:p>
                  </a:txBody>
                  <a:tcPr marL="110472" marR="110472" marT="55236" marB="5523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55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TOP PERFORMER</a:t>
                      </a:r>
                    </a:p>
                  </a:txBody>
                  <a:tcPr marL="110472" marR="110472" marT="55236" marB="5523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55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430672"/>
                  </a:ext>
                </a:extLst>
              </a:tr>
              <a:tr h="479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Lead → Connect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35–45%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50%+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4321731"/>
                  </a:ext>
                </a:extLst>
              </a:tr>
              <a:tr h="479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Connect → Set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40–50%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60%+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8633459"/>
                  </a:ext>
                </a:extLst>
              </a:tr>
              <a:tr h="479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Set → Kept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60–70%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75–85%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284971"/>
                  </a:ext>
                </a:extLst>
              </a:tr>
              <a:tr h="479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Event Show Rate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55–70%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75–85%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6229534"/>
                  </a:ext>
                </a:extLst>
              </a:tr>
              <a:tr h="479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Event → Appointment Request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40–60%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70%+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1066834"/>
                  </a:ext>
                </a:extLst>
              </a:tr>
              <a:tr h="479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First → Second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50–60%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70%+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4084353"/>
                  </a:ext>
                </a:extLst>
              </a:tr>
              <a:tr h="479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Second → Implementation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50–65%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70%+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7954328"/>
                  </a:ext>
                </a:extLst>
              </a:tr>
              <a:tr h="479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NIGO 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&lt;7%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&lt;3–5%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3594661"/>
                  </a:ext>
                </a:extLst>
              </a:tr>
              <a:tr h="479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Time to Issue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&lt;21 days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&lt;14 days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8781694"/>
                  </a:ext>
                </a:extLst>
              </a:tr>
              <a:tr h="479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RMD Accuracy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100%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100%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326792"/>
                  </a:ext>
                </a:extLst>
              </a:tr>
              <a:tr h="479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 Review Completion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100%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100%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429225"/>
                  </a:ext>
                </a:extLst>
              </a:tr>
              <a:tr h="479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Retention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95%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98–99%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9298556"/>
                  </a:ext>
                </a:extLst>
              </a:tr>
              <a:tr h="479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Heir Engagement (A clients)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40%+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70%+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2486399"/>
                  </a:ext>
                </a:extLst>
              </a:tr>
            </a:tbl>
          </a:graphicData>
        </a:graphic>
      </p:graphicFrame>
      <p:sp>
        <p:nvSpPr>
          <p:cNvPr id="8" name="Google Shape;69;p8">
            <a:extLst>
              <a:ext uri="{FF2B5EF4-FFF2-40B4-BE49-F238E27FC236}">
                <a16:creationId xmlns:a16="http://schemas.microsoft.com/office/drawing/2014/main" id="{83F47B39-FC02-7033-E026-B487C5998391}"/>
              </a:ext>
            </a:extLst>
          </p:cNvPr>
          <p:cNvSpPr txBox="1"/>
          <p:nvPr/>
        </p:nvSpPr>
        <p:spPr>
          <a:xfrm>
            <a:off x="1048282" y="1252216"/>
            <a:ext cx="16191435" cy="83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STANDARDIZED INDUSTRY GUARDRAILS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40562800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3DCECD27-44AC-0D8C-96C6-5C3BD761E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9;p8">
            <a:extLst>
              <a:ext uri="{FF2B5EF4-FFF2-40B4-BE49-F238E27FC236}">
                <a16:creationId xmlns:a16="http://schemas.microsoft.com/office/drawing/2014/main" id="{8DEBFB87-B8D9-45EE-149F-6EA5CA0D00E1}"/>
              </a:ext>
            </a:extLst>
          </p:cNvPr>
          <p:cNvSpPr txBox="1"/>
          <p:nvPr/>
        </p:nvSpPr>
        <p:spPr>
          <a:xfrm>
            <a:off x="8222133" y="1300421"/>
            <a:ext cx="14215272" cy="83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WEEKLY KPI SCORECARD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23" name="Google Shape;58;p7">
            <a:extLst>
              <a:ext uri="{FF2B5EF4-FFF2-40B4-BE49-F238E27FC236}">
                <a16:creationId xmlns:a16="http://schemas.microsoft.com/office/drawing/2014/main" id="{4690518C-CD73-F099-C617-A64A2A9FA122}"/>
              </a:ext>
            </a:extLst>
          </p:cNvPr>
          <p:cNvSpPr txBox="1"/>
          <p:nvPr/>
        </p:nvSpPr>
        <p:spPr>
          <a:xfrm>
            <a:off x="8222133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TEMPLATES &amp; TOOLS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4" name="Google Shape;92;p10">
            <a:extLst>
              <a:ext uri="{FF2B5EF4-FFF2-40B4-BE49-F238E27FC236}">
                <a16:creationId xmlns:a16="http://schemas.microsoft.com/office/drawing/2014/main" id="{5EDEAF41-A21F-226F-11D6-2A5FC17DFFD8}"/>
              </a:ext>
            </a:extLst>
          </p:cNvPr>
          <p:cNvSpPr txBox="1"/>
          <p:nvPr/>
        </p:nvSpPr>
        <p:spPr>
          <a:xfrm>
            <a:off x="8222133" y="2828996"/>
            <a:ext cx="8793036" cy="2738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 Metrics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5-Week Trend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Color-coded thresholds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Google Shape;213;p17">
            <a:extLst>
              <a:ext uri="{FF2B5EF4-FFF2-40B4-BE49-F238E27FC236}">
                <a16:creationId xmlns:a16="http://schemas.microsoft.com/office/drawing/2014/main" id="{D90DEC63-114A-5E3F-FC0F-42BD0CFBFD23}"/>
              </a:ext>
            </a:extLst>
          </p:cNvPr>
          <p:cNvPicPr preferRelativeResize="0"/>
          <p:nvPr/>
        </p:nvPicPr>
        <p:blipFill>
          <a:blip r:embed="rId3"/>
          <a:srcRect l="34200" r="34200"/>
          <a:stretch/>
        </p:blipFill>
        <p:spPr>
          <a:xfrm>
            <a:off x="0" y="0"/>
            <a:ext cx="7579863" cy="102823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EEDEE16-2988-E532-1704-D19A109DD1A8}"/>
              </a:ext>
            </a:extLst>
          </p:cNvPr>
          <p:cNvCxnSpPr>
            <a:cxnSpLocks/>
          </p:cNvCxnSpPr>
          <p:nvPr/>
        </p:nvCxnSpPr>
        <p:spPr>
          <a:xfrm flipV="1">
            <a:off x="7594652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0319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1739CB68-D649-A40C-EC19-810EA5C51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9;p8">
            <a:extLst>
              <a:ext uri="{FF2B5EF4-FFF2-40B4-BE49-F238E27FC236}">
                <a16:creationId xmlns:a16="http://schemas.microsoft.com/office/drawing/2014/main" id="{3CB8DEF8-9C3F-C712-A6DD-341DA944870E}"/>
              </a:ext>
            </a:extLst>
          </p:cNvPr>
          <p:cNvSpPr txBox="1"/>
          <p:nvPr/>
        </p:nvSpPr>
        <p:spPr>
          <a:xfrm>
            <a:off x="8222133" y="1300421"/>
            <a:ext cx="14215272" cy="83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DAILY HUDDLE SHEET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23" name="Google Shape;58;p7">
            <a:extLst>
              <a:ext uri="{FF2B5EF4-FFF2-40B4-BE49-F238E27FC236}">
                <a16:creationId xmlns:a16="http://schemas.microsoft.com/office/drawing/2014/main" id="{DF7D6345-5FCB-AEF5-C7D6-63D0D23D0FCA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TEMPLATES &amp; TOOLS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4" name="Google Shape;92;p10">
            <a:extLst>
              <a:ext uri="{FF2B5EF4-FFF2-40B4-BE49-F238E27FC236}">
                <a16:creationId xmlns:a16="http://schemas.microsoft.com/office/drawing/2014/main" id="{65ED8BBA-13D7-7183-1D70-ABE505843B0C}"/>
              </a:ext>
            </a:extLst>
          </p:cNvPr>
          <p:cNvSpPr txBox="1"/>
          <p:nvPr/>
        </p:nvSpPr>
        <p:spPr>
          <a:xfrm>
            <a:off x="8222133" y="2828996"/>
            <a:ext cx="8793036" cy="3442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Sales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Marketing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Revival</a:t>
            </a: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Google Shape;213;p17">
            <a:extLst>
              <a:ext uri="{FF2B5EF4-FFF2-40B4-BE49-F238E27FC236}">
                <a16:creationId xmlns:a16="http://schemas.microsoft.com/office/drawing/2014/main" id="{65BDF112-8E93-3516-7DCA-FF59F124C1B9}"/>
              </a:ext>
            </a:extLst>
          </p:cNvPr>
          <p:cNvPicPr preferRelativeResize="0"/>
          <p:nvPr/>
        </p:nvPicPr>
        <p:blipFill>
          <a:blip r:embed="rId3"/>
          <a:srcRect l="34200" r="34200"/>
          <a:stretch/>
        </p:blipFill>
        <p:spPr>
          <a:xfrm>
            <a:off x="0" y="0"/>
            <a:ext cx="7579863" cy="102823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CB68EE1-BF83-D281-28FE-B31BA72C5AE4}"/>
              </a:ext>
            </a:extLst>
          </p:cNvPr>
          <p:cNvCxnSpPr>
            <a:cxnSpLocks/>
          </p:cNvCxnSpPr>
          <p:nvPr/>
        </p:nvCxnSpPr>
        <p:spPr>
          <a:xfrm flipV="1">
            <a:off x="7594652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oogle Shape;58;p7">
            <a:extLst>
              <a:ext uri="{FF2B5EF4-FFF2-40B4-BE49-F238E27FC236}">
                <a16:creationId xmlns:a16="http://schemas.microsoft.com/office/drawing/2014/main" id="{64F95BB0-50B3-2FF9-3FC7-41CB9C2E7F06}"/>
              </a:ext>
            </a:extLst>
          </p:cNvPr>
          <p:cNvSpPr txBox="1"/>
          <p:nvPr/>
        </p:nvSpPr>
        <p:spPr>
          <a:xfrm>
            <a:off x="8222133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TEMPLATES &amp; TOOLS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901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E50F927B-A408-9597-F261-93D3E3564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920409-1C27-A81F-5EB3-8E7B0C79BCE9}"/>
              </a:ext>
            </a:extLst>
          </p:cNvPr>
          <p:cNvSpPr/>
          <p:nvPr/>
        </p:nvSpPr>
        <p:spPr>
          <a:xfrm>
            <a:off x="0" y="-1"/>
            <a:ext cx="13050982" cy="10340233"/>
          </a:xfrm>
          <a:prstGeom prst="rect">
            <a:avLst/>
          </a:prstGeom>
          <a:solidFill>
            <a:srgbClr val="272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E4791E-66A6-E0E8-EA52-D2A09DBCFA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58" r="56608"/>
          <a:stretch/>
        </p:blipFill>
        <p:spPr>
          <a:xfrm flipH="1">
            <a:off x="13050982" y="0"/>
            <a:ext cx="5237018" cy="10340240"/>
          </a:xfrm>
          <a:prstGeom prst="rect">
            <a:avLst/>
          </a:prstGeom>
        </p:spPr>
      </p:pic>
      <p:sp>
        <p:nvSpPr>
          <p:cNvPr id="9" name="Google Shape;69;p8">
            <a:extLst>
              <a:ext uri="{FF2B5EF4-FFF2-40B4-BE49-F238E27FC236}">
                <a16:creationId xmlns:a16="http://schemas.microsoft.com/office/drawing/2014/main" id="{2D0DB3D1-2C30-C78E-B6B7-E7B7E8D30AB5}"/>
              </a:ext>
            </a:extLst>
          </p:cNvPr>
          <p:cNvSpPr txBox="1"/>
          <p:nvPr/>
        </p:nvSpPr>
        <p:spPr>
          <a:xfrm>
            <a:off x="735861" y="1677951"/>
            <a:ext cx="12032732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 OPS CONTROLS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E0DAD78-FADE-A4E7-DF10-10D00C481CDA}"/>
              </a:ext>
            </a:extLst>
          </p:cNvPr>
          <p:cNvCxnSpPr>
            <a:cxnSpLocks/>
          </p:cNvCxnSpPr>
          <p:nvPr/>
        </p:nvCxnSpPr>
        <p:spPr>
          <a:xfrm>
            <a:off x="735862" y="3030414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70;p8">
            <a:extLst>
              <a:ext uri="{FF2B5EF4-FFF2-40B4-BE49-F238E27FC236}">
                <a16:creationId xmlns:a16="http://schemas.microsoft.com/office/drawing/2014/main" id="{18DCDAC7-D4A6-2005-74AF-DDFDEA4426E7}"/>
              </a:ext>
            </a:extLst>
          </p:cNvPr>
          <p:cNvSpPr txBox="1"/>
          <p:nvPr/>
        </p:nvSpPr>
        <p:spPr>
          <a:xfrm>
            <a:off x="735862" y="3473358"/>
            <a:ext cx="10839452" cy="5601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500" b="1" kern="0" dirty="0">
                <a:solidFill>
                  <a:srgbClr val="E755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Operations Owns: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4500" kern="100" dirty="0">
              <a:solidFill>
                <a:srgbClr val="E75526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indent="-5715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Speed-to-lead &amp; follow-up​</a:t>
            </a:r>
          </a:p>
          <a:p>
            <a:pPr marL="571500" indent="-5715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Calendar structure​</a:t>
            </a:r>
          </a:p>
          <a:p>
            <a:pPr marL="571500" indent="-5715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Process discipline​</a:t>
            </a:r>
          </a:p>
          <a:p>
            <a:pPr marL="571500" indent="-5715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 flow &amp; quality​</a:t>
            </a:r>
          </a:p>
          <a:p>
            <a:pPr marL="571500" indent="-5715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Service execution​</a:t>
            </a:r>
          </a:p>
          <a:p>
            <a:pPr marL="571500" indent="-571500" fontAlgn="base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accuracy</a:t>
            </a:r>
          </a:p>
          <a:p>
            <a:pPr marL="457200" marR="0" indent="-457200" algn="l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Wingdings" pitchFamily="2" charset="2"/>
              <a:buChar char="§"/>
            </a:pPr>
            <a:endParaRPr lang="en-US" sz="3400" b="0" u="none" strike="noStrike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3309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51CF238E-B7BC-38EC-22F8-D5CBAC78B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9;p8">
            <a:extLst>
              <a:ext uri="{FF2B5EF4-FFF2-40B4-BE49-F238E27FC236}">
                <a16:creationId xmlns:a16="http://schemas.microsoft.com/office/drawing/2014/main" id="{FE775559-5B43-3B65-8478-EF958EA6FB29}"/>
              </a:ext>
            </a:extLst>
          </p:cNvPr>
          <p:cNvSpPr txBox="1"/>
          <p:nvPr/>
        </p:nvSpPr>
        <p:spPr>
          <a:xfrm>
            <a:off x="8222133" y="1300421"/>
            <a:ext cx="14215272" cy="83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FUNNEL DASHBOARD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23" name="Google Shape;58;p7">
            <a:extLst>
              <a:ext uri="{FF2B5EF4-FFF2-40B4-BE49-F238E27FC236}">
                <a16:creationId xmlns:a16="http://schemas.microsoft.com/office/drawing/2014/main" id="{1A222AC7-80EA-8CFD-ECCF-79EC6E78A668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TEMPLATES &amp; TOOLS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4" name="Google Shape;92;p10">
            <a:extLst>
              <a:ext uri="{FF2B5EF4-FFF2-40B4-BE49-F238E27FC236}">
                <a16:creationId xmlns:a16="http://schemas.microsoft.com/office/drawing/2014/main" id="{C3E8533A-05B5-CE67-B827-A40259C0CC7D}"/>
              </a:ext>
            </a:extLst>
          </p:cNvPr>
          <p:cNvSpPr txBox="1"/>
          <p:nvPr/>
        </p:nvSpPr>
        <p:spPr>
          <a:xfrm>
            <a:off x="8222133" y="2828996"/>
            <a:ext cx="8793036" cy="626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Lead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Connect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Set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Kept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Second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Close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Submission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Issue</a:t>
            </a: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Google Shape;213;p17">
            <a:extLst>
              <a:ext uri="{FF2B5EF4-FFF2-40B4-BE49-F238E27FC236}">
                <a16:creationId xmlns:a16="http://schemas.microsoft.com/office/drawing/2014/main" id="{9ACDF27C-E8E5-BD7E-7A6E-A77D29E863FD}"/>
              </a:ext>
            </a:extLst>
          </p:cNvPr>
          <p:cNvPicPr preferRelativeResize="0"/>
          <p:nvPr/>
        </p:nvPicPr>
        <p:blipFill>
          <a:blip r:embed="rId3"/>
          <a:srcRect l="34200" r="34200"/>
          <a:stretch/>
        </p:blipFill>
        <p:spPr>
          <a:xfrm>
            <a:off x="0" y="0"/>
            <a:ext cx="7579863" cy="102823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6A03095-3415-2FAE-DB0F-9355D750F132}"/>
              </a:ext>
            </a:extLst>
          </p:cNvPr>
          <p:cNvCxnSpPr>
            <a:cxnSpLocks/>
          </p:cNvCxnSpPr>
          <p:nvPr/>
        </p:nvCxnSpPr>
        <p:spPr>
          <a:xfrm flipV="1">
            <a:off x="7594652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oogle Shape;58;p7">
            <a:extLst>
              <a:ext uri="{FF2B5EF4-FFF2-40B4-BE49-F238E27FC236}">
                <a16:creationId xmlns:a16="http://schemas.microsoft.com/office/drawing/2014/main" id="{0BF96721-D874-2BAD-B826-3A273E6AE42C}"/>
              </a:ext>
            </a:extLst>
          </p:cNvPr>
          <p:cNvSpPr txBox="1"/>
          <p:nvPr/>
        </p:nvSpPr>
        <p:spPr>
          <a:xfrm>
            <a:off x="8222133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TEMPLATES &amp; TOOLS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0209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91D5505E-66E2-7A1B-D5CD-78C02F534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9;p8">
            <a:extLst>
              <a:ext uri="{FF2B5EF4-FFF2-40B4-BE49-F238E27FC236}">
                <a16:creationId xmlns:a16="http://schemas.microsoft.com/office/drawing/2014/main" id="{3D3C1D4D-A8B6-9AC4-02B9-51B25BC4F1A6}"/>
              </a:ext>
            </a:extLst>
          </p:cNvPr>
          <p:cNvSpPr txBox="1"/>
          <p:nvPr/>
        </p:nvSpPr>
        <p:spPr>
          <a:xfrm>
            <a:off x="8222133" y="1300420"/>
            <a:ext cx="9229838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PRODUCT MIX SNAPSHOT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23" name="Google Shape;58;p7">
            <a:extLst>
              <a:ext uri="{FF2B5EF4-FFF2-40B4-BE49-F238E27FC236}">
                <a16:creationId xmlns:a16="http://schemas.microsoft.com/office/drawing/2014/main" id="{840873FA-E413-19C8-B1AF-8870C78035AF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TEMPLATES &amp; TOOLS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4" name="Google Shape;92;p10">
            <a:extLst>
              <a:ext uri="{FF2B5EF4-FFF2-40B4-BE49-F238E27FC236}">
                <a16:creationId xmlns:a16="http://schemas.microsoft.com/office/drawing/2014/main" id="{9E50C7F7-8DEC-443C-D2CA-82BEB01D4B14}"/>
              </a:ext>
            </a:extLst>
          </p:cNvPr>
          <p:cNvSpPr txBox="1"/>
          <p:nvPr/>
        </p:nvSpPr>
        <p:spPr>
          <a:xfrm>
            <a:off x="8222133" y="3749327"/>
            <a:ext cx="8793036" cy="133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Buckets + Margin + 5-Year Impact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Google Shape;213;p17">
            <a:extLst>
              <a:ext uri="{FF2B5EF4-FFF2-40B4-BE49-F238E27FC236}">
                <a16:creationId xmlns:a16="http://schemas.microsoft.com/office/drawing/2014/main" id="{738A62D6-19D2-B5AB-1264-9C37D5472DAA}"/>
              </a:ext>
            </a:extLst>
          </p:cNvPr>
          <p:cNvPicPr preferRelativeResize="0"/>
          <p:nvPr/>
        </p:nvPicPr>
        <p:blipFill>
          <a:blip r:embed="rId3"/>
          <a:srcRect l="34200" r="34200"/>
          <a:stretch/>
        </p:blipFill>
        <p:spPr>
          <a:xfrm>
            <a:off x="0" y="0"/>
            <a:ext cx="7579863" cy="102823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D6EC09-D7EA-916B-9994-3459781E0BC9}"/>
              </a:ext>
            </a:extLst>
          </p:cNvPr>
          <p:cNvCxnSpPr>
            <a:cxnSpLocks/>
          </p:cNvCxnSpPr>
          <p:nvPr/>
        </p:nvCxnSpPr>
        <p:spPr>
          <a:xfrm flipV="1">
            <a:off x="7594652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oogle Shape;58;p7">
            <a:extLst>
              <a:ext uri="{FF2B5EF4-FFF2-40B4-BE49-F238E27FC236}">
                <a16:creationId xmlns:a16="http://schemas.microsoft.com/office/drawing/2014/main" id="{D74DA270-7E69-4A2B-5B65-C178C2E44CD3}"/>
              </a:ext>
            </a:extLst>
          </p:cNvPr>
          <p:cNvSpPr txBox="1"/>
          <p:nvPr/>
        </p:nvSpPr>
        <p:spPr>
          <a:xfrm>
            <a:off x="8222133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TEMPLATES &amp; TOOLS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0265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590F8D6F-FE20-E5E1-F705-8DFF60BE4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9;p8">
            <a:extLst>
              <a:ext uri="{FF2B5EF4-FFF2-40B4-BE49-F238E27FC236}">
                <a16:creationId xmlns:a16="http://schemas.microsoft.com/office/drawing/2014/main" id="{71CE8A15-BBEF-CBCA-4DA1-9A508E64367A}"/>
              </a:ext>
            </a:extLst>
          </p:cNvPr>
          <p:cNvSpPr txBox="1"/>
          <p:nvPr/>
        </p:nvSpPr>
        <p:spPr>
          <a:xfrm>
            <a:off x="8222133" y="1300421"/>
            <a:ext cx="14215272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ADVISOR SCORECARD</a:t>
            </a:r>
          </a:p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(PER ROLE)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23" name="Google Shape;58;p7">
            <a:extLst>
              <a:ext uri="{FF2B5EF4-FFF2-40B4-BE49-F238E27FC236}">
                <a16:creationId xmlns:a16="http://schemas.microsoft.com/office/drawing/2014/main" id="{FB95E4D0-F30C-3FDE-002D-24D3B06C1E62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TEMPLATES &amp; TOOLS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4" name="Google Shape;213;p17">
            <a:extLst>
              <a:ext uri="{FF2B5EF4-FFF2-40B4-BE49-F238E27FC236}">
                <a16:creationId xmlns:a16="http://schemas.microsoft.com/office/drawing/2014/main" id="{40D4A460-F723-4CC8-9840-7C6EDD719001}"/>
              </a:ext>
            </a:extLst>
          </p:cNvPr>
          <p:cNvPicPr preferRelativeResize="0"/>
          <p:nvPr/>
        </p:nvPicPr>
        <p:blipFill>
          <a:blip r:embed="rId3"/>
          <a:srcRect l="34200" r="34200"/>
          <a:stretch/>
        </p:blipFill>
        <p:spPr>
          <a:xfrm>
            <a:off x="0" y="0"/>
            <a:ext cx="7579863" cy="102823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6212DF-E4D3-CF54-7106-C39662F4349C}"/>
              </a:ext>
            </a:extLst>
          </p:cNvPr>
          <p:cNvCxnSpPr>
            <a:cxnSpLocks/>
          </p:cNvCxnSpPr>
          <p:nvPr/>
        </p:nvCxnSpPr>
        <p:spPr>
          <a:xfrm flipV="1">
            <a:off x="7594652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oogle Shape;58;p7">
            <a:extLst>
              <a:ext uri="{FF2B5EF4-FFF2-40B4-BE49-F238E27FC236}">
                <a16:creationId xmlns:a16="http://schemas.microsoft.com/office/drawing/2014/main" id="{19A4E5E0-252A-D412-5862-A15C4C3DBD82}"/>
              </a:ext>
            </a:extLst>
          </p:cNvPr>
          <p:cNvSpPr txBox="1"/>
          <p:nvPr/>
        </p:nvSpPr>
        <p:spPr>
          <a:xfrm>
            <a:off x="8222133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TEMPLATES &amp; TOOLS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0025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F89613B4-D50C-3E7A-F46E-A47FE76DE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9;p8">
            <a:extLst>
              <a:ext uri="{FF2B5EF4-FFF2-40B4-BE49-F238E27FC236}">
                <a16:creationId xmlns:a16="http://schemas.microsoft.com/office/drawing/2014/main" id="{54667ED8-773B-8E01-4A4E-1F2E2D8E457E}"/>
              </a:ext>
            </a:extLst>
          </p:cNvPr>
          <p:cNvSpPr txBox="1"/>
          <p:nvPr/>
        </p:nvSpPr>
        <p:spPr>
          <a:xfrm>
            <a:off x="8222133" y="1300421"/>
            <a:ext cx="14215272" cy="83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MARKETING DASHBOARD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23" name="Google Shape;58;p7">
            <a:extLst>
              <a:ext uri="{FF2B5EF4-FFF2-40B4-BE49-F238E27FC236}">
                <a16:creationId xmlns:a16="http://schemas.microsoft.com/office/drawing/2014/main" id="{DF80EAA9-A928-0353-D472-341C77D93D70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TEMPLATES &amp; TOOLS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BEF3AB58-E13C-371B-8A78-11C85D9C36D7}"/>
              </a:ext>
            </a:extLst>
          </p:cNvPr>
          <p:cNvSpPr txBox="1"/>
          <p:nvPr/>
        </p:nvSpPr>
        <p:spPr>
          <a:xfrm>
            <a:off x="8222133" y="2828996"/>
            <a:ext cx="8793036" cy="4147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CPL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CPA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 Rate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Conversion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Revenue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Google Shape;213;p17">
            <a:extLst>
              <a:ext uri="{FF2B5EF4-FFF2-40B4-BE49-F238E27FC236}">
                <a16:creationId xmlns:a16="http://schemas.microsoft.com/office/drawing/2014/main" id="{88684D97-CF75-73E5-F29C-826418413430}"/>
              </a:ext>
            </a:extLst>
          </p:cNvPr>
          <p:cNvPicPr preferRelativeResize="0"/>
          <p:nvPr/>
        </p:nvPicPr>
        <p:blipFill>
          <a:blip r:embed="rId3"/>
          <a:srcRect l="34200" r="34200"/>
          <a:stretch/>
        </p:blipFill>
        <p:spPr>
          <a:xfrm>
            <a:off x="0" y="0"/>
            <a:ext cx="7579863" cy="102823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53A7526-D57B-BBA0-03EA-7E81FE841B01}"/>
              </a:ext>
            </a:extLst>
          </p:cNvPr>
          <p:cNvCxnSpPr>
            <a:cxnSpLocks/>
          </p:cNvCxnSpPr>
          <p:nvPr/>
        </p:nvCxnSpPr>
        <p:spPr>
          <a:xfrm flipV="1">
            <a:off x="7594652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58;p7">
            <a:extLst>
              <a:ext uri="{FF2B5EF4-FFF2-40B4-BE49-F238E27FC236}">
                <a16:creationId xmlns:a16="http://schemas.microsoft.com/office/drawing/2014/main" id="{FC39FF14-8956-C646-0F68-5D0F3E3EA76E}"/>
              </a:ext>
            </a:extLst>
          </p:cNvPr>
          <p:cNvSpPr txBox="1"/>
          <p:nvPr/>
        </p:nvSpPr>
        <p:spPr>
          <a:xfrm>
            <a:off x="8222133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TEMPLATES &amp; TOOLS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5228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E2D3CB62-DBC1-D25A-B0EE-FC6CD0430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9;p8">
            <a:extLst>
              <a:ext uri="{FF2B5EF4-FFF2-40B4-BE49-F238E27FC236}">
                <a16:creationId xmlns:a16="http://schemas.microsoft.com/office/drawing/2014/main" id="{B6AE04D2-4463-ED5D-BF95-4001BD8B1D1E}"/>
              </a:ext>
            </a:extLst>
          </p:cNvPr>
          <p:cNvSpPr txBox="1"/>
          <p:nvPr/>
        </p:nvSpPr>
        <p:spPr>
          <a:xfrm>
            <a:off x="8222133" y="1300421"/>
            <a:ext cx="9569478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ANNUAL REVIEW TRACKER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23" name="Google Shape;58;p7">
            <a:extLst>
              <a:ext uri="{FF2B5EF4-FFF2-40B4-BE49-F238E27FC236}">
                <a16:creationId xmlns:a16="http://schemas.microsoft.com/office/drawing/2014/main" id="{74F33857-7D7B-73BE-EAA4-30A4789A16A7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TEMPLATES &amp; TOOLS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471002BF-43DC-E4F5-5978-3D4C4C70313A}"/>
              </a:ext>
            </a:extLst>
          </p:cNvPr>
          <p:cNvSpPr txBox="1"/>
          <p:nvPr/>
        </p:nvSpPr>
        <p:spPr>
          <a:xfrm>
            <a:off x="8222133" y="3560516"/>
            <a:ext cx="8793036" cy="133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A/B/C Completion Matrix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Google Shape;213;p17">
            <a:extLst>
              <a:ext uri="{FF2B5EF4-FFF2-40B4-BE49-F238E27FC236}">
                <a16:creationId xmlns:a16="http://schemas.microsoft.com/office/drawing/2014/main" id="{8FDCA2E0-496E-CDA7-662B-A9143B18B5E1}"/>
              </a:ext>
            </a:extLst>
          </p:cNvPr>
          <p:cNvPicPr preferRelativeResize="0"/>
          <p:nvPr/>
        </p:nvPicPr>
        <p:blipFill>
          <a:blip r:embed="rId3"/>
          <a:srcRect l="34200" r="34200"/>
          <a:stretch/>
        </p:blipFill>
        <p:spPr>
          <a:xfrm>
            <a:off x="0" y="0"/>
            <a:ext cx="7579863" cy="102823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EE0E93-3E9C-9E00-4FAF-972B6B41653E}"/>
              </a:ext>
            </a:extLst>
          </p:cNvPr>
          <p:cNvCxnSpPr>
            <a:cxnSpLocks/>
          </p:cNvCxnSpPr>
          <p:nvPr/>
        </p:nvCxnSpPr>
        <p:spPr>
          <a:xfrm flipV="1">
            <a:off x="7594652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58;p7">
            <a:extLst>
              <a:ext uri="{FF2B5EF4-FFF2-40B4-BE49-F238E27FC236}">
                <a16:creationId xmlns:a16="http://schemas.microsoft.com/office/drawing/2014/main" id="{24A98246-0AA0-CB64-042D-CD445E99D7DC}"/>
              </a:ext>
            </a:extLst>
          </p:cNvPr>
          <p:cNvSpPr txBox="1"/>
          <p:nvPr/>
        </p:nvSpPr>
        <p:spPr>
          <a:xfrm>
            <a:off x="8222133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TEMPLATES &amp; TOOLS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01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9FFE999B-AC79-F1E3-8FFA-72CE87585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9;p8">
            <a:extLst>
              <a:ext uri="{FF2B5EF4-FFF2-40B4-BE49-F238E27FC236}">
                <a16:creationId xmlns:a16="http://schemas.microsoft.com/office/drawing/2014/main" id="{B437C730-C405-8955-3FD6-B7F946532D1E}"/>
              </a:ext>
            </a:extLst>
          </p:cNvPr>
          <p:cNvSpPr txBox="1"/>
          <p:nvPr/>
        </p:nvSpPr>
        <p:spPr>
          <a:xfrm>
            <a:off x="870166" y="3769645"/>
            <a:ext cx="16547668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10 BIG KPIs</a:t>
            </a:r>
            <a:endParaRPr sz="12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5" name="Google Shape;58;p7">
            <a:extLst>
              <a:ext uri="{FF2B5EF4-FFF2-40B4-BE49-F238E27FC236}">
                <a16:creationId xmlns:a16="http://schemas.microsoft.com/office/drawing/2014/main" id="{5125D764-B072-F5B9-2995-FFC9F7BEA86F}"/>
              </a:ext>
            </a:extLst>
          </p:cNvPr>
          <p:cNvSpPr txBox="1"/>
          <p:nvPr/>
        </p:nvSpPr>
        <p:spPr>
          <a:xfrm>
            <a:off x="2578454" y="5143500"/>
            <a:ext cx="12775257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i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If you only tracked these 10 numbers, </a:t>
            </a:r>
            <a:br>
              <a:rPr lang="en-US" sz="4500" i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</a:br>
            <a:r>
              <a:rPr lang="en-US" sz="4500" i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you could run the entire business.</a:t>
            </a:r>
            <a:endParaRPr lang="en-US" sz="4500" i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BAC0C88-D68F-13BD-61A1-890D5EF724EE}"/>
              </a:ext>
            </a:extLst>
          </p:cNvPr>
          <p:cNvCxnSpPr>
            <a:cxnSpLocks/>
          </p:cNvCxnSpPr>
          <p:nvPr/>
        </p:nvCxnSpPr>
        <p:spPr>
          <a:xfrm>
            <a:off x="3611490" y="2292954"/>
            <a:ext cx="11065021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14029EE-6EA1-17A7-DF6E-AD5F6A1B4289}"/>
              </a:ext>
            </a:extLst>
          </p:cNvPr>
          <p:cNvCxnSpPr>
            <a:cxnSpLocks/>
          </p:cNvCxnSpPr>
          <p:nvPr/>
        </p:nvCxnSpPr>
        <p:spPr>
          <a:xfrm>
            <a:off x="3611490" y="7402836"/>
            <a:ext cx="11065021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795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5D382534-F55B-C34D-F8C0-5BA28AFEA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907881-6781-6BE4-C2BC-F07A086ACA83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9;p7">
            <a:extLst>
              <a:ext uri="{FF2B5EF4-FFF2-40B4-BE49-F238E27FC236}">
                <a16:creationId xmlns:a16="http://schemas.microsoft.com/office/drawing/2014/main" id="{04D2B981-6968-D1C2-7849-0EE8D4606157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Google Shape;92;p10">
            <a:extLst>
              <a:ext uri="{FF2B5EF4-FFF2-40B4-BE49-F238E27FC236}">
                <a16:creationId xmlns:a16="http://schemas.microsoft.com/office/drawing/2014/main" id="{39FD146A-D276-B020-508F-B7CDA21D1EE2}"/>
              </a:ext>
            </a:extLst>
          </p:cNvPr>
          <p:cNvSpPr txBox="1"/>
          <p:nvPr/>
        </p:nvSpPr>
        <p:spPr>
          <a:xfrm>
            <a:off x="671802" y="2881499"/>
            <a:ext cx="9055540" cy="447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Clr>
                <a:srgbClr val="E75526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50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Lead Volume (By Source) 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Clr>
                <a:srgbClr val="E75526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50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Lead → Connect %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Clr>
                <a:srgbClr val="E75526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50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Connect → Set %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Clr>
                <a:srgbClr val="E75526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50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Set → Kept %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</a:pPr>
            <a:endParaRPr sz="3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F34F04E1-19F1-219F-DFAC-0BB065420EFC}"/>
              </a:ext>
            </a:extLst>
          </p:cNvPr>
          <p:cNvSpPr txBox="1"/>
          <p:nvPr/>
        </p:nvSpPr>
        <p:spPr>
          <a:xfrm>
            <a:off x="671802" y="1140105"/>
            <a:ext cx="13844296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LEAD MANAGEMENT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pic>
        <p:nvPicPr>
          <p:cNvPr id="4" name="Google Shape;91;p10">
            <a:extLst>
              <a:ext uri="{FF2B5EF4-FFF2-40B4-BE49-F238E27FC236}">
                <a16:creationId xmlns:a16="http://schemas.microsoft.com/office/drawing/2014/main" id="{715E8926-15FC-BC18-94F8-1B2BF44A6D7D}"/>
              </a:ext>
            </a:extLst>
          </p:cNvPr>
          <p:cNvPicPr preferRelativeResize="0"/>
          <p:nvPr/>
        </p:nvPicPr>
        <p:blipFill>
          <a:blip r:embed="rId3"/>
          <a:srcRect l="25387" r="25387"/>
          <a:stretch/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A54D2D-8B68-FB93-C28B-53420A056D60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F444117-6D81-FC40-C3AB-80462B429BB3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43B45F8D-5B83-A401-832A-EC35634BCBC0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THE 10 BIG KPIs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578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66F88D48-2F6B-52EF-E699-23CB8FBEC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4B5EEA7-4CCD-5A52-560D-5389BBCEF14A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9;p7">
            <a:extLst>
              <a:ext uri="{FF2B5EF4-FFF2-40B4-BE49-F238E27FC236}">
                <a16:creationId xmlns:a16="http://schemas.microsoft.com/office/drawing/2014/main" id="{CEE16A44-725A-00B4-76FB-B3D32C18FDDC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Google Shape;92;p10">
            <a:extLst>
              <a:ext uri="{FF2B5EF4-FFF2-40B4-BE49-F238E27FC236}">
                <a16:creationId xmlns:a16="http://schemas.microsoft.com/office/drawing/2014/main" id="{83116CDC-123D-306F-A0FD-886EB29F5784}"/>
              </a:ext>
            </a:extLst>
          </p:cNvPr>
          <p:cNvSpPr txBox="1"/>
          <p:nvPr/>
        </p:nvSpPr>
        <p:spPr>
          <a:xfrm>
            <a:off x="671802" y="2881499"/>
            <a:ext cx="9055540" cy="249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  <a:buClr>
                <a:srgbClr val="E75526"/>
              </a:buClr>
              <a:tabLst>
                <a:tab pos="457200" algn="l"/>
              </a:tabLst>
            </a:pPr>
            <a:r>
              <a:rPr lang="en-US" sz="5000" b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5. </a:t>
            </a:r>
            <a:r>
              <a:rPr lang="en-US" sz="50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Kept → Second %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buClr>
                <a:srgbClr val="E75526"/>
              </a:buClr>
              <a:tabLst>
                <a:tab pos="457200" algn="l"/>
              </a:tabLst>
            </a:pPr>
            <a:r>
              <a:rPr lang="en-US" sz="5000" b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6. </a:t>
            </a:r>
            <a:r>
              <a:rPr lang="en-US" sz="50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Cases Submitted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E8108B79-0105-1F81-4A69-46A250920B30}"/>
              </a:ext>
            </a:extLst>
          </p:cNvPr>
          <p:cNvSpPr txBox="1"/>
          <p:nvPr/>
        </p:nvSpPr>
        <p:spPr>
          <a:xfrm>
            <a:off x="671802" y="1140105"/>
            <a:ext cx="13844296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SALES &amp; PLANNING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pic>
        <p:nvPicPr>
          <p:cNvPr id="4" name="Google Shape;91;p10">
            <a:extLst>
              <a:ext uri="{FF2B5EF4-FFF2-40B4-BE49-F238E27FC236}">
                <a16:creationId xmlns:a16="http://schemas.microsoft.com/office/drawing/2014/main" id="{739163BB-6C17-956C-3030-20D02AAD493E}"/>
              </a:ext>
            </a:extLst>
          </p:cNvPr>
          <p:cNvPicPr preferRelativeResize="0"/>
          <p:nvPr/>
        </p:nvPicPr>
        <p:blipFill>
          <a:blip r:embed="rId3"/>
          <a:srcRect l="25387" r="25387"/>
          <a:stretch/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B640DC-F7B5-6817-B8D9-0E12B967A514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3B93EF8-08D9-C193-C086-29F5BB8DF535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97739CBC-E643-76F2-0EEC-EC1C5CF92F5A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THE 10 BIG KPIs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149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A468245C-F992-5E4E-E7C3-63D812578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0B1502-0C34-FEA1-7BCA-ADA3164EA725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9;p7">
            <a:extLst>
              <a:ext uri="{FF2B5EF4-FFF2-40B4-BE49-F238E27FC236}">
                <a16:creationId xmlns:a16="http://schemas.microsoft.com/office/drawing/2014/main" id="{5755E0E6-F909-D279-1B45-24D6E2C7DD7A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Google Shape;92;p10">
            <a:extLst>
              <a:ext uri="{FF2B5EF4-FFF2-40B4-BE49-F238E27FC236}">
                <a16:creationId xmlns:a16="http://schemas.microsoft.com/office/drawing/2014/main" id="{2FB939C7-6190-8904-A025-953472232F9C}"/>
              </a:ext>
            </a:extLst>
          </p:cNvPr>
          <p:cNvSpPr txBox="1"/>
          <p:nvPr/>
        </p:nvSpPr>
        <p:spPr>
          <a:xfrm>
            <a:off x="671802" y="2881499"/>
            <a:ext cx="9055540" cy="3485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  <a:buClr>
                <a:srgbClr val="E75526"/>
              </a:buClr>
              <a:tabLst>
                <a:tab pos="457200" algn="l"/>
              </a:tabLst>
            </a:pPr>
            <a:r>
              <a:rPr lang="en-US" sz="5000" b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7. </a:t>
            </a:r>
            <a:r>
              <a:rPr lang="en-US" sz="50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NIGO %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buClr>
                <a:srgbClr val="E75526"/>
              </a:buClr>
              <a:tabLst>
                <a:tab pos="457200" algn="l"/>
              </a:tabLst>
            </a:pPr>
            <a:r>
              <a:rPr lang="en-US" sz="5000" b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8. </a:t>
            </a:r>
            <a:r>
              <a:rPr lang="en-US" sz="50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Pending Aging (Days)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buClr>
                <a:srgbClr val="E75526"/>
              </a:buClr>
              <a:tabLst>
                <a:tab pos="457200" algn="l"/>
              </a:tabLst>
            </a:pPr>
            <a:r>
              <a:rPr lang="en-US" sz="5000" b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9. </a:t>
            </a:r>
            <a:r>
              <a:rPr lang="en-US" sz="50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Time to Issue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7F0503C5-B80B-1AEC-A6C8-AC5051BF32FA}"/>
              </a:ext>
            </a:extLst>
          </p:cNvPr>
          <p:cNvSpPr txBox="1"/>
          <p:nvPr/>
        </p:nvSpPr>
        <p:spPr>
          <a:xfrm>
            <a:off x="671802" y="1140105"/>
            <a:ext cx="13844296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NEW BUSINESS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pic>
        <p:nvPicPr>
          <p:cNvPr id="4" name="Google Shape;91;p10">
            <a:extLst>
              <a:ext uri="{FF2B5EF4-FFF2-40B4-BE49-F238E27FC236}">
                <a16:creationId xmlns:a16="http://schemas.microsoft.com/office/drawing/2014/main" id="{1FDC80D3-4326-1390-D23C-A60371E38D78}"/>
              </a:ext>
            </a:extLst>
          </p:cNvPr>
          <p:cNvPicPr preferRelativeResize="0"/>
          <p:nvPr/>
        </p:nvPicPr>
        <p:blipFill>
          <a:blip r:embed="rId3"/>
          <a:srcRect l="25387" r="25387"/>
          <a:stretch/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C6DED0-A376-FBE0-A04C-BBF11232D9EE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E9499A0-FC1F-7C91-E811-FA0F0E33A32C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C588BB91-73A0-4243-FD79-78438CB1056C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THE 10 BIG KPIs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675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8D4237D5-ACEA-1506-082D-A5589F3F1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81CD630-D0E6-16FA-4197-80B246FB4B41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9;p7">
            <a:extLst>
              <a:ext uri="{FF2B5EF4-FFF2-40B4-BE49-F238E27FC236}">
                <a16:creationId xmlns:a16="http://schemas.microsoft.com/office/drawing/2014/main" id="{7822169B-8A1E-0958-1F42-7329493C4088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Google Shape;92;p10">
            <a:extLst>
              <a:ext uri="{FF2B5EF4-FFF2-40B4-BE49-F238E27FC236}">
                <a16:creationId xmlns:a16="http://schemas.microsoft.com/office/drawing/2014/main" id="{1E88FA07-365C-0652-321F-2E67B7497531}"/>
              </a:ext>
            </a:extLst>
          </p:cNvPr>
          <p:cNvSpPr txBox="1"/>
          <p:nvPr/>
        </p:nvSpPr>
        <p:spPr>
          <a:xfrm>
            <a:off x="671802" y="2881499"/>
            <a:ext cx="9055540" cy="226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spcAft>
                <a:spcPts val="800"/>
              </a:spcAft>
              <a:buClr>
                <a:srgbClr val="E75526"/>
              </a:buClr>
              <a:tabLst>
                <a:tab pos="457200" algn="l"/>
              </a:tabLst>
            </a:pPr>
            <a:r>
              <a:rPr lang="en-US" sz="5000" b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10. </a:t>
            </a:r>
            <a:r>
              <a:rPr lang="en-US" sz="50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Completion %</a:t>
            </a:r>
          </a:p>
          <a:p>
            <a:pPr lvl="0">
              <a:spcAft>
                <a:spcPts val="800"/>
              </a:spcAft>
              <a:buClr>
                <a:srgbClr val="E75526"/>
              </a:buClr>
              <a:tabLst>
                <a:tab pos="457200" algn="l"/>
              </a:tabLst>
            </a:pPr>
            <a:r>
              <a:rPr lang="en-US" sz="50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    (A/B/C Households)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CE0BEB32-7705-468A-93EB-311938182D1D}"/>
              </a:ext>
            </a:extLst>
          </p:cNvPr>
          <p:cNvSpPr txBox="1"/>
          <p:nvPr/>
        </p:nvSpPr>
        <p:spPr>
          <a:xfrm>
            <a:off x="671802" y="1140105"/>
            <a:ext cx="13844296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SERVICE KPIs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pic>
        <p:nvPicPr>
          <p:cNvPr id="4" name="Google Shape;91;p10">
            <a:extLst>
              <a:ext uri="{FF2B5EF4-FFF2-40B4-BE49-F238E27FC236}">
                <a16:creationId xmlns:a16="http://schemas.microsoft.com/office/drawing/2014/main" id="{023C3EB5-E6E2-534B-BF74-0BE1C8CAC30E}"/>
              </a:ext>
            </a:extLst>
          </p:cNvPr>
          <p:cNvPicPr preferRelativeResize="0"/>
          <p:nvPr/>
        </p:nvPicPr>
        <p:blipFill>
          <a:blip r:embed="rId3"/>
          <a:srcRect l="25387" r="25387"/>
          <a:stretch/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52F1F3-BB6C-C4C2-E1ED-132C30152BC6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F334139-5117-5832-8F58-0B83A25478F5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9CCAA4E1-1113-6081-AD26-509996F8E0D8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THE 10 BIG KPIs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56797"/>
      </p:ext>
    </p:extLst>
  </p:cSld>
  <p:clrMapOvr>
    <a:masterClrMapping/>
  </p:clrMapOvr>
</p:sld>
</file>

<file path=ppt/theme/theme1.xml><?xml version="1.0" encoding="utf-8"?>
<a:theme xmlns:a="http://schemas.openxmlformats.org/drawingml/2006/main" name="Muted Minimal Year-End Review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17816</TotalTime>
  <Words>5321</Words>
  <Application>Microsoft Macintosh PowerPoint</Application>
  <PresentationFormat>Custom</PresentationFormat>
  <Paragraphs>1169</Paragraphs>
  <Slides>44</Slides>
  <Notes>43</Notes>
  <HiddenSlides>22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Wingdings</vt:lpstr>
      <vt:lpstr>ROBOTO BLACK</vt:lpstr>
      <vt:lpstr>Roboto Medium</vt:lpstr>
      <vt:lpstr>Courier New</vt:lpstr>
      <vt:lpstr>Arial</vt:lpstr>
      <vt:lpstr>Symbol</vt:lpstr>
      <vt:lpstr>Calibri</vt:lpstr>
      <vt:lpstr>Aptos</vt:lpstr>
      <vt:lpstr>Roboto</vt:lpstr>
      <vt:lpstr>Muted Minimal Year-End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Katie Ibarra</cp:lastModifiedBy>
  <cp:revision>23</cp:revision>
  <dcterms:modified xsi:type="dcterms:W3CDTF">2026-01-29T15:59:25Z</dcterms:modified>
</cp:coreProperties>
</file>