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6"/>
  </p:notesMasterIdLst>
  <p:sldIdLst>
    <p:sldId id="256" r:id="rId2"/>
    <p:sldId id="294" r:id="rId3"/>
    <p:sldId id="325" r:id="rId4"/>
    <p:sldId id="326" r:id="rId5"/>
  </p:sldIdLst>
  <p:sldSz cx="18288000" cy="10287000"/>
  <p:notesSz cx="6858000" cy="9144000"/>
  <p:embeddedFontLst>
    <p:embeddedFont>
      <p:font typeface="Roboto" panose="02000000000000000000" pitchFamily="2" charset="0"/>
      <p:regular r:id="rId7"/>
      <p:bold r:id="rId8"/>
      <p:italic r:id="rId9"/>
      <p:boldItalic r:id="rId10"/>
    </p:embeddedFont>
    <p:embeddedFont>
      <p:font typeface="ROBOTO BLACK" panose="02000000000000000000" pitchFamily="2" charset="0"/>
      <p:bold r:id="rId11"/>
      <p:italic r:id="rId12"/>
      <p:boldItalic r:id="rId13"/>
    </p:embeddedFont>
    <p:embeddedFont>
      <p:font typeface="Roboto Medium" panose="02000000000000000000" pitchFamily="2" charset="0"/>
      <p:regular r:id="rId14"/>
      <p: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526"/>
    <a:srgbClr val="27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68844"/>
  </p:normalViewPr>
  <p:slideViewPr>
    <p:cSldViewPr snapToGrid="0">
      <p:cViewPr varScale="1">
        <p:scale>
          <a:sx n="57" d="100"/>
          <a:sy n="57" d="100"/>
        </p:scale>
        <p:origin x="210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CLOSING CHARGE (5–10 MIN) — END OF EVENT (Same deal here. Work thru here to give me 1-2 slides for Close)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callback + commitment + certainty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 with a callback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 told you at the start: You are already Omnipresent.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Now we’re building Obvious.”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Reinforce the progression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“Omnipresent: Seen.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Obvious: Chosen.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 Brand: Followed.”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commitment moment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“2026 is the year you stop hoping people understand you…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you start behaving in a way that makes the decision easy.”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more hit on the Laws (quick)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“Clarity. Proof. Speed. Ownership. Closure. Truth. Continuity. Rituals. Language. Energy.”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life tie-in (repeat)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“Obvious leader.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teammate.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partner.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employer.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human.”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mic drop (stronger ending option)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 market is going to choose someone.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it feel irresponsible not to choose you.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the Obvious Choice.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Pause. Done.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OPTIONAL: 3 “PAUSE LINES” YOU CAN DROP ANYWHERE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“Certainty is a strategy.”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“Standards create speed.”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“Loose ends kill elite brands.”</a:t>
            </a:r>
            <a:endParaRPr lang="en-US" sz="1800" kern="100" dirty="0">
              <a:solidFill>
                <a:srgbClr val="21212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FD1082F-60EE-0E7C-F6AF-1E7A5410C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841ED44F-BA12-0524-9E64-7FEA866066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callback + commitment + certainty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 with a callback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 told you at the start: You are already Omnipresent.</a:t>
            </a:r>
            <a:b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Now we’re building Obvious.”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Reinforce the progression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“Omnipresent: Seen.</a:t>
            </a:r>
            <a:b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Obvious: Chosen.</a:t>
            </a:r>
            <a:b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 Brand: Followed.”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commitment moment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“2026 is the year you stop hoping people understand you…</a:t>
            </a:r>
            <a:b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you start behaving in a way that makes the decision easy.”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more hit on the Laws (quick)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“Clarity. Proof. Speed. Ownership. Closure. Truth. Continuity. Rituals. Language. Energy.”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life tie-in (repeat)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“Obvious leader.</a:t>
            </a:r>
            <a:b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teammate.</a:t>
            </a:r>
            <a:b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partner.</a:t>
            </a:r>
            <a:b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employer.</a:t>
            </a:r>
            <a:b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Obvious human.”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mic drop (stronger ending option)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 market is going to choose someone.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it feel irresponsible not to choose you.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the Obvious Choice.</a:t>
            </a:r>
            <a:r>
              <a:rPr lang="en-US" sz="11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02E10847-3533-15E3-9803-477B211205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89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B85C9BDF-A170-6F11-EB6F-C93810541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8C0605CB-D594-2107-7676-F75037E039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78715430-C4F1-5F6B-B095-DB2CB9A806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7273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CA787EB8-B0F9-E832-B918-763110C7B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F5527D07-2D87-003F-68D4-544FA1085C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EC218069-03E3-247A-884C-16FB2098ED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92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CF9D55-BF53-7D9E-A19A-F99C3BB31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28E2568-B420-4FE5-31F1-84939923B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953CAE-4DEB-941B-A183-D3939476FA3B}"/>
              </a:ext>
            </a:extLst>
          </p:cNvPr>
          <p:cNvSpPr/>
          <p:nvPr userDrawn="1"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4BC5C-1D60-9EE0-3C2C-6D3322D41044}"/>
              </a:ext>
            </a:extLst>
          </p:cNvPr>
          <p:cNvCxnSpPr>
            <a:cxnSpLocks/>
          </p:cNvCxnSpPr>
          <p:nvPr userDrawn="1"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9;p7">
            <a:extLst>
              <a:ext uri="{FF2B5EF4-FFF2-40B4-BE49-F238E27FC236}">
                <a16:creationId xmlns:a16="http://schemas.microsoft.com/office/drawing/2014/main" id="{FCAAE4FE-3E03-6CE6-3CF7-AEB0A31EE094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60;p7">
            <a:extLst>
              <a:ext uri="{FF2B5EF4-FFF2-40B4-BE49-F238E27FC236}">
                <a16:creationId xmlns:a16="http://schemas.microsoft.com/office/drawing/2014/main" id="{44DDCA82-65AD-4CE8-82E2-E69BBEE11E93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C4E895-920B-29E8-A403-D19B3AB1E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4000"/>
          </a:blip>
          <a:srcRect l="2892" t="21738" r="2892"/>
          <a:stretch/>
        </p:blipFill>
        <p:spPr>
          <a:xfrm>
            <a:off x="0" y="9877"/>
            <a:ext cx="18290505" cy="8076153"/>
          </a:xfrm>
          <a:prstGeom prst="rect">
            <a:avLst/>
          </a:prstGeom>
        </p:spPr>
      </p:pic>
      <p:pic>
        <p:nvPicPr>
          <p:cNvPr id="14" name="Google Shape;91;p10">
            <a:extLst>
              <a:ext uri="{FF2B5EF4-FFF2-40B4-BE49-F238E27FC236}">
                <a16:creationId xmlns:a16="http://schemas.microsoft.com/office/drawing/2014/main" id="{8E4A8EF4-DA5C-1FBE-1FCA-8C1666F9EE56}"/>
              </a:ext>
            </a:extLst>
          </p:cNvPr>
          <p:cNvPicPr preferRelativeResize="0"/>
          <p:nvPr userDrawn="1"/>
        </p:nvPicPr>
        <p:blipFill>
          <a:blip r:embed="rId5"/>
          <a:srcRect l="699" t="17937" r="537" b="16881"/>
          <a:stretch/>
        </p:blipFill>
        <p:spPr>
          <a:xfrm>
            <a:off x="-48841" y="0"/>
            <a:ext cx="18377804" cy="80860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871AC8-19AE-09A2-CCC2-E330255ED0E0}"/>
              </a:ext>
            </a:extLst>
          </p:cNvPr>
          <p:cNvSpPr/>
          <p:nvPr userDrawn="1"/>
        </p:nvSpPr>
        <p:spPr>
          <a:xfrm>
            <a:off x="0" y="9878"/>
            <a:ext cx="18288000" cy="8076152"/>
          </a:xfrm>
          <a:prstGeom prst="rect">
            <a:avLst/>
          </a:prstGeom>
          <a:solidFill>
            <a:srgbClr val="27262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8EFE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6;p8">
            <a:extLst>
              <a:ext uri="{FF2B5EF4-FFF2-40B4-BE49-F238E27FC236}">
                <a16:creationId xmlns:a16="http://schemas.microsoft.com/office/drawing/2014/main" id="{971D8341-088F-2EC6-325B-EB49B4A8376A}"/>
              </a:ext>
            </a:extLst>
          </p:cNvPr>
          <p:cNvGrpSpPr/>
          <p:nvPr userDrawn="1"/>
        </p:nvGrpSpPr>
        <p:grpSpPr>
          <a:xfrm>
            <a:off x="1028700" y="4154808"/>
            <a:ext cx="16230600" cy="4785383"/>
            <a:chOff x="0" y="-9525"/>
            <a:chExt cx="4274726" cy="1260348"/>
          </a:xfrm>
          <a:solidFill>
            <a:srgbClr val="E75526">
              <a:alpha val="59737"/>
            </a:srgbClr>
          </a:solidFill>
        </p:grpSpPr>
        <p:sp>
          <p:nvSpPr>
            <p:cNvPr id="3" name="Google Shape;67;p8">
              <a:extLst>
                <a:ext uri="{FF2B5EF4-FFF2-40B4-BE49-F238E27FC236}">
                  <a16:creationId xmlns:a16="http://schemas.microsoft.com/office/drawing/2014/main" id="{2330BDCB-D455-5595-2527-AEB8E804BC19}"/>
                </a:ext>
              </a:extLst>
            </p:cNvPr>
            <p:cNvSpPr/>
            <p:nvPr/>
          </p:nvSpPr>
          <p:spPr>
            <a:xfrm>
              <a:off x="0" y="0"/>
              <a:ext cx="4274726" cy="1250823"/>
            </a:xfrm>
            <a:custGeom>
              <a:avLst/>
              <a:gdLst/>
              <a:ahLst/>
              <a:cxnLst/>
              <a:rect l="l" t="t" r="r" b="b"/>
              <a:pathLst>
                <a:path w="4274726" h="1250823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1250823"/>
                  </a:lnTo>
                  <a:lnTo>
                    <a:pt x="0" y="12508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68;p8">
              <a:extLst>
                <a:ext uri="{FF2B5EF4-FFF2-40B4-BE49-F238E27FC236}">
                  <a16:creationId xmlns:a16="http://schemas.microsoft.com/office/drawing/2014/main" id="{9D7B0203-E2A0-76AC-AFC1-2B1FF19951BB}"/>
                </a:ext>
              </a:extLst>
            </p:cNvPr>
            <p:cNvSpPr txBox="1"/>
            <p:nvPr/>
          </p:nvSpPr>
          <p:spPr>
            <a:xfrm>
              <a:off x="0" y="-9525"/>
              <a:ext cx="4274726" cy="126034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" userDrawn="1">
  <p:cSld name="OBJECT">
    <p:bg>
      <p:bgPr>
        <a:solidFill>
          <a:srgbClr val="F8EFE5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989B8-F5CF-5A89-5C73-D2E25FC93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2D5E393E-422D-92AD-039C-40CC33E1E3AB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A6B59552-7527-A081-1639-1B9E41549960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 type="secHead">
  <p:cSld name="SECTION_HEADER">
    <p:bg>
      <p:bgPr>
        <a:solidFill>
          <a:srgbClr val="F8EFE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2D808-F9E5-A960-86C0-398EE02702B6}"/>
              </a:ext>
            </a:extLst>
          </p:cNvPr>
          <p:cNvSpPr/>
          <p:nvPr userDrawn="1"/>
        </p:nvSpPr>
        <p:spPr>
          <a:xfrm>
            <a:off x="7595726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E5998FF4-22EE-21EE-0120-95AEEC2C37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2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D698E4-E6CE-A60A-F713-592168A9FD4A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5726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preserve="1" userDrawn="1">
  <p:cSld name="1_Gallery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BD758-E5B1-BDCA-040E-FED7437BB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0" y="-8209"/>
            <a:ext cx="18290505" cy="10319443"/>
          </a:xfrm>
          <a:prstGeom prst="rect">
            <a:avLst/>
          </a:prstGeom>
        </p:spPr>
      </p:pic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5F675896-F5E5-24F3-8C71-0EB05CE79B89}"/>
              </a:ext>
            </a:extLst>
          </p:cNvPr>
          <p:cNvPicPr preferRelativeResize="0"/>
          <p:nvPr userDrawn="1"/>
        </p:nvPicPr>
        <p:blipFill>
          <a:blip r:embed="rId3"/>
          <a:srcRect l="699" r="537" b="16881"/>
          <a:stretch/>
        </p:blipFill>
        <p:spPr>
          <a:xfrm>
            <a:off x="-48841" y="-1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0C3453-E76C-4DD7-DD3B-C10BCD46709E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59162-21DB-24F3-DF52-D904CAC98AF1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6E72B-EBF8-09A1-C360-83C944EDE9E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4000"/>
          </a:blip>
          <a:srcRect l="2892" r="2892"/>
          <a:stretch/>
        </p:blipFill>
        <p:spPr>
          <a:xfrm>
            <a:off x="0" y="-8209"/>
            <a:ext cx="18290505" cy="10319443"/>
          </a:xfrm>
          <a:prstGeom prst="rect">
            <a:avLst/>
          </a:prstGeom>
        </p:spPr>
      </p:pic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606ED000-7BAC-A66D-8E9E-F8F890887347}"/>
              </a:ext>
            </a:extLst>
          </p:cNvPr>
          <p:cNvPicPr preferRelativeResize="0"/>
          <p:nvPr userDrawn="1"/>
        </p:nvPicPr>
        <p:blipFill>
          <a:blip r:embed="rId8"/>
          <a:srcRect l="699" r="537" b="16881"/>
          <a:stretch/>
        </p:blipFill>
        <p:spPr>
          <a:xfrm>
            <a:off x="-48841" y="-1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CC7D8-5013-BD5E-A30C-6A27FA7ED57D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59;p7">
            <a:extLst>
              <a:ext uri="{FF2B5EF4-FFF2-40B4-BE49-F238E27FC236}">
                <a16:creationId xmlns:a16="http://schemas.microsoft.com/office/drawing/2014/main" id="{21A1D27C-8E83-4FB6-6D55-7ABEF3F39205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0;p7">
            <a:extLst>
              <a:ext uri="{FF2B5EF4-FFF2-40B4-BE49-F238E27FC236}">
                <a16:creationId xmlns:a16="http://schemas.microsoft.com/office/drawing/2014/main" id="{58042CA1-DC0A-1F89-D026-C7FCE12640BB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49A5647C-B6EF-E6E0-8149-44FA37383F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rcRect b="37630"/>
          <a:stretch/>
        </p:blipFill>
        <p:spPr>
          <a:xfrm>
            <a:off x="2868" y="-30894"/>
            <a:ext cx="18372431" cy="8129863"/>
          </a:xfrm>
          <a:prstGeom prst="rect">
            <a:avLst/>
          </a:prstGeom>
        </p:spPr>
      </p:pic>
      <p:sp>
        <p:nvSpPr>
          <p:cNvPr id="57" name="Google Shape;57;p7"/>
          <p:cNvSpPr txBox="1"/>
          <p:nvPr/>
        </p:nvSpPr>
        <p:spPr>
          <a:xfrm>
            <a:off x="5522259" y="3057356"/>
            <a:ext cx="11913997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CLOSING CHARGE</a:t>
            </a:r>
            <a:endParaRPr sz="12000" b="1" i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8" name="Google Shape;58;p7"/>
          <p:cNvSpPr txBox="1"/>
          <p:nvPr/>
        </p:nvSpPr>
        <p:spPr>
          <a:xfrm>
            <a:off x="5617509" y="5984965"/>
            <a:ext cx="870809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OBVIOUS CHOICE</a:t>
            </a:r>
            <a:endParaRPr sz="3000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9" name="Google Shape;59;p7"/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" name="Google Shape;60;p7"/>
          <p:cNvSpPr txBox="1"/>
          <p:nvPr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807A6A59-9C61-1015-6343-CF138E354D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BA6E65-56D2-6738-F364-ED2CEED77327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47B061-19B6-6940-F240-00A9FD0AC418}"/>
              </a:ext>
            </a:extLst>
          </p:cNvPr>
          <p:cNvCxnSpPr>
            <a:cxnSpLocks/>
          </p:cNvCxnSpPr>
          <p:nvPr/>
        </p:nvCxnSpPr>
        <p:spPr>
          <a:xfrm>
            <a:off x="5617509" y="5670181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A890EFD-DA1E-6C67-4938-314FC63C6008}"/>
              </a:ext>
            </a:extLst>
          </p:cNvPr>
          <p:cNvSpPr txBox="1"/>
          <p:nvPr/>
        </p:nvSpPr>
        <p:spPr>
          <a:xfrm>
            <a:off x="3058477" y="8694630"/>
            <a:ext cx="309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JARROD FLORENCE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President</a:t>
            </a:r>
          </a:p>
          <a:p>
            <a:r>
              <a:rPr lang="en-US" sz="1800" i="1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&amp; Foundations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6C327E-DBB2-7113-FB3C-02567FC7304C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37573DE7-9E55-12D8-472B-39085F486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42" y="8515396"/>
            <a:ext cx="1509005" cy="13314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408E69BF-CB7E-ED38-83BC-B74820ACE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B10C62DF-5F8C-FEF3-D102-98E838B9F1DE}"/>
              </a:ext>
            </a:extLst>
          </p:cNvPr>
          <p:cNvSpPr txBox="1"/>
          <p:nvPr/>
        </p:nvSpPr>
        <p:spPr>
          <a:xfrm>
            <a:off x="1235988" y="4221203"/>
            <a:ext cx="15816023" cy="423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OMNIPRESENT: </a:t>
            </a:r>
            <a:r>
              <a:rPr lang="en-US" sz="8000" b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SEEN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OBVIOUS: </a:t>
            </a:r>
            <a:r>
              <a:rPr lang="en-US" sz="8000" b="1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CHOSEN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CULT BRAND: </a:t>
            </a:r>
            <a:r>
              <a:rPr lang="en-US" sz="8000" b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FOLLOWED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F58C48AD-C20E-999E-6C9C-CD62BA95B9AD}"/>
              </a:ext>
            </a:extLst>
          </p:cNvPr>
          <p:cNvSpPr txBox="1"/>
          <p:nvPr/>
        </p:nvSpPr>
        <p:spPr>
          <a:xfrm>
            <a:off x="2040177" y="1216827"/>
            <a:ext cx="1420764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YOU ARE ALREADY OMNIPRESENT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NOW WE’RE BUILDING OBVIOUS</a:t>
            </a:r>
            <a:endParaRPr lang="en-US" sz="5500" b="1" u="none" strike="noStrike" cap="non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15732F-AFD1-36D4-8C7B-86B8D19E6201}"/>
              </a:ext>
            </a:extLst>
          </p:cNvPr>
          <p:cNvCxnSpPr>
            <a:cxnSpLocks/>
          </p:cNvCxnSpPr>
          <p:nvPr/>
        </p:nvCxnSpPr>
        <p:spPr>
          <a:xfrm>
            <a:off x="3611489" y="3462239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1947B-A27C-B542-7C39-96487302342B}"/>
              </a:ext>
            </a:extLst>
          </p:cNvPr>
          <p:cNvCxnSpPr>
            <a:cxnSpLocks/>
          </p:cNvCxnSpPr>
          <p:nvPr/>
        </p:nvCxnSpPr>
        <p:spPr>
          <a:xfrm>
            <a:off x="3611489" y="8993244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53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9284AF3B-A8CC-435A-7EBE-DE547893B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75B27C18-9EB2-D826-8291-96FEACC00BA4}"/>
              </a:ext>
            </a:extLst>
          </p:cNvPr>
          <p:cNvSpPr txBox="1"/>
          <p:nvPr/>
        </p:nvSpPr>
        <p:spPr>
          <a:xfrm>
            <a:off x="1235988" y="5233839"/>
            <a:ext cx="15816023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BE THE OBVIOUS CHOICE</a:t>
            </a:r>
            <a:endParaRPr lang="en-US" sz="10000" b="1" u="none" strike="noStrike" cap="none" spc="-150" dirty="0">
              <a:solidFill>
                <a:srgbClr val="E7552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41DF96-4A20-CA0A-82B7-4052282E8553}"/>
              </a:ext>
            </a:extLst>
          </p:cNvPr>
          <p:cNvCxnSpPr>
            <a:cxnSpLocks/>
          </p:cNvCxnSpPr>
          <p:nvPr/>
        </p:nvCxnSpPr>
        <p:spPr>
          <a:xfrm>
            <a:off x="3611489" y="3462239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6C0F0E-CD77-9FAD-5010-B78D4DC4FF54}"/>
              </a:ext>
            </a:extLst>
          </p:cNvPr>
          <p:cNvCxnSpPr>
            <a:cxnSpLocks/>
          </p:cNvCxnSpPr>
          <p:nvPr/>
        </p:nvCxnSpPr>
        <p:spPr>
          <a:xfrm>
            <a:off x="3611489" y="8993244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EC699CE2-A0F2-7784-4FE0-0D7508A97D8F}"/>
              </a:ext>
            </a:extLst>
          </p:cNvPr>
          <p:cNvSpPr txBox="1"/>
          <p:nvPr/>
        </p:nvSpPr>
        <p:spPr>
          <a:xfrm>
            <a:off x="2040177" y="1590675"/>
            <a:ext cx="1420764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The market is going to choose someone.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Make it feel irresponsible not to choose you.</a:t>
            </a:r>
            <a:endParaRPr lang="en-US" sz="4500" u="none" strike="noStrike" cap="none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415794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95360DFD-17B0-DF1E-DBD9-2569102BD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67811575167.publer.com.mp4">
            <a:hlinkClick r:id="" action="ppaction://media"/>
            <a:extLst>
              <a:ext uri="{FF2B5EF4-FFF2-40B4-BE49-F238E27FC236}">
                <a16:creationId xmlns:a16="http://schemas.microsoft.com/office/drawing/2014/main" id="{B94AA853-2515-4BA0-AA63-85409B240D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9988" y="0"/>
            <a:ext cx="578643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9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uted Minimal Year-End Revie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9678</TotalTime>
  <Words>444</Words>
  <Application>Microsoft Macintosh PowerPoint</Application>
  <PresentationFormat>Custom</PresentationFormat>
  <Paragraphs>51</Paragraphs>
  <Slides>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ROBOTO BLACK</vt:lpstr>
      <vt:lpstr>Arial</vt:lpstr>
      <vt:lpstr>Symbol</vt:lpstr>
      <vt:lpstr>Roboto</vt:lpstr>
      <vt:lpstr>Roboto Medium</vt:lpstr>
      <vt:lpstr>Calibri</vt:lpstr>
      <vt:lpstr>Aptos</vt:lpstr>
      <vt:lpstr>Muted Minimal Year-End Review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Allison Munden</cp:lastModifiedBy>
  <cp:revision>14</cp:revision>
  <dcterms:modified xsi:type="dcterms:W3CDTF">2026-01-28T20:57:11Z</dcterms:modified>
</cp:coreProperties>
</file>