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33"/>
  </p:notesMasterIdLst>
  <p:sldIdLst>
    <p:sldId id="256" r:id="rId2"/>
    <p:sldId id="279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281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</p:sldIdLst>
  <p:sldSz cx="18288000" cy="10287000"/>
  <p:notesSz cx="6858000" cy="9144000"/>
  <p:embeddedFontLs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ROBOTO BLACK" panose="02000000000000000000" pitchFamily="2" charset="0"/>
      <p:bold r:id="rId38"/>
      <p:italic r:id="rId39"/>
      <p:boldItalic r:id="rId40"/>
    </p:embeddedFont>
    <p:embeddedFont>
      <p:font typeface="Roboto Medium" panose="02000000000000000000" pitchFamily="2" charset="0"/>
      <p:regular r:id="rId41"/>
      <p: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5526"/>
    <a:srgbClr val="27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60"/>
    <p:restoredTop sz="94694"/>
  </p:normalViewPr>
  <p:slideViewPr>
    <p:cSldViewPr snapToGrid="0">
      <p:cViewPr>
        <p:scale>
          <a:sx n="70" d="100"/>
          <a:sy n="70" d="100"/>
        </p:scale>
        <p:origin x="1160" y="5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1361880D-DF50-303A-00AD-769DE99A9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61504BC3-C974-1023-8DA0-40ECA56297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QUARTERLY + ANNUAL REVIEW RHYTHM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 step back from noise, adjust course, reset strategy.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Quarterly Review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Business Owner Scorecard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Operations Audit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 Report (90-day run)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Product Mix &amp; Margin Snapshot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Staff Scorecards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Vivid Vision Review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3E3C9240-5731-4DB2-AC5F-9E20B76D83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5627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FAAEAD76-8CE8-6967-E791-482234E99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ADDC12FD-7C27-9AB1-E316-22FFD48871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Annual Review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Full-year P&amp;L, revenue mix, margins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Client segmentation audit (A/B/C)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 ROI by channel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Advisor performance analysis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Tool stack audit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Hiring plan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Succession &amp; continuity update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BCBD550C-2FC0-D619-CA98-B587175DF1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5956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C16D0579-3DCD-719C-12E3-B33D3CEE8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78C4DBE3-484C-90EA-DBA0-04CD28BAD8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II — KPIs BY PIPELINE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to track at every stage of the business cycle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creates your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Funnel Scorecard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Click → Calendar → Kept → Plan → Submission → Issue → Revenue → Review → Retention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Lead Generation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Cost per Lead (Mail, FB, TV, Radio)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Cost per Registrant (workshops)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Registrations per event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Show Rate % (target 55–85%)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Cost per Appointment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Cost per Kept Appointment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Channel effectiveness rankings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 &gt; industry average? Change message.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Show rate &lt; 55%? Fix confirmation system.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Cost per Kept too high? Fix follow-up or appointment setters.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1D4779F4-07E1-1947-7623-C36CE7EBC6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3297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58A5F13B-7E02-1E3A-82D7-9666E51D8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1E5EC2B2-587F-0D85-01A1-E58776578B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Digital Follow-Up KPIs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(Mapped to your Clicks → Calendar System)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Speed to Lead: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Goal: &lt;5 minutes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SLA: &lt;15 minutes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%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Goal: 35–45% (top firms hit 50%+)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Connect → Set (Fit Call) %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Goal: 40–50%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→ Kept %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Goal: 60–70% (top: 75–85%)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Kept %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Goal: 8–14% (top: 20%+)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Speed to Lead slips, every other metric collapses.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Connect % is low: tone training &amp; scripting.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Set % is low: Bridge &amp; exact-time booking.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Kept % is low: appointment reminders + pre-frame.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5D64BD11-D8D9-1D33-E74F-6F3BBE2E5A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5630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E877B68D-878F-EEC5-D489-651C13F4F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CD5185BB-1707-E0E2-E8EE-B210D8C4A5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Live Event / Workshop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(From Room to Revenue Engine)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Registrations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Confirmation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Show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Appointment Requests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On-site Appointments Set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Post-event Set % (within 72 hours)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Kept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Revenue per Event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Cost per Client Gained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Show Rate &lt; 60% → confirmation process broken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Appointment Request &lt; 40% → presentation issue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On-site Set &lt; 30% → staff workflow issue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Revenue per event &lt; breakeven → wrong offer or wrong crowd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6069BC62-7E0E-349E-B824-C9510C8452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2888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238E73E6-CBE5-6F22-7570-93A03AD8C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D4D5DEE7-1BA7-B1AB-7D01-3986CE90F6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 First Appointment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Fit Call → First Appointment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 Appt → Second Appt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No-show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completeness (intake quality)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Case readiness score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 → Second &lt; 50%? Advisor is presenting, not discovering.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 no-shows? Reinforce pre-frame and reminder scripts.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7B00E2A9-A5C3-7334-DA6E-2465A232B6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6748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955B9E54-CC31-9BE6-0AE4-0721E77B9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6214322C-95E7-188D-B80E-C8DCE46A15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Case Design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 to Plan (discovery → plan presentation)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 Acceptance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 of cases requiring rework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Advisor clarity score (from paraplanner)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20% rework → discovery or advisor notes poor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days to plan → capacity issue or unclear intake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8E73C8A0-8382-F2CA-89F5-C4474E09CD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3346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43D11DE6-37DD-0E2D-EDDA-D8F4D82C3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B0E1A3B3-64BF-772C-C433-79E97AEDD4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6. New Business / Submission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(Portal Power Moves + Zero-NIGO)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NIGO % (target &lt;5%)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Average Time to Issue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Average Time to Funding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Cases in Pending &gt;10 Days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Transfer velocity (ACAT or rollover timelines)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Carrier delay patterns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Accuracy rate (one-touch file?)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NIGO &gt;10% = fire alarm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Pending &gt;20% stuck → ops huddle required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Consistent carrier delays → update carrier sheet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6E0A3610-13C2-FF69-5D99-D9A1012DB8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6194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D26FB268-B5BB-60DC-A121-4DD1B32B9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C35A8A50-3143-6AB2-98FF-5D826D4401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7. Service / Review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 Completion % (A 100%, B 80%, C 50% or on request)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Service tickets closed &lt;48 hours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Net Promoter Score / Satisfaction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Retention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“Lazy money” captured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Household wallet share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clients must have 100% review completion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Service tickets &gt;48 hours → capacity failure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Retention &lt;95% → relationship or service gap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4793C300-BEFC-4C2C-2B2E-E686165FA4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1502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1A83464D-DD52-8E67-76E1-1E1AF07BA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03DCE8ED-4858-325F-591A-4154950D69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8. Legacy / Heir Engagement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(Tied to Legacy Engine / Book of You)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 of A clients with heir contact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Heir Relationship Score (1–5)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Spouse engagement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Estate plan alignment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Widow retention rate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&gt;70% of heirs are disengaged, your book is decaying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Widow retention &lt;90% → broken process or poor handoff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494DD925-2311-743D-AD14-1598389ECC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0859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AC253397-E674-FC2A-5F9C-432B3D6BB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7694E400-4870-8EE8-6369-4A31C30175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FULL KPI &amp; REPORTING PACK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can’t manage what you don’t measure.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can’t scale what you don’t track.”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give firms a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complete, standardized measurement system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that aligns owners, advisors, ops, marketing, and service teams around clear expectations, predictable performance, and quarterly accountability.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65770CB1-DF64-6330-080C-52BA851087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2791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1F58AF5B-F2ED-B857-CDDE-A4DB64739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1C4E086A-757C-0754-405E-00F426EA9F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III — KPIs BY ROLE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 seat owns its own metrics. No confusion. No overlap.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Below is the snapshot version of each.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(You can expand these into full Scorecard PDFs.)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Lead Advisor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Revenue closed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 → Second conversion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Second → Implementation conversion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Planning accuracy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Client retention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AUM/premium growth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 completion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Pricing integrity (discount incidents)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Sub-Advisor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Fit Call volume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Discovery quality score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 → Second conversion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Net-new opportunities created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Case preparedness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accuracy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Kept Rate on their calendar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Service Advisor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 calendar completion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Service ticket closure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Household satisfaction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Retention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RMD accuracy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Beneficiary accuracy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Heir engagement setups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79FA6106-D19E-FDB3-886B-A862A3C374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1314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3B6A0D70-15DA-9D2B-05E6-D8AEF539E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E7ACE61C-90B2-4ADD-AF54-4667C10432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 New Business Specialist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NIGO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 to issue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 to funding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Transfer velocity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Pending &gt;10 days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Accuracy score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One-touch file completion 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Marketing Coordinator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 (by channel)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Show rates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Cost per appointment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Campaign launch deadlines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Creative completion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Weekly dashboard accuracy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6. Ops Manager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Dashboard cleanliness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SLA compliance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Workflow completion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Error rate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Cross-department alignment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Team huddle consistency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B0E77EC5-AEF8-FA45-9B82-95D07516FC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0373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31F22B70-E5D6-6074-C7CF-D466EEDA1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C49701B3-B5C6-F8E8-4C62-B0E6E04B42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7. Client Concierge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Speed to answer (phone)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Call disposition accuracy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Client satisfaction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Scheduling efficiency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cleanliness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 impression quality score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8. Phone Pro / CSA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Speed to Lead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Connect → Set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→ Kept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 conversions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Script adherence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QA score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9. Owner/CEO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Margin (product mix)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Revenue per household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 ROI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Advisor productivity per FTE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Hiring plan health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Cash runway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Vision execution (quarterly progress)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96464DCA-C234-B8B8-38C8-08DEAA81C2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52207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A9511D45-776B-6ADC-4401-1CBD0B3CD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D90C9212-208E-D86F-FCA6-2E9F18D71B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IV — STANDARDIZED INDUSTRY GUARDRAILS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“If you don’t know what good looks like, you can’t fix what’s broken.”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are the minimum acceptable standards for elite firms.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Area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Standard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Top Performer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35–45%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50%+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Connect → Set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40–50%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60%+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→ Kept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60–70%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75–85%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Event Show Rate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55–70%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75–85%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Event → Appointment Request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40–60%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70%+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 → Second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50–60%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70%+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Second → Implementation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50–65%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70%+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NIGO 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&lt;7%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&lt;3–5%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 to Issue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&lt;21 days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&lt;14 days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RMD Accuracy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Review Completion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Retention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95%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98–99%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Heir Engagement (A clients)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40%+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70%+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these as your baseline and benchmarks for future growth.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C3D6810E-6515-BEEB-73C7-E8389165FC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929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EE0E0310-05BC-BD49-3500-153153489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EBD5FCF0-DF3C-00DB-E5C5-157625A07C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V — TEMPLATES &amp;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1: Weekly KPI Scorecard (Firm-Wide)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metrics, 5-week trend, color-coded thresholds.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2: Daily Huddle Sheet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3: Funnel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→ Set → Kept → Second → Close → Submission → Issue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4: Product Mix Snapshot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Buckets + margin + 5-year impact.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5: Advisor Scorecard (per role)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6: Marketing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CPL, CPA, show rate, conversion, revenue.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7: Annual Review Tracker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A/B/C completion matrix.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B5D110F9-EA2B-8DCB-BB5D-3D4C8D11BB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7035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26E31970-80C1-3BB5-A8C8-8DB0A9B9B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30EC9599-D993-6FA7-944C-F9C2EA7842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V — TEMPLATES &amp;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1: Weekly KPI Scorecard (Firm-Wide)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metrics, 5-week trend, color-coded thresholds.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2: Daily Huddle Sheet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3: Funnel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→ Set → Kept → Second → Close → Submission → Issue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4: Product Mix Snapshot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Buckets + margin + 5-year impact.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5: Advisor Scorecard (per role)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6: Marketing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CPL, CPA, show rate, conversion, revenue.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7: Annual Review Tracker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A/B/C completion matrix.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23D07CDC-E922-5F6E-F0C1-56374D6701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8661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0AC88F26-F572-C7D2-32DF-6A29E4E99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1E80F53D-428E-6FC1-5EE9-1DFE976B99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V — TEMPLATES &amp;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1: Weekly KPI Scorecard (Firm-Wide)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metrics, 5-week trend, color-coded thresholds.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2: Daily Huddle Sheet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3: Funnel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→ Set → Kept → Second → Close → Submission → Issue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4: Product Mix Snapshot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Buckets + margin + 5-year impact.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5: Advisor Scorecard (per role)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6: Marketing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CPL, CPA, show rate, conversion, revenue.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7: Annual Review Tracker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A/B/C completion matrix.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69BBCAC7-17B9-A051-4BCA-B440C678E7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04036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30DA9BFC-2542-B505-936D-E525D6C79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6C79B298-469D-96F3-1F46-5E48B16166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V — TEMPLATES &amp;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1: Weekly KPI Scorecard (Firm-Wide)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metrics, 5-week trend, color-coded thresholds.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2: Daily Huddle Sheet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3: Funnel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→ Set → Kept → Second → Close → Submission → Issue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4: Product Mix Snapshot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Buckets + margin + 5-year impact.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5: Advisor Scorecard (per role)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6: Marketing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CPL, CPA, show rate, conversion, revenue.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7: Annual Review Tracker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A/B/C completion matrix.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D636524C-3399-6A25-6295-D927544457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8394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3EC7D0DC-B847-7349-4383-86547B6AA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F162AD71-A084-2FC4-4F29-5E5C8C784B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V — TEMPLATES &amp;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1: Weekly KPI Scorecard (Firm-Wide)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metrics, 5-week trend, color-coded thresholds.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2: Daily Huddle Sheet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3: Funnel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→ Set → Kept → Second → Close → Submission → Issue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4: Product Mix Snapshot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Buckets + margin + 5-year impact.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5: Advisor Scorecard (per role)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6: Marketing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CPL, CPA, show rate, conversion, revenue.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7: Annual Review Tracker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A/B/C completion matrix.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CBBD36CE-C74E-097B-99BC-1300DF6F65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45721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512F2BAA-44A0-BEA8-3286-8A8DDAC55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840F754B-D28E-7344-C56B-D5CCAD2665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V — TEMPLATES &amp;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1: Weekly KPI Scorecard (Firm-Wide)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metrics, 5-week trend, color-coded thresholds.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2: Daily Huddle Sheet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3: Funnel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→ Set → Kept → Second → Close → Submission → Issue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4: Product Mix Snapshot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Buckets + margin + 5-year impact.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5: Advisor Scorecard (per role)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6: Marketing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CPL, CPA, show rate, conversion, revenue.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7: Annual Review Tracker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A/B/C completion matrix.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55B5A6DB-236E-11F4-76C7-61A77C4ADD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4307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F73A1602-2E28-70DC-01C4-A9BE20E53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8E9E462D-42F6-BD61-CB94-BB3F97D6AE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Outcome: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After this breakout, practices will leave with: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universal KPI playbook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Role-specific scorecards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Weekly, monthly, quarterly reporting structure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Dashboard templates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Daily/weekly huddle agendas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Leading and lagging indicators for every part of the business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Industry guardrails so they know exactly what “good” looks like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way to eliminate excuses, ambiguity, and drift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A9AC1C13-72A3-7671-9109-54970F777E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876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7600FB02-3CA1-907D-66ED-71BF10F9F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11291311-0624-A574-1A0B-A7C65F02D8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V — TEMPLATES &amp; TOOLS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1: Weekly KPI Scorecard (Firm-Wide)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metrics, 5-week trend, color-coded thresholds.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2: Daily Huddle Sheet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3: Funnel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→ Set → Kept → Second → Close → Submission → Issue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4: Product Mix Snapshot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Buckets + margin + 5-year impact.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5: Advisor Scorecard (per role)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6: Marketing Dashboard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CPL, CPA, show rate, conversion, revenue.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 7: Annual Review Tracker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A/B/C completion matrix.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40808DB0-C700-A330-244B-7C995D1374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0226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62530797-3C95-4D9B-245A-2A94562FF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6B08602C-9A5D-E72E-FEC5-79D7B9B1DF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VI — HOW TO TEACH THIS AT CORE OPS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Breakout Flow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Start with the phrase:</a:t>
            </a:r>
            <a:b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“What gets measured gets kept. What gets ignored gets expensive.”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Walk through: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Funnel KPIs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Role KPIs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Leadership cadence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Guardrails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Templates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Have each practice: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3 broken KPIs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Choose 1 pipeline to fix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next-week implementation steps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Close with:</a:t>
            </a:r>
            <a:b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“Scale is not magic. Scale is math.”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8E790757-C65B-7B26-9174-30A03FAAE9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0554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8EA6104D-773B-1027-CC9F-BA69FDA41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15A087A3-41DC-23F0-4F9D-BEC36C12C4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 I — THE THREE LEVELS OF REPORTING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 healthy firm tracks KPIs across three time horizons: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DAILY RHYTHM (Huddles)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 keep momentum, surface issues, clean up yesterday.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Daily Huddles to Run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Sales Huddle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Ops Huddle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Marketing Huddle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Revival Huddle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Business / Case Status Huddle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970A0688-B9AF-24A9-F1E9-D4BB33BE25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9186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9FCF4C6E-5CC7-0A0B-504E-214C0236B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C7D1C5B9-7E61-7824-A030-052D79B117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Daily Sales Huddle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leads yesterday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 contacted within 15 minutes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Fit Calls booked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Appointments set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Gaps/holes in next 7 days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revivals contacted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Today’s call blocks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305C6BF8-0BDA-3E7C-1C73-2AC61FF7D8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8167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21AFA6AF-A790-9735-AA97-964839FA8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02D7258D-1999-8B94-AF08-DDB3638C25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Daily Ops Huddle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Pending aging tile (by carrier, by advisor)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NIGO items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Transfers stuck &gt;10 days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Cases issued vs funded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Bottlenecks &amp; escalations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2933B50E-88C5-714F-086A-C588568892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6432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2F36E35C-1B8E-4601-A864-D6AD25E2D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F1B95624-9BB6-D6B5-E336-EAAC557308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Daily Marketing Huddle KPIs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volume by source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CPL (daily rolling)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Active campaigns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Troubleshooting (FB disapproval, landing page drops, etc.)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66A8F094-DD17-5A39-43EB-6379795DA9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7410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F7BBB8A9-A9E0-B963-BEA4-F57876262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FCDD1229-9FF4-27F7-462D-C5901F8004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WEEKLY MANAGEMENT RHYTHM (Level 10 Meeting)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 align leadership, solve problems, advance initiatives.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Weekly L10 Meeting Structure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Scorecard review (10 KPIs)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 quarterly Rocks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Client/People 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 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Stuck projects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To-Do list review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IDS — Identify, Discuss, Solve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Close: cascading messages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9CD4F0CC-8F2A-DF85-F834-ADFB034659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2655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5A3CD096-7792-7472-93FA-AD7C8E4DD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>
            <a:extLst>
              <a:ext uri="{FF2B5EF4-FFF2-40B4-BE49-F238E27FC236}">
                <a16:creationId xmlns:a16="http://schemas.microsoft.com/office/drawing/2014/main" id="{9CFF8AD8-7D72-78DC-D61B-218DFB6A8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Weekly Scorecard KPIs (The Big 10)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are the “firm-wide health KPIs,” no matter the size of the office.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Volume (By Source)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Lead → Connect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Connect → Set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→ Kept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Kept → Second Meeting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Case Submitted (units or dollars)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 to Issue (avg days)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NIGO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AUM Net Flow / Premium Written (weekly)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 Completion Rate (% of scheduled reviews)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 practice should report on the same 10 every week.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>
            <a:extLst>
              <a:ext uri="{FF2B5EF4-FFF2-40B4-BE49-F238E27FC236}">
                <a16:creationId xmlns:a16="http://schemas.microsoft.com/office/drawing/2014/main" id="{2C88C9D6-D8AE-3935-8ACA-E26AAB2CF1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7060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CF9D55-BF53-7D9E-A19A-F99C3BB31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28E2568-B420-4FE5-31F1-84939923B0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7533"/>
          <a:stretch/>
        </p:blipFill>
        <p:spPr>
          <a:xfrm>
            <a:off x="1903445" y="2934518"/>
            <a:ext cx="3175682" cy="3561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953CAE-4DEB-941B-A183-D3939476FA3B}"/>
              </a:ext>
            </a:extLst>
          </p:cNvPr>
          <p:cNvSpPr/>
          <p:nvPr userDrawn="1"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A4BC5C-1D60-9EE0-3C2C-6D3322D41044}"/>
              </a:ext>
            </a:extLst>
          </p:cNvPr>
          <p:cNvCxnSpPr>
            <a:cxnSpLocks/>
          </p:cNvCxnSpPr>
          <p:nvPr userDrawn="1"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59;p7">
            <a:extLst>
              <a:ext uri="{FF2B5EF4-FFF2-40B4-BE49-F238E27FC236}">
                <a16:creationId xmlns:a16="http://schemas.microsoft.com/office/drawing/2014/main" id="{FCAAE4FE-3E03-6CE6-3CF7-AEB0A31EE094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60;p7">
            <a:extLst>
              <a:ext uri="{FF2B5EF4-FFF2-40B4-BE49-F238E27FC236}">
                <a16:creationId xmlns:a16="http://schemas.microsoft.com/office/drawing/2014/main" id="{44DDCA82-65AD-4CE8-82E2-E69BBEE11E93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e" userDrawn="1">
  <p:cSld name="OBJECT">
    <p:bg>
      <p:bgPr>
        <a:solidFill>
          <a:srgbClr val="F8EFE5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A989B8-F5CF-5A89-5C73-D2E25FC93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sp>
        <p:nvSpPr>
          <p:cNvPr id="3" name="Google Shape;59;p7">
            <a:extLst>
              <a:ext uri="{FF2B5EF4-FFF2-40B4-BE49-F238E27FC236}">
                <a16:creationId xmlns:a16="http://schemas.microsoft.com/office/drawing/2014/main" id="{2D5E393E-422D-92AD-039C-40CC33E1E3AB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60;p7">
            <a:extLst>
              <a:ext uri="{FF2B5EF4-FFF2-40B4-BE49-F238E27FC236}">
                <a16:creationId xmlns:a16="http://schemas.microsoft.com/office/drawing/2014/main" id="{A6B59552-7527-A081-1639-1B9E41549960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 type="secHead">
  <p:cSld name="SECTION_HEADER">
    <p:bg>
      <p:bgPr>
        <a:solidFill>
          <a:srgbClr val="F8EFE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22D808-F9E5-A960-86C0-398EE02702B6}"/>
              </a:ext>
            </a:extLst>
          </p:cNvPr>
          <p:cNvSpPr/>
          <p:nvPr userDrawn="1"/>
        </p:nvSpPr>
        <p:spPr>
          <a:xfrm>
            <a:off x="7595726" y="1"/>
            <a:ext cx="10692274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91;p10">
            <a:extLst>
              <a:ext uri="{FF2B5EF4-FFF2-40B4-BE49-F238E27FC236}">
                <a16:creationId xmlns:a16="http://schemas.microsoft.com/office/drawing/2014/main" id="{E5998FF4-22EE-21EE-0120-95AEEC2C37C5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12" r="22433" b="314"/>
          <a:stretch/>
        </p:blipFill>
        <p:spPr>
          <a:xfrm>
            <a:off x="2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D698E4-E6CE-A60A-F713-592168A9FD4A}"/>
              </a:ext>
            </a:extLst>
          </p:cNvPr>
          <p:cNvCxnSpPr>
            <a:cxnSpLocks/>
          </p:cNvCxnSpPr>
          <p:nvPr userDrawn="1"/>
        </p:nvCxnSpPr>
        <p:spPr>
          <a:xfrm flipV="1">
            <a:off x="7595726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 userDrawn="1">
  <p:cSld name="TWO_OBJECTS">
    <p:bg>
      <p:bgPr>
        <a:solidFill>
          <a:srgbClr val="25327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B98D4-06FF-8562-1E55-6CCF62C47298}"/>
              </a:ext>
            </a:extLst>
          </p:cNvPr>
          <p:cNvSpPr/>
          <p:nvPr userDrawn="1"/>
        </p:nvSpPr>
        <p:spPr>
          <a:xfrm>
            <a:off x="0" y="1"/>
            <a:ext cx="10692274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91;p10">
            <a:extLst>
              <a:ext uri="{FF2B5EF4-FFF2-40B4-BE49-F238E27FC236}">
                <a16:creationId xmlns:a16="http://schemas.microsoft.com/office/drawing/2014/main" id="{D2F632E9-BD49-DAFB-7CC4-BDD570D35A4C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12" r="22433" b="314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FFB991-7923-C0FE-D634-02616A3DFCD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EBBE87E-6D5F-F7E7-14FE-A9EE7BC8685E}"/>
              </a:ext>
            </a:extLst>
          </p:cNvPr>
          <p:cNvSpPr/>
          <p:nvPr userDrawn="1"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 preserve="1" userDrawn="1">
  <p:cSld name="1_Gallery">
    <p:bg>
      <p:bgPr>
        <a:solidFill>
          <a:srgbClr val="253278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B98D4-06FF-8562-1E55-6CCF62C47298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BE87E-6D5F-F7E7-14FE-A9EE7BC8685E}"/>
              </a:ext>
            </a:extLst>
          </p:cNvPr>
          <p:cNvSpPr/>
          <p:nvPr userDrawn="1"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8C2BD8-5039-FF60-F012-44EF8B7E29BA}"/>
              </a:ext>
            </a:extLst>
          </p:cNvPr>
          <p:cNvSpPr/>
          <p:nvPr userDrawn="1"/>
        </p:nvSpPr>
        <p:spPr>
          <a:xfrm>
            <a:off x="18861" y="-1622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DF5D3-4C9E-A49A-7E90-A83997DE2B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rcRect l="2892" r="2892"/>
          <a:stretch/>
        </p:blipFill>
        <p:spPr>
          <a:xfrm>
            <a:off x="18861" y="-24431"/>
            <a:ext cx="18290505" cy="10319443"/>
          </a:xfrm>
          <a:prstGeom prst="rect">
            <a:avLst/>
          </a:prstGeom>
        </p:spPr>
      </p:pic>
      <p:pic>
        <p:nvPicPr>
          <p:cNvPr id="6" name="Google Shape;91;p10">
            <a:extLst>
              <a:ext uri="{FF2B5EF4-FFF2-40B4-BE49-F238E27FC236}">
                <a16:creationId xmlns:a16="http://schemas.microsoft.com/office/drawing/2014/main" id="{11509D2B-C987-CE18-D899-AEEE0659CA48}"/>
              </a:ext>
            </a:extLst>
          </p:cNvPr>
          <p:cNvPicPr preferRelativeResize="0"/>
          <p:nvPr userDrawn="1"/>
        </p:nvPicPr>
        <p:blipFill>
          <a:blip r:embed="rId3"/>
          <a:srcRect l="699" r="537" b="16881"/>
          <a:stretch/>
        </p:blipFill>
        <p:spPr>
          <a:xfrm>
            <a:off x="-29980" y="-16223"/>
            <a:ext cx="18377804" cy="103112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1D8B56-22DB-F350-D44C-50F43D8200F1}"/>
              </a:ext>
            </a:extLst>
          </p:cNvPr>
          <p:cNvSpPr/>
          <p:nvPr userDrawn="1"/>
        </p:nvSpPr>
        <p:spPr>
          <a:xfrm>
            <a:off x="-237744" y="-16221"/>
            <a:ext cx="18763488" cy="10319442"/>
          </a:xfrm>
          <a:prstGeom prst="rect">
            <a:avLst/>
          </a:prstGeom>
          <a:solidFill>
            <a:srgbClr val="272626">
              <a:alpha val="8934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59162-21DB-24F3-DF52-D904CAC98AF1}"/>
              </a:ext>
            </a:extLst>
          </p:cNvPr>
          <p:cNvSpPr/>
          <p:nvPr userDrawn="1"/>
        </p:nvSpPr>
        <p:spPr>
          <a:xfrm>
            <a:off x="0" y="1"/>
            <a:ext cx="18288000" cy="10319442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9;p7">
            <a:extLst>
              <a:ext uri="{FF2B5EF4-FFF2-40B4-BE49-F238E27FC236}">
                <a16:creationId xmlns:a16="http://schemas.microsoft.com/office/drawing/2014/main" id="{3F49ED4D-7897-456B-6FAA-CAB6499633F2}"/>
              </a:ext>
            </a:extLst>
          </p:cNvPr>
          <p:cNvSpPr txBox="1"/>
          <p:nvPr userDrawn="1"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Google Shape;60;p7">
            <a:extLst>
              <a:ext uri="{FF2B5EF4-FFF2-40B4-BE49-F238E27FC236}">
                <a16:creationId xmlns:a16="http://schemas.microsoft.com/office/drawing/2014/main" id="{23FB8649-5622-1AAE-F491-4EBBC15F8DA8}"/>
              </a:ext>
            </a:extLst>
          </p:cNvPr>
          <p:cNvSpPr txBox="1"/>
          <p:nvPr userDrawn="1"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E5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DB036D7-8347-0FF7-65DF-2B1455BD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92" r="2892"/>
          <a:stretch/>
        </p:blipFill>
        <p:spPr>
          <a:xfrm>
            <a:off x="-2505" y="-1"/>
            <a:ext cx="18290505" cy="10319443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292CCF0D-3E36-D012-A9D6-A0CE223E6E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533"/>
          <a:stretch/>
        </p:blipFill>
        <p:spPr>
          <a:xfrm>
            <a:off x="1454266" y="2934518"/>
            <a:ext cx="3175682" cy="35618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819ACD7-E687-0BA5-35DB-0D09E1C1BEC0}"/>
              </a:ext>
            </a:extLst>
          </p:cNvPr>
          <p:cNvSpPr/>
          <p:nvPr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72788D-82B3-4BEF-F395-173B957B5848}"/>
              </a:ext>
            </a:extLst>
          </p:cNvPr>
          <p:cNvCxnSpPr>
            <a:cxnSpLocks/>
          </p:cNvCxnSpPr>
          <p:nvPr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59;p7">
            <a:extLst>
              <a:ext uri="{FF2B5EF4-FFF2-40B4-BE49-F238E27FC236}">
                <a16:creationId xmlns:a16="http://schemas.microsoft.com/office/drawing/2014/main" id="{02D8703A-2B75-6F5D-4858-E86D3926D33C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Google Shape;60;p7">
            <a:extLst>
              <a:ext uri="{FF2B5EF4-FFF2-40B4-BE49-F238E27FC236}">
                <a16:creationId xmlns:a16="http://schemas.microsoft.com/office/drawing/2014/main" id="{FE243EF0-7F96-7199-A455-D042BEDBE06F}"/>
              </a:ext>
            </a:extLst>
          </p:cNvPr>
          <p:cNvSpPr txBox="1"/>
          <p:nvPr/>
        </p:nvSpPr>
        <p:spPr>
          <a:xfrm>
            <a:off x="688528" y="4038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A9AB48-2669-BAA1-8B88-3CC57E45DA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4000"/>
          </a:blip>
          <a:srcRect l="2892" t="21738" r="2892"/>
          <a:stretch/>
        </p:blipFill>
        <p:spPr>
          <a:xfrm>
            <a:off x="0" y="9877"/>
            <a:ext cx="18290505" cy="8076153"/>
          </a:xfrm>
          <a:prstGeom prst="rect">
            <a:avLst/>
          </a:prstGeom>
        </p:spPr>
      </p:pic>
      <p:pic>
        <p:nvPicPr>
          <p:cNvPr id="22" name="Google Shape;91;p10">
            <a:extLst>
              <a:ext uri="{FF2B5EF4-FFF2-40B4-BE49-F238E27FC236}">
                <a16:creationId xmlns:a16="http://schemas.microsoft.com/office/drawing/2014/main" id="{9E7643F8-1E4A-E60A-2F80-6E91AA877326}"/>
              </a:ext>
            </a:extLst>
          </p:cNvPr>
          <p:cNvPicPr preferRelativeResize="0"/>
          <p:nvPr/>
        </p:nvPicPr>
        <p:blipFill>
          <a:blip r:embed="rId6"/>
          <a:srcRect l="699" t="17937" r="537" b="16881"/>
          <a:stretch/>
        </p:blipFill>
        <p:spPr>
          <a:xfrm>
            <a:off x="-48841" y="0"/>
            <a:ext cx="18377804" cy="808603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64A1EFA-6474-3EF8-62F7-C87E6A016E95}"/>
              </a:ext>
            </a:extLst>
          </p:cNvPr>
          <p:cNvSpPr/>
          <p:nvPr/>
        </p:nvSpPr>
        <p:spPr>
          <a:xfrm>
            <a:off x="0" y="9878"/>
            <a:ext cx="18288000" cy="8076152"/>
          </a:xfrm>
          <a:prstGeom prst="rect">
            <a:avLst/>
          </a:prstGeom>
          <a:solidFill>
            <a:srgbClr val="27262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black and white checkered pattern&#10;&#10;Description automatically generated">
            <a:extLst>
              <a:ext uri="{FF2B5EF4-FFF2-40B4-BE49-F238E27FC236}">
                <a16:creationId xmlns:a16="http://schemas.microsoft.com/office/drawing/2014/main" id="{9B9FAC2B-3DB9-B7FA-43D8-6A07B34CE23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</a:blip>
          <a:srcRect b="37630"/>
          <a:stretch/>
        </p:blipFill>
        <p:spPr>
          <a:xfrm>
            <a:off x="2868" y="-30894"/>
            <a:ext cx="18372431" cy="81298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BA6E65-56D2-6738-F364-ED2CEED77327}"/>
              </a:ext>
            </a:extLst>
          </p:cNvPr>
          <p:cNvSpPr/>
          <p:nvPr/>
        </p:nvSpPr>
        <p:spPr>
          <a:xfrm>
            <a:off x="0" y="8098971"/>
            <a:ext cx="18288000" cy="2220471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6C327E-DBB2-7113-FB3C-02567FC7304C}"/>
              </a:ext>
            </a:extLst>
          </p:cNvPr>
          <p:cNvCxnSpPr>
            <a:cxnSpLocks/>
          </p:cNvCxnSpPr>
          <p:nvPr/>
        </p:nvCxnSpPr>
        <p:spPr>
          <a:xfrm>
            <a:off x="-2505" y="8098971"/>
            <a:ext cx="18290505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57;p7">
            <a:extLst>
              <a:ext uri="{FF2B5EF4-FFF2-40B4-BE49-F238E27FC236}">
                <a16:creationId xmlns:a16="http://schemas.microsoft.com/office/drawing/2014/main" id="{787A7CBE-47E5-DEC7-D09E-1852B47882DB}"/>
              </a:ext>
            </a:extLst>
          </p:cNvPr>
          <p:cNvSpPr txBox="1"/>
          <p:nvPr/>
        </p:nvSpPr>
        <p:spPr>
          <a:xfrm>
            <a:off x="5073080" y="3057356"/>
            <a:ext cx="11913997" cy="256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THE FULL KPI &amp; REPORTING PACK</a:t>
            </a:r>
            <a:endParaRPr sz="11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4" name="Google Shape;58;p7">
            <a:extLst>
              <a:ext uri="{FF2B5EF4-FFF2-40B4-BE49-F238E27FC236}">
                <a16:creationId xmlns:a16="http://schemas.microsoft.com/office/drawing/2014/main" id="{5B1DA1F8-4FBF-B782-49F7-E27653900820}"/>
              </a:ext>
            </a:extLst>
          </p:cNvPr>
          <p:cNvSpPr txBox="1"/>
          <p:nvPr/>
        </p:nvSpPr>
        <p:spPr>
          <a:xfrm>
            <a:off x="5168330" y="6029569"/>
            <a:ext cx="705298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MANAGE. MEASURE. SCALE. TRACK.</a:t>
            </a:r>
            <a:endParaRPr sz="3000" i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7B1EFA33-0FC3-A41C-111C-A175369C7A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533"/>
          <a:stretch/>
        </p:blipFill>
        <p:spPr>
          <a:xfrm>
            <a:off x="1454266" y="2934518"/>
            <a:ext cx="3175682" cy="356184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775C5-4296-5884-B638-C2995AEFDFFC}"/>
              </a:ext>
            </a:extLst>
          </p:cNvPr>
          <p:cNvCxnSpPr>
            <a:cxnSpLocks/>
          </p:cNvCxnSpPr>
          <p:nvPr/>
        </p:nvCxnSpPr>
        <p:spPr>
          <a:xfrm>
            <a:off x="5168330" y="5670181"/>
            <a:ext cx="11065021" cy="0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59;p7">
            <a:extLst>
              <a:ext uri="{FF2B5EF4-FFF2-40B4-BE49-F238E27FC236}">
                <a16:creationId xmlns:a16="http://schemas.microsoft.com/office/drawing/2014/main" id="{3BBD22E6-8F0B-5FC1-226D-E8B10321F0C8}"/>
              </a:ext>
            </a:extLst>
          </p:cNvPr>
          <p:cNvSpPr txBox="1"/>
          <p:nvPr/>
        </p:nvSpPr>
        <p:spPr>
          <a:xfrm>
            <a:off x="16834930" y="5554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2026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Google Shape;60;p7">
            <a:extLst>
              <a:ext uri="{FF2B5EF4-FFF2-40B4-BE49-F238E27FC236}">
                <a16:creationId xmlns:a16="http://schemas.microsoft.com/office/drawing/2014/main" id="{FE5DB9EB-640B-FEAF-4916-2C0CCD908BF3}"/>
              </a:ext>
            </a:extLst>
          </p:cNvPr>
          <p:cNvSpPr txBox="1"/>
          <p:nvPr/>
        </p:nvSpPr>
        <p:spPr>
          <a:xfrm>
            <a:off x="840928" y="556253"/>
            <a:ext cx="5229854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THE CORE OPERATIONS SUMMIT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6B2E53-7450-31B9-0CA2-CA1AB3FB780F}"/>
              </a:ext>
            </a:extLst>
          </p:cNvPr>
          <p:cNvSpPr txBox="1"/>
          <p:nvPr/>
        </p:nvSpPr>
        <p:spPr>
          <a:xfrm>
            <a:off x="3058477" y="8694630"/>
            <a:ext cx="3096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PRESENTER NAME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Presenter Title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Magellan Financial</a:t>
            </a:r>
          </a:p>
        </p:txBody>
      </p:sp>
      <p:pic>
        <p:nvPicPr>
          <p:cNvPr id="27" name="Picture 26" descr="A black and orange logo&#10;&#10;Description automatically generated">
            <a:extLst>
              <a:ext uri="{FF2B5EF4-FFF2-40B4-BE49-F238E27FC236}">
                <a16:creationId xmlns:a16="http://schemas.microsoft.com/office/drawing/2014/main" id="{AF0E3CB7-3BB2-0839-5BD7-9750F3EA8F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942" y="8515396"/>
            <a:ext cx="1509005" cy="13314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701A6D8-C288-DB8F-E958-6C466C23C717}"/>
              </a:ext>
            </a:extLst>
          </p:cNvPr>
          <p:cNvSpPr txBox="1"/>
          <p:nvPr/>
        </p:nvSpPr>
        <p:spPr>
          <a:xfrm>
            <a:off x="6058350" y="8694630"/>
            <a:ext cx="4016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PRESENTER NAME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Presenter Title</a:t>
            </a:r>
          </a:p>
          <a:p>
            <a:r>
              <a:rPr lang="en-US" sz="1800" dirty="0">
                <a:solidFill>
                  <a:srgbClr val="E255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Magellan Financial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7407A8ED-A39E-59FE-EE76-CCE23DCC0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186E40-6B84-CE85-15FF-B7EF6D06D4EA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213;p17">
            <a:extLst>
              <a:ext uri="{FF2B5EF4-FFF2-40B4-BE49-F238E27FC236}">
                <a16:creationId xmlns:a16="http://schemas.microsoft.com/office/drawing/2014/main" id="{89285479-68D2-2725-35D7-CF58C83B2409}"/>
              </a:ext>
            </a:extLst>
          </p:cNvPr>
          <p:cNvPicPr preferRelativeResize="0"/>
          <p:nvPr/>
        </p:nvPicPr>
        <p:blipFill>
          <a:blip r:embed="rId3"/>
          <a:srcRect l="34200" r="34200"/>
          <a:stretch/>
        </p:blipFill>
        <p:spPr>
          <a:xfrm>
            <a:off x="10700205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B3DF90D3-9CE6-F233-FE26-6CFB260E2632}"/>
              </a:ext>
            </a:extLst>
          </p:cNvPr>
          <p:cNvSpPr txBox="1"/>
          <p:nvPr/>
        </p:nvSpPr>
        <p:spPr>
          <a:xfrm>
            <a:off x="671802" y="1300421"/>
            <a:ext cx="102528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QUARTERLY/ANNUAL REVIEW RHYTHM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C94556-6983-51F9-69D4-4EDDD15C0999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7B8DCCE-A9EC-0653-AE76-AD54D30CEF2B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7ECAC97E-F885-9E6C-3594-ECF2AC5F3F72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THREE LEVELS OF REPORTING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AB1C74AF-1866-5A2C-ABE0-F27ACF24EFEF}"/>
              </a:ext>
            </a:extLst>
          </p:cNvPr>
          <p:cNvSpPr txBox="1"/>
          <p:nvPr/>
        </p:nvSpPr>
        <p:spPr>
          <a:xfrm>
            <a:off x="671802" y="4180091"/>
            <a:ext cx="8793036" cy="422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Owner Scorecard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Operations Audit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Report (90-day run)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Product Mix &amp; Margin Snapshot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Staff Scorecards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Vivid Vision Review</a:t>
            </a: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E550DEBB-F00A-7D17-C6F1-C4CB623480EF}"/>
              </a:ext>
            </a:extLst>
          </p:cNvPr>
          <p:cNvSpPr txBox="1"/>
          <p:nvPr/>
        </p:nvSpPr>
        <p:spPr>
          <a:xfrm>
            <a:off x="671802" y="3322367"/>
            <a:ext cx="10729623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QUARTERLY REVIEW TOOLS</a:t>
            </a:r>
            <a:endParaRPr lang="en-US" sz="34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9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F8B5402D-6669-34EC-E3DE-D87B75775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A51AB-F1BC-23B4-1F9F-FA8A3014D243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C8D3046C-185F-0F0C-FE3A-6A29D076CBF0}"/>
              </a:ext>
            </a:extLst>
          </p:cNvPr>
          <p:cNvSpPr txBox="1"/>
          <p:nvPr/>
        </p:nvSpPr>
        <p:spPr>
          <a:xfrm>
            <a:off x="671802" y="1300421"/>
            <a:ext cx="102528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QUARTERLY/ANNUAL REVIEW RHYTHM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pic>
        <p:nvPicPr>
          <p:cNvPr id="2" name="Google Shape;213;p17">
            <a:extLst>
              <a:ext uri="{FF2B5EF4-FFF2-40B4-BE49-F238E27FC236}">
                <a16:creationId xmlns:a16="http://schemas.microsoft.com/office/drawing/2014/main" id="{1354C637-FD2E-D611-B281-B2244B553D07}"/>
              </a:ext>
            </a:extLst>
          </p:cNvPr>
          <p:cNvPicPr preferRelativeResize="0"/>
          <p:nvPr/>
        </p:nvPicPr>
        <p:blipFill>
          <a:blip r:embed="rId3"/>
          <a:srcRect l="34200" r="34200"/>
          <a:stretch/>
        </p:blipFill>
        <p:spPr>
          <a:xfrm>
            <a:off x="10700205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2991B5-014A-3380-67CA-9C391281DBE4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9810B4A-6905-8238-B954-0F7737ABCBAB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AB6A5D36-283F-03DE-8FF6-EA00604462F7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THREE LEVELS OF REPORTING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4B58F326-C324-EFAA-7C38-C6A31936876F}"/>
              </a:ext>
            </a:extLst>
          </p:cNvPr>
          <p:cNvSpPr txBox="1"/>
          <p:nvPr/>
        </p:nvSpPr>
        <p:spPr>
          <a:xfrm>
            <a:off x="671802" y="4180091"/>
            <a:ext cx="8793036" cy="4930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Full-year P&amp;L, revenue mix, margins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 segmentation audit (A/B/C)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ROI by channel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 performance analysis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Tool stack audit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Hiring plan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Succession &amp; continuity update</a:t>
            </a: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0198BDD5-4736-8834-887C-F51E23D3AAA1}"/>
              </a:ext>
            </a:extLst>
          </p:cNvPr>
          <p:cNvSpPr txBox="1"/>
          <p:nvPr/>
        </p:nvSpPr>
        <p:spPr>
          <a:xfrm>
            <a:off x="671802" y="3322367"/>
            <a:ext cx="10729623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ANNUAL REVIEW TOOLS</a:t>
            </a:r>
            <a:endParaRPr lang="en-US" sz="34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680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1EB2EBD1-F683-E423-E115-FB7EA885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4FA4A544-2227-4C05-CF72-4E93D2282519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777C2A0B-5ECA-1113-82B7-6E25E86648F2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PIPELINE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707A1790-011A-7665-84BA-214ED16D687B}"/>
              </a:ext>
            </a:extLst>
          </p:cNvPr>
          <p:cNvSpPr txBox="1"/>
          <p:nvPr/>
        </p:nvSpPr>
        <p:spPr>
          <a:xfrm>
            <a:off x="671802" y="3919046"/>
            <a:ext cx="8793036" cy="563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Lead (Mail, FB, TV, Radio)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Registrant (workshops)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Registrations per event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 % (target 55–85%)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Appointment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Kept Appointment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Channel effectiveness rankings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0AE42B3F-D67A-45C8-9A06-C78E6E92B95F}"/>
              </a:ext>
            </a:extLst>
          </p:cNvPr>
          <p:cNvSpPr txBox="1"/>
          <p:nvPr/>
        </p:nvSpPr>
        <p:spPr>
          <a:xfrm>
            <a:off x="671802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Lead Generation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DC64664D-DCB1-336A-435A-A6659661CF50}"/>
              </a:ext>
            </a:extLst>
          </p:cNvPr>
          <p:cNvSpPr txBox="1"/>
          <p:nvPr/>
        </p:nvSpPr>
        <p:spPr>
          <a:xfrm>
            <a:off x="9013696" y="3919046"/>
            <a:ext cx="8793036" cy="391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CPL &gt; industry average?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Change message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 &lt; 55%?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Fix confirmation system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Kept too high?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Fix follow-up or appointment setters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4D60CF73-F2EC-4C0D-BC58-2EDBCDAA2678}"/>
              </a:ext>
            </a:extLst>
          </p:cNvPr>
          <p:cNvSpPr txBox="1"/>
          <p:nvPr/>
        </p:nvSpPr>
        <p:spPr>
          <a:xfrm>
            <a:off x="9013696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Guardrails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407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6D30D1C4-9945-7CF1-3E85-2B485137F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6B32BAF7-54B1-C69E-CA85-3CDEB5A627BD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F4E59FAB-C7BC-70A4-E774-BCA1B1BB34E4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PIPELINE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4D163219-FAD1-2D1D-9F22-E26E0FC4D4FB}"/>
              </a:ext>
            </a:extLst>
          </p:cNvPr>
          <p:cNvSpPr txBox="1"/>
          <p:nvPr/>
        </p:nvSpPr>
        <p:spPr>
          <a:xfrm>
            <a:off x="671802" y="3919046"/>
            <a:ext cx="8793036" cy="6494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28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to Lead:</a:t>
            </a:r>
          </a:p>
          <a:p>
            <a:pPr marL="914400" marR="0" lvl="1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Goal: &lt;5 minutes</a:t>
            </a:r>
          </a:p>
          <a:p>
            <a:pPr marL="914400" marR="0" lvl="1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SLA: &lt;15 minutes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→ Connect %</a:t>
            </a:r>
          </a:p>
          <a:p>
            <a:pPr marL="914400" marR="0" lvl="1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Goal: 35–45% (top firms hit 50%+)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Connect → Set (Fit Call) %</a:t>
            </a:r>
          </a:p>
          <a:p>
            <a:pPr marL="914400" marR="0" lvl="1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Goal: 40–50%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 → Kept %</a:t>
            </a:r>
          </a:p>
          <a:p>
            <a:pPr marL="914400" marR="0" lvl="1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Goal: 60–70% (top: 75–85%)</a:t>
            </a:r>
          </a:p>
          <a:p>
            <a:pPr marR="0" lvl="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tabLst>
                <a:tab pos="4572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→ Kept %</a:t>
            </a:r>
          </a:p>
          <a:p>
            <a:pPr marL="914400" marR="0" lvl="1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Goal: 8–14% (top: 20%+)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E9B1746B-03DF-F00D-17CA-74C9DDC0F9DB}"/>
              </a:ext>
            </a:extLst>
          </p:cNvPr>
          <p:cNvSpPr txBox="1"/>
          <p:nvPr/>
        </p:nvSpPr>
        <p:spPr>
          <a:xfrm>
            <a:off x="671802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Digital Follow-Up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910AE673-2ED4-AD24-0A4B-0C785D217B49}"/>
              </a:ext>
            </a:extLst>
          </p:cNvPr>
          <p:cNvSpPr txBox="1"/>
          <p:nvPr/>
        </p:nvSpPr>
        <p:spPr>
          <a:xfrm>
            <a:off x="9013696" y="3919046"/>
            <a:ext cx="6402767" cy="459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Speed to Lead slips, every other metric collapses.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Connect % is low: tone training &amp; scripting.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Set % is low: Bridge &amp; exact-time booking.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Kept % is low: appointment reminders + pre-frame.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E351F289-64B8-73CB-EFBB-0CBAECEF000D}"/>
              </a:ext>
            </a:extLst>
          </p:cNvPr>
          <p:cNvSpPr txBox="1"/>
          <p:nvPr/>
        </p:nvSpPr>
        <p:spPr>
          <a:xfrm>
            <a:off x="9013696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Guardrails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812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46271764-F489-27BA-F86C-70E0F77EE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65354F30-55A4-EA45-B030-012194555B94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02D146A8-C72C-B873-5B63-9217DAE72F53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PIPELINE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B697339E-89AB-50B9-2F64-BA78B23F8DBA}"/>
              </a:ext>
            </a:extLst>
          </p:cNvPr>
          <p:cNvSpPr txBox="1"/>
          <p:nvPr/>
        </p:nvSpPr>
        <p:spPr>
          <a:xfrm>
            <a:off x="671802" y="3919046"/>
            <a:ext cx="8793036" cy="6964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Registrations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Confirmation Rate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Appointment Requests %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On-site Appointments Set %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Post-event Set % (within 72 hours)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Kept Rate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per Event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Client Gained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2A93FF04-DBF7-5669-46B3-96C6D97B9674}"/>
              </a:ext>
            </a:extLst>
          </p:cNvPr>
          <p:cNvSpPr txBox="1"/>
          <p:nvPr/>
        </p:nvSpPr>
        <p:spPr>
          <a:xfrm>
            <a:off x="671802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Live Event/Workshop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09C42F04-12B7-1E22-6A18-98D4CE4A0FA5}"/>
              </a:ext>
            </a:extLst>
          </p:cNvPr>
          <p:cNvSpPr txBox="1"/>
          <p:nvPr/>
        </p:nvSpPr>
        <p:spPr>
          <a:xfrm>
            <a:off x="9013696" y="3919046"/>
            <a:ext cx="8083457" cy="522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 &lt; 60%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→ confirmation process broken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Appointment Request &lt; 40%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→ presentation issue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On-site Set &lt; 30%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→ staff workflow issue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per event &lt; breakeven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→ wrong offer or wrong crowd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F72F5FF1-DE3F-01EE-34A5-F6AA4D392879}"/>
              </a:ext>
            </a:extLst>
          </p:cNvPr>
          <p:cNvSpPr txBox="1"/>
          <p:nvPr/>
        </p:nvSpPr>
        <p:spPr>
          <a:xfrm>
            <a:off x="9013696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Guardrails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77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2F99657F-508F-A8F1-7FD8-0FBFB70C5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9BD848C4-0896-39E7-2197-A4B03BDAA28E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0F7E8C1D-1823-C3A4-A23C-19112E0842F8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PIPELINE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990875C9-61BC-771B-8795-FD3B06CD2612}"/>
              </a:ext>
            </a:extLst>
          </p:cNvPr>
          <p:cNvSpPr txBox="1"/>
          <p:nvPr/>
        </p:nvSpPr>
        <p:spPr>
          <a:xfrm>
            <a:off x="671802" y="3919046"/>
            <a:ext cx="8793036" cy="414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Fit Call → First Appointment %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Appt → Second Appt %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No-show rate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completeness (intake quality)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readiness score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6454B65E-6B5C-80E8-0B8A-AAB9BD1F1E33}"/>
              </a:ext>
            </a:extLst>
          </p:cNvPr>
          <p:cNvSpPr txBox="1"/>
          <p:nvPr/>
        </p:nvSpPr>
        <p:spPr>
          <a:xfrm>
            <a:off x="671802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First Appointment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E0C5DDF8-B16C-3820-987B-36E1A6082C30}"/>
              </a:ext>
            </a:extLst>
          </p:cNvPr>
          <p:cNvSpPr txBox="1"/>
          <p:nvPr/>
        </p:nvSpPr>
        <p:spPr>
          <a:xfrm>
            <a:off x="9013696" y="3919046"/>
            <a:ext cx="8793036" cy="2611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→ Second &lt; 50%?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 is presenting, not discovering.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 no-shows?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Reinforce pre-frame and reminder scripts.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F3D8E396-8DA1-15BD-8989-483EA4B5D109}"/>
              </a:ext>
            </a:extLst>
          </p:cNvPr>
          <p:cNvSpPr txBox="1"/>
          <p:nvPr/>
        </p:nvSpPr>
        <p:spPr>
          <a:xfrm>
            <a:off x="9013696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Guardrails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38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68F97073-18E5-9756-D4C3-A381BEE81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663050B5-E4AC-F0AC-08F1-19C705EC276A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F8532C82-1D0B-A969-FB3B-33F83C14BB98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PIPELINE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E7026B6A-15EE-A60B-46D3-1C86CDBC94B7}"/>
              </a:ext>
            </a:extLst>
          </p:cNvPr>
          <p:cNvSpPr txBox="1"/>
          <p:nvPr/>
        </p:nvSpPr>
        <p:spPr>
          <a:xfrm>
            <a:off x="671802" y="3919046"/>
            <a:ext cx="8793036" cy="4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Plan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(discovery → plan presentation)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 Acceptance Rate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 of cases requiring rework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 clarity score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(from paraplanner)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F13E809F-C1CC-FEEE-7131-6B599FA6053F}"/>
              </a:ext>
            </a:extLst>
          </p:cNvPr>
          <p:cNvSpPr txBox="1"/>
          <p:nvPr/>
        </p:nvSpPr>
        <p:spPr>
          <a:xfrm>
            <a:off x="671802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Case Design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E88C8E5C-B4CE-00E2-983C-E3D779BAF619}"/>
              </a:ext>
            </a:extLst>
          </p:cNvPr>
          <p:cNvSpPr txBox="1"/>
          <p:nvPr/>
        </p:nvSpPr>
        <p:spPr>
          <a:xfrm>
            <a:off x="9013697" y="3919046"/>
            <a:ext cx="6382248" cy="2611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20% rework → discovery or advisor notes poor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days to plan → capacity issue or unclear intake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47FEEAE3-06EF-155F-C631-B1F24DEF3077}"/>
              </a:ext>
            </a:extLst>
          </p:cNvPr>
          <p:cNvSpPr txBox="1"/>
          <p:nvPr/>
        </p:nvSpPr>
        <p:spPr>
          <a:xfrm>
            <a:off x="9013696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Guardrails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86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4D813699-E3AD-FF04-9D4C-560557239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10D1B8E5-EAEF-5257-BE83-B5E166CFBA92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0BA3F5E4-642D-2E22-819A-19ECC0F3842E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PIPELINE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B163E3A0-F3C0-6627-23C6-0A27F09F7EEF}"/>
              </a:ext>
            </a:extLst>
          </p:cNvPr>
          <p:cNvSpPr txBox="1"/>
          <p:nvPr/>
        </p:nvSpPr>
        <p:spPr>
          <a:xfrm>
            <a:off x="671802" y="3919046"/>
            <a:ext cx="8793036" cy="615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NIGO % (target &lt;5%)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Average Time to Issue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Average Time to Funding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Cases in Pending &gt;10 Days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Transfer velocity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(ACAT or rollover timelines)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Carrier delay patterns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Accuracy rate (one-touch file?)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7E16E90F-E6E7-E0DF-5992-71BE5E3E0EB1}"/>
              </a:ext>
            </a:extLst>
          </p:cNvPr>
          <p:cNvSpPr txBox="1"/>
          <p:nvPr/>
        </p:nvSpPr>
        <p:spPr>
          <a:xfrm>
            <a:off x="671802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New Business/Submission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006D5940-47FB-7352-F05C-3325840DE6D4}"/>
              </a:ext>
            </a:extLst>
          </p:cNvPr>
          <p:cNvSpPr txBox="1"/>
          <p:nvPr/>
        </p:nvSpPr>
        <p:spPr>
          <a:xfrm>
            <a:off x="9013697" y="3919046"/>
            <a:ext cx="5616703" cy="331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NIGO &gt;10% = fire alarm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Pending &gt;20% stuck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→ ops huddle required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Consistent carrier delays → update carrier sheet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99240E0B-E179-0B08-D419-9CA6E61513FE}"/>
              </a:ext>
            </a:extLst>
          </p:cNvPr>
          <p:cNvSpPr txBox="1"/>
          <p:nvPr/>
        </p:nvSpPr>
        <p:spPr>
          <a:xfrm>
            <a:off x="9013696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Guardrails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97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8F6B58C8-C632-79C3-4E86-77A47654F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449541FB-6849-1655-A0C4-DD9783E14B5F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11340FFA-1EFE-167B-2FE6-051148D054BC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PIPELINE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C0E9E1B1-E7E0-D8A6-96B1-8E8DF8779A08}"/>
              </a:ext>
            </a:extLst>
          </p:cNvPr>
          <p:cNvSpPr txBox="1"/>
          <p:nvPr/>
        </p:nvSpPr>
        <p:spPr>
          <a:xfrm>
            <a:off x="671802" y="3919046"/>
            <a:ext cx="8793036" cy="5453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Completion %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(A 100%, B 80%, C 50% or on request)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 tickets closed &lt;48 hours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Net Promoter Score / Satisfaction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Retention Rate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“Lazy money” captured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Household wallet share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FD43524D-18BC-C23C-348D-A8071B70DD8E}"/>
              </a:ext>
            </a:extLst>
          </p:cNvPr>
          <p:cNvSpPr txBox="1"/>
          <p:nvPr/>
        </p:nvSpPr>
        <p:spPr>
          <a:xfrm>
            <a:off x="671802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Service/Review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11A77560-5503-C5D3-F1A8-EB1E25D4A473}"/>
              </a:ext>
            </a:extLst>
          </p:cNvPr>
          <p:cNvSpPr txBox="1"/>
          <p:nvPr/>
        </p:nvSpPr>
        <p:spPr>
          <a:xfrm>
            <a:off x="9013696" y="3919046"/>
            <a:ext cx="6403513" cy="391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clients must have 100% review completion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 tickets &gt;48 hours → capacity failure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Retention &lt;95% → relationship or service gap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67DBCD57-CDC2-5707-9402-795DD0F6A368}"/>
              </a:ext>
            </a:extLst>
          </p:cNvPr>
          <p:cNvSpPr txBox="1"/>
          <p:nvPr/>
        </p:nvSpPr>
        <p:spPr>
          <a:xfrm>
            <a:off x="9013696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Guardrails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6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1574624E-1D2E-6006-EAD9-58D005F7E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5135E080-1B9C-E4B0-31DF-6759F5155825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E07AD480-0736-8DB8-1B7C-3C818A574B30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PIPELINE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331411A4-3B96-E350-336F-79EDCC948A61}"/>
              </a:ext>
            </a:extLst>
          </p:cNvPr>
          <p:cNvSpPr txBox="1"/>
          <p:nvPr/>
        </p:nvSpPr>
        <p:spPr>
          <a:xfrm>
            <a:off x="671802" y="3919046"/>
            <a:ext cx="8793036" cy="414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% of A clients with heir contact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Heir Relationship Score (1–5)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Spouse engagement rate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Estate plan alignment %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Widow retention rate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040E8138-72F4-ACC9-EFA5-FD360C8CDFBD}"/>
              </a:ext>
            </a:extLst>
          </p:cNvPr>
          <p:cNvSpPr txBox="1"/>
          <p:nvPr/>
        </p:nvSpPr>
        <p:spPr>
          <a:xfrm>
            <a:off x="671802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Legacy/Heir Engagement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9BB7F8C5-BE5D-FA62-2E93-74708B7B725D}"/>
              </a:ext>
            </a:extLst>
          </p:cNvPr>
          <p:cNvSpPr txBox="1"/>
          <p:nvPr/>
        </p:nvSpPr>
        <p:spPr>
          <a:xfrm>
            <a:off x="9013696" y="3919046"/>
            <a:ext cx="7172787" cy="2611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&gt;70% of heirs are disengaged, your book is decaying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Widow retention &lt;90% → broken process or poor handoff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C66FBBF6-2B94-46CB-F618-4E09447B4EE8}"/>
              </a:ext>
            </a:extLst>
          </p:cNvPr>
          <p:cNvSpPr txBox="1"/>
          <p:nvPr/>
        </p:nvSpPr>
        <p:spPr>
          <a:xfrm>
            <a:off x="9013696" y="30613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Guardrails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24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228C4B49-138A-2235-BB73-6B4387D62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73D7A93C-28F3-B618-6D21-E9E931169239}"/>
              </a:ext>
            </a:extLst>
          </p:cNvPr>
          <p:cNvSpPr txBox="1"/>
          <p:nvPr/>
        </p:nvSpPr>
        <p:spPr>
          <a:xfrm>
            <a:off x="671802" y="3655048"/>
            <a:ext cx="10523620" cy="339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PURPOSE: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give firms a </a:t>
            </a:r>
            <a:r>
              <a:rPr lang="en-US" sz="34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complete, standardized measurement system</a:t>
            </a: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that aligns owners, advisors, ops, marketing, and service teams around clear expectations, predictable performance, and quarterly accountability.</a:t>
            </a:r>
          </a:p>
        </p:txBody>
      </p:sp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80310CA8-113B-C5CF-5A0A-06384E0F8ECF}"/>
              </a:ext>
            </a:extLst>
          </p:cNvPr>
          <p:cNvSpPr txBox="1"/>
          <p:nvPr/>
        </p:nvSpPr>
        <p:spPr>
          <a:xfrm>
            <a:off x="671802" y="803916"/>
            <a:ext cx="14921124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YOU CAN’T MANAGE WHAT YOU DON’T MEASURE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5" name="Google Shape;58;p7">
            <a:extLst>
              <a:ext uri="{FF2B5EF4-FFF2-40B4-BE49-F238E27FC236}">
                <a16:creationId xmlns:a16="http://schemas.microsoft.com/office/drawing/2014/main" id="{48F5AC42-4893-7180-538C-45496977B9A2}"/>
              </a:ext>
            </a:extLst>
          </p:cNvPr>
          <p:cNvSpPr txBox="1"/>
          <p:nvPr/>
        </p:nvSpPr>
        <p:spPr>
          <a:xfrm>
            <a:off x="671802" y="2773929"/>
            <a:ext cx="82476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YOU CAN’T SCALE WHAT YOU DON’T TRACK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601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50A6FBA1-A542-F911-522F-8ECFD1C8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E9246AA9-DC47-C729-2A4A-B2DE2DB1FA3E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C945982B-84FA-80F0-4114-1C9858951D8C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ROLE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25D5F1A6-887F-BEED-07DC-0E9716B394BB}"/>
              </a:ext>
            </a:extLst>
          </p:cNvPr>
          <p:cNvSpPr txBox="1"/>
          <p:nvPr/>
        </p:nvSpPr>
        <p:spPr>
          <a:xfrm>
            <a:off x="976602" y="4376246"/>
            <a:ext cx="5291402" cy="5115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closed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→ Second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Second → Implementation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Planning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 retention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AUM/premium growth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completion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Pricing integrity (discount incidents)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C34B3EE8-DFE2-E556-2F51-230D12F50356}"/>
              </a:ext>
            </a:extLst>
          </p:cNvPr>
          <p:cNvSpPr txBox="1"/>
          <p:nvPr/>
        </p:nvSpPr>
        <p:spPr>
          <a:xfrm>
            <a:off x="976602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Lead 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AA359FB6-C332-6B7D-C013-91A506F3632D}"/>
              </a:ext>
            </a:extLst>
          </p:cNvPr>
          <p:cNvSpPr txBox="1"/>
          <p:nvPr/>
        </p:nvSpPr>
        <p:spPr>
          <a:xfrm>
            <a:off x="6398833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Fit Call volume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Discovery quality score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→ Second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Net-new opportunities created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preparedness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Kept Rate on their calendar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B6D16C5B-5252-E683-5F86-F40EE3652AA4}"/>
              </a:ext>
            </a:extLst>
          </p:cNvPr>
          <p:cNvSpPr txBox="1"/>
          <p:nvPr/>
        </p:nvSpPr>
        <p:spPr>
          <a:xfrm>
            <a:off x="6398833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Sub-Advisor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E5D6FF8A-4228-71C6-1B45-851130D7B90F}"/>
              </a:ext>
            </a:extLst>
          </p:cNvPr>
          <p:cNvSpPr txBox="1"/>
          <p:nvPr/>
        </p:nvSpPr>
        <p:spPr>
          <a:xfrm>
            <a:off x="11605475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calendar completion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 ticket closure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Household satisfaction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Retention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RMD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Beneficiary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Heir engagement setups</a:t>
            </a:r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7E0A342A-02A5-0555-7E55-DF8AD99105A3}"/>
              </a:ext>
            </a:extLst>
          </p:cNvPr>
          <p:cNvSpPr txBox="1"/>
          <p:nvPr/>
        </p:nvSpPr>
        <p:spPr>
          <a:xfrm>
            <a:off x="11605475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Service-Advisor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Google Shape;92;p10">
            <a:extLst>
              <a:ext uri="{FF2B5EF4-FFF2-40B4-BE49-F238E27FC236}">
                <a16:creationId xmlns:a16="http://schemas.microsoft.com/office/drawing/2014/main" id="{454B81BE-34A3-7DDC-F875-212CAF13C216}"/>
              </a:ext>
            </a:extLst>
          </p:cNvPr>
          <p:cNvSpPr txBox="1"/>
          <p:nvPr/>
        </p:nvSpPr>
        <p:spPr>
          <a:xfrm>
            <a:off x="18756602" y="4376246"/>
            <a:ext cx="8793036" cy="4163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NIGO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issue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funding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Transfer velocity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Pending &gt;10 days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Accuracy score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One-touch file completion %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Google Shape;58;p7">
            <a:extLst>
              <a:ext uri="{FF2B5EF4-FFF2-40B4-BE49-F238E27FC236}">
                <a16:creationId xmlns:a16="http://schemas.microsoft.com/office/drawing/2014/main" id="{0A760175-355D-A0AC-D644-20851DFF822B}"/>
              </a:ext>
            </a:extLst>
          </p:cNvPr>
          <p:cNvSpPr txBox="1"/>
          <p:nvPr/>
        </p:nvSpPr>
        <p:spPr>
          <a:xfrm>
            <a:off x="18756602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New Business Specialist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Google Shape;92;p10">
            <a:extLst>
              <a:ext uri="{FF2B5EF4-FFF2-40B4-BE49-F238E27FC236}">
                <a16:creationId xmlns:a16="http://schemas.microsoft.com/office/drawing/2014/main" id="{231C5F06-0DE6-EFA1-AA0A-6072C5D05E44}"/>
              </a:ext>
            </a:extLst>
          </p:cNvPr>
          <p:cNvSpPr txBox="1"/>
          <p:nvPr/>
        </p:nvSpPr>
        <p:spPr>
          <a:xfrm>
            <a:off x="24178833" y="4376246"/>
            <a:ext cx="6402767" cy="316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CPL (by channel)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appointment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Campaign launch deadlines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Creative completion rate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Weekly dashboard accuracy</a:t>
            </a:r>
          </a:p>
        </p:txBody>
      </p:sp>
      <p:sp>
        <p:nvSpPr>
          <p:cNvPr id="11" name="Google Shape;58;p7">
            <a:extLst>
              <a:ext uri="{FF2B5EF4-FFF2-40B4-BE49-F238E27FC236}">
                <a16:creationId xmlns:a16="http://schemas.microsoft.com/office/drawing/2014/main" id="{A8EC94FB-099D-AA09-BACC-1EF715BF0022}"/>
              </a:ext>
            </a:extLst>
          </p:cNvPr>
          <p:cNvSpPr txBox="1"/>
          <p:nvPr/>
        </p:nvSpPr>
        <p:spPr>
          <a:xfrm>
            <a:off x="24178833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Marketing Coordinator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4" name="Google Shape;92;p10">
            <a:extLst>
              <a:ext uri="{FF2B5EF4-FFF2-40B4-BE49-F238E27FC236}">
                <a16:creationId xmlns:a16="http://schemas.microsoft.com/office/drawing/2014/main" id="{8189F504-8671-972F-50E5-7788400894F9}"/>
              </a:ext>
            </a:extLst>
          </p:cNvPr>
          <p:cNvSpPr txBox="1"/>
          <p:nvPr/>
        </p:nvSpPr>
        <p:spPr>
          <a:xfrm>
            <a:off x="29385475" y="4376246"/>
            <a:ext cx="6402767" cy="316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Dashboard cleanliness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SLA compliance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Workflow completion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Error rate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Cross-department alignment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 huddle consistency</a:t>
            </a:r>
          </a:p>
        </p:txBody>
      </p:sp>
      <p:sp>
        <p:nvSpPr>
          <p:cNvPr id="15" name="Google Shape;58;p7">
            <a:extLst>
              <a:ext uri="{FF2B5EF4-FFF2-40B4-BE49-F238E27FC236}">
                <a16:creationId xmlns:a16="http://schemas.microsoft.com/office/drawing/2014/main" id="{8415FD05-F531-CEC6-8812-27B9D06A2265}"/>
              </a:ext>
            </a:extLst>
          </p:cNvPr>
          <p:cNvSpPr txBox="1"/>
          <p:nvPr/>
        </p:nvSpPr>
        <p:spPr>
          <a:xfrm>
            <a:off x="29385475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Ops Manager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6" name="Google Shape;92;p10">
            <a:extLst>
              <a:ext uri="{FF2B5EF4-FFF2-40B4-BE49-F238E27FC236}">
                <a16:creationId xmlns:a16="http://schemas.microsoft.com/office/drawing/2014/main" id="{1579C6B6-203F-8972-40B7-E78334730768}"/>
              </a:ext>
            </a:extLst>
          </p:cNvPr>
          <p:cNvSpPr txBox="1"/>
          <p:nvPr/>
        </p:nvSpPr>
        <p:spPr>
          <a:xfrm>
            <a:off x="35703482" y="4376246"/>
            <a:ext cx="8793036" cy="363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to answer (phone)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Call disposition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 satisfaction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Scheduling efficiency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cleanliness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impression quality score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Google Shape;58;p7">
            <a:extLst>
              <a:ext uri="{FF2B5EF4-FFF2-40B4-BE49-F238E27FC236}">
                <a16:creationId xmlns:a16="http://schemas.microsoft.com/office/drawing/2014/main" id="{0B11273E-660C-D161-3C76-57D20B4A1020}"/>
              </a:ext>
            </a:extLst>
          </p:cNvPr>
          <p:cNvSpPr txBox="1"/>
          <p:nvPr/>
        </p:nvSpPr>
        <p:spPr>
          <a:xfrm>
            <a:off x="35703482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Client Concierge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8" name="Google Shape;92;p10">
            <a:extLst>
              <a:ext uri="{FF2B5EF4-FFF2-40B4-BE49-F238E27FC236}">
                <a16:creationId xmlns:a16="http://schemas.microsoft.com/office/drawing/2014/main" id="{8979926D-C305-F7DF-1554-6A62FA324FEC}"/>
              </a:ext>
            </a:extLst>
          </p:cNvPr>
          <p:cNvSpPr txBox="1"/>
          <p:nvPr/>
        </p:nvSpPr>
        <p:spPr>
          <a:xfrm>
            <a:off x="41125713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to Lead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→ Connect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Connect → Set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 → Kept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Revival conversions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Script adherence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QA score</a:t>
            </a:r>
          </a:p>
        </p:txBody>
      </p:sp>
      <p:sp>
        <p:nvSpPr>
          <p:cNvPr id="19" name="Google Shape;58;p7">
            <a:extLst>
              <a:ext uri="{FF2B5EF4-FFF2-40B4-BE49-F238E27FC236}">
                <a16:creationId xmlns:a16="http://schemas.microsoft.com/office/drawing/2014/main" id="{B15213B0-CCD0-6C83-4D50-DD2971BBEF33}"/>
              </a:ext>
            </a:extLst>
          </p:cNvPr>
          <p:cNvSpPr txBox="1"/>
          <p:nvPr/>
        </p:nvSpPr>
        <p:spPr>
          <a:xfrm>
            <a:off x="41125713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Phone Pro/CSA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0" name="Google Shape;92;p10">
            <a:extLst>
              <a:ext uri="{FF2B5EF4-FFF2-40B4-BE49-F238E27FC236}">
                <a16:creationId xmlns:a16="http://schemas.microsoft.com/office/drawing/2014/main" id="{29C4A4D2-E821-E1BD-D891-3E8A70037C6A}"/>
              </a:ext>
            </a:extLst>
          </p:cNvPr>
          <p:cNvSpPr txBox="1"/>
          <p:nvPr/>
        </p:nvSpPr>
        <p:spPr>
          <a:xfrm>
            <a:off x="46332355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Margin (product mix)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per household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ROI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 productivity per FTE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Hiring plan health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Cash runway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Vision execution (quarterly progress)</a:t>
            </a:r>
          </a:p>
        </p:txBody>
      </p:sp>
      <p:sp>
        <p:nvSpPr>
          <p:cNvPr id="21" name="Google Shape;58;p7">
            <a:extLst>
              <a:ext uri="{FF2B5EF4-FFF2-40B4-BE49-F238E27FC236}">
                <a16:creationId xmlns:a16="http://schemas.microsoft.com/office/drawing/2014/main" id="{B726A73F-D972-7783-743E-66475E1A0105}"/>
              </a:ext>
            </a:extLst>
          </p:cNvPr>
          <p:cNvSpPr txBox="1"/>
          <p:nvPr/>
        </p:nvSpPr>
        <p:spPr>
          <a:xfrm>
            <a:off x="46332355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Owner/CEO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45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CA1F8964-6493-26BA-B5B1-206653FF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17735809-80CD-4269-1856-120D4434D00F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A320717F-5758-D898-785C-0750D9E55994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ROLE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2B1D7A7B-E470-EDC5-5EFC-EFBE0DCD8C9A}"/>
              </a:ext>
            </a:extLst>
          </p:cNvPr>
          <p:cNvSpPr txBox="1"/>
          <p:nvPr/>
        </p:nvSpPr>
        <p:spPr>
          <a:xfrm>
            <a:off x="-16295398" y="4376246"/>
            <a:ext cx="5291402" cy="5115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closed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→ Second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Second → Implementation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Planning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 retention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AUM/premium growth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completion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Pricing integrity (discount incidents)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B45AA1A3-FD8A-E03E-C55B-3245D2D74458}"/>
              </a:ext>
            </a:extLst>
          </p:cNvPr>
          <p:cNvSpPr txBox="1"/>
          <p:nvPr/>
        </p:nvSpPr>
        <p:spPr>
          <a:xfrm>
            <a:off x="-16295398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Lead 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ED40EAE3-1D5B-F88B-E1CB-32E519C154F1}"/>
              </a:ext>
            </a:extLst>
          </p:cNvPr>
          <p:cNvSpPr txBox="1"/>
          <p:nvPr/>
        </p:nvSpPr>
        <p:spPr>
          <a:xfrm>
            <a:off x="-10873167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Fit Call volume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Discovery quality score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→ Second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Net-new opportunities created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preparedness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Kept Rate on their calendar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89906EEE-C822-7D89-6EEA-665EFFF18A7A}"/>
              </a:ext>
            </a:extLst>
          </p:cNvPr>
          <p:cNvSpPr txBox="1"/>
          <p:nvPr/>
        </p:nvSpPr>
        <p:spPr>
          <a:xfrm>
            <a:off x="-10873167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Sub-Advisor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88E78001-E083-7987-1AA3-4338576CDBBE}"/>
              </a:ext>
            </a:extLst>
          </p:cNvPr>
          <p:cNvSpPr txBox="1"/>
          <p:nvPr/>
        </p:nvSpPr>
        <p:spPr>
          <a:xfrm>
            <a:off x="-5666525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calendar completion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 ticket closure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Household satisfaction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Retention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RMD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Beneficiary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Heir engagement setups</a:t>
            </a:r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50E9FDD4-598B-FFA9-8A01-803F502EE935}"/>
              </a:ext>
            </a:extLst>
          </p:cNvPr>
          <p:cNvSpPr txBox="1"/>
          <p:nvPr/>
        </p:nvSpPr>
        <p:spPr>
          <a:xfrm>
            <a:off x="-5666525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Service-Advisor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Google Shape;92;p10">
            <a:extLst>
              <a:ext uri="{FF2B5EF4-FFF2-40B4-BE49-F238E27FC236}">
                <a16:creationId xmlns:a16="http://schemas.microsoft.com/office/drawing/2014/main" id="{D0BF6058-47ED-79F2-3C72-5FA60044387E}"/>
              </a:ext>
            </a:extLst>
          </p:cNvPr>
          <p:cNvSpPr txBox="1"/>
          <p:nvPr/>
        </p:nvSpPr>
        <p:spPr>
          <a:xfrm>
            <a:off x="1484602" y="4376246"/>
            <a:ext cx="8793036" cy="4163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NIGO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issue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funding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Transfer velocity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Pending &gt;10 days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Accuracy score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One-touch file completion %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Google Shape;58;p7">
            <a:extLst>
              <a:ext uri="{FF2B5EF4-FFF2-40B4-BE49-F238E27FC236}">
                <a16:creationId xmlns:a16="http://schemas.microsoft.com/office/drawing/2014/main" id="{8B05FDC2-F65A-A7A5-BF31-FD0673F3C799}"/>
              </a:ext>
            </a:extLst>
          </p:cNvPr>
          <p:cNvSpPr txBox="1"/>
          <p:nvPr/>
        </p:nvSpPr>
        <p:spPr>
          <a:xfrm>
            <a:off x="1484602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New Business Specialist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Google Shape;92;p10">
            <a:extLst>
              <a:ext uri="{FF2B5EF4-FFF2-40B4-BE49-F238E27FC236}">
                <a16:creationId xmlns:a16="http://schemas.microsoft.com/office/drawing/2014/main" id="{C3E77843-AA08-8502-5091-AFF0838F505C}"/>
              </a:ext>
            </a:extLst>
          </p:cNvPr>
          <p:cNvSpPr txBox="1"/>
          <p:nvPr/>
        </p:nvSpPr>
        <p:spPr>
          <a:xfrm>
            <a:off x="6906833" y="4376246"/>
            <a:ext cx="6402767" cy="316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CPL (by channel)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appointment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Campaign launch deadlines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Creative completion rate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Weekly dashboard accuracy</a:t>
            </a:r>
          </a:p>
        </p:txBody>
      </p:sp>
      <p:sp>
        <p:nvSpPr>
          <p:cNvPr id="11" name="Google Shape;58;p7">
            <a:extLst>
              <a:ext uri="{FF2B5EF4-FFF2-40B4-BE49-F238E27FC236}">
                <a16:creationId xmlns:a16="http://schemas.microsoft.com/office/drawing/2014/main" id="{E8E6EDEB-7207-B45F-35D4-6B07BCC3FC82}"/>
              </a:ext>
            </a:extLst>
          </p:cNvPr>
          <p:cNvSpPr txBox="1"/>
          <p:nvPr/>
        </p:nvSpPr>
        <p:spPr>
          <a:xfrm>
            <a:off x="6906833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Marketing Coordinator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4" name="Google Shape;92;p10">
            <a:extLst>
              <a:ext uri="{FF2B5EF4-FFF2-40B4-BE49-F238E27FC236}">
                <a16:creationId xmlns:a16="http://schemas.microsoft.com/office/drawing/2014/main" id="{1FED608C-44E8-FE3D-29C2-94814F0AE991}"/>
              </a:ext>
            </a:extLst>
          </p:cNvPr>
          <p:cNvSpPr txBox="1"/>
          <p:nvPr/>
        </p:nvSpPr>
        <p:spPr>
          <a:xfrm>
            <a:off x="12113475" y="4376246"/>
            <a:ext cx="6402767" cy="316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Dashboard cleanliness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SLA compliance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Workflow completion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Error rate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Cross-department alignment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 huddle consistency</a:t>
            </a:r>
          </a:p>
        </p:txBody>
      </p:sp>
      <p:sp>
        <p:nvSpPr>
          <p:cNvPr id="15" name="Google Shape;58;p7">
            <a:extLst>
              <a:ext uri="{FF2B5EF4-FFF2-40B4-BE49-F238E27FC236}">
                <a16:creationId xmlns:a16="http://schemas.microsoft.com/office/drawing/2014/main" id="{EAF5AA2C-8033-0DB4-388C-98A700C2A57D}"/>
              </a:ext>
            </a:extLst>
          </p:cNvPr>
          <p:cNvSpPr txBox="1"/>
          <p:nvPr/>
        </p:nvSpPr>
        <p:spPr>
          <a:xfrm>
            <a:off x="12113475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Ops Manager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6" name="Google Shape;92;p10">
            <a:extLst>
              <a:ext uri="{FF2B5EF4-FFF2-40B4-BE49-F238E27FC236}">
                <a16:creationId xmlns:a16="http://schemas.microsoft.com/office/drawing/2014/main" id="{23F931DE-217D-1CCF-4C6A-80E18C59C84B}"/>
              </a:ext>
            </a:extLst>
          </p:cNvPr>
          <p:cNvSpPr txBox="1"/>
          <p:nvPr/>
        </p:nvSpPr>
        <p:spPr>
          <a:xfrm>
            <a:off x="18431482" y="4376246"/>
            <a:ext cx="8793036" cy="363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to answer (phone)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Call disposition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 satisfaction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Scheduling efficiency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cleanliness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impression quality score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Google Shape;58;p7">
            <a:extLst>
              <a:ext uri="{FF2B5EF4-FFF2-40B4-BE49-F238E27FC236}">
                <a16:creationId xmlns:a16="http://schemas.microsoft.com/office/drawing/2014/main" id="{52120687-3EB8-8B5C-A103-3027BA2E2C0A}"/>
              </a:ext>
            </a:extLst>
          </p:cNvPr>
          <p:cNvSpPr txBox="1"/>
          <p:nvPr/>
        </p:nvSpPr>
        <p:spPr>
          <a:xfrm>
            <a:off x="18431482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Client Concierge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8" name="Google Shape;92;p10">
            <a:extLst>
              <a:ext uri="{FF2B5EF4-FFF2-40B4-BE49-F238E27FC236}">
                <a16:creationId xmlns:a16="http://schemas.microsoft.com/office/drawing/2014/main" id="{D0CFF699-458A-3EE7-B9EE-1C17D9A70B20}"/>
              </a:ext>
            </a:extLst>
          </p:cNvPr>
          <p:cNvSpPr txBox="1"/>
          <p:nvPr/>
        </p:nvSpPr>
        <p:spPr>
          <a:xfrm>
            <a:off x="23853713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to Lead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→ Connect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Connect → Set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 → Kept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Revival conversions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Script adherence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QA score</a:t>
            </a:r>
          </a:p>
        </p:txBody>
      </p:sp>
      <p:sp>
        <p:nvSpPr>
          <p:cNvPr id="19" name="Google Shape;58;p7">
            <a:extLst>
              <a:ext uri="{FF2B5EF4-FFF2-40B4-BE49-F238E27FC236}">
                <a16:creationId xmlns:a16="http://schemas.microsoft.com/office/drawing/2014/main" id="{418D6DFA-8514-FCD0-AC4A-C4D05BC0458F}"/>
              </a:ext>
            </a:extLst>
          </p:cNvPr>
          <p:cNvSpPr txBox="1"/>
          <p:nvPr/>
        </p:nvSpPr>
        <p:spPr>
          <a:xfrm>
            <a:off x="23853713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Phone Pro/CSA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0" name="Google Shape;92;p10">
            <a:extLst>
              <a:ext uri="{FF2B5EF4-FFF2-40B4-BE49-F238E27FC236}">
                <a16:creationId xmlns:a16="http://schemas.microsoft.com/office/drawing/2014/main" id="{B4CA9317-0F28-8FC6-9BDC-BFBCE0B58F71}"/>
              </a:ext>
            </a:extLst>
          </p:cNvPr>
          <p:cNvSpPr txBox="1"/>
          <p:nvPr/>
        </p:nvSpPr>
        <p:spPr>
          <a:xfrm>
            <a:off x="28505923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Margin (product mix)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per household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ROI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 productivity per FTE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Hiring plan health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Cash runway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Vision execution (quarterly progress)</a:t>
            </a:r>
          </a:p>
        </p:txBody>
      </p:sp>
      <p:sp>
        <p:nvSpPr>
          <p:cNvPr id="21" name="Google Shape;58;p7">
            <a:extLst>
              <a:ext uri="{FF2B5EF4-FFF2-40B4-BE49-F238E27FC236}">
                <a16:creationId xmlns:a16="http://schemas.microsoft.com/office/drawing/2014/main" id="{4C770034-68BA-8261-15E8-58E10CFD3A88}"/>
              </a:ext>
            </a:extLst>
          </p:cNvPr>
          <p:cNvSpPr txBox="1"/>
          <p:nvPr/>
        </p:nvSpPr>
        <p:spPr>
          <a:xfrm>
            <a:off x="28505923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Owner/CEO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12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C3C8879E-4F66-BA6A-29ED-A6D89D49B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05E4936F-B559-AA2E-5C88-36FFBDA0EE5F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WHAT TO TRACK AT EVERY STAGE OF THE BUSINESS CYCLE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276D26DD-C497-F03D-1737-A4D89A228A97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KPIs BY ROLE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45EBF994-7532-8BD6-F10C-C5AA4E30FEBA}"/>
              </a:ext>
            </a:extLst>
          </p:cNvPr>
          <p:cNvSpPr txBox="1"/>
          <p:nvPr/>
        </p:nvSpPr>
        <p:spPr>
          <a:xfrm>
            <a:off x="-32965613" y="4376246"/>
            <a:ext cx="5291402" cy="5115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closed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→ Second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Second → Implementation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Planning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 retention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AUM/premium growth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completion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Pricing integrity (discount incidents)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0DF9645A-F5B8-F34B-352F-728551B47F46}"/>
              </a:ext>
            </a:extLst>
          </p:cNvPr>
          <p:cNvSpPr txBox="1"/>
          <p:nvPr/>
        </p:nvSpPr>
        <p:spPr>
          <a:xfrm>
            <a:off x="-32965613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Lead 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84BFB902-00FB-AA34-8099-7EC886B036A9}"/>
              </a:ext>
            </a:extLst>
          </p:cNvPr>
          <p:cNvSpPr txBox="1"/>
          <p:nvPr/>
        </p:nvSpPr>
        <p:spPr>
          <a:xfrm>
            <a:off x="-27543382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Fit Call volume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Discovery quality score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→ Second conversion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Net-new opportunities created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preparedness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Kept Rate on their calendar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2BB02C27-A7A8-D840-E1BE-29CC72D405F3}"/>
              </a:ext>
            </a:extLst>
          </p:cNvPr>
          <p:cNvSpPr txBox="1"/>
          <p:nvPr/>
        </p:nvSpPr>
        <p:spPr>
          <a:xfrm>
            <a:off x="-27543382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Sub-Advisor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185F199C-CC41-A28D-3173-9BC7848923A2}"/>
              </a:ext>
            </a:extLst>
          </p:cNvPr>
          <p:cNvSpPr txBox="1"/>
          <p:nvPr/>
        </p:nvSpPr>
        <p:spPr>
          <a:xfrm>
            <a:off x="-22336740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calendar completion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 ticket closure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Household satisfaction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Retention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RMD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Beneficiary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Heir engagement setups</a:t>
            </a:r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58364FB4-FA3E-0D7B-32E8-A818BD002592}"/>
              </a:ext>
            </a:extLst>
          </p:cNvPr>
          <p:cNvSpPr txBox="1"/>
          <p:nvPr/>
        </p:nvSpPr>
        <p:spPr>
          <a:xfrm>
            <a:off x="-22336740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Service-Advisor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Google Shape;92;p10">
            <a:extLst>
              <a:ext uri="{FF2B5EF4-FFF2-40B4-BE49-F238E27FC236}">
                <a16:creationId xmlns:a16="http://schemas.microsoft.com/office/drawing/2014/main" id="{2793D847-7A2D-6A14-7F00-677A63FA0442}"/>
              </a:ext>
            </a:extLst>
          </p:cNvPr>
          <p:cNvSpPr txBox="1"/>
          <p:nvPr/>
        </p:nvSpPr>
        <p:spPr>
          <a:xfrm>
            <a:off x="-15185613" y="4376246"/>
            <a:ext cx="8793036" cy="4163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NIGO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issue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funding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Transfer velocity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Pending &gt;10 days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Accuracy score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One-touch file completion %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Google Shape;58;p7">
            <a:extLst>
              <a:ext uri="{FF2B5EF4-FFF2-40B4-BE49-F238E27FC236}">
                <a16:creationId xmlns:a16="http://schemas.microsoft.com/office/drawing/2014/main" id="{5E09416B-C0CA-256C-3188-B436DA856A08}"/>
              </a:ext>
            </a:extLst>
          </p:cNvPr>
          <p:cNvSpPr txBox="1"/>
          <p:nvPr/>
        </p:nvSpPr>
        <p:spPr>
          <a:xfrm>
            <a:off x="-15185613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New Business Specialist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Google Shape;92;p10">
            <a:extLst>
              <a:ext uri="{FF2B5EF4-FFF2-40B4-BE49-F238E27FC236}">
                <a16:creationId xmlns:a16="http://schemas.microsoft.com/office/drawing/2014/main" id="{3960DA60-4964-A540-9376-0E3203A1DD47}"/>
              </a:ext>
            </a:extLst>
          </p:cNvPr>
          <p:cNvSpPr txBox="1"/>
          <p:nvPr/>
        </p:nvSpPr>
        <p:spPr>
          <a:xfrm>
            <a:off x="-9763382" y="4376246"/>
            <a:ext cx="6402767" cy="316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CPL (by channel)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per appointment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Campaign launch deadlines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Creative completion rate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Weekly dashboard accuracy</a:t>
            </a:r>
          </a:p>
        </p:txBody>
      </p:sp>
      <p:sp>
        <p:nvSpPr>
          <p:cNvPr id="11" name="Google Shape;58;p7">
            <a:extLst>
              <a:ext uri="{FF2B5EF4-FFF2-40B4-BE49-F238E27FC236}">
                <a16:creationId xmlns:a16="http://schemas.microsoft.com/office/drawing/2014/main" id="{878A553F-F164-AA30-C745-F16472E26A06}"/>
              </a:ext>
            </a:extLst>
          </p:cNvPr>
          <p:cNvSpPr txBox="1"/>
          <p:nvPr/>
        </p:nvSpPr>
        <p:spPr>
          <a:xfrm>
            <a:off x="-9763382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Marketing Coordinator 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4" name="Google Shape;92;p10">
            <a:extLst>
              <a:ext uri="{FF2B5EF4-FFF2-40B4-BE49-F238E27FC236}">
                <a16:creationId xmlns:a16="http://schemas.microsoft.com/office/drawing/2014/main" id="{B5F41007-DDDD-60C2-18B2-C133A51630A8}"/>
              </a:ext>
            </a:extLst>
          </p:cNvPr>
          <p:cNvSpPr txBox="1"/>
          <p:nvPr/>
        </p:nvSpPr>
        <p:spPr>
          <a:xfrm>
            <a:off x="-4556740" y="4376246"/>
            <a:ext cx="6402767" cy="316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Dashboard cleanliness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SLA compliance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Workflow completion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Error rate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Cross-department alignment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Team huddle consistency</a:t>
            </a:r>
          </a:p>
        </p:txBody>
      </p:sp>
      <p:sp>
        <p:nvSpPr>
          <p:cNvPr id="15" name="Google Shape;58;p7">
            <a:extLst>
              <a:ext uri="{FF2B5EF4-FFF2-40B4-BE49-F238E27FC236}">
                <a16:creationId xmlns:a16="http://schemas.microsoft.com/office/drawing/2014/main" id="{87329C7F-4802-22A1-63A1-42F61EA895F6}"/>
              </a:ext>
            </a:extLst>
          </p:cNvPr>
          <p:cNvSpPr txBox="1"/>
          <p:nvPr/>
        </p:nvSpPr>
        <p:spPr>
          <a:xfrm>
            <a:off x="-4556740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Ops Manager KPIs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6" name="Google Shape;92;p10">
            <a:extLst>
              <a:ext uri="{FF2B5EF4-FFF2-40B4-BE49-F238E27FC236}">
                <a16:creationId xmlns:a16="http://schemas.microsoft.com/office/drawing/2014/main" id="{AC3E829D-DB0E-912E-2949-7E7FFF78A533}"/>
              </a:ext>
            </a:extLst>
          </p:cNvPr>
          <p:cNvSpPr txBox="1"/>
          <p:nvPr/>
        </p:nvSpPr>
        <p:spPr>
          <a:xfrm>
            <a:off x="1761267" y="4376246"/>
            <a:ext cx="8793036" cy="363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to answer (phone)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Call disposition accuracy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 satisfaction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Scheduling efficiency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cleanliness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impression quality score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Google Shape;58;p7">
            <a:extLst>
              <a:ext uri="{FF2B5EF4-FFF2-40B4-BE49-F238E27FC236}">
                <a16:creationId xmlns:a16="http://schemas.microsoft.com/office/drawing/2014/main" id="{113BFD4F-F97A-8741-4C60-BD47B5FDD5C4}"/>
              </a:ext>
            </a:extLst>
          </p:cNvPr>
          <p:cNvSpPr txBox="1"/>
          <p:nvPr/>
        </p:nvSpPr>
        <p:spPr>
          <a:xfrm>
            <a:off x="1761267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Client Concierge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8" name="Google Shape;92;p10">
            <a:extLst>
              <a:ext uri="{FF2B5EF4-FFF2-40B4-BE49-F238E27FC236}">
                <a16:creationId xmlns:a16="http://schemas.microsoft.com/office/drawing/2014/main" id="{07876576-5599-E9AF-9479-7A84B2BD8F25}"/>
              </a:ext>
            </a:extLst>
          </p:cNvPr>
          <p:cNvSpPr txBox="1"/>
          <p:nvPr/>
        </p:nvSpPr>
        <p:spPr>
          <a:xfrm>
            <a:off x="7183498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Speed to Lead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→ Connect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Connect → Set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 → Kept %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Revival conversions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Script adherence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QA score</a:t>
            </a:r>
          </a:p>
        </p:txBody>
      </p:sp>
      <p:sp>
        <p:nvSpPr>
          <p:cNvPr id="19" name="Google Shape;58;p7">
            <a:extLst>
              <a:ext uri="{FF2B5EF4-FFF2-40B4-BE49-F238E27FC236}">
                <a16:creationId xmlns:a16="http://schemas.microsoft.com/office/drawing/2014/main" id="{A6AD412A-803B-D496-C9EE-9629B1F37665}"/>
              </a:ext>
            </a:extLst>
          </p:cNvPr>
          <p:cNvSpPr txBox="1"/>
          <p:nvPr/>
        </p:nvSpPr>
        <p:spPr>
          <a:xfrm>
            <a:off x="7183498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Phone Pro/CSA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0" name="Google Shape;92;p10">
            <a:extLst>
              <a:ext uri="{FF2B5EF4-FFF2-40B4-BE49-F238E27FC236}">
                <a16:creationId xmlns:a16="http://schemas.microsoft.com/office/drawing/2014/main" id="{2FDACCAD-AB38-E1B9-8D49-37969DCD1A19}"/>
              </a:ext>
            </a:extLst>
          </p:cNvPr>
          <p:cNvSpPr txBox="1"/>
          <p:nvPr/>
        </p:nvSpPr>
        <p:spPr>
          <a:xfrm>
            <a:off x="11835708" y="4376246"/>
            <a:ext cx="6402767" cy="36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Margin (product mix)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 per household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ROI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Advisor productivity per FTE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Hiring plan health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Cash runway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Vision execution (quarterly progress)</a:t>
            </a:r>
          </a:p>
        </p:txBody>
      </p:sp>
      <p:sp>
        <p:nvSpPr>
          <p:cNvPr id="21" name="Google Shape;58;p7">
            <a:extLst>
              <a:ext uri="{FF2B5EF4-FFF2-40B4-BE49-F238E27FC236}">
                <a16:creationId xmlns:a16="http://schemas.microsoft.com/office/drawing/2014/main" id="{C6229B02-A727-EF7F-C4B2-60B65AF10446}"/>
              </a:ext>
            </a:extLst>
          </p:cNvPr>
          <p:cNvSpPr txBox="1"/>
          <p:nvPr/>
        </p:nvSpPr>
        <p:spPr>
          <a:xfrm>
            <a:off x="11835708" y="3518522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Owner/CEO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56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0316D037-85C6-D158-E8C7-4EBC107AE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8014CD-3E40-E42F-133C-CCA60EF860A5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7553B2-B36E-14A6-46E9-CF68AA143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75924"/>
              </p:ext>
            </p:extLst>
          </p:nvPr>
        </p:nvGraphicFramePr>
        <p:xfrm>
          <a:off x="1048283" y="2501812"/>
          <a:ext cx="16191435" cy="677435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397145">
                  <a:extLst>
                    <a:ext uri="{9D8B030D-6E8A-4147-A177-3AD203B41FA5}">
                      <a16:colId xmlns:a16="http://schemas.microsoft.com/office/drawing/2014/main" val="1842003710"/>
                    </a:ext>
                  </a:extLst>
                </a:gridCol>
                <a:gridCol w="5397145">
                  <a:extLst>
                    <a:ext uri="{9D8B030D-6E8A-4147-A177-3AD203B41FA5}">
                      <a16:colId xmlns:a16="http://schemas.microsoft.com/office/drawing/2014/main" val="798257691"/>
                    </a:ext>
                  </a:extLst>
                </a:gridCol>
                <a:gridCol w="5397145">
                  <a:extLst>
                    <a:ext uri="{9D8B030D-6E8A-4147-A177-3AD203B41FA5}">
                      <a16:colId xmlns:a16="http://schemas.microsoft.com/office/drawing/2014/main" val="126450845"/>
                    </a:ext>
                  </a:extLst>
                </a:gridCol>
              </a:tblGrid>
              <a:tr h="43736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AREA</a:t>
                      </a:r>
                    </a:p>
                  </a:txBody>
                  <a:tcPr marL="110472" marR="110472" marT="55236" marB="5523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5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STANDARD</a:t>
                      </a:r>
                    </a:p>
                  </a:txBody>
                  <a:tcPr marL="110472" marR="110472" marT="55236" marB="5523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5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TOP PERFORMER</a:t>
                      </a:r>
                    </a:p>
                  </a:txBody>
                  <a:tcPr marL="110472" marR="110472" marT="55236" marB="5523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5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430672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Lead → Connect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35–45%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50%+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4321731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Connect → Set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40–50%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60%+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8633459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Set → Kept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60–70%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75–85%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284971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Event Show Rate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55–70%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75–85%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229534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Event → Appointment Request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40–60%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70%+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066834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First → Second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50–60%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70%+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4084353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Second → Implementation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50–65%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70%+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954328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NIGO 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&lt;7%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&lt;3–5%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594661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Time to Issue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&lt;21 days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&lt;14 days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781694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RMD Accuracy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326792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 Review Completion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100%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429225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Retention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95%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98–99%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298556"/>
                  </a:ext>
                </a:extLst>
              </a:tr>
              <a:tr h="4797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Heir Engagement (A clients)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40%+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kern="1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70%+</a:t>
                      </a:r>
                    </a:p>
                  </a:txBody>
                  <a:tcPr marL="9525" marR="9525" marT="9525" marB="95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486399"/>
                  </a:ext>
                </a:extLst>
              </a:tr>
            </a:tbl>
          </a:graphicData>
        </a:graphic>
      </p:graphicFrame>
      <p:sp>
        <p:nvSpPr>
          <p:cNvPr id="8" name="Google Shape;69;p8">
            <a:extLst>
              <a:ext uri="{FF2B5EF4-FFF2-40B4-BE49-F238E27FC236}">
                <a16:creationId xmlns:a16="http://schemas.microsoft.com/office/drawing/2014/main" id="{83F47B39-FC02-7033-E026-B487C5998391}"/>
              </a:ext>
            </a:extLst>
          </p:cNvPr>
          <p:cNvSpPr txBox="1"/>
          <p:nvPr/>
        </p:nvSpPr>
        <p:spPr>
          <a:xfrm>
            <a:off x="1048282" y="1252216"/>
            <a:ext cx="16191435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STANDARDIZED INDUSTRY GUARDRAILS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056280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3DCECD27-44AC-0D8C-96C6-5C3BD761E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9;p8">
            <a:extLst>
              <a:ext uri="{FF2B5EF4-FFF2-40B4-BE49-F238E27FC236}">
                <a16:creationId xmlns:a16="http://schemas.microsoft.com/office/drawing/2014/main" id="{8DEBFB87-B8D9-45EE-149F-6EA5CA0D00E1}"/>
              </a:ext>
            </a:extLst>
          </p:cNvPr>
          <p:cNvSpPr txBox="1"/>
          <p:nvPr/>
        </p:nvSpPr>
        <p:spPr>
          <a:xfrm>
            <a:off x="671802" y="1300421"/>
            <a:ext cx="14215272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WEEKLY KPI SCORECARD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3" name="Google Shape;58;p7">
            <a:extLst>
              <a:ext uri="{FF2B5EF4-FFF2-40B4-BE49-F238E27FC236}">
                <a16:creationId xmlns:a16="http://schemas.microsoft.com/office/drawing/2014/main" id="{4690518C-CD73-F099-C617-A64A2A9FA122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4" name="Google Shape;92;p10">
            <a:extLst>
              <a:ext uri="{FF2B5EF4-FFF2-40B4-BE49-F238E27FC236}">
                <a16:creationId xmlns:a16="http://schemas.microsoft.com/office/drawing/2014/main" id="{5EDEAF41-A21F-226F-11D6-2A5FC17DFFD8}"/>
              </a:ext>
            </a:extLst>
          </p:cNvPr>
          <p:cNvSpPr txBox="1"/>
          <p:nvPr/>
        </p:nvSpPr>
        <p:spPr>
          <a:xfrm>
            <a:off x="671802" y="2828996"/>
            <a:ext cx="8793036" cy="2738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Metrics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5-Week Trend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Color-coded thresholds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31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1739CB68-D649-A40C-EC19-810EA5C51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9;p8">
            <a:extLst>
              <a:ext uri="{FF2B5EF4-FFF2-40B4-BE49-F238E27FC236}">
                <a16:creationId xmlns:a16="http://schemas.microsoft.com/office/drawing/2014/main" id="{3CB8DEF8-9C3F-C712-A6DD-341DA944870E}"/>
              </a:ext>
            </a:extLst>
          </p:cNvPr>
          <p:cNvSpPr txBox="1"/>
          <p:nvPr/>
        </p:nvSpPr>
        <p:spPr>
          <a:xfrm>
            <a:off x="671802" y="1300421"/>
            <a:ext cx="14215272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DAILY HUDDLE SHEET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3" name="Google Shape;58;p7">
            <a:extLst>
              <a:ext uri="{FF2B5EF4-FFF2-40B4-BE49-F238E27FC236}">
                <a16:creationId xmlns:a16="http://schemas.microsoft.com/office/drawing/2014/main" id="{DF7D6345-5FCB-AEF5-C7D6-63D0D23D0FCA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4" name="Google Shape;92;p10">
            <a:extLst>
              <a:ext uri="{FF2B5EF4-FFF2-40B4-BE49-F238E27FC236}">
                <a16:creationId xmlns:a16="http://schemas.microsoft.com/office/drawing/2014/main" id="{65ED8BBA-13D7-7183-1D70-ABE505843B0C}"/>
              </a:ext>
            </a:extLst>
          </p:cNvPr>
          <p:cNvSpPr txBox="1"/>
          <p:nvPr/>
        </p:nvSpPr>
        <p:spPr>
          <a:xfrm>
            <a:off x="671802" y="2828996"/>
            <a:ext cx="8793036" cy="3442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Sales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Revival</a:t>
            </a: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01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51CF238E-B7BC-38EC-22F8-D5CBAC78B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9;p8">
            <a:extLst>
              <a:ext uri="{FF2B5EF4-FFF2-40B4-BE49-F238E27FC236}">
                <a16:creationId xmlns:a16="http://schemas.microsoft.com/office/drawing/2014/main" id="{FE775559-5B43-3B65-8478-EF958EA6FB29}"/>
              </a:ext>
            </a:extLst>
          </p:cNvPr>
          <p:cNvSpPr txBox="1"/>
          <p:nvPr/>
        </p:nvSpPr>
        <p:spPr>
          <a:xfrm>
            <a:off x="671802" y="1300421"/>
            <a:ext cx="14215272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FUNNEL DASHBOARD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3" name="Google Shape;58;p7">
            <a:extLst>
              <a:ext uri="{FF2B5EF4-FFF2-40B4-BE49-F238E27FC236}">
                <a16:creationId xmlns:a16="http://schemas.microsoft.com/office/drawing/2014/main" id="{1A222AC7-80EA-8CFD-ECCF-79EC6E78A668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4" name="Google Shape;92;p10">
            <a:extLst>
              <a:ext uri="{FF2B5EF4-FFF2-40B4-BE49-F238E27FC236}">
                <a16:creationId xmlns:a16="http://schemas.microsoft.com/office/drawing/2014/main" id="{C3E8533A-05B5-CE67-B827-A40259C0CC7D}"/>
              </a:ext>
            </a:extLst>
          </p:cNvPr>
          <p:cNvSpPr txBox="1"/>
          <p:nvPr/>
        </p:nvSpPr>
        <p:spPr>
          <a:xfrm>
            <a:off x="671802" y="2828996"/>
            <a:ext cx="8793036" cy="626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Connect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Kept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Second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Close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Submission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Issue</a:t>
            </a: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020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91D5505E-66E2-7A1B-D5CD-78C02F534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9;p8">
            <a:extLst>
              <a:ext uri="{FF2B5EF4-FFF2-40B4-BE49-F238E27FC236}">
                <a16:creationId xmlns:a16="http://schemas.microsoft.com/office/drawing/2014/main" id="{3D3C1D4D-A8B6-9AC4-02B9-51B25BC4F1A6}"/>
              </a:ext>
            </a:extLst>
          </p:cNvPr>
          <p:cNvSpPr txBox="1"/>
          <p:nvPr/>
        </p:nvSpPr>
        <p:spPr>
          <a:xfrm>
            <a:off x="671802" y="1300421"/>
            <a:ext cx="14215272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PRODUCT MIX SNAPSHOT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3" name="Google Shape;58;p7">
            <a:extLst>
              <a:ext uri="{FF2B5EF4-FFF2-40B4-BE49-F238E27FC236}">
                <a16:creationId xmlns:a16="http://schemas.microsoft.com/office/drawing/2014/main" id="{840873FA-E413-19C8-B1AF-8870C78035AF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4" name="Google Shape;92;p10">
            <a:extLst>
              <a:ext uri="{FF2B5EF4-FFF2-40B4-BE49-F238E27FC236}">
                <a16:creationId xmlns:a16="http://schemas.microsoft.com/office/drawing/2014/main" id="{9E50C7F7-8DEC-443C-D2CA-82BEB01D4B14}"/>
              </a:ext>
            </a:extLst>
          </p:cNvPr>
          <p:cNvSpPr txBox="1"/>
          <p:nvPr/>
        </p:nvSpPr>
        <p:spPr>
          <a:xfrm>
            <a:off x="671802" y="2828996"/>
            <a:ext cx="8793036" cy="133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Buckets + Margin + 5-Year Impact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026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590F8D6F-FE20-E5E1-F705-8DFF60BE4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9;p8">
            <a:extLst>
              <a:ext uri="{FF2B5EF4-FFF2-40B4-BE49-F238E27FC236}">
                <a16:creationId xmlns:a16="http://schemas.microsoft.com/office/drawing/2014/main" id="{71CE8A15-BBEF-CBCA-4DA1-9A508E64367A}"/>
              </a:ext>
            </a:extLst>
          </p:cNvPr>
          <p:cNvSpPr txBox="1"/>
          <p:nvPr/>
        </p:nvSpPr>
        <p:spPr>
          <a:xfrm>
            <a:off x="671802" y="1300421"/>
            <a:ext cx="14215272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ADVISOR SCORECARD</a:t>
            </a:r>
          </a:p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(PER ROLE)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3" name="Google Shape;58;p7">
            <a:extLst>
              <a:ext uri="{FF2B5EF4-FFF2-40B4-BE49-F238E27FC236}">
                <a16:creationId xmlns:a16="http://schemas.microsoft.com/office/drawing/2014/main" id="{FB95E4D0-F30C-3FDE-002D-24D3B06C1E62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002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F89613B4-D50C-3E7A-F46E-A47FE76DE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9;p8">
            <a:extLst>
              <a:ext uri="{FF2B5EF4-FFF2-40B4-BE49-F238E27FC236}">
                <a16:creationId xmlns:a16="http://schemas.microsoft.com/office/drawing/2014/main" id="{54667ED8-773B-8E01-4A4E-1F2E2D8E457E}"/>
              </a:ext>
            </a:extLst>
          </p:cNvPr>
          <p:cNvSpPr txBox="1"/>
          <p:nvPr/>
        </p:nvSpPr>
        <p:spPr>
          <a:xfrm>
            <a:off x="671802" y="1300421"/>
            <a:ext cx="14215272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MARKETING DASHBOARD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3" name="Google Shape;58;p7">
            <a:extLst>
              <a:ext uri="{FF2B5EF4-FFF2-40B4-BE49-F238E27FC236}">
                <a16:creationId xmlns:a16="http://schemas.microsoft.com/office/drawing/2014/main" id="{DF80EAA9-A928-0353-D472-341C77D93D70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BEF3AB58-E13C-371B-8A78-11C85D9C36D7}"/>
              </a:ext>
            </a:extLst>
          </p:cNvPr>
          <p:cNvSpPr txBox="1"/>
          <p:nvPr/>
        </p:nvSpPr>
        <p:spPr>
          <a:xfrm>
            <a:off x="671802" y="2828996"/>
            <a:ext cx="8793036" cy="414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CPL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CPA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 Rate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Conversion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Revenue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522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66ADDE01-3742-D1B1-E7E3-833CAC2A0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93A17687-7C8B-3DE3-CD44-461E8511EEFF}"/>
              </a:ext>
            </a:extLst>
          </p:cNvPr>
          <p:cNvSpPr txBox="1"/>
          <p:nvPr/>
        </p:nvSpPr>
        <p:spPr>
          <a:xfrm>
            <a:off x="671802" y="3649744"/>
            <a:ext cx="14568198" cy="158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000" b="1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OUTCOME:</a:t>
            </a:r>
            <a:r>
              <a:rPr lang="en-US" sz="34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en-US" sz="3400" b="1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will leave with: </a:t>
            </a: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9C253675-E883-4B55-5880-0F918920756A}"/>
              </a:ext>
            </a:extLst>
          </p:cNvPr>
          <p:cNvSpPr txBox="1"/>
          <p:nvPr/>
        </p:nvSpPr>
        <p:spPr>
          <a:xfrm>
            <a:off x="6691525" y="4825773"/>
            <a:ext cx="10523620" cy="47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universal KPI playbook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Role-specific scorecards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Weekly, monthly, quarterly reporting structure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Dashboard templates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Daily/weekly huddle agendas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Leading and lagging indicators for every part of the business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Industry guardrails so they know exactly what “good” looks like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way to eliminate excuses, ambiguity, and drift</a:t>
            </a:r>
          </a:p>
        </p:txBody>
      </p:sp>
      <p:sp>
        <p:nvSpPr>
          <p:cNvPr id="7" name="Google Shape;69;p8">
            <a:extLst>
              <a:ext uri="{FF2B5EF4-FFF2-40B4-BE49-F238E27FC236}">
                <a16:creationId xmlns:a16="http://schemas.microsoft.com/office/drawing/2014/main" id="{C4C85FF5-2BC7-9271-7ECC-31F517ED87D9}"/>
              </a:ext>
            </a:extLst>
          </p:cNvPr>
          <p:cNvSpPr txBox="1"/>
          <p:nvPr/>
        </p:nvSpPr>
        <p:spPr>
          <a:xfrm>
            <a:off x="671802" y="803916"/>
            <a:ext cx="14921124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u="none" strike="noStrike" cap="none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YOU CAN’T MANAGE WHAT YOU DON’T MEASURE</a:t>
            </a:r>
            <a:endParaRPr sz="90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8" name="Google Shape;58;p7">
            <a:extLst>
              <a:ext uri="{FF2B5EF4-FFF2-40B4-BE49-F238E27FC236}">
                <a16:creationId xmlns:a16="http://schemas.microsoft.com/office/drawing/2014/main" id="{06E1047A-1037-C4EB-B7DB-5BFCACBA8379}"/>
              </a:ext>
            </a:extLst>
          </p:cNvPr>
          <p:cNvSpPr txBox="1"/>
          <p:nvPr/>
        </p:nvSpPr>
        <p:spPr>
          <a:xfrm>
            <a:off x="671802" y="2773929"/>
            <a:ext cx="824760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YOU CAN’T SCALE WHAT YOU DON’T TRACK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561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E2D3CB62-DBC1-D25A-B0EE-FC6CD0430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9;p8">
            <a:extLst>
              <a:ext uri="{FF2B5EF4-FFF2-40B4-BE49-F238E27FC236}">
                <a16:creationId xmlns:a16="http://schemas.microsoft.com/office/drawing/2014/main" id="{B6AE04D2-4463-ED5D-BF95-4001BD8B1D1E}"/>
              </a:ext>
            </a:extLst>
          </p:cNvPr>
          <p:cNvSpPr txBox="1"/>
          <p:nvPr/>
        </p:nvSpPr>
        <p:spPr>
          <a:xfrm>
            <a:off x="671802" y="1300421"/>
            <a:ext cx="9569478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ANNUAL REVIEW TRACKER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23" name="Google Shape;58;p7">
            <a:extLst>
              <a:ext uri="{FF2B5EF4-FFF2-40B4-BE49-F238E27FC236}">
                <a16:creationId xmlns:a16="http://schemas.microsoft.com/office/drawing/2014/main" id="{74F33857-7D7B-73BE-EAA4-30A4789A16A7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TEMPLATES &amp; TOOLS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471002BF-43DC-E4F5-5978-3D4C4C70313A}"/>
              </a:ext>
            </a:extLst>
          </p:cNvPr>
          <p:cNvSpPr txBox="1"/>
          <p:nvPr/>
        </p:nvSpPr>
        <p:spPr>
          <a:xfrm>
            <a:off x="671802" y="3560516"/>
            <a:ext cx="8793036" cy="133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A/B/C Completion Matrix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1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A29B818E-82A9-E6E6-5680-3408E121D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B109AC2A-AEB3-7F78-644A-7DF45B3B46EC}"/>
              </a:ext>
            </a:extLst>
          </p:cNvPr>
          <p:cNvSpPr txBox="1"/>
          <p:nvPr/>
        </p:nvSpPr>
        <p:spPr>
          <a:xfrm>
            <a:off x="671802" y="1300421"/>
            <a:ext cx="14215272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HOW TO TEACH THIS AT CORE OPS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D00F062E-295E-5981-93FA-74EE7940B350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BREAKOUT FLOW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A8D0CCD8-4D30-2409-A811-6DC82249B3CC}"/>
              </a:ext>
            </a:extLst>
          </p:cNvPr>
          <p:cNvSpPr txBox="1"/>
          <p:nvPr/>
        </p:nvSpPr>
        <p:spPr>
          <a:xfrm>
            <a:off x="671802" y="3480134"/>
            <a:ext cx="8793036" cy="1931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“What gets measured gets kept.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gets ignored gets expensive”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26C63336-018E-4256-689E-60AAC4C9A574}"/>
              </a:ext>
            </a:extLst>
          </p:cNvPr>
          <p:cNvSpPr txBox="1"/>
          <p:nvPr/>
        </p:nvSpPr>
        <p:spPr>
          <a:xfrm>
            <a:off x="671802" y="2622410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Start with the phrase: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" name="Google Shape;92;p10">
            <a:extLst>
              <a:ext uri="{FF2B5EF4-FFF2-40B4-BE49-F238E27FC236}">
                <a16:creationId xmlns:a16="http://schemas.microsoft.com/office/drawing/2014/main" id="{5E6CE6AB-44E6-573D-050C-AC627D7CE2EF}"/>
              </a:ext>
            </a:extLst>
          </p:cNvPr>
          <p:cNvSpPr txBox="1"/>
          <p:nvPr/>
        </p:nvSpPr>
        <p:spPr>
          <a:xfrm>
            <a:off x="9013696" y="3480134"/>
            <a:ext cx="7756400" cy="211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Identify 3 broken KPIs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Choose 1 pipeline to fix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 next-week implementation steps</a:t>
            </a:r>
          </a:p>
        </p:txBody>
      </p:sp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2C56B860-6A74-8070-6317-C1D77636E6EA}"/>
              </a:ext>
            </a:extLst>
          </p:cNvPr>
          <p:cNvSpPr txBox="1"/>
          <p:nvPr/>
        </p:nvSpPr>
        <p:spPr>
          <a:xfrm>
            <a:off x="9013696" y="2622410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Have each practice: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" name="Google Shape;92;p10">
            <a:extLst>
              <a:ext uri="{FF2B5EF4-FFF2-40B4-BE49-F238E27FC236}">
                <a16:creationId xmlns:a16="http://schemas.microsoft.com/office/drawing/2014/main" id="{A3F2E237-19B0-14A6-BAD6-3A9BB3E883C1}"/>
              </a:ext>
            </a:extLst>
          </p:cNvPr>
          <p:cNvSpPr txBox="1"/>
          <p:nvPr/>
        </p:nvSpPr>
        <p:spPr>
          <a:xfrm>
            <a:off x="671802" y="5949014"/>
            <a:ext cx="8793036" cy="414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Funnel KPIs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Role KPIs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Leadership cadence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Guardrails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Templates</a:t>
            </a:r>
          </a:p>
          <a:p>
            <a:pPr marL="457200" marR="0" lvl="0" indent="-457200"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3400" kern="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45DB468E-E4A4-17FA-C6E4-599610DC08D1}"/>
              </a:ext>
            </a:extLst>
          </p:cNvPr>
          <p:cNvSpPr txBox="1"/>
          <p:nvPr/>
        </p:nvSpPr>
        <p:spPr>
          <a:xfrm>
            <a:off x="671802" y="5091290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Walk through: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Google Shape;92;p10">
            <a:extLst>
              <a:ext uri="{FF2B5EF4-FFF2-40B4-BE49-F238E27FC236}">
                <a16:creationId xmlns:a16="http://schemas.microsoft.com/office/drawing/2014/main" id="{1E469879-B197-7DE8-C56F-A0B209676BD1}"/>
              </a:ext>
            </a:extLst>
          </p:cNvPr>
          <p:cNvSpPr txBox="1"/>
          <p:nvPr/>
        </p:nvSpPr>
        <p:spPr>
          <a:xfrm>
            <a:off x="9013696" y="6826838"/>
            <a:ext cx="7756400" cy="704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“Scale is not magic. Scale is math.”</a:t>
            </a:r>
          </a:p>
        </p:txBody>
      </p:sp>
      <p:sp>
        <p:nvSpPr>
          <p:cNvPr id="8" name="Google Shape;58;p7">
            <a:extLst>
              <a:ext uri="{FF2B5EF4-FFF2-40B4-BE49-F238E27FC236}">
                <a16:creationId xmlns:a16="http://schemas.microsoft.com/office/drawing/2014/main" id="{49768E9E-760A-56EF-45DE-96441FF384D1}"/>
              </a:ext>
            </a:extLst>
          </p:cNvPr>
          <p:cNvSpPr txBox="1"/>
          <p:nvPr/>
        </p:nvSpPr>
        <p:spPr>
          <a:xfrm>
            <a:off x="9013696" y="5969114"/>
            <a:ext cx="7172787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Close with:</a:t>
            </a:r>
            <a:endParaRPr lang="en-US" sz="3400" b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6D98F9AC-4826-E31A-1C4E-1498CBB94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5E0267-D686-BEAD-69B9-34C958FFE27C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647246F2-451C-90B6-9F27-CC76840F13D1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11C3221D-E121-AF0A-2EB9-64ACBB4C01AB}"/>
              </a:ext>
            </a:extLst>
          </p:cNvPr>
          <p:cNvSpPr txBox="1"/>
          <p:nvPr/>
        </p:nvSpPr>
        <p:spPr>
          <a:xfrm>
            <a:off x="671802" y="3822794"/>
            <a:ext cx="9055540" cy="404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Sales Huddle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Ops Huddle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Huddle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Revival Huddle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Business / Case Status Huddle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D0FA1A90-92CD-63F3-E5EB-D870C739BEC4}"/>
              </a:ext>
            </a:extLst>
          </p:cNvPr>
          <p:cNvSpPr txBox="1"/>
          <p:nvPr/>
        </p:nvSpPr>
        <p:spPr>
          <a:xfrm>
            <a:off x="671802" y="1140105"/>
            <a:ext cx="13844296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DAILY RHYTHM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7A3DD3F3-7AA3-EDE8-89FF-8392ED0AC203}"/>
              </a:ext>
            </a:extLst>
          </p:cNvPr>
          <p:cNvSpPr txBox="1"/>
          <p:nvPr/>
        </p:nvSpPr>
        <p:spPr>
          <a:xfrm>
            <a:off x="671802" y="2968054"/>
            <a:ext cx="10729623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DAILY HUDDLES TO RUN:</a:t>
            </a:r>
            <a:endParaRPr lang="en-US" sz="34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C9CD347A-8F71-123D-C39F-D0B124885C34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4DD2BC-1D00-CB50-F1C1-1EE23D11303A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554887C-DDC9-4D55-C5E0-1577474B410C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CD411A09-6D4B-1550-9A6C-472F9455189C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THREE LEVELS OF REPORTING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057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5D382534-F55B-C34D-F8C0-5BA28AFEA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907881-6781-6BE4-C2BC-F07A086ACA83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04D2B981-6968-D1C2-7849-0EE8D4606157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39FD146A-D276-B020-508F-B7CDA21D1EE2}"/>
              </a:ext>
            </a:extLst>
          </p:cNvPr>
          <p:cNvSpPr txBox="1"/>
          <p:nvPr/>
        </p:nvSpPr>
        <p:spPr>
          <a:xfrm>
            <a:off x="671802" y="3822794"/>
            <a:ext cx="9055540" cy="5453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leads yesterday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Percentage contacted within 15 minutes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Fit Calls booked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Appointments set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Gaps/holes in next 7 days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Revivals contact</a:t>
            </a:r>
            <a:r>
              <a:rPr lang="en-US" sz="3400" kern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Today’s call blocks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F34F04E1-19F1-219F-DFAC-0BB065420EFC}"/>
              </a:ext>
            </a:extLst>
          </p:cNvPr>
          <p:cNvSpPr txBox="1"/>
          <p:nvPr/>
        </p:nvSpPr>
        <p:spPr>
          <a:xfrm>
            <a:off x="671802" y="1140105"/>
            <a:ext cx="13844296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DAILY RHYTHM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ADA8E786-0843-B41D-E664-40882F8C0B34}"/>
              </a:ext>
            </a:extLst>
          </p:cNvPr>
          <p:cNvSpPr txBox="1"/>
          <p:nvPr/>
        </p:nvSpPr>
        <p:spPr>
          <a:xfrm>
            <a:off x="671802" y="2965070"/>
            <a:ext cx="10729623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DAILY SALES HUDDLE KPIS:</a:t>
            </a:r>
            <a:endParaRPr lang="en-US" sz="34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715E8926-15FC-BC18-94F8-1B2BF44A6D7D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A54D2D-8B68-FB93-C28B-53420A056D60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F444117-6D81-FC40-C3AB-80462B429BB3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43B45F8D-5B83-A401-832A-EC35634BCBC0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THREE LEVELS OF REPORTING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78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97680C6A-7BDD-65B9-05B0-38EEAAC13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88C2C45-A936-59DD-FF7D-9EAA657AA1FF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90A81591-ABB4-895C-C441-701889D7155D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BBDD9086-D370-78C5-3FC0-99A3A5E3FDB6}"/>
              </a:ext>
            </a:extLst>
          </p:cNvPr>
          <p:cNvSpPr txBox="1"/>
          <p:nvPr/>
        </p:nvSpPr>
        <p:spPr>
          <a:xfrm>
            <a:off x="671802" y="3822794"/>
            <a:ext cx="9055540" cy="404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Pending aging tile (by carrier, by advisor)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NIGO items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Transfers stuck &gt;10 days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Cases issued vs funded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Bottlenecks &amp; escalations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615F7D42-D431-CA7E-A1A8-887028D1CA77}"/>
              </a:ext>
            </a:extLst>
          </p:cNvPr>
          <p:cNvSpPr txBox="1"/>
          <p:nvPr/>
        </p:nvSpPr>
        <p:spPr>
          <a:xfrm>
            <a:off x="671802" y="1140105"/>
            <a:ext cx="13844296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DAILY RHYTHM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618A1195-6589-534B-017F-8074964DE118}"/>
              </a:ext>
            </a:extLst>
          </p:cNvPr>
          <p:cNvSpPr txBox="1"/>
          <p:nvPr/>
        </p:nvSpPr>
        <p:spPr>
          <a:xfrm>
            <a:off x="671802" y="2965070"/>
            <a:ext cx="10729623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DAILY OPS HUDDLE KPIS:</a:t>
            </a:r>
            <a:endParaRPr lang="en-US" sz="34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B14C00BC-363E-889C-E71B-B6FC8FD4F0E5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5E0F40-6B60-CA97-0711-DA26ED1C12D9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4FFE6B5-4135-97B5-8EC8-0C1AE7562F06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28D6BB45-533F-6358-481B-313FC2E513B4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THREE LEVELS OF REPORTING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55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58023762-47A9-38DE-E8EF-6293981E1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3192A9-DD2B-7937-8054-8B56902C7410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3870D1F8-410C-1609-D839-C43B2ECB976C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Google Shape;92;p10">
            <a:extLst>
              <a:ext uri="{FF2B5EF4-FFF2-40B4-BE49-F238E27FC236}">
                <a16:creationId xmlns:a16="http://schemas.microsoft.com/office/drawing/2014/main" id="{DC28DFC7-82D7-6489-8678-B4A882F20F12}"/>
              </a:ext>
            </a:extLst>
          </p:cNvPr>
          <p:cNvSpPr txBox="1"/>
          <p:nvPr/>
        </p:nvSpPr>
        <p:spPr>
          <a:xfrm>
            <a:off x="671802" y="3822794"/>
            <a:ext cx="9055540" cy="394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volume by source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CPL (daily rolling)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Active campaigns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Troubleshooting </a:t>
            </a:r>
            <a:b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(FB disapproval, landing page drops, etc.)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</a:pPr>
            <a:endParaRPr sz="3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402DBC8C-687D-C526-A148-868F43399A64}"/>
              </a:ext>
            </a:extLst>
          </p:cNvPr>
          <p:cNvSpPr txBox="1"/>
          <p:nvPr/>
        </p:nvSpPr>
        <p:spPr>
          <a:xfrm>
            <a:off x="671802" y="1140105"/>
            <a:ext cx="13844296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DAILY RHYTHM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B9D90C24-6A0F-AC94-80C1-2084213DAE5B}"/>
              </a:ext>
            </a:extLst>
          </p:cNvPr>
          <p:cNvSpPr txBox="1"/>
          <p:nvPr/>
        </p:nvSpPr>
        <p:spPr>
          <a:xfrm>
            <a:off x="671802" y="2965070"/>
            <a:ext cx="10729623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DAILY MARKETING HUDDLE KPIS:</a:t>
            </a:r>
            <a:endParaRPr lang="en-US" sz="34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Google Shape;91;p10">
            <a:extLst>
              <a:ext uri="{FF2B5EF4-FFF2-40B4-BE49-F238E27FC236}">
                <a16:creationId xmlns:a16="http://schemas.microsoft.com/office/drawing/2014/main" id="{D4472F7A-00C9-1B7D-4A26-89048AA86E5E}"/>
              </a:ext>
            </a:extLst>
          </p:cNvPr>
          <p:cNvPicPr preferRelativeResize="0"/>
          <p:nvPr/>
        </p:nvPicPr>
        <p:blipFill>
          <a:blip r:embed="rId3"/>
          <a:srcRect l="25387" r="25387"/>
          <a:stretch/>
        </p:blipFill>
        <p:spPr>
          <a:xfrm>
            <a:off x="10692276" y="-1"/>
            <a:ext cx="7595724" cy="1028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53AEE-C39F-F185-CEBB-862FBB829C7C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E7750F2-9A00-F79F-0703-8044D9EBA32C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0C5BA6AE-906C-784B-F442-815CB153DFD9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THREE LEVELS OF REPORTING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473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A33690E9-CB69-BAE8-0A3A-C84DE4CF2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0742F3-B24E-A1EA-08BB-A27277EB2EB5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99DB914A-C6BA-F675-4C9D-F1C5291EE9BF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Google Shape;213;p17">
            <a:extLst>
              <a:ext uri="{FF2B5EF4-FFF2-40B4-BE49-F238E27FC236}">
                <a16:creationId xmlns:a16="http://schemas.microsoft.com/office/drawing/2014/main" id="{7713AFFB-FF03-ED86-A40B-40DCBA806129}"/>
              </a:ext>
            </a:extLst>
          </p:cNvPr>
          <p:cNvPicPr preferRelativeResize="0"/>
          <p:nvPr/>
        </p:nvPicPr>
        <p:blipFill>
          <a:blip r:embed="rId3"/>
          <a:srcRect l="28096" t="-1" r="42317" b="45"/>
          <a:stretch/>
        </p:blipFill>
        <p:spPr>
          <a:xfrm>
            <a:off x="10700205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6E2566DA-C3D5-3039-54EE-5C9400D00C50}"/>
              </a:ext>
            </a:extLst>
          </p:cNvPr>
          <p:cNvSpPr txBox="1"/>
          <p:nvPr/>
        </p:nvSpPr>
        <p:spPr>
          <a:xfrm>
            <a:off x="671802" y="1300421"/>
            <a:ext cx="10252872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WEEKLY RHYTHM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BDAF3B-7AC4-FC49-F3C6-5DC7161E5FFE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1E6EEAD-B4FA-2DA0-B73E-9746D302E7E7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24121B12-C598-9C7E-F703-4CCF86341693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THREE LEVELS OF REPORTING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882EE0C8-0D21-1F77-BD29-BA82DA4FB638}"/>
              </a:ext>
            </a:extLst>
          </p:cNvPr>
          <p:cNvSpPr txBox="1"/>
          <p:nvPr/>
        </p:nvSpPr>
        <p:spPr>
          <a:xfrm>
            <a:off x="671802" y="3822794"/>
            <a:ext cx="9055540" cy="563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Scorecard review (10 KPIs)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quarterly Rocks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Client/People issues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Process issues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Stuck projects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To-Do list review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IDS — Identify, Discuss, Solve</a:t>
            </a:r>
          </a:p>
          <a:p>
            <a:pPr marL="457200" marR="0" lvl="0" indent="-4572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4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Close: cascading messages</a:t>
            </a: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92B39CB5-83BB-0242-7737-C608F5EF9E8F}"/>
              </a:ext>
            </a:extLst>
          </p:cNvPr>
          <p:cNvSpPr txBox="1"/>
          <p:nvPr/>
        </p:nvSpPr>
        <p:spPr>
          <a:xfrm>
            <a:off x="671802" y="2965070"/>
            <a:ext cx="10729623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WEEKLY (LEVEL 10) MEETING STRUCTURE</a:t>
            </a:r>
            <a:endParaRPr lang="en-US" sz="34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099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>
          <a:extLst>
            <a:ext uri="{FF2B5EF4-FFF2-40B4-BE49-F238E27FC236}">
              <a16:creationId xmlns:a16="http://schemas.microsoft.com/office/drawing/2014/main" id="{7FB435DC-423D-0C60-2F53-6BE0519A6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E4FD01-A788-0A82-F0B5-7CDB7A33E614}"/>
              </a:ext>
            </a:extLst>
          </p:cNvPr>
          <p:cNvSpPr/>
          <p:nvPr/>
        </p:nvSpPr>
        <p:spPr>
          <a:xfrm>
            <a:off x="0" y="16220"/>
            <a:ext cx="18288000" cy="10287000"/>
          </a:xfrm>
          <a:prstGeom prst="rect">
            <a:avLst/>
          </a:prstGeom>
          <a:solidFill>
            <a:srgbClr val="27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59;p7">
            <a:extLst>
              <a:ext uri="{FF2B5EF4-FFF2-40B4-BE49-F238E27FC236}">
                <a16:creationId xmlns:a16="http://schemas.microsoft.com/office/drawing/2014/main" id="{795BE091-C951-377B-ABA0-353C2882E63B}"/>
              </a:ext>
            </a:extLst>
          </p:cNvPr>
          <p:cNvSpPr txBox="1"/>
          <p:nvPr/>
        </p:nvSpPr>
        <p:spPr>
          <a:xfrm>
            <a:off x="16682530" y="403013"/>
            <a:ext cx="75372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none" strike="noStrike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Inter"/>
              </a:rPr>
              <a:t>2025</a:t>
            </a:r>
            <a:endParaRPr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Google Shape;213;p17">
            <a:extLst>
              <a:ext uri="{FF2B5EF4-FFF2-40B4-BE49-F238E27FC236}">
                <a16:creationId xmlns:a16="http://schemas.microsoft.com/office/drawing/2014/main" id="{44408679-EBF8-3BB6-E081-AA5AE5C3B113}"/>
              </a:ext>
            </a:extLst>
          </p:cNvPr>
          <p:cNvPicPr preferRelativeResize="0"/>
          <p:nvPr/>
        </p:nvPicPr>
        <p:blipFill>
          <a:blip r:embed="rId3"/>
          <a:srcRect l="28096" t="-1" r="42317" b="45"/>
          <a:stretch/>
        </p:blipFill>
        <p:spPr>
          <a:xfrm>
            <a:off x="10700205" y="0"/>
            <a:ext cx="7579863" cy="102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9;p8">
            <a:extLst>
              <a:ext uri="{FF2B5EF4-FFF2-40B4-BE49-F238E27FC236}">
                <a16:creationId xmlns:a16="http://schemas.microsoft.com/office/drawing/2014/main" id="{A0683C8B-BEEC-ED7A-78C6-F053A65151C3}"/>
              </a:ext>
            </a:extLst>
          </p:cNvPr>
          <p:cNvSpPr txBox="1"/>
          <p:nvPr/>
        </p:nvSpPr>
        <p:spPr>
          <a:xfrm>
            <a:off x="671802" y="1300421"/>
            <a:ext cx="10252872" cy="83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spc="-15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Inter ExtraBold"/>
              </a:rPr>
              <a:t>WEEKLY RHYTHM</a:t>
            </a:r>
            <a:endParaRPr sz="6500" b="1" spc="-1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  <a:sym typeface="Inter ExtraBold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3ECBDD-0350-0480-6885-E9D3A33FFA10}"/>
              </a:ext>
            </a:extLst>
          </p:cNvPr>
          <p:cNvCxnSpPr>
            <a:cxnSpLocks/>
          </p:cNvCxnSpPr>
          <p:nvPr/>
        </p:nvCxnSpPr>
        <p:spPr>
          <a:xfrm flipV="1">
            <a:off x="10692274" y="0"/>
            <a:ext cx="0" cy="10319442"/>
          </a:xfrm>
          <a:prstGeom prst="line">
            <a:avLst/>
          </a:prstGeom>
          <a:ln w="38100">
            <a:solidFill>
              <a:srgbClr val="E7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1C8C188-D109-DFB2-9A4C-B28F236BAAE4}"/>
              </a:ext>
            </a:extLst>
          </p:cNvPr>
          <p:cNvSpPr/>
          <p:nvPr/>
        </p:nvSpPr>
        <p:spPr>
          <a:xfrm rot="10800000">
            <a:off x="10700207" y="6678024"/>
            <a:ext cx="7587793" cy="3604310"/>
          </a:xfrm>
          <a:prstGeom prst="rect">
            <a:avLst/>
          </a:prstGeom>
          <a:gradFill flip="none" rotWithShape="1">
            <a:gsLst>
              <a:gs pos="52000">
                <a:srgbClr val="272626">
                  <a:alpha val="75000"/>
                </a:srgbClr>
              </a:gs>
              <a:gs pos="100000">
                <a:srgbClr val="272626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58;p7">
            <a:extLst>
              <a:ext uri="{FF2B5EF4-FFF2-40B4-BE49-F238E27FC236}">
                <a16:creationId xmlns:a16="http://schemas.microsoft.com/office/drawing/2014/main" id="{824CE537-9441-A21C-B351-D551A747EB27}"/>
              </a:ext>
            </a:extLst>
          </p:cNvPr>
          <p:cNvSpPr txBox="1"/>
          <p:nvPr/>
        </p:nvSpPr>
        <p:spPr>
          <a:xfrm>
            <a:off x="671802" y="652645"/>
            <a:ext cx="1025287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 THREE LEVELS OF REPORTING</a:t>
            </a:r>
            <a:endParaRPr lang="en-US" sz="3000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Google Shape;92;p10">
            <a:extLst>
              <a:ext uri="{FF2B5EF4-FFF2-40B4-BE49-F238E27FC236}">
                <a16:creationId xmlns:a16="http://schemas.microsoft.com/office/drawing/2014/main" id="{C4B35F4E-1BCE-1FB2-97A8-62B25E8E5EC3}"/>
              </a:ext>
            </a:extLst>
          </p:cNvPr>
          <p:cNvSpPr txBox="1"/>
          <p:nvPr/>
        </p:nvSpPr>
        <p:spPr>
          <a:xfrm>
            <a:off x="671802" y="3352216"/>
            <a:ext cx="10557672" cy="6335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Volume (By Source)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→ Connect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Connect → Set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 → Kept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Kept → Second Meeting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Case Submitted (units or dollars)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 to Issue (avg days)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NIGO %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AUM Net Flow / Premium Written (weekly)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E75526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en-US" sz="30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Review Completion Rate (% of scheduled reviews)</a:t>
            </a:r>
          </a:p>
        </p:txBody>
      </p:sp>
      <p:sp>
        <p:nvSpPr>
          <p:cNvPr id="13" name="Google Shape;58;p7">
            <a:extLst>
              <a:ext uri="{FF2B5EF4-FFF2-40B4-BE49-F238E27FC236}">
                <a16:creationId xmlns:a16="http://schemas.microsoft.com/office/drawing/2014/main" id="{698D1E95-EB78-1E7A-8EE3-8293FCB08398}"/>
              </a:ext>
            </a:extLst>
          </p:cNvPr>
          <p:cNvSpPr txBox="1"/>
          <p:nvPr/>
        </p:nvSpPr>
        <p:spPr>
          <a:xfrm>
            <a:off x="671802" y="2494492"/>
            <a:ext cx="10729623" cy="62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WEEKLY SCORECARD KPIS (THE BIG 10)</a:t>
            </a:r>
            <a:endParaRPr lang="en-US" sz="34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122B7C-1B74-D47F-7B86-02A79C56BDFA}"/>
              </a:ext>
            </a:extLst>
          </p:cNvPr>
          <p:cNvSpPr/>
          <p:nvPr/>
        </p:nvSpPr>
        <p:spPr>
          <a:xfrm>
            <a:off x="11270203" y="570222"/>
            <a:ext cx="6597817" cy="24296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58;p7">
            <a:extLst>
              <a:ext uri="{FF2B5EF4-FFF2-40B4-BE49-F238E27FC236}">
                <a16:creationId xmlns:a16="http://schemas.microsoft.com/office/drawing/2014/main" id="{DCBADE12-ACDC-395C-A32E-284B5390E4BE}"/>
              </a:ext>
            </a:extLst>
          </p:cNvPr>
          <p:cNvSpPr txBox="1"/>
          <p:nvPr/>
        </p:nvSpPr>
        <p:spPr>
          <a:xfrm>
            <a:off x="11763609" y="751632"/>
            <a:ext cx="5453056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These are firm-wide health KPIs, no matter the size of the office.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E7552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Inter"/>
              </a:rPr>
              <a:t>Every practice should report on the same 10 every week.</a:t>
            </a:r>
            <a:endParaRPr lang="en-US" sz="2800" b="1" i="1" dirty="0">
              <a:solidFill>
                <a:srgbClr val="E75526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4062"/>
      </p:ext>
    </p:extLst>
  </p:cSld>
  <p:clrMapOvr>
    <a:masterClrMapping/>
  </p:clrMapOvr>
</p:sld>
</file>

<file path=ppt/theme/theme1.xml><?xml version="1.0" encoding="utf-8"?>
<a:theme xmlns:a="http://schemas.openxmlformats.org/drawingml/2006/main" name="Muted Minimal Year-End Review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6951</TotalTime>
  <Words>4443</Words>
  <Application>Microsoft Macintosh PowerPoint</Application>
  <PresentationFormat>Custom</PresentationFormat>
  <Paragraphs>984</Paragraphs>
  <Slides>31</Slides>
  <Notes>31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Aptos</vt:lpstr>
      <vt:lpstr>Symbol</vt:lpstr>
      <vt:lpstr>Arial</vt:lpstr>
      <vt:lpstr>Roboto</vt:lpstr>
      <vt:lpstr>ROBOTO BLACK</vt:lpstr>
      <vt:lpstr>Roboto Medium</vt:lpstr>
      <vt:lpstr>Courier New</vt:lpstr>
      <vt:lpstr>Muted Minimal Year-End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Allison Munden</cp:lastModifiedBy>
  <cp:revision>16</cp:revision>
  <dcterms:modified xsi:type="dcterms:W3CDTF">2026-01-12T17:03:01Z</dcterms:modified>
</cp:coreProperties>
</file>