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20"/>
  </p:notesMasterIdLst>
  <p:sldIdLst>
    <p:sldId id="256" r:id="rId2"/>
    <p:sldId id="294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297" r:id="rId18"/>
    <p:sldId id="312" r:id="rId19"/>
  </p:sldIdLst>
  <p:sldSz cx="18288000" cy="10287000"/>
  <p:notesSz cx="6858000" cy="9144000"/>
  <p:embeddedFontLs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ROBOTO BLACK" panose="02000000000000000000" pitchFamily="2" charset="0"/>
      <p:bold r:id="rId25"/>
      <p:italic r:id="rId26"/>
      <p:boldItalic r:id="rId27"/>
    </p:embeddedFont>
    <p:embeddedFont>
      <p:font typeface="Roboto Medium" panose="02000000000000000000" pitchFamily="2" charset="0"/>
      <p:regular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526"/>
    <a:srgbClr val="27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0" d="100"/>
          <a:sy n="80" d="100"/>
        </p:scale>
        <p:origin x="824" y="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“Most folks read it and still want a sanity check…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or they set it aside and time gets away”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"Let me hold 15 minutes so you’ve got a pro on deck: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Thursday 9:10 or Friday 1:40?”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“Absolutely – take your time with it”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“What most people want is a quick confirmation that they aren’t missing something”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“Want me to hold Thursday 9:10 or Friday 1:40 for a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quick check?”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“Great – Sounds like things are going well”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“That’s exactly why the Fit Call exists –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it’s not commitment, just clarity”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“Let’s grab 15 minutes: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Monday 11:20 or Tuesday 3:10?”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“That’s totally fine!”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“They requested the [topic] guide personally, so I just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want to confirm we sent what was promised”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“Can I leave two quick times for them?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Tuesday 10:40 or Wednesday 2:20”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“I completely understand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“This is about planning – not paperwork. If we can’t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help, we’ll tell you in the first 15 minutes”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“Would you like the 10:40 or 2:20 slot?”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“Good question”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“That’s why we do Fit Calls with both decision makers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whenever possible”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“Should I hold Thursday 1:10, or is Friday 9:50 better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for both of you?”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“Smart – and common”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“Thinking is easier with a little clarity”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“Let’s use 15 minutes to see what you’re deciding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about: Tuesday 10:40 or Wednesday 2:20?”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“Of course!”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“The problem is the guide can’t apply itself to you”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"Let's hold 15 minutes so you actually know what matters: Tuesday 10:40 or Wednesday 2:20?"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“Totally fair – people ask that a lot”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“It tells me something is changing –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timing, taxes, or income”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"Let’s separate noise from need-to-act in 15 minutes,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Monday 11:20 or Tuesday 3:10?"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“Curiosity is usually where the best results start”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“We’re often the second set of eyes on the tax/Social Security/Estate planning side”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"Let’s run your scenario and we’ll send a one-pager back to you - Wednesday 9:50 or Thursday 1:10?"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“Perfect! Smart people usually do”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“That’s actually when these calls help the most –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before anything is urgent”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"Let’s do a quick prep call so you know your options: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Tuesday 2:20 or Thursday 10:40?”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“Totally get it”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“Nothing! The Fit Call is just to see if we’re the right fit”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”Let’s use 15-minutes to get clarity: Friday 9:30 or Monday 12:20?”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“Good question”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“No – this is a planning check, not a product talk.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You ask questions, we show answers, and you decide”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”Would you like the 10:20 or 11:40 slot?”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“Fair question”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“That’s why we keep it 15 minutes – just enough to see if a deeper meeting is worthwhile”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“I’ll grab a micro-slot: Thursday 9:50 or Friday 12:10?”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“Totally understood”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7350FF2-8527-824A-BB8A-8A83C8E1E94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DF6A5-DA85-2D41-B88A-4066CACF0964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“The Fit Call isn’t numbers-heavy – just context so we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know if we can help”</a:t>
          </a:r>
        </a:p>
      </dgm:t>
    </dgm:pt>
    <dgm:pt modelId="{734E3778-F969-CE40-ACF1-C332ABD1AE6E}" type="par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F133A1-8B91-8F4C-9603-BCE919B3D05F}" type="sibTrans" cxnId="{B8D59C84-2471-EE41-9BCA-99AF2784FF0F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B917-DE3B-3548-B8CF-736F9AE648B2}">
      <dgm:prSet phldrT="[Text]" custT="1"/>
      <dgm:spPr>
        <a:solidFill>
          <a:srgbClr val="E75526"/>
        </a:solidFill>
        <a:ln w="28575">
          <a:solidFill>
            <a:srgbClr val="E75526"/>
          </a:solidFill>
        </a:ln>
      </dgm:spPr>
      <dgm:t>
        <a:bodyPr/>
        <a:lstStyle/>
        <a:p>
          <a:pPr algn="l"/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“Let’s talk high-level for 15 minutes: </a:t>
          </a:r>
          <a:b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Tuesday 3:20 or Wednesday 1:10?”</a:t>
          </a:r>
        </a:p>
      </dgm:t>
    </dgm:pt>
    <dgm:pt modelId="{11CF498B-B681-2F4B-B65E-B75562FF7FE0}" type="parTrans" cxnId="{CB6A32B9-1068-5244-9210-3F311FE0F7DB}">
      <dgm:prSet/>
      <dgm:spPr/>
      <dgm:t>
        <a:bodyPr/>
        <a:lstStyle/>
        <a:p>
          <a:endParaRPr lang="en-US"/>
        </a:p>
      </dgm:t>
    </dgm:pt>
    <dgm:pt modelId="{781C52A2-83ED-464F-AB2C-5E841F51DED2}" type="sibTrans" cxnId="{CB6A32B9-1068-5244-9210-3F311FE0F7DB}">
      <dgm:prSet/>
      <dgm:spPr/>
      <dgm:t>
        <a:bodyPr/>
        <a:lstStyle/>
        <a:p>
          <a:endParaRPr lang="en-US"/>
        </a:p>
      </dgm:t>
    </dgm:pt>
    <dgm:pt modelId="{8E5617B0-D093-A44A-A0A0-AB1EFE32E772}">
      <dgm:prSet phldrT="[Text]" custT="1"/>
      <dgm:spPr>
        <a:solidFill>
          <a:schemeClr val="tx1">
            <a:lumMod val="85000"/>
            <a:lumOff val="15000"/>
          </a:schemeClr>
        </a:solidFill>
        <a:ln w="28575">
          <a:solidFill>
            <a:srgbClr val="E75526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n-US" sz="3400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“I completely respect that”</a:t>
          </a:r>
        </a:p>
      </dgm:t>
    </dgm:pt>
    <dgm:pt modelId="{07301817-FE84-0045-ACC3-DECBE8725632}" type="sib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1589E-50EA-0844-8660-77EBB9E3502E}" type="parTrans" cxnId="{46A543B0-AEDE-E54B-9355-68BD20223988}">
      <dgm:prSet/>
      <dgm:spPr/>
      <dgm:t>
        <a:bodyPr/>
        <a:lstStyle/>
        <a:p>
          <a:endParaRPr lang="en-US" sz="5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AD9705-C74C-4C44-AF99-FC436F59C56C}" type="pres">
      <dgm:prSet presAssocID="{B7350FF2-8527-824A-BB8A-8A83C8E1E949}" presName="linear" presStyleCnt="0">
        <dgm:presLayoutVars>
          <dgm:animLvl val="lvl"/>
          <dgm:resizeHandles val="exact"/>
        </dgm:presLayoutVars>
      </dgm:prSet>
      <dgm:spPr/>
    </dgm:pt>
    <dgm:pt modelId="{D40DD4BF-8B8E-A440-8145-16C6BC835037}" type="pres">
      <dgm:prSet presAssocID="{8E5617B0-D093-A44A-A0A0-AB1EFE32E772}" presName="parentText" presStyleLbl="node1" presStyleIdx="0" presStyleCnt="3" custScaleY="136816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8BC231E-3CD0-B24C-A338-2B9EAC8E5A89}" type="pres">
      <dgm:prSet presAssocID="{07301817-FE84-0045-ACC3-DECBE8725632}" presName="spacer" presStyleCnt="0"/>
      <dgm:spPr/>
    </dgm:pt>
    <dgm:pt modelId="{67674AB7-F4C3-FF49-9091-179CDB5599FD}" type="pres">
      <dgm:prSet presAssocID="{C9CDF6A5-DA85-2D41-B88A-4066CACF0964}" presName="parentText" presStyleLbl="node1" presStyleIdx="1" presStyleCnt="3" custScaleY="146619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B61AA8F-5377-3A42-87ED-3B68FB404203}" type="pres">
      <dgm:prSet presAssocID="{D9F133A1-8B91-8F4C-9603-BCE919B3D05F}" presName="spacer" presStyleCnt="0"/>
      <dgm:spPr/>
    </dgm:pt>
    <dgm:pt modelId="{A84D8D60-2CCA-E54E-83E4-7616A0E4E9E4}" type="pres">
      <dgm:prSet presAssocID="{0202B917-DE3B-3548-B8CF-736F9AE648B2}" presName="parentText" presStyleLbl="node1" presStyleIdx="2" presStyleCnt="3" custScaleY="15308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CF9375D-B80A-8744-A830-744A911FE561}" type="presOf" srcId="{8E5617B0-D093-A44A-A0A0-AB1EFE32E772}" destId="{D40DD4BF-8B8E-A440-8145-16C6BC835037}" srcOrd="0" destOrd="0" presId="urn:microsoft.com/office/officeart/2005/8/layout/vList2"/>
    <dgm:cxn modelId="{B8D59C84-2471-EE41-9BCA-99AF2784FF0F}" srcId="{B7350FF2-8527-824A-BB8A-8A83C8E1E949}" destId="{C9CDF6A5-DA85-2D41-B88A-4066CACF0964}" srcOrd="1" destOrd="0" parTransId="{734E3778-F969-CE40-ACF1-C332ABD1AE6E}" sibTransId="{D9F133A1-8B91-8F4C-9603-BCE919B3D05F}"/>
    <dgm:cxn modelId="{46A543B0-AEDE-E54B-9355-68BD20223988}" srcId="{B7350FF2-8527-824A-BB8A-8A83C8E1E949}" destId="{8E5617B0-D093-A44A-A0A0-AB1EFE32E772}" srcOrd="0" destOrd="0" parTransId="{9851589E-50EA-0844-8660-77EBB9E3502E}" sibTransId="{07301817-FE84-0045-ACC3-DECBE8725632}"/>
    <dgm:cxn modelId="{CB6A32B9-1068-5244-9210-3F311FE0F7DB}" srcId="{B7350FF2-8527-824A-BB8A-8A83C8E1E949}" destId="{0202B917-DE3B-3548-B8CF-736F9AE648B2}" srcOrd="2" destOrd="0" parTransId="{11CF498B-B681-2F4B-B65E-B75562FF7FE0}" sibTransId="{781C52A2-83ED-464F-AB2C-5E841F51DED2}"/>
    <dgm:cxn modelId="{D9ACCDDB-3A17-F043-A49C-97F1CAEAC4A0}" type="presOf" srcId="{B7350FF2-8527-824A-BB8A-8A83C8E1E949}" destId="{4DAD9705-C74C-4C44-AF99-FC436F59C56C}" srcOrd="0" destOrd="0" presId="urn:microsoft.com/office/officeart/2005/8/layout/vList2"/>
    <dgm:cxn modelId="{7F5E9BDD-D4B1-AB42-80EF-AF103084919F}" type="presOf" srcId="{0202B917-DE3B-3548-B8CF-736F9AE648B2}" destId="{A84D8D60-2CCA-E54E-83E4-7616A0E4E9E4}" srcOrd="0" destOrd="0" presId="urn:microsoft.com/office/officeart/2005/8/layout/vList2"/>
    <dgm:cxn modelId="{946F46FD-CAF5-8945-A3B0-EEF7082BCB83}" type="presOf" srcId="{C9CDF6A5-DA85-2D41-B88A-4066CACF0964}" destId="{67674AB7-F4C3-FF49-9091-179CDB5599FD}" srcOrd="0" destOrd="0" presId="urn:microsoft.com/office/officeart/2005/8/layout/vList2"/>
    <dgm:cxn modelId="{11D91E07-13D6-C940-9488-A6B57C29B527}" type="presParOf" srcId="{4DAD9705-C74C-4C44-AF99-FC436F59C56C}" destId="{D40DD4BF-8B8E-A440-8145-16C6BC835037}" srcOrd="0" destOrd="0" presId="urn:microsoft.com/office/officeart/2005/8/layout/vList2"/>
    <dgm:cxn modelId="{FD561C10-E9F2-1A49-9A01-62020E24DC22}" type="presParOf" srcId="{4DAD9705-C74C-4C44-AF99-FC436F59C56C}" destId="{68BC231E-3CD0-B24C-A338-2B9EAC8E5A89}" srcOrd="1" destOrd="0" presId="urn:microsoft.com/office/officeart/2005/8/layout/vList2"/>
    <dgm:cxn modelId="{8C28B7A3-4F2A-0A4C-9BAD-28D1709080D3}" type="presParOf" srcId="{4DAD9705-C74C-4C44-AF99-FC436F59C56C}" destId="{67674AB7-F4C3-FF49-9091-179CDB5599FD}" srcOrd="2" destOrd="0" presId="urn:microsoft.com/office/officeart/2005/8/layout/vList2"/>
    <dgm:cxn modelId="{CECEDEE2-EBB8-EF47-99AD-DA00E59BC105}" type="presParOf" srcId="{4DAD9705-C74C-4C44-AF99-FC436F59C56C}" destId="{9B61AA8F-5377-3A42-87ED-3B68FB404203}" srcOrd="3" destOrd="0" presId="urn:microsoft.com/office/officeart/2005/8/layout/vList2"/>
    <dgm:cxn modelId="{25797AD8-C105-6849-83C6-0EA6DC18E2F8}" type="presParOf" srcId="{4DAD9705-C74C-4C44-AF99-FC436F59C56C}" destId="{A84D8D60-2CCA-E54E-83E4-7616A0E4E9E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“Absolutely – take your time with it”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“Most folks read it and still want a sanity check…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or they set it aside and time gets away”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"Let me hold 15 minutes so you’ve got a pro on deck: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Thursday 9:10 or Friday 1:40?”</a:t>
          </a:r>
        </a:p>
      </dsp:txBody>
      <dsp:txXfrm>
        <a:off x="0" y="4162073"/>
        <a:ext cx="10797587" cy="19791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“Great – Sounds like things are going well”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“What most people want is a quick confirmation that they aren’t missing something”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“Want me to hold Thursday 9:10 or Friday 1:40 for a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quick check?”</a:t>
          </a:r>
        </a:p>
      </dsp:txBody>
      <dsp:txXfrm>
        <a:off x="0" y="4162073"/>
        <a:ext cx="10797587" cy="19791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“That’s totally fine!”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“That’s exactly why the Fit Call exists –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it’s not commitment, just clarity”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“Let’s grab 15 minutes: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Monday 11:20 or Tuesday 3:10?”</a:t>
          </a:r>
        </a:p>
      </dsp:txBody>
      <dsp:txXfrm>
        <a:off x="0" y="4162073"/>
        <a:ext cx="10797587" cy="19791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“I completely understand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“They requested the [topic] guide personally, so I just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want to confirm we sent what was promised”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“Can I leave two quick times for them?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Tuesday 10:40 or Wednesday 2:20”</a:t>
          </a:r>
        </a:p>
      </dsp:txBody>
      <dsp:txXfrm>
        <a:off x="0" y="4162073"/>
        <a:ext cx="10797587" cy="19791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“Good question”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“This is about planning – not paperwork. If we can’t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help, we’ll tell you in the first 15 minutes”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“Would you like the 10:40 or 2:20 slot?”</a:t>
          </a:r>
        </a:p>
      </dsp:txBody>
      <dsp:txXfrm>
        <a:off x="0" y="4162073"/>
        <a:ext cx="10797587" cy="197919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“Smart – and common”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“That’s why we do Fit Calls with both decision makers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whenever possible”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“Should I hold Thursday 1:10, or is Friday 9:50 better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for both of you?”</a:t>
          </a:r>
        </a:p>
      </dsp:txBody>
      <dsp:txXfrm>
        <a:off x="0" y="4162073"/>
        <a:ext cx="10797587" cy="19791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“Of course!”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“Thinking is easier with a little clarity”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“Let’s use 15 minutes to see what you’re deciding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about: Tuesday 10:40 or Wednesday 2:20?”</a:t>
          </a:r>
        </a:p>
      </dsp:txBody>
      <dsp:txXfrm>
        <a:off x="0" y="4162073"/>
        <a:ext cx="10797587" cy="19791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“Totally fair – people ask that a lot”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“The problem is the guide can’t apply itself to you”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"Let's hold 15 minutes so you actually know what matters: Tuesday 10:40 or Wednesday 2:20?"</a:t>
          </a:r>
        </a:p>
      </dsp:txBody>
      <dsp:txXfrm>
        <a:off x="0" y="4162073"/>
        <a:ext cx="10797587" cy="1979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“Curiosity is usually where the best results start”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“It tells me something is changing –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timing, taxes, or income”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"Let’s separate noise from need-to-act in 15 minutes,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Monday 11:20 or Tuesday 3:10?"</a:t>
          </a:r>
        </a:p>
      </dsp:txBody>
      <dsp:txXfrm>
        <a:off x="0" y="4162073"/>
        <a:ext cx="10797587" cy="19791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“Perfect! Smart people usually do”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“We’re often the second set of eyes on the tax/Social Security/Estate planning side”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"Let’s run your scenario and we’ll send a one-pager back to you - Wednesday 9:50 or Thursday 1:10?"</a:t>
          </a:r>
        </a:p>
      </dsp:txBody>
      <dsp:txXfrm>
        <a:off x="0" y="4162073"/>
        <a:ext cx="10797587" cy="19791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“Totally get it”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“That’s actually when these calls help the most –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before anything is urgent”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"Let’s do a quick prep call so you know your options: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Tuesday 2:20 or Thursday 10:40?”</a:t>
          </a:r>
        </a:p>
      </dsp:txBody>
      <dsp:txXfrm>
        <a:off x="0" y="4162073"/>
        <a:ext cx="10797587" cy="19791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“Good question”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“Nothing! The Fit Call is just to see if we’re the right fit”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”Let’s use 15-minutes to get clarity: Friday 9:30 or Monday 12:20?”</a:t>
          </a:r>
        </a:p>
      </dsp:txBody>
      <dsp:txXfrm>
        <a:off x="0" y="4162073"/>
        <a:ext cx="10797587" cy="19791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“Fair question”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“No – this is a planning check, not a product talk.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You ask questions, we show answers, and you decide”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”Would you like the 10:20 or 11:40 slot?”</a:t>
          </a:r>
        </a:p>
      </dsp:txBody>
      <dsp:txXfrm>
        <a:off x="0" y="4162073"/>
        <a:ext cx="10797587" cy="19791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“Totally understood”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“That’s why we keep it 15 minutes – just enough to see if a deeper meeting is worthwhile”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“I’ll grab a micro-slot: Thursday 9:50 or Friday 12:10?”</a:t>
          </a:r>
        </a:p>
      </dsp:txBody>
      <dsp:txXfrm>
        <a:off x="0" y="4162073"/>
        <a:ext cx="10797587" cy="19791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DD4BF-8B8E-A440-8145-16C6BC835037}">
      <dsp:nvSpPr>
        <dsp:cNvPr id="0" name=""/>
        <dsp:cNvSpPr/>
      </dsp:nvSpPr>
      <dsp:spPr>
        <a:xfrm>
          <a:off x="0" y="123284"/>
          <a:ext cx="10797587" cy="176882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“I completely respect that”</a:t>
          </a:r>
        </a:p>
      </dsp:txBody>
      <dsp:txXfrm>
        <a:off x="0" y="123284"/>
        <a:ext cx="10797587" cy="1768825"/>
      </dsp:txXfrm>
    </dsp:sp>
    <dsp:sp modelId="{67674AB7-F4C3-FF49-9091-179CDB5599FD}">
      <dsp:nvSpPr>
        <dsp:cNvPr id="0" name=""/>
        <dsp:cNvSpPr/>
      </dsp:nvSpPr>
      <dsp:spPr>
        <a:xfrm>
          <a:off x="0" y="2079309"/>
          <a:ext cx="10797587" cy="1895563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“The Fit Call isn’t numbers-heavy – just context so we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know if we can help”</a:t>
          </a:r>
        </a:p>
      </dsp:txBody>
      <dsp:txXfrm>
        <a:off x="0" y="2079309"/>
        <a:ext cx="10797587" cy="1895563"/>
      </dsp:txXfrm>
    </dsp:sp>
    <dsp:sp modelId="{A84D8D60-2CCA-E54E-83E4-7616A0E4E9E4}">
      <dsp:nvSpPr>
        <dsp:cNvPr id="0" name=""/>
        <dsp:cNvSpPr/>
      </dsp:nvSpPr>
      <dsp:spPr>
        <a:xfrm>
          <a:off x="0" y="4162073"/>
          <a:ext cx="10797587" cy="1979198"/>
        </a:xfrm>
        <a:prstGeom prst="rect">
          <a:avLst/>
        </a:prstGeom>
        <a:solidFill>
          <a:srgbClr val="E75526"/>
        </a:solidFill>
        <a:ln w="28575" cap="flat" cmpd="sng" algn="ctr">
          <a:solidFill>
            <a:srgbClr val="E7552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“Let’s talk high-level for 15 minutes: </a:t>
          </a:r>
          <a:b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34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Tuesday 3:20 or Wednesday 1:10?”</a:t>
          </a:r>
        </a:p>
      </dsp:txBody>
      <dsp:txXfrm>
        <a:off x="0" y="4162073"/>
        <a:ext cx="10797587" cy="1979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“You Won’t Beat Us This Way” – Objection Killers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Short. Sweet. Deadly Effective.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philosophy is simple: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 → Reframe → Book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arguing. No chasing. No pressure.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Just calm, confident redirection.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B2F63C3C-8E5B-A989-321C-4AA4288AD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0ED1D77A-B8C3-2965-9E3E-E4BB7AB60F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9) “I don’t give out financial info over the phone.”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“Completely respect that.”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Fit Call isn’t numbers-heavy—just context so we know if we can help.”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“Let’s talk high-level for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 minutes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Tue 3:20 or Wed 1:10?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2356B58D-0F8F-F92C-ABB8-860A0C0D1C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3100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A912F28F-716C-57AC-FCA6-CFE1558B7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909A6E97-4BAC-1F9A-4E27-23C13B86F7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10) “We’re all set.”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“Great—sounds like things are going well.”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“What most people want is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quick confirmation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that they aren’t missing something on taxes/income/beneficiaries.”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“Want me to hold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Thu 9:10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Fri 1:40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a quick check?”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58E6D6C6-AF23-41B3-75BF-064F219CE9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3292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93EFBA8F-8A09-E5E5-FE9E-0A2BEB7E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02B96B2D-5B1A-7881-A6A3-143CCE5927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11) “I don’t want to make an appointment yet.”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“Totally fine.”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“That’s exactly why the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Fit Call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exists—it’s not a commitment, just clarity.”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“Let’s grab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 minutes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 11:20 or Tue 3:10?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38BB8CFB-15DA-5CE3-4F28-1FD6B8CBDF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5945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0C479C86-33E8-0002-BE3B-CB5326DE1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03D21F68-248D-C75A-A157-8C30FE1AEC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12) Gatekeeper: “They’re not available / Don’t need that.”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 completely understand.”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“They requested the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[topic]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guide personally, so I just want to confirm we sent what we promised.”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“Can I leave two quick times for them?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Tue 10:40 or Wed 2:20.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2F9973A1-3692-8115-645C-018C32A79B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6042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3458A4B6-528C-7223-F0F8-ACD1A559B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B3DA83C7-F093-739A-8DB1-6D1701246C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13) “Is this about moving my accounts?”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“Good question.”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“No—this is about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planning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not paperwork.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we can’t help, we’ll tell you in the first 15 minutes.”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“Want the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10:40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2:20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slot?”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8357DCF1-815D-29B1-A539-38171F260C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5924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C0D48031-91C3-21FE-5FFC-E2C2F6F5A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64D36450-2D59-14D1-F8DD-07FC79DBE3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14) “I don’t make decisions alone.”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“Smart—and common.”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“That’s why we do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Fit Calls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both decision-makers when possible.”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“Should I hold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Thu 1:10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or is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Fri 9:50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better for both of you?”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2FCD5C04-E67E-9F28-54DB-830350B722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481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F71792AA-3E4E-E7B3-39DB-8BB63D35F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5578E08A-0B30-BCC7-62EB-080F27BDFB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15) “Let me think about it.”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“Of course.”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“Thinking is easier with a little clarity.”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“Let’s use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 minutes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see what you’re deciding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about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Tue 10:40 or Wed 2:20?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8D804DDC-46B5-48F8-2D8C-38865750EA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0690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BFFA00C8-F559-C56F-B9AF-63CE5AA7C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>
            <a:extLst>
              <a:ext uri="{FF2B5EF4-FFF2-40B4-BE49-F238E27FC236}">
                <a16:creationId xmlns:a16="http://schemas.microsoft.com/office/drawing/2014/main" id="{9AFE622F-667E-5B7B-0E65-0D2383E819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Want it even punchier?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create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one-page “Objection Killers Card”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—only the killer line + booking close for each.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 turn it into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laminated desk tool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phone pros.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4:notes">
            <a:extLst>
              <a:ext uri="{FF2B5EF4-FFF2-40B4-BE49-F238E27FC236}">
                <a16:creationId xmlns:a16="http://schemas.microsoft.com/office/drawing/2014/main" id="{E1A4E34B-FCEC-23E7-C826-BD1FC1BEDC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230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>
          <a:extLst>
            <a:ext uri="{FF2B5EF4-FFF2-40B4-BE49-F238E27FC236}">
              <a16:creationId xmlns:a16="http://schemas.microsoft.com/office/drawing/2014/main" id="{24A3732A-902B-F4DF-44C7-A25BC2721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>
            <a:extLst>
              <a:ext uri="{FF2B5EF4-FFF2-40B4-BE49-F238E27FC236}">
                <a16:creationId xmlns:a16="http://schemas.microsoft.com/office/drawing/2014/main" id="{F11943D0-F3BB-142B-9A2A-E59A5D7DF7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:notes">
            <a:extLst>
              <a:ext uri="{FF2B5EF4-FFF2-40B4-BE49-F238E27FC236}">
                <a16:creationId xmlns:a16="http://schemas.microsoft.com/office/drawing/2014/main" id="{E2B0E915-F620-89B7-B322-3A7638A2F2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9211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DFD1082F-60EE-0E7C-F6AF-1E7A5410C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841ED44F-BA12-0524-9E64-7FEA866066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1) “Just send me the info.”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“Totally fair—people ask that a lot.”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problem is the guide can’t apply itself to 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“Let’s hold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 minutes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 you actually know what matters: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Tue 10:40 or Wed 2:20?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02E10847-3533-15E3-9803-477B211205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89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6E4B91F6-4B83-E6B0-A961-0B6B6D5BE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11584762-F7FB-D5CB-D2CD-8EBA806B55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2) “I’ll read it and call if I need you.”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“Absolutely—take your time with it.”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“Most folks read it and still want a sanity check… or they set it aside and time gets away.”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“Let me hold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 minutes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 you’ve got a pro on deck: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Thu 9:10 or Fri 1:40?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29C6B723-EBFB-B281-A18C-F0FE04A7A7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8683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900F2AA0-FD75-6C9D-556F-1C89D71CF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96D83E76-9A2F-ADCD-3307-4596798E42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3) “I’m just curious.”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“Curiosity’s usually where the best results start.”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“It tells me something’s changing—timing, taxes, or income.”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“Let’s separate noise from need-to-act in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 minutes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 11:20 or Tue 3:10?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42AA975D-692D-D5A7-80CF-58FA67E2ED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176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F1B5C854-5809-0383-957F-9A53F36B3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AA47AE60-4E90-7151-A0FF-AE62E3B4C5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4) “We already have an advisor.”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“Perfect—smart people usually do.”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“We’re often the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second set of eyes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on the tax/SS/estate side.”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“Let’s run your scenario in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 minutes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send a one-pager back to you—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Wed 9:50 or Thu 1:10?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1E808960-5ACE-4906-A12D-49F8C887DB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4312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30E86122-B393-FBA5-6A8F-5D883E3E9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1B36DD15-5FE8-4B04-CD8E-865CAA47F4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5) “I’m not ready yet.”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“Totally get it.”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“That’s actually when these calls help most—before anything’s urgent.”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“Let’s do a quick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prep call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 you know your options: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Tue 2:20 or Thu 10:40?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C69E8B1F-918A-9841-B61E-10A88DB597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6380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4C89DABD-A4A2-ABB3-A4D5-902C91DEC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C0B01D7F-86D1-192F-380C-5A3D4E72D8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6) “What’s this going to cost?”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“Good question.”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“Nothing. The Fit Call is just to see if we’re even the right fit.”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“Let’s use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 minutes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get clarity: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Fri 9:30 or Mon 12:20?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4648088-F6A5-4BBD-F145-0B9F303DE0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417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71F067CC-2BC7-AA05-CE33-10AD03F69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3CB4D97A-1FAB-CB57-293E-7D46EC7CD4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7) “Is this a sales pitch?”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“Fair question.”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“No—this is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planning check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not a product talk.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ask questions. We show answers. You decide.”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“Want the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10:20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11:40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slot?”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217A303F-EC19-1B17-5C50-416E8DCC41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139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785F6DCC-DB76-0C32-B8C6-7D3508A7D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71CF60D2-EB87-2241-12D4-7DFE8347AF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8) “I’m busy.”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Reflect: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“Totally understood.”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Reframe: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“That’s why we keep it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 minutes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—just enough to see if a deeper meeting is worthwhile.”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Book: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“I’ll grab a micro-slot: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Thu 9:50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Fri 12:10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5C98AC18-B3D7-A8A7-9355-B04BCBED2D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1508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CF9D55-BF53-7D9E-A19A-F99C3BB31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28E2568-B420-4FE5-31F1-84939923B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953CAE-4DEB-941B-A183-D3939476FA3B}"/>
              </a:ext>
            </a:extLst>
          </p:cNvPr>
          <p:cNvSpPr/>
          <p:nvPr userDrawn="1"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4BC5C-1D60-9EE0-3C2C-6D3322D41044}"/>
              </a:ext>
            </a:extLst>
          </p:cNvPr>
          <p:cNvCxnSpPr>
            <a:cxnSpLocks/>
          </p:cNvCxnSpPr>
          <p:nvPr userDrawn="1"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9;p7">
            <a:extLst>
              <a:ext uri="{FF2B5EF4-FFF2-40B4-BE49-F238E27FC236}">
                <a16:creationId xmlns:a16="http://schemas.microsoft.com/office/drawing/2014/main" id="{FCAAE4FE-3E03-6CE6-3CF7-AEB0A31EE094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60;p7">
            <a:extLst>
              <a:ext uri="{FF2B5EF4-FFF2-40B4-BE49-F238E27FC236}">
                <a16:creationId xmlns:a16="http://schemas.microsoft.com/office/drawing/2014/main" id="{44DDCA82-65AD-4CE8-82E2-E69BBEE11E93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C4E895-920B-29E8-A403-D19B3AB1E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4000"/>
          </a:blip>
          <a:srcRect l="2892" t="21738" r="2892"/>
          <a:stretch/>
        </p:blipFill>
        <p:spPr>
          <a:xfrm>
            <a:off x="0" y="9877"/>
            <a:ext cx="18290505" cy="8076153"/>
          </a:xfrm>
          <a:prstGeom prst="rect">
            <a:avLst/>
          </a:prstGeom>
        </p:spPr>
      </p:pic>
      <p:pic>
        <p:nvPicPr>
          <p:cNvPr id="14" name="Google Shape;91;p10">
            <a:extLst>
              <a:ext uri="{FF2B5EF4-FFF2-40B4-BE49-F238E27FC236}">
                <a16:creationId xmlns:a16="http://schemas.microsoft.com/office/drawing/2014/main" id="{8E4A8EF4-DA5C-1FBE-1FCA-8C1666F9EE56}"/>
              </a:ext>
            </a:extLst>
          </p:cNvPr>
          <p:cNvPicPr preferRelativeResize="0"/>
          <p:nvPr userDrawn="1"/>
        </p:nvPicPr>
        <p:blipFill>
          <a:blip r:embed="rId5"/>
          <a:srcRect l="699" t="17937" r="537" b="16881"/>
          <a:stretch/>
        </p:blipFill>
        <p:spPr>
          <a:xfrm>
            <a:off x="-48841" y="0"/>
            <a:ext cx="18377804" cy="808603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871AC8-19AE-09A2-CCC2-E330255ED0E0}"/>
              </a:ext>
            </a:extLst>
          </p:cNvPr>
          <p:cNvSpPr/>
          <p:nvPr userDrawn="1"/>
        </p:nvSpPr>
        <p:spPr>
          <a:xfrm>
            <a:off x="0" y="9878"/>
            <a:ext cx="18288000" cy="8076152"/>
          </a:xfrm>
          <a:prstGeom prst="rect">
            <a:avLst/>
          </a:prstGeom>
          <a:solidFill>
            <a:srgbClr val="27262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8EFE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6;p8">
            <a:extLst>
              <a:ext uri="{FF2B5EF4-FFF2-40B4-BE49-F238E27FC236}">
                <a16:creationId xmlns:a16="http://schemas.microsoft.com/office/drawing/2014/main" id="{971D8341-088F-2EC6-325B-EB49B4A8376A}"/>
              </a:ext>
            </a:extLst>
          </p:cNvPr>
          <p:cNvGrpSpPr/>
          <p:nvPr userDrawn="1"/>
        </p:nvGrpSpPr>
        <p:grpSpPr>
          <a:xfrm>
            <a:off x="1028700" y="4154808"/>
            <a:ext cx="16230600" cy="4785383"/>
            <a:chOff x="0" y="-9525"/>
            <a:chExt cx="4274726" cy="1260348"/>
          </a:xfrm>
          <a:solidFill>
            <a:srgbClr val="E75526">
              <a:alpha val="59737"/>
            </a:srgbClr>
          </a:solidFill>
        </p:grpSpPr>
        <p:sp>
          <p:nvSpPr>
            <p:cNvPr id="3" name="Google Shape;67;p8">
              <a:extLst>
                <a:ext uri="{FF2B5EF4-FFF2-40B4-BE49-F238E27FC236}">
                  <a16:creationId xmlns:a16="http://schemas.microsoft.com/office/drawing/2014/main" id="{2330BDCB-D455-5595-2527-AEB8E804BC19}"/>
                </a:ext>
              </a:extLst>
            </p:cNvPr>
            <p:cNvSpPr/>
            <p:nvPr/>
          </p:nvSpPr>
          <p:spPr>
            <a:xfrm>
              <a:off x="0" y="0"/>
              <a:ext cx="4274726" cy="1250823"/>
            </a:xfrm>
            <a:custGeom>
              <a:avLst/>
              <a:gdLst/>
              <a:ahLst/>
              <a:cxnLst/>
              <a:rect l="l" t="t" r="r" b="b"/>
              <a:pathLst>
                <a:path w="4274726" h="1250823" extrusionOk="0">
                  <a:moveTo>
                    <a:pt x="0" y="0"/>
                  </a:moveTo>
                  <a:lnTo>
                    <a:pt x="4274726" y="0"/>
                  </a:lnTo>
                  <a:lnTo>
                    <a:pt x="4274726" y="1250823"/>
                  </a:lnTo>
                  <a:lnTo>
                    <a:pt x="0" y="12508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68;p8">
              <a:extLst>
                <a:ext uri="{FF2B5EF4-FFF2-40B4-BE49-F238E27FC236}">
                  <a16:creationId xmlns:a16="http://schemas.microsoft.com/office/drawing/2014/main" id="{9D7B0203-E2A0-76AC-AFC1-2B1FF19951BB}"/>
                </a:ext>
              </a:extLst>
            </p:cNvPr>
            <p:cNvSpPr txBox="1"/>
            <p:nvPr/>
          </p:nvSpPr>
          <p:spPr>
            <a:xfrm>
              <a:off x="0" y="-9525"/>
              <a:ext cx="4274726" cy="126034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" userDrawn="1">
  <p:cSld name="OBJECT">
    <p:bg>
      <p:bgPr>
        <a:solidFill>
          <a:srgbClr val="F8EFE5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989B8-F5CF-5A89-5C73-D2E25FC93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2D5E393E-422D-92AD-039C-40CC33E1E3AB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A6B59552-7527-A081-1639-1B9E41549960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 type="secHead">
  <p:cSld name="SECTION_HEADER">
    <p:bg>
      <p:bgPr>
        <a:solidFill>
          <a:srgbClr val="F8EFE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2D808-F9E5-A960-86C0-398EE02702B6}"/>
              </a:ext>
            </a:extLst>
          </p:cNvPr>
          <p:cNvSpPr/>
          <p:nvPr userDrawn="1"/>
        </p:nvSpPr>
        <p:spPr>
          <a:xfrm>
            <a:off x="7595726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E5998FF4-22EE-21EE-0120-95AEEC2C37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2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D698E4-E6CE-A60A-F713-592168A9FD4A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5726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userDrawn="1">
  <p:cSld name="TWO_OBJECTS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D2F632E9-BD49-DAFB-7CC4-BDD570D35A4C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FFB991-7923-C0FE-D634-02616A3DFCD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preserve="1" userDrawn="1">
  <p:cSld name="1_Gallery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BD758-E5B1-BDCA-040E-FED7437BB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0" y="-8209"/>
            <a:ext cx="18290505" cy="10319443"/>
          </a:xfrm>
          <a:prstGeom prst="rect">
            <a:avLst/>
          </a:prstGeom>
        </p:spPr>
      </p:pic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5F675896-F5E5-24F3-8C71-0EB05CE79B89}"/>
              </a:ext>
            </a:extLst>
          </p:cNvPr>
          <p:cNvPicPr preferRelativeResize="0"/>
          <p:nvPr userDrawn="1"/>
        </p:nvPicPr>
        <p:blipFill>
          <a:blip r:embed="rId3"/>
          <a:srcRect l="699" r="537" b="16881"/>
          <a:stretch/>
        </p:blipFill>
        <p:spPr>
          <a:xfrm>
            <a:off x="-48841" y="-1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0C3453-E76C-4DD7-DD3B-C10BCD46709E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59162-21DB-24F3-DF52-D904CAC98AF1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6E72B-EBF8-09A1-C360-83C944EDE9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4000"/>
          </a:blip>
          <a:srcRect l="2892" r="2892"/>
          <a:stretch/>
        </p:blipFill>
        <p:spPr>
          <a:xfrm>
            <a:off x="0" y="-8209"/>
            <a:ext cx="18290505" cy="10319443"/>
          </a:xfrm>
          <a:prstGeom prst="rect">
            <a:avLst/>
          </a:prstGeom>
        </p:spPr>
      </p:pic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606ED000-7BAC-A66D-8E9E-F8F890887347}"/>
              </a:ext>
            </a:extLst>
          </p:cNvPr>
          <p:cNvPicPr preferRelativeResize="0"/>
          <p:nvPr userDrawn="1"/>
        </p:nvPicPr>
        <p:blipFill>
          <a:blip r:embed="rId9"/>
          <a:srcRect l="699" r="537" b="16881"/>
          <a:stretch/>
        </p:blipFill>
        <p:spPr>
          <a:xfrm>
            <a:off x="-48841" y="-1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1CC7D8-5013-BD5E-A30C-6A27FA7ED57D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59;p7">
            <a:extLst>
              <a:ext uri="{FF2B5EF4-FFF2-40B4-BE49-F238E27FC236}">
                <a16:creationId xmlns:a16="http://schemas.microsoft.com/office/drawing/2014/main" id="{21A1D27C-8E83-4FB6-6D55-7ABEF3F39205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0;p7">
            <a:extLst>
              <a:ext uri="{FF2B5EF4-FFF2-40B4-BE49-F238E27FC236}">
                <a16:creationId xmlns:a16="http://schemas.microsoft.com/office/drawing/2014/main" id="{58042CA1-DC0A-1F89-D026-C7FCE12640BB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5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id="{49A5647C-B6EF-E6E0-8149-44FA37383F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rcRect b="37630"/>
          <a:stretch/>
        </p:blipFill>
        <p:spPr>
          <a:xfrm>
            <a:off x="2868" y="-30894"/>
            <a:ext cx="18372431" cy="8129863"/>
          </a:xfrm>
          <a:prstGeom prst="rect">
            <a:avLst/>
          </a:prstGeom>
        </p:spPr>
      </p:pic>
      <p:sp>
        <p:nvSpPr>
          <p:cNvPr id="57" name="Google Shape;57;p7"/>
          <p:cNvSpPr txBox="1"/>
          <p:nvPr/>
        </p:nvSpPr>
        <p:spPr>
          <a:xfrm>
            <a:off x="5522259" y="3057356"/>
            <a:ext cx="11913997" cy="256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OBJECTION KILLERS</a:t>
            </a:r>
            <a:endParaRPr sz="12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8" name="Google Shape;58;p7"/>
          <p:cNvSpPr txBox="1"/>
          <p:nvPr/>
        </p:nvSpPr>
        <p:spPr>
          <a:xfrm>
            <a:off x="5617509" y="6029569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SHORT. SWEET. DEADLY EFFECTIVE.</a:t>
            </a:r>
            <a:endParaRPr sz="3000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9" name="Google Shape;59;p7"/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0" name="Google Shape;60;p7"/>
          <p:cNvSpPr txBox="1"/>
          <p:nvPr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807A6A59-9C61-1015-6343-CF138E354D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BA6E65-56D2-6738-F364-ED2CEED77327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47B061-19B6-6940-F240-00A9FD0AC418}"/>
              </a:ext>
            </a:extLst>
          </p:cNvPr>
          <p:cNvCxnSpPr>
            <a:cxnSpLocks/>
          </p:cNvCxnSpPr>
          <p:nvPr/>
        </p:nvCxnSpPr>
        <p:spPr>
          <a:xfrm>
            <a:off x="5617509" y="5670181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A890EFD-DA1E-6C67-4938-314FC63C6008}"/>
              </a:ext>
            </a:extLst>
          </p:cNvPr>
          <p:cNvSpPr txBox="1"/>
          <p:nvPr/>
        </p:nvSpPr>
        <p:spPr>
          <a:xfrm>
            <a:off x="3058477" y="8694630"/>
            <a:ext cx="309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ROB HURTIG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Senior Vice President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Magellan Financial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6C327E-DBB2-7113-FB3C-02567FC7304C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and orange logo&#10;&#10;Description automatically generated">
            <a:extLst>
              <a:ext uri="{FF2B5EF4-FFF2-40B4-BE49-F238E27FC236}">
                <a16:creationId xmlns:a16="http://schemas.microsoft.com/office/drawing/2014/main" id="{37573DE7-9E55-12D8-472B-39085F486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42" y="8515396"/>
            <a:ext cx="1509005" cy="1331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C3AFB215-DEC2-4CF2-1266-E465A8D93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502E094C-9FB1-E51D-C96F-4864722EA197}"/>
              </a:ext>
            </a:extLst>
          </p:cNvPr>
          <p:cNvSpPr txBox="1"/>
          <p:nvPr/>
        </p:nvSpPr>
        <p:spPr>
          <a:xfrm>
            <a:off x="671802" y="1140105"/>
            <a:ext cx="17457172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 DON’T GIVE INFORMATION OVER THE PHONE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7D5339B-040F-4811-874C-CA277101DE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8726459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056BBC8-7875-CF32-9736-0142B839C34A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B7708B-8359-68B2-CECE-719FA8A905D3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C5E19-C8C1-49A6-8241-F01148C77E57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3E7A36F9-AB45-FA34-0534-60330EA22933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9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96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4F363573-6BF2-28EB-462B-471510A55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25C83975-A952-7527-C02E-A1FCD090C6C8}"/>
              </a:ext>
            </a:extLst>
          </p:cNvPr>
          <p:cNvSpPr txBox="1"/>
          <p:nvPr/>
        </p:nvSpPr>
        <p:spPr>
          <a:xfrm>
            <a:off x="671802" y="1140105"/>
            <a:ext cx="17457172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WE’RE ALL SET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093A699-80F9-4772-E2AC-E3BA85A954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3757443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C6D8CA0-BBE3-EC78-DF14-554FEFFBF910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B451CA-53B3-BC98-C7E8-08D91F0BD8C2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6844CA-4879-9C89-8995-4CC80C66793F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42B3728E-1BEF-EB29-E86E-3E6240845366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10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434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35145340-2096-ACF8-DFBD-31BE2CB9B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6ADEF0A1-147B-A190-1BA4-1BED8B48E537}"/>
              </a:ext>
            </a:extLst>
          </p:cNvPr>
          <p:cNvSpPr txBox="1"/>
          <p:nvPr/>
        </p:nvSpPr>
        <p:spPr>
          <a:xfrm>
            <a:off x="671802" y="1140105"/>
            <a:ext cx="17457172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 DON’T WANT TO MAKE AN APPT YET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F3E22C4-A84F-2857-312B-092A76261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5075622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270CC7F-4FE3-5FDC-374A-DDE6EC004030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61EC7-A874-A010-4865-581667A73BD0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EB9C94-80D3-8083-E934-6E7E50E74AEF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80992511-4C95-0AF6-CBCD-033E798BA846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11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46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2A4D3648-0AFF-99C6-EB59-E41EF26D5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2178A603-9CC9-CABD-C1FD-31B77529044D}"/>
              </a:ext>
            </a:extLst>
          </p:cNvPr>
          <p:cNvSpPr txBox="1"/>
          <p:nvPr/>
        </p:nvSpPr>
        <p:spPr>
          <a:xfrm>
            <a:off x="671802" y="1140105"/>
            <a:ext cx="17457172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THEY’RE UNAVAILABLE / DON’T NEED THAT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4BB27F3-8740-4AD6-323A-1D1661F4AC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04674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B4EC2E3-239D-CD5D-AA41-D1AE8914C9E2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D06D75-C62E-9EA6-71FC-C7A5939C0D18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DE8FFD-E89F-8F61-F1CC-02D42142C685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92222C50-2A9F-6FF8-66E2-E9E96349E321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12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38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ADD5B6A2-D0F5-7D2A-2533-A75B21C21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9961849B-12EC-9A82-1635-A8350CE913FB}"/>
              </a:ext>
            </a:extLst>
          </p:cNvPr>
          <p:cNvSpPr txBox="1"/>
          <p:nvPr/>
        </p:nvSpPr>
        <p:spPr>
          <a:xfrm>
            <a:off x="671802" y="1140105"/>
            <a:ext cx="17457172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IS THIS ABOUT MOVING MY ACCOUNTS?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3BADB71-19BB-17B6-C33A-3755C3AACC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8787254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AFF6AA1-14D8-AB1F-ACE4-A59FB8D1F408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A6FAD4-CA89-0E30-2E53-68577BFBD09F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315891-7974-1DAB-B697-8FC16DEB8DFF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63E8AA9F-9A9C-45A6-0FDB-FF0D4EC4FCEE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13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19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316D12E8-5D7C-F7CF-5A4B-06C370CC7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0E6D2802-C6ED-8AC6-B82D-932E34042362}"/>
              </a:ext>
            </a:extLst>
          </p:cNvPr>
          <p:cNvSpPr txBox="1"/>
          <p:nvPr/>
        </p:nvSpPr>
        <p:spPr>
          <a:xfrm>
            <a:off x="671802" y="1140105"/>
            <a:ext cx="17457172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 DON’T MAKE DECISIONS ALONE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35A4EFF-F75C-B35D-D73D-56FF89D46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1258996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DDE6FFE-05C9-6C9D-BA02-E80D808CF11C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42ECE-667B-9B62-407C-80B40FA03FA1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9B1C2-7248-F63D-85FF-BCF1DEEF0B07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05F6C986-FAD3-8A94-A1E1-1F33768D9C55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14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31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91130BF9-3367-C43C-59BF-1D64C138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EE1D0B58-7C98-1FAF-C45C-A043291790D1}"/>
              </a:ext>
            </a:extLst>
          </p:cNvPr>
          <p:cNvSpPr txBox="1"/>
          <p:nvPr/>
        </p:nvSpPr>
        <p:spPr>
          <a:xfrm>
            <a:off x="671802" y="1140105"/>
            <a:ext cx="17457172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LET ME THINK ABOUT IT…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D9E81D3-C696-0E47-9369-E19558D28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5134861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CABD6E5-9E12-E7CF-092B-A1B4F61A730F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47CD35-CE38-549C-5C55-BBC3C4C42889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1767E-7EB9-5F5F-0D9D-2F9387DCD5AA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F05B8F85-0346-1910-65E4-9E5F028E6591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15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75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>
          <a:extLst>
            <a:ext uri="{FF2B5EF4-FFF2-40B4-BE49-F238E27FC236}">
              <a16:creationId xmlns:a16="http://schemas.microsoft.com/office/drawing/2014/main" id="{8CA9BA94-34E6-61BC-0F83-85E3467F7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10502E-DEFD-B793-68D2-7BFD448DF2AD}"/>
              </a:ext>
            </a:extLst>
          </p:cNvPr>
          <p:cNvSpPr/>
          <p:nvPr/>
        </p:nvSpPr>
        <p:spPr>
          <a:xfrm>
            <a:off x="-1" y="0"/>
            <a:ext cx="11951491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Google Shape;91;p10">
            <a:extLst>
              <a:ext uri="{FF2B5EF4-FFF2-40B4-BE49-F238E27FC236}">
                <a16:creationId xmlns:a16="http://schemas.microsoft.com/office/drawing/2014/main" id="{F4D22C58-CF99-9F04-B4D5-E4F44FC5214C}"/>
              </a:ext>
            </a:extLst>
          </p:cNvPr>
          <p:cNvPicPr preferRelativeResize="0"/>
          <p:nvPr/>
        </p:nvPicPr>
        <p:blipFill>
          <a:blip r:embed="rId3"/>
          <a:srcRect l="32738" r="32738"/>
          <a:stretch/>
        </p:blipFill>
        <p:spPr>
          <a:xfrm>
            <a:off x="11951492" y="-1"/>
            <a:ext cx="6336507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AEAB81-D8EB-23EF-A5A2-01B49D02B366}"/>
              </a:ext>
            </a:extLst>
          </p:cNvPr>
          <p:cNvCxnSpPr>
            <a:cxnSpLocks/>
          </p:cNvCxnSpPr>
          <p:nvPr/>
        </p:nvCxnSpPr>
        <p:spPr>
          <a:xfrm flipV="1">
            <a:off x="11943558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B74B638F-996E-9517-0E17-40F44325F526}"/>
              </a:ext>
            </a:extLst>
          </p:cNvPr>
          <p:cNvSpPr txBox="1"/>
          <p:nvPr/>
        </p:nvSpPr>
        <p:spPr>
          <a:xfrm>
            <a:off x="625644" y="1144986"/>
            <a:ext cx="10692269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WANT IT EVEN PUNCHIER?</a:t>
            </a:r>
            <a:endParaRPr sz="6500" b="1" i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6E5298-3361-6D92-DF83-6F5D20641B7D}"/>
              </a:ext>
            </a:extLst>
          </p:cNvPr>
          <p:cNvSpPr/>
          <p:nvPr/>
        </p:nvSpPr>
        <p:spPr>
          <a:xfrm rot="10800000">
            <a:off x="11959422" y="6678024"/>
            <a:ext cx="6328577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2;p10">
            <a:extLst>
              <a:ext uri="{FF2B5EF4-FFF2-40B4-BE49-F238E27FC236}">
                <a16:creationId xmlns:a16="http://schemas.microsoft.com/office/drawing/2014/main" id="{47461874-9702-A4CA-5EDF-D1F94228B3DD}"/>
              </a:ext>
            </a:extLst>
          </p:cNvPr>
          <p:cNvSpPr txBox="1"/>
          <p:nvPr/>
        </p:nvSpPr>
        <p:spPr>
          <a:xfrm>
            <a:off x="625659" y="4290520"/>
            <a:ext cx="10692254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4000" b="0" i="0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Create a one-page </a:t>
            </a:r>
            <a:r>
              <a:rPr lang="en-US" sz="4000" b="1" i="0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“Objection Killers Card” 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4000" b="0" i="0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only the killer line + booking close for each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endPara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4000" b="0" i="0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Or turn it into a </a:t>
            </a:r>
            <a:r>
              <a:rPr lang="en-US" sz="4000" b="1" i="0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laminated desk tool </a:t>
            </a:r>
            <a:r>
              <a:rPr lang="en-US" sz="4000" b="0" i="0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for </a:t>
            </a:r>
            <a:br>
              <a:rPr lang="en-US" sz="4000" b="0" i="0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</a:br>
            <a:r>
              <a:rPr lang="en-US" sz="4000" b="0" i="0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phone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3762609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>
          <a:extLst>
            <a:ext uri="{FF2B5EF4-FFF2-40B4-BE49-F238E27FC236}">
              <a16:creationId xmlns:a16="http://schemas.microsoft.com/office/drawing/2014/main" id="{845C8323-84FC-76BE-71FC-F6C65840A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>
            <a:extLst>
              <a:ext uri="{FF2B5EF4-FFF2-40B4-BE49-F238E27FC236}">
                <a16:creationId xmlns:a16="http://schemas.microsoft.com/office/drawing/2014/main" id="{9A1B9FB1-C070-0145-CC67-00D6627B84CE}"/>
              </a:ext>
            </a:extLst>
          </p:cNvPr>
          <p:cNvSpPr txBox="1"/>
          <p:nvPr/>
        </p:nvSpPr>
        <p:spPr>
          <a:xfrm>
            <a:off x="5522259" y="4271278"/>
            <a:ext cx="11913997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THANK YOU!</a:t>
            </a:r>
            <a:endParaRPr sz="12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9" name="Google Shape;59;p7">
            <a:extLst>
              <a:ext uri="{FF2B5EF4-FFF2-40B4-BE49-F238E27FC236}">
                <a16:creationId xmlns:a16="http://schemas.microsoft.com/office/drawing/2014/main" id="{168A049D-A761-CFA1-310E-994651CA5A1A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0" name="Google Shape;60;p7">
            <a:extLst>
              <a:ext uri="{FF2B5EF4-FFF2-40B4-BE49-F238E27FC236}">
                <a16:creationId xmlns:a16="http://schemas.microsoft.com/office/drawing/2014/main" id="{8907EB4D-D9D0-BBBC-D3D5-807BA6F52AD5}"/>
              </a:ext>
            </a:extLst>
          </p:cNvPr>
          <p:cNvSpPr txBox="1"/>
          <p:nvPr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AFC16F05-521D-9E75-B3C8-99ABE3479D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670AC1-09E6-A735-F129-2111783D8F9A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E47B19-2F8E-D6AD-C0D2-174804230394}"/>
              </a:ext>
            </a:extLst>
          </p:cNvPr>
          <p:cNvCxnSpPr>
            <a:cxnSpLocks/>
          </p:cNvCxnSpPr>
          <p:nvPr/>
        </p:nvCxnSpPr>
        <p:spPr>
          <a:xfrm>
            <a:off x="5617509" y="5670181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B0A124-A5DB-393F-64BD-45E3E9074A4A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and orange logo&#10;&#10;Description automatically generated">
            <a:extLst>
              <a:ext uri="{FF2B5EF4-FFF2-40B4-BE49-F238E27FC236}">
                <a16:creationId xmlns:a16="http://schemas.microsoft.com/office/drawing/2014/main" id="{55C9FDF3-EF34-BD56-FC31-BAB9C19C1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42" y="8515396"/>
            <a:ext cx="1509005" cy="1331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4F09D-D8FC-B2D7-CA6F-0B9DFA018B03}"/>
              </a:ext>
            </a:extLst>
          </p:cNvPr>
          <p:cNvSpPr txBox="1"/>
          <p:nvPr/>
        </p:nvSpPr>
        <p:spPr>
          <a:xfrm>
            <a:off x="3058477" y="8694630"/>
            <a:ext cx="309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ROB HURTIG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Senior Vice President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Magellan Financial</a:t>
            </a:r>
          </a:p>
        </p:txBody>
      </p:sp>
    </p:spTree>
    <p:extLst>
      <p:ext uri="{BB962C8B-B14F-4D97-AF65-F5344CB8AC3E}">
        <p14:creationId xmlns:p14="http://schemas.microsoft.com/office/powerpoint/2010/main" val="301039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408E69BF-CB7E-ED38-83BC-B74820ACE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AB5A2796-807E-9377-B77D-588524921AC6}"/>
              </a:ext>
            </a:extLst>
          </p:cNvPr>
          <p:cNvSpPr txBox="1"/>
          <p:nvPr/>
        </p:nvSpPr>
        <p:spPr>
          <a:xfrm>
            <a:off x="671802" y="1140105"/>
            <a:ext cx="16764454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JUST SEND ME THE INFO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E0EE8EB-F654-D885-1EE7-FDC4BE9EF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036061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2A1ECE7-5ACA-E301-EE0E-0B127A3BAE59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DC69E3-649B-C664-A2F4-CAE3700FCA69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283C4-CC2D-7FF9-1D9A-E7ABD376406B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2" name="Google Shape;58;p7">
            <a:extLst>
              <a:ext uri="{FF2B5EF4-FFF2-40B4-BE49-F238E27FC236}">
                <a16:creationId xmlns:a16="http://schemas.microsoft.com/office/drawing/2014/main" id="{2C0EF6E7-882E-76FC-31CC-9E94419A3A25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1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3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18500C24-B297-6BEC-EC61-B5CA5FAD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8C287C4D-F9FB-610D-47F2-2D80C483B69C}"/>
              </a:ext>
            </a:extLst>
          </p:cNvPr>
          <p:cNvSpPr txBox="1"/>
          <p:nvPr/>
        </p:nvSpPr>
        <p:spPr>
          <a:xfrm>
            <a:off x="671802" y="1140105"/>
            <a:ext cx="16764454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I’LL READ IT AND CALL IF I NEED YOU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F58D1C2-0D5E-1241-F2E4-F158AFF7C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8456772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61D03A3-203D-FDDB-26EE-85ECEAC4C9B2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7B2A4-7633-EA1F-A86E-A34A55DFC79C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F13131-BF57-1091-E5F9-9DEB85BCB1EE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C44ED9F7-37A7-BBB0-E430-CFB0EB0E7141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2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02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F4163BB5-14A6-BBCB-7F4D-1805C0B1C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A7017F91-CFCF-4915-6C73-2F820A34FAEA}"/>
              </a:ext>
            </a:extLst>
          </p:cNvPr>
          <p:cNvSpPr txBox="1"/>
          <p:nvPr/>
        </p:nvSpPr>
        <p:spPr>
          <a:xfrm>
            <a:off x="671802" y="1140105"/>
            <a:ext cx="16764454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I’M JUST CURIOUS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114FEC4-8C5B-2E29-F797-07820829B0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676360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1DE23B-E440-AF8D-0F75-1B042878D5AF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9628A8-9572-4BED-597E-4E494F4ABC9C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8D18B6-852D-46E0-9F40-AB7231AEC071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DFA8B570-77E0-10E6-DD66-20ACD8F4ADBC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3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63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2A1133E6-8AEF-53C2-92F6-F1378D4E9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719799F1-DA5A-94A9-06A8-90520EE75392}"/>
              </a:ext>
            </a:extLst>
          </p:cNvPr>
          <p:cNvSpPr txBox="1"/>
          <p:nvPr/>
        </p:nvSpPr>
        <p:spPr>
          <a:xfrm>
            <a:off x="671802" y="1140105"/>
            <a:ext cx="16764454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 ALREADY HAVE AN ADVISOR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684939F-5698-9133-B81B-5535B311B7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5808992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AA16F5D-7D14-B8BE-CAEB-6E4DE1E75FA6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DEC3D-5573-DE06-6F2E-1372DB82A8EF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F5C64-05DF-A471-ABB4-9FD7214277E6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A1F0C983-23CB-CFCE-47E0-987904A69464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4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31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98DB47E9-259E-32A3-DD2D-5408B2E21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DE022522-7DFE-25EF-0336-52078248EC1A}"/>
              </a:ext>
            </a:extLst>
          </p:cNvPr>
          <p:cNvSpPr txBox="1"/>
          <p:nvPr/>
        </p:nvSpPr>
        <p:spPr>
          <a:xfrm>
            <a:off x="671802" y="1140105"/>
            <a:ext cx="16764454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I’M NOT READY YET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44C5979-5B72-2CA7-A9AF-8B45005CE9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6131748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1E628E2-48C5-AC39-BD3A-C0E7BAC8080A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62859B-CCE4-58B6-3E5C-1C377B343025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63CF5-69AB-B417-4443-59F8EEC940A5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45065D0E-CE0D-A084-FFCD-89216FD4427A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5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67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C85AD2BB-B197-BB4D-2036-D53CE5D1F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7A27243D-D641-A617-045B-C964DB487FFD}"/>
              </a:ext>
            </a:extLst>
          </p:cNvPr>
          <p:cNvSpPr txBox="1"/>
          <p:nvPr/>
        </p:nvSpPr>
        <p:spPr>
          <a:xfrm>
            <a:off x="671802" y="1140105"/>
            <a:ext cx="16764454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WHAT’S THIS GOING TO COST?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582A638-5043-616A-D9A0-475EE05459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7726070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CEE299-1B45-D1F1-619A-4CD7DF6A2D5E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06E6B-1376-2089-E4EE-EC1BF1B95670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6CFC36-7C70-02D8-A068-FD8054E3525E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478286FD-C350-9289-809A-76E04DE180AA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6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02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9541DC8C-E69C-AE35-E6F2-66ED6691C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E5D69589-6725-048A-B84F-38C067875009}"/>
              </a:ext>
            </a:extLst>
          </p:cNvPr>
          <p:cNvSpPr txBox="1"/>
          <p:nvPr/>
        </p:nvSpPr>
        <p:spPr>
          <a:xfrm>
            <a:off x="671802" y="1140105"/>
            <a:ext cx="16764454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IS THIS A SALES PITCH?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90D2B66-1D2A-44A9-EDA0-7EE3078D44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1855087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6A23C74-C8CA-0772-5E80-760BEE5D0909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24820-4528-0173-C084-079AF63AFDB2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AA257-7123-F3B6-6DD1-D015CD035553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E410C931-E313-FE4D-C7FA-2C428D0FED2C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7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25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AAB29063-7F63-3AEB-2D61-6749F6FC4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0E37ACAF-CF50-0A66-1860-6FC9BFAF228A}"/>
              </a:ext>
            </a:extLst>
          </p:cNvPr>
          <p:cNvSpPr txBox="1"/>
          <p:nvPr/>
        </p:nvSpPr>
        <p:spPr>
          <a:xfrm>
            <a:off x="671802" y="1140105"/>
            <a:ext cx="16764454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I’M TOO BUSY</a:t>
            </a:r>
            <a:endParaRPr lang="en-US"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C4B74D9-AF5E-CAA9-021F-B3575D5F4D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9726525"/>
              </p:ext>
            </p:extLst>
          </p:nvPr>
        </p:nvGraphicFramePr>
        <p:xfrm>
          <a:off x="5368108" y="2882339"/>
          <a:ext cx="10797587" cy="626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B9D22E1-4491-51BC-5880-60C3EB3EB6D2}"/>
              </a:ext>
            </a:extLst>
          </p:cNvPr>
          <p:cNvSpPr txBox="1"/>
          <p:nvPr/>
        </p:nvSpPr>
        <p:spPr>
          <a:xfrm>
            <a:off x="1928191" y="3362315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REFLECT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060F49-0CC1-9BF5-857F-CDD033984231}"/>
              </a:ext>
            </a:extLst>
          </p:cNvPr>
          <p:cNvSpPr txBox="1"/>
          <p:nvPr/>
        </p:nvSpPr>
        <p:spPr>
          <a:xfrm>
            <a:off x="1928191" y="5414453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REFRAME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D21FD2-3AEC-F1A1-147B-33587CDF531B}"/>
              </a:ext>
            </a:extLst>
          </p:cNvPr>
          <p:cNvSpPr txBox="1"/>
          <p:nvPr/>
        </p:nvSpPr>
        <p:spPr>
          <a:xfrm>
            <a:off x="1928191" y="7466591"/>
            <a:ext cx="343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BOOK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11B1EBDE-1144-B165-3674-405FD419CC85}"/>
              </a:ext>
            </a:extLst>
          </p:cNvPr>
          <p:cNvSpPr txBox="1"/>
          <p:nvPr/>
        </p:nvSpPr>
        <p:spPr>
          <a:xfrm>
            <a:off x="671802" y="652645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OBJECTION 8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96930"/>
      </p:ext>
    </p:extLst>
  </p:cSld>
  <p:clrMapOvr>
    <a:masterClrMapping/>
  </p:clrMapOvr>
</p:sld>
</file>

<file path=ppt/theme/theme1.xml><?xml version="1.0" encoding="utf-8"?>
<a:theme xmlns:a="http://schemas.openxmlformats.org/drawingml/2006/main" name="Muted Minimal Year-End Review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6681</TotalTime>
  <Words>1807</Words>
  <Application>Microsoft Macintosh PowerPoint</Application>
  <PresentationFormat>Custom</PresentationFormat>
  <Paragraphs>203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Arial</vt:lpstr>
      <vt:lpstr>Roboto</vt:lpstr>
      <vt:lpstr>ROBOTO BLACK</vt:lpstr>
      <vt:lpstr>Calibri</vt:lpstr>
      <vt:lpstr>Roboto Medium</vt:lpstr>
      <vt:lpstr>Muted Minimal Year-End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Allison Munden</cp:lastModifiedBy>
  <cp:revision>8</cp:revision>
  <dcterms:modified xsi:type="dcterms:W3CDTF">2026-01-12T17:07:05Z</dcterms:modified>
</cp:coreProperties>
</file>