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6" r:id="rId2"/>
    <p:sldId id="258" r:id="rId3"/>
    <p:sldId id="369" r:id="rId4"/>
    <p:sldId id="361" r:id="rId5"/>
    <p:sldId id="368" r:id="rId6"/>
    <p:sldId id="363" r:id="rId7"/>
    <p:sldId id="350" r:id="rId8"/>
    <p:sldId id="364" r:id="rId9"/>
    <p:sldId id="370" r:id="rId10"/>
    <p:sldId id="371" r:id="rId11"/>
    <p:sldId id="373" r:id="rId12"/>
    <p:sldId id="374" r:id="rId13"/>
    <p:sldId id="375" r:id="rId14"/>
    <p:sldId id="376" r:id="rId15"/>
    <p:sldId id="377" r:id="rId16"/>
    <p:sldId id="378" r:id="rId17"/>
    <p:sldId id="379" r:id="rId18"/>
    <p:sldId id="380" r:id="rId19"/>
    <p:sldId id="381" r:id="rId20"/>
    <p:sldId id="382" r:id="rId21"/>
    <p:sldId id="383" r:id="rId22"/>
    <p:sldId id="384" r:id="rId23"/>
    <p:sldId id="385" r:id="rId24"/>
    <p:sldId id="387" r:id="rId25"/>
    <p:sldId id="386" r:id="rId26"/>
    <p:sldId id="388" r:id="rId27"/>
    <p:sldId id="389" r:id="rId28"/>
    <p:sldId id="390" r:id="rId29"/>
    <p:sldId id="391" r:id="rId30"/>
    <p:sldId id="392" r:id="rId31"/>
    <p:sldId id="400" r:id="rId32"/>
    <p:sldId id="407" r:id="rId33"/>
    <p:sldId id="393" r:id="rId34"/>
    <p:sldId id="394" r:id="rId35"/>
    <p:sldId id="395" r:id="rId36"/>
    <p:sldId id="396" r:id="rId37"/>
    <p:sldId id="397" r:id="rId38"/>
    <p:sldId id="398" r:id="rId39"/>
    <p:sldId id="399" r:id="rId40"/>
    <p:sldId id="366" r:id="rId41"/>
    <p:sldId id="367"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1D2858"/>
    <a:srgbClr val="EEC67E"/>
    <a:srgbClr val="363A3E"/>
    <a:srgbClr val="FF00FF"/>
    <a:srgbClr val="2E28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C4850FE-FC7D-FC4E-93C1-242D9A89E61A}" v="22" dt="2026-01-08T15:46:28.135"/>
  </p1510:revLst>
</p1510:revInfo>
</file>

<file path=ppt/tableStyles.xml><?xml version="1.0" encoding="utf-8"?>
<a:tblStyleLst xmlns:a="http://schemas.openxmlformats.org/drawingml/2006/main" def="{5C22544A-7EE6-4342-B048-85BDC9FD1C3A}">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73"/>
    <p:restoredTop sz="94694"/>
  </p:normalViewPr>
  <p:slideViewPr>
    <p:cSldViewPr snapToGrid="0">
      <p:cViewPr varScale="1">
        <p:scale>
          <a:sx n="120" d="100"/>
          <a:sy n="120" d="100"/>
        </p:scale>
        <p:origin x="208" y="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204BAA-371E-45A9-88AD-053616C734BF}" type="datetimeFigureOut">
              <a:rPr lang="en-US" smtClean="0"/>
              <a:t>1/16/26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8EED3B-AB76-42FA-BF97-062F9AFD79B5}" type="slidenum">
              <a:rPr lang="en-US" smtClean="0"/>
              <a:t>‹#›</a:t>
            </a:fld>
            <a:endParaRPr lang="en-US"/>
          </a:p>
        </p:txBody>
      </p:sp>
    </p:spTree>
    <p:extLst>
      <p:ext uri="{BB962C8B-B14F-4D97-AF65-F5344CB8AC3E}">
        <p14:creationId xmlns:p14="http://schemas.microsoft.com/office/powerpoint/2010/main" val="1155165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8EED3B-AB76-42FA-BF97-062F9AFD79B5}" type="slidenum">
              <a:rPr lang="en-US" smtClean="0"/>
              <a:t>1</a:t>
            </a:fld>
            <a:endParaRPr lang="en-US"/>
          </a:p>
        </p:txBody>
      </p:sp>
    </p:spTree>
    <p:extLst>
      <p:ext uri="{BB962C8B-B14F-4D97-AF65-F5344CB8AC3E}">
        <p14:creationId xmlns:p14="http://schemas.microsoft.com/office/powerpoint/2010/main" val="10660527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8EED3B-AB76-42FA-BF97-062F9AFD79B5}" type="slidenum">
              <a:rPr lang="en-US" smtClean="0"/>
              <a:t>12</a:t>
            </a:fld>
            <a:endParaRPr lang="en-US"/>
          </a:p>
        </p:txBody>
      </p:sp>
    </p:spTree>
    <p:extLst>
      <p:ext uri="{BB962C8B-B14F-4D97-AF65-F5344CB8AC3E}">
        <p14:creationId xmlns:p14="http://schemas.microsoft.com/office/powerpoint/2010/main" val="12662254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8EED3B-AB76-42FA-BF97-062F9AFD79B5}" type="slidenum">
              <a:rPr lang="en-US" smtClean="0"/>
              <a:t>13</a:t>
            </a:fld>
            <a:endParaRPr lang="en-US"/>
          </a:p>
        </p:txBody>
      </p:sp>
    </p:spTree>
    <p:extLst>
      <p:ext uri="{BB962C8B-B14F-4D97-AF65-F5344CB8AC3E}">
        <p14:creationId xmlns:p14="http://schemas.microsoft.com/office/powerpoint/2010/main" val="33695808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B8AF61-4DB9-0A90-99FA-2D3E1DECAE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D580ED-15E9-6B91-E1DE-F227CA3AF7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DBB0FB-C5E0-587E-3C5C-2E7E93DC2CA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E23CCCC-5197-7510-A88F-1569866708A7}"/>
              </a:ext>
            </a:extLst>
          </p:cNvPr>
          <p:cNvSpPr>
            <a:spLocks noGrp="1"/>
          </p:cNvSpPr>
          <p:nvPr>
            <p:ph type="sldNum" sz="quarter" idx="5"/>
          </p:nvPr>
        </p:nvSpPr>
        <p:spPr/>
        <p:txBody>
          <a:bodyPr/>
          <a:lstStyle/>
          <a:p>
            <a:fld id="{648EED3B-AB76-42FA-BF97-062F9AFD79B5}" type="slidenum">
              <a:rPr lang="en-US" smtClean="0"/>
              <a:t>14</a:t>
            </a:fld>
            <a:endParaRPr lang="en-US"/>
          </a:p>
        </p:txBody>
      </p:sp>
    </p:spTree>
    <p:extLst>
      <p:ext uri="{BB962C8B-B14F-4D97-AF65-F5344CB8AC3E}">
        <p14:creationId xmlns:p14="http://schemas.microsoft.com/office/powerpoint/2010/main" val="28135475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7BDD9C-FE4C-A8BE-C3EC-F9E846B7D6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093104-0DE5-48FB-1E6A-3F02421615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81AE1B-6546-E436-E985-1EE0CA51C59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DB1CB17-CBA5-91B2-0AFC-72984D239363}"/>
              </a:ext>
            </a:extLst>
          </p:cNvPr>
          <p:cNvSpPr>
            <a:spLocks noGrp="1"/>
          </p:cNvSpPr>
          <p:nvPr>
            <p:ph type="sldNum" sz="quarter" idx="5"/>
          </p:nvPr>
        </p:nvSpPr>
        <p:spPr/>
        <p:txBody>
          <a:bodyPr/>
          <a:lstStyle/>
          <a:p>
            <a:fld id="{648EED3B-AB76-42FA-BF97-062F9AFD79B5}" type="slidenum">
              <a:rPr lang="en-US" smtClean="0"/>
              <a:t>15</a:t>
            </a:fld>
            <a:endParaRPr lang="en-US"/>
          </a:p>
        </p:txBody>
      </p:sp>
    </p:spTree>
    <p:extLst>
      <p:ext uri="{BB962C8B-B14F-4D97-AF65-F5344CB8AC3E}">
        <p14:creationId xmlns:p14="http://schemas.microsoft.com/office/powerpoint/2010/main" val="42097979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F405A0-54B4-660F-49C7-0EC836311A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869439-DF27-9B59-0267-89F001F6B5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7AF49B-56C2-6541-201E-619E801D2CB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2BDF380-0ECE-6EB8-CC28-C445776AAE07}"/>
              </a:ext>
            </a:extLst>
          </p:cNvPr>
          <p:cNvSpPr>
            <a:spLocks noGrp="1"/>
          </p:cNvSpPr>
          <p:nvPr>
            <p:ph type="sldNum" sz="quarter" idx="5"/>
          </p:nvPr>
        </p:nvSpPr>
        <p:spPr/>
        <p:txBody>
          <a:bodyPr/>
          <a:lstStyle/>
          <a:p>
            <a:fld id="{648EED3B-AB76-42FA-BF97-062F9AFD79B5}" type="slidenum">
              <a:rPr lang="en-US" smtClean="0"/>
              <a:t>19</a:t>
            </a:fld>
            <a:endParaRPr lang="en-US"/>
          </a:p>
        </p:txBody>
      </p:sp>
    </p:spTree>
    <p:extLst>
      <p:ext uri="{BB962C8B-B14F-4D97-AF65-F5344CB8AC3E}">
        <p14:creationId xmlns:p14="http://schemas.microsoft.com/office/powerpoint/2010/main" val="15673686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660D5-5318-FDB2-B31F-F691CBB0FE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A614B8-52B2-4C26-6903-BFF63E031D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B02640-B7D7-B26C-CE79-105C281938D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Arial" panose="020B0604020202020204" pitchFamily="34" charset="0"/>
                <a:cs typeface="Arial" panose="020B0604020202020204" pitchFamily="34" charset="0"/>
              </a:rPr>
              <a:t>**High fees associated with variable annuities can significantly impact potential investment returns. For example, if a variable annuity charges 2% annually in fees and the underlying sub-accounts earn 6%, the net return after fees would be reduced to 4%. If your sub-account goes down 6%, the net effect would be that your account is down 8%</a:t>
            </a:r>
          </a:p>
          <a:p>
            <a:endParaRPr lang="en-US" dirty="0"/>
          </a:p>
        </p:txBody>
      </p:sp>
      <p:sp>
        <p:nvSpPr>
          <p:cNvPr id="4" name="Slide Number Placeholder 3">
            <a:extLst>
              <a:ext uri="{FF2B5EF4-FFF2-40B4-BE49-F238E27FC236}">
                <a16:creationId xmlns:a16="http://schemas.microsoft.com/office/drawing/2014/main" id="{A63ACE00-A987-5FB4-EC72-5B1B640147AE}"/>
              </a:ext>
            </a:extLst>
          </p:cNvPr>
          <p:cNvSpPr>
            <a:spLocks noGrp="1"/>
          </p:cNvSpPr>
          <p:nvPr>
            <p:ph type="sldNum" sz="quarter" idx="5"/>
          </p:nvPr>
        </p:nvSpPr>
        <p:spPr/>
        <p:txBody>
          <a:bodyPr/>
          <a:lstStyle/>
          <a:p>
            <a:fld id="{648EED3B-AB76-42FA-BF97-062F9AFD79B5}" type="slidenum">
              <a:rPr lang="en-US" smtClean="0"/>
              <a:t>20</a:t>
            </a:fld>
            <a:endParaRPr lang="en-US"/>
          </a:p>
        </p:txBody>
      </p:sp>
    </p:spTree>
    <p:extLst>
      <p:ext uri="{BB962C8B-B14F-4D97-AF65-F5344CB8AC3E}">
        <p14:creationId xmlns:p14="http://schemas.microsoft.com/office/powerpoint/2010/main" val="2740453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8EED3B-AB76-42FA-BF97-062F9AFD79B5}" type="slidenum">
              <a:rPr lang="en-US" smtClean="0"/>
              <a:t>21</a:t>
            </a:fld>
            <a:endParaRPr lang="en-US"/>
          </a:p>
        </p:txBody>
      </p:sp>
    </p:spTree>
    <p:extLst>
      <p:ext uri="{BB962C8B-B14F-4D97-AF65-F5344CB8AC3E}">
        <p14:creationId xmlns:p14="http://schemas.microsoft.com/office/powerpoint/2010/main" val="32524366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8EED3B-AB76-42FA-BF97-062F9AFD79B5}" type="slidenum">
              <a:rPr lang="en-US" smtClean="0"/>
              <a:t>22</a:t>
            </a:fld>
            <a:endParaRPr lang="en-US"/>
          </a:p>
        </p:txBody>
      </p:sp>
    </p:spTree>
    <p:extLst>
      <p:ext uri="{BB962C8B-B14F-4D97-AF65-F5344CB8AC3E}">
        <p14:creationId xmlns:p14="http://schemas.microsoft.com/office/powerpoint/2010/main" val="9956963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540843-63C1-2E01-5BCD-92FD8A4A60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5BD1C1-5D6E-7066-DA53-283F794441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4E2DE0-15CA-139B-C689-1C051F8DB60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76D4B61-6EEF-A7A1-488C-77333B890485}"/>
              </a:ext>
            </a:extLst>
          </p:cNvPr>
          <p:cNvSpPr>
            <a:spLocks noGrp="1"/>
          </p:cNvSpPr>
          <p:nvPr>
            <p:ph type="sldNum" sz="quarter" idx="5"/>
          </p:nvPr>
        </p:nvSpPr>
        <p:spPr/>
        <p:txBody>
          <a:bodyPr/>
          <a:lstStyle/>
          <a:p>
            <a:fld id="{648EED3B-AB76-42FA-BF97-062F9AFD79B5}" type="slidenum">
              <a:rPr lang="en-US" smtClean="0"/>
              <a:t>25</a:t>
            </a:fld>
            <a:endParaRPr lang="en-US"/>
          </a:p>
        </p:txBody>
      </p:sp>
    </p:spTree>
    <p:extLst>
      <p:ext uri="{BB962C8B-B14F-4D97-AF65-F5344CB8AC3E}">
        <p14:creationId xmlns:p14="http://schemas.microsoft.com/office/powerpoint/2010/main" val="8443364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04A491-85A3-E376-5FF1-21A86D9B82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B3D850-6DEE-A21D-D832-185921B9E1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55828F-23C6-11F0-BBA9-59C07BE5986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BA61ADC-7CA2-A319-CD9F-4CC303139DBF}"/>
              </a:ext>
            </a:extLst>
          </p:cNvPr>
          <p:cNvSpPr>
            <a:spLocks noGrp="1"/>
          </p:cNvSpPr>
          <p:nvPr>
            <p:ph type="sldNum" sz="quarter" idx="5"/>
          </p:nvPr>
        </p:nvSpPr>
        <p:spPr/>
        <p:txBody>
          <a:bodyPr/>
          <a:lstStyle/>
          <a:p>
            <a:fld id="{648EED3B-AB76-42FA-BF97-062F9AFD79B5}" type="slidenum">
              <a:rPr lang="en-US" smtClean="0"/>
              <a:t>26</a:t>
            </a:fld>
            <a:endParaRPr lang="en-US"/>
          </a:p>
        </p:txBody>
      </p:sp>
    </p:spTree>
    <p:extLst>
      <p:ext uri="{BB962C8B-B14F-4D97-AF65-F5344CB8AC3E}">
        <p14:creationId xmlns:p14="http://schemas.microsoft.com/office/powerpoint/2010/main" val="1465083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8EED3B-AB76-42FA-BF97-062F9AFD79B5}" type="slidenum">
              <a:rPr lang="en-US" smtClean="0"/>
              <a:t>4</a:t>
            </a:fld>
            <a:endParaRPr lang="en-US"/>
          </a:p>
        </p:txBody>
      </p:sp>
    </p:spTree>
    <p:extLst>
      <p:ext uri="{BB962C8B-B14F-4D97-AF65-F5344CB8AC3E}">
        <p14:creationId xmlns:p14="http://schemas.microsoft.com/office/powerpoint/2010/main" val="31594549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8BF303-BB0C-C7C4-D480-0DD622B85C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A7AFE2-9B20-28F8-EC5B-646264709D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978467-995F-15F1-EBC7-A400FD81BFD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E5E28E1-0D5C-5896-C844-4EBF2CE48238}"/>
              </a:ext>
            </a:extLst>
          </p:cNvPr>
          <p:cNvSpPr>
            <a:spLocks noGrp="1"/>
          </p:cNvSpPr>
          <p:nvPr>
            <p:ph type="sldNum" sz="quarter" idx="5"/>
          </p:nvPr>
        </p:nvSpPr>
        <p:spPr/>
        <p:txBody>
          <a:bodyPr/>
          <a:lstStyle/>
          <a:p>
            <a:fld id="{648EED3B-AB76-42FA-BF97-062F9AFD79B5}" type="slidenum">
              <a:rPr lang="en-US" smtClean="0"/>
              <a:t>30</a:t>
            </a:fld>
            <a:endParaRPr lang="en-US"/>
          </a:p>
        </p:txBody>
      </p:sp>
    </p:spTree>
    <p:extLst>
      <p:ext uri="{BB962C8B-B14F-4D97-AF65-F5344CB8AC3E}">
        <p14:creationId xmlns:p14="http://schemas.microsoft.com/office/powerpoint/2010/main" val="7994046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407CA2-4344-9AEB-6FCA-11610BD892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37FAE1-61A3-69B8-5E06-6AB6606E21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9D1DB9-4826-268B-5D95-F3E92C6F1C1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A2FA645-6E7F-AB42-1FA1-9E869BAA24CF}"/>
              </a:ext>
            </a:extLst>
          </p:cNvPr>
          <p:cNvSpPr>
            <a:spLocks noGrp="1"/>
          </p:cNvSpPr>
          <p:nvPr>
            <p:ph type="sldNum" sz="quarter" idx="5"/>
          </p:nvPr>
        </p:nvSpPr>
        <p:spPr/>
        <p:txBody>
          <a:bodyPr/>
          <a:lstStyle/>
          <a:p>
            <a:fld id="{96874A09-FFF8-804C-B92E-08E1F18E6CC1}" type="slidenum">
              <a:rPr lang="en-US" smtClean="0"/>
              <a:t>33</a:t>
            </a:fld>
            <a:endParaRPr lang="en-US"/>
          </a:p>
        </p:txBody>
      </p:sp>
    </p:spTree>
    <p:extLst>
      <p:ext uri="{BB962C8B-B14F-4D97-AF65-F5344CB8AC3E}">
        <p14:creationId xmlns:p14="http://schemas.microsoft.com/office/powerpoint/2010/main" val="30751243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7A4D9B-C22D-4F8E-0F07-962013B36E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6B32C4-6B04-2F5F-1904-07C2C07C9B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DFD503-DC01-6C30-6876-8091BEA3ECB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DE8FD90-7772-F292-5F8B-85E838D3FF56}"/>
              </a:ext>
            </a:extLst>
          </p:cNvPr>
          <p:cNvSpPr>
            <a:spLocks noGrp="1"/>
          </p:cNvSpPr>
          <p:nvPr>
            <p:ph type="sldNum" sz="quarter" idx="5"/>
          </p:nvPr>
        </p:nvSpPr>
        <p:spPr/>
        <p:txBody>
          <a:bodyPr/>
          <a:lstStyle/>
          <a:p>
            <a:fld id="{648EED3B-AB76-42FA-BF97-062F9AFD79B5}" type="slidenum">
              <a:rPr lang="en-US" smtClean="0"/>
              <a:t>34</a:t>
            </a:fld>
            <a:endParaRPr lang="en-US"/>
          </a:p>
        </p:txBody>
      </p:sp>
    </p:spTree>
    <p:extLst>
      <p:ext uri="{BB962C8B-B14F-4D97-AF65-F5344CB8AC3E}">
        <p14:creationId xmlns:p14="http://schemas.microsoft.com/office/powerpoint/2010/main" val="25020690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A250DF-5674-4464-D6F1-A1D18B1C78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ECC6C7-3FEC-07F0-847C-474995110A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A8E064-11FC-FC56-072A-2E22FC77806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EB6AAFE-DA5D-C56C-5EE5-B5B15909E777}"/>
              </a:ext>
            </a:extLst>
          </p:cNvPr>
          <p:cNvSpPr>
            <a:spLocks noGrp="1"/>
          </p:cNvSpPr>
          <p:nvPr>
            <p:ph type="sldNum" sz="quarter" idx="5"/>
          </p:nvPr>
        </p:nvSpPr>
        <p:spPr/>
        <p:txBody>
          <a:bodyPr/>
          <a:lstStyle/>
          <a:p>
            <a:fld id="{648EED3B-AB76-42FA-BF97-062F9AFD79B5}" type="slidenum">
              <a:rPr lang="en-US" smtClean="0"/>
              <a:t>35</a:t>
            </a:fld>
            <a:endParaRPr lang="en-US"/>
          </a:p>
        </p:txBody>
      </p:sp>
    </p:spTree>
    <p:extLst>
      <p:ext uri="{BB962C8B-B14F-4D97-AF65-F5344CB8AC3E}">
        <p14:creationId xmlns:p14="http://schemas.microsoft.com/office/powerpoint/2010/main" val="26426755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C2E3F7-D156-16CF-3E97-B02005FDED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0027AE-D72E-DBF8-1E60-D3EBBCACCE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D75E5D-B8C6-E49D-37FA-F03EA0E3538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3185715-1D2A-07F5-98E0-E412FAA87C4F}"/>
              </a:ext>
            </a:extLst>
          </p:cNvPr>
          <p:cNvSpPr>
            <a:spLocks noGrp="1"/>
          </p:cNvSpPr>
          <p:nvPr>
            <p:ph type="sldNum" sz="quarter" idx="5"/>
          </p:nvPr>
        </p:nvSpPr>
        <p:spPr/>
        <p:txBody>
          <a:bodyPr/>
          <a:lstStyle/>
          <a:p>
            <a:fld id="{648EED3B-AB76-42FA-BF97-062F9AFD79B5}" type="slidenum">
              <a:rPr lang="en-US" smtClean="0"/>
              <a:t>36</a:t>
            </a:fld>
            <a:endParaRPr lang="en-US"/>
          </a:p>
        </p:txBody>
      </p:sp>
    </p:spTree>
    <p:extLst>
      <p:ext uri="{BB962C8B-B14F-4D97-AF65-F5344CB8AC3E}">
        <p14:creationId xmlns:p14="http://schemas.microsoft.com/office/powerpoint/2010/main" val="4448505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D86E78-27E2-1EA7-BDEA-15F329DA3B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88D510-EB9E-7E59-F721-01D294B6DB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7669D7-D6ED-C6DE-4C87-DF24D26F9EF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7868165-9AF2-F000-586B-881050963FB2}"/>
              </a:ext>
            </a:extLst>
          </p:cNvPr>
          <p:cNvSpPr>
            <a:spLocks noGrp="1"/>
          </p:cNvSpPr>
          <p:nvPr>
            <p:ph type="sldNum" sz="quarter" idx="5"/>
          </p:nvPr>
        </p:nvSpPr>
        <p:spPr/>
        <p:txBody>
          <a:bodyPr/>
          <a:lstStyle/>
          <a:p>
            <a:fld id="{648EED3B-AB76-42FA-BF97-062F9AFD79B5}" type="slidenum">
              <a:rPr lang="en-US" smtClean="0"/>
              <a:t>37</a:t>
            </a:fld>
            <a:endParaRPr lang="en-US"/>
          </a:p>
        </p:txBody>
      </p:sp>
    </p:spTree>
    <p:extLst>
      <p:ext uri="{BB962C8B-B14F-4D97-AF65-F5344CB8AC3E}">
        <p14:creationId xmlns:p14="http://schemas.microsoft.com/office/powerpoint/2010/main" val="7691743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DC07AB-B630-0423-91AF-7AEA0966C7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BF1A0A-403E-FF47-368B-1F26BC6E2E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C430D8-C881-60FF-1F8A-8887D117CE8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DFE8F5E-400D-CBE3-E97F-B7871C82FD0A}"/>
              </a:ext>
            </a:extLst>
          </p:cNvPr>
          <p:cNvSpPr>
            <a:spLocks noGrp="1"/>
          </p:cNvSpPr>
          <p:nvPr>
            <p:ph type="sldNum" sz="quarter" idx="5"/>
          </p:nvPr>
        </p:nvSpPr>
        <p:spPr/>
        <p:txBody>
          <a:bodyPr/>
          <a:lstStyle/>
          <a:p>
            <a:fld id="{648EED3B-AB76-42FA-BF97-062F9AFD79B5}" type="slidenum">
              <a:rPr lang="en-US" smtClean="0"/>
              <a:t>38</a:t>
            </a:fld>
            <a:endParaRPr lang="en-US"/>
          </a:p>
        </p:txBody>
      </p:sp>
    </p:spTree>
    <p:extLst>
      <p:ext uri="{BB962C8B-B14F-4D97-AF65-F5344CB8AC3E}">
        <p14:creationId xmlns:p14="http://schemas.microsoft.com/office/powerpoint/2010/main" val="40172402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056152-BAC3-F232-28B7-72DB0DD58E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310586-130C-DF0F-2ADC-7DD2482478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81DE3D-B6EB-35BC-B003-BAE827B86CC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2F2DE26-535A-686A-12C5-D7D9506F8B20}"/>
              </a:ext>
            </a:extLst>
          </p:cNvPr>
          <p:cNvSpPr>
            <a:spLocks noGrp="1"/>
          </p:cNvSpPr>
          <p:nvPr>
            <p:ph type="sldNum" sz="quarter" idx="5"/>
          </p:nvPr>
        </p:nvSpPr>
        <p:spPr/>
        <p:txBody>
          <a:bodyPr/>
          <a:lstStyle/>
          <a:p>
            <a:fld id="{648EED3B-AB76-42FA-BF97-062F9AFD79B5}" type="slidenum">
              <a:rPr lang="en-US" smtClean="0"/>
              <a:t>39</a:t>
            </a:fld>
            <a:endParaRPr lang="en-US"/>
          </a:p>
        </p:txBody>
      </p:sp>
    </p:spTree>
    <p:extLst>
      <p:ext uri="{BB962C8B-B14F-4D97-AF65-F5344CB8AC3E}">
        <p14:creationId xmlns:p14="http://schemas.microsoft.com/office/powerpoint/2010/main" val="21885962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8EED3B-AB76-42FA-BF97-062F9AFD79B5}" type="slidenum">
              <a:rPr lang="en-US" smtClean="0"/>
              <a:t>40</a:t>
            </a:fld>
            <a:endParaRPr lang="en-US"/>
          </a:p>
        </p:txBody>
      </p:sp>
    </p:spTree>
    <p:extLst>
      <p:ext uri="{BB962C8B-B14F-4D97-AF65-F5344CB8AC3E}">
        <p14:creationId xmlns:p14="http://schemas.microsoft.com/office/powerpoint/2010/main" val="14370993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AF8407-BA34-5144-2022-20EEB3895E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32D99E-DD82-2FE2-C11B-1D58E0FAA5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DB3894-BD35-E9A0-12AD-5D3A7C87609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BFD0473-0041-AE51-3167-29D01F7636FF}"/>
              </a:ext>
            </a:extLst>
          </p:cNvPr>
          <p:cNvSpPr>
            <a:spLocks noGrp="1"/>
          </p:cNvSpPr>
          <p:nvPr>
            <p:ph type="sldNum" sz="quarter" idx="5"/>
          </p:nvPr>
        </p:nvSpPr>
        <p:spPr/>
        <p:txBody>
          <a:bodyPr/>
          <a:lstStyle/>
          <a:p>
            <a:fld id="{648EED3B-AB76-42FA-BF97-062F9AFD79B5}" type="slidenum">
              <a:rPr lang="en-US" smtClean="0"/>
              <a:t>5</a:t>
            </a:fld>
            <a:endParaRPr lang="en-US"/>
          </a:p>
        </p:txBody>
      </p:sp>
    </p:spTree>
    <p:extLst>
      <p:ext uri="{BB962C8B-B14F-4D97-AF65-F5344CB8AC3E}">
        <p14:creationId xmlns:p14="http://schemas.microsoft.com/office/powerpoint/2010/main" val="634185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8EED3B-AB76-42FA-BF97-062F9AFD79B5}" type="slidenum">
              <a:rPr lang="en-US" smtClean="0"/>
              <a:t>6</a:t>
            </a:fld>
            <a:endParaRPr lang="en-US"/>
          </a:p>
        </p:txBody>
      </p:sp>
    </p:spTree>
    <p:extLst>
      <p:ext uri="{BB962C8B-B14F-4D97-AF65-F5344CB8AC3E}">
        <p14:creationId xmlns:p14="http://schemas.microsoft.com/office/powerpoint/2010/main" val="26210565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0" i="0" u="none" strike="noStrike">
                <a:solidFill>
                  <a:srgbClr val="000000"/>
                </a:solidFill>
                <a:effectLst/>
                <a:latin typeface="Calibri" panose="020F0502020204030204" pitchFamily="34" charset="0"/>
              </a:rPr>
              <a:t>Do you know your Risk tolerance?  </a:t>
            </a:r>
            <a:r>
              <a:rPr lang="en-US" sz="1200" b="0" i="0">
                <a:solidFill>
                  <a:srgbClr val="444444"/>
                </a:solidFill>
                <a:effectLst/>
                <a:latin typeface="Calibri" panose="020F0502020204030204" pitchFamily="34" charset="0"/>
              </a:rPr>
              <a:t>​And more importantly do you know your risk capacity.</a:t>
            </a:r>
            <a:endParaRPr lang="en-US" b="0" i="0">
              <a:solidFill>
                <a:srgbClr val="444444"/>
              </a:solidFill>
              <a:effectLst/>
              <a:latin typeface="Calibri" panose="020F0502020204030204" pitchFamily="34" charset="0"/>
            </a:endParaRPr>
          </a:p>
          <a:p>
            <a:pPr algn="l" rtl="0" fontAlgn="base"/>
            <a:r>
              <a:rPr lang="en-US" sz="12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200" b="0" i="0" u="none" strike="noStrike">
                <a:solidFill>
                  <a:srgbClr val="000000"/>
                </a:solidFill>
                <a:effectLst/>
                <a:latin typeface="Calibri" panose="020F0502020204030204" pitchFamily="34" charset="0"/>
              </a:rPr>
              <a:t>Do you know what questions to ask to determine your personal appetite for Risk?</a:t>
            </a:r>
            <a:r>
              <a:rPr lang="en-US" sz="12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2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200" b="0" i="0" u="none" strike="noStrike">
                <a:solidFill>
                  <a:srgbClr val="000000"/>
                </a:solidFill>
                <a:effectLst/>
                <a:latin typeface="Calibri" panose="020F0502020204030204" pitchFamily="34" charset="0"/>
              </a:rPr>
              <a:t>If knowing your personal Risk Profile is important to you, check the box for your complimentary Risk report</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96874A09-FFF8-804C-B92E-08E1F18E6CC1}" type="slidenum">
              <a:rPr lang="en-US" smtClean="0"/>
              <a:t>7</a:t>
            </a:fld>
            <a:endParaRPr lang="en-US"/>
          </a:p>
        </p:txBody>
      </p:sp>
    </p:spTree>
    <p:extLst>
      <p:ext uri="{BB962C8B-B14F-4D97-AF65-F5344CB8AC3E}">
        <p14:creationId xmlns:p14="http://schemas.microsoft.com/office/powerpoint/2010/main" val="20022658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8EED3B-AB76-42FA-BF97-062F9AFD79B5}" type="slidenum">
              <a:rPr lang="en-US" smtClean="0"/>
              <a:t>8</a:t>
            </a:fld>
            <a:endParaRPr lang="en-US"/>
          </a:p>
        </p:txBody>
      </p:sp>
    </p:spTree>
    <p:extLst>
      <p:ext uri="{BB962C8B-B14F-4D97-AF65-F5344CB8AC3E}">
        <p14:creationId xmlns:p14="http://schemas.microsoft.com/office/powerpoint/2010/main" val="26053225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8EED3B-AB76-42FA-BF97-062F9AFD79B5}" type="slidenum">
              <a:rPr lang="en-US" smtClean="0"/>
              <a:t>9</a:t>
            </a:fld>
            <a:endParaRPr lang="en-US"/>
          </a:p>
        </p:txBody>
      </p:sp>
    </p:spTree>
    <p:extLst>
      <p:ext uri="{BB962C8B-B14F-4D97-AF65-F5344CB8AC3E}">
        <p14:creationId xmlns:p14="http://schemas.microsoft.com/office/powerpoint/2010/main" val="8245850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1B6E5D-FCBD-41E8-32C2-AFD6837801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6F99C1-989A-F5B9-5A3D-CC81408C70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12FC19-FBC8-B7A9-EE47-8DEBE571842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96F4DE9-F06E-986F-9AF9-4EBD0FD1B1AD}"/>
              </a:ext>
            </a:extLst>
          </p:cNvPr>
          <p:cNvSpPr>
            <a:spLocks noGrp="1"/>
          </p:cNvSpPr>
          <p:nvPr>
            <p:ph type="sldNum" sz="quarter" idx="5"/>
          </p:nvPr>
        </p:nvSpPr>
        <p:spPr/>
        <p:txBody>
          <a:bodyPr/>
          <a:lstStyle/>
          <a:p>
            <a:fld id="{648EED3B-AB76-42FA-BF97-062F9AFD79B5}" type="slidenum">
              <a:rPr lang="en-US" smtClean="0"/>
              <a:t>10</a:t>
            </a:fld>
            <a:endParaRPr lang="en-US"/>
          </a:p>
        </p:txBody>
      </p:sp>
    </p:spTree>
    <p:extLst>
      <p:ext uri="{BB962C8B-B14F-4D97-AF65-F5344CB8AC3E}">
        <p14:creationId xmlns:p14="http://schemas.microsoft.com/office/powerpoint/2010/main" val="36041671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763D05-FB92-DCB9-D90B-0F866AE6AC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915940-446F-783E-0C77-3542B1BB4C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4152B9-4F3A-8B32-BAB0-B5A2BD8CDD3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21DC59B-2ABE-C716-2C93-33C8C9FE4749}"/>
              </a:ext>
            </a:extLst>
          </p:cNvPr>
          <p:cNvSpPr>
            <a:spLocks noGrp="1"/>
          </p:cNvSpPr>
          <p:nvPr>
            <p:ph type="sldNum" sz="quarter" idx="5"/>
          </p:nvPr>
        </p:nvSpPr>
        <p:spPr/>
        <p:txBody>
          <a:bodyPr/>
          <a:lstStyle/>
          <a:p>
            <a:fld id="{648EED3B-AB76-42FA-BF97-062F9AFD79B5}" type="slidenum">
              <a:rPr lang="en-US" smtClean="0"/>
              <a:t>11</a:t>
            </a:fld>
            <a:endParaRPr lang="en-US"/>
          </a:p>
        </p:txBody>
      </p:sp>
    </p:spTree>
    <p:extLst>
      <p:ext uri="{BB962C8B-B14F-4D97-AF65-F5344CB8AC3E}">
        <p14:creationId xmlns:p14="http://schemas.microsoft.com/office/powerpoint/2010/main" val="25859286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52FF9-9851-C0FE-BD52-493FF1619CB3}"/>
              </a:ext>
            </a:extLst>
          </p:cNvPr>
          <p:cNvSpPr>
            <a:spLocks noGrp="1"/>
          </p:cNvSpPr>
          <p:nvPr>
            <p:ph type="ctrTitle"/>
          </p:nvPr>
        </p:nvSpPr>
        <p:spPr>
          <a:xfrm>
            <a:off x="1524000" y="1122363"/>
            <a:ext cx="9144000" cy="2387600"/>
          </a:xfrm>
        </p:spPr>
        <p:txBody>
          <a:bodyPr anchor="b">
            <a:normAutofit/>
          </a:bodyPr>
          <a:lstStyle>
            <a:lvl1pPr algn="ctr">
              <a:defRPr sz="4800"/>
            </a:lvl1pPr>
          </a:lstStyle>
          <a:p>
            <a:r>
              <a:rPr lang="en-US" dirty="0"/>
              <a:t>Click to edit Master title style</a:t>
            </a:r>
          </a:p>
        </p:txBody>
      </p:sp>
      <p:sp>
        <p:nvSpPr>
          <p:cNvPr id="3" name="Subtitle 2">
            <a:extLst>
              <a:ext uri="{FF2B5EF4-FFF2-40B4-BE49-F238E27FC236}">
                <a16:creationId xmlns:a16="http://schemas.microsoft.com/office/drawing/2014/main" id="{12913985-A27A-721A-8BB5-BF453DA5053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766655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6217E-E3F9-EA01-A33D-58D0BE28F1A6}"/>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F6B76554-4232-64CD-A1AC-16976BC74ED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A67D6821-C255-D13F-0DF9-3B17B16BCF92}"/>
              </a:ext>
            </a:extLst>
          </p:cNvPr>
          <p:cNvSpPr txBox="1"/>
          <p:nvPr userDrawn="1"/>
        </p:nvSpPr>
        <p:spPr>
          <a:xfrm>
            <a:off x="3145666" y="6562872"/>
            <a:ext cx="8209722" cy="230832"/>
          </a:xfrm>
          <a:prstGeom prst="rect">
            <a:avLst/>
          </a:prstGeom>
          <a:noFill/>
        </p:spPr>
        <p:txBody>
          <a:bodyPr wrap="square" rtlCol="0">
            <a:spAutoFit/>
          </a:bodyPr>
          <a:lstStyle/>
          <a:p>
            <a:pPr algn="r"/>
            <a:r>
              <a:rPr lang="en-US" sz="900" b="0" i="0" dirty="0">
                <a:solidFill>
                  <a:srgbClr val="FFFFFF"/>
                </a:solidFill>
                <a:effectLst/>
                <a:latin typeface="Arial Nova Cond" panose="020F0502020204030204" pitchFamily="34" charset="0"/>
                <a:ea typeface="Roboto Condensed" panose="02000000000000000000" pitchFamily="2" charset="0"/>
                <a:cs typeface="Arial Nova Cond" panose="020F0502020204030204" pitchFamily="34" charset="0"/>
              </a:rPr>
              <a:t>Investment advisory services offered through Foundations Investment Advisors, LLC, an SEC registered investment adviser. </a:t>
            </a:r>
            <a:endParaRPr lang="en-US" sz="900" b="0" i="0" dirty="0">
              <a:latin typeface="Arial Nova Cond" panose="020F0502020204030204" pitchFamily="34" charset="0"/>
              <a:ea typeface="Roboto Condensed" panose="02000000000000000000" pitchFamily="2" charset="0"/>
              <a:cs typeface="Arial Nova Cond" panose="020F0502020204030204" pitchFamily="34" charset="0"/>
            </a:endParaRPr>
          </a:p>
        </p:txBody>
      </p:sp>
      <p:sp>
        <p:nvSpPr>
          <p:cNvPr id="6" name="TextBox 5">
            <a:extLst>
              <a:ext uri="{FF2B5EF4-FFF2-40B4-BE49-F238E27FC236}">
                <a16:creationId xmlns:a16="http://schemas.microsoft.com/office/drawing/2014/main" id="{343D1425-E29B-AB92-CD50-D1815A6908F8}"/>
              </a:ext>
            </a:extLst>
          </p:cNvPr>
          <p:cNvSpPr txBox="1"/>
          <p:nvPr userDrawn="1"/>
        </p:nvSpPr>
        <p:spPr>
          <a:xfrm>
            <a:off x="6454173" y="5975356"/>
            <a:ext cx="3015049" cy="523220"/>
          </a:xfrm>
          <a:prstGeom prst="rect">
            <a:avLst/>
          </a:prstGeom>
          <a:noFill/>
        </p:spPr>
        <p:txBody>
          <a:bodyPr wrap="square" rtlCol="0">
            <a:spAutoFit/>
          </a:bodyPr>
          <a:lstStyle/>
          <a:p>
            <a:pPr algn="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000.000.0000</a:t>
            </a:r>
          </a:p>
          <a:p>
            <a:pPr algn="r"/>
            <a:r>
              <a:rPr lang="en-US" sz="1400" dirty="0" err="1">
                <a:solidFill>
                  <a:schemeClr val="bg1"/>
                </a:solidFill>
                <a:latin typeface="Arial" panose="020B0604020202020204" pitchFamily="34" charset="0"/>
                <a:ea typeface="Roboto" panose="02000000000000000000" pitchFamily="2" charset="0"/>
                <a:cs typeface="Arial" panose="020B0604020202020204" pitchFamily="34" charset="0"/>
              </a:rPr>
              <a:t>WebsiteURL.com</a:t>
            </a:r>
            <a:endParaRPr lang="en-US" sz="14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cxnSp>
        <p:nvCxnSpPr>
          <p:cNvPr id="7" name="Straight Connector 6">
            <a:extLst>
              <a:ext uri="{FF2B5EF4-FFF2-40B4-BE49-F238E27FC236}">
                <a16:creationId xmlns:a16="http://schemas.microsoft.com/office/drawing/2014/main" id="{930A5FAB-7554-92B3-F8C9-F97975C97B58}"/>
              </a:ext>
            </a:extLst>
          </p:cNvPr>
          <p:cNvCxnSpPr>
            <a:cxnSpLocks/>
          </p:cNvCxnSpPr>
          <p:nvPr userDrawn="1"/>
        </p:nvCxnSpPr>
        <p:spPr>
          <a:xfrm>
            <a:off x="9662812" y="6046841"/>
            <a:ext cx="0" cy="3899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EE70224-A671-42E0-CDCC-C5C44DA3481F}"/>
              </a:ext>
            </a:extLst>
          </p:cNvPr>
          <p:cNvSpPr txBox="1"/>
          <p:nvPr userDrawn="1"/>
        </p:nvSpPr>
        <p:spPr>
          <a:xfrm>
            <a:off x="9839925" y="5975356"/>
            <a:ext cx="3015049" cy="523220"/>
          </a:xfrm>
          <a:prstGeom prst="rect">
            <a:avLst/>
          </a:prstGeom>
          <a:noFill/>
        </p:spPr>
        <p:txBody>
          <a:bodyPr wrap="square" rtlCol="0">
            <a:spAutoFit/>
          </a:bodyPr>
          <a:lstStyle/>
          <a:p>
            <a:pPr algn="l"/>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#1</a:t>
            </a:r>
            <a:b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#2</a:t>
            </a:r>
          </a:p>
        </p:txBody>
      </p:sp>
      <p:pic>
        <p:nvPicPr>
          <p:cNvPr id="12" name="Picture 11" descr="Logo, company name&#10;&#10;Description automatically generated">
            <a:extLst>
              <a:ext uri="{FF2B5EF4-FFF2-40B4-BE49-F238E27FC236}">
                <a16:creationId xmlns:a16="http://schemas.microsoft.com/office/drawing/2014/main" id="{4EBD2148-E286-644C-7BC1-FE174BCB22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051" y="5703793"/>
            <a:ext cx="2179583" cy="1089792"/>
          </a:xfrm>
          <a:prstGeom prst="rect">
            <a:avLst/>
          </a:prstGeom>
        </p:spPr>
      </p:pic>
    </p:spTree>
    <p:extLst>
      <p:ext uri="{BB962C8B-B14F-4D97-AF65-F5344CB8AC3E}">
        <p14:creationId xmlns:p14="http://schemas.microsoft.com/office/powerpoint/2010/main" val="2143958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3FD4D-068B-5DA2-3403-A763223F2E49}"/>
              </a:ext>
            </a:extLst>
          </p:cNvPr>
          <p:cNvSpPr>
            <a:spLocks noGrp="1"/>
          </p:cNvSpPr>
          <p:nvPr>
            <p:ph type="title"/>
          </p:nvPr>
        </p:nvSpPr>
        <p:spPr>
          <a:xfrm>
            <a:off x="831850" y="1709738"/>
            <a:ext cx="10515600" cy="2852737"/>
          </a:xfrm>
        </p:spPr>
        <p:txBody>
          <a:bodyPr anchor="b">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C78C3938-38DA-C698-EB20-3662817E3FA7}"/>
              </a:ext>
            </a:extLst>
          </p:cNvPr>
          <p:cNvSpPr>
            <a:spLocks noGrp="1"/>
          </p:cNvSpPr>
          <p:nvPr>
            <p:ph type="body" idx="1"/>
          </p:nvPr>
        </p:nvSpPr>
        <p:spPr>
          <a:xfrm>
            <a:off x="831850" y="4589463"/>
            <a:ext cx="10515600" cy="721091"/>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TextBox 3">
            <a:extLst>
              <a:ext uri="{FF2B5EF4-FFF2-40B4-BE49-F238E27FC236}">
                <a16:creationId xmlns:a16="http://schemas.microsoft.com/office/drawing/2014/main" id="{75E045F9-9AF8-19C5-60C9-E8DF6C12091F}"/>
              </a:ext>
            </a:extLst>
          </p:cNvPr>
          <p:cNvSpPr txBox="1"/>
          <p:nvPr userDrawn="1"/>
        </p:nvSpPr>
        <p:spPr>
          <a:xfrm>
            <a:off x="3145666" y="6562872"/>
            <a:ext cx="8209722" cy="230832"/>
          </a:xfrm>
          <a:prstGeom prst="rect">
            <a:avLst/>
          </a:prstGeom>
          <a:noFill/>
        </p:spPr>
        <p:txBody>
          <a:bodyPr wrap="square" rtlCol="0">
            <a:spAutoFit/>
          </a:bodyPr>
          <a:lstStyle/>
          <a:p>
            <a:pPr algn="r"/>
            <a:r>
              <a:rPr lang="en-US" sz="900" b="0" i="0" dirty="0">
                <a:solidFill>
                  <a:srgbClr val="FFFFFF"/>
                </a:solidFill>
                <a:effectLst/>
                <a:latin typeface="Arial Nova Cond" panose="020F0502020204030204" pitchFamily="34" charset="0"/>
                <a:ea typeface="Roboto Condensed" panose="02000000000000000000" pitchFamily="2" charset="0"/>
                <a:cs typeface="Arial Nova Cond" panose="020F0502020204030204" pitchFamily="34" charset="0"/>
              </a:rPr>
              <a:t>Investment advisory services offered through Foundations Investment Advisors, LLC, an SEC registered investment adviser. </a:t>
            </a:r>
            <a:endParaRPr lang="en-US" sz="900" b="0" i="0" dirty="0">
              <a:latin typeface="Arial Nova Cond" panose="020F0502020204030204" pitchFamily="34" charset="0"/>
              <a:ea typeface="Roboto Condensed" panose="02000000000000000000" pitchFamily="2" charset="0"/>
              <a:cs typeface="Arial Nova Cond" panose="020F0502020204030204" pitchFamily="34" charset="0"/>
            </a:endParaRPr>
          </a:p>
        </p:txBody>
      </p:sp>
      <p:sp>
        <p:nvSpPr>
          <p:cNvPr id="5" name="TextBox 4">
            <a:extLst>
              <a:ext uri="{FF2B5EF4-FFF2-40B4-BE49-F238E27FC236}">
                <a16:creationId xmlns:a16="http://schemas.microsoft.com/office/drawing/2014/main" id="{AD7E3D92-8786-AE62-7CFE-06EE7B4F6DE6}"/>
              </a:ext>
            </a:extLst>
          </p:cNvPr>
          <p:cNvSpPr txBox="1"/>
          <p:nvPr userDrawn="1"/>
        </p:nvSpPr>
        <p:spPr>
          <a:xfrm>
            <a:off x="6454173" y="5975356"/>
            <a:ext cx="3015049" cy="523220"/>
          </a:xfrm>
          <a:prstGeom prst="rect">
            <a:avLst/>
          </a:prstGeom>
          <a:noFill/>
        </p:spPr>
        <p:txBody>
          <a:bodyPr wrap="square" rtlCol="0">
            <a:spAutoFit/>
          </a:bodyPr>
          <a:lstStyle/>
          <a:p>
            <a:pPr algn="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000.000.0000</a:t>
            </a:r>
          </a:p>
          <a:p>
            <a:pPr algn="r"/>
            <a:r>
              <a:rPr lang="en-US" sz="1400" dirty="0" err="1">
                <a:solidFill>
                  <a:schemeClr val="bg1"/>
                </a:solidFill>
                <a:latin typeface="Arial" panose="020B0604020202020204" pitchFamily="34" charset="0"/>
                <a:ea typeface="Roboto" panose="02000000000000000000" pitchFamily="2" charset="0"/>
                <a:cs typeface="Arial" panose="020B0604020202020204" pitchFamily="34" charset="0"/>
              </a:rPr>
              <a:t>WebsiteURL.com</a:t>
            </a:r>
            <a:endParaRPr lang="en-US" sz="14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cxnSp>
        <p:nvCxnSpPr>
          <p:cNvPr id="6" name="Straight Connector 5">
            <a:extLst>
              <a:ext uri="{FF2B5EF4-FFF2-40B4-BE49-F238E27FC236}">
                <a16:creationId xmlns:a16="http://schemas.microsoft.com/office/drawing/2014/main" id="{6D5706C1-3554-E7D4-4986-AED456E74BD2}"/>
              </a:ext>
            </a:extLst>
          </p:cNvPr>
          <p:cNvCxnSpPr>
            <a:cxnSpLocks/>
          </p:cNvCxnSpPr>
          <p:nvPr userDrawn="1"/>
        </p:nvCxnSpPr>
        <p:spPr>
          <a:xfrm>
            <a:off x="9662812" y="6046841"/>
            <a:ext cx="0" cy="3899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DED2731-63F1-3F68-E5FB-ECD8690C19E5}"/>
              </a:ext>
            </a:extLst>
          </p:cNvPr>
          <p:cNvSpPr txBox="1"/>
          <p:nvPr userDrawn="1"/>
        </p:nvSpPr>
        <p:spPr>
          <a:xfrm>
            <a:off x="9839925" y="5975356"/>
            <a:ext cx="3015049" cy="523220"/>
          </a:xfrm>
          <a:prstGeom prst="rect">
            <a:avLst/>
          </a:prstGeom>
          <a:noFill/>
        </p:spPr>
        <p:txBody>
          <a:bodyPr wrap="square" rtlCol="0">
            <a:spAutoFit/>
          </a:bodyPr>
          <a:lstStyle/>
          <a:p>
            <a:pPr algn="l"/>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#1</a:t>
            </a:r>
            <a:b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#2</a:t>
            </a:r>
          </a:p>
        </p:txBody>
      </p:sp>
      <p:pic>
        <p:nvPicPr>
          <p:cNvPr id="12" name="Picture 11" descr="Logo, company name&#10;&#10;Description automatically generated">
            <a:extLst>
              <a:ext uri="{FF2B5EF4-FFF2-40B4-BE49-F238E27FC236}">
                <a16:creationId xmlns:a16="http://schemas.microsoft.com/office/drawing/2014/main" id="{75A17F9E-FFAE-D7A7-2284-0D22CAD5CC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051" y="5703793"/>
            <a:ext cx="2179583" cy="1089792"/>
          </a:xfrm>
          <a:prstGeom prst="rect">
            <a:avLst/>
          </a:prstGeom>
        </p:spPr>
      </p:pic>
    </p:spTree>
    <p:extLst>
      <p:ext uri="{BB962C8B-B14F-4D97-AF65-F5344CB8AC3E}">
        <p14:creationId xmlns:p14="http://schemas.microsoft.com/office/powerpoint/2010/main" val="26323010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00F75-5FEE-8DE3-DB78-A1DE9CBB43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FF1910-B3D8-FC1F-9EFA-79ECAA42679A}"/>
              </a:ext>
            </a:extLst>
          </p:cNvPr>
          <p:cNvSpPr>
            <a:spLocks noGrp="1"/>
          </p:cNvSpPr>
          <p:nvPr>
            <p:ph sz="half" idx="1"/>
          </p:nvPr>
        </p:nvSpPr>
        <p:spPr>
          <a:xfrm>
            <a:off x="838200" y="1825625"/>
            <a:ext cx="5181600" cy="34732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95C0BB-598D-D1BF-7769-888F6869E3C6}"/>
              </a:ext>
            </a:extLst>
          </p:cNvPr>
          <p:cNvSpPr>
            <a:spLocks noGrp="1"/>
          </p:cNvSpPr>
          <p:nvPr>
            <p:ph sz="half" idx="2"/>
          </p:nvPr>
        </p:nvSpPr>
        <p:spPr>
          <a:xfrm>
            <a:off x="6172200" y="1825625"/>
            <a:ext cx="5181600" cy="34732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AA1D738D-4076-12BE-1F2B-D1A6AB83B091}"/>
              </a:ext>
            </a:extLst>
          </p:cNvPr>
          <p:cNvSpPr txBox="1"/>
          <p:nvPr userDrawn="1"/>
        </p:nvSpPr>
        <p:spPr>
          <a:xfrm>
            <a:off x="3145666" y="6562872"/>
            <a:ext cx="8209722" cy="230832"/>
          </a:xfrm>
          <a:prstGeom prst="rect">
            <a:avLst/>
          </a:prstGeom>
          <a:noFill/>
        </p:spPr>
        <p:txBody>
          <a:bodyPr wrap="square" rtlCol="0">
            <a:spAutoFit/>
          </a:bodyPr>
          <a:lstStyle/>
          <a:p>
            <a:pPr algn="r"/>
            <a:r>
              <a:rPr lang="en-US" sz="900" b="0" i="0" dirty="0">
                <a:solidFill>
                  <a:srgbClr val="FFFFFF"/>
                </a:solidFill>
                <a:effectLst/>
                <a:latin typeface="Arial Nova Cond" panose="020F0502020204030204" pitchFamily="34" charset="0"/>
                <a:ea typeface="Roboto Condensed" panose="02000000000000000000" pitchFamily="2" charset="0"/>
                <a:cs typeface="Arial Nova Cond" panose="020F0502020204030204" pitchFamily="34" charset="0"/>
              </a:rPr>
              <a:t>Investment advisory services offered through Foundations Investment Advisors, LLC, an SEC registered investment adviser. </a:t>
            </a:r>
            <a:endParaRPr lang="en-US" sz="900" b="0" i="0" dirty="0">
              <a:latin typeface="Arial Nova Cond" panose="020F0502020204030204" pitchFamily="34" charset="0"/>
              <a:ea typeface="Roboto Condensed" panose="02000000000000000000" pitchFamily="2" charset="0"/>
              <a:cs typeface="Arial Nova Cond" panose="020F0502020204030204" pitchFamily="34" charset="0"/>
            </a:endParaRPr>
          </a:p>
        </p:txBody>
      </p:sp>
      <p:sp>
        <p:nvSpPr>
          <p:cNvPr id="7" name="TextBox 6">
            <a:extLst>
              <a:ext uri="{FF2B5EF4-FFF2-40B4-BE49-F238E27FC236}">
                <a16:creationId xmlns:a16="http://schemas.microsoft.com/office/drawing/2014/main" id="{9AC90A3A-FB84-BEE1-E0FE-5A1B989AB4E4}"/>
              </a:ext>
            </a:extLst>
          </p:cNvPr>
          <p:cNvSpPr txBox="1"/>
          <p:nvPr userDrawn="1"/>
        </p:nvSpPr>
        <p:spPr>
          <a:xfrm>
            <a:off x="6454173" y="5975356"/>
            <a:ext cx="3015049" cy="523220"/>
          </a:xfrm>
          <a:prstGeom prst="rect">
            <a:avLst/>
          </a:prstGeom>
          <a:noFill/>
        </p:spPr>
        <p:txBody>
          <a:bodyPr wrap="square" rtlCol="0">
            <a:spAutoFit/>
          </a:bodyPr>
          <a:lstStyle/>
          <a:p>
            <a:pPr algn="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000.000.0000</a:t>
            </a:r>
          </a:p>
          <a:p>
            <a:pPr algn="r"/>
            <a:r>
              <a:rPr lang="en-US" sz="1400" dirty="0" err="1">
                <a:solidFill>
                  <a:schemeClr val="bg1"/>
                </a:solidFill>
                <a:latin typeface="Arial" panose="020B0604020202020204" pitchFamily="34" charset="0"/>
                <a:ea typeface="Roboto" panose="02000000000000000000" pitchFamily="2" charset="0"/>
                <a:cs typeface="Arial" panose="020B0604020202020204" pitchFamily="34" charset="0"/>
              </a:rPr>
              <a:t>WebsiteURL.com</a:t>
            </a:r>
            <a:endParaRPr lang="en-US" sz="14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cxnSp>
        <p:nvCxnSpPr>
          <p:cNvPr id="8" name="Straight Connector 7">
            <a:extLst>
              <a:ext uri="{FF2B5EF4-FFF2-40B4-BE49-F238E27FC236}">
                <a16:creationId xmlns:a16="http://schemas.microsoft.com/office/drawing/2014/main" id="{BFD22786-9E36-8270-B687-F4D21AFA5933}"/>
              </a:ext>
            </a:extLst>
          </p:cNvPr>
          <p:cNvCxnSpPr>
            <a:cxnSpLocks/>
          </p:cNvCxnSpPr>
          <p:nvPr userDrawn="1"/>
        </p:nvCxnSpPr>
        <p:spPr>
          <a:xfrm>
            <a:off x="9662812" y="6046841"/>
            <a:ext cx="0" cy="3899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6E15832-1D8B-A907-6FA4-9A58ED7E284F}"/>
              </a:ext>
            </a:extLst>
          </p:cNvPr>
          <p:cNvSpPr txBox="1"/>
          <p:nvPr userDrawn="1"/>
        </p:nvSpPr>
        <p:spPr>
          <a:xfrm>
            <a:off x="9839925" y="5975356"/>
            <a:ext cx="3015049" cy="523220"/>
          </a:xfrm>
          <a:prstGeom prst="rect">
            <a:avLst/>
          </a:prstGeom>
          <a:noFill/>
        </p:spPr>
        <p:txBody>
          <a:bodyPr wrap="square" rtlCol="0">
            <a:spAutoFit/>
          </a:bodyPr>
          <a:lstStyle/>
          <a:p>
            <a:pPr algn="l"/>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#1</a:t>
            </a:r>
            <a:b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#2</a:t>
            </a:r>
          </a:p>
        </p:txBody>
      </p:sp>
      <p:pic>
        <p:nvPicPr>
          <p:cNvPr id="13" name="Picture 12" descr="Logo, company name&#10;&#10;Description automatically generated">
            <a:extLst>
              <a:ext uri="{FF2B5EF4-FFF2-40B4-BE49-F238E27FC236}">
                <a16:creationId xmlns:a16="http://schemas.microsoft.com/office/drawing/2014/main" id="{28FB7F5C-B623-A022-B38C-51C34C72DE2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051" y="5703793"/>
            <a:ext cx="2179583" cy="1089792"/>
          </a:xfrm>
          <a:prstGeom prst="rect">
            <a:avLst/>
          </a:prstGeom>
        </p:spPr>
      </p:pic>
    </p:spTree>
    <p:extLst>
      <p:ext uri="{BB962C8B-B14F-4D97-AF65-F5344CB8AC3E}">
        <p14:creationId xmlns:p14="http://schemas.microsoft.com/office/powerpoint/2010/main" val="3515700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CF34D-83F1-EE2E-3220-EDE353917A0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CE59895-8D8A-917A-8BD6-9B82019AD2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715F3DA-E4AE-BEF6-1EA6-5BB63D93143D}"/>
              </a:ext>
            </a:extLst>
          </p:cNvPr>
          <p:cNvSpPr>
            <a:spLocks noGrp="1"/>
          </p:cNvSpPr>
          <p:nvPr>
            <p:ph sz="half" idx="2"/>
          </p:nvPr>
        </p:nvSpPr>
        <p:spPr>
          <a:xfrm>
            <a:off x="839788" y="2505075"/>
            <a:ext cx="5157787" cy="27937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0256E6E-9F09-D5A0-05E5-BA3A238ED8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682932F-0E96-5B6F-5DCA-20E6B44FC19B}"/>
              </a:ext>
            </a:extLst>
          </p:cNvPr>
          <p:cNvSpPr>
            <a:spLocks noGrp="1"/>
          </p:cNvSpPr>
          <p:nvPr>
            <p:ph sz="quarter" idx="4"/>
          </p:nvPr>
        </p:nvSpPr>
        <p:spPr>
          <a:xfrm>
            <a:off x="6172200" y="2505075"/>
            <a:ext cx="5183188" cy="27937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a:extLst>
              <a:ext uri="{FF2B5EF4-FFF2-40B4-BE49-F238E27FC236}">
                <a16:creationId xmlns:a16="http://schemas.microsoft.com/office/drawing/2014/main" id="{B81CDE8E-3700-9511-784F-65CCEEFD3B2E}"/>
              </a:ext>
            </a:extLst>
          </p:cNvPr>
          <p:cNvSpPr txBox="1"/>
          <p:nvPr userDrawn="1"/>
        </p:nvSpPr>
        <p:spPr>
          <a:xfrm>
            <a:off x="3145666" y="6562872"/>
            <a:ext cx="8209722" cy="230832"/>
          </a:xfrm>
          <a:prstGeom prst="rect">
            <a:avLst/>
          </a:prstGeom>
          <a:noFill/>
        </p:spPr>
        <p:txBody>
          <a:bodyPr wrap="square" rtlCol="0">
            <a:spAutoFit/>
          </a:bodyPr>
          <a:lstStyle/>
          <a:p>
            <a:pPr algn="r"/>
            <a:r>
              <a:rPr lang="en-US" sz="900" b="0" i="0" dirty="0">
                <a:solidFill>
                  <a:srgbClr val="FFFFFF"/>
                </a:solidFill>
                <a:effectLst/>
                <a:latin typeface="Arial Nova Cond" panose="020F0502020204030204" pitchFamily="34" charset="0"/>
                <a:ea typeface="Roboto Condensed" panose="02000000000000000000" pitchFamily="2" charset="0"/>
                <a:cs typeface="Arial Nova Cond" panose="020F0502020204030204" pitchFamily="34" charset="0"/>
              </a:rPr>
              <a:t>Investment advisory services offered through Foundations Investment Advisors, LLC, an SEC registered investment adviser. </a:t>
            </a:r>
            <a:endParaRPr lang="en-US" sz="900" b="0" i="0" dirty="0">
              <a:latin typeface="Arial Nova Cond" panose="020F0502020204030204" pitchFamily="34" charset="0"/>
              <a:ea typeface="Roboto Condensed" panose="02000000000000000000" pitchFamily="2" charset="0"/>
              <a:cs typeface="Arial Nova Cond" panose="020F0502020204030204" pitchFamily="34" charset="0"/>
            </a:endParaRPr>
          </a:p>
        </p:txBody>
      </p:sp>
      <p:sp>
        <p:nvSpPr>
          <p:cNvPr id="9" name="TextBox 8">
            <a:extLst>
              <a:ext uri="{FF2B5EF4-FFF2-40B4-BE49-F238E27FC236}">
                <a16:creationId xmlns:a16="http://schemas.microsoft.com/office/drawing/2014/main" id="{5E89C148-D681-8017-8842-A20E6DDB01BB}"/>
              </a:ext>
            </a:extLst>
          </p:cNvPr>
          <p:cNvSpPr txBox="1"/>
          <p:nvPr userDrawn="1"/>
        </p:nvSpPr>
        <p:spPr>
          <a:xfrm>
            <a:off x="6454173" y="5975356"/>
            <a:ext cx="3015049" cy="523220"/>
          </a:xfrm>
          <a:prstGeom prst="rect">
            <a:avLst/>
          </a:prstGeom>
          <a:noFill/>
        </p:spPr>
        <p:txBody>
          <a:bodyPr wrap="square" rtlCol="0">
            <a:spAutoFit/>
          </a:bodyPr>
          <a:lstStyle/>
          <a:p>
            <a:pPr algn="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000.000.0000</a:t>
            </a:r>
          </a:p>
          <a:p>
            <a:pPr algn="r"/>
            <a:r>
              <a:rPr lang="en-US" sz="1400" dirty="0" err="1">
                <a:solidFill>
                  <a:schemeClr val="bg1"/>
                </a:solidFill>
                <a:latin typeface="Arial" panose="020B0604020202020204" pitchFamily="34" charset="0"/>
                <a:ea typeface="Roboto" panose="02000000000000000000" pitchFamily="2" charset="0"/>
                <a:cs typeface="Arial" panose="020B0604020202020204" pitchFamily="34" charset="0"/>
              </a:rPr>
              <a:t>WebsiteURL.com</a:t>
            </a:r>
            <a:endParaRPr lang="en-US" sz="14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cxnSp>
        <p:nvCxnSpPr>
          <p:cNvPr id="10" name="Straight Connector 9">
            <a:extLst>
              <a:ext uri="{FF2B5EF4-FFF2-40B4-BE49-F238E27FC236}">
                <a16:creationId xmlns:a16="http://schemas.microsoft.com/office/drawing/2014/main" id="{EF5B922F-CA50-FE4C-BBD6-05A348E3DCEA}"/>
              </a:ext>
            </a:extLst>
          </p:cNvPr>
          <p:cNvCxnSpPr>
            <a:cxnSpLocks/>
          </p:cNvCxnSpPr>
          <p:nvPr userDrawn="1"/>
        </p:nvCxnSpPr>
        <p:spPr>
          <a:xfrm>
            <a:off x="9662812" y="6046841"/>
            <a:ext cx="0" cy="3899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09066B7-089A-D0A3-A7DE-2FD83C273D81}"/>
              </a:ext>
            </a:extLst>
          </p:cNvPr>
          <p:cNvSpPr txBox="1"/>
          <p:nvPr userDrawn="1"/>
        </p:nvSpPr>
        <p:spPr>
          <a:xfrm>
            <a:off x="9839925" y="5975356"/>
            <a:ext cx="3015049" cy="523220"/>
          </a:xfrm>
          <a:prstGeom prst="rect">
            <a:avLst/>
          </a:prstGeom>
          <a:noFill/>
        </p:spPr>
        <p:txBody>
          <a:bodyPr wrap="square" rtlCol="0">
            <a:spAutoFit/>
          </a:bodyPr>
          <a:lstStyle/>
          <a:p>
            <a:pPr algn="l"/>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#1</a:t>
            </a:r>
            <a:b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#2</a:t>
            </a:r>
          </a:p>
        </p:txBody>
      </p:sp>
      <p:pic>
        <p:nvPicPr>
          <p:cNvPr id="15" name="Picture 14" descr="Logo, company name&#10;&#10;Description automatically generated">
            <a:extLst>
              <a:ext uri="{FF2B5EF4-FFF2-40B4-BE49-F238E27FC236}">
                <a16:creationId xmlns:a16="http://schemas.microsoft.com/office/drawing/2014/main" id="{231F98C9-4875-0AFC-B6E1-A7F6E2A97E8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051" y="5703793"/>
            <a:ext cx="2179583" cy="1089792"/>
          </a:xfrm>
          <a:prstGeom prst="rect">
            <a:avLst/>
          </a:prstGeom>
        </p:spPr>
      </p:pic>
    </p:spTree>
    <p:extLst>
      <p:ext uri="{BB962C8B-B14F-4D97-AF65-F5344CB8AC3E}">
        <p14:creationId xmlns:p14="http://schemas.microsoft.com/office/powerpoint/2010/main" val="2518697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478A8-478F-5537-131E-1216B02BDE2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651665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56683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3B6D37-1E80-27B3-1C9A-B89D61144F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75C4441-A63D-6909-8D06-B0E87814820F}"/>
              </a:ext>
            </a:extLst>
          </p:cNvPr>
          <p:cNvSpPr>
            <a:spLocks noGrp="1"/>
          </p:cNvSpPr>
          <p:nvPr>
            <p:ph type="body" idx="1"/>
          </p:nvPr>
        </p:nvSpPr>
        <p:spPr>
          <a:xfrm>
            <a:off x="838200" y="1825625"/>
            <a:ext cx="10515600" cy="346681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111FF8C4-B483-EAAA-1C62-D7A1B4B5D8E3}"/>
              </a:ext>
            </a:extLst>
          </p:cNvPr>
          <p:cNvSpPr/>
          <p:nvPr userDrawn="1"/>
        </p:nvSpPr>
        <p:spPr>
          <a:xfrm>
            <a:off x="0" y="5493593"/>
            <a:ext cx="12192000" cy="1364407"/>
          </a:xfrm>
          <a:prstGeom prst="rect">
            <a:avLst/>
          </a:prstGeom>
          <a:solidFill>
            <a:srgbClr val="363A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C3ED0BC-215F-A8CC-68C3-F3D3E18C2866}"/>
              </a:ext>
            </a:extLst>
          </p:cNvPr>
          <p:cNvSpPr/>
          <p:nvPr userDrawn="1"/>
        </p:nvSpPr>
        <p:spPr>
          <a:xfrm>
            <a:off x="0" y="5433660"/>
            <a:ext cx="12192000" cy="57938"/>
          </a:xfrm>
          <a:prstGeom prst="rect">
            <a:avLst/>
          </a:prstGeom>
          <a:gradFill>
            <a:gsLst>
              <a:gs pos="0">
                <a:srgbClr val="C4964B"/>
              </a:gs>
              <a:gs pos="100000">
                <a:srgbClr val="C4964B"/>
              </a:gs>
              <a:gs pos="42000">
                <a:srgbClr val="F2CB83"/>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08282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xStyles>
    <p:titleStyle>
      <a:lvl1pPr algn="l"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7.svg"/></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sv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4830FC-6A9D-B395-CCAB-FD35DF5541DC}"/>
              </a:ext>
            </a:extLst>
          </p:cNvPr>
          <p:cNvPicPr>
            <a:picLocks noChangeAspect="1"/>
          </p:cNvPicPr>
          <p:nvPr/>
        </p:nvPicPr>
        <p:blipFill>
          <a:blip r:embed="rId3"/>
          <a:srcRect t="16316" b="16316"/>
          <a:stretch/>
        </p:blipFill>
        <p:spPr>
          <a:xfrm>
            <a:off x="16329" y="-43206"/>
            <a:ext cx="12175671" cy="5464292"/>
          </a:xfrm>
          <a:prstGeom prst="rect">
            <a:avLst/>
          </a:prstGeom>
        </p:spPr>
      </p:pic>
      <p:sp>
        <p:nvSpPr>
          <p:cNvPr id="6" name="Rectangle 5">
            <a:extLst>
              <a:ext uri="{FF2B5EF4-FFF2-40B4-BE49-F238E27FC236}">
                <a16:creationId xmlns:a16="http://schemas.microsoft.com/office/drawing/2014/main" id="{B6728FEA-4092-1138-61CD-E37D08B92FB5}"/>
              </a:ext>
            </a:extLst>
          </p:cNvPr>
          <p:cNvSpPr/>
          <p:nvPr/>
        </p:nvSpPr>
        <p:spPr>
          <a:xfrm>
            <a:off x="0" y="78714"/>
            <a:ext cx="12175669" cy="5464292"/>
          </a:xfrm>
          <a:prstGeom prst="rect">
            <a:avLst/>
          </a:prstGeom>
          <a:solidFill>
            <a:schemeClr val="tx1">
              <a:alpha val="4976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F0ADA7-4644-7E94-7B72-17D5969DFD1E}"/>
              </a:ext>
            </a:extLst>
          </p:cNvPr>
          <p:cNvSpPr>
            <a:spLocks noGrp="1"/>
          </p:cNvSpPr>
          <p:nvPr>
            <p:ph type="ctrTitle"/>
          </p:nvPr>
        </p:nvSpPr>
        <p:spPr>
          <a:xfrm>
            <a:off x="1524000" y="723085"/>
            <a:ext cx="9144000" cy="2387600"/>
          </a:xfrm>
          <a:effectLst>
            <a:outerShdw blurRad="50800" dist="38100" dir="2700000" algn="tl" rotWithShape="0">
              <a:prstClr val="black">
                <a:alpha val="40000"/>
              </a:prstClr>
            </a:outerShdw>
          </a:effectLst>
        </p:spPr>
        <p:txBody>
          <a:bodyPr>
            <a:normAutofit/>
          </a:bodyPr>
          <a:lstStyle/>
          <a:p>
            <a:r>
              <a:rPr lang="en-US" sz="6000" dirty="0">
                <a:solidFill>
                  <a:schemeClr val="bg1"/>
                </a:solidFill>
                <a:latin typeface="Arial Narrow" panose="020B0604020202020204" pitchFamily="34" charset="0"/>
                <a:cs typeface="Arial Narrow" panose="020B0604020202020204" pitchFamily="34" charset="0"/>
              </a:rPr>
              <a:t>UNDERSTANDING ANNUITIES</a:t>
            </a:r>
          </a:p>
        </p:txBody>
      </p:sp>
      <p:sp>
        <p:nvSpPr>
          <p:cNvPr id="3" name="Subtitle 2">
            <a:extLst>
              <a:ext uri="{FF2B5EF4-FFF2-40B4-BE49-F238E27FC236}">
                <a16:creationId xmlns:a16="http://schemas.microsoft.com/office/drawing/2014/main" id="{C647FDA6-3D6F-E495-6FE8-C49FEA50035A}"/>
              </a:ext>
            </a:extLst>
          </p:cNvPr>
          <p:cNvSpPr>
            <a:spLocks noGrp="1"/>
          </p:cNvSpPr>
          <p:nvPr>
            <p:ph type="subTitle" idx="1"/>
          </p:nvPr>
        </p:nvSpPr>
        <p:spPr>
          <a:xfrm>
            <a:off x="1524000" y="3278166"/>
            <a:ext cx="9144000" cy="1655762"/>
          </a:xfrm>
          <a:effectLst>
            <a:outerShdw blurRad="50800" dist="38100" dir="2700000" algn="tl" rotWithShape="0">
              <a:prstClr val="black">
                <a:alpha val="40000"/>
              </a:prstClr>
            </a:outerShdw>
          </a:effectLst>
        </p:spPr>
        <p:txBody>
          <a:bodyPr/>
          <a:lstStyle/>
          <a:p>
            <a:r>
              <a:rPr lang="en-US" sz="3200" i="1" dirty="0">
                <a:solidFill>
                  <a:schemeClr val="bg1"/>
                </a:solidFill>
              </a:rPr>
              <a:t>Sorting Fact from Fiction</a:t>
            </a:r>
          </a:p>
        </p:txBody>
      </p:sp>
      <p:cxnSp>
        <p:nvCxnSpPr>
          <p:cNvPr id="14" name="Straight Connector 13">
            <a:extLst>
              <a:ext uri="{FF2B5EF4-FFF2-40B4-BE49-F238E27FC236}">
                <a16:creationId xmlns:a16="http://schemas.microsoft.com/office/drawing/2014/main" id="{96FC6F7B-2FBC-C3B5-A170-C0A717EB85FF}"/>
              </a:ext>
            </a:extLst>
          </p:cNvPr>
          <p:cNvCxnSpPr>
            <a:cxnSpLocks/>
          </p:cNvCxnSpPr>
          <p:nvPr/>
        </p:nvCxnSpPr>
        <p:spPr>
          <a:xfrm>
            <a:off x="2860975" y="3131209"/>
            <a:ext cx="6470051" cy="0"/>
          </a:xfrm>
          <a:prstGeom prst="line">
            <a:avLst/>
          </a:prstGeom>
          <a:ln w="28575">
            <a:solidFill>
              <a:srgbClr val="EEC67E"/>
            </a:solidFill>
          </a:ln>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9A879DF1-9DC3-AB60-2A81-1C3E9BB980E3}"/>
              </a:ext>
            </a:extLst>
          </p:cNvPr>
          <p:cNvSpPr txBox="1"/>
          <p:nvPr/>
        </p:nvSpPr>
        <p:spPr>
          <a:xfrm>
            <a:off x="838199" y="4946562"/>
            <a:ext cx="7221072" cy="215444"/>
          </a:xfrm>
          <a:prstGeom prst="rect">
            <a:avLst/>
          </a:prstGeom>
          <a:noFill/>
        </p:spPr>
        <p:txBody>
          <a:bodyPr wrap="square" rtlCol="0">
            <a:spAutoFit/>
          </a:bodyPr>
          <a:lstStyle/>
          <a:p>
            <a:pPr>
              <a:spcBef>
                <a:spcPts val="0"/>
              </a:spcBef>
              <a:spcAft>
                <a:spcPts val="0"/>
              </a:spcAft>
            </a:pPr>
            <a:r>
              <a:rPr lang="en-US" sz="800" i="1" dirty="0">
                <a:solidFill>
                  <a:schemeClr val="bg2">
                    <a:lumMod val="75000"/>
                  </a:schemeClr>
                </a:solidFill>
                <a:effectLst/>
                <a:latin typeface="Aptos" panose="020B0004020202020204" pitchFamily="34" charset="0"/>
                <a:ea typeface="Aptos" panose="020B0004020202020204" pitchFamily="34" charset="0"/>
                <a:cs typeface="Times New Roman" panose="02020603050405020304" pitchFamily="18" charset="0"/>
              </a:rPr>
              <a:t>Information is current as of 1/6/2026. </a:t>
            </a:r>
          </a:p>
        </p:txBody>
      </p:sp>
      <p:sp>
        <p:nvSpPr>
          <p:cNvPr id="8" name="Subtitle 2">
            <a:extLst>
              <a:ext uri="{FF2B5EF4-FFF2-40B4-BE49-F238E27FC236}">
                <a16:creationId xmlns:a16="http://schemas.microsoft.com/office/drawing/2014/main" id="{4FD45F75-7223-805A-0FE9-63464DA8AC90}"/>
              </a:ext>
            </a:extLst>
          </p:cNvPr>
          <p:cNvSpPr txBox="1">
            <a:spLocks/>
          </p:cNvSpPr>
          <p:nvPr/>
        </p:nvSpPr>
        <p:spPr>
          <a:xfrm>
            <a:off x="1524000" y="5139781"/>
            <a:ext cx="9144000" cy="228177"/>
          </a:xfrm>
          <a:prstGeom prst="rect">
            <a:avLst/>
          </a:prstGeom>
          <a:effectLst>
            <a:outerShdw blurRad="50800" dist="38100" dir="2700000" algn="tl" rotWithShape="0">
              <a:prstClr val="black">
                <a:alpha val="40000"/>
              </a:prstClr>
            </a:outerShdw>
          </a:effectLst>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i="1" dirty="0">
                <a:solidFill>
                  <a:schemeClr val="bg1"/>
                </a:solidFill>
              </a:rPr>
              <a:t>Information is Current as of January 2026</a:t>
            </a:r>
          </a:p>
          <a:p>
            <a:endParaRPr lang="en-US" dirty="0"/>
          </a:p>
        </p:txBody>
      </p:sp>
      <p:pic>
        <p:nvPicPr>
          <p:cNvPr id="13" name="Picture 12" descr="Logo, company name&#10;&#10;Description automatically generated">
            <a:extLst>
              <a:ext uri="{FF2B5EF4-FFF2-40B4-BE49-F238E27FC236}">
                <a16:creationId xmlns:a16="http://schemas.microsoft.com/office/drawing/2014/main" id="{A73B0A62-A4EF-03E8-21FF-918CD96B6F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6209" y="5703793"/>
            <a:ext cx="2179583" cy="1089792"/>
          </a:xfrm>
          <a:prstGeom prst="rect">
            <a:avLst/>
          </a:prstGeom>
        </p:spPr>
      </p:pic>
    </p:spTree>
    <p:extLst>
      <p:ext uri="{BB962C8B-B14F-4D97-AF65-F5344CB8AC3E}">
        <p14:creationId xmlns:p14="http://schemas.microsoft.com/office/powerpoint/2010/main" val="548286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FFF524-E302-A397-6EEF-BA2508881DCE}"/>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252E3AD2-2F97-6B40-1D16-2C757CB785DB}"/>
              </a:ext>
            </a:extLst>
          </p:cNvPr>
          <p:cNvSpPr/>
          <p:nvPr/>
        </p:nvSpPr>
        <p:spPr>
          <a:xfrm rot="16200000">
            <a:off x="3396340" y="-3387926"/>
            <a:ext cx="5413829" cy="12177490"/>
          </a:xfrm>
          <a:prstGeom prst="rect">
            <a:avLst/>
          </a:prstGeom>
          <a:solidFill>
            <a:srgbClr val="363A3E"/>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F0FE25EF-74E7-78DC-A5BC-BB0BAA43697E}"/>
              </a:ext>
            </a:extLst>
          </p:cNvPr>
          <p:cNvSpPr txBox="1">
            <a:spLocks/>
          </p:cNvSpPr>
          <p:nvPr/>
        </p:nvSpPr>
        <p:spPr>
          <a:xfrm>
            <a:off x="838200" y="1593254"/>
            <a:ext cx="10945483" cy="3671492"/>
          </a:xfrm>
          <a:prstGeom prst="rect">
            <a:avLst/>
          </a:prstGeom>
        </p:spPr>
        <p:txBody>
          <a:bodyPr vert="horz" lIns="91440" tIns="45720" rIns="91440" bIns="45720" numCol="2" spcCol="4572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600" b="1" dirty="0">
                <a:solidFill>
                  <a:srgbClr val="EEC67E"/>
                </a:solidFill>
                <a:latin typeface="Arial" panose="020B0604020202020204" pitchFamily="34" charset="0"/>
                <a:cs typeface="Arial" panose="020B0604020202020204" pitchFamily="34" charset="0"/>
              </a:rPr>
              <a:t>Guaranteed Lifetime Income</a:t>
            </a:r>
          </a:p>
          <a:p>
            <a:pPr marL="0" indent="0">
              <a:lnSpc>
                <a:spcPct val="100000"/>
              </a:lnSpc>
              <a:buNone/>
            </a:pPr>
            <a:r>
              <a:rPr lang="en-US" sz="1600" dirty="0">
                <a:solidFill>
                  <a:schemeClr val="bg1"/>
                </a:solidFill>
                <a:latin typeface="Arial" panose="020B0604020202020204" pitchFamily="34" charset="0"/>
                <a:cs typeface="Arial" panose="020B0604020202020204" pitchFamily="34" charset="0"/>
              </a:rPr>
              <a:t>A SPIA provides a reliable, predictable income stream for the rest of your life and/or for a specific duration of time.</a:t>
            </a:r>
          </a:p>
          <a:p>
            <a:pPr marL="0" indent="0">
              <a:lnSpc>
                <a:spcPct val="100000"/>
              </a:lnSpc>
              <a:buNone/>
            </a:pPr>
            <a:r>
              <a:rPr lang="en-US" sz="1600" b="1" dirty="0">
                <a:solidFill>
                  <a:srgbClr val="EEC67E"/>
                </a:solidFill>
                <a:latin typeface="Arial" panose="020B0604020202020204" pitchFamily="34" charset="0"/>
                <a:cs typeface="Arial" panose="020B0604020202020204" pitchFamily="34" charset="0"/>
              </a:rPr>
              <a:t>Simplicity and Ease of Management</a:t>
            </a:r>
          </a:p>
          <a:p>
            <a:pPr marL="0" indent="0">
              <a:lnSpc>
                <a:spcPct val="100000"/>
              </a:lnSpc>
              <a:buNone/>
            </a:pPr>
            <a:r>
              <a:rPr lang="en-US" sz="1600" dirty="0">
                <a:solidFill>
                  <a:schemeClr val="bg1"/>
                </a:solidFill>
                <a:latin typeface="Arial" panose="020B0604020202020204" pitchFamily="34" charset="0"/>
                <a:cs typeface="Arial" panose="020B0604020202020204" pitchFamily="34" charset="0"/>
              </a:rPr>
              <a:t>With a SPIA, you make a single lump-sum payment and start receiving payments immediately. This eliminates the need for ongoing management or investment decisions.</a:t>
            </a:r>
          </a:p>
          <a:p>
            <a:pPr marL="0" indent="0">
              <a:lnSpc>
                <a:spcPct val="100000"/>
              </a:lnSpc>
              <a:buNone/>
            </a:pPr>
            <a:r>
              <a:rPr lang="en-US" sz="1600" b="1" dirty="0">
                <a:solidFill>
                  <a:srgbClr val="EEC67E"/>
                </a:solidFill>
                <a:latin typeface="Arial" panose="020B0604020202020204" pitchFamily="34" charset="0"/>
                <a:cs typeface="Arial" panose="020B0604020202020204" pitchFamily="34" charset="0"/>
              </a:rPr>
              <a:t>Protection Against Market Volatility</a:t>
            </a:r>
          </a:p>
          <a:p>
            <a:pPr marL="0" indent="0">
              <a:lnSpc>
                <a:spcPct val="100000"/>
              </a:lnSpc>
              <a:buNone/>
            </a:pPr>
            <a:r>
              <a:rPr lang="en-US" sz="1600" dirty="0">
                <a:solidFill>
                  <a:schemeClr val="bg1"/>
                </a:solidFill>
                <a:latin typeface="Arial" panose="020B0604020202020204" pitchFamily="34" charset="0"/>
                <a:cs typeface="Arial" panose="020B0604020202020204" pitchFamily="34" charset="0"/>
              </a:rPr>
              <a:t>The income from a SPIA is not affected by stock market fluctuations, providing financial stability and peace</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of mind.</a:t>
            </a:r>
          </a:p>
          <a:p>
            <a:pPr marL="0" indent="0">
              <a:lnSpc>
                <a:spcPct val="100000"/>
              </a:lnSpc>
              <a:buNone/>
            </a:pPr>
            <a:r>
              <a:rPr lang="en-US" sz="1600" b="1" dirty="0">
                <a:solidFill>
                  <a:srgbClr val="EEC67E"/>
                </a:solidFill>
                <a:latin typeface="Arial" panose="020B0604020202020204" pitchFamily="34" charset="0"/>
                <a:cs typeface="Arial" panose="020B0604020202020204" pitchFamily="34" charset="0"/>
              </a:rPr>
              <a:t>Tax Advantages</a:t>
            </a:r>
            <a:endParaRPr lang="en-US" sz="1600" b="1" baseline="30000" dirty="0">
              <a:solidFill>
                <a:srgbClr val="EEC67E"/>
              </a:solidFill>
              <a:latin typeface="Arial" panose="020B0604020202020204" pitchFamily="34" charset="0"/>
              <a:cs typeface="Arial" panose="020B0604020202020204" pitchFamily="34" charset="0"/>
            </a:endParaRPr>
          </a:p>
          <a:p>
            <a:pPr marL="0" indent="0">
              <a:lnSpc>
                <a:spcPct val="100000"/>
              </a:lnSpc>
              <a:buNone/>
            </a:pPr>
            <a:r>
              <a:rPr lang="en-US" sz="1600" dirty="0">
                <a:solidFill>
                  <a:schemeClr val="bg1"/>
                </a:solidFill>
                <a:latin typeface="Arial" panose="020B0604020202020204" pitchFamily="34" charset="0"/>
                <a:cs typeface="Arial" panose="020B0604020202020204" pitchFamily="34" charset="0"/>
              </a:rPr>
              <a:t>For Non-Qualified annuities, a portion of each payment is considered a return of principal, which is not taxed (cost basis). Only the interest portion is subject to income tax, potentially reducing your overall tax burden.</a:t>
            </a:r>
          </a:p>
          <a:p>
            <a:pPr marL="0" indent="0">
              <a:lnSpc>
                <a:spcPct val="100000"/>
              </a:lnSpc>
              <a:buNone/>
            </a:pPr>
            <a:r>
              <a:rPr lang="en-US" sz="1600" b="1" dirty="0">
                <a:solidFill>
                  <a:srgbClr val="EEC67E"/>
                </a:solidFill>
                <a:latin typeface="Arial" panose="020B0604020202020204" pitchFamily="34" charset="0"/>
                <a:cs typeface="Arial" panose="020B0604020202020204" pitchFamily="34" charset="0"/>
              </a:rPr>
              <a:t>Customization Options</a:t>
            </a:r>
          </a:p>
          <a:p>
            <a:pPr marL="0" indent="0">
              <a:lnSpc>
                <a:spcPct val="100000"/>
              </a:lnSpc>
              <a:buNone/>
            </a:pPr>
            <a:r>
              <a:rPr lang="en-US" sz="1600" dirty="0">
                <a:solidFill>
                  <a:schemeClr val="bg1"/>
                </a:solidFill>
                <a:latin typeface="Arial" panose="020B0604020202020204" pitchFamily="34" charset="0"/>
                <a:cs typeface="Arial" panose="020B0604020202020204" pitchFamily="34" charset="0"/>
              </a:rPr>
              <a:t>SPIAs can be tailored to fit individual needs. Options include choosing between a lifetime income or a fixed period, adding a survivor benefits for a spouse or including inflation protection to maintain purchasing power over time.</a:t>
            </a:r>
          </a:p>
          <a:p>
            <a:pPr>
              <a:lnSpc>
                <a:spcPct val="100000"/>
              </a:lnSpc>
            </a:pPr>
            <a:endParaRPr lang="en-US" sz="2000" dirty="0">
              <a:solidFill>
                <a:schemeClr val="bg1"/>
              </a:solidFill>
              <a:latin typeface="Arial" panose="020B06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id="{83A53B97-4888-2496-8F11-51F3C4E6C243}"/>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r>
              <a:rPr lang="en-US" dirty="0">
                <a:solidFill>
                  <a:schemeClr val="bg1"/>
                </a:solidFill>
                <a:latin typeface="Arial Narrow" panose="020B0604020202020204" pitchFamily="34" charset="0"/>
                <a:cs typeface="Arial Narrow" panose="020B0604020202020204" pitchFamily="34" charset="0"/>
              </a:rPr>
              <a:t>BENEFITS OF A SPIA</a:t>
            </a:r>
          </a:p>
        </p:txBody>
      </p:sp>
      <p:sp>
        <p:nvSpPr>
          <p:cNvPr id="8" name="Rectangle 7">
            <a:extLst>
              <a:ext uri="{FF2B5EF4-FFF2-40B4-BE49-F238E27FC236}">
                <a16:creationId xmlns:a16="http://schemas.microsoft.com/office/drawing/2014/main" id="{F494DE34-B040-C9BF-EDE4-0A8D9BD735F8}"/>
              </a:ext>
            </a:extLst>
          </p:cNvPr>
          <p:cNvSpPr/>
          <p:nvPr/>
        </p:nvSpPr>
        <p:spPr>
          <a:xfrm>
            <a:off x="-1" y="800100"/>
            <a:ext cx="669471" cy="391886"/>
          </a:xfrm>
          <a:prstGeom prst="rect">
            <a:avLst/>
          </a:prstGeom>
          <a:solidFill>
            <a:srgbClr val="EEC6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346E683-6EAB-BF2F-C201-121625EB76BA}"/>
              </a:ext>
            </a:extLst>
          </p:cNvPr>
          <p:cNvSpPr txBox="1"/>
          <p:nvPr/>
        </p:nvSpPr>
        <p:spPr>
          <a:xfrm>
            <a:off x="5530846" y="601295"/>
            <a:ext cx="6229391" cy="338554"/>
          </a:xfrm>
          <a:prstGeom prst="rect">
            <a:avLst/>
          </a:prstGeom>
          <a:noFill/>
        </p:spPr>
        <p:txBody>
          <a:bodyPr wrap="square" rtlCol="0">
            <a:spAutoFit/>
          </a:bodyPr>
          <a:lstStyle/>
          <a:p>
            <a:pPr marR="0">
              <a:spcBef>
                <a:spcPts val="0"/>
              </a:spcBef>
              <a:spcAft>
                <a:spcPts val="0"/>
              </a:spcAft>
            </a:pPr>
            <a:r>
              <a:rPr lang="en-US" sz="800" i="1" dirty="0">
                <a:solidFill>
                  <a:schemeClr val="bg2">
                    <a:lumMod val="75000"/>
                  </a:schemeClr>
                </a:solidFill>
                <a:effectLst/>
                <a:latin typeface="Aptos" panose="020B0004020202020204" pitchFamily="34" charset="0"/>
                <a:ea typeface="Aptos" panose="020B0004020202020204" pitchFamily="34" charset="0"/>
                <a:cs typeface="Times New Roman" panose="02020603050405020304" pitchFamily="18" charset="0"/>
              </a:rPr>
              <a:t>Sources: https://</a:t>
            </a:r>
            <a:r>
              <a:rPr lang="en-US" sz="800" i="1" dirty="0" err="1">
                <a:solidFill>
                  <a:schemeClr val="bg2">
                    <a:lumMod val="75000"/>
                  </a:schemeClr>
                </a:solidFill>
                <a:effectLst/>
                <a:latin typeface="Aptos" panose="020B0004020202020204" pitchFamily="34" charset="0"/>
                <a:ea typeface="Aptos" panose="020B0004020202020204" pitchFamily="34" charset="0"/>
                <a:cs typeface="Times New Roman" panose="02020603050405020304" pitchFamily="18" charset="0"/>
              </a:rPr>
              <a:t>www.guardianlife.com</a:t>
            </a:r>
            <a:r>
              <a:rPr lang="en-US" sz="800" i="1" dirty="0">
                <a:solidFill>
                  <a:schemeClr val="bg2">
                    <a:lumMod val="75000"/>
                  </a:schemeClr>
                </a:solidFill>
                <a:effectLst/>
                <a:latin typeface="Aptos" panose="020B0004020202020204" pitchFamily="34" charset="0"/>
                <a:ea typeface="Aptos" panose="020B0004020202020204" pitchFamily="34" charset="0"/>
                <a:cs typeface="Times New Roman" panose="02020603050405020304" pitchFamily="18" charset="0"/>
              </a:rPr>
              <a:t>/annuities/income/single-premium-immediate-</a:t>
            </a:r>
            <a:r>
              <a:rPr lang="en-US" sz="800" i="1" dirty="0" err="1">
                <a:solidFill>
                  <a:schemeClr val="bg2">
                    <a:lumMod val="75000"/>
                  </a:schemeClr>
                </a:solidFill>
                <a:effectLst/>
                <a:latin typeface="Aptos" panose="020B0004020202020204" pitchFamily="34" charset="0"/>
                <a:ea typeface="Aptos" panose="020B0004020202020204" pitchFamily="34" charset="0"/>
                <a:cs typeface="Times New Roman" panose="02020603050405020304" pitchFamily="18" charset="0"/>
              </a:rPr>
              <a:t>spia</a:t>
            </a:r>
            <a:r>
              <a:rPr lang="en-US" sz="800" i="1" dirty="0">
                <a:solidFill>
                  <a:schemeClr val="bg2">
                    <a:lumMod val="75000"/>
                  </a:schemeClr>
                </a:solidFill>
                <a:effectLst/>
                <a:latin typeface="Aptos" panose="020B0004020202020204" pitchFamily="34" charset="0"/>
                <a:ea typeface="Aptos" panose="020B0004020202020204" pitchFamily="34" charset="0"/>
                <a:cs typeface="Times New Roman" panose="02020603050405020304" pitchFamily="18" charset="0"/>
              </a:rPr>
              <a:t>. Accessed 1/8/2026. https://</a:t>
            </a:r>
            <a:r>
              <a:rPr lang="en-US" sz="800" i="1" dirty="0" err="1">
                <a:solidFill>
                  <a:schemeClr val="bg2">
                    <a:lumMod val="75000"/>
                  </a:schemeClr>
                </a:solidFill>
                <a:effectLst/>
                <a:latin typeface="Aptos" panose="020B0004020202020204" pitchFamily="34" charset="0"/>
                <a:ea typeface="Aptos" panose="020B0004020202020204" pitchFamily="34" charset="0"/>
                <a:cs typeface="Times New Roman" panose="02020603050405020304" pitchFamily="18" charset="0"/>
              </a:rPr>
              <a:t>www.bankrate.com</a:t>
            </a:r>
            <a:r>
              <a:rPr lang="en-US" sz="800" i="1" dirty="0">
                <a:solidFill>
                  <a:schemeClr val="bg2">
                    <a:lumMod val="75000"/>
                  </a:schemeClr>
                </a:solidFill>
                <a:effectLst/>
                <a:latin typeface="Aptos" panose="020B0004020202020204" pitchFamily="34" charset="0"/>
                <a:ea typeface="Aptos" panose="020B0004020202020204" pitchFamily="34" charset="0"/>
                <a:cs typeface="Times New Roman" panose="02020603050405020304" pitchFamily="18" charset="0"/>
              </a:rPr>
              <a:t>/retirement/single-premium-immediate-annuity/#pros-</a:t>
            </a:r>
            <a:r>
              <a:rPr lang="en-US" sz="800" i="1" dirty="0" err="1">
                <a:solidFill>
                  <a:schemeClr val="bg2">
                    <a:lumMod val="75000"/>
                  </a:schemeClr>
                </a:solidFill>
                <a:effectLst/>
                <a:latin typeface="Aptos" panose="020B0004020202020204" pitchFamily="34" charset="0"/>
                <a:ea typeface="Aptos" panose="020B0004020202020204" pitchFamily="34" charset="0"/>
                <a:cs typeface="Times New Roman" panose="02020603050405020304" pitchFamily="18" charset="0"/>
              </a:rPr>
              <a:t>consWhen</a:t>
            </a:r>
            <a:r>
              <a:rPr lang="en-US" sz="800" i="1" dirty="0">
                <a:solidFill>
                  <a:schemeClr val="bg2">
                    <a:lumMod val="75000"/>
                  </a:schemeClr>
                </a:solidFill>
                <a:effectLst/>
                <a:latin typeface="Aptos" panose="020B0004020202020204" pitchFamily="34" charset="0"/>
                <a:ea typeface="Aptos" panose="020B0004020202020204" pitchFamily="34" charset="0"/>
                <a:cs typeface="Times New Roman" panose="02020603050405020304" pitchFamily="18" charset="0"/>
              </a:rPr>
              <a:t>. Accessed 1/8/2026.</a:t>
            </a:r>
          </a:p>
        </p:txBody>
      </p:sp>
    </p:spTree>
    <p:extLst>
      <p:ext uri="{BB962C8B-B14F-4D97-AF65-F5344CB8AC3E}">
        <p14:creationId xmlns:p14="http://schemas.microsoft.com/office/powerpoint/2010/main" val="2073104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225B18-F667-E1B8-F2A7-C92A0F87A756}"/>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1B283A27-0538-AB09-F92A-715ECE1AF053}"/>
              </a:ext>
            </a:extLst>
          </p:cNvPr>
          <p:cNvSpPr/>
          <p:nvPr/>
        </p:nvSpPr>
        <p:spPr>
          <a:xfrm rot="16200000">
            <a:off x="3396340" y="-3381830"/>
            <a:ext cx="5413829" cy="12177490"/>
          </a:xfrm>
          <a:prstGeom prst="rect">
            <a:avLst/>
          </a:prstGeom>
          <a:solidFill>
            <a:srgbClr val="363A3E"/>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B37C9E0B-3A08-1438-5026-58195D7C46F4}"/>
              </a:ext>
            </a:extLst>
          </p:cNvPr>
          <p:cNvSpPr txBox="1">
            <a:spLocks/>
          </p:cNvSpPr>
          <p:nvPr/>
        </p:nvSpPr>
        <p:spPr>
          <a:xfrm>
            <a:off x="838200" y="1593254"/>
            <a:ext cx="10945483" cy="3671492"/>
          </a:xfrm>
          <a:prstGeom prst="rect">
            <a:avLst/>
          </a:prstGeom>
        </p:spPr>
        <p:txBody>
          <a:bodyPr vert="horz" lIns="91440" tIns="45720" rIns="91440" bIns="45720" numCol="2" spcCol="4572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600" b="1" dirty="0">
                <a:solidFill>
                  <a:srgbClr val="EEC67E"/>
                </a:solidFill>
                <a:latin typeface="Arial" panose="020B0604020202020204" pitchFamily="34" charset="0"/>
                <a:cs typeface="Arial" panose="020B0604020202020204" pitchFamily="34" charset="0"/>
              </a:rPr>
              <a:t>Lack of Liquidity</a:t>
            </a:r>
          </a:p>
          <a:p>
            <a:pPr marL="0" indent="0">
              <a:lnSpc>
                <a:spcPct val="100000"/>
              </a:lnSpc>
              <a:buNone/>
            </a:pPr>
            <a:r>
              <a:rPr lang="en-US" sz="1600" dirty="0">
                <a:solidFill>
                  <a:schemeClr val="bg1"/>
                </a:solidFill>
                <a:latin typeface="Arial" panose="020B0604020202020204" pitchFamily="34" charset="0"/>
                <a:cs typeface="Arial" panose="020B0604020202020204" pitchFamily="34" charset="0"/>
              </a:rPr>
              <a:t>Once you purchase a SPIA, you generally can’t access the principal. The lump sum is locked in, and you can only receive the regular payments.</a:t>
            </a:r>
          </a:p>
          <a:p>
            <a:pPr marL="0" indent="0">
              <a:lnSpc>
                <a:spcPct val="100000"/>
              </a:lnSpc>
              <a:buNone/>
            </a:pPr>
            <a:r>
              <a:rPr lang="en-US" sz="1600" b="1" dirty="0">
                <a:solidFill>
                  <a:srgbClr val="EEC67E"/>
                </a:solidFill>
                <a:latin typeface="Arial" panose="020B0604020202020204" pitchFamily="34" charset="0"/>
                <a:cs typeface="Arial" panose="020B0604020202020204" pitchFamily="34" charset="0"/>
              </a:rPr>
              <a:t>Inflation Risk</a:t>
            </a:r>
          </a:p>
          <a:p>
            <a:pPr marL="0" indent="0">
              <a:lnSpc>
                <a:spcPct val="100000"/>
              </a:lnSpc>
              <a:buNone/>
            </a:pPr>
            <a:r>
              <a:rPr lang="en-US" sz="1600" dirty="0">
                <a:solidFill>
                  <a:schemeClr val="bg1"/>
                </a:solidFill>
                <a:latin typeface="Arial" panose="020B0604020202020204" pitchFamily="34" charset="0"/>
                <a:cs typeface="Arial" panose="020B0604020202020204" pitchFamily="34" charset="0"/>
              </a:rPr>
              <a:t>Unless the annuity is indexed for inflation, the purchasing power of your payments may decrease over time as the cost-of-living increases.</a:t>
            </a:r>
          </a:p>
          <a:p>
            <a:pPr marL="0" indent="0">
              <a:lnSpc>
                <a:spcPct val="100000"/>
              </a:lnSpc>
              <a:buNone/>
            </a:pPr>
            <a:r>
              <a:rPr lang="en-US" sz="1600" b="1" dirty="0">
                <a:solidFill>
                  <a:srgbClr val="EEC67E"/>
                </a:solidFill>
                <a:latin typeface="Arial" panose="020B0604020202020204" pitchFamily="34" charset="0"/>
                <a:cs typeface="Arial" panose="020B0604020202020204" pitchFamily="34" charset="0"/>
              </a:rPr>
              <a:t>Irrevocability</a:t>
            </a:r>
          </a:p>
          <a:p>
            <a:pPr marL="0" indent="0">
              <a:lnSpc>
                <a:spcPct val="100000"/>
              </a:lnSpc>
              <a:buNone/>
            </a:pPr>
            <a:r>
              <a:rPr lang="en-US" sz="1600" dirty="0">
                <a:solidFill>
                  <a:schemeClr val="bg1"/>
                </a:solidFill>
                <a:latin typeface="Arial" panose="020B0604020202020204" pitchFamily="34" charset="0"/>
                <a:cs typeface="Arial" panose="020B0604020202020204" pitchFamily="34" charset="0"/>
              </a:rPr>
              <a:t>The decision to purchase a SPIA is generally irrevocable. Once you commit your funds, you can not change your mind and withdraw your initial investment.</a:t>
            </a:r>
          </a:p>
          <a:p>
            <a:pPr marL="0" indent="0">
              <a:lnSpc>
                <a:spcPct val="100000"/>
              </a:lnSpc>
              <a:buNone/>
            </a:pPr>
            <a:r>
              <a:rPr lang="en-US" sz="1600" b="1" dirty="0">
                <a:solidFill>
                  <a:srgbClr val="EEC67E"/>
                </a:solidFill>
                <a:latin typeface="Arial" panose="020B0604020202020204" pitchFamily="34" charset="0"/>
                <a:cs typeface="Arial" panose="020B0604020202020204" pitchFamily="34" charset="0"/>
              </a:rPr>
              <a:t>Interest Rate Risk</a:t>
            </a:r>
          </a:p>
          <a:p>
            <a:pPr marL="0" indent="0">
              <a:lnSpc>
                <a:spcPct val="100000"/>
              </a:lnSpc>
              <a:buNone/>
            </a:pPr>
            <a:r>
              <a:rPr lang="en-US" sz="1600" dirty="0">
                <a:solidFill>
                  <a:schemeClr val="bg1"/>
                </a:solidFill>
                <a:latin typeface="Arial" panose="020B0604020202020204" pitchFamily="34" charset="0"/>
                <a:cs typeface="Arial" panose="020B0604020202020204" pitchFamily="34" charset="0"/>
              </a:rPr>
              <a:t>The payout rates of SPIAs are influenced by prevailing interest rates at the time of purchase. If you buy a SPIA when interest rates are low, you’ll lock in a lower payout for the duration of that annuity. </a:t>
            </a:r>
          </a:p>
          <a:p>
            <a:pPr marL="0" indent="0">
              <a:lnSpc>
                <a:spcPct val="100000"/>
              </a:lnSpc>
              <a:buNone/>
            </a:pPr>
            <a:r>
              <a:rPr lang="en-US" sz="1600" b="1" dirty="0">
                <a:solidFill>
                  <a:srgbClr val="EEC67E"/>
                </a:solidFill>
                <a:latin typeface="Arial" panose="020B0604020202020204" pitchFamily="34" charset="0"/>
                <a:cs typeface="Arial" panose="020B0604020202020204" pitchFamily="34" charset="0"/>
              </a:rPr>
              <a:t>No Growth Potential</a:t>
            </a:r>
          </a:p>
          <a:p>
            <a:pPr marL="0" indent="0">
              <a:lnSpc>
                <a:spcPct val="100000"/>
              </a:lnSpc>
              <a:buNone/>
            </a:pPr>
            <a:r>
              <a:rPr lang="en-US" sz="1600" dirty="0">
                <a:solidFill>
                  <a:schemeClr val="bg1"/>
                </a:solidFill>
                <a:latin typeface="Arial" panose="020B0604020202020204" pitchFamily="34" charset="0"/>
                <a:cs typeface="Arial" panose="020B0604020202020204" pitchFamily="34" charset="0"/>
              </a:rPr>
              <a:t>Unlike some other investments, a SPIA does not offer potential for capital growth. The payments are fixed (unless inflation adjusted) and there’s no opportunity to benefit from market upswings.</a:t>
            </a:r>
          </a:p>
          <a:p>
            <a:pPr>
              <a:lnSpc>
                <a:spcPct val="100000"/>
              </a:lnSpc>
            </a:pPr>
            <a:endParaRPr lang="en-US" sz="2000" dirty="0">
              <a:solidFill>
                <a:schemeClr val="bg1"/>
              </a:solidFill>
              <a:latin typeface="Arial" panose="020B06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id="{3576B71B-68C6-FF4A-9C97-E958EAD86D34}"/>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r>
              <a:rPr lang="en-US" dirty="0">
                <a:solidFill>
                  <a:schemeClr val="bg1"/>
                </a:solidFill>
                <a:latin typeface="Arial Narrow" panose="020B0604020202020204" pitchFamily="34" charset="0"/>
                <a:cs typeface="Arial Narrow" panose="020B0604020202020204" pitchFamily="34" charset="0"/>
              </a:rPr>
              <a:t>SPIA </a:t>
            </a:r>
            <a:r>
              <a:rPr lang="en-US" sz="2400" b="0" dirty="0">
                <a:solidFill>
                  <a:srgbClr val="EEC67E"/>
                </a:solidFill>
                <a:latin typeface="Arial Narrow" panose="020B0604020202020204" pitchFamily="34" charset="0"/>
                <a:cs typeface="Arial Narrow" panose="020B0604020202020204" pitchFamily="34" charset="0"/>
              </a:rPr>
              <a:t>Things to Consider</a:t>
            </a:r>
          </a:p>
        </p:txBody>
      </p:sp>
      <p:sp>
        <p:nvSpPr>
          <p:cNvPr id="8" name="Rectangle 7">
            <a:extLst>
              <a:ext uri="{FF2B5EF4-FFF2-40B4-BE49-F238E27FC236}">
                <a16:creationId xmlns:a16="http://schemas.microsoft.com/office/drawing/2014/main" id="{FB9927F8-EE48-5C27-8408-A36C5E515829}"/>
              </a:ext>
            </a:extLst>
          </p:cNvPr>
          <p:cNvSpPr/>
          <p:nvPr/>
        </p:nvSpPr>
        <p:spPr>
          <a:xfrm>
            <a:off x="-1" y="800100"/>
            <a:ext cx="669471" cy="391886"/>
          </a:xfrm>
          <a:prstGeom prst="rect">
            <a:avLst/>
          </a:prstGeom>
          <a:solidFill>
            <a:srgbClr val="EEC6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C921BDE-5819-461D-A514-7160DBA92C4A}"/>
              </a:ext>
            </a:extLst>
          </p:cNvPr>
          <p:cNvSpPr txBox="1"/>
          <p:nvPr/>
        </p:nvSpPr>
        <p:spPr>
          <a:xfrm>
            <a:off x="4935414" y="456584"/>
            <a:ext cx="7471527" cy="830997"/>
          </a:xfrm>
          <a:prstGeom prst="rect">
            <a:avLst/>
          </a:prstGeom>
          <a:noFill/>
        </p:spPr>
        <p:txBody>
          <a:bodyPr wrap="square" rtlCol="0">
            <a:spAutoFit/>
          </a:bodyPr>
          <a:lstStyle/>
          <a:p>
            <a:pPr marR="0">
              <a:spcBef>
                <a:spcPts val="0"/>
              </a:spcBef>
              <a:spcAft>
                <a:spcPts val="0"/>
              </a:spcAft>
            </a:pPr>
            <a:r>
              <a:rPr lang="en-US" sz="800" i="1" dirty="0">
                <a:solidFill>
                  <a:schemeClr val="bg2">
                    <a:lumMod val="75000"/>
                  </a:schemeClr>
                </a:solidFill>
                <a:effectLst/>
                <a:latin typeface="Aptos" panose="020B0004020202020204" pitchFamily="34" charset="0"/>
                <a:ea typeface="Aptos" panose="020B0004020202020204" pitchFamily="34" charset="0"/>
                <a:cs typeface="Times New Roman" panose="02020603050405020304" pitchFamily="18" charset="0"/>
              </a:rPr>
              <a:t>Sources: https://www.guardianlife.com/annuities/income/single-premium-immediate-spia. Accessed </a:t>
            </a:r>
            <a:r>
              <a:rPr lang="en-US" sz="800" i="1" dirty="0">
                <a:solidFill>
                  <a:schemeClr val="bg2">
                    <a:lumMod val="75000"/>
                  </a:schemeClr>
                </a:solidFill>
                <a:latin typeface="Aptos" panose="020B0004020202020204" pitchFamily="34" charset="0"/>
                <a:ea typeface="Aptos" panose="020B0004020202020204" pitchFamily="34" charset="0"/>
                <a:cs typeface="Times New Roman" panose="02020603050405020304" pitchFamily="18" charset="0"/>
              </a:rPr>
              <a:t>1/8/2026</a:t>
            </a:r>
            <a:r>
              <a:rPr lang="en-US" sz="800" i="1" dirty="0">
                <a:solidFill>
                  <a:schemeClr val="bg2">
                    <a:lumMod val="75000"/>
                  </a:schemeClr>
                </a:solidFill>
                <a:effectLst/>
                <a:latin typeface="Aptos" panose="020B0004020202020204" pitchFamily="34" charset="0"/>
                <a:ea typeface="Aptos" panose="020B0004020202020204" pitchFamily="34" charset="0"/>
                <a:cs typeface="Times New Roman" panose="02020603050405020304" pitchFamily="18" charset="0"/>
              </a:rPr>
              <a:t>. </a:t>
            </a:r>
          </a:p>
          <a:p>
            <a:pPr marR="0">
              <a:spcBef>
                <a:spcPts val="0"/>
              </a:spcBef>
              <a:spcAft>
                <a:spcPts val="0"/>
              </a:spcAft>
            </a:pPr>
            <a:r>
              <a:rPr lang="en-US" sz="800" i="1" dirty="0">
                <a:solidFill>
                  <a:schemeClr val="bg2">
                    <a:lumMod val="75000"/>
                  </a:schemeClr>
                </a:solidFill>
                <a:effectLst/>
                <a:latin typeface="Aptos" panose="020B0004020202020204" pitchFamily="34" charset="0"/>
                <a:ea typeface="Aptos" panose="020B0004020202020204" pitchFamily="34" charset="0"/>
                <a:cs typeface="Times New Roman" panose="02020603050405020304" pitchFamily="18" charset="0"/>
              </a:rPr>
              <a:t>https://www.thrivent.com/insights/annuities/what-is-a-spia. Accessed </a:t>
            </a:r>
            <a:r>
              <a:rPr lang="en-US" sz="800" i="1" dirty="0">
                <a:solidFill>
                  <a:schemeClr val="bg2">
                    <a:lumMod val="75000"/>
                  </a:schemeClr>
                </a:solidFill>
                <a:latin typeface="Aptos" panose="020B0004020202020204" pitchFamily="34" charset="0"/>
                <a:ea typeface="Aptos" panose="020B0004020202020204" pitchFamily="34" charset="0"/>
                <a:cs typeface="Times New Roman" panose="02020603050405020304" pitchFamily="18" charset="0"/>
              </a:rPr>
              <a:t>1/8/2026</a:t>
            </a:r>
            <a:r>
              <a:rPr lang="en-US" sz="800" i="1" dirty="0">
                <a:solidFill>
                  <a:schemeClr val="bg2">
                    <a:lumMod val="75000"/>
                  </a:schemeClr>
                </a:solidFill>
                <a:effectLst/>
                <a:latin typeface="Aptos" panose="020B0004020202020204" pitchFamily="34" charset="0"/>
                <a:ea typeface="Aptos" panose="020B0004020202020204" pitchFamily="34" charset="0"/>
                <a:cs typeface="Times New Roman" panose="02020603050405020304" pitchFamily="18" charset="0"/>
              </a:rPr>
              <a:t>. </a:t>
            </a:r>
          </a:p>
          <a:p>
            <a:pPr marR="0">
              <a:spcBef>
                <a:spcPts val="0"/>
              </a:spcBef>
              <a:spcAft>
                <a:spcPts val="0"/>
              </a:spcAft>
            </a:pPr>
            <a:r>
              <a:rPr lang="en-US" sz="800" i="1" dirty="0">
                <a:solidFill>
                  <a:schemeClr val="bg2">
                    <a:lumMod val="75000"/>
                  </a:schemeClr>
                </a:solidFill>
                <a:effectLst/>
                <a:latin typeface="Aptos" panose="020B0004020202020204" pitchFamily="34" charset="0"/>
                <a:ea typeface="Aptos" panose="020B0004020202020204" pitchFamily="34" charset="0"/>
                <a:cs typeface="Times New Roman" panose="02020603050405020304" pitchFamily="18" charset="0"/>
              </a:rPr>
              <a:t>https://www.bankrate.com/retirement/single-premium-immediate-annuity/#pros-cons. Accessed </a:t>
            </a:r>
            <a:r>
              <a:rPr lang="en-US" sz="800" i="1" dirty="0">
                <a:solidFill>
                  <a:schemeClr val="bg2">
                    <a:lumMod val="75000"/>
                  </a:schemeClr>
                </a:solidFill>
                <a:latin typeface="Aptos" panose="020B0004020202020204" pitchFamily="34" charset="0"/>
                <a:ea typeface="Aptos" panose="020B0004020202020204" pitchFamily="34" charset="0"/>
                <a:cs typeface="Times New Roman" panose="02020603050405020304" pitchFamily="18" charset="0"/>
              </a:rPr>
              <a:t>1/8/2026</a:t>
            </a:r>
            <a:r>
              <a:rPr lang="en-US" sz="800" i="1" dirty="0">
                <a:solidFill>
                  <a:schemeClr val="bg2">
                    <a:lumMod val="75000"/>
                  </a:schemeClr>
                </a:solidFill>
                <a:effectLst/>
                <a:latin typeface="Aptos" panose="020B0004020202020204" pitchFamily="34" charset="0"/>
                <a:ea typeface="Aptos" panose="020B0004020202020204" pitchFamily="34" charset="0"/>
                <a:cs typeface="Times New Roman" panose="02020603050405020304" pitchFamily="18" charset="0"/>
              </a:rPr>
              <a:t>. </a:t>
            </a:r>
          </a:p>
          <a:p>
            <a:pPr marR="0">
              <a:spcBef>
                <a:spcPts val="0"/>
              </a:spcBef>
              <a:spcAft>
                <a:spcPts val="0"/>
              </a:spcAft>
            </a:pPr>
            <a:r>
              <a:rPr lang="en-US" sz="800" i="1" dirty="0">
                <a:solidFill>
                  <a:schemeClr val="bg2">
                    <a:lumMod val="75000"/>
                  </a:schemeClr>
                </a:solidFill>
                <a:effectLst/>
                <a:latin typeface="Aptos" panose="020B0004020202020204" pitchFamily="34" charset="0"/>
                <a:ea typeface="Aptos" panose="020B0004020202020204" pitchFamily="34" charset="0"/>
                <a:cs typeface="Times New Roman" panose="02020603050405020304" pitchFamily="18" charset="0"/>
              </a:rPr>
              <a:t>https://www.westernsouthern.com/retirement/single-premium-immediate-annuity#:~:text=Interest%20Rate%20Risk%3A%20The%20payout,but%20predicting%20lifespan%20is%20tricky. Accessed </a:t>
            </a:r>
            <a:r>
              <a:rPr lang="en-US" sz="800" i="1" dirty="0">
                <a:solidFill>
                  <a:schemeClr val="bg2">
                    <a:lumMod val="75000"/>
                  </a:schemeClr>
                </a:solidFill>
                <a:latin typeface="Aptos" panose="020B0004020202020204" pitchFamily="34" charset="0"/>
                <a:ea typeface="Aptos" panose="020B0004020202020204" pitchFamily="34" charset="0"/>
                <a:cs typeface="Times New Roman" panose="02020603050405020304" pitchFamily="18" charset="0"/>
              </a:rPr>
              <a:t>1/8/2026</a:t>
            </a:r>
            <a:r>
              <a:rPr lang="en-US" sz="800" i="1" dirty="0">
                <a:solidFill>
                  <a:schemeClr val="bg2">
                    <a:lumMod val="75000"/>
                  </a:schemeClr>
                </a:solidFill>
                <a:effectLst/>
                <a:latin typeface="Aptos" panose="020B0004020202020204" pitchFamily="34" charset="0"/>
                <a:ea typeface="Aptos" panose="020B0004020202020204" pitchFamily="34" charset="0"/>
                <a:cs typeface="Times New Roman" panose="02020603050405020304" pitchFamily="18" charset="0"/>
              </a:rPr>
              <a:t>. https://www.westernsouthern.com/retirement/single-premium-immediate-annuity. Accessed </a:t>
            </a:r>
            <a:r>
              <a:rPr lang="en-US" sz="800" i="1" dirty="0">
                <a:solidFill>
                  <a:schemeClr val="bg2">
                    <a:lumMod val="75000"/>
                  </a:schemeClr>
                </a:solidFill>
                <a:latin typeface="Aptos" panose="020B0004020202020204" pitchFamily="34" charset="0"/>
                <a:ea typeface="Aptos" panose="020B0004020202020204" pitchFamily="34" charset="0"/>
                <a:cs typeface="Times New Roman" panose="02020603050405020304" pitchFamily="18" charset="0"/>
              </a:rPr>
              <a:t>1//8/2026</a:t>
            </a:r>
            <a:r>
              <a:rPr lang="en-US" sz="800" i="1" dirty="0">
                <a:solidFill>
                  <a:schemeClr val="bg2">
                    <a:lumMod val="75000"/>
                  </a:schemeClr>
                </a:solidFill>
                <a:effectLst/>
                <a:latin typeface="Aptos" panose="020B0004020202020204" pitchFamily="34" charset="0"/>
                <a:ea typeface="Aptos" panose="020B0004020202020204" pitchFamily="34" charset="0"/>
                <a:cs typeface="Times New Roman" panose="02020603050405020304" pitchFamily="18" charset="0"/>
              </a:rPr>
              <a:t>.</a:t>
            </a:r>
          </a:p>
        </p:txBody>
      </p:sp>
    </p:spTree>
    <p:extLst>
      <p:ext uri="{BB962C8B-B14F-4D97-AF65-F5344CB8AC3E}">
        <p14:creationId xmlns:p14="http://schemas.microsoft.com/office/powerpoint/2010/main" val="3194184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809A83-6A78-23E2-1EFB-8727361C9FB7}"/>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2CF6E223-FE24-7CFD-CBF3-05383D862C99}"/>
              </a:ext>
            </a:extLst>
          </p:cNvPr>
          <p:cNvPicPr>
            <a:picLocks noChangeAspect="1"/>
          </p:cNvPicPr>
          <p:nvPr/>
        </p:nvPicPr>
        <p:blipFill>
          <a:blip r:embed="rId3"/>
          <a:srcRect l="29620" r="29620"/>
          <a:stretch/>
        </p:blipFill>
        <p:spPr>
          <a:xfrm>
            <a:off x="-2" y="1330"/>
            <a:ext cx="6618509" cy="5412499"/>
          </a:xfrm>
          <a:prstGeom prst="rect">
            <a:avLst/>
          </a:prstGeom>
        </p:spPr>
      </p:pic>
      <p:sp>
        <p:nvSpPr>
          <p:cNvPr id="4" name="Rectangle 3">
            <a:extLst>
              <a:ext uri="{FF2B5EF4-FFF2-40B4-BE49-F238E27FC236}">
                <a16:creationId xmlns:a16="http://schemas.microsoft.com/office/drawing/2014/main" id="{02CA573B-24AE-2604-E566-14A4CA4CBC5E}"/>
              </a:ext>
            </a:extLst>
          </p:cNvPr>
          <p:cNvSpPr/>
          <p:nvPr/>
        </p:nvSpPr>
        <p:spPr>
          <a:xfrm>
            <a:off x="1" y="0"/>
            <a:ext cx="6618496" cy="5421085"/>
          </a:xfrm>
          <a:prstGeom prst="rect">
            <a:avLst/>
          </a:prstGeom>
          <a:solidFill>
            <a:schemeClr val="tx1">
              <a:alpha val="4976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36324172-6C68-68F1-726F-A06EE2E6E2DD}"/>
              </a:ext>
            </a:extLst>
          </p:cNvPr>
          <p:cNvSpPr/>
          <p:nvPr/>
        </p:nvSpPr>
        <p:spPr>
          <a:xfrm rot="16200000">
            <a:off x="6698341" y="-79827"/>
            <a:ext cx="5413829" cy="5573481"/>
          </a:xfrm>
          <a:prstGeom prst="rect">
            <a:avLst/>
          </a:prstGeom>
          <a:solidFill>
            <a:srgbClr val="363A3E"/>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F8C374-8839-F830-77E4-9B00DC910A4F}"/>
              </a:ext>
            </a:extLst>
          </p:cNvPr>
          <p:cNvSpPr>
            <a:spLocks noGrp="1"/>
          </p:cNvSpPr>
          <p:nvPr>
            <p:ph type="title"/>
          </p:nvPr>
        </p:nvSpPr>
        <p:spPr>
          <a:xfrm>
            <a:off x="838200" y="566258"/>
            <a:ext cx="5780292" cy="1325563"/>
          </a:xfrm>
          <a:effectLst>
            <a:outerShdw blurRad="50800" dist="38100" dir="2700000" algn="tl" rotWithShape="0">
              <a:prstClr val="black">
                <a:alpha val="40000"/>
              </a:prstClr>
            </a:outerShdw>
          </a:effectLst>
        </p:spPr>
        <p:txBody>
          <a:bodyPr>
            <a:normAutofit/>
          </a:bodyPr>
          <a:lstStyle/>
          <a:p>
            <a:r>
              <a:rPr lang="en-US" dirty="0">
                <a:solidFill>
                  <a:schemeClr val="bg1"/>
                </a:solidFill>
                <a:latin typeface="Arial Narrow" panose="020B0604020202020204" pitchFamily="34" charset="0"/>
                <a:cs typeface="Arial Narrow" panose="020B0604020202020204" pitchFamily="34" charset="0"/>
              </a:rPr>
              <a:t>MULTI-YEAR GUARANTEED ANNUITIES</a:t>
            </a:r>
          </a:p>
        </p:txBody>
      </p:sp>
      <p:sp>
        <p:nvSpPr>
          <p:cNvPr id="7" name="TextBox 6">
            <a:extLst>
              <a:ext uri="{FF2B5EF4-FFF2-40B4-BE49-F238E27FC236}">
                <a16:creationId xmlns:a16="http://schemas.microsoft.com/office/drawing/2014/main" id="{88544C76-E17D-D734-5EB2-AE123F114E96}"/>
              </a:ext>
            </a:extLst>
          </p:cNvPr>
          <p:cNvSpPr txBox="1"/>
          <p:nvPr/>
        </p:nvSpPr>
        <p:spPr>
          <a:xfrm>
            <a:off x="7050008" y="2105561"/>
            <a:ext cx="4526642" cy="1323439"/>
          </a:xfrm>
          <a:prstGeom prst="rect">
            <a:avLst/>
          </a:prstGeom>
          <a:noFill/>
        </p:spPr>
        <p:txBody>
          <a:bodyPr wrap="square" rtlCol="0">
            <a:spAutoFit/>
          </a:bodyPr>
          <a:lstStyle/>
          <a:p>
            <a:pPr marL="0" indent="0">
              <a:buNone/>
            </a:pPr>
            <a:r>
              <a:rPr lang="en-US" sz="2000" dirty="0">
                <a:solidFill>
                  <a:schemeClr val="bg1"/>
                </a:solidFill>
                <a:latin typeface="Arial" panose="020B0604020202020204" pitchFamily="34" charset="0"/>
                <a:cs typeface="Arial" panose="020B0604020202020204" pitchFamily="34" charset="0"/>
              </a:rPr>
              <a:t>MYGAs are suitable for risk-averse investors or those nearing retirement seeking guaranteed income and preservation of principal. </a:t>
            </a:r>
          </a:p>
        </p:txBody>
      </p:sp>
      <p:sp>
        <p:nvSpPr>
          <p:cNvPr id="8" name="Rectangle 7">
            <a:extLst>
              <a:ext uri="{FF2B5EF4-FFF2-40B4-BE49-F238E27FC236}">
                <a16:creationId xmlns:a16="http://schemas.microsoft.com/office/drawing/2014/main" id="{0C239513-ACAD-4110-3A27-B19BD06CE39C}"/>
              </a:ext>
            </a:extLst>
          </p:cNvPr>
          <p:cNvSpPr/>
          <p:nvPr/>
        </p:nvSpPr>
        <p:spPr>
          <a:xfrm>
            <a:off x="-1" y="800100"/>
            <a:ext cx="669471" cy="391886"/>
          </a:xfrm>
          <a:prstGeom prst="rect">
            <a:avLst/>
          </a:prstGeom>
          <a:solidFill>
            <a:srgbClr val="EEC6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C7B4066D-11B2-1C50-5DA2-602F8CA54BDC}"/>
              </a:ext>
            </a:extLst>
          </p:cNvPr>
          <p:cNvCxnSpPr>
            <a:cxnSpLocks/>
          </p:cNvCxnSpPr>
          <p:nvPr/>
        </p:nvCxnSpPr>
        <p:spPr>
          <a:xfrm>
            <a:off x="6618515" y="0"/>
            <a:ext cx="0" cy="5413829"/>
          </a:xfrm>
          <a:prstGeom prst="line">
            <a:avLst/>
          </a:prstGeom>
          <a:ln w="28575">
            <a:solidFill>
              <a:srgbClr val="EEC67E"/>
            </a:solidFill>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D0FEB963-77EF-4B93-6F17-084212458A68}"/>
              </a:ext>
            </a:extLst>
          </p:cNvPr>
          <p:cNvSpPr txBox="1"/>
          <p:nvPr/>
        </p:nvSpPr>
        <p:spPr>
          <a:xfrm>
            <a:off x="86028" y="4673792"/>
            <a:ext cx="6446442" cy="584775"/>
          </a:xfrm>
          <a:prstGeom prst="rect">
            <a:avLst/>
          </a:prstGeom>
          <a:noFill/>
        </p:spPr>
        <p:txBody>
          <a:bodyPr wrap="square" rtlCol="0">
            <a:spAutoFit/>
          </a:bodyPr>
          <a:lstStyle/>
          <a:p>
            <a:pPr>
              <a:spcBef>
                <a:spcPts val="0"/>
              </a:spcBef>
              <a:spcAft>
                <a:spcPts val="0"/>
              </a:spcAft>
            </a:pPr>
            <a:r>
              <a:rPr lang="en-US" sz="800" i="1"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Sources: https://www.annuity.org/annuities/types/fixed/myga/#:~:text=A%20MYGA%20guarantees%20a%20fixed,until%20you%20start%20making%20withdrawals. Accessed </a:t>
            </a:r>
            <a:r>
              <a:rPr lang="en-US" sz="800" i="1" dirty="0">
                <a:solidFill>
                  <a:schemeClr val="bg1"/>
                </a:solidFill>
                <a:latin typeface="Aptos" panose="020B0004020202020204" pitchFamily="34" charset="0"/>
                <a:ea typeface="Aptos" panose="020B0004020202020204" pitchFamily="34" charset="0"/>
                <a:cs typeface="Times New Roman" panose="02020603050405020304" pitchFamily="18" charset="0"/>
              </a:rPr>
              <a:t>1/8/2026</a:t>
            </a:r>
            <a:r>
              <a:rPr lang="en-US" sz="800" i="1"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p>
          <a:p>
            <a:pPr>
              <a:spcBef>
                <a:spcPts val="0"/>
              </a:spcBef>
              <a:spcAft>
                <a:spcPts val="0"/>
              </a:spcAft>
            </a:pPr>
            <a:r>
              <a:rPr lang="en-US" sz="800" i="1"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https://www.thrivent.com/insights/annuities/what-is-a-multi-year-guaranteed-annuity-myga-and-how-does-it-work. Accessed </a:t>
            </a:r>
            <a:r>
              <a:rPr lang="en-US" sz="800" i="1" dirty="0">
                <a:solidFill>
                  <a:schemeClr val="bg1"/>
                </a:solidFill>
                <a:latin typeface="Aptos" panose="020B0004020202020204" pitchFamily="34" charset="0"/>
                <a:ea typeface="Aptos" panose="020B0004020202020204" pitchFamily="34" charset="0"/>
                <a:cs typeface="Times New Roman" panose="02020603050405020304" pitchFamily="18" charset="0"/>
              </a:rPr>
              <a:t>1/8/2026</a:t>
            </a:r>
            <a:r>
              <a:rPr lang="en-US" sz="800" i="1"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a:t>
            </a:r>
          </a:p>
        </p:txBody>
      </p:sp>
    </p:spTree>
    <p:extLst>
      <p:ext uri="{BB962C8B-B14F-4D97-AF65-F5344CB8AC3E}">
        <p14:creationId xmlns:p14="http://schemas.microsoft.com/office/powerpoint/2010/main" val="2842728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EB9448-0A45-438D-0828-47B7CF8A834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5BD2BCA-EA76-9EAE-0138-D47DC913733B}"/>
              </a:ext>
            </a:extLst>
          </p:cNvPr>
          <p:cNvPicPr>
            <a:picLocks noChangeAspect="1"/>
          </p:cNvPicPr>
          <p:nvPr/>
        </p:nvPicPr>
        <p:blipFill>
          <a:blip r:embed="rId3"/>
          <a:srcRect l="29620" r="29620"/>
          <a:stretch/>
        </p:blipFill>
        <p:spPr>
          <a:xfrm>
            <a:off x="-2" y="1330"/>
            <a:ext cx="6618509" cy="5412499"/>
          </a:xfrm>
          <a:prstGeom prst="rect">
            <a:avLst/>
          </a:prstGeom>
        </p:spPr>
      </p:pic>
      <p:sp>
        <p:nvSpPr>
          <p:cNvPr id="4" name="Rectangle 3">
            <a:extLst>
              <a:ext uri="{FF2B5EF4-FFF2-40B4-BE49-F238E27FC236}">
                <a16:creationId xmlns:a16="http://schemas.microsoft.com/office/drawing/2014/main" id="{87E8CB87-F64A-DF7B-6C70-DD6A6D72D18A}"/>
              </a:ext>
            </a:extLst>
          </p:cNvPr>
          <p:cNvSpPr/>
          <p:nvPr/>
        </p:nvSpPr>
        <p:spPr>
          <a:xfrm>
            <a:off x="1" y="7255"/>
            <a:ext cx="6618496" cy="5413830"/>
          </a:xfrm>
          <a:prstGeom prst="rect">
            <a:avLst/>
          </a:prstGeom>
          <a:solidFill>
            <a:schemeClr val="tx1">
              <a:alpha val="4976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2E4F6F3-3BF1-EE9F-B7E3-EB5F0565A96D}"/>
              </a:ext>
            </a:extLst>
          </p:cNvPr>
          <p:cNvSpPr/>
          <p:nvPr/>
        </p:nvSpPr>
        <p:spPr>
          <a:xfrm rot="16200000">
            <a:off x="6698341" y="-79827"/>
            <a:ext cx="5413829" cy="5573481"/>
          </a:xfrm>
          <a:prstGeom prst="rect">
            <a:avLst/>
          </a:prstGeom>
          <a:solidFill>
            <a:srgbClr val="363A3E"/>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24F0127-67C5-37C1-E7E7-91F60827D790}"/>
              </a:ext>
            </a:extLst>
          </p:cNvPr>
          <p:cNvSpPr>
            <a:spLocks noGrp="1"/>
          </p:cNvSpPr>
          <p:nvPr>
            <p:ph type="title"/>
          </p:nvPr>
        </p:nvSpPr>
        <p:spPr>
          <a:xfrm>
            <a:off x="838200" y="566258"/>
            <a:ext cx="5780294" cy="1325563"/>
          </a:xfrm>
          <a:effectLst>
            <a:outerShdw blurRad="50800" dist="38100" dir="2700000" algn="tl" rotWithShape="0">
              <a:prstClr val="black">
                <a:alpha val="40000"/>
              </a:prstClr>
            </a:outerShdw>
          </a:effectLst>
        </p:spPr>
        <p:txBody>
          <a:bodyPr>
            <a:normAutofit/>
          </a:bodyPr>
          <a:lstStyle/>
          <a:p>
            <a:r>
              <a:rPr lang="en-US" dirty="0">
                <a:solidFill>
                  <a:schemeClr val="bg1"/>
                </a:solidFill>
                <a:latin typeface="Arial Narrow" panose="020B0604020202020204" pitchFamily="34" charset="0"/>
                <a:cs typeface="Arial Narrow" panose="020B0604020202020204" pitchFamily="34" charset="0"/>
              </a:rPr>
              <a:t>MULTI-YEAR GUARANTEED ANNUITIES</a:t>
            </a:r>
          </a:p>
        </p:txBody>
      </p:sp>
      <p:sp>
        <p:nvSpPr>
          <p:cNvPr id="7" name="TextBox 6">
            <a:extLst>
              <a:ext uri="{FF2B5EF4-FFF2-40B4-BE49-F238E27FC236}">
                <a16:creationId xmlns:a16="http://schemas.microsoft.com/office/drawing/2014/main" id="{CE83662C-D2C8-182E-227B-5F549D69F54C}"/>
              </a:ext>
            </a:extLst>
          </p:cNvPr>
          <p:cNvSpPr txBox="1"/>
          <p:nvPr/>
        </p:nvSpPr>
        <p:spPr>
          <a:xfrm>
            <a:off x="7050007" y="1444172"/>
            <a:ext cx="4440373" cy="2800767"/>
          </a:xfrm>
          <a:prstGeom prst="rect">
            <a:avLst/>
          </a:prstGeom>
          <a:noFill/>
        </p:spPr>
        <p:txBody>
          <a:bodyPr wrap="square" rtlCol="0">
            <a:spAutoFit/>
          </a:bodyPr>
          <a:lstStyle/>
          <a:p>
            <a:pPr marL="0" indent="0" algn="ctr">
              <a:buNone/>
            </a:pPr>
            <a:r>
              <a:rPr lang="en-US" sz="3600" b="1" dirty="0">
                <a:solidFill>
                  <a:srgbClr val="EEC67E"/>
                </a:solidFill>
                <a:latin typeface="Arial Narrow" panose="020B0604020202020204" pitchFamily="34" charset="0"/>
                <a:cs typeface="Arial Narrow" panose="020B0604020202020204" pitchFamily="34" charset="0"/>
              </a:rPr>
              <a:t>HOW THEY WORK</a:t>
            </a:r>
          </a:p>
          <a:p>
            <a:pPr marL="0" indent="0" algn="ctr">
              <a:buNone/>
            </a:pPr>
            <a:endParaRPr lang="en-US" sz="2000" dirty="0">
              <a:solidFill>
                <a:schemeClr val="bg1"/>
              </a:solidFill>
              <a:latin typeface="Arial" panose="020B0604020202020204" pitchFamily="34" charset="0"/>
              <a:cs typeface="Arial" panose="020B0604020202020204" pitchFamily="34" charset="0"/>
            </a:endParaRPr>
          </a:p>
          <a:p>
            <a:pPr marL="0" indent="0" algn="ctr">
              <a:buNone/>
            </a:pPr>
            <a:r>
              <a:rPr lang="en-US" sz="2000" dirty="0">
                <a:solidFill>
                  <a:schemeClr val="bg1"/>
                </a:solidFill>
                <a:latin typeface="Arial" panose="020B0604020202020204" pitchFamily="34" charset="0"/>
                <a:cs typeface="Arial" panose="020B0604020202020204" pitchFamily="34" charset="0"/>
              </a:rPr>
              <a:t>Multi-Year Guarantee Annuities provide a fixed interest rate guaranteed for a specific period, offering predictable income with no exposure to market risk.</a:t>
            </a:r>
          </a:p>
          <a:p>
            <a:pPr marL="0" indent="0" algn="ctr">
              <a:buNone/>
            </a:pPr>
            <a:endParaRPr lang="en-US" sz="2000" dirty="0">
              <a:solidFill>
                <a:schemeClr val="bg1"/>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9C665C6F-2349-1FDC-F819-E6583DB998D0}"/>
              </a:ext>
            </a:extLst>
          </p:cNvPr>
          <p:cNvSpPr/>
          <p:nvPr/>
        </p:nvSpPr>
        <p:spPr>
          <a:xfrm>
            <a:off x="-1" y="800100"/>
            <a:ext cx="669471" cy="391886"/>
          </a:xfrm>
          <a:prstGeom prst="rect">
            <a:avLst/>
          </a:prstGeom>
          <a:solidFill>
            <a:srgbClr val="EEC6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60295866-D46E-13DD-F8FD-47B15635040A}"/>
              </a:ext>
            </a:extLst>
          </p:cNvPr>
          <p:cNvCxnSpPr>
            <a:cxnSpLocks/>
          </p:cNvCxnSpPr>
          <p:nvPr/>
        </p:nvCxnSpPr>
        <p:spPr>
          <a:xfrm>
            <a:off x="6618515" y="0"/>
            <a:ext cx="0" cy="5413829"/>
          </a:xfrm>
          <a:prstGeom prst="line">
            <a:avLst/>
          </a:prstGeom>
          <a:ln w="28575">
            <a:solidFill>
              <a:srgbClr val="EEC67E"/>
            </a:solidFill>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C1C95C70-E6C9-B95D-496C-09E385959746}"/>
              </a:ext>
            </a:extLst>
          </p:cNvPr>
          <p:cNvSpPr txBox="1"/>
          <p:nvPr/>
        </p:nvSpPr>
        <p:spPr>
          <a:xfrm>
            <a:off x="503555" y="4909626"/>
            <a:ext cx="5611387" cy="338554"/>
          </a:xfrm>
          <a:prstGeom prst="rect">
            <a:avLst/>
          </a:prstGeom>
          <a:noFill/>
        </p:spPr>
        <p:txBody>
          <a:bodyPr wrap="square" rtlCol="0">
            <a:spAutoFit/>
          </a:bodyPr>
          <a:lstStyle/>
          <a:p>
            <a:pPr>
              <a:spcBef>
                <a:spcPts val="0"/>
              </a:spcBef>
              <a:spcAft>
                <a:spcPts val="0"/>
              </a:spcAft>
            </a:pPr>
            <a:r>
              <a:rPr lang="en-US" sz="800" i="1"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Source: https://www.thrivent.com/insights/annuities/what-is-a-multi-year-guaranteed-annuity-myga-and-how-does-it-work. Accessed </a:t>
            </a:r>
            <a:r>
              <a:rPr lang="en-US" sz="800" i="1" dirty="0">
                <a:solidFill>
                  <a:schemeClr val="bg1"/>
                </a:solidFill>
                <a:latin typeface="Aptos" panose="020B0004020202020204" pitchFamily="34" charset="0"/>
                <a:ea typeface="Aptos" panose="020B0004020202020204" pitchFamily="34" charset="0"/>
                <a:cs typeface="Times New Roman" panose="02020603050405020304" pitchFamily="18" charset="0"/>
              </a:rPr>
              <a:t>1/8/2026</a:t>
            </a:r>
            <a:r>
              <a:rPr lang="en-US" sz="800" i="1"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a:t>
            </a:r>
          </a:p>
        </p:txBody>
      </p:sp>
    </p:spTree>
    <p:extLst>
      <p:ext uri="{BB962C8B-B14F-4D97-AF65-F5344CB8AC3E}">
        <p14:creationId xmlns:p14="http://schemas.microsoft.com/office/powerpoint/2010/main" val="923540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4C3A4-1C59-7D3D-B7FB-AA819775B29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F51FA1BF-96F5-FD4F-CE0D-F0440618591F}"/>
              </a:ext>
            </a:extLst>
          </p:cNvPr>
          <p:cNvSpPr/>
          <p:nvPr/>
        </p:nvSpPr>
        <p:spPr>
          <a:xfrm rot="16200000">
            <a:off x="3396341" y="-3387433"/>
            <a:ext cx="5413829" cy="12177490"/>
          </a:xfrm>
          <a:prstGeom prst="rect">
            <a:avLst/>
          </a:prstGeom>
          <a:solidFill>
            <a:srgbClr val="363A3E"/>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7E3561D9-191C-47A4-1394-A3D5290AD032}"/>
              </a:ext>
            </a:extLst>
          </p:cNvPr>
          <p:cNvSpPr txBox="1">
            <a:spLocks/>
          </p:cNvSpPr>
          <p:nvPr/>
        </p:nvSpPr>
        <p:spPr>
          <a:xfrm>
            <a:off x="2493297" y="1346255"/>
            <a:ext cx="7823895" cy="2709234"/>
          </a:xfrm>
          <a:prstGeom prst="rect">
            <a:avLst/>
          </a:prstGeom>
        </p:spPr>
        <p:txBody>
          <a:bodyPr vert="horz" lIns="91440" tIns="45720" rIns="91440" bIns="45720" numCol="1" spcCol="4572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b="1" dirty="0">
                <a:solidFill>
                  <a:srgbClr val="EEC67E"/>
                </a:solidFill>
                <a:latin typeface="Arial" panose="020B0604020202020204" pitchFamily="34" charset="0"/>
                <a:cs typeface="Arial" panose="020B0604020202020204" pitchFamily="34" charset="0"/>
              </a:rPr>
              <a:t>PROS</a:t>
            </a:r>
          </a:p>
          <a:p>
            <a:pPr marL="0" indent="0">
              <a:lnSpc>
                <a:spcPct val="100000"/>
              </a:lnSpc>
              <a:buNone/>
            </a:pPr>
            <a:r>
              <a:rPr lang="en-US" sz="1600" b="1" dirty="0">
                <a:solidFill>
                  <a:srgbClr val="EEC67E"/>
                </a:solidFill>
                <a:latin typeface="Arial" panose="020B0604020202020204" pitchFamily="34" charset="0"/>
                <a:cs typeface="Arial" panose="020B0604020202020204" pitchFamily="34" charset="0"/>
              </a:rPr>
              <a:t>Predictable Income: </a:t>
            </a:r>
            <a:r>
              <a:rPr lang="en-US" sz="1600" dirty="0">
                <a:solidFill>
                  <a:schemeClr val="bg1"/>
                </a:solidFill>
                <a:latin typeface="Arial" panose="020B0604020202020204" pitchFamily="34" charset="0"/>
                <a:cs typeface="Arial" panose="020B0604020202020204" pitchFamily="34" charset="0"/>
              </a:rPr>
              <a:t>MYGAs provide a fixed stream of income for retirees or individuals seeking stable returns, unaffected by market fluctuations.</a:t>
            </a:r>
          </a:p>
          <a:p>
            <a:pPr marL="0" indent="0">
              <a:lnSpc>
                <a:spcPct val="100000"/>
              </a:lnSpc>
              <a:buNone/>
            </a:pPr>
            <a:r>
              <a:rPr lang="en-US" sz="1600" b="1" dirty="0">
                <a:solidFill>
                  <a:srgbClr val="EEC67E"/>
                </a:solidFill>
                <a:latin typeface="Arial" panose="020B0604020202020204" pitchFamily="34" charset="0"/>
                <a:cs typeface="Arial" panose="020B0604020202020204" pitchFamily="34" charset="0"/>
              </a:rPr>
              <a:t>Safety of Principal: </a:t>
            </a:r>
            <a:r>
              <a:rPr lang="en-US" sz="1600" dirty="0">
                <a:solidFill>
                  <a:schemeClr val="bg1"/>
                </a:solidFill>
                <a:latin typeface="Arial" panose="020B0604020202020204" pitchFamily="34" charset="0"/>
                <a:cs typeface="Arial" panose="020B0604020202020204" pitchFamily="34" charset="0"/>
              </a:rPr>
              <a:t>Investors are assured that their initial investment and accrued interest are secure, making MYGAs a low-risk option.</a:t>
            </a:r>
          </a:p>
          <a:p>
            <a:pPr>
              <a:lnSpc>
                <a:spcPct val="100000"/>
              </a:lnSpc>
            </a:pPr>
            <a:endParaRPr lang="en-US" sz="2000" dirty="0">
              <a:solidFill>
                <a:schemeClr val="bg1"/>
              </a:solidFill>
              <a:latin typeface="Arial" panose="020B06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id="{EAEE92FB-9E3E-9F90-FC1F-30DA99BC6795}"/>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r>
              <a:rPr lang="en-US" dirty="0">
                <a:solidFill>
                  <a:schemeClr val="bg1"/>
                </a:solidFill>
                <a:latin typeface="Arial Narrow" panose="020B0604020202020204" pitchFamily="34" charset="0"/>
                <a:cs typeface="Arial Narrow" panose="020B0604020202020204" pitchFamily="34" charset="0"/>
              </a:rPr>
              <a:t>MULTI-YEAR GUARANTEED ANNUITIES </a:t>
            </a:r>
            <a:r>
              <a:rPr lang="en-US" sz="2400" b="0" dirty="0">
                <a:solidFill>
                  <a:srgbClr val="EEC67E"/>
                </a:solidFill>
                <a:latin typeface="Arial Narrow" panose="020B0604020202020204" pitchFamily="34" charset="0"/>
                <a:cs typeface="Arial Narrow" panose="020B0604020202020204" pitchFamily="34" charset="0"/>
              </a:rPr>
              <a:t>Pros and Cons</a:t>
            </a:r>
          </a:p>
        </p:txBody>
      </p:sp>
      <p:sp>
        <p:nvSpPr>
          <p:cNvPr id="8" name="Rectangle 7">
            <a:extLst>
              <a:ext uri="{FF2B5EF4-FFF2-40B4-BE49-F238E27FC236}">
                <a16:creationId xmlns:a16="http://schemas.microsoft.com/office/drawing/2014/main" id="{4B8A175C-28BF-68AF-CCD3-8C30041321F6}"/>
              </a:ext>
            </a:extLst>
          </p:cNvPr>
          <p:cNvSpPr/>
          <p:nvPr/>
        </p:nvSpPr>
        <p:spPr>
          <a:xfrm>
            <a:off x="-1" y="800100"/>
            <a:ext cx="669471" cy="391886"/>
          </a:xfrm>
          <a:prstGeom prst="rect">
            <a:avLst/>
          </a:prstGeom>
          <a:solidFill>
            <a:srgbClr val="EEC6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Checkbox Checked with solid fill">
            <a:extLst>
              <a:ext uri="{FF2B5EF4-FFF2-40B4-BE49-F238E27FC236}">
                <a16:creationId xmlns:a16="http://schemas.microsoft.com/office/drawing/2014/main" id="{887F8645-71BA-512F-56B5-F892602353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4734" y="961537"/>
            <a:ext cx="2432957" cy="2432957"/>
          </a:xfrm>
          <a:prstGeom prst="rect">
            <a:avLst/>
          </a:prstGeom>
        </p:spPr>
      </p:pic>
      <p:sp>
        <p:nvSpPr>
          <p:cNvPr id="2" name="TextBox 1">
            <a:extLst>
              <a:ext uri="{FF2B5EF4-FFF2-40B4-BE49-F238E27FC236}">
                <a16:creationId xmlns:a16="http://schemas.microsoft.com/office/drawing/2014/main" id="{463FC8D2-7CD8-351E-820C-C33E25F726CD}"/>
              </a:ext>
            </a:extLst>
          </p:cNvPr>
          <p:cNvSpPr txBox="1"/>
          <p:nvPr/>
        </p:nvSpPr>
        <p:spPr>
          <a:xfrm>
            <a:off x="838200" y="4928897"/>
            <a:ext cx="10263554" cy="215444"/>
          </a:xfrm>
          <a:prstGeom prst="rect">
            <a:avLst/>
          </a:prstGeom>
          <a:noFill/>
        </p:spPr>
        <p:txBody>
          <a:bodyPr wrap="square" rtlCol="0">
            <a:spAutoFit/>
          </a:bodyPr>
          <a:lstStyle/>
          <a:p>
            <a:pPr>
              <a:spcBef>
                <a:spcPts val="0"/>
              </a:spcBef>
              <a:spcAft>
                <a:spcPts val="0"/>
              </a:spcAft>
            </a:pPr>
            <a:r>
              <a:rPr lang="en-US" sz="800" i="1" dirty="0">
                <a:solidFill>
                  <a:schemeClr val="bg2">
                    <a:lumMod val="75000"/>
                  </a:schemeClr>
                </a:solidFill>
                <a:effectLst/>
                <a:latin typeface="Aptos" panose="020B0004020202020204" pitchFamily="34" charset="0"/>
                <a:ea typeface="Aptos" panose="020B0004020202020204" pitchFamily="34" charset="0"/>
                <a:cs typeface="Times New Roman" panose="02020603050405020304" pitchFamily="18" charset="0"/>
              </a:rPr>
              <a:t>Source: https://www.britannica.com/money/multiyear-guaranteed-annuity</a:t>
            </a:r>
            <a:r>
              <a:rPr lang="en-US" sz="800" i="1" dirty="0">
                <a:solidFill>
                  <a:schemeClr val="bg2">
                    <a:lumMod val="75000"/>
                  </a:schemeClr>
                </a:solidFill>
                <a:latin typeface="Aptos" panose="020B0004020202020204" pitchFamily="34" charset="0"/>
                <a:ea typeface="Aptos" panose="020B0004020202020204" pitchFamily="34" charset="0"/>
                <a:cs typeface="Times New Roman" panose="02020603050405020304" pitchFamily="18" charset="0"/>
              </a:rPr>
              <a:t>. </a:t>
            </a:r>
            <a:r>
              <a:rPr lang="en-US" sz="800" i="1" dirty="0">
                <a:solidFill>
                  <a:schemeClr val="bg2">
                    <a:lumMod val="75000"/>
                  </a:schemeClr>
                </a:solidFill>
                <a:effectLst/>
                <a:latin typeface="Aptos" panose="020B0004020202020204" pitchFamily="34" charset="0"/>
                <a:ea typeface="Aptos" panose="020B0004020202020204" pitchFamily="34" charset="0"/>
                <a:cs typeface="Times New Roman" panose="02020603050405020304" pitchFamily="18" charset="0"/>
              </a:rPr>
              <a:t>Accessed </a:t>
            </a:r>
            <a:r>
              <a:rPr lang="en-US" sz="800" i="1" dirty="0">
                <a:solidFill>
                  <a:schemeClr val="bg2">
                    <a:lumMod val="75000"/>
                  </a:schemeClr>
                </a:solidFill>
                <a:latin typeface="Aptos" panose="020B0004020202020204" pitchFamily="34" charset="0"/>
                <a:ea typeface="Aptos" panose="020B0004020202020204" pitchFamily="34" charset="0"/>
                <a:cs typeface="Times New Roman" panose="02020603050405020304" pitchFamily="18" charset="0"/>
              </a:rPr>
              <a:t>1/8/2026</a:t>
            </a:r>
            <a:r>
              <a:rPr lang="en-US" sz="800" i="1" dirty="0">
                <a:solidFill>
                  <a:schemeClr val="bg2">
                    <a:lumMod val="75000"/>
                  </a:schemeClr>
                </a:solidFill>
                <a:effectLst/>
                <a:latin typeface="Aptos" panose="020B0004020202020204" pitchFamily="34" charset="0"/>
                <a:ea typeface="Aptos" panose="020B0004020202020204" pitchFamily="34" charset="0"/>
                <a:cs typeface="Times New Roman" panose="02020603050405020304" pitchFamily="18" charset="0"/>
              </a:rPr>
              <a:t>.</a:t>
            </a:r>
          </a:p>
        </p:txBody>
      </p:sp>
    </p:spTree>
    <p:extLst>
      <p:ext uri="{BB962C8B-B14F-4D97-AF65-F5344CB8AC3E}">
        <p14:creationId xmlns:p14="http://schemas.microsoft.com/office/powerpoint/2010/main" val="456445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4F041E-97C0-6E08-7FCD-94087E485500}"/>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1DC163B6-0011-E026-4BA1-D84DA51461AD}"/>
              </a:ext>
            </a:extLst>
          </p:cNvPr>
          <p:cNvSpPr/>
          <p:nvPr/>
        </p:nvSpPr>
        <p:spPr>
          <a:xfrm rot="16200000">
            <a:off x="3396340" y="-3381830"/>
            <a:ext cx="5413829" cy="12177490"/>
          </a:xfrm>
          <a:prstGeom prst="rect">
            <a:avLst/>
          </a:prstGeom>
          <a:solidFill>
            <a:srgbClr val="363A3E"/>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EF140A76-4D83-9D29-BCEF-E5DD86F5D6A1}"/>
              </a:ext>
            </a:extLst>
          </p:cNvPr>
          <p:cNvSpPr txBox="1">
            <a:spLocks/>
          </p:cNvSpPr>
          <p:nvPr/>
        </p:nvSpPr>
        <p:spPr>
          <a:xfrm>
            <a:off x="2460095" y="1335584"/>
            <a:ext cx="8908215" cy="4078246"/>
          </a:xfrm>
          <a:prstGeom prst="rect">
            <a:avLst/>
          </a:prstGeom>
        </p:spPr>
        <p:txBody>
          <a:bodyPr vert="horz" lIns="91440" tIns="45720" rIns="91440" bIns="45720" numCol="2" spcCol="4572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b="1" dirty="0">
                <a:solidFill>
                  <a:srgbClr val="EEC67E"/>
                </a:solidFill>
                <a:latin typeface="Arial" panose="020B0604020202020204" pitchFamily="34" charset="0"/>
                <a:cs typeface="Arial" panose="020B0604020202020204" pitchFamily="34" charset="0"/>
              </a:rPr>
              <a:t>CONS</a:t>
            </a:r>
          </a:p>
          <a:p>
            <a:pPr marL="0" indent="0" algn="l">
              <a:lnSpc>
                <a:spcPct val="100000"/>
              </a:lnSpc>
              <a:buNone/>
            </a:pPr>
            <a:r>
              <a:rPr lang="en-US" sz="1600" b="1" i="0" dirty="0">
                <a:solidFill>
                  <a:srgbClr val="EEC67E"/>
                </a:solidFill>
                <a:effectLst/>
                <a:latin typeface="Arial" panose="020B0604020202020204" pitchFamily="34" charset="0"/>
                <a:cs typeface="Arial" panose="020B0604020202020204" pitchFamily="34" charset="0"/>
              </a:rPr>
              <a:t>Liquidity Constraints: </a:t>
            </a:r>
            <a:r>
              <a:rPr lang="en-US" sz="1600" b="0" i="0" dirty="0">
                <a:solidFill>
                  <a:schemeClr val="bg1"/>
                </a:solidFill>
                <a:effectLst/>
                <a:latin typeface="Arial" panose="020B0604020202020204" pitchFamily="34" charset="0"/>
                <a:cs typeface="Arial" panose="020B0604020202020204" pitchFamily="34" charset="0"/>
              </a:rPr>
              <a:t>MYGAs often come with surrender charges if you need to withdraw your money before the end of the guaranteed period. These penalties can be significant and reduce your overall return. Withdrawals before age 59½ may be subject to a 10% IRS penalty in addition to ordinary </a:t>
            </a:r>
            <a:br>
              <a:rPr lang="en-US" sz="1600" b="0" i="0" dirty="0">
                <a:solidFill>
                  <a:schemeClr val="bg1"/>
                </a:solidFill>
                <a:effectLst/>
                <a:latin typeface="Arial" panose="020B0604020202020204" pitchFamily="34" charset="0"/>
                <a:cs typeface="Arial" panose="020B0604020202020204" pitchFamily="34" charset="0"/>
              </a:rPr>
            </a:br>
            <a:r>
              <a:rPr lang="en-US" sz="1600" b="0" i="0" dirty="0">
                <a:solidFill>
                  <a:schemeClr val="bg1"/>
                </a:solidFill>
                <a:effectLst/>
                <a:latin typeface="Arial" panose="020B0604020202020204" pitchFamily="34" charset="0"/>
                <a:cs typeface="Arial" panose="020B0604020202020204" pitchFamily="34" charset="0"/>
              </a:rPr>
              <a:t>income taxes.</a:t>
            </a:r>
          </a:p>
          <a:p>
            <a:pPr marL="0" indent="0" algn="l">
              <a:lnSpc>
                <a:spcPct val="100000"/>
              </a:lnSpc>
              <a:buNone/>
            </a:pPr>
            <a:r>
              <a:rPr lang="en-US" sz="1600" b="1" i="0" dirty="0">
                <a:solidFill>
                  <a:srgbClr val="EEC67E"/>
                </a:solidFill>
                <a:effectLst/>
                <a:latin typeface="Arial" panose="020B0604020202020204" pitchFamily="34" charset="0"/>
                <a:cs typeface="Arial" panose="020B0604020202020204" pitchFamily="34" charset="0"/>
              </a:rPr>
              <a:t>Limited Access to Funds: </a:t>
            </a:r>
            <a:r>
              <a:rPr lang="en-US" sz="1600" b="0" i="0" dirty="0">
                <a:solidFill>
                  <a:schemeClr val="bg1"/>
                </a:solidFill>
                <a:effectLst/>
                <a:latin typeface="Arial" panose="020B0604020202020204" pitchFamily="34" charset="0"/>
                <a:cs typeface="Arial" panose="020B0604020202020204" pitchFamily="34" charset="0"/>
              </a:rPr>
              <a:t>Many MYGAs allow only partial withdrawals or none during the surrender period without </a:t>
            </a:r>
            <a:br>
              <a:rPr lang="en-US" sz="1600" b="0" i="0" dirty="0">
                <a:solidFill>
                  <a:schemeClr val="bg1"/>
                </a:solidFill>
                <a:effectLst/>
                <a:latin typeface="Arial" panose="020B0604020202020204" pitchFamily="34" charset="0"/>
                <a:cs typeface="Arial" panose="020B0604020202020204" pitchFamily="34" charset="0"/>
              </a:rPr>
            </a:br>
            <a:r>
              <a:rPr lang="en-US" sz="1600" b="0" i="0" dirty="0">
                <a:solidFill>
                  <a:schemeClr val="bg1"/>
                </a:solidFill>
                <a:effectLst/>
                <a:latin typeface="Arial" panose="020B0604020202020204" pitchFamily="34" charset="0"/>
                <a:cs typeface="Arial" panose="020B0604020202020204" pitchFamily="34" charset="0"/>
              </a:rPr>
              <a:t>incurring penalties.</a:t>
            </a:r>
          </a:p>
          <a:p>
            <a:pPr marL="0" indent="0">
              <a:lnSpc>
                <a:spcPct val="100000"/>
              </a:lnSpc>
              <a:buNone/>
            </a:pPr>
            <a:br>
              <a:rPr lang="en-US" sz="1600" b="1" dirty="0">
                <a:solidFill>
                  <a:srgbClr val="EEC67E"/>
                </a:solidFill>
                <a:latin typeface="Arial" panose="020B0604020202020204" pitchFamily="34" charset="0"/>
                <a:cs typeface="Arial" panose="020B0604020202020204" pitchFamily="34" charset="0"/>
              </a:rPr>
            </a:br>
            <a:br>
              <a:rPr lang="en-US" sz="1600" b="1" dirty="0">
                <a:solidFill>
                  <a:srgbClr val="EEC67E"/>
                </a:solidFill>
                <a:latin typeface="Arial" panose="020B0604020202020204" pitchFamily="34" charset="0"/>
                <a:cs typeface="Arial" panose="020B0604020202020204" pitchFamily="34" charset="0"/>
              </a:rPr>
            </a:br>
            <a:br>
              <a:rPr lang="en-US" sz="1600" b="1" dirty="0">
                <a:solidFill>
                  <a:srgbClr val="EEC67E"/>
                </a:solidFill>
                <a:latin typeface="Arial" panose="020B0604020202020204" pitchFamily="34" charset="0"/>
                <a:cs typeface="Arial" panose="020B0604020202020204" pitchFamily="34" charset="0"/>
              </a:rPr>
            </a:br>
            <a:r>
              <a:rPr lang="en-US" sz="1600" b="1" i="0" dirty="0">
                <a:solidFill>
                  <a:srgbClr val="EEC67E"/>
                </a:solidFill>
                <a:effectLst/>
                <a:latin typeface="Arial" panose="020B0604020202020204" pitchFamily="34" charset="0"/>
                <a:cs typeface="Arial" panose="020B0604020202020204" pitchFamily="34" charset="0"/>
              </a:rPr>
              <a:t>Inflation Risk: </a:t>
            </a:r>
            <a:r>
              <a:rPr lang="en-US" sz="1600" b="0" i="0" dirty="0">
                <a:solidFill>
                  <a:schemeClr val="bg1"/>
                </a:solidFill>
                <a:effectLst/>
                <a:latin typeface="Arial" panose="020B0604020202020204" pitchFamily="34" charset="0"/>
                <a:cs typeface="Arial" panose="020B0604020202020204" pitchFamily="34" charset="0"/>
              </a:rPr>
              <a:t>The fixed interest rate of a MYGA may not keep pace with inflation, meaning your purchasing power could erode over time, especially during periods of </a:t>
            </a:r>
            <a:br>
              <a:rPr lang="en-US" sz="1600" b="0" i="0" dirty="0">
                <a:solidFill>
                  <a:schemeClr val="bg1"/>
                </a:solidFill>
                <a:effectLst/>
                <a:latin typeface="Arial" panose="020B0604020202020204" pitchFamily="34" charset="0"/>
                <a:cs typeface="Arial" panose="020B0604020202020204" pitchFamily="34" charset="0"/>
              </a:rPr>
            </a:br>
            <a:r>
              <a:rPr lang="en-US" sz="1600" b="0" i="0" dirty="0">
                <a:solidFill>
                  <a:schemeClr val="bg1"/>
                </a:solidFill>
                <a:effectLst/>
                <a:latin typeface="Arial" panose="020B0604020202020204" pitchFamily="34" charset="0"/>
                <a:cs typeface="Arial" panose="020B0604020202020204" pitchFamily="34" charset="0"/>
              </a:rPr>
              <a:t>high inflation.</a:t>
            </a:r>
          </a:p>
          <a:p>
            <a:pPr marL="0" indent="0" algn="l">
              <a:lnSpc>
                <a:spcPct val="100000"/>
              </a:lnSpc>
              <a:buNone/>
            </a:pPr>
            <a:r>
              <a:rPr lang="en-US" sz="1600" b="1" i="0" dirty="0">
                <a:solidFill>
                  <a:srgbClr val="EEC67E"/>
                </a:solidFill>
                <a:effectLst/>
                <a:latin typeface="Arial" panose="020B0604020202020204" pitchFamily="34" charset="0"/>
                <a:cs typeface="Arial" panose="020B0604020202020204" pitchFamily="34" charset="0"/>
              </a:rPr>
              <a:t>Tax Considerations: </a:t>
            </a:r>
            <a:r>
              <a:rPr lang="en-US" sz="1600" b="0" i="0" dirty="0">
                <a:solidFill>
                  <a:schemeClr val="bg1"/>
                </a:solidFill>
                <a:effectLst/>
                <a:latin typeface="Arial" panose="020B0604020202020204" pitchFamily="34" charset="0"/>
                <a:cs typeface="Arial" panose="020B0604020202020204" pitchFamily="34" charset="0"/>
              </a:rPr>
              <a:t>Earnings in a MYGA grow tax-deferred, but when you withdraw funds, they are taxed as ordinary income, which may be higher than capital gains </a:t>
            </a:r>
            <a:br>
              <a:rPr lang="en-US" sz="1600" b="0" i="0" dirty="0">
                <a:solidFill>
                  <a:schemeClr val="bg1"/>
                </a:solidFill>
                <a:effectLst/>
                <a:latin typeface="Arial" panose="020B0604020202020204" pitchFamily="34" charset="0"/>
                <a:cs typeface="Arial" panose="020B0604020202020204" pitchFamily="34" charset="0"/>
              </a:rPr>
            </a:br>
            <a:r>
              <a:rPr lang="en-US" sz="1600" b="0" i="0" dirty="0">
                <a:solidFill>
                  <a:schemeClr val="bg1"/>
                </a:solidFill>
                <a:effectLst/>
                <a:latin typeface="Arial" panose="020B0604020202020204" pitchFamily="34" charset="0"/>
                <a:cs typeface="Arial" panose="020B0604020202020204" pitchFamily="34" charset="0"/>
              </a:rPr>
              <a:t>tax rates.</a:t>
            </a:r>
          </a:p>
          <a:p>
            <a:pPr>
              <a:lnSpc>
                <a:spcPct val="100000"/>
              </a:lnSpc>
            </a:pPr>
            <a:endParaRPr lang="en-US" sz="2000" dirty="0">
              <a:solidFill>
                <a:schemeClr val="bg1"/>
              </a:solidFill>
              <a:latin typeface="Arial" panose="020B06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id="{7695C2D6-43BC-8C90-6310-35A75EC6D922}"/>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r>
              <a:rPr lang="en-US" dirty="0">
                <a:solidFill>
                  <a:schemeClr val="bg1"/>
                </a:solidFill>
                <a:latin typeface="Arial Narrow" panose="020B0604020202020204" pitchFamily="34" charset="0"/>
                <a:cs typeface="Arial Narrow" panose="020B0604020202020204" pitchFamily="34" charset="0"/>
              </a:rPr>
              <a:t>MULTI-YEAR GUARANTEED ANNUITIES </a:t>
            </a:r>
            <a:r>
              <a:rPr lang="en-US" sz="2400" b="0" dirty="0">
                <a:solidFill>
                  <a:srgbClr val="EEC67E"/>
                </a:solidFill>
                <a:latin typeface="Arial Narrow" panose="020B0604020202020204" pitchFamily="34" charset="0"/>
                <a:cs typeface="Arial Narrow" panose="020B0604020202020204" pitchFamily="34" charset="0"/>
              </a:rPr>
              <a:t>Pros and Cons</a:t>
            </a:r>
          </a:p>
        </p:txBody>
      </p:sp>
      <p:sp>
        <p:nvSpPr>
          <p:cNvPr id="8" name="Rectangle 7">
            <a:extLst>
              <a:ext uri="{FF2B5EF4-FFF2-40B4-BE49-F238E27FC236}">
                <a16:creationId xmlns:a16="http://schemas.microsoft.com/office/drawing/2014/main" id="{4988A614-745C-3D7D-3730-386323E489DB}"/>
              </a:ext>
            </a:extLst>
          </p:cNvPr>
          <p:cNvSpPr/>
          <p:nvPr/>
        </p:nvSpPr>
        <p:spPr>
          <a:xfrm>
            <a:off x="-1" y="800100"/>
            <a:ext cx="669471" cy="391886"/>
          </a:xfrm>
          <a:prstGeom prst="rect">
            <a:avLst/>
          </a:prstGeom>
          <a:solidFill>
            <a:srgbClr val="EEC6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descr="Close with solid fill">
            <a:extLst>
              <a:ext uri="{FF2B5EF4-FFF2-40B4-BE49-F238E27FC236}">
                <a16:creationId xmlns:a16="http://schemas.microsoft.com/office/drawing/2014/main" id="{0375AB2D-1F33-237A-C907-088C00B11F8F}"/>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59276" y="1335585"/>
            <a:ext cx="1632089" cy="1632089"/>
          </a:xfrm>
          <a:prstGeom prst="rect">
            <a:avLst/>
          </a:prstGeom>
        </p:spPr>
      </p:pic>
      <p:sp>
        <p:nvSpPr>
          <p:cNvPr id="2" name="TextBox 1">
            <a:extLst>
              <a:ext uri="{FF2B5EF4-FFF2-40B4-BE49-F238E27FC236}">
                <a16:creationId xmlns:a16="http://schemas.microsoft.com/office/drawing/2014/main" id="{9C5F61D4-83F6-71BD-A7BD-24AE536589D1}"/>
              </a:ext>
            </a:extLst>
          </p:cNvPr>
          <p:cNvSpPr txBox="1"/>
          <p:nvPr/>
        </p:nvSpPr>
        <p:spPr>
          <a:xfrm>
            <a:off x="7049884" y="4582833"/>
            <a:ext cx="4813869" cy="707886"/>
          </a:xfrm>
          <a:prstGeom prst="rect">
            <a:avLst/>
          </a:prstGeom>
          <a:noFill/>
        </p:spPr>
        <p:txBody>
          <a:bodyPr wrap="square" rtlCol="0">
            <a:spAutoFit/>
          </a:bodyPr>
          <a:lstStyle/>
          <a:p>
            <a:pPr>
              <a:spcBef>
                <a:spcPts val="0"/>
              </a:spcBef>
              <a:spcAft>
                <a:spcPts val="0"/>
              </a:spcAft>
            </a:pPr>
            <a:r>
              <a:rPr lang="en-US" sz="800" i="1" dirty="0">
                <a:solidFill>
                  <a:schemeClr val="bg2">
                    <a:lumMod val="75000"/>
                  </a:schemeClr>
                </a:solidFill>
                <a:effectLst/>
                <a:latin typeface="Aptos" panose="020B0004020202020204" pitchFamily="34" charset="0"/>
                <a:ea typeface="Aptos" panose="020B0004020202020204" pitchFamily="34" charset="0"/>
                <a:cs typeface="Times New Roman" panose="02020603050405020304" pitchFamily="18" charset="0"/>
              </a:rPr>
              <a:t>Sources:</a:t>
            </a:r>
          </a:p>
          <a:p>
            <a:pPr>
              <a:spcBef>
                <a:spcPts val="0"/>
              </a:spcBef>
              <a:spcAft>
                <a:spcPts val="0"/>
              </a:spcAft>
            </a:pPr>
            <a:r>
              <a:rPr lang="en-US" sz="800" i="1" dirty="0">
                <a:solidFill>
                  <a:schemeClr val="bg2">
                    <a:lumMod val="75000"/>
                  </a:schemeClr>
                </a:solidFill>
                <a:effectLst/>
                <a:latin typeface="Aptos" panose="020B0004020202020204" pitchFamily="34" charset="0"/>
                <a:ea typeface="Aptos" panose="020B0004020202020204" pitchFamily="34" charset="0"/>
                <a:cs typeface="Times New Roman" panose="02020603050405020304" pitchFamily="18" charset="0"/>
              </a:rPr>
              <a:t>https://canvasannuity.com/blog/myga-vs-cds. Accessed </a:t>
            </a:r>
            <a:r>
              <a:rPr lang="en-US" sz="800" i="1" dirty="0">
                <a:solidFill>
                  <a:schemeClr val="bg2">
                    <a:lumMod val="75000"/>
                  </a:schemeClr>
                </a:solidFill>
                <a:latin typeface="Aptos" panose="020B0004020202020204" pitchFamily="34" charset="0"/>
                <a:ea typeface="Aptos" panose="020B0004020202020204" pitchFamily="34" charset="0"/>
                <a:cs typeface="Times New Roman" panose="02020603050405020304" pitchFamily="18" charset="0"/>
              </a:rPr>
              <a:t>1/8/2026</a:t>
            </a:r>
            <a:r>
              <a:rPr lang="en-US" sz="800" i="1" dirty="0">
                <a:solidFill>
                  <a:schemeClr val="bg2">
                    <a:lumMod val="75000"/>
                  </a:schemeClr>
                </a:solidFill>
                <a:effectLst/>
                <a:latin typeface="Aptos" panose="020B0004020202020204" pitchFamily="34" charset="0"/>
                <a:ea typeface="Aptos" panose="020B0004020202020204" pitchFamily="34" charset="0"/>
                <a:cs typeface="Times New Roman" panose="02020603050405020304" pitchFamily="18" charset="0"/>
              </a:rPr>
              <a:t>. </a:t>
            </a:r>
          </a:p>
          <a:p>
            <a:pPr>
              <a:spcBef>
                <a:spcPts val="0"/>
              </a:spcBef>
              <a:spcAft>
                <a:spcPts val="0"/>
              </a:spcAft>
            </a:pPr>
            <a:r>
              <a:rPr lang="en-US" sz="800" i="1" dirty="0">
                <a:solidFill>
                  <a:schemeClr val="bg2">
                    <a:lumMod val="75000"/>
                  </a:schemeClr>
                </a:solidFill>
                <a:effectLst/>
                <a:latin typeface="Aptos" panose="020B0004020202020204" pitchFamily="34" charset="0"/>
                <a:ea typeface="Aptos" panose="020B0004020202020204" pitchFamily="34" charset="0"/>
                <a:cs typeface="Times New Roman" panose="02020603050405020304" pitchFamily="18" charset="0"/>
              </a:rPr>
              <a:t>https://www.irs.gov/retirement-plans/hardships-early-withdrawals-and-loans. Accessed </a:t>
            </a:r>
            <a:r>
              <a:rPr lang="en-US" sz="800" i="1" dirty="0">
                <a:solidFill>
                  <a:schemeClr val="bg2">
                    <a:lumMod val="75000"/>
                  </a:schemeClr>
                </a:solidFill>
                <a:latin typeface="Aptos" panose="020B0004020202020204" pitchFamily="34" charset="0"/>
                <a:ea typeface="Aptos" panose="020B0004020202020204" pitchFamily="34" charset="0"/>
                <a:cs typeface="Times New Roman" panose="02020603050405020304" pitchFamily="18" charset="0"/>
              </a:rPr>
              <a:t>1/8/2026</a:t>
            </a:r>
            <a:r>
              <a:rPr lang="en-US" sz="800" i="1" dirty="0">
                <a:solidFill>
                  <a:schemeClr val="bg2">
                    <a:lumMod val="75000"/>
                  </a:schemeClr>
                </a:solidFill>
                <a:effectLst/>
                <a:latin typeface="Aptos" panose="020B0004020202020204" pitchFamily="34" charset="0"/>
                <a:ea typeface="Aptos" panose="020B0004020202020204" pitchFamily="34" charset="0"/>
                <a:cs typeface="Times New Roman" panose="02020603050405020304" pitchFamily="18" charset="0"/>
              </a:rPr>
              <a:t>. https://www.thrivent.com/insights/annuities/what-is-a-multi-year-guaranteed-annuity-myga-and-how-does-it-work. Accessed </a:t>
            </a:r>
            <a:r>
              <a:rPr lang="en-US" sz="800" i="1" dirty="0">
                <a:solidFill>
                  <a:schemeClr val="bg2">
                    <a:lumMod val="75000"/>
                  </a:schemeClr>
                </a:solidFill>
                <a:latin typeface="Aptos" panose="020B0004020202020204" pitchFamily="34" charset="0"/>
                <a:ea typeface="Aptos" panose="020B0004020202020204" pitchFamily="34" charset="0"/>
                <a:cs typeface="Times New Roman" panose="02020603050405020304" pitchFamily="18" charset="0"/>
              </a:rPr>
              <a:t>1/8/2026</a:t>
            </a:r>
            <a:r>
              <a:rPr lang="en-US" sz="800" i="1" dirty="0">
                <a:solidFill>
                  <a:schemeClr val="bg2">
                    <a:lumMod val="75000"/>
                  </a:schemeClr>
                </a:solidFill>
                <a:effectLst/>
                <a:latin typeface="Aptos" panose="020B0004020202020204" pitchFamily="34" charset="0"/>
                <a:ea typeface="Aptos" panose="020B0004020202020204" pitchFamily="34" charset="0"/>
                <a:cs typeface="Times New Roman" panose="02020603050405020304" pitchFamily="18" charset="0"/>
              </a:rPr>
              <a:t>.</a:t>
            </a:r>
          </a:p>
        </p:txBody>
      </p:sp>
    </p:spTree>
    <p:extLst>
      <p:ext uri="{BB962C8B-B14F-4D97-AF65-F5344CB8AC3E}">
        <p14:creationId xmlns:p14="http://schemas.microsoft.com/office/powerpoint/2010/main" val="2172671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1DA22-2FF4-A284-72C1-8DACBC37B1EC}"/>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3EA201C2-6468-8BC6-BAEA-EA3817B703DD}"/>
              </a:ext>
            </a:extLst>
          </p:cNvPr>
          <p:cNvPicPr>
            <a:picLocks noChangeAspect="1"/>
          </p:cNvPicPr>
          <p:nvPr/>
        </p:nvPicPr>
        <p:blipFill>
          <a:blip r:embed="rId2"/>
          <a:srcRect l="9239" r="9239"/>
          <a:stretch/>
        </p:blipFill>
        <p:spPr>
          <a:xfrm>
            <a:off x="-2" y="1330"/>
            <a:ext cx="6618509" cy="5412499"/>
          </a:xfrm>
          <a:prstGeom prst="rect">
            <a:avLst/>
          </a:prstGeom>
        </p:spPr>
      </p:pic>
      <p:sp>
        <p:nvSpPr>
          <p:cNvPr id="4" name="Rectangle 3">
            <a:extLst>
              <a:ext uri="{FF2B5EF4-FFF2-40B4-BE49-F238E27FC236}">
                <a16:creationId xmlns:a16="http://schemas.microsoft.com/office/drawing/2014/main" id="{53296931-15DB-AD5E-3CD8-976D09894709}"/>
              </a:ext>
            </a:extLst>
          </p:cNvPr>
          <p:cNvSpPr/>
          <p:nvPr/>
        </p:nvSpPr>
        <p:spPr>
          <a:xfrm>
            <a:off x="1" y="-2"/>
            <a:ext cx="6618496" cy="5421087"/>
          </a:xfrm>
          <a:prstGeom prst="rect">
            <a:avLst/>
          </a:prstGeom>
          <a:solidFill>
            <a:schemeClr val="tx1">
              <a:alpha val="4976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853486F-94A5-BA3C-2541-AF74D83C2409}"/>
              </a:ext>
            </a:extLst>
          </p:cNvPr>
          <p:cNvSpPr/>
          <p:nvPr/>
        </p:nvSpPr>
        <p:spPr>
          <a:xfrm rot="16200000">
            <a:off x="6698341" y="-79827"/>
            <a:ext cx="5413829" cy="5573481"/>
          </a:xfrm>
          <a:prstGeom prst="rect">
            <a:avLst/>
          </a:prstGeom>
          <a:solidFill>
            <a:srgbClr val="363A3E"/>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F87BE6-9ECA-A7CB-6EFB-4E13BFEB954B}"/>
              </a:ext>
            </a:extLst>
          </p:cNvPr>
          <p:cNvSpPr>
            <a:spLocks noGrp="1"/>
          </p:cNvSpPr>
          <p:nvPr>
            <p:ph type="title"/>
          </p:nvPr>
        </p:nvSpPr>
        <p:spPr>
          <a:xfrm>
            <a:off x="838200" y="367767"/>
            <a:ext cx="5780292" cy="1325563"/>
          </a:xfrm>
          <a:effectLst>
            <a:outerShdw blurRad="50800" dist="38100" dir="2700000" algn="tl" rotWithShape="0">
              <a:prstClr val="black">
                <a:alpha val="40000"/>
              </a:prstClr>
            </a:outerShdw>
          </a:effectLst>
        </p:spPr>
        <p:txBody>
          <a:bodyPr>
            <a:normAutofit/>
          </a:bodyPr>
          <a:lstStyle/>
          <a:p>
            <a:r>
              <a:rPr lang="en-US" dirty="0">
                <a:solidFill>
                  <a:schemeClr val="bg1"/>
                </a:solidFill>
                <a:latin typeface="Arial Narrow" panose="020B0604020202020204" pitchFamily="34" charset="0"/>
                <a:cs typeface="Arial Narrow" panose="020B0604020202020204" pitchFamily="34" charset="0"/>
              </a:rPr>
              <a:t>VARIABLE ANNUITIES</a:t>
            </a:r>
          </a:p>
        </p:txBody>
      </p:sp>
      <p:sp>
        <p:nvSpPr>
          <p:cNvPr id="7" name="TextBox 6">
            <a:extLst>
              <a:ext uri="{FF2B5EF4-FFF2-40B4-BE49-F238E27FC236}">
                <a16:creationId xmlns:a16="http://schemas.microsoft.com/office/drawing/2014/main" id="{CAFF3606-578D-8A66-85EF-3A5879CCCBC5}"/>
              </a:ext>
            </a:extLst>
          </p:cNvPr>
          <p:cNvSpPr txBox="1"/>
          <p:nvPr/>
        </p:nvSpPr>
        <p:spPr>
          <a:xfrm>
            <a:off x="6789655" y="996043"/>
            <a:ext cx="5231199" cy="3785652"/>
          </a:xfrm>
          <a:prstGeom prst="rect">
            <a:avLst/>
          </a:prstGeom>
          <a:noFill/>
        </p:spPr>
        <p:txBody>
          <a:bodyPr wrap="square" rtlCol="0">
            <a:spAutoFit/>
          </a:bodyPr>
          <a:lstStyle/>
          <a:p>
            <a:pPr marL="0" indent="0">
              <a:buNone/>
            </a:pPr>
            <a:r>
              <a:rPr lang="en-US" sz="2000" dirty="0">
                <a:solidFill>
                  <a:schemeClr val="bg1"/>
                </a:solidFill>
                <a:latin typeface="Arial" panose="020B0604020202020204" pitchFamily="34" charset="0"/>
                <a:cs typeface="Arial" panose="020B0604020202020204" pitchFamily="34" charset="0"/>
              </a:rPr>
              <a:t>Variable annuities offer investors a unique blend of investment flexibility and potential market growth within an annuity framework. They allow individuals to allocate funds among various investment options.</a:t>
            </a:r>
          </a:p>
          <a:p>
            <a:pPr marL="0" indent="0">
              <a:buNone/>
            </a:pPr>
            <a:endParaRPr lang="en-US" sz="2000" dirty="0">
              <a:solidFill>
                <a:schemeClr val="bg1"/>
              </a:solidFill>
              <a:latin typeface="Arial" panose="020B0604020202020204" pitchFamily="34" charset="0"/>
              <a:cs typeface="Arial" panose="020B0604020202020204" pitchFamily="34" charset="0"/>
            </a:endParaRPr>
          </a:p>
          <a:p>
            <a:pPr marL="0" indent="0">
              <a:buNone/>
            </a:pPr>
            <a:r>
              <a:rPr lang="en-US" sz="2000" dirty="0">
                <a:solidFill>
                  <a:schemeClr val="bg1"/>
                </a:solidFill>
                <a:latin typeface="Arial" panose="020B0604020202020204" pitchFamily="34" charset="0"/>
                <a:cs typeface="Arial" panose="020B0604020202020204" pitchFamily="34" charset="0"/>
              </a:rPr>
              <a:t>This flexibility appeals to investors seeking higher growth directly tied to market performance. Variable annuities are best suited for individuals with a higher risk tolerance and a long investment horizon, allowing them to participate in market gains.</a:t>
            </a:r>
          </a:p>
        </p:txBody>
      </p:sp>
      <p:sp>
        <p:nvSpPr>
          <p:cNvPr id="8" name="Rectangle 7">
            <a:extLst>
              <a:ext uri="{FF2B5EF4-FFF2-40B4-BE49-F238E27FC236}">
                <a16:creationId xmlns:a16="http://schemas.microsoft.com/office/drawing/2014/main" id="{B144E0FC-827E-122D-7318-CA06594FB1B9}"/>
              </a:ext>
            </a:extLst>
          </p:cNvPr>
          <p:cNvSpPr/>
          <p:nvPr/>
        </p:nvSpPr>
        <p:spPr>
          <a:xfrm>
            <a:off x="-1" y="800100"/>
            <a:ext cx="669471" cy="391886"/>
          </a:xfrm>
          <a:prstGeom prst="rect">
            <a:avLst/>
          </a:prstGeom>
          <a:solidFill>
            <a:srgbClr val="EEC6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8FFCA947-71ED-9ADF-9C19-DD051E8503BB}"/>
              </a:ext>
            </a:extLst>
          </p:cNvPr>
          <p:cNvCxnSpPr>
            <a:cxnSpLocks/>
          </p:cNvCxnSpPr>
          <p:nvPr/>
        </p:nvCxnSpPr>
        <p:spPr>
          <a:xfrm>
            <a:off x="6618515" y="0"/>
            <a:ext cx="0" cy="5413829"/>
          </a:xfrm>
          <a:prstGeom prst="line">
            <a:avLst/>
          </a:prstGeom>
          <a:ln w="28575">
            <a:solidFill>
              <a:srgbClr val="EEC67E"/>
            </a:solidFill>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AF7E2EA0-5DEB-2A52-D560-70076484350B}"/>
              </a:ext>
            </a:extLst>
          </p:cNvPr>
          <p:cNvSpPr txBox="1"/>
          <p:nvPr/>
        </p:nvSpPr>
        <p:spPr>
          <a:xfrm>
            <a:off x="503555" y="4909626"/>
            <a:ext cx="5611387" cy="215444"/>
          </a:xfrm>
          <a:prstGeom prst="rect">
            <a:avLst/>
          </a:prstGeom>
          <a:noFill/>
        </p:spPr>
        <p:txBody>
          <a:bodyPr wrap="square" rtlCol="0">
            <a:spAutoFit/>
          </a:bodyPr>
          <a:lstStyle/>
          <a:p>
            <a:pPr>
              <a:spcBef>
                <a:spcPts val="0"/>
              </a:spcBef>
              <a:spcAft>
                <a:spcPts val="0"/>
              </a:spcAft>
            </a:pPr>
            <a:r>
              <a:rPr lang="en-US" sz="800" i="1"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Source: </a:t>
            </a:r>
            <a:r>
              <a:rPr lang="en-US" sz="800" b="0" i="1" dirty="0">
                <a:solidFill>
                  <a:schemeClr val="bg1"/>
                </a:solidFill>
                <a:effectLst/>
                <a:latin typeface="Aptos" panose="020B0004020202020204" pitchFamily="34" charset="0"/>
              </a:rPr>
              <a:t>https://www.investopedia.com/terms/v/variableannuity.asp</a:t>
            </a:r>
            <a:r>
              <a:rPr lang="en-US" sz="800" i="1"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Accessed </a:t>
            </a:r>
            <a:r>
              <a:rPr lang="en-US" sz="800" i="1" dirty="0">
                <a:solidFill>
                  <a:schemeClr val="bg1"/>
                </a:solidFill>
                <a:latin typeface="Aptos" panose="020B0004020202020204" pitchFamily="34" charset="0"/>
                <a:ea typeface="Aptos" panose="020B0004020202020204" pitchFamily="34" charset="0"/>
                <a:cs typeface="Times New Roman" panose="02020603050405020304" pitchFamily="18" charset="0"/>
              </a:rPr>
              <a:t>1/8/2026</a:t>
            </a:r>
            <a:r>
              <a:rPr lang="en-US" sz="800" i="1"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a:t>
            </a:r>
          </a:p>
        </p:txBody>
      </p:sp>
    </p:spTree>
    <p:extLst>
      <p:ext uri="{BB962C8B-B14F-4D97-AF65-F5344CB8AC3E}">
        <p14:creationId xmlns:p14="http://schemas.microsoft.com/office/powerpoint/2010/main" val="1169028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A39B5C-46D2-9909-793C-886AF301F4B4}"/>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F23B127D-0AAA-6FB0-DB00-13E26F7697DA}"/>
              </a:ext>
            </a:extLst>
          </p:cNvPr>
          <p:cNvPicPr>
            <a:picLocks noChangeAspect="1"/>
          </p:cNvPicPr>
          <p:nvPr/>
        </p:nvPicPr>
        <p:blipFill>
          <a:blip r:embed="rId2"/>
          <a:srcRect l="9239" r="9239"/>
          <a:stretch/>
        </p:blipFill>
        <p:spPr>
          <a:xfrm>
            <a:off x="-2" y="1330"/>
            <a:ext cx="6618509" cy="5412499"/>
          </a:xfrm>
          <a:prstGeom prst="rect">
            <a:avLst/>
          </a:prstGeom>
        </p:spPr>
      </p:pic>
      <p:sp>
        <p:nvSpPr>
          <p:cNvPr id="4" name="Rectangle 3">
            <a:extLst>
              <a:ext uri="{FF2B5EF4-FFF2-40B4-BE49-F238E27FC236}">
                <a16:creationId xmlns:a16="http://schemas.microsoft.com/office/drawing/2014/main" id="{7792C8DC-F306-44F8-8768-AE2A8121CC83}"/>
              </a:ext>
            </a:extLst>
          </p:cNvPr>
          <p:cNvSpPr/>
          <p:nvPr/>
        </p:nvSpPr>
        <p:spPr>
          <a:xfrm>
            <a:off x="1" y="-2"/>
            <a:ext cx="6618496" cy="5421087"/>
          </a:xfrm>
          <a:prstGeom prst="rect">
            <a:avLst/>
          </a:prstGeom>
          <a:solidFill>
            <a:schemeClr val="tx1">
              <a:alpha val="4976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D0DA0A0-6253-6EC7-8BD5-7ACABD83BF0B}"/>
              </a:ext>
            </a:extLst>
          </p:cNvPr>
          <p:cNvSpPr/>
          <p:nvPr/>
        </p:nvSpPr>
        <p:spPr>
          <a:xfrm rot="16200000">
            <a:off x="6698341" y="-79827"/>
            <a:ext cx="5413829" cy="5573481"/>
          </a:xfrm>
          <a:prstGeom prst="rect">
            <a:avLst/>
          </a:prstGeom>
          <a:solidFill>
            <a:srgbClr val="363A3E"/>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D39BAA-2A41-C3BB-20C5-A2D0516D927D}"/>
              </a:ext>
            </a:extLst>
          </p:cNvPr>
          <p:cNvSpPr>
            <a:spLocks noGrp="1"/>
          </p:cNvSpPr>
          <p:nvPr>
            <p:ph type="title"/>
          </p:nvPr>
        </p:nvSpPr>
        <p:spPr>
          <a:xfrm>
            <a:off x="838200" y="367767"/>
            <a:ext cx="5780292" cy="1325563"/>
          </a:xfrm>
          <a:effectLst>
            <a:outerShdw blurRad="50800" dist="38100" dir="2700000" algn="tl" rotWithShape="0">
              <a:prstClr val="black">
                <a:alpha val="40000"/>
              </a:prstClr>
            </a:outerShdw>
          </a:effectLst>
        </p:spPr>
        <p:txBody>
          <a:bodyPr>
            <a:normAutofit/>
          </a:bodyPr>
          <a:lstStyle/>
          <a:p>
            <a:r>
              <a:rPr lang="en-US" dirty="0">
                <a:solidFill>
                  <a:schemeClr val="bg1"/>
                </a:solidFill>
                <a:latin typeface="Arial Narrow" panose="020B0604020202020204" pitchFamily="34" charset="0"/>
                <a:cs typeface="Arial Narrow" panose="020B0604020202020204" pitchFamily="34" charset="0"/>
              </a:rPr>
              <a:t>VARIABLE ANNUITIES</a:t>
            </a:r>
          </a:p>
        </p:txBody>
      </p:sp>
      <p:sp>
        <p:nvSpPr>
          <p:cNvPr id="7" name="TextBox 6">
            <a:extLst>
              <a:ext uri="{FF2B5EF4-FFF2-40B4-BE49-F238E27FC236}">
                <a16:creationId xmlns:a16="http://schemas.microsoft.com/office/drawing/2014/main" id="{A70F25ED-6217-D7E4-E5A1-7A727F018202}"/>
              </a:ext>
            </a:extLst>
          </p:cNvPr>
          <p:cNvSpPr txBox="1"/>
          <p:nvPr/>
        </p:nvSpPr>
        <p:spPr>
          <a:xfrm>
            <a:off x="6994482" y="800100"/>
            <a:ext cx="4821500" cy="4401205"/>
          </a:xfrm>
          <a:prstGeom prst="rect">
            <a:avLst/>
          </a:prstGeom>
          <a:noFill/>
        </p:spPr>
        <p:txBody>
          <a:bodyPr wrap="square" rtlCol="0">
            <a:spAutoFit/>
          </a:bodyPr>
          <a:lstStyle/>
          <a:p>
            <a:pPr marL="0" indent="0">
              <a:buNone/>
            </a:pPr>
            <a:r>
              <a:rPr lang="en-US" sz="2000" dirty="0">
                <a:solidFill>
                  <a:schemeClr val="bg1"/>
                </a:solidFill>
                <a:latin typeface="Arial" panose="020B0604020202020204" pitchFamily="34" charset="0"/>
                <a:cs typeface="Arial" panose="020B0604020202020204" pitchFamily="34" charset="0"/>
              </a:rPr>
              <a:t>Over the last decade, these products have seen a decline in popularity. This shift is partly due to the emergence of less expensive annuity products that offer guarantees and principal protection, such as Fixed Indexed Annuities and Multi-Year Guarantee Annuities (MYGAs). These alternatives can provide similar benefits of income security and growth potential while often carrying lower fees and more straightforward terms, appealing to cost-conscious investors and those prioritizing downside protection in volatile market conditions.</a:t>
            </a:r>
          </a:p>
        </p:txBody>
      </p:sp>
      <p:sp>
        <p:nvSpPr>
          <p:cNvPr id="8" name="Rectangle 7">
            <a:extLst>
              <a:ext uri="{FF2B5EF4-FFF2-40B4-BE49-F238E27FC236}">
                <a16:creationId xmlns:a16="http://schemas.microsoft.com/office/drawing/2014/main" id="{776DFDEB-9944-39D9-0C2D-731508E536AC}"/>
              </a:ext>
            </a:extLst>
          </p:cNvPr>
          <p:cNvSpPr/>
          <p:nvPr/>
        </p:nvSpPr>
        <p:spPr>
          <a:xfrm>
            <a:off x="-1" y="800100"/>
            <a:ext cx="669471" cy="391886"/>
          </a:xfrm>
          <a:prstGeom prst="rect">
            <a:avLst/>
          </a:prstGeom>
          <a:solidFill>
            <a:srgbClr val="EEC6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C17E7C04-E8D4-154A-A98B-C658A3E4EDCD}"/>
              </a:ext>
            </a:extLst>
          </p:cNvPr>
          <p:cNvCxnSpPr>
            <a:cxnSpLocks/>
          </p:cNvCxnSpPr>
          <p:nvPr/>
        </p:nvCxnSpPr>
        <p:spPr>
          <a:xfrm>
            <a:off x="6618515" y="0"/>
            <a:ext cx="0" cy="5413829"/>
          </a:xfrm>
          <a:prstGeom prst="line">
            <a:avLst/>
          </a:prstGeom>
          <a:ln w="28575">
            <a:solidFill>
              <a:srgbClr val="EEC67E"/>
            </a:solidFill>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AC9CD63D-B944-1BD6-85E1-CB07359F40F9}"/>
              </a:ext>
            </a:extLst>
          </p:cNvPr>
          <p:cNvSpPr txBox="1"/>
          <p:nvPr/>
        </p:nvSpPr>
        <p:spPr>
          <a:xfrm>
            <a:off x="503555" y="4909626"/>
            <a:ext cx="5611387" cy="215444"/>
          </a:xfrm>
          <a:prstGeom prst="rect">
            <a:avLst/>
          </a:prstGeom>
          <a:noFill/>
        </p:spPr>
        <p:txBody>
          <a:bodyPr wrap="square" rtlCol="0">
            <a:spAutoFit/>
          </a:bodyPr>
          <a:lstStyle/>
          <a:p>
            <a:pPr>
              <a:spcBef>
                <a:spcPts val="0"/>
              </a:spcBef>
              <a:spcAft>
                <a:spcPts val="0"/>
              </a:spcAft>
            </a:pPr>
            <a:r>
              <a:rPr lang="en-US" sz="800" i="1"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Source: </a:t>
            </a:r>
            <a:r>
              <a:rPr lang="en-US" sz="800" b="0" i="1" dirty="0">
                <a:solidFill>
                  <a:schemeClr val="bg1"/>
                </a:solidFill>
                <a:effectLst/>
                <a:latin typeface="Aptos" panose="020B0004020202020204" pitchFamily="34" charset="0"/>
              </a:rPr>
              <a:t>https://www.investopedia.com/terms/v/variableannuity.asp</a:t>
            </a:r>
            <a:r>
              <a:rPr lang="en-US" sz="800" i="1"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Accessed </a:t>
            </a:r>
            <a:r>
              <a:rPr lang="en-US" sz="800" i="1" dirty="0">
                <a:solidFill>
                  <a:schemeClr val="bg1"/>
                </a:solidFill>
                <a:latin typeface="Aptos" panose="020B0004020202020204" pitchFamily="34" charset="0"/>
                <a:ea typeface="Aptos" panose="020B0004020202020204" pitchFamily="34" charset="0"/>
                <a:cs typeface="Times New Roman" panose="02020603050405020304" pitchFamily="18" charset="0"/>
              </a:rPr>
              <a:t>1/8/2026</a:t>
            </a:r>
            <a:r>
              <a:rPr lang="en-US" sz="800" i="1"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a:t>
            </a:r>
          </a:p>
        </p:txBody>
      </p:sp>
    </p:spTree>
    <p:extLst>
      <p:ext uri="{BB962C8B-B14F-4D97-AF65-F5344CB8AC3E}">
        <p14:creationId xmlns:p14="http://schemas.microsoft.com/office/powerpoint/2010/main" val="3959007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E8EE96-39BA-688F-EDD2-439BCB0D574B}"/>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AFA8F7E1-A36E-4915-8066-267F821701E7}"/>
              </a:ext>
            </a:extLst>
          </p:cNvPr>
          <p:cNvPicPr>
            <a:picLocks noChangeAspect="1"/>
          </p:cNvPicPr>
          <p:nvPr/>
        </p:nvPicPr>
        <p:blipFill>
          <a:blip r:embed="rId2"/>
          <a:srcRect l="9239" r="9239"/>
          <a:stretch/>
        </p:blipFill>
        <p:spPr>
          <a:xfrm>
            <a:off x="-2" y="1330"/>
            <a:ext cx="6618509" cy="5412499"/>
          </a:xfrm>
          <a:prstGeom prst="rect">
            <a:avLst/>
          </a:prstGeom>
        </p:spPr>
      </p:pic>
      <p:sp>
        <p:nvSpPr>
          <p:cNvPr id="4" name="Rectangle 3">
            <a:extLst>
              <a:ext uri="{FF2B5EF4-FFF2-40B4-BE49-F238E27FC236}">
                <a16:creationId xmlns:a16="http://schemas.microsoft.com/office/drawing/2014/main" id="{D9441715-4C4B-0B86-6042-CE7D32126463}"/>
              </a:ext>
            </a:extLst>
          </p:cNvPr>
          <p:cNvSpPr/>
          <p:nvPr/>
        </p:nvSpPr>
        <p:spPr>
          <a:xfrm>
            <a:off x="1" y="-2"/>
            <a:ext cx="6618496" cy="5421087"/>
          </a:xfrm>
          <a:prstGeom prst="rect">
            <a:avLst/>
          </a:prstGeom>
          <a:solidFill>
            <a:schemeClr val="tx1">
              <a:alpha val="4976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6021172-E63D-B33F-5735-0DB5D72166D7}"/>
              </a:ext>
            </a:extLst>
          </p:cNvPr>
          <p:cNvSpPr/>
          <p:nvPr/>
        </p:nvSpPr>
        <p:spPr>
          <a:xfrm rot="16200000">
            <a:off x="6698341" y="-79827"/>
            <a:ext cx="5413829" cy="5573481"/>
          </a:xfrm>
          <a:prstGeom prst="rect">
            <a:avLst/>
          </a:prstGeom>
          <a:solidFill>
            <a:srgbClr val="363A3E"/>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06B36D-F063-174F-87FB-6BB8BE3703BD}"/>
              </a:ext>
            </a:extLst>
          </p:cNvPr>
          <p:cNvSpPr>
            <a:spLocks noGrp="1"/>
          </p:cNvSpPr>
          <p:nvPr>
            <p:ph type="title"/>
          </p:nvPr>
        </p:nvSpPr>
        <p:spPr>
          <a:xfrm>
            <a:off x="838200" y="367767"/>
            <a:ext cx="5780292" cy="1325563"/>
          </a:xfrm>
          <a:effectLst>
            <a:outerShdw blurRad="50800" dist="38100" dir="2700000" algn="tl" rotWithShape="0">
              <a:prstClr val="black">
                <a:alpha val="40000"/>
              </a:prstClr>
            </a:outerShdw>
          </a:effectLst>
        </p:spPr>
        <p:txBody>
          <a:bodyPr>
            <a:normAutofit/>
          </a:bodyPr>
          <a:lstStyle/>
          <a:p>
            <a:r>
              <a:rPr lang="en-US" dirty="0">
                <a:solidFill>
                  <a:schemeClr val="bg1"/>
                </a:solidFill>
                <a:latin typeface="Arial Narrow" panose="020B0604020202020204" pitchFamily="34" charset="0"/>
                <a:cs typeface="Arial Narrow" panose="020B0604020202020204" pitchFamily="34" charset="0"/>
              </a:rPr>
              <a:t>VARIABLE ANNUITIES</a:t>
            </a:r>
          </a:p>
        </p:txBody>
      </p:sp>
      <p:sp>
        <p:nvSpPr>
          <p:cNvPr id="8" name="Rectangle 7">
            <a:extLst>
              <a:ext uri="{FF2B5EF4-FFF2-40B4-BE49-F238E27FC236}">
                <a16:creationId xmlns:a16="http://schemas.microsoft.com/office/drawing/2014/main" id="{E35AD453-2A20-EE31-C711-EE7E2B283396}"/>
              </a:ext>
            </a:extLst>
          </p:cNvPr>
          <p:cNvSpPr/>
          <p:nvPr/>
        </p:nvSpPr>
        <p:spPr>
          <a:xfrm>
            <a:off x="-1" y="800100"/>
            <a:ext cx="669471" cy="391886"/>
          </a:xfrm>
          <a:prstGeom prst="rect">
            <a:avLst/>
          </a:prstGeom>
          <a:solidFill>
            <a:srgbClr val="EEC6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E1869075-A1CA-7471-0B68-E488CBEBF373}"/>
              </a:ext>
            </a:extLst>
          </p:cNvPr>
          <p:cNvCxnSpPr>
            <a:cxnSpLocks/>
          </p:cNvCxnSpPr>
          <p:nvPr/>
        </p:nvCxnSpPr>
        <p:spPr>
          <a:xfrm>
            <a:off x="6618515" y="0"/>
            <a:ext cx="0" cy="5413829"/>
          </a:xfrm>
          <a:prstGeom prst="line">
            <a:avLst/>
          </a:prstGeom>
          <a:ln w="28575">
            <a:solidFill>
              <a:srgbClr val="EEC67E"/>
            </a:solidFill>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82B1F952-826E-A6C9-B3C4-60D5615FE043}"/>
              </a:ext>
            </a:extLst>
          </p:cNvPr>
          <p:cNvSpPr txBox="1"/>
          <p:nvPr/>
        </p:nvSpPr>
        <p:spPr>
          <a:xfrm>
            <a:off x="7050007" y="702300"/>
            <a:ext cx="4647409" cy="4647426"/>
          </a:xfrm>
          <a:prstGeom prst="rect">
            <a:avLst/>
          </a:prstGeom>
          <a:noFill/>
        </p:spPr>
        <p:txBody>
          <a:bodyPr wrap="square" rtlCol="0">
            <a:spAutoFit/>
          </a:bodyPr>
          <a:lstStyle/>
          <a:p>
            <a:pPr marL="0" indent="0" algn="ctr">
              <a:buNone/>
            </a:pPr>
            <a:r>
              <a:rPr lang="en-US" sz="3600" b="1" dirty="0">
                <a:solidFill>
                  <a:srgbClr val="EEC67E"/>
                </a:solidFill>
                <a:latin typeface="Arial Narrow" panose="020B0604020202020204" pitchFamily="34" charset="0"/>
                <a:cs typeface="Arial Narrow" panose="020B0604020202020204" pitchFamily="34" charset="0"/>
              </a:rPr>
              <a:t>HOW THEY WORK</a:t>
            </a:r>
          </a:p>
          <a:p>
            <a:pPr marL="0" indent="0" algn="ctr">
              <a:buNone/>
            </a:pPr>
            <a:endParaRPr lang="en-US" sz="2000" dirty="0">
              <a:solidFill>
                <a:schemeClr val="bg1"/>
              </a:solidFill>
              <a:latin typeface="Arial" panose="020B0604020202020204" pitchFamily="34" charset="0"/>
              <a:cs typeface="Arial" panose="020B0604020202020204" pitchFamily="34" charset="0"/>
            </a:endParaRPr>
          </a:p>
          <a:p>
            <a:pPr marL="0" indent="0" algn="ctr">
              <a:buNone/>
            </a:pPr>
            <a:r>
              <a:rPr lang="en-US" sz="2000" dirty="0">
                <a:solidFill>
                  <a:schemeClr val="bg1"/>
                </a:solidFill>
                <a:latin typeface="Arial" panose="020B0604020202020204" pitchFamily="34" charset="0"/>
                <a:cs typeface="Arial" panose="020B0604020202020204" pitchFamily="34" charset="0"/>
              </a:rPr>
              <a:t>A variable annuity offers several key features, it allows investors to allocate funds into various investment options within the annuity, such as mutual fund-like sub-accounts. It can provide retirement income through withdrawals or guaranteed income payments. It has a standard death benefit and possibly an enhanced death benefit. Lastly, it provides tax deferral while your investment is in the annuity.</a:t>
            </a:r>
          </a:p>
          <a:p>
            <a:pPr marL="0" indent="0" algn="ctr">
              <a:buNone/>
            </a:pPr>
            <a:endParaRPr lang="en-US" sz="2000"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37EC08CD-BB1F-0762-CFB3-18138B9C722F}"/>
              </a:ext>
            </a:extLst>
          </p:cNvPr>
          <p:cNvSpPr txBox="1"/>
          <p:nvPr/>
        </p:nvSpPr>
        <p:spPr>
          <a:xfrm>
            <a:off x="503555" y="4909626"/>
            <a:ext cx="5611387" cy="215444"/>
          </a:xfrm>
          <a:prstGeom prst="rect">
            <a:avLst/>
          </a:prstGeom>
          <a:noFill/>
        </p:spPr>
        <p:txBody>
          <a:bodyPr wrap="square" rtlCol="0">
            <a:spAutoFit/>
          </a:bodyPr>
          <a:lstStyle/>
          <a:p>
            <a:pPr>
              <a:spcBef>
                <a:spcPts val="0"/>
              </a:spcBef>
              <a:spcAft>
                <a:spcPts val="0"/>
              </a:spcAft>
            </a:pPr>
            <a:r>
              <a:rPr lang="en-US" sz="800" i="1"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Source: </a:t>
            </a:r>
            <a:r>
              <a:rPr lang="en-US" sz="800" b="0" i="1" dirty="0">
                <a:solidFill>
                  <a:schemeClr val="bg1"/>
                </a:solidFill>
                <a:effectLst/>
                <a:latin typeface="Aptos" panose="020B0004020202020204" pitchFamily="34" charset="0"/>
              </a:rPr>
              <a:t>https://www.investopedia.com/terms/v/variableannuity.asp</a:t>
            </a:r>
            <a:r>
              <a:rPr lang="en-US" sz="800" i="1"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Accessed </a:t>
            </a:r>
            <a:r>
              <a:rPr lang="en-US" sz="800" i="1" dirty="0">
                <a:solidFill>
                  <a:schemeClr val="bg1"/>
                </a:solidFill>
                <a:latin typeface="Aptos" panose="020B0004020202020204" pitchFamily="34" charset="0"/>
                <a:ea typeface="Aptos" panose="020B0004020202020204" pitchFamily="34" charset="0"/>
                <a:cs typeface="Times New Roman" panose="02020603050405020304" pitchFamily="18" charset="0"/>
              </a:rPr>
              <a:t>1/8/2026</a:t>
            </a:r>
            <a:r>
              <a:rPr lang="en-US" sz="800" i="1"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a:t>
            </a:r>
          </a:p>
        </p:txBody>
      </p:sp>
    </p:spTree>
    <p:extLst>
      <p:ext uri="{BB962C8B-B14F-4D97-AF65-F5344CB8AC3E}">
        <p14:creationId xmlns:p14="http://schemas.microsoft.com/office/powerpoint/2010/main" val="3352040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752714-9772-D39F-042A-E452799C1ECA}"/>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71FC83CB-D568-3062-DEB1-64E7D540F8AE}"/>
              </a:ext>
            </a:extLst>
          </p:cNvPr>
          <p:cNvSpPr/>
          <p:nvPr/>
        </p:nvSpPr>
        <p:spPr>
          <a:xfrm rot="16200000">
            <a:off x="3396340" y="-3381830"/>
            <a:ext cx="5413829" cy="12177490"/>
          </a:xfrm>
          <a:prstGeom prst="rect">
            <a:avLst/>
          </a:prstGeom>
          <a:solidFill>
            <a:srgbClr val="363A3E"/>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0F20B6EE-B8EC-AF78-129E-4C92FE1114F6}"/>
              </a:ext>
            </a:extLst>
          </p:cNvPr>
          <p:cNvSpPr txBox="1">
            <a:spLocks/>
          </p:cNvSpPr>
          <p:nvPr/>
        </p:nvSpPr>
        <p:spPr>
          <a:xfrm>
            <a:off x="838200" y="1338477"/>
            <a:ext cx="10945483" cy="3941201"/>
          </a:xfrm>
          <a:prstGeom prst="rect">
            <a:avLst/>
          </a:prstGeom>
        </p:spPr>
        <p:txBody>
          <a:bodyPr vert="horz" lIns="91440" tIns="45720" rIns="91440" bIns="45720" numCol="2" spcCol="4572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EEC67E"/>
                </a:solidFill>
                <a:latin typeface="Arial" panose="020B0604020202020204" pitchFamily="34" charset="0"/>
                <a:cs typeface="Arial" panose="020B0604020202020204" pitchFamily="34" charset="0"/>
              </a:rPr>
              <a:t>PROS</a:t>
            </a:r>
          </a:p>
          <a:p>
            <a:pPr marL="0" indent="0" algn="l">
              <a:buNone/>
            </a:pPr>
            <a:r>
              <a:rPr lang="en-US" sz="1600" b="1" dirty="0">
                <a:solidFill>
                  <a:srgbClr val="EEC67E"/>
                </a:solidFill>
                <a:latin typeface="Arial" panose="020B0604020202020204" pitchFamily="34" charset="0"/>
                <a:cs typeface="Arial" panose="020B0604020202020204" pitchFamily="34" charset="0"/>
              </a:rPr>
              <a:t>Investment Growth Potential: </a:t>
            </a:r>
            <a:r>
              <a:rPr lang="en-US" sz="1600" dirty="0">
                <a:solidFill>
                  <a:schemeClr val="bg1"/>
                </a:solidFill>
                <a:latin typeface="Arial" panose="020B0604020202020204" pitchFamily="34" charset="0"/>
                <a:cs typeface="Arial" panose="020B0604020202020204" pitchFamily="34" charset="0"/>
              </a:rPr>
              <a:t>You have the flexibility to choose between multiple subaccounts that suit your </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risk tolerance.</a:t>
            </a:r>
          </a:p>
          <a:p>
            <a:pPr marL="0" indent="0" algn="l">
              <a:buNone/>
            </a:pPr>
            <a:r>
              <a:rPr lang="en-US" sz="1600" b="1" dirty="0">
                <a:solidFill>
                  <a:srgbClr val="EEC67E"/>
                </a:solidFill>
                <a:latin typeface="Arial" panose="020B0604020202020204" pitchFamily="34" charset="0"/>
                <a:cs typeface="Arial" panose="020B0604020202020204" pitchFamily="34" charset="0"/>
              </a:rPr>
              <a:t>Tax Deferred Growth: </a:t>
            </a:r>
            <a:r>
              <a:rPr lang="en-US" sz="1600" dirty="0">
                <a:solidFill>
                  <a:schemeClr val="bg1"/>
                </a:solidFill>
                <a:latin typeface="Arial" panose="020B0604020202020204" pitchFamily="34" charset="0"/>
                <a:cs typeface="Arial" panose="020B0604020202020204" pitchFamily="34" charset="0"/>
              </a:rPr>
              <a:t>Taxes won’t be due (depending on the classification) until you take withdrawals or begin annuity payments, which means any earnings have the potential to compound.</a:t>
            </a:r>
          </a:p>
          <a:p>
            <a:pPr marL="0" indent="0" algn="l">
              <a:buNone/>
            </a:pPr>
            <a:r>
              <a:rPr lang="en-US" sz="1600" b="1" dirty="0">
                <a:solidFill>
                  <a:srgbClr val="EEC67E"/>
                </a:solidFill>
                <a:latin typeface="Arial" panose="020B0604020202020204" pitchFamily="34" charset="0"/>
                <a:cs typeface="Arial" panose="020B0604020202020204" pitchFamily="34" charset="0"/>
              </a:rPr>
              <a:t>Market-based Growth: </a:t>
            </a:r>
            <a:r>
              <a:rPr lang="en-US" sz="1600" dirty="0">
                <a:solidFill>
                  <a:schemeClr val="bg1"/>
                </a:solidFill>
                <a:latin typeface="Arial" panose="020B0604020202020204" pitchFamily="34" charset="0"/>
                <a:cs typeface="Arial" panose="020B0604020202020204" pitchFamily="34" charset="0"/>
              </a:rPr>
              <a:t>Variable annuities allow you to select from a range of subaccounts that allow you to be as aggressive or as conservative as you are </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comfortable with.</a:t>
            </a:r>
          </a:p>
          <a:p>
            <a:pPr marL="0" indent="0" algn="l">
              <a:buNone/>
            </a:pPr>
            <a:br>
              <a:rPr lang="en-US" sz="1600" dirty="0">
                <a:solidFill>
                  <a:schemeClr val="bg1"/>
                </a:solidFill>
                <a:latin typeface="Arial" panose="020B0604020202020204" pitchFamily="34" charset="0"/>
                <a:cs typeface="Arial" panose="020B0604020202020204" pitchFamily="34" charset="0"/>
              </a:rPr>
            </a:br>
            <a:br>
              <a:rPr lang="en-US" sz="1600" dirty="0">
                <a:solidFill>
                  <a:schemeClr val="bg1"/>
                </a:solidFill>
                <a:latin typeface="Arial" panose="020B0604020202020204" pitchFamily="34" charset="0"/>
                <a:cs typeface="Arial" panose="020B0604020202020204" pitchFamily="34" charset="0"/>
              </a:rPr>
            </a:br>
            <a:br>
              <a:rPr lang="en-US" sz="1600" dirty="0">
                <a:solidFill>
                  <a:schemeClr val="bg1"/>
                </a:solidFill>
                <a:latin typeface="Arial" panose="020B0604020202020204" pitchFamily="34" charset="0"/>
                <a:cs typeface="Arial" panose="020B0604020202020204" pitchFamily="34" charset="0"/>
              </a:rPr>
            </a:br>
            <a:r>
              <a:rPr lang="en-US" sz="1600" b="1" dirty="0">
                <a:solidFill>
                  <a:srgbClr val="EEC67E"/>
                </a:solidFill>
                <a:latin typeface="Arial" panose="020B0604020202020204" pitchFamily="34" charset="0"/>
                <a:cs typeface="Arial" panose="020B0604020202020204" pitchFamily="34" charset="0"/>
              </a:rPr>
              <a:t>Lifetime Guaranteed Payments: </a:t>
            </a:r>
            <a:r>
              <a:rPr lang="en-US" sz="1600" dirty="0">
                <a:solidFill>
                  <a:schemeClr val="bg1"/>
                </a:solidFill>
                <a:latin typeface="Arial" panose="020B0604020202020204" pitchFamily="34" charset="0"/>
                <a:cs typeface="Arial" panose="020B0604020202020204" pitchFamily="34" charset="0"/>
              </a:rPr>
              <a:t>You can supplement your other income sources by electing a guaranteed payment option. This can create an income stream that is dependable and for the rest of your life or lives if joint.</a:t>
            </a:r>
          </a:p>
          <a:p>
            <a:pPr marL="0" indent="0" algn="l">
              <a:buNone/>
            </a:pPr>
            <a:r>
              <a:rPr lang="en-US" sz="1600" b="1" dirty="0">
                <a:solidFill>
                  <a:srgbClr val="EEC67E"/>
                </a:solidFill>
                <a:latin typeface="Arial" panose="020B0604020202020204" pitchFamily="34" charset="0"/>
                <a:cs typeface="Arial" panose="020B0604020202020204" pitchFamily="34" charset="0"/>
              </a:rPr>
              <a:t>Death Benefit: </a:t>
            </a:r>
            <a:r>
              <a:rPr lang="en-US" sz="1600" dirty="0">
                <a:solidFill>
                  <a:schemeClr val="bg1"/>
                </a:solidFill>
                <a:latin typeface="Arial" panose="020B0604020202020204" pitchFamily="34" charset="0"/>
                <a:cs typeface="Arial" panose="020B0604020202020204" pitchFamily="34" charset="0"/>
              </a:rPr>
              <a:t>Most variable annuities provide a benefit where your beneficiaries are guaranteed to receive your premium. Some may also provide an enhanced death benefit with additional fees. Some may also allow you to choose a benefit that may continue to pay out money to your beneficiaries after you pass away.</a:t>
            </a:r>
          </a:p>
          <a:p>
            <a:pPr>
              <a:lnSpc>
                <a:spcPct val="100000"/>
              </a:lnSpc>
            </a:pPr>
            <a:endParaRPr lang="en-US" sz="2000" dirty="0">
              <a:solidFill>
                <a:schemeClr val="bg1"/>
              </a:solidFill>
              <a:latin typeface="Arial" panose="020B06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id="{1C505BC2-451D-0152-BA5F-AEA41573F777}"/>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r>
              <a:rPr lang="en-US" dirty="0">
                <a:solidFill>
                  <a:schemeClr val="bg1"/>
                </a:solidFill>
                <a:latin typeface="Arial Narrow" panose="020B0604020202020204" pitchFamily="34" charset="0"/>
                <a:cs typeface="Arial Narrow" panose="020B0604020202020204" pitchFamily="34" charset="0"/>
              </a:rPr>
              <a:t>VARIABLE ANNUITIES </a:t>
            </a:r>
            <a:r>
              <a:rPr lang="en-US" sz="2400" b="0" dirty="0">
                <a:solidFill>
                  <a:srgbClr val="EEC67E"/>
                </a:solidFill>
                <a:latin typeface="Arial Narrow" panose="020B0604020202020204" pitchFamily="34" charset="0"/>
                <a:cs typeface="Arial Narrow" panose="020B0604020202020204" pitchFamily="34" charset="0"/>
              </a:rPr>
              <a:t>Pros and Cons</a:t>
            </a:r>
          </a:p>
        </p:txBody>
      </p:sp>
      <p:sp>
        <p:nvSpPr>
          <p:cNvPr id="8" name="Rectangle 7">
            <a:extLst>
              <a:ext uri="{FF2B5EF4-FFF2-40B4-BE49-F238E27FC236}">
                <a16:creationId xmlns:a16="http://schemas.microsoft.com/office/drawing/2014/main" id="{FC0AE6D3-B697-C1B0-C98A-FFDBC9CDDF22}"/>
              </a:ext>
            </a:extLst>
          </p:cNvPr>
          <p:cNvSpPr/>
          <p:nvPr/>
        </p:nvSpPr>
        <p:spPr>
          <a:xfrm>
            <a:off x="-1" y="800100"/>
            <a:ext cx="669471" cy="391886"/>
          </a:xfrm>
          <a:prstGeom prst="rect">
            <a:avLst/>
          </a:prstGeom>
          <a:solidFill>
            <a:srgbClr val="EEC6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0903575-C559-46E8-059A-365A327B2429}"/>
              </a:ext>
            </a:extLst>
          </p:cNvPr>
          <p:cNvSpPr txBox="1"/>
          <p:nvPr/>
        </p:nvSpPr>
        <p:spPr>
          <a:xfrm>
            <a:off x="503555" y="4909626"/>
            <a:ext cx="5611387" cy="215444"/>
          </a:xfrm>
          <a:prstGeom prst="rect">
            <a:avLst/>
          </a:prstGeom>
          <a:noFill/>
        </p:spPr>
        <p:txBody>
          <a:bodyPr wrap="square" rtlCol="0">
            <a:spAutoFit/>
          </a:bodyPr>
          <a:lstStyle/>
          <a:p>
            <a:pPr>
              <a:spcBef>
                <a:spcPts val="0"/>
              </a:spcBef>
              <a:spcAft>
                <a:spcPts val="0"/>
              </a:spcAft>
            </a:pPr>
            <a:r>
              <a:rPr lang="en-US" sz="800" i="1"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Source: </a:t>
            </a:r>
            <a:r>
              <a:rPr lang="en-US" sz="800" b="0" i="1" dirty="0">
                <a:solidFill>
                  <a:schemeClr val="bg1"/>
                </a:solidFill>
                <a:effectLst/>
                <a:latin typeface="Aptos" panose="020B0004020202020204" pitchFamily="34" charset="0"/>
              </a:rPr>
              <a:t>https://www.investopedia.com/terms/v/variableannuity.asp</a:t>
            </a:r>
            <a:r>
              <a:rPr lang="en-US" sz="800" i="1"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Accessed </a:t>
            </a:r>
            <a:r>
              <a:rPr lang="en-US" sz="800" i="1" dirty="0">
                <a:solidFill>
                  <a:schemeClr val="bg1"/>
                </a:solidFill>
                <a:latin typeface="Aptos" panose="020B0004020202020204" pitchFamily="34" charset="0"/>
                <a:ea typeface="Aptos" panose="020B0004020202020204" pitchFamily="34" charset="0"/>
                <a:cs typeface="Times New Roman" panose="02020603050405020304" pitchFamily="18" charset="0"/>
              </a:rPr>
              <a:t>1/8/2026</a:t>
            </a:r>
            <a:r>
              <a:rPr lang="en-US" sz="800" i="1"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a:t>
            </a:r>
          </a:p>
        </p:txBody>
      </p:sp>
    </p:spTree>
    <p:extLst>
      <p:ext uri="{BB962C8B-B14F-4D97-AF65-F5344CB8AC3E}">
        <p14:creationId xmlns:p14="http://schemas.microsoft.com/office/powerpoint/2010/main" val="1340908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922DAC3-E5C6-1693-8DA4-A91AF8923FDD}"/>
              </a:ext>
            </a:extLst>
          </p:cNvPr>
          <p:cNvSpPr/>
          <p:nvPr/>
        </p:nvSpPr>
        <p:spPr>
          <a:xfrm rot="16200000">
            <a:off x="1274202" y="-1299799"/>
            <a:ext cx="5413829" cy="7967716"/>
          </a:xfrm>
          <a:prstGeom prst="rect">
            <a:avLst/>
          </a:prstGeom>
          <a:solidFill>
            <a:srgbClr val="363A3E"/>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8CDB71B-0B87-C8D6-BEEC-2E97D6DEC136}"/>
              </a:ext>
            </a:extLst>
          </p:cNvPr>
          <p:cNvSpPr txBox="1"/>
          <p:nvPr/>
        </p:nvSpPr>
        <p:spPr>
          <a:xfrm>
            <a:off x="625005" y="1690688"/>
            <a:ext cx="6746728" cy="2862322"/>
          </a:xfrm>
          <a:prstGeom prst="rect">
            <a:avLst/>
          </a:prstGeom>
          <a:noFill/>
        </p:spPr>
        <p:txBody>
          <a:bodyPr wrap="square" rtlCol="0">
            <a:spAutoFit/>
          </a:bodyPr>
          <a:lstStyle/>
          <a:p>
            <a:pPr marL="0" indent="0" algn="ctr">
              <a:buNone/>
            </a:pPr>
            <a:r>
              <a:rPr lang="en-US" sz="2000" dirty="0">
                <a:solidFill>
                  <a:srgbClr val="EEC67E"/>
                </a:solidFill>
                <a:effectLst/>
                <a:latin typeface="Arial" panose="020B0604020202020204" pitchFamily="34" charset="0"/>
                <a:ea typeface="Aptos" panose="020B0004020202020204" pitchFamily="34" charset="0"/>
                <a:cs typeface="Arial" panose="020B0604020202020204" pitchFamily="34" charset="0"/>
              </a:rPr>
              <a:t>Annuities often provoke strong opinions; some individuals love them for their stability, while others harbor skepticism due to common misconceptions. </a:t>
            </a:r>
          </a:p>
          <a:p>
            <a:pPr marL="0" indent="0" algn="ctr">
              <a:buNone/>
            </a:pPr>
            <a:endParaRPr lang="en-US" sz="2000" dirty="0">
              <a:solidFill>
                <a:schemeClr val="bg1"/>
              </a:solidFill>
              <a:latin typeface="Arial" panose="020B0604020202020204" pitchFamily="34" charset="0"/>
              <a:ea typeface="Aptos" panose="020B0004020202020204" pitchFamily="34" charset="0"/>
              <a:cs typeface="Arial" panose="020B0604020202020204" pitchFamily="34" charset="0"/>
            </a:endParaRPr>
          </a:p>
          <a:p>
            <a:pPr marL="0" indent="0" algn="ctr">
              <a:buNone/>
            </a:pPr>
            <a:r>
              <a:rPr lang="en-US" sz="2000" dirty="0">
                <a:solidFill>
                  <a:schemeClr val="bg1"/>
                </a:solidFill>
                <a:effectLst/>
                <a:latin typeface="Arial" panose="020B0604020202020204" pitchFamily="34" charset="0"/>
                <a:ea typeface="Aptos" panose="020B0004020202020204" pitchFamily="34" charset="0"/>
                <a:cs typeface="Arial" panose="020B0604020202020204" pitchFamily="34" charset="0"/>
              </a:rPr>
              <a:t>Many believe annuities are burdened with high fees that erode returns, or that they entail excessive risk. Concerns also extend to the notion that annuities forfeit a lump sum to heirs upon the annuitant's death, contrasting with legacy-focused strategies. </a:t>
            </a:r>
          </a:p>
        </p:txBody>
      </p:sp>
      <p:cxnSp>
        <p:nvCxnSpPr>
          <p:cNvPr id="11" name="Straight Connector 10">
            <a:extLst>
              <a:ext uri="{FF2B5EF4-FFF2-40B4-BE49-F238E27FC236}">
                <a16:creationId xmlns:a16="http://schemas.microsoft.com/office/drawing/2014/main" id="{0DBEB485-F2E4-EE13-7DE7-3E277E7536D7}"/>
              </a:ext>
            </a:extLst>
          </p:cNvPr>
          <p:cNvCxnSpPr>
            <a:cxnSpLocks/>
          </p:cNvCxnSpPr>
          <p:nvPr/>
        </p:nvCxnSpPr>
        <p:spPr>
          <a:xfrm>
            <a:off x="7967714" y="-22856"/>
            <a:ext cx="0" cy="5413829"/>
          </a:xfrm>
          <a:prstGeom prst="line">
            <a:avLst/>
          </a:prstGeom>
          <a:ln w="28575">
            <a:solidFill>
              <a:srgbClr val="EEC67E"/>
            </a:solidFill>
          </a:ln>
        </p:spPr>
        <p:style>
          <a:lnRef idx="2">
            <a:schemeClr val="accent1"/>
          </a:lnRef>
          <a:fillRef idx="0">
            <a:schemeClr val="accent1"/>
          </a:fillRef>
          <a:effectRef idx="1">
            <a:schemeClr val="accent1"/>
          </a:effectRef>
          <a:fontRef idx="minor">
            <a:schemeClr val="tx1"/>
          </a:fontRef>
        </p:style>
      </p:cxnSp>
      <p:pic>
        <p:nvPicPr>
          <p:cNvPr id="10" name="Picture 9" descr="A person and person looking at a paper&#10;&#10;Description automatically generated">
            <a:extLst>
              <a:ext uri="{FF2B5EF4-FFF2-40B4-BE49-F238E27FC236}">
                <a16:creationId xmlns:a16="http://schemas.microsoft.com/office/drawing/2014/main" id="{D581CC27-0D7E-3499-6D93-D37637D971AB}"/>
              </a:ext>
            </a:extLst>
          </p:cNvPr>
          <p:cNvPicPr>
            <a:picLocks noChangeAspect="1"/>
          </p:cNvPicPr>
          <p:nvPr/>
        </p:nvPicPr>
        <p:blipFill>
          <a:blip r:embed="rId2">
            <a:extLst>
              <a:ext uri="{28A0092B-C50C-407E-A947-70E740481C1C}">
                <a14:useLocalDpi xmlns:a14="http://schemas.microsoft.com/office/drawing/2010/main" val="0"/>
              </a:ext>
            </a:extLst>
          </a:blip>
          <a:srcRect l="28435" r="19875"/>
          <a:stretch/>
        </p:blipFill>
        <p:spPr>
          <a:xfrm>
            <a:off x="7999480" y="-22857"/>
            <a:ext cx="4195260" cy="5413829"/>
          </a:xfrm>
          <a:prstGeom prst="rect">
            <a:avLst/>
          </a:prstGeom>
        </p:spPr>
      </p:pic>
      <p:sp>
        <p:nvSpPr>
          <p:cNvPr id="12" name="Title 1">
            <a:extLst>
              <a:ext uri="{FF2B5EF4-FFF2-40B4-BE49-F238E27FC236}">
                <a16:creationId xmlns:a16="http://schemas.microsoft.com/office/drawing/2014/main" id="{A469817C-4ED6-2F2B-4D31-1BF73E881845}"/>
              </a:ext>
            </a:extLst>
          </p:cNvPr>
          <p:cNvSpPr>
            <a:spLocks noGrp="1"/>
          </p:cNvSpPr>
          <p:nvPr>
            <p:ph type="title"/>
          </p:nvPr>
        </p:nvSpPr>
        <p:spPr>
          <a:xfrm>
            <a:off x="838200" y="365125"/>
            <a:ext cx="10515600" cy="1325563"/>
          </a:xfrm>
        </p:spPr>
        <p:txBody>
          <a:bodyPr/>
          <a:lstStyle/>
          <a:p>
            <a:r>
              <a:rPr lang="en-US" dirty="0">
                <a:solidFill>
                  <a:schemeClr val="bg1"/>
                </a:solidFill>
                <a:latin typeface="Arial Narrow" panose="020B0604020202020204" pitchFamily="34" charset="0"/>
                <a:cs typeface="Arial Narrow" panose="020B0604020202020204" pitchFamily="34" charset="0"/>
              </a:rPr>
              <a:t>ANNUITY OVERVIEW</a:t>
            </a:r>
          </a:p>
        </p:txBody>
      </p:sp>
      <p:sp>
        <p:nvSpPr>
          <p:cNvPr id="13" name="Rectangle 12">
            <a:extLst>
              <a:ext uri="{FF2B5EF4-FFF2-40B4-BE49-F238E27FC236}">
                <a16:creationId xmlns:a16="http://schemas.microsoft.com/office/drawing/2014/main" id="{ECFB087B-3DB2-9CD3-FE14-7E4A74402CB3}"/>
              </a:ext>
            </a:extLst>
          </p:cNvPr>
          <p:cNvSpPr/>
          <p:nvPr/>
        </p:nvSpPr>
        <p:spPr>
          <a:xfrm>
            <a:off x="-1" y="800100"/>
            <a:ext cx="669471" cy="391886"/>
          </a:xfrm>
          <a:prstGeom prst="rect">
            <a:avLst/>
          </a:prstGeom>
          <a:solidFill>
            <a:srgbClr val="EEC6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8212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08106F-861B-B7B4-57DE-6C949F011474}"/>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9EB4BB61-EBBF-71A0-5DC1-42088163B463}"/>
              </a:ext>
            </a:extLst>
          </p:cNvPr>
          <p:cNvSpPr/>
          <p:nvPr/>
        </p:nvSpPr>
        <p:spPr>
          <a:xfrm rot="16200000">
            <a:off x="3396341" y="-3387433"/>
            <a:ext cx="5413829" cy="12177490"/>
          </a:xfrm>
          <a:prstGeom prst="rect">
            <a:avLst/>
          </a:prstGeom>
          <a:solidFill>
            <a:srgbClr val="363A3E"/>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D0A161E8-88B4-92F1-A523-C7D938D0C3CA}"/>
              </a:ext>
            </a:extLst>
          </p:cNvPr>
          <p:cNvSpPr txBox="1">
            <a:spLocks/>
          </p:cNvSpPr>
          <p:nvPr/>
        </p:nvSpPr>
        <p:spPr>
          <a:xfrm>
            <a:off x="838200" y="1338478"/>
            <a:ext cx="10945483" cy="3647590"/>
          </a:xfrm>
          <a:prstGeom prst="rect">
            <a:avLst/>
          </a:prstGeom>
        </p:spPr>
        <p:txBody>
          <a:bodyPr vert="horz" lIns="91440" tIns="45720" rIns="91440" bIns="45720" numCol="2" spcCol="4572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EEC67E"/>
                </a:solidFill>
                <a:latin typeface="Arial" panose="020B0604020202020204" pitchFamily="34" charset="0"/>
                <a:cs typeface="Arial" panose="020B0604020202020204" pitchFamily="34" charset="0"/>
              </a:rPr>
              <a:t>CONS</a:t>
            </a:r>
          </a:p>
          <a:p>
            <a:pPr marL="0" indent="0" algn="l">
              <a:buNone/>
            </a:pPr>
            <a:r>
              <a:rPr lang="en-US" sz="1600" b="1" dirty="0">
                <a:solidFill>
                  <a:srgbClr val="EEC67E"/>
                </a:solidFill>
                <a:latin typeface="Arial" panose="020B0604020202020204" pitchFamily="34" charset="0"/>
                <a:cs typeface="Arial" panose="020B0604020202020204" pitchFamily="34" charset="0"/>
              </a:rPr>
              <a:t>They can lose value: </a:t>
            </a:r>
            <a:r>
              <a:rPr lang="en-US" sz="1600" dirty="0">
                <a:solidFill>
                  <a:schemeClr val="bg1"/>
                </a:solidFill>
                <a:latin typeface="Arial" panose="020B0604020202020204" pitchFamily="34" charset="0"/>
                <a:cs typeface="Arial" panose="020B0604020202020204" pitchFamily="34" charset="0"/>
              </a:rPr>
              <a:t>The market is unpredictable, since the sub accounts are tied directly to the market your values could go up and down at any time. </a:t>
            </a:r>
          </a:p>
          <a:p>
            <a:pPr marL="0" indent="0" algn="l">
              <a:buNone/>
            </a:pPr>
            <a:r>
              <a:rPr lang="en-US" sz="1600" b="1" dirty="0">
                <a:solidFill>
                  <a:srgbClr val="EEC67E"/>
                </a:solidFill>
                <a:latin typeface="Arial" panose="020B0604020202020204" pitchFamily="34" charset="0"/>
                <a:cs typeface="Arial" panose="020B0604020202020204" pitchFamily="34" charset="0"/>
              </a:rPr>
              <a:t>They can be complex: </a:t>
            </a:r>
            <a:r>
              <a:rPr lang="en-US" sz="1600" dirty="0">
                <a:solidFill>
                  <a:schemeClr val="bg1"/>
                </a:solidFill>
                <a:latin typeface="Arial" panose="020B0604020202020204" pitchFamily="34" charset="0"/>
                <a:cs typeface="Arial" panose="020B0604020202020204" pitchFamily="34" charset="0"/>
              </a:rPr>
              <a:t>Most variable annuities share a basic structure, but contractual options may vary between insurers. </a:t>
            </a:r>
          </a:p>
          <a:p>
            <a:pPr marL="0" indent="0" algn="l">
              <a:buNone/>
            </a:pPr>
            <a:r>
              <a:rPr lang="en-US" sz="1600" b="1" dirty="0">
                <a:solidFill>
                  <a:srgbClr val="EEC67E"/>
                </a:solidFill>
                <a:latin typeface="Arial" panose="020B0604020202020204" pitchFamily="34" charset="0"/>
                <a:cs typeface="Arial" panose="020B0604020202020204" pitchFamily="34" charset="0"/>
              </a:rPr>
              <a:t>Fees: </a:t>
            </a:r>
            <a:r>
              <a:rPr lang="en-US" sz="1600" dirty="0">
                <a:solidFill>
                  <a:schemeClr val="bg1"/>
                </a:solidFill>
                <a:latin typeface="Arial" panose="020B0604020202020204" pitchFamily="34" charset="0"/>
                <a:cs typeface="Arial" panose="020B0604020202020204" pitchFamily="34" charset="0"/>
              </a:rPr>
              <a:t>Variable annuities can involve several fees depending on the different features you select. These fees will come out of your value whether your performance is up or down.</a:t>
            </a:r>
          </a:p>
          <a:p>
            <a:pPr marL="0" indent="0" algn="l">
              <a:buNone/>
            </a:pPr>
            <a:br>
              <a:rPr lang="en-US" sz="1600" dirty="0">
                <a:solidFill>
                  <a:schemeClr val="bg1"/>
                </a:solidFill>
                <a:latin typeface="Arial" panose="020B0604020202020204" pitchFamily="34" charset="0"/>
                <a:cs typeface="Arial" panose="020B0604020202020204" pitchFamily="34" charset="0"/>
              </a:rPr>
            </a:br>
            <a:br>
              <a:rPr lang="en-US" sz="1600" dirty="0">
                <a:solidFill>
                  <a:schemeClr val="bg1"/>
                </a:solidFill>
                <a:latin typeface="Arial" panose="020B0604020202020204" pitchFamily="34" charset="0"/>
                <a:cs typeface="Arial" panose="020B0604020202020204" pitchFamily="34" charset="0"/>
              </a:rPr>
            </a:br>
            <a:br>
              <a:rPr lang="en-US" sz="1600" dirty="0">
                <a:solidFill>
                  <a:schemeClr val="bg1"/>
                </a:solidFill>
                <a:latin typeface="Arial" panose="020B0604020202020204" pitchFamily="34" charset="0"/>
                <a:cs typeface="Arial" panose="020B0604020202020204" pitchFamily="34" charset="0"/>
              </a:rPr>
            </a:br>
            <a:br>
              <a:rPr lang="en-US" sz="1600" dirty="0">
                <a:solidFill>
                  <a:schemeClr val="bg1"/>
                </a:solidFill>
                <a:latin typeface="Arial" panose="020B0604020202020204" pitchFamily="34" charset="0"/>
                <a:cs typeface="Arial" panose="020B0604020202020204" pitchFamily="34" charset="0"/>
              </a:rPr>
            </a:br>
            <a:r>
              <a:rPr lang="en-US" sz="1600" b="1" dirty="0">
                <a:solidFill>
                  <a:srgbClr val="EEC67E"/>
                </a:solidFill>
                <a:latin typeface="Arial" panose="020B0604020202020204" pitchFamily="34" charset="0"/>
                <a:cs typeface="Arial" panose="020B0604020202020204" pitchFamily="34" charset="0"/>
              </a:rPr>
              <a:t>Mortality and Expense (M&amp;E) Fee: </a:t>
            </a:r>
            <a:r>
              <a:rPr lang="en-US" sz="1600" dirty="0">
                <a:solidFill>
                  <a:schemeClr val="bg1"/>
                </a:solidFill>
                <a:latin typeface="Arial" panose="020B0604020202020204" pitchFamily="34" charset="0"/>
                <a:cs typeface="Arial" panose="020B0604020202020204" pitchFamily="34" charset="0"/>
              </a:rPr>
              <a:t>Covers administrative expenses and insurance risks, typically ranging from 1.25% to 1.75% annually.</a:t>
            </a:r>
          </a:p>
          <a:p>
            <a:pPr marL="0" indent="0" algn="l">
              <a:buNone/>
            </a:pPr>
            <a:r>
              <a:rPr lang="en-US" sz="1600" b="1" dirty="0">
                <a:solidFill>
                  <a:srgbClr val="EEC67E"/>
                </a:solidFill>
                <a:latin typeface="Arial" panose="020B0604020202020204" pitchFamily="34" charset="0"/>
                <a:cs typeface="Arial" panose="020B0604020202020204" pitchFamily="34" charset="0"/>
              </a:rPr>
              <a:t>Sub-Account Fees: </a:t>
            </a:r>
            <a:r>
              <a:rPr lang="en-US" sz="1600" dirty="0">
                <a:solidFill>
                  <a:schemeClr val="bg1"/>
                </a:solidFill>
                <a:latin typeface="Arial" panose="020B0604020202020204" pitchFamily="34" charset="0"/>
                <a:cs typeface="Arial" panose="020B0604020202020204" pitchFamily="34" charset="0"/>
              </a:rPr>
              <a:t>Similar to mutual fund expense ratios, these fees range from approximately 0.50% to 2.00% annually, depending on the specific </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sub-accounts chosen.</a:t>
            </a:r>
          </a:p>
          <a:p>
            <a:pPr marL="0" indent="0" algn="l">
              <a:buNone/>
            </a:pPr>
            <a:r>
              <a:rPr lang="en-US" sz="1600" b="1" dirty="0">
                <a:solidFill>
                  <a:srgbClr val="EEC67E"/>
                </a:solidFill>
                <a:latin typeface="Arial" panose="020B0604020202020204" pitchFamily="34" charset="0"/>
                <a:cs typeface="Arial" panose="020B0604020202020204" pitchFamily="34" charset="0"/>
              </a:rPr>
              <a:t>Rider Fees: </a:t>
            </a:r>
            <a:r>
              <a:rPr lang="en-US" sz="1600" dirty="0">
                <a:solidFill>
                  <a:schemeClr val="bg1"/>
                </a:solidFill>
                <a:latin typeface="Arial" panose="020B0604020202020204" pitchFamily="34" charset="0"/>
                <a:cs typeface="Arial" panose="020B0604020202020204" pitchFamily="34" charset="0"/>
              </a:rPr>
              <a:t>Additional charges for optional benefits such as guaranteed minimum income benefits (GMIB) or death benefits, which can range from 0.50% to 2.00% annually or more.</a:t>
            </a:r>
          </a:p>
          <a:p>
            <a:pPr>
              <a:lnSpc>
                <a:spcPct val="100000"/>
              </a:lnSpc>
            </a:pPr>
            <a:endParaRPr lang="en-US" sz="2000" dirty="0">
              <a:solidFill>
                <a:schemeClr val="bg1"/>
              </a:solidFill>
              <a:latin typeface="Arial" panose="020B06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id="{59C71348-2EE8-3C6D-AE51-0A8958F9E0AA}"/>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r>
              <a:rPr lang="en-US" dirty="0">
                <a:solidFill>
                  <a:schemeClr val="bg1"/>
                </a:solidFill>
                <a:latin typeface="Arial Narrow" panose="020B0604020202020204" pitchFamily="34" charset="0"/>
                <a:cs typeface="Arial Narrow" panose="020B0604020202020204" pitchFamily="34" charset="0"/>
              </a:rPr>
              <a:t>VARIABLE ANNUITIES </a:t>
            </a:r>
            <a:r>
              <a:rPr lang="en-US" sz="2400" b="0" dirty="0">
                <a:solidFill>
                  <a:srgbClr val="EEC67E"/>
                </a:solidFill>
                <a:latin typeface="Arial Narrow" panose="020B0604020202020204" pitchFamily="34" charset="0"/>
                <a:cs typeface="Arial Narrow" panose="020B0604020202020204" pitchFamily="34" charset="0"/>
              </a:rPr>
              <a:t>Pros and Cons</a:t>
            </a:r>
          </a:p>
        </p:txBody>
      </p:sp>
      <p:sp>
        <p:nvSpPr>
          <p:cNvPr id="8" name="Rectangle 7">
            <a:extLst>
              <a:ext uri="{FF2B5EF4-FFF2-40B4-BE49-F238E27FC236}">
                <a16:creationId xmlns:a16="http://schemas.microsoft.com/office/drawing/2014/main" id="{712AB62C-F7A6-281B-D5FA-7FD0ACCD985C}"/>
              </a:ext>
            </a:extLst>
          </p:cNvPr>
          <p:cNvSpPr/>
          <p:nvPr/>
        </p:nvSpPr>
        <p:spPr>
          <a:xfrm>
            <a:off x="-1" y="800100"/>
            <a:ext cx="669471" cy="391886"/>
          </a:xfrm>
          <a:prstGeom prst="rect">
            <a:avLst/>
          </a:prstGeom>
          <a:solidFill>
            <a:srgbClr val="EEC6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05CFAF6-322C-B8B2-5226-5D97ED3F4103}"/>
              </a:ext>
            </a:extLst>
          </p:cNvPr>
          <p:cNvSpPr txBox="1"/>
          <p:nvPr/>
        </p:nvSpPr>
        <p:spPr>
          <a:xfrm>
            <a:off x="503555" y="4909626"/>
            <a:ext cx="5611387" cy="215444"/>
          </a:xfrm>
          <a:prstGeom prst="rect">
            <a:avLst/>
          </a:prstGeom>
          <a:noFill/>
        </p:spPr>
        <p:txBody>
          <a:bodyPr wrap="square" rtlCol="0">
            <a:spAutoFit/>
          </a:bodyPr>
          <a:lstStyle/>
          <a:p>
            <a:pPr>
              <a:spcBef>
                <a:spcPts val="0"/>
              </a:spcBef>
              <a:spcAft>
                <a:spcPts val="0"/>
              </a:spcAft>
            </a:pPr>
            <a:r>
              <a:rPr lang="en-US" sz="800" i="1"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Source: </a:t>
            </a:r>
            <a:r>
              <a:rPr lang="en-US" sz="800" b="0" i="1" dirty="0">
                <a:solidFill>
                  <a:schemeClr val="bg1"/>
                </a:solidFill>
                <a:effectLst/>
                <a:latin typeface="Aptos" panose="020B0004020202020204" pitchFamily="34" charset="0"/>
              </a:rPr>
              <a:t>https://www.investopedia.com/terms/v/variableannuity.asp</a:t>
            </a:r>
            <a:r>
              <a:rPr lang="en-US" sz="800" i="1"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Accessed </a:t>
            </a:r>
            <a:r>
              <a:rPr lang="en-US" sz="800" i="1" dirty="0">
                <a:solidFill>
                  <a:schemeClr val="bg1"/>
                </a:solidFill>
                <a:latin typeface="Aptos" panose="020B0004020202020204" pitchFamily="34" charset="0"/>
                <a:ea typeface="Aptos" panose="020B0004020202020204" pitchFamily="34" charset="0"/>
                <a:cs typeface="Times New Roman" panose="02020603050405020304" pitchFamily="18" charset="0"/>
              </a:rPr>
              <a:t>1/8/2026</a:t>
            </a:r>
            <a:r>
              <a:rPr lang="en-US" sz="800" i="1"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a:t>
            </a:r>
          </a:p>
        </p:txBody>
      </p:sp>
    </p:spTree>
    <p:extLst>
      <p:ext uri="{BB962C8B-B14F-4D97-AF65-F5344CB8AC3E}">
        <p14:creationId xmlns:p14="http://schemas.microsoft.com/office/powerpoint/2010/main" val="2324675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A7EB2B-1679-2547-CB56-C7EDE6E69848}"/>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D30C2407-A5BC-2F93-46FE-DE7ED6D2E76D}"/>
              </a:ext>
            </a:extLst>
          </p:cNvPr>
          <p:cNvPicPr>
            <a:picLocks noChangeAspect="1"/>
          </p:cNvPicPr>
          <p:nvPr/>
        </p:nvPicPr>
        <p:blipFill>
          <a:blip r:embed="rId3"/>
          <a:srcRect l="9227" r="9227"/>
          <a:stretch/>
        </p:blipFill>
        <p:spPr>
          <a:xfrm>
            <a:off x="-2" y="1330"/>
            <a:ext cx="6618509" cy="5412499"/>
          </a:xfrm>
          <a:prstGeom prst="rect">
            <a:avLst/>
          </a:prstGeom>
        </p:spPr>
      </p:pic>
      <p:sp>
        <p:nvSpPr>
          <p:cNvPr id="4" name="Rectangle 3">
            <a:extLst>
              <a:ext uri="{FF2B5EF4-FFF2-40B4-BE49-F238E27FC236}">
                <a16:creationId xmlns:a16="http://schemas.microsoft.com/office/drawing/2014/main" id="{990A9850-4790-0AC7-C897-1612F5705653}"/>
              </a:ext>
            </a:extLst>
          </p:cNvPr>
          <p:cNvSpPr/>
          <p:nvPr/>
        </p:nvSpPr>
        <p:spPr>
          <a:xfrm>
            <a:off x="1" y="7255"/>
            <a:ext cx="6618496" cy="5413830"/>
          </a:xfrm>
          <a:prstGeom prst="rect">
            <a:avLst/>
          </a:prstGeom>
          <a:solidFill>
            <a:schemeClr val="tx1">
              <a:alpha val="4976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12E241C1-2332-3CFD-9221-B6801223895D}"/>
              </a:ext>
            </a:extLst>
          </p:cNvPr>
          <p:cNvSpPr/>
          <p:nvPr/>
        </p:nvSpPr>
        <p:spPr>
          <a:xfrm rot="16200000">
            <a:off x="6698341" y="-79827"/>
            <a:ext cx="5413829" cy="5573481"/>
          </a:xfrm>
          <a:prstGeom prst="rect">
            <a:avLst/>
          </a:prstGeom>
          <a:solidFill>
            <a:srgbClr val="363A3E"/>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1689ED-F26C-978D-5AE6-4596586BB50A}"/>
              </a:ext>
            </a:extLst>
          </p:cNvPr>
          <p:cNvSpPr>
            <a:spLocks noGrp="1"/>
          </p:cNvSpPr>
          <p:nvPr>
            <p:ph type="title"/>
          </p:nvPr>
        </p:nvSpPr>
        <p:spPr>
          <a:xfrm>
            <a:off x="838200" y="529204"/>
            <a:ext cx="5780292" cy="1325563"/>
          </a:xfrm>
          <a:effectLst>
            <a:outerShdw blurRad="50800" dist="38100" dir="2700000" algn="tl" rotWithShape="0">
              <a:prstClr val="black">
                <a:alpha val="40000"/>
              </a:prstClr>
            </a:outerShdw>
          </a:effectLst>
        </p:spPr>
        <p:txBody>
          <a:bodyPr>
            <a:normAutofit/>
          </a:bodyPr>
          <a:lstStyle/>
          <a:p>
            <a:r>
              <a:rPr lang="en-US" dirty="0">
                <a:solidFill>
                  <a:schemeClr val="bg1"/>
                </a:solidFill>
                <a:latin typeface="Arial Narrow" panose="020B0604020202020204" pitchFamily="34" charset="0"/>
                <a:cs typeface="Arial Narrow" panose="020B0604020202020204" pitchFamily="34" charset="0"/>
              </a:rPr>
              <a:t>BUFFERED ANNUITIES </a:t>
            </a:r>
            <a:r>
              <a:rPr lang="en-US" sz="2700" b="0" dirty="0">
                <a:solidFill>
                  <a:schemeClr val="bg1"/>
                </a:solidFill>
                <a:latin typeface="Arial Narrow" panose="020B0604020202020204" pitchFamily="34" charset="0"/>
                <a:cs typeface="Arial Narrow" panose="020B0604020202020204" pitchFamily="34" charset="0"/>
              </a:rPr>
              <a:t>Registered Index Linked Annuities</a:t>
            </a:r>
          </a:p>
        </p:txBody>
      </p:sp>
      <p:sp>
        <p:nvSpPr>
          <p:cNvPr id="7" name="TextBox 6">
            <a:extLst>
              <a:ext uri="{FF2B5EF4-FFF2-40B4-BE49-F238E27FC236}">
                <a16:creationId xmlns:a16="http://schemas.microsoft.com/office/drawing/2014/main" id="{13A6D9FF-66D6-F675-5D30-331CD455B0EA}"/>
              </a:ext>
            </a:extLst>
          </p:cNvPr>
          <p:cNvSpPr txBox="1"/>
          <p:nvPr/>
        </p:nvSpPr>
        <p:spPr>
          <a:xfrm>
            <a:off x="6789655" y="800100"/>
            <a:ext cx="5231199" cy="4401205"/>
          </a:xfrm>
          <a:prstGeom prst="rect">
            <a:avLst/>
          </a:prstGeom>
          <a:noFill/>
        </p:spPr>
        <p:txBody>
          <a:bodyPr wrap="square" rtlCol="0">
            <a:spAutoFit/>
          </a:bodyPr>
          <a:lstStyle/>
          <a:p>
            <a:r>
              <a:rPr lang="en-US" sz="2000" dirty="0">
                <a:solidFill>
                  <a:schemeClr val="bg1"/>
                </a:solidFill>
                <a:latin typeface="Arial" panose="020B0604020202020204" pitchFamily="34" charset="0"/>
                <a:ea typeface="+mn-lt"/>
                <a:cs typeface="Arial" panose="020B0604020202020204" pitchFamily="34" charset="0"/>
              </a:rPr>
              <a:t>Buffered or Registered Index-Linked Annuities (RILAs) offer a unique hybrid approach to retirement planning, combining elements of traditional fixed and variable annuities. RILAs provide investors with the opportunity to participate in market-linked returns, often tied to an index like the S&amp;P 500, while also offering downside protection through buffers or floors. Unlike traditional variable annuities, RILAs limit potential losses by establishing a buffer/floor zone within which the investor's principal is protected from market downturns up to a predetermined level. </a:t>
            </a:r>
          </a:p>
        </p:txBody>
      </p:sp>
      <p:sp>
        <p:nvSpPr>
          <p:cNvPr id="8" name="Rectangle 7">
            <a:extLst>
              <a:ext uri="{FF2B5EF4-FFF2-40B4-BE49-F238E27FC236}">
                <a16:creationId xmlns:a16="http://schemas.microsoft.com/office/drawing/2014/main" id="{16429D81-42E6-53DA-11A5-9D85078426B5}"/>
              </a:ext>
            </a:extLst>
          </p:cNvPr>
          <p:cNvSpPr/>
          <p:nvPr/>
        </p:nvSpPr>
        <p:spPr>
          <a:xfrm>
            <a:off x="-1" y="800100"/>
            <a:ext cx="669471" cy="391886"/>
          </a:xfrm>
          <a:prstGeom prst="rect">
            <a:avLst/>
          </a:prstGeom>
          <a:solidFill>
            <a:srgbClr val="EEC6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82F5FB4A-9DAD-711E-032B-2B45A2B885E8}"/>
              </a:ext>
            </a:extLst>
          </p:cNvPr>
          <p:cNvCxnSpPr>
            <a:cxnSpLocks/>
          </p:cNvCxnSpPr>
          <p:nvPr/>
        </p:nvCxnSpPr>
        <p:spPr>
          <a:xfrm>
            <a:off x="6618515" y="0"/>
            <a:ext cx="0" cy="5413829"/>
          </a:xfrm>
          <a:prstGeom prst="line">
            <a:avLst/>
          </a:prstGeom>
          <a:ln w="28575">
            <a:solidFill>
              <a:srgbClr val="EEC67E"/>
            </a:solidFill>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D232C9B7-5565-9DD0-50AA-F217C7508D0A}"/>
              </a:ext>
            </a:extLst>
          </p:cNvPr>
          <p:cNvSpPr txBox="1"/>
          <p:nvPr/>
        </p:nvSpPr>
        <p:spPr>
          <a:xfrm>
            <a:off x="503555" y="4772401"/>
            <a:ext cx="5611387" cy="461665"/>
          </a:xfrm>
          <a:prstGeom prst="rect">
            <a:avLst/>
          </a:prstGeom>
          <a:noFill/>
        </p:spPr>
        <p:txBody>
          <a:bodyPr wrap="square" rtlCol="0">
            <a:spAutoFit/>
          </a:bodyPr>
          <a:lstStyle/>
          <a:p>
            <a:pPr>
              <a:spcBef>
                <a:spcPts val="0"/>
              </a:spcBef>
              <a:spcAft>
                <a:spcPts val="0"/>
              </a:spcAft>
            </a:pPr>
            <a:r>
              <a:rPr lang="en-US" sz="800" i="1"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Sources: </a:t>
            </a:r>
            <a:r>
              <a:rPr lang="en-US" sz="800" b="0" i="1" dirty="0">
                <a:solidFill>
                  <a:schemeClr val="bg1"/>
                </a:solidFill>
                <a:effectLst/>
                <a:latin typeface="Aptos" panose="020B0004020202020204" pitchFamily="34" charset="0"/>
              </a:rPr>
              <a:t>https://www.brighthousefinancial.com/education/retirement-planning/faqs-about-registered-index-linked-annuities/</a:t>
            </a:r>
            <a:r>
              <a:rPr lang="en-US" sz="800" i="1"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Accessed </a:t>
            </a:r>
            <a:r>
              <a:rPr lang="en-US" sz="800" i="1" dirty="0">
                <a:solidFill>
                  <a:schemeClr val="bg1"/>
                </a:solidFill>
                <a:latin typeface="Aptos" panose="020B0004020202020204" pitchFamily="34" charset="0"/>
                <a:ea typeface="Aptos" panose="020B0004020202020204" pitchFamily="34" charset="0"/>
                <a:cs typeface="Times New Roman" panose="02020603050405020304" pitchFamily="18" charset="0"/>
              </a:rPr>
              <a:t>1/8/2026</a:t>
            </a:r>
            <a:r>
              <a:rPr lang="en-US" sz="800" i="1"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a:t>
            </a:r>
          </a:p>
          <a:p>
            <a:pPr>
              <a:spcBef>
                <a:spcPts val="0"/>
              </a:spcBef>
              <a:spcAft>
                <a:spcPts val="0"/>
              </a:spcAft>
            </a:pPr>
            <a:r>
              <a:rPr lang="en-US" sz="800" b="0" i="1" dirty="0">
                <a:solidFill>
                  <a:schemeClr val="bg1"/>
                </a:solidFill>
                <a:effectLst/>
                <a:latin typeface="Aptos" panose="020B0004020202020204" pitchFamily="34" charset="0"/>
              </a:rPr>
              <a:t>https://www.annuity.org/annuities/types/registered-index-linked-annuities/. Accessed </a:t>
            </a:r>
            <a:r>
              <a:rPr lang="en-US" sz="800" i="1" dirty="0">
                <a:solidFill>
                  <a:schemeClr val="bg1"/>
                </a:solidFill>
                <a:latin typeface="Aptos" panose="020B0004020202020204" pitchFamily="34" charset="0"/>
              </a:rPr>
              <a:t>1/8/2026</a:t>
            </a:r>
            <a:endParaRPr lang="en-US" sz="800" i="1"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617718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D3AD6C-499C-8019-8EE1-AFB2BA4CAD17}"/>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C44AF262-E2B0-8A9C-A0D7-81C13D34F2D8}"/>
              </a:ext>
            </a:extLst>
          </p:cNvPr>
          <p:cNvPicPr>
            <a:picLocks noChangeAspect="1"/>
          </p:cNvPicPr>
          <p:nvPr/>
        </p:nvPicPr>
        <p:blipFill>
          <a:blip r:embed="rId3"/>
          <a:srcRect l="9227" r="9227"/>
          <a:stretch/>
        </p:blipFill>
        <p:spPr>
          <a:xfrm>
            <a:off x="-2" y="1330"/>
            <a:ext cx="6618509" cy="5412499"/>
          </a:xfrm>
          <a:prstGeom prst="rect">
            <a:avLst/>
          </a:prstGeom>
        </p:spPr>
      </p:pic>
      <p:sp>
        <p:nvSpPr>
          <p:cNvPr id="4" name="Rectangle 3">
            <a:extLst>
              <a:ext uri="{FF2B5EF4-FFF2-40B4-BE49-F238E27FC236}">
                <a16:creationId xmlns:a16="http://schemas.microsoft.com/office/drawing/2014/main" id="{8A0D4F72-D235-D262-B0BB-C5682E9BCE24}"/>
              </a:ext>
            </a:extLst>
          </p:cNvPr>
          <p:cNvSpPr/>
          <p:nvPr/>
        </p:nvSpPr>
        <p:spPr>
          <a:xfrm>
            <a:off x="1" y="7255"/>
            <a:ext cx="6618496" cy="5413830"/>
          </a:xfrm>
          <a:prstGeom prst="rect">
            <a:avLst/>
          </a:prstGeom>
          <a:solidFill>
            <a:schemeClr val="tx1">
              <a:alpha val="4976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B983C6A-C7FA-DDB8-E120-280B381E4B10}"/>
              </a:ext>
            </a:extLst>
          </p:cNvPr>
          <p:cNvSpPr/>
          <p:nvPr/>
        </p:nvSpPr>
        <p:spPr>
          <a:xfrm rot="16200000">
            <a:off x="6698341" y="-79827"/>
            <a:ext cx="5413829" cy="5573481"/>
          </a:xfrm>
          <a:prstGeom prst="rect">
            <a:avLst/>
          </a:prstGeom>
          <a:solidFill>
            <a:srgbClr val="363A3E"/>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61C51D-2731-0543-0D1E-BE52AA7153A4}"/>
              </a:ext>
            </a:extLst>
          </p:cNvPr>
          <p:cNvSpPr>
            <a:spLocks noGrp="1"/>
          </p:cNvSpPr>
          <p:nvPr>
            <p:ph type="title"/>
          </p:nvPr>
        </p:nvSpPr>
        <p:spPr>
          <a:xfrm>
            <a:off x="838200" y="529204"/>
            <a:ext cx="5780292" cy="1325563"/>
          </a:xfrm>
          <a:effectLst>
            <a:outerShdw blurRad="50800" dist="38100" dir="2700000" algn="tl" rotWithShape="0">
              <a:prstClr val="black">
                <a:alpha val="40000"/>
              </a:prstClr>
            </a:outerShdw>
          </a:effectLst>
        </p:spPr>
        <p:txBody>
          <a:bodyPr>
            <a:normAutofit/>
          </a:bodyPr>
          <a:lstStyle/>
          <a:p>
            <a:r>
              <a:rPr lang="en-US" dirty="0">
                <a:solidFill>
                  <a:schemeClr val="bg1"/>
                </a:solidFill>
                <a:latin typeface="Arial Narrow" panose="020B0604020202020204" pitchFamily="34" charset="0"/>
                <a:cs typeface="Arial Narrow" panose="020B0604020202020204" pitchFamily="34" charset="0"/>
              </a:rPr>
              <a:t>BUFFERED ANNUITIES </a:t>
            </a:r>
            <a:r>
              <a:rPr lang="en-US" sz="2700" b="0" dirty="0">
                <a:solidFill>
                  <a:schemeClr val="bg1"/>
                </a:solidFill>
                <a:latin typeface="Arial Narrow" panose="020B0604020202020204" pitchFamily="34" charset="0"/>
                <a:cs typeface="Arial Narrow" panose="020B0604020202020204" pitchFamily="34" charset="0"/>
              </a:rPr>
              <a:t>Registered Index Linked Annuities</a:t>
            </a:r>
          </a:p>
        </p:txBody>
      </p:sp>
      <p:sp>
        <p:nvSpPr>
          <p:cNvPr id="7" name="TextBox 6">
            <a:extLst>
              <a:ext uri="{FF2B5EF4-FFF2-40B4-BE49-F238E27FC236}">
                <a16:creationId xmlns:a16="http://schemas.microsoft.com/office/drawing/2014/main" id="{7A869D96-BA04-3027-9AD8-DA3B33F39067}"/>
              </a:ext>
            </a:extLst>
          </p:cNvPr>
          <p:cNvSpPr txBox="1"/>
          <p:nvPr/>
        </p:nvSpPr>
        <p:spPr>
          <a:xfrm>
            <a:off x="6789655" y="1283009"/>
            <a:ext cx="5231199" cy="3170099"/>
          </a:xfrm>
          <a:prstGeom prst="rect">
            <a:avLst/>
          </a:prstGeom>
          <a:noFill/>
        </p:spPr>
        <p:txBody>
          <a:bodyPr wrap="square" rtlCol="0">
            <a:spAutoFit/>
          </a:bodyPr>
          <a:lstStyle/>
          <a:p>
            <a:r>
              <a:rPr lang="en-US" sz="2000" dirty="0">
                <a:solidFill>
                  <a:schemeClr val="bg1"/>
                </a:solidFill>
                <a:latin typeface="Arial" panose="020B0604020202020204" pitchFamily="34" charset="0"/>
                <a:ea typeface="+mn-lt"/>
                <a:cs typeface="Arial" panose="020B0604020202020204" pitchFamily="34" charset="0"/>
              </a:rPr>
              <a:t>This innovative structure appeals investors with a moderate risk tolerance who are seeking growth potential with built-in protection against significant market declines. RILAs are particularly attractive to individuals who desire participation in market gains without the full exposure to market volatility, making them suitable for those looking to balance risk and reward in their retirement income strategy.</a:t>
            </a:r>
          </a:p>
        </p:txBody>
      </p:sp>
      <p:sp>
        <p:nvSpPr>
          <p:cNvPr id="8" name="Rectangle 7">
            <a:extLst>
              <a:ext uri="{FF2B5EF4-FFF2-40B4-BE49-F238E27FC236}">
                <a16:creationId xmlns:a16="http://schemas.microsoft.com/office/drawing/2014/main" id="{2380E1E6-5F72-14A0-2697-4804F083D4AD}"/>
              </a:ext>
            </a:extLst>
          </p:cNvPr>
          <p:cNvSpPr/>
          <p:nvPr/>
        </p:nvSpPr>
        <p:spPr>
          <a:xfrm>
            <a:off x="-1" y="800100"/>
            <a:ext cx="669471" cy="391886"/>
          </a:xfrm>
          <a:prstGeom prst="rect">
            <a:avLst/>
          </a:prstGeom>
          <a:solidFill>
            <a:srgbClr val="EEC6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46D96FD3-B60D-9D62-BF8D-276891C7DBB6}"/>
              </a:ext>
            </a:extLst>
          </p:cNvPr>
          <p:cNvCxnSpPr>
            <a:cxnSpLocks/>
          </p:cNvCxnSpPr>
          <p:nvPr/>
        </p:nvCxnSpPr>
        <p:spPr>
          <a:xfrm>
            <a:off x="6618515" y="0"/>
            <a:ext cx="0" cy="5413829"/>
          </a:xfrm>
          <a:prstGeom prst="line">
            <a:avLst/>
          </a:prstGeom>
          <a:ln w="28575">
            <a:solidFill>
              <a:srgbClr val="EEC67E"/>
            </a:solidFill>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4794072D-00BE-35C5-6ADC-C7315554F71E}"/>
              </a:ext>
            </a:extLst>
          </p:cNvPr>
          <p:cNvSpPr txBox="1"/>
          <p:nvPr/>
        </p:nvSpPr>
        <p:spPr>
          <a:xfrm>
            <a:off x="503555" y="4772401"/>
            <a:ext cx="5611387" cy="461665"/>
          </a:xfrm>
          <a:prstGeom prst="rect">
            <a:avLst/>
          </a:prstGeom>
          <a:noFill/>
        </p:spPr>
        <p:txBody>
          <a:bodyPr wrap="square" rtlCol="0">
            <a:spAutoFit/>
          </a:bodyPr>
          <a:lstStyle/>
          <a:p>
            <a:pPr>
              <a:spcBef>
                <a:spcPts val="0"/>
              </a:spcBef>
              <a:spcAft>
                <a:spcPts val="0"/>
              </a:spcAft>
            </a:pPr>
            <a:r>
              <a:rPr lang="en-US" sz="800" i="1"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Sources: </a:t>
            </a:r>
            <a:r>
              <a:rPr lang="en-US" sz="800" b="0" i="1" dirty="0">
                <a:solidFill>
                  <a:schemeClr val="bg1"/>
                </a:solidFill>
                <a:effectLst/>
                <a:latin typeface="Aptos" panose="020B0004020202020204" pitchFamily="34" charset="0"/>
              </a:rPr>
              <a:t>https://www.brighthousefinancial.com/education/retirement-planning/faqs-about-registered-index-linked-annuities/</a:t>
            </a:r>
            <a:r>
              <a:rPr lang="en-US" sz="800" i="1"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Accessed </a:t>
            </a:r>
            <a:r>
              <a:rPr lang="en-US" sz="800" i="1" dirty="0">
                <a:solidFill>
                  <a:schemeClr val="bg1"/>
                </a:solidFill>
                <a:latin typeface="Aptos" panose="020B0004020202020204" pitchFamily="34" charset="0"/>
                <a:ea typeface="Aptos" panose="020B0004020202020204" pitchFamily="34" charset="0"/>
                <a:cs typeface="Times New Roman" panose="02020603050405020304" pitchFamily="18" charset="0"/>
              </a:rPr>
              <a:t>1/8/2026</a:t>
            </a:r>
            <a:r>
              <a:rPr lang="en-US" sz="800" i="1"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a:t>
            </a:r>
          </a:p>
          <a:p>
            <a:pPr>
              <a:spcBef>
                <a:spcPts val="0"/>
              </a:spcBef>
              <a:spcAft>
                <a:spcPts val="0"/>
              </a:spcAft>
            </a:pPr>
            <a:r>
              <a:rPr lang="en-US" sz="800" b="0" i="1" dirty="0">
                <a:solidFill>
                  <a:schemeClr val="bg1"/>
                </a:solidFill>
                <a:effectLst/>
                <a:latin typeface="Aptos" panose="020B0004020202020204" pitchFamily="34" charset="0"/>
              </a:rPr>
              <a:t>https://www.annuity.org/annuities/types/registered-index-linked-annuities/. Accessed </a:t>
            </a:r>
            <a:r>
              <a:rPr lang="en-US" sz="800" i="1" dirty="0">
                <a:solidFill>
                  <a:schemeClr val="bg1"/>
                </a:solidFill>
                <a:latin typeface="Aptos" panose="020B0004020202020204" pitchFamily="34" charset="0"/>
              </a:rPr>
              <a:t>1/8/2026</a:t>
            </a:r>
            <a:endParaRPr lang="en-US" sz="800" i="1"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675611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C6C422-0E96-8DD7-7500-A6B8C73E4A96}"/>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88ADAC4C-8D7C-A021-0DC3-9941C8F97218}"/>
              </a:ext>
            </a:extLst>
          </p:cNvPr>
          <p:cNvPicPr>
            <a:picLocks noChangeAspect="1"/>
          </p:cNvPicPr>
          <p:nvPr/>
        </p:nvPicPr>
        <p:blipFill>
          <a:blip r:embed="rId2"/>
          <a:srcRect l="9227" r="9227"/>
          <a:stretch/>
        </p:blipFill>
        <p:spPr>
          <a:xfrm>
            <a:off x="-2" y="1330"/>
            <a:ext cx="6618509" cy="5412499"/>
          </a:xfrm>
          <a:prstGeom prst="rect">
            <a:avLst/>
          </a:prstGeom>
        </p:spPr>
      </p:pic>
      <p:sp>
        <p:nvSpPr>
          <p:cNvPr id="4" name="Rectangle 3">
            <a:extLst>
              <a:ext uri="{FF2B5EF4-FFF2-40B4-BE49-F238E27FC236}">
                <a16:creationId xmlns:a16="http://schemas.microsoft.com/office/drawing/2014/main" id="{85DFF074-E0CC-2CB3-2DF2-E42FA68095D3}"/>
              </a:ext>
            </a:extLst>
          </p:cNvPr>
          <p:cNvSpPr/>
          <p:nvPr/>
        </p:nvSpPr>
        <p:spPr>
          <a:xfrm>
            <a:off x="1" y="7255"/>
            <a:ext cx="6618496" cy="5413830"/>
          </a:xfrm>
          <a:prstGeom prst="rect">
            <a:avLst/>
          </a:prstGeom>
          <a:solidFill>
            <a:schemeClr val="tx1">
              <a:alpha val="4976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7DA0732-AE7E-D2D5-096C-E276AC0400D7}"/>
              </a:ext>
            </a:extLst>
          </p:cNvPr>
          <p:cNvSpPr/>
          <p:nvPr/>
        </p:nvSpPr>
        <p:spPr>
          <a:xfrm rot="16200000">
            <a:off x="6698341" y="-79827"/>
            <a:ext cx="5413829" cy="5573481"/>
          </a:xfrm>
          <a:prstGeom prst="rect">
            <a:avLst/>
          </a:prstGeom>
          <a:solidFill>
            <a:srgbClr val="363A3E"/>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76B625-F669-9772-704E-F7E9D8F1E341}"/>
              </a:ext>
            </a:extLst>
          </p:cNvPr>
          <p:cNvSpPr>
            <a:spLocks noGrp="1"/>
          </p:cNvSpPr>
          <p:nvPr>
            <p:ph type="title"/>
          </p:nvPr>
        </p:nvSpPr>
        <p:spPr>
          <a:xfrm>
            <a:off x="838200" y="529204"/>
            <a:ext cx="5780292" cy="1325563"/>
          </a:xfrm>
          <a:effectLst>
            <a:outerShdw blurRad="50800" dist="38100" dir="2700000" algn="tl" rotWithShape="0">
              <a:prstClr val="black">
                <a:alpha val="40000"/>
              </a:prstClr>
            </a:outerShdw>
          </a:effectLst>
        </p:spPr>
        <p:txBody>
          <a:bodyPr>
            <a:normAutofit/>
          </a:bodyPr>
          <a:lstStyle/>
          <a:p>
            <a:r>
              <a:rPr lang="en-US" dirty="0">
                <a:solidFill>
                  <a:schemeClr val="bg1"/>
                </a:solidFill>
                <a:latin typeface="Arial Narrow" panose="020B0604020202020204" pitchFamily="34" charset="0"/>
                <a:cs typeface="Arial Narrow" panose="020B0604020202020204" pitchFamily="34" charset="0"/>
              </a:rPr>
              <a:t>BUFFERED ANNUITIES </a:t>
            </a:r>
            <a:r>
              <a:rPr lang="en-US" sz="2700" b="0" dirty="0">
                <a:solidFill>
                  <a:schemeClr val="bg1"/>
                </a:solidFill>
                <a:latin typeface="Arial Narrow" panose="020B0604020202020204" pitchFamily="34" charset="0"/>
                <a:cs typeface="Arial Narrow" panose="020B0604020202020204" pitchFamily="34" charset="0"/>
              </a:rPr>
              <a:t>Registered Index Linked Annuities</a:t>
            </a:r>
          </a:p>
        </p:txBody>
      </p:sp>
      <p:sp>
        <p:nvSpPr>
          <p:cNvPr id="8" name="Rectangle 7">
            <a:extLst>
              <a:ext uri="{FF2B5EF4-FFF2-40B4-BE49-F238E27FC236}">
                <a16:creationId xmlns:a16="http://schemas.microsoft.com/office/drawing/2014/main" id="{49BFF658-9AF5-EB58-0862-337EA90DC799}"/>
              </a:ext>
            </a:extLst>
          </p:cNvPr>
          <p:cNvSpPr/>
          <p:nvPr/>
        </p:nvSpPr>
        <p:spPr>
          <a:xfrm>
            <a:off x="-1" y="800100"/>
            <a:ext cx="669471" cy="391886"/>
          </a:xfrm>
          <a:prstGeom prst="rect">
            <a:avLst/>
          </a:prstGeom>
          <a:solidFill>
            <a:srgbClr val="EEC6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2F80601F-3E5E-0F57-EF79-CF9D1A5CA2B2}"/>
              </a:ext>
            </a:extLst>
          </p:cNvPr>
          <p:cNvCxnSpPr>
            <a:cxnSpLocks/>
          </p:cNvCxnSpPr>
          <p:nvPr/>
        </p:nvCxnSpPr>
        <p:spPr>
          <a:xfrm>
            <a:off x="6618515" y="0"/>
            <a:ext cx="0" cy="5413829"/>
          </a:xfrm>
          <a:prstGeom prst="line">
            <a:avLst/>
          </a:prstGeom>
          <a:ln w="28575">
            <a:solidFill>
              <a:srgbClr val="EEC67E"/>
            </a:solidFill>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D843098C-B97A-D218-B37D-2C7F78943A45}"/>
              </a:ext>
            </a:extLst>
          </p:cNvPr>
          <p:cNvSpPr txBox="1"/>
          <p:nvPr/>
        </p:nvSpPr>
        <p:spPr>
          <a:xfrm>
            <a:off x="7050007" y="1444172"/>
            <a:ext cx="4647409" cy="2800767"/>
          </a:xfrm>
          <a:prstGeom prst="rect">
            <a:avLst/>
          </a:prstGeom>
          <a:noFill/>
        </p:spPr>
        <p:txBody>
          <a:bodyPr wrap="square" rtlCol="0">
            <a:spAutoFit/>
          </a:bodyPr>
          <a:lstStyle/>
          <a:p>
            <a:pPr marL="0" indent="0" algn="ctr">
              <a:buNone/>
            </a:pPr>
            <a:r>
              <a:rPr lang="en-US" sz="3600" b="1" dirty="0">
                <a:solidFill>
                  <a:srgbClr val="EEC67E"/>
                </a:solidFill>
                <a:latin typeface="Arial Narrow" panose="020B0604020202020204" pitchFamily="34" charset="0"/>
                <a:cs typeface="Arial Narrow" panose="020B0604020202020204" pitchFamily="34" charset="0"/>
              </a:rPr>
              <a:t>HOW THEY WORK</a:t>
            </a:r>
          </a:p>
          <a:p>
            <a:pPr marL="0" indent="0" algn="ctr">
              <a:buNone/>
            </a:pPr>
            <a:endParaRPr lang="en-US" sz="2000" dirty="0">
              <a:solidFill>
                <a:schemeClr val="bg1"/>
              </a:solidFill>
              <a:latin typeface="Arial" panose="020B0604020202020204" pitchFamily="34" charset="0"/>
              <a:cs typeface="Arial" panose="020B0604020202020204" pitchFamily="34" charset="0"/>
            </a:endParaRPr>
          </a:p>
          <a:p>
            <a:pPr algn="ctr">
              <a:buNone/>
            </a:pPr>
            <a:r>
              <a:rPr lang="en-US" sz="2000" dirty="0">
                <a:solidFill>
                  <a:schemeClr val="bg1"/>
                </a:solidFill>
                <a:latin typeface="Arial" panose="020B0604020202020204" pitchFamily="34" charset="0"/>
                <a:ea typeface="+mn-lt"/>
                <a:cs typeface="Arial" panose="020B0604020202020204" pitchFamily="34" charset="0"/>
              </a:rPr>
              <a:t>RILA/Buffered annuities link returns to a market index, such as the S&amp;P 500, offering participation in market gains while providing defined downside protection through buffers or floors. </a:t>
            </a:r>
          </a:p>
          <a:p>
            <a:pPr marL="0" indent="0" algn="ctr">
              <a:buNone/>
            </a:pPr>
            <a:endParaRPr lang="en-US" sz="2000"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C4711AC8-02B4-2525-B62F-146198349278}"/>
              </a:ext>
            </a:extLst>
          </p:cNvPr>
          <p:cNvSpPr txBox="1"/>
          <p:nvPr/>
        </p:nvSpPr>
        <p:spPr>
          <a:xfrm>
            <a:off x="503555" y="4772401"/>
            <a:ext cx="5611387" cy="461665"/>
          </a:xfrm>
          <a:prstGeom prst="rect">
            <a:avLst/>
          </a:prstGeom>
          <a:noFill/>
        </p:spPr>
        <p:txBody>
          <a:bodyPr wrap="square" rtlCol="0">
            <a:spAutoFit/>
          </a:bodyPr>
          <a:lstStyle/>
          <a:p>
            <a:pPr>
              <a:spcBef>
                <a:spcPts val="0"/>
              </a:spcBef>
              <a:spcAft>
                <a:spcPts val="0"/>
              </a:spcAft>
            </a:pPr>
            <a:r>
              <a:rPr lang="en-US" sz="800" i="1"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Sources: </a:t>
            </a:r>
            <a:r>
              <a:rPr lang="en-US" sz="800" b="0" i="1" dirty="0">
                <a:solidFill>
                  <a:schemeClr val="bg1"/>
                </a:solidFill>
                <a:effectLst/>
                <a:latin typeface="Aptos" panose="020B0004020202020204" pitchFamily="34" charset="0"/>
              </a:rPr>
              <a:t>https://www.brighthousefinancial.com/education/retirement-planning/faqs-about-registered-index-linked-annuities/</a:t>
            </a:r>
            <a:r>
              <a:rPr lang="en-US" sz="800" i="1"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Accessed </a:t>
            </a:r>
            <a:r>
              <a:rPr lang="en-US" sz="800" i="1" dirty="0">
                <a:solidFill>
                  <a:schemeClr val="bg1"/>
                </a:solidFill>
                <a:latin typeface="Aptos" panose="020B0004020202020204" pitchFamily="34" charset="0"/>
                <a:ea typeface="Aptos" panose="020B0004020202020204" pitchFamily="34" charset="0"/>
                <a:cs typeface="Times New Roman" panose="02020603050405020304" pitchFamily="18" charset="0"/>
              </a:rPr>
              <a:t>1/8/2026</a:t>
            </a:r>
            <a:r>
              <a:rPr lang="en-US" sz="800" i="1"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a:t>
            </a:r>
          </a:p>
          <a:p>
            <a:pPr>
              <a:spcBef>
                <a:spcPts val="0"/>
              </a:spcBef>
              <a:spcAft>
                <a:spcPts val="0"/>
              </a:spcAft>
            </a:pPr>
            <a:r>
              <a:rPr lang="en-US" sz="800" b="0" i="1" dirty="0">
                <a:solidFill>
                  <a:schemeClr val="bg1"/>
                </a:solidFill>
                <a:effectLst/>
                <a:latin typeface="Aptos" panose="020B0004020202020204" pitchFamily="34" charset="0"/>
              </a:rPr>
              <a:t>https://www.annuity.org/annuities/types/registered-index-linked-annuities/. Accessed </a:t>
            </a:r>
            <a:r>
              <a:rPr lang="en-US" sz="800" i="1" dirty="0">
                <a:solidFill>
                  <a:schemeClr val="bg1"/>
                </a:solidFill>
                <a:latin typeface="Aptos" panose="020B0004020202020204" pitchFamily="34" charset="0"/>
              </a:rPr>
              <a:t>1/8/2026</a:t>
            </a:r>
            <a:endParaRPr lang="en-US" sz="800" i="1"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938192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13E14F-B4D8-4CEE-A4C5-E8989069696D}"/>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26CFA323-432A-6AD3-3074-597972F7ED65}"/>
              </a:ext>
            </a:extLst>
          </p:cNvPr>
          <p:cNvPicPr>
            <a:picLocks noChangeAspect="1"/>
          </p:cNvPicPr>
          <p:nvPr/>
        </p:nvPicPr>
        <p:blipFill>
          <a:blip r:embed="rId2"/>
          <a:srcRect l="9227" r="9227"/>
          <a:stretch/>
        </p:blipFill>
        <p:spPr>
          <a:xfrm>
            <a:off x="-2" y="1330"/>
            <a:ext cx="6618509" cy="5412499"/>
          </a:xfrm>
          <a:prstGeom prst="rect">
            <a:avLst/>
          </a:prstGeom>
        </p:spPr>
      </p:pic>
      <p:sp>
        <p:nvSpPr>
          <p:cNvPr id="4" name="Rectangle 3">
            <a:extLst>
              <a:ext uri="{FF2B5EF4-FFF2-40B4-BE49-F238E27FC236}">
                <a16:creationId xmlns:a16="http://schemas.microsoft.com/office/drawing/2014/main" id="{0B34CCE4-3163-8101-BD1B-67D5AD0C242B}"/>
              </a:ext>
            </a:extLst>
          </p:cNvPr>
          <p:cNvSpPr/>
          <p:nvPr/>
        </p:nvSpPr>
        <p:spPr>
          <a:xfrm>
            <a:off x="1" y="7255"/>
            <a:ext cx="6618496" cy="5413830"/>
          </a:xfrm>
          <a:prstGeom prst="rect">
            <a:avLst/>
          </a:prstGeom>
          <a:solidFill>
            <a:schemeClr val="tx1">
              <a:alpha val="4976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8A3EF68-7D46-B2BC-438C-7F68B090D15B}"/>
              </a:ext>
            </a:extLst>
          </p:cNvPr>
          <p:cNvSpPr/>
          <p:nvPr/>
        </p:nvSpPr>
        <p:spPr>
          <a:xfrm rot="16200000">
            <a:off x="6698341" y="-79827"/>
            <a:ext cx="5413829" cy="5573481"/>
          </a:xfrm>
          <a:prstGeom prst="rect">
            <a:avLst/>
          </a:prstGeom>
          <a:solidFill>
            <a:srgbClr val="363A3E"/>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E9D54E-E441-4931-9A02-66C06D32B449}"/>
              </a:ext>
            </a:extLst>
          </p:cNvPr>
          <p:cNvSpPr>
            <a:spLocks noGrp="1"/>
          </p:cNvSpPr>
          <p:nvPr>
            <p:ph type="title"/>
          </p:nvPr>
        </p:nvSpPr>
        <p:spPr>
          <a:xfrm>
            <a:off x="838200" y="529204"/>
            <a:ext cx="5780292" cy="1325563"/>
          </a:xfrm>
          <a:effectLst>
            <a:outerShdw blurRad="50800" dist="38100" dir="2700000" algn="tl" rotWithShape="0">
              <a:prstClr val="black">
                <a:alpha val="40000"/>
              </a:prstClr>
            </a:outerShdw>
          </a:effectLst>
        </p:spPr>
        <p:txBody>
          <a:bodyPr>
            <a:normAutofit/>
          </a:bodyPr>
          <a:lstStyle/>
          <a:p>
            <a:r>
              <a:rPr lang="en-US" dirty="0">
                <a:solidFill>
                  <a:schemeClr val="bg1"/>
                </a:solidFill>
                <a:latin typeface="Arial Narrow" panose="020B0604020202020204" pitchFamily="34" charset="0"/>
                <a:cs typeface="Arial Narrow" panose="020B0604020202020204" pitchFamily="34" charset="0"/>
              </a:rPr>
              <a:t>BUFFERED ANNUITIES </a:t>
            </a:r>
            <a:r>
              <a:rPr lang="en-US" sz="2700" b="0" dirty="0">
                <a:solidFill>
                  <a:schemeClr val="bg1"/>
                </a:solidFill>
                <a:latin typeface="Arial Narrow" panose="020B0604020202020204" pitchFamily="34" charset="0"/>
                <a:cs typeface="Arial Narrow" panose="020B0604020202020204" pitchFamily="34" charset="0"/>
              </a:rPr>
              <a:t>Registered Index Linked Annuities</a:t>
            </a:r>
          </a:p>
        </p:txBody>
      </p:sp>
      <p:sp>
        <p:nvSpPr>
          <p:cNvPr id="8" name="Rectangle 7">
            <a:extLst>
              <a:ext uri="{FF2B5EF4-FFF2-40B4-BE49-F238E27FC236}">
                <a16:creationId xmlns:a16="http://schemas.microsoft.com/office/drawing/2014/main" id="{DA401978-780C-3ABD-6248-CCAE349E78FE}"/>
              </a:ext>
            </a:extLst>
          </p:cNvPr>
          <p:cNvSpPr/>
          <p:nvPr/>
        </p:nvSpPr>
        <p:spPr>
          <a:xfrm>
            <a:off x="-1" y="800100"/>
            <a:ext cx="669471" cy="391886"/>
          </a:xfrm>
          <a:prstGeom prst="rect">
            <a:avLst/>
          </a:prstGeom>
          <a:solidFill>
            <a:srgbClr val="EEC6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9C054AC4-ED28-9B82-B48E-C8F756F92987}"/>
              </a:ext>
            </a:extLst>
          </p:cNvPr>
          <p:cNvCxnSpPr>
            <a:cxnSpLocks/>
          </p:cNvCxnSpPr>
          <p:nvPr/>
        </p:nvCxnSpPr>
        <p:spPr>
          <a:xfrm>
            <a:off x="6618515" y="0"/>
            <a:ext cx="0" cy="5413829"/>
          </a:xfrm>
          <a:prstGeom prst="line">
            <a:avLst/>
          </a:prstGeom>
          <a:ln w="28575">
            <a:solidFill>
              <a:srgbClr val="EEC67E"/>
            </a:solidFill>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6C63A810-8CCE-B3BB-91A2-F0F134BD685B}"/>
              </a:ext>
            </a:extLst>
          </p:cNvPr>
          <p:cNvSpPr txBox="1"/>
          <p:nvPr/>
        </p:nvSpPr>
        <p:spPr>
          <a:xfrm>
            <a:off x="7050007" y="995594"/>
            <a:ext cx="4647409" cy="4031873"/>
          </a:xfrm>
          <a:prstGeom prst="rect">
            <a:avLst/>
          </a:prstGeom>
          <a:noFill/>
        </p:spPr>
        <p:txBody>
          <a:bodyPr wrap="square" rtlCol="0">
            <a:spAutoFit/>
          </a:bodyPr>
          <a:lstStyle/>
          <a:p>
            <a:pPr marL="0" indent="0" algn="ctr">
              <a:buNone/>
            </a:pPr>
            <a:r>
              <a:rPr lang="en-US" sz="3600" b="1" dirty="0">
                <a:solidFill>
                  <a:srgbClr val="EEC67E"/>
                </a:solidFill>
                <a:latin typeface="Arial Narrow" panose="020B0604020202020204" pitchFamily="34" charset="0"/>
                <a:cs typeface="Arial Narrow" panose="020B0604020202020204" pitchFamily="34" charset="0"/>
              </a:rPr>
              <a:t>HOW THEY WORK</a:t>
            </a:r>
          </a:p>
          <a:p>
            <a:pPr marL="0" indent="0" algn="ctr">
              <a:buNone/>
            </a:pPr>
            <a:endParaRPr lang="en-US" sz="2000" dirty="0">
              <a:solidFill>
                <a:schemeClr val="bg1"/>
              </a:solidFill>
              <a:latin typeface="Arial" panose="020B0604020202020204" pitchFamily="34" charset="0"/>
              <a:cs typeface="Arial" panose="020B0604020202020204" pitchFamily="34" charset="0"/>
            </a:endParaRPr>
          </a:p>
          <a:p>
            <a:pPr marL="0" indent="0" algn="ctr">
              <a:buNone/>
            </a:pPr>
            <a:r>
              <a:rPr lang="en-US" sz="2000" dirty="0">
                <a:solidFill>
                  <a:schemeClr val="bg1"/>
                </a:solidFill>
                <a:latin typeface="Arial" panose="020B0604020202020204" pitchFamily="34" charset="0"/>
                <a:ea typeface="+mn-lt"/>
                <a:cs typeface="Arial" panose="020B0604020202020204" pitchFamily="34" charset="0"/>
              </a:rPr>
              <a:t>Buffered annuities are suitable for investors seeking a balance between growth potential and downside protection, particularly during volatile market conditions. They can be advantageous for retirees or those nearing retirement who prioritize capital preservation while still participating in market gains to some extent.</a:t>
            </a:r>
            <a:endParaRPr lang="en-US" sz="2000" dirty="0">
              <a:solidFill>
                <a:schemeClr val="bg1"/>
              </a:solidFill>
              <a:latin typeface="Arial" panose="020B0604020202020204" pitchFamily="34" charset="0"/>
              <a:cs typeface="Arial" panose="020B0604020202020204" pitchFamily="34" charset="0"/>
            </a:endParaRPr>
          </a:p>
          <a:p>
            <a:pPr marL="0" indent="0" algn="ctr">
              <a:buNone/>
            </a:pPr>
            <a:endParaRPr lang="en-US" sz="2000"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DA6C82D5-D275-D69A-7971-E3D0E9539968}"/>
              </a:ext>
            </a:extLst>
          </p:cNvPr>
          <p:cNvSpPr txBox="1"/>
          <p:nvPr/>
        </p:nvSpPr>
        <p:spPr>
          <a:xfrm>
            <a:off x="503555" y="4772401"/>
            <a:ext cx="5611387" cy="461665"/>
          </a:xfrm>
          <a:prstGeom prst="rect">
            <a:avLst/>
          </a:prstGeom>
          <a:noFill/>
        </p:spPr>
        <p:txBody>
          <a:bodyPr wrap="square" rtlCol="0">
            <a:spAutoFit/>
          </a:bodyPr>
          <a:lstStyle/>
          <a:p>
            <a:pPr>
              <a:spcBef>
                <a:spcPts val="0"/>
              </a:spcBef>
              <a:spcAft>
                <a:spcPts val="0"/>
              </a:spcAft>
            </a:pPr>
            <a:r>
              <a:rPr lang="en-US" sz="800" i="1"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Sources: </a:t>
            </a:r>
            <a:r>
              <a:rPr lang="en-US" sz="800" b="0" i="1" dirty="0">
                <a:solidFill>
                  <a:schemeClr val="bg1"/>
                </a:solidFill>
                <a:effectLst/>
                <a:latin typeface="Aptos" panose="020B0004020202020204" pitchFamily="34" charset="0"/>
              </a:rPr>
              <a:t>https://www.brighthousefinancial.com/education/retirement-planning/faqs-about-registered-index-linked-annuities/</a:t>
            </a:r>
            <a:r>
              <a:rPr lang="en-US" sz="800" i="1"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Accessed </a:t>
            </a:r>
            <a:r>
              <a:rPr lang="en-US" sz="800" i="1" dirty="0">
                <a:solidFill>
                  <a:schemeClr val="bg1"/>
                </a:solidFill>
                <a:latin typeface="Aptos" panose="020B0004020202020204" pitchFamily="34" charset="0"/>
                <a:ea typeface="Aptos" panose="020B0004020202020204" pitchFamily="34" charset="0"/>
                <a:cs typeface="Times New Roman" panose="02020603050405020304" pitchFamily="18" charset="0"/>
              </a:rPr>
              <a:t>1/8/2026. </a:t>
            </a:r>
            <a:endParaRPr lang="en-US" sz="800" i="1"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a:spcBef>
                <a:spcPts val="0"/>
              </a:spcBef>
              <a:spcAft>
                <a:spcPts val="0"/>
              </a:spcAft>
            </a:pPr>
            <a:r>
              <a:rPr lang="en-US" sz="800" b="0" i="1" dirty="0">
                <a:solidFill>
                  <a:schemeClr val="bg1"/>
                </a:solidFill>
                <a:effectLst/>
                <a:latin typeface="Aptos" panose="020B0004020202020204" pitchFamily="34" charset="0"/>
              </a:rPr>
              <a:t>https://www.annuity.org/annuities/types/registered-index-linked-annuities/. Accessed </a:t>
            </a:r>
            <a:r>
              <a:rPr lang="en-US" sz="800" i="1" dirty="0">
                <a:solidFill>
                  <a:schemeClr val="bg1"/>
                </a:solidFill>
                <a:latin typeface="Aptos" panose="020B0004020202020204" pitchFamily="34" charset="0"/>
              </a:rPr>
              <a:t>1/8/2026. </a:t>
            </a:r>
            <a:endParaRPr lang="en-US" sz="800" i="1"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71389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5FAA1E-6867-AE0B-C434-149711445308}"/>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0D670A3E-88DF-065C-8899-2E68CB72ED9C}"/>
              </a:ext>
            </a:extLst>
          </p:cNvPr>
          <p:cNvSpPr/>
          <p:nvPr/>
        </p:nvSpPr>
        <p:spPr>
          <a:xfrm rot="16200000">
            <a:off x="3396341" y="-3387433"/>
            <a:ext cx="5413829" cy="12177490"/>
          </a:xfrm>
          <a:prstGeom prst="rect">
            <a:avLst/>
          </a:prstGeom>
          <a:solidFill>
            <a:srgbClr val="363A3E"/>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5FBF3817-85D6-CCD0-31E1-78227C1E05EB}"/>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r>
              <a:rPr lang="en-US" dirty="0">
                <a:solidFill>
                  <a:schemeClr val="bg1"/>
                </a:solidFill>
                <a:latin typeface="Arial Narrow" panose="020B0604020202020204" pitchFamily="34" charset="0"/>
                <a:cs typeface="Arial Narrow" panose="020B0604020202020204" pitchFamily="34" charset="0"/>
              </a:rPr>
              <a:t>BUFFERED ANNUITIES </a:t>
            </a:r>
            <a:r>
              <a:rPr lang="en-US" sz="2400" b="0" dirty="0">
                <a:solidFill>
                  <a:srgbClr val="EEC67E"/>
                </a:solidFill>
                <a:latin typeface="Arial Narrow" panose="020B0604020202020204" pitchFamily="34" charset="0"/>
                <a:cs typeface="Arial Narrow" panose="020B0604020202020204" pitchFamily="34" charset="0"/>
              </a:rPr>
              <a:t>Pros and Cons</a:t>
            </a:r>
          </a:p>
        </p:txBody>
      </p:sp>
      <p:sp>
        <p:nvSpPr>
          <p:cNvPr id="8" name="Rectangle 7">
            <a:extLst>
              <a:ext uri="{FF2B5EF4-FFF2-40B4-BE49-F238E27FC236}">
                <a16:creationId xmlns:a16="http://schemas.microsoft.com/office/drawing/2014/main" id="{A05A6767-2566-3EA5-5531-2DFB17E8499C}"/>
              </a:ext>
            </a:extLst>
          </p:cNvPr>
          <p:cNvSpPr/>
          <p:nvPr/>
        </p:nvSpPr>
        <p:spPr>
          <a:xfrm>
            <a:off x="-1" y="800100"/>
            <a:ext cx="669471" cy="391886"/>
          </a:xfrm>
          <a:prstGeom prst="rect">
            <a:avLst/>
          </a:prstGeom>
          <a:solidFill>
            <a:srgbClr val="EEC6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915F84D5-99E9-04FB-4DBE-D764EA9FF7E2}"/>
              </a:ext>
            </a:extLst>
          </p:cNvPr>
          <p:cNvSpPr txBox="1">
            <a:spLocks/>
          </p:cNvSpPr>
          <p:nvPr/>
        </p:nvSpPr>
        <p:spPr>
          <a:xfrm>
            <a:off x="838200" y="1449773"/>
            <a:ext cx="9323717" cy="3433625"/>
          </a:xfrm>
          <a:prstGeom prst="rect">
            <a:avLst/>
          </a:prstGeom>
        </p:spPr>
        <p:txBody>
          <a:bodyPr vert="horz" lIns="91440" tIns="45720" rIns="91440" bIns="45720" numCol="1" spcCol="4572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EEC67E"/>
                </a:solidFill>
                <a:latin typeface="Arial" panose="020B0604020202020204" pitchFamily="34" charset="0"/>
                <a:cs typeface="Arial" panose="020B0604020202020204" pitchFamily="34" charset="0"/>
              </a:rPr>
              <a:t>PROS</a:t>
            </a:r>
          </a:p>
          <a:p>
            <a:pPr marL="0" indent="0">
              <a:buNone/>
            </a:pPr>
            <a:r>
              <a:rPr lang="en-US" sz="1600" b="1" dirty="0">
                <a:solidFill>
                  <a:srgbClr val="EEC67E"/>
                </a:solidFill>
                <a:latin typeface="Arial" panose="020B0604020202020204" pitchFamily="34" charset="0"/>
                <a:ea typeface="+mn-lt"/>
                <a:cs typeface="Arial" panose="020B0604020202020204" pitchFamily="34" charset="0"/>
              </a:rPr>
              <a:t>Principal Protection: </a:t>
            </a:r>
            <a:r>
              <a:rPr lang="en-US" sz="1600" dirty="0">
                <a:solidFill>
                  <a:schemeClr val="bg1"/>
                </a:solidFill>
                <a:latin typeface="Arial" panose="020B0604020202020204" pitchFamily="34" charset="0"/>
                <a:ea typeface="+mn-lt"/>
                <a:cs typeface="Arial" panose="020B0604020202020204" pitchFamily="34" charset="0"/>
              </a:rPr>
              <a:t>RILA/Buffered annuities prioritize principal protection within the Buffer or Floor range, ensuring investors do not incur losses beyond the agreed-upon Buffer or Floor level. This feature appeals to risk-averse investors looking for a degree of security while still seeking potential market-linked returns.</a:t>
            </a:r>
          </a:p>
          <a:p>
            <a:pPr marL="0" indent="0">
              <a:buNone/>
            </a:pPr>
            <a:r>
              <a:rPr lang="en-US" sz="1600" b="1" dirty="0">
                <a:solidFill>
                  <a:srgbClr val="EEC67E"/>
                </a:solidFill>
                <a:latin typeface="Arial" panose="020B0604020202020204" pitchFamily="34" charset="0"/>
                <a:ea typeface="+mn-lt"/>
                <a:cs typeface="Arial" panose="020B0604020202020204" pitchFamily="34" charset="0"/>
              </a:rPr>
              <a:t>Tax Benefits: </a:t>
            </a:r>
            <a:r>
              <a:rPr lang="en-US" sz="1600" dirty="0">
                <a:solidFill>
                  <a:schemeClr val="bg1"/>
                </a:solidFill>
                <a:latin typeface="Arial" panose="020B0604020202020204" pitchFamily="34" charset="0"/>
                <a:ea typeface="+mn-lt"/>
                <a:cs typeface="Arial" panose="020B0604020202020204" pitchFamily="34" charset="0"/>
              </a:rPr>
              <a:t>The value of your annuity grows tax-deferred, so you won't pay taxes on any growth until you make a withdrawal.</a:t>
            </a:r>
            <a:endParaRPr lang="en-US" sz="1600" dirty="0">
              <a:solidFill>
                <a:schemeClr val="bg1"/>
              </a:solidFill>
              <a:latin typeface="Arial" panose="020B0604020202020204" pitchFamily="34" charset="0"/>
              <a:cs typeface="Arial" panose="020B0604020202020204" pitchFamily="34" charset="0"/>
            </a:endParaRPr>
          </a:p>
          <a:p>
            <a:pPr marL="0" indent="0">
              <a:lnSpc>
                <a:spcPct val="100000"/>
              </a:lnSpc>
              <a:buNone/>
            </a:pPr>
            <a:r>
              <a:rPr lang="en-US" sz="1600" b="1" dirty="0">
                <a:solidFill>
                  <a:srgbClr val="EEC67E"/>
                </a:solidFill>
                <a:latin typeface="Arial" panose="020B0604020202020204" pitchFamily="34" charset="0"/>
                <a:ea typeface="+mn-lt"/>
                <a:cs typeface="Arial" panose="020B0604020202020204" pitchFamily="34" charset="0"/>
              </a:rPr>
              <a:t>Payout Options: </a:t>
            </a:r>
            <a:r>
              <a:rPr lang="en-US" sz="1600" dirty="0">
                <a:solidFill>
                  <a:schemeClr val="bg1"/>
                </a:solidFill>
                <a:latin typeface="Arial" panose="020B0604020202020204" pitchFamily="34" charset="0"/>
                <a:ea typeface="+mn-lt"/>
                <a:cs typeface="Arial" panose="020B0604020202020204" pitchFamily="34" charset="0"/>
              </a:rPr>
              <a:t>A variety of lifetime payout options and death benefit options available</a:t>
            </a:r>
            <a:endParaRPr lang="en-US" sz="1600" dirty="0">
              <a:solidFill>
                <a:schemeClr val="bg1"/>
              </a:solidFill>
              <a:latin typeface="Arial" panose="020B0604020202020204" pitchFamily="34" charset="0"/>
              <a:cs typeface="Arial" panose="020B0604020202020204" pitchFamily="34" charset="0"/>
            </a:endParaRPr>
          </a:p>
          <a:p>
            <a:pPr>
              <a:lnSpc>
                <a:spcPct val="100000"/>
              </a:lnSpc>
            </a:pPr>
            <a:endParaRPr lang="en-US" sz="2000" dirty="0">
              <a:solidFill>
                <a:schemeClr val="bg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3E7BF919-3ED1-67B7-EB21-E476BCBE6CC2}"/>
              </a:ext>
            </a:extLst>
          </p:cNvPr>
          <p:cNvSpPr txBox="1"/>
          <p:nvPr/>
        </p:nvSpPr>
        <p:spPr>
          <a:xfrm>
            <a:off x="838199" y="4946562"/>
            <a:ext cx="6925236" cy="338554"/>
          </a:xfrm>
          <a:prstGeom prst="rect">
            <a:avLst/>
          </a:prstGeom>
          <a:noFill/>
        </p:spPr>
        <p:txBody>
          <a:bodyPr wrap="square" rtlCol="0">
            <a:spAutoFit/>
          </a:bodyPr>
          <a:lstStyle/>
          <a:p>
            <a:pPr>
              <a:spcBef>
                <a:spcPts val="0"/>
              </a:spcBef>
              <a:spcAft>
                <a:spcPts val="0"/>
              </a:spcAft>
            </a:pPr>
            <a:r>
              <a:rPr lang="en-US" sz="800" i="1" dirty="0">
                <a:solidFill>
                  <a:schemeClr val="bg2">
                    <a:lumMod val="75000"/>
                  </a:schemeClr>
                </a:solidFill>
                <a:effectLst/>
                <a:latin typeface="Aptos" panose="020B0004020202020204" pitchFamily="34" charset="0"/>
                <a:ea typeface="Aptos" panose="020B0004020202020204" pitchFamily="34" charset="0"/>
                <a:cs typeface="Times New Roman" panose="02020603050405020304" pitchFamily="18" charset="0"/>
              </a:rPr>
              <a:t>Sources: </a:t>
            </a:r>
            <a:r>
              <a:rPr lang="en-US" sz="800" b="0" i="1" dirty="0">
                <a:solidFill>
                  <a:schemeClr val="bg2">
                    <a:lumMod val="75000"/>
                  </a:schemeClr>
                </a:solidFill>
                <a:effectLst/>
                <a:latin typeface="Aptos" panose="020B0004020202020204" pitchFamily="34" charset="0"/>
              </a:rPr>
              <a:t>https://www.brighthousefinancial.com/education/retirement-planning/faqs-about-registered-index-linked-annuities/</a:t>
            </a:r>
            <a:r>
              <a:rPr lang="en-US" sz="800" i="1" dirty="0">
                <a:solidFill>
                  <a:schemeClr val="bg2">
                    <a:lumMod val="75000"/>
                  </a:schemeClr>
                </a:solidFill>
                <a:effectLst/>
                <a:latin typeface="Aptos" panose="020B0004020202020204" pitchFamily="34" charset="0"/>
                <a:ea typeface="Aptos" panose="020B0004020202020204" pitchFamily="34" charset="0"/>
                <a:cs typeface="Times New Roman" panose="02020603050405020304" pitchFamily="18" charset="0"/>
              </a:rPr>
              <a:t>. Accessed </a:t>
            </a:r>
            <a:r>
              <a:rPr lang="en-US" sz="800" i="1" dirty="0">
                <a:solidFill>
                  <a:schemeClr val="bg2">
                    <a:lumMod val="75000"/>
                  </a:schemeClr>
                </a:solidFill>
                <a:latin typeface="Aptos" panose="020B0004020202020204" pitchFamily="34" charset="0"/>
                <a:ea typeface="Aptos" panose="020B0004020202020204" pitchFamily="34" charset="0"/>
                <a:cs typeface="Times New Roman" panose="02020603050405020304" pitchFamily="18" charset="0"/>
              </a:rPr>
              <a:t>1/8/2026</a:t>
            </a:r>
            <a:r>
              <a:rPr lang="en-US" sz="800" i="1" dirty="0">
                <a:solidFill>
                  <a:schemeClr val="bg2">
                    <a:lumMod val="75000"/>
                  </a:schemeClr>
                </a:solidFill>
                <a:effectLst/>
                <a:latin typeface="Aptos" panose="020B0004020202020204" pitchFamily="34" charset="0"/>
                <a:ea typeface="Aptos" panose="020B0004020202020204" pitchFamily="34" charset="0"/>
                <a:cs typeface="Times New Roman" panose="02020603050405020304" pitchFamily="18" charset="0"/>
              </a:rPr>
              <a:t>.</a:t>
            </a:r>
          </a:p>
          <a:p>
            <a:pPr>
              <a:spcBef>
                <a:spcPts val="0"/>
              </a:spcBef>
              <a:spcAft>
                <a:spcPts val="0"/>
              </a:spcAft>
            </a:pPr>
            <a:r>
              <a:rPr lang="en-US" sz="800" b="0" i="1" dirty="0">
                <a:solidFill>
                  <a:schemeClr val="bg2">
                    <a:lumMod val="75000"/>
                  </a:schemeClr>
                </a:solidFill>
                <a:effectLst/>
                <a:latin typeface="Aptos" panose="020B0004020202020204" pitchFamily="34" charset="0"/>
              </a:rPr>
              <a:t>https://www.annuity.org/annuities/types/registered-index-linked-annuities/. Accessed </a:t>
            </a:r>
            <a:r>
              <a:rPr lang="en-US" sz="800" i="1" dirty="0">
                <a:solidFill>
                  <a:schemeClr val="bg2">
                    <a:lumMod val="75000"/>
                  </a:schemeClr>
                </a:solidFill>
                <a:latin typeface="Aptos" panose="020B0004020202020204" pitchFamily="34" charset="0"/>
              </a:rPr>
              <a:t>1/8/2026</a:t>
            </a:r>
            <a:endParaRPr lang="en-US" sz="800" i="1" dirty="0">
              <a:solidFill>
                <a:schemeClr val="bg2">
                  <a:lumMod val="75000"/>
                </a:schemeClr>
              </a:solidFill>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057016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0CD04D-E856-698C-67B4-E0E4B5EE2B87}"/>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5C9C6686-2D84-A987-61F6-FDFE19DA8EA4}"/>
              </a:ext>
            </a:extLst>
          </p:cNvPr>
          <p:cNvSpPr/>
          <p:nvPr/>
        </p:nvSpPr>
        <p:spPr>
          <a:xfrm rot="16200000">
            <a:off x="3396341" y="-3387433"/>
            <a:ext cx="5413829" cy="12177490"/>
          </a:xfrm>
          <a:prstGeom prst="rect">
            <a:avLst/>
          </a:prstGeom>
          <a:solidFill>
            <a:srgbClr val="363A3E"/>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889D9A86-16CC-53BD-5329-47707F7C8E92}"/>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r>
              <a:rPr lang="en-US" dirty="0">
                <a:solidFill>
                  <a:schemeClr val="bg1"/>
                </a:solidFill>
                <a:latin typeface="Arial Narrow" panose="020B0604020202020204" pitchFamily="34" charset="0"/>
                <a:cs typeface="Arial Narrow" panose="020B0604020202020204" pitchFamily="34" charset="0"/>
              </a:rPr>
              <a:t>BUFFERED ANNUITIES </a:t>
            </a:r>
            <a:r>
              <a:rPr lang="en-US" sz="2400" b="0" dirty="0">
                <a:solidFill>
                  <a:srgbClr val="EEC67E"/>
                </a:solidFill>
                <a:latin typeface="Arial Narrow" panose="020B0604020202020204" pitchFamily="34" charset="0"/>
                <a:cs typeface="Arial Narrow" panose="020B0604020202020204" pitchFamily="34" charset="0"/>
              </a:rPr>
              <a:t>Pros and Cons</a:t>
            </a:r>
          </a:p>
        </p:txBody>
      </p:sp>
      <p:sp>
        <p:nvSpPr>
          <p:cNvPr id="8" name="Rectangle 7">
            <a:extLst>
              <a:ext uri="{FF2B5EF4-FFF2-40B4-BE49-F238E27FC236}">
                <a16:creationId xmlns:a16="http://schemas.microsoft.com/office/drawing/2014/main" id="{D3A95BD7-87B1-4518-E3E5-2A8FD374D287}"/>
              </a:ext>
            </a:extLst>
          </p:cNvPr>
          <p:cNvSpPr/>
          <p:nvPr/>
        </p:nvSpPr>
        <p:spPr>
          <a:xfrm>
            <a:off x="-1" y="800100"/>
            <a:ext cx="669471" cy="391886"/>
          </a:xfrm>
          <a:prstGeom prst="rect">
            <a:avLst/>
          </a:prstGeom>
          <a:solidFill>
            <a:srgbClr val="EEC6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C95518C5-90B8-7EE7-6E69-F083443B4575}"/>
              </a:ext>
            </a:extLst>
          </p:cNvPr>
          <p:cNvSpPr txBox="1">
            <a:spLocks/>
          </p:cNvSpPr>
          <p:nvPr/>
        </p:nvSpPr>
        <p:spPr>
          <a:xfrm>
            <a:off x="838201" y="1449773"/>
            <a:ext cx="10515600" cy="3958454"/>
          </a:xfrm>
          <a:prstGeom prst="rect">
            <a:avLst/>
          </a:prstGeom>
        </p:spPr>
        <p:txBody>
          <a:bodyPr vert="horz" lIns="91440" tIns="45720" rIns="91440" bIns="45720" numCol="1" spcCol="4572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EEC67E"/>
                </a:solidFill>
                <a:latin typeface="Arial" panose="020B0604020202020204" pitchFamily="34" charset="0"/>
                <a:cs typeface="Arial" panose="020B0604020202020204" pitchFamily="34" charset="0"/>
              </a:rPr>
              <a:t>CONS</a:t>
            </a:r>
          </a:p>
          <a:p>
            <a:pPr marL="0" indent="0">
              <a:lnSpc>
                <a:spcPct val="100000"/>
              </a:lnSpc>
              <a:buNone/>
            </a:pPr>
            <a:r>
              <a:rPr lang="en-US" sz="1600" b="1" dirty="0">
                <a:solidFill>
                  <a:srgbClr val="EEC67E"/>
                </a:solidFill>
                <a:latin typeface="Arial" panose="020B0604020202020204" pitchFamily="34" charset="0"/>
                <a:ea typeface="+mn-lt"/>
                <a:cs typeface="Arial" panose="020B0604020202020204" pitchFamily="34" charset="0"/>
              </a:rPr>
              <a:t>Rates and Caps: </a:t>
            </a:r>
            <a:r>
              <a:rPr lang="en-US" sz="1600" dirty="0">
                <a:solidFill>
                  <a:schemeClr val="bg1"/>
                </a:solidFill>
                <a:latin typeface="Arial" panose="020B0604020202020204" pitchFamily="34" charset="0"/>
                <a:ea typeface="+mn-lt"/>
                <a:cs typeface="Arial" panose="020B0604020202020204" pitchFamily="34" charset="0"/>
              </a:rPr>
              <a:t>Participation rates and caps dictate how much of the index's gains investors can benefit from. Caps limit the maximum return investors can earn, while participation rates determine the percentage of index gains applied to the annuity's value.</a:t>
            </a:r>
          </a:p>
          <a:p>
            <a:pPr marL="0" indent="0">
              <a:lnSpc>
                <a:spcPct val="100000"/>
              </a:lnSpc>
              <a:buNone/>
            </a:pPr>
            <a:r>
              <a:rPr lang="en-US" sz="1600" b="1" dirty="0">
                <a:solidFill>
                  <a:srgbClr val="EEC67E"/>
                </a:solidFill>
                <a:latin typeface="Arial" panose="020B0604020202020204" pitchFamily="34" charset="0"/>
                <a:ea typeface="+mn-lt"/>
                <a:cs typeface="Arial" panose="020B0604020202020204" pitchFamily="34" charset="0"/>
              </a:rPr>
              <a:t>Risk: </a:t>
            </a:r>
            <a:r>
              <a:rPr lang="en-US" sz="1600" dirty="0">
                <a:solidFill>
                  <a:schemeClr val="bg1"/>
                </a:solidFill>
                <a:latin typeface="Arial" panose="020B0604020202020204" pitchFamily="34" charset="0"/>
                <a:ea typeface="+mn-lt"/>
                <a:cs typeface="Arial" panose="020B0604020202020204" pitchFamily="34" charset="0"/>
              </a:rPr>
              <a:t>There’s a risk that the account could lose value if the market index performance goes down more than the level of protection that the buffer or floor provides.</a:t>
            </a:r>
            <a:endParaRPr lang="en-US" sz="1600" dirty="0">
              <a:solidFill>
                <a:schemeClr val="bg1"/>
              </a:solidFill>
              <a:latin typeface="Arial" panose="020B0604020202020204" pitchFamily="34" charset="0"/>
              <a:cs typeface="Arial" panose="020B0604020202020204" pitchFamily="34" charset="0"/>
            </a:endParaRPr>
          </a:p>
          <a:p>
            <a:pPr marL="0" indent="0">
              <a:lnSpc>
                <a:spcPct val="100000"/>
              </a:lnSpc>
              <a:buNone/>
            </a:pPr>
            <a:r>
              <a:rPr lang="en-US" sz="1600" b="1" dirty="0">
                <a:solidFill>
                  <a:srgbClr val="EEC67E"/>
                </a:solidFill>
                <a:latin typeface="Arial" panose="020B0604020202020204" pitchFamily="34" charset="0"/>
                <a:ea typeface="+mn-lt"/>
                <a:cs typeface="Arial" panose="020B0604020202020204" pitchFamily="34" charset="0"/>
              </a:rPr>
              <a:t>Surrender Charge: </a:t>
            </a:r>
            <a:r>
              <a:rPr lang="en-US" sz="1600" dirty="0">
                <a:solidFill>
                  <a:schemeClr val="bg1"/>
                </a:solidFill>
                <a:latin typeface="Arial" panose="020B0604020202020204" pitchFamily="34" charset="0"/>
                <a:ea typeface="+mn-lt"/>
                <a:cs typeface="Arial" panose="020B0604020202020204" pitchFamily="34" charset="0"/>
              </a:rPr>
              <a:t>Charges are associated with the annuity if you withdraw from the contract beyond a certain amount or elect to close the account early.</a:t>
            </a:r>
            <a:endParaRPr lang="en-US" sz="1600" dirty="0">
              <a:solidFill>
                <a:schemeClr val="bg1"/>
              </a:solidFill>
              <a:latin typeface="Arial" panose="020B0604020202020204" pitchFamily="34" charset="0"/>
              <a:cs typeface="Arial" panose="020B0604020202020204" pitchFamily="34" charset="0"/>
            </a:endParaRPr>
          </a:p>
          <a:p>
            <a:pPr marL="0" indent="0">
              <a:lnSpc>
                <a:spcPct val="100000"/>
              </a:lnSpc>
              <a:buNone/>
            </a:pPr>
            <a:r>
              <a:rPr lang="en-US" sz="1600" b="1" dirty="0">
                <a:solidFill>
                  <a:srgbClr val="EEC67E"/>
                </a:solidFill>
                <a:latin typeface="Arial" panose="020B0604020202020204" pitchFamily="34" charset="0"/>
                <a:ea typeface="+mn-lt"/>
                <a:cs typeface="Arial" panose="020B0604020202020204" pitchFamily="34" charset="0"/>
              </a:rPr>
              <a:t>Fees: </a:t>
            </a:r>
            <a:r>
              <a:rPr lang="en-US" sz="1600" dirty="0">
                <a:solidFill>
                  <a:schemeClr val="bg1"/>
                </a:solidFill>
                <a:latin typeface="Arial" panose="020B0604020202020204" pitchFamily="34" charset="0"/>
                <a:ea typeface="+mn-lt"/>
                <a:cs typeface="Arial" panose="020B0604020202020204" pitchFamily="34" charset="0"/>
              </a:rPr>
              <a:t>Fees associated with RILAs include administrative costs, fees related to the index strategy, and fees for guaranteed lifetime income or a death benefit rider. Investors should understand these costs to assess the overall impact on potential returns</a:t>
            </a:r>
            <a:r>
              <a:rPr lang="en-US" sz="1600" b="1" dirty="0">
                <a:solidFill>
                  <a:schemeClr val="bg1"/>
                </a:solidFill>
                <a:latin typeface="Arial" panose="020B0604020202020204" pitchFamily="34" charset="0"/>
                <a:ea typeface="+mn-lt"/>
                <a:cs typeface="Arial" panose="020B0604020202020204" pitchFamily="34" charset="0"/>
              </a:rPr>
              <a:t>.</a:t>
            </a:r>
          </a:p>
          <a:p>
            <a:pPr>
              <a:lnSpc>
                <a:spcPct val="100000"/>
              </a:lnSpc>
            </a:pPr>
            <a:endParaRPr lang="en-US" sz="2000" dirty="0">
              <a:solidFill>
                <a:schemeClr val="bg1"/>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4DB2F2E2-D1E5-3ED3-64DF-9CF1D163B870}"/>
              </a:ext>
            </a:extLst>
          </p:cNvPr>
          <p:cNvSpPr txBox="1"/>
          <p:nvPr/>
        </p:nvSpPr>
        <p:spPr>
          <a:xfrm>
            <a:off x="838199" y="4946562"/>
            <a:ext cx="7221072" cy="338554"/>
          </a:xfrm>
          <a:prstGeom prst="rect">
            <a:avLst/>
          </a:prstGeom>
          <a:noFill/>
        </p:spPr>
        <p:txBody>
          <a:bodyPr wrap="square" rtlCol="0">
            <a:spAutoFit/>
          </a:bodyPr>
          <a:lstStyle/>
          <a:p>
            <a:pPr>
              <a:spcBef>
                <a:spcPts val="0"/>
              </a:spcBef>
              <a:spcAft>
                <a:spcPts val="0"/>
              </a:spcAft>
            </a:pPr>
            <a:r>
              <a:rPr lang="en-US" sz="800" i="1" dirty="0">
                <a:solidFill>
                  <a:schemeClr val="bg2">
                    <a:lumMod val="75000"/>
                  </a:schemeClr>
                </a:solidFill>
                <a:effectLst/>
                <a:latin typeface="Aptos" panose="020B0004020202020204" pitchFamily="34" charset="0"/>
                <a:ea typeface="Aptos" panose="020B0004020202020204" pitchFamily="34" charset="0"/>
                <a:cs typeface="Times New Roman" panose="02020603050405020304" pitchFamily="18" charset="0"/>
              </a:rPr>
              <a:t>Sources: </a:t>
            </a:r>
            <a:r>
              <a:rPr lang="en-US" sz="800" b="0" i="1" dirty="0">
                <a:solidFill>
                  <a:schemeClr val="bg2">
                    <a:lumMod val="75000"/>
                  </a:schemeClr>
                </a:solidFill>
                <a:effectLst/>
                <a:latin typeface="Aptos" panose="020B0004020202020204" pitchFamily="34" charset="0"/>
              </a:rPr>
              <a:t>https://www.brighthousefinancial.com/education/retirement-planning/faqs-about-registered-index-linked-annuities/</a:t>
            </a:r>
            <a:r>
              <a:rPr lang="en-US" sz="800" i="1" dirty="0">
                <a:solidFill>
                  <a:schemeClr val="bg2">
                    <a:lumMod val="75000"/>
                  </a:schemeClr>
                </a:solidFill>
                <a:effectLst/>
                <a:latin typeface="Aptos" panose="020B0004020202020204" pitchFamily="34" charset="0"/>
                <a:ea typeface="Aptos" panose="020B0004020202020204" pitchFamily="34" charset="0"/>
                <a:cs typeface="Times New Roman" panose="02020603050405020304" pitchFamily="18" charset="0"/>
              </a:rPr>
              <a:t>. Accessed </a:t>
            </a:r>
            <a:r>
              <a:rPr lang="en-US" sz="800" i="1" dirty="0">
                <a:solidFill>
                  <a:schemeClr val="bg2">
                    <a:lumMod val="75000"/>
                  </a:schemeClr>
                </a:solidFill>
                <a:latin typeface="Aptos" panose="020B0004020202020204" pitchFamily="34" charset="0"/>
                <a:ea typeface="Aptos" panose="020B0004020202020204" pitchFamily="34" charset="0"/>
                <a:cs typeface="Times New Roman" panose="02020603050405020304" pitchFamily="18" charset="0"/>
              </a:rPr>
              <a:t>1/8/2026</a:t>
            </a:r>
            <a:r>
              <a:rPr lang="en-US" sz="800" i="1" dirty="0">
                <a:solidFill>
                  <a:schemeClr val="bg2">
                    <a:lumMod val="75000"/>
                  </a:schemeClr>
                </a:solidFill>
                <a:effectLst/>
                <a:latin typeface="Aptos" panose="020B0004020202020204" pitchFamily="34" charset="0"/>
                <a:ea typeface="Aptos" panose="020B0004020202020204" pitchFamily="34" charset="0"/>
                <a:cs typeface="Times New Roman" panose="02020603050405020304" pitchFamily="18" charset="0"/>
              </a:rPr>
              <a:t>.</a:t>
            </a:r>
          </a:p>
          <a:p>
            <a:pPr>
              <a:spcBef>
                <a:spcPts val="0"/>
              </a:spcBef>
              <a:spcAft>
                <a:spcPts val="0"/>
              </a:spcAft>
            </a:pPr>
            <a:r>
              <a:rPr lang="en-US" sz="800" b="0" i="1" dirty="0">
                <a:solidFill>
                  <a:schemeClr val="bg2">
                    <a:lumMod val="75000"/>
                  </a:schemeClr>
                </a:solidFill>
                <a:effectLst/>
                <a:latin typeface="Aptos" panose="020B0004020202020204" pitchFamily="34" charset="0"/>
              </a:rPr>
              <a:t>https://www.annuity.org/annuities/types/registered-index-linked-annuities/. Accessed </a:t>
            </a:r>
            <a:r>
              <a:rPr lang="en-US" sz="800" i="1" dirty="0">
                <a:solidFill>
                  <a:schemeClr val="bg2">
                    <a:lumMod val="75000"/>
                  </a:schemeClr>
                </a:solidFill>
                <a:latin typeface="Aptos" panose="020B0004020202020204" pitchFamily="34" charset="0"/>
              </a:rPr>
              <a:t>1/8/2026. </a:t>
            </a:r>
            <a:endParaRPr lang="en-US" sz="800" i="1" dirty="0">
              <a:solidFill>
                <a:schemeClr val="bg2">
                  <a:lumMod val="75000"/>
                </a:schemeClr>
              </a:solidFill>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294678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5BB5D-5A49-60F3-3B43-AFEC319D7D18}"/>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FABDB5BC-1213-3F94-23F7-51B56B221DCB}"/>
              </a:ext>
            </a:extLst>
          </p:cNvPr>
          <p:cNvPicPr>
            <a:picLocks noChangeAspect="1"/>
          </p:cNvPicPr>
          <p:nvPr/>
        </p:nvPicPr>
        <p:blipFill>
          <a:blip r:embed="rId2"/>
          <a:srcRect l="23308" r="23308"/>
          <a:stretch/>
        </p:blipFill>
        <p:spPr>
          <a:xfrm>
            <a:off x="-2" y="1330"/>
            <a:ext cx="6618509" cy="5412499"/>
          </a:xfrm>
          <a:prstGeom prst="rect">
            <a:avLst/>
          </a:prstGeom>
        </p:spPr>
      </p:pic>
      <p:sp>
        <p:nvSpPr>
          <p:cNvPr id="4" name="Rectangle 3">
            <a:extLst>
              <a:ext uri="{FF2B5EF4-FFF2-40B4-BE49-F238E27FC236}">
                <a16:creationId xmlns:a16="http://schemas.microsoft.com/office/drawing/2014/main" id="{AAFBFEBF-AAE8-4585-0563-48E01B067AE2}"/>
              </a:ext>
            </a:extLst>
          </p:cNvPr>
          <p:cNvSpPr/>
          <p:nvPr/>
        </p:nvSpPr>
        <p:spPr>
          <a:xfrm>
            <a:off x="1" y="0"/>
            <a:ext cx="6618496" cy="5421085"/>
          </a:xfrm>
          <a:prstGeom prst="rect">
            <a:avLst/>
          </a:prstGeom>
          <a:solidFill>
            <a:schemeClr val="tx1">
              <a:alpha val="4976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12E39DFF-7933-DD82-DA12-8325CE5F0D55}"/>
              </a:ext>
            </a:extLst>
          </p:cNvPr>
          <p:cNvSpPr/>
          <p:nvPr/>
        </p:nvSpPr>
        <p:spPr>
          <a:xfrm rot="16200000">
            <a:off x="6698341" y="-79827"/>
            <a:ext cx="5413829" cy="5573481"/>
          </a:xfrm>
          <a:prstGeom prst="rect">
            <a:avLst/>
          </a:prstGeom>
          <a:solidFill>
            <a:srgbClr val="363A3E"/>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428FEA-69FA-A131-E099-C6C564B65667}"/>
              </a:ext>
            </a:extLst>
          </p:cNvPr>
          <p:cNvSpPr>
            <a:spLocks noGrp="1"/>
          </p:cNvSpPr>
          <p:nvPr>
            <p:ph type="title"/>
          </p:nvPr>
        </p:nvSpPr>
        <p:spPr>
          <a:xfrm>
            <a:off x="838200" y="367767"/>
            <a:ext cx="5780292" cy="1325563"/>
          </a:xfrm>
          <a:effectLst>
            <a:outerShdw blurRad="50800" dist="38100" dir="2700000" algn="tl" rotWithShape="0">
              <a:prstClr val="black">
                <a:alpha val="40000"/>
              </a:prstClr>
            </a:outerShdw>
          </a:effectLst>
        </p:spPr>
        <p:txBody>
          <a:bodyPr>
            <a:normAutofit/>
          </a:bodyPr>
          <a:lstStyle/>
          <a:p>
            <a:r>
              <a:rPr lang="en-US" dirty="0">
                <a:solidFill>
                  <a:schemeClr val="bg1"/>
                </a:solidFill>
                <a:latin typeface="Arial Narrow" panose="020B0604020202020204" pitchFamily="34" charset="0"/>
                <a:cs typeface="Arial Narrow" panose="020B0604020202020204" pitchFamily="34" charset="0"/>
              </a:rPr>
              <a:t>FIXED-INDEX ANNUITIES</a:t>
            </a:r>
          </a:p>
        </p:txBody>
      </p:sp>
      <p:sp>
        <p:nvSpPr>
          <p:cNvPr id="8" name="Rectangle 7">
            <a:extLst>
              <a:ext uri="{FF2B5EF4-FFF2-40B4-BE49-F238E27FC236}">
                <a16:creationId xmlns:a16="http://schemas.microsoft.com/office/drawing/2014/main" id="{F50B7227-064D-C2F8-A00A-CE7E29D61C34}"/>
              </a:ext>
            </a:extLst>
          </p:cNvPr>
          <p:cNvSpPr/>
          <p:nvPr/>
        </p:nvSpPr>
        <p:spPr>
          <a:xfrm>
            <a:off x="-1" y="800100"/>
            <a:ext cx="669471" cy="391886"/>
          </a:xfrm>
          <a:prstGeom prst="rect">
            <a:avLst/>
          </a:prstGeom>
          <a:solidFill>
            <a:srgbClr val="EEC6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4C235D2F-FEA7-32F7-C1F8-C6F4936FE852}"/>
              </a:ext>
            </a:extLst>
          </p:cNvPr>
          <p:cNvCxnSpPr>
            <a:cxnSpLocks/>
          </p:cNvCxnSpPr>
          <p:nvPr/>
        </p:nvCxnSpPr>
        <p:spPr>
          <a:xfrm>
            <a:off x="6618515" y="0"/>
            <a:ext cx="0" cy="5413829"/>
          </a:xfrm>
          <a:prstGeom prst="line">
            <a:avLst/>
          </a:prstGeom>
          <a:ln w="28575">
            <a:solidFill>
              <a:srgbClr val="EEC67E"/>
            </a:solidFill>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E1260BC0-1D9F-CCA8-1F9E-BCF866375277}"/>
              </a:ext>
            </a:extLst>
          </p:cNvPr>
          <p:cNvSpPr txBox="1"/>
          <p:nvPr/>
        </p:nvSpPr>
        <p:spPr>
          <a:xfrm>
            <a:off x="6978011" y="702300"/>
            <a:ext cx="4854442" cy="4401205"/>
          </a:xfrm>
          <a:prstGeom prst="rect">
            <a:avLst/>
          </a:prstGeom>
          <a:noFill/>
        </p:spPr>
        <p:txBody>
          <a:bodyPr wrap="square" rtlCol="0">
            <a:spAutoFit/>
          </a:bodyPr>
          <a:lstStyle/>
          <a:p>
            <a:pPr marL="0" indent="0">
              <a:buNone/>
            </a:pPr>
            <a:r>
              <a:rPr lang="en-US" sz="2000" dirty="0">
                <a:solidFill>
                  <a:schemeClr val="bg1"/>
                </a:solidFill>
                <a:latin typeface="Arial" panose="020B0604020202020204" pitchFamily="34" charset="0"/>
                <a:cs typeface="Arial" panose="020B0604020202020204" pitchFamily="34" charset="0"/>
              </a:rPr>
              <a:t>Fixed Indexed Annuities (FIAs) offer a versatile approach to retirement planning, combining elements of both fixed and variable annuities. They allow investors to participate in potential market gains linked to a specified index, such as the S&amp;P 500, while providing downside protection against market losses. FIAs can be utilized for growth, where earnings are tied to the performance of the chosen index, typically up to a cap. They also offer a death benefit, ensuring beneficiaries receive a minimum payout upon the annuitant's death.</a:t>
            </a:r>
          </a:p>
        </p:txBody>
      </p:sp>
      <p:sp>
        <p:nvSpPr>
          <p:cNvPr id="7" name="TextBox 6">
            <a:extLst>
              <a:ext uri="{FF2B5EF4-FFF2-40B4-BE49-F238E27FC236}">
                <a16:creationId xmlns:a16="http://schemas.microsoft.com/office/drawing/2014/main" id="{D0F158C0-E8DD-DF77-D1CC-40D594D9E9F6}"/>
              </a:ext>
            </a:extLst>
          </p:cNvPr>
          <p:cNvSpPr txBox="1"/>
          <p:nvPr/>
        </p:nvSpPr>
        <p:spPr>
          <a:xfrm>
            <a:off x="575768" y="4732216"/>
            <a:ext cx="5863000" cy="461665"/>
          </a:xfrm>
          <a:prstGeom prst="rect">
            <a:avLst/>
          </a:prstGeom>
          <a:noFill/>
        </p:spPr>
        <p:txBody>
          <a:bodyPr wrap="square" rtlCol="0">
            <a:spAutoFit/>
          </a:bodyPr>
          <a:lstStyle/>
          <a:p>
            <a:pPr>
              <a:spcBef>
                <a:spcPts val="0"/>
              </a:spcBef>
              <a:spcAft>
                <a:spcPts val="0"/>
              </a:spcAft>
            </a:pPr>
            <a:r>
              <a:rPr lang="en-US" sz="800" i="1"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Sources: https://www.gainbridge.io/post/fixed-index-annuity</a:t>
            </a:r>
            <a:r>
              <a:rPr lang="en-US" sz="800" i="1" dirty="0">
                <a:solidFill>
                  <a:schemeClr val="bg1"/>
                </a:solidFill>
                <a:latin typeface="Aptos" panose="020B0004020202020204" pitchFamily="34" charset="0"/>
                <a:ea typeface="Aptos" panose="020B0004020202020204" pitchFamily="34" charset="0"/>
                <a:cs typeface="Times New Roman" panose="02020603050405020304" pitchFamily="18" charset="0"/>
              </a:rPr>
              <a:t>. </a:t>
            </a:r>
            <a:r>
              <a:rPr lang="en-US" sz="800" i="1"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Accessed </a:t>
            </a:r>
            <a:r>
              <a:rPr lang="en-US" sz="800" i="1" dirty="0">
                <a:solidFill>
                  <a:schemeClr val="bg1"/>
                </a:solidFill>
                <a:latin typeface="Aptos" panose="020B0004020202020204" pitchFamily="34" charset="0"/>
                <a:ea typeface="Aptos" panose="020B0004020202020204" pitchFamily="34" charset="0"/>
                <a:cs typeface="Times New Roman" panose="02020603050405020304" pitchFamily="18" charset="0"/>
              </a:rPr>
              <a:t>1/8/2026</a:t>
            </a:r>
            <a:r>
              <a:rPr lang="en-US" sz="800" i="1"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p>
          <a:p>
            <a:pPr>
              <a:spcBef>
                <a:spcPts val="0"/>
              </a:spcBef>
              <a:spcAft>
                <a:spcPts val="0"/>
              </a:spcAft>
            </a:pPr>
            <a:r>
              <a:rPr lang="en-US" sz="800" i="1"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https://www.fidelity.com/learning-center/personal-finance/retirement/fixed-indexed-annuity. Accessed </a:t>
            </a:r>
            <a:r>
              <a:rPr lang="en-US" sz="800" i="1" dirty="0">
                <a:solidFill>
                  <a:schemeClr val="bg1"/>
                </a:solidFill>
                <a:latin typeface="Aptos" panose="020B0004020202020204" pitchFamily="34" charset="0"/>
                <a:ea typeface="Aptos" panose="020B0004020202020204" pitchFamily="34" charset="0"/>
                <a:cs typeface="Times New Roman" panose="02020603050405020304" pitchFamily="18" charset="0"/>
              </a:rPr>
              <a:t>1/8/2026</a:t>
            </a:r>
            <a:r>
              <a:rPr lang="en-US" sz="800" i="1"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https://www.guardianlife.com/annuities/death-benefits. Accessed </a:t>
            </a:r>
            <a:r>
              <a:rPr lang="en-US" sz="800" i="1" dirty="0">
                <a:solidFill>
                  <a:schemeClr val="bg1"/>
                </a:solidFill>
                <a:latin typeface="Aptos" panose="020B0004020202020204" pitchFamily="34" charset="0"/>
                <a:ea typeface="Aptos" panose="020B0004020202020204" pitchFamily="34" charset="0"/>
                <a:cs typeface="Times New Roman" panose="02020603050405020304" pitchFamily="18" charset="0"/>
              </a:rPr>
              <a:t>1/8/2026</a:t>
            </a:r>
            <a:r>
              <a:rPr lang="en-US" sz="800" i="1"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a:t>
            </a:r>
          </a:p>
        </p:txBody>
      </p:sp>
    </p:spTree>
    <p:extLst>
      <p:ext uri="{BB962C8B-B14F-4D97-AF65-F5344CB8AC3E}">
        <p14:creationId xmlns:p14="http://schemas.microsoft.com/office/powerpoint/2010/main" val="1211906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EC18B0-F413-644B-51B2-2E287DD4A7A9}"/>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216D4020-0102-B80E-DFA4-2F09D2AC5A51}"/>
              </a:ext>
            </a:extLst>
          </p:cNvPr>
          <p:cNvPicPr>
            <a:picLocks noChangeAspect="1"/>
          </p:cNvPicPr>
          <p:nvPr/>
        </p:nvPicPr>
        <p:blipFill>
          <a:blip r:embed="rId2"/>
          <a:srcRect l="23308" r="23308"/>
          <a:stretch/>
        </p:blipFill>
        <p:spPr>
          <a:xfrm>
            <a:off x="-2" y="1330"/>
            <a:ext cx="6618509" cy="5412499"/>
          </a:xfrm>
          <a:prstGeom prst="rect">
            <a:avLst/>
          </a:prstGeom>
        </p:spPr>
      </p:pic>
      <p:sp>
        <p:nvSpPr>
          <p:cNvPr id="4" name="Rectangle 3">
            <a:extLst>
              <a:ext uri="{FF2B5EF4-FFF2-40B4-BE49-F238E27FC236}">
                <a16:creationId xmlns:a16="http://schemas.microsoft.com/office/drawing/2014/main" id="{8F204022-8A0E-B6D7-5811-BF27C1D7A428}"/>
              </a:ext>
            </a:extLst>
          </p:cNvPr>
          <p:cNvSpPr/>
          <p:nvPr/>
        </p:nvSpPr>
        <p:spPr>
          <a:xfrm>
            <a:off x="1" y="0"/>
            <a:ext cx="6618496" cy="5421085"/>
          </a:xfrm>
          <a:prstGeom prst="rect">
            <a:avLst/>
          </a:prstGeom>
          <a:solidFill>
            <a:schemeClr val="tx1">
              <a:alpha val="4976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CE003B3-7D70-9547-794B-5D1FC074335F}"/>
              </a:ext>
            </a:extLst>
          </p:cNvPr>
          <p:cNvSpPr/>
          <p:nvPr/>
        </p:nvSpPr>
        <p:spPr>
          <a:xfrm rot="16200000">
            <a:off x="6698341" y="-79827"/>
            <a:ext cx="5413829" cy="5573481"/>
          </a:xfrm>
          <a:prstGeom prst="rect">
            <a:avLst/>
          </a:prstGeom>
          <a:solidFill>
            <a:srgbClr val="363A3E"/>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889761-8490-E66E-F2B8-B5DE9F975CEC}"/>
              </a:ext>
            </a:extLst>
          </p:cNvPr>
          <p:cNvSpPr>
            <a:spLocks noGrp="1"/>
          </p:cNvSpPr>
          <p:nvPr>
            <p:ph type="title"/>
          </p:nvPr>
        </p:nvSpPr>
        <p:spPr>
          <a:xfrm>
            <a:off x="838200" y="367767"/>
            <a:ext cx="5780292" cy="1325563"/>
          </a:xfrm>
          <a:effectLst>
            <a:outerShdw blurRad="50800" dist="38100" dir="2700000" algn="tl" rotWithShape="0">
              <a:prstClr val="black">
                <a:alpha val="40000"/>
              </a:prstClr>
            </a:outerShdw>
          </a:effectLst>
        </p:spPr>
        <p:txBody>
          <a:bodyPr>
            <a:normAutofit/>
          </a:bodyPr>
          <a:lstStyle/>
          <a:p>
            <a:r>
              <a:rPr lang="en-US" dirty="0">
                <a:solidFill>
                  <a:schemeClr val="bg1"/>
                </a:solidFill>
                <a:latin typeface="Arial Narrow" panose="020B0604020202020204" pitchFamily="34" charset="0"/>
                <a:cs typeface="Arial Narrow" panose="020B0604020202020204" pitchFamily="34" charset="0"/>
              </a:rPr>
              <a:t>FIXED-INDEX ANNUITIES</a:t>
            </a:r>
          </a:p>
        </p:txBody>
      </p:sp>
      <p:sp>
        <p:nvSpPr>
          <p:cNvPr id="8" name="Rectangle 7">
            <a:extLst>
              <a:ext uri="{FF2B5EF4-FFF2-40B4-BE49-F238E27FC236}">
                <a16:creationId xmlns:a16="http://schemas.microsoft.com/office/drawing/2014/main" id="{17525D81-3524-CE55-DCBB-5B5728BBE83A}"/>
              </a:ext>
            </a:extLst>
          </p:cNvPr>
          <p:cNvSpPr/>
          <p:nvPr/>
        </p:nvSpPr>
        <p:spPr>
          <a:xfrm>
            <a:off x="-1" y="800100"/>
            <a:ext cx="669471" cy="391886"/>
          </a:xfrm>
          <a:prstGeom prst="rect">
            <a:avLst/>
          </a:prstGeom>
          <a:solidFill>
            <a:srgbClr val="EEC6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7F08D17E-970B-4C0D-7B21-600745F9F09D}"/>
              </a:ext>
            </a:extLst>
          </p:cNvPr>
          <p:cNvCxnSpPr>
            <a:cxnSpLocks/>
          </p:cNvCxnSpPr>
          <p:nvPr/>
        </p:nvCxnSpPr>
        <p:spPr>
          <a:xfrm>
            <a:off x="6618515" y="0"/>
            <a:ext cx="0" cy="5413829"/>
          </a:xfrm>
          <a:prstGeom prst="line">
            <a:avLst/>
          </a:prstGeom>
          <a:ln w="28575">
            <a:solidFill>
              <a:srgbClr val="EEC67E"/>
            </a:solidFill>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BADD0F61-297C-0CA0-D305-FD2F3D4CEDF5}"/>
              </a:ext>
            </a:extLst>
          </p:cNvPr>
          <p:cNvSpPr txBox="1"/>
          <p:nvPr/>
        </p:nvSpPr>
        <p:spPr>
          <a:xfrm>
            <a:off x="6943504" y="702300"/>
            <a:ext cx="4943695" cy="4401205"/>
          </a:xfrm>
          <a:prstGeom prst="rect">
            <a:avLst/>
          </a:prstGeom>
          <a:noFill/>
        </p:spPr>
        <p:txBody>
          <a:bodyPr wrap="square" rtlCol="0">
            <a:spAutoFit/>
          </a:bodyPr>
          <a:lstStyle/>
          <a:p>
            <a:pPr marL="0" indent="0">
              <a:buNone/>
            </a:pPr>
            <a:r>
              <a:rPr lang="en-US" sz="2000" dirty="0">
                <a:solidFill>
                  <a:schemeClr val="bg1"/>
                </a:solidFill>
                <a:latin typeface="Arial" panose="020B0604020202020204" pitchFamily="34" charset="0"/>
                <a:cs typeface="Arial" panose="020B0604020202020204" pitchFamily="34" charset="0"/>
              </a:rPr>
              <a:t>Additionally, FIAs provide income options, allowing annuitants to convert accumulated value into a guaranteed stream of income for life or a specified period. Over the years, FIAs have evolved significantly, offering enhanced flexibility with various crediting options, including annual point-to-point, monthly sum, and cap-and-participation rate strategies. These advancements have made FIAs a popular choice among retirees and conservative investors seeking potential market-linked returns with principal protection and income security.</a:t>
            </a:r>
          </a:p>
        </p:txBody>
      </p:sp>
      <p:sp>
        <p:nvSpPr>
          <p:cNvPr id="7" name="TextBox 6">
            <a:extLst>
              <a:ext uri="{FF2B5EF4-FFF2-40B4-BE49-F238E27FC236}">
                <a16:creationId xmlns:a16="http://schemas.microsoft.com/office/drawing/2014/main" id="{01EAD545-5363-C589-0D1B-8CC892A6A18C}"/>
              </a:ext>
            </a:extLst>
          </p:cNvPr>
          <p:cNvSpPr txBox="1"/>
          <p:nvPr/>
        </p:nvSpPr>
        <p:spPr>
          <a:xfrm>
            <a:off x="575768" y="4732216"/>
            <a:ext cx="5863000" cy="215444"/>
          </a:xfrm>
          <a:prstGeom prst="rect">
            <a:avLst/>
          </a:prstGeom>
          <a:noFill/>
        </p:spPr>
        <p:txBody>
          <a:bodyPr wrap="square" rtlCol="0">
            <a:spAutoFit/>
          </a:bodyPr>
          <a:lstStyle/>
          <a:p>
            <a:pPr>
              <a:spcBef>
                <a:spcPts val="0"/>
              </a:spcBef>
              <a:spcAft>
                <a:spcPts val="0"/>
              </a:spcAft>
            </a:pPr>
            <a:r>
              <a:rPr lang="en-US" sz="800" i="1"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Source: https://www.gainbridge.io/post/fixed-index-annuity</a:t>
            </a:r>
            <a:r>
              <a:rPr lang="en-US" sz="800" i="1" dirty="0">
                <a:solidFill>
                  <a:schemeClr val="bg1"/>
                </a:solidFill>
                <a:latin typeface="Aptos" panose="020B0004020202020204" pitchFamily="34" charset="0"/>
                <a:ea typeface="Aptos" panose="020B0004020202020204" pitchFamily="34" charset="0"/>
                <a:cs typeface="Times New Roman" panose="02020603050405020304" pitchFamily="18" charset="0"/>
              </a:rPr>
              <a:t>. </a:t>
            </a:r>
            <a:r>
              <a:rPr lang="en-US" sz="800" i="1"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Accessed </a:t>
            </a:r>
            <a:r>
              <a:rPr lang="en-US" sz="800" i="1" dirty="0">
                <a:solidFill>
                  <a:schemeClr val="bg1"/>
                </a:solidFill>
                <a:latin typeface="Aptos" panose="020B0004020202020204" pitchFamily="34" charset="0"/>
                <a:ea typeface="Aptos" panose="020B0004020202020204" pitchFamily="34" charset="0"/>
                <a:cs typeface="Times New Roman" panose="02020603050405020304" pitchFamily="18" charset="0"/>
              </a:rPr>
              <a:t>1/8/2026</a:t>
            </a:r>
            <a:r>
              <a:rPr lang="en-US" sz="800" i="1"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a:t>
            </a:r>
          </a:p>
        </p:txBody>
      </p:sp>
    </p:spTree>
    <p:extLst>
      <p:ext uri="{BB962C8B-B14F-4D97-AF65-F5344CB8AC3E}">
        <p14:creationId xmlns:p14="http://schemas.microsoft.com/office/powerpoint/2010/main" val="670181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97C638-02A7-F2D0-DCBC-B47C71A75355}"/>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10796C5E-BC6A-7275-044C-EB533C0595EA}"/>
              </a:ext>
            </a:extLst>
          </p:cNvPr>
          <p:cNvPicPr>
            <a:picLocks noChangeAspect="1"/>
          </p:cNvPicPr>
          <p:nvPr/>
        </p:nvPicPr>
        <p:blipFill>
          <a:blip r:embed="rId2"/>
          <a:srcRect l="23308" r="23308"/>
          <a:stretch/>
        </p:blipFill>
        <p:spPr>
          <a:xfrm>
            <a:off x="-2" y="1330"/>
            <a:ext cx="6618509" cy="5412499"/>
          </a:xfrm>
          <a:prstGeom prst="rect">
            <a:avLst/>
          </a:prstGeom>
        </p:spPr>
      </p:pic>
      <p:sp>
        <p:nvSpPr>
          <p:cNvPr id="4" name="Rectangle 3">
            <a:extLst>
              <a:ext uri="{FF2B5EF4-FFF2-40B4-BE49-F238E27FC236}">
                <a16:creationId xmlns:a16="http://schemas.microsoft.com/office/drawing/2014/main" id="{FED78E61-C0FE-3E5F-6D78-B31E70AF01D3}"/>
              </a:ext>
            </a:extLst>
          </p:cNvPr>
          <p:cNvSpPr/>
          <p:nvPr/>
        </p:nvSpPr>
        <p:spPr>
          <a:xfrm>
            <a:off x="1" y="0"/>
            <a:ext cx="6618496" cy="5421085"/>
          </a:xfrm>
          <a:prstGeom prst="rect">
            <a:avLst/>
          </a:prstGeom>
          <a:solidFill>
            <a:schemeClr val="tx1">
              <a:alpha val="4976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4DD9A95-6DA2-A737-51B0-9C2C3AE90D17}"/>
              </a:ext>
            </a:extLst>
          </p:cNvPr>
          <p:cNvSpPr/>
          <p:nvPr/>
        </p:nvSpPr>
        <p:spPr>
          <a:xfrm rot="16200000">
            <a:off x="6698341" y="-79827"/>
            <a:ext cx="5413829" cy="5573481"/>
          </a:xfrm>
          <a:prstGeom prst="rect">
            <a:avLst/>
          </a:prstGeom>
          <a:solidFill>
            <a:srgbClr val="363A3E"/>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AF4A21-41DD-9E1E-B36E-20A52CD3AB11}"/>
              </a:ext>
            </a:extLst>
          </p:cNvPr>
          <p:cNvSpPr>
            <a:spLocks noGrp="1"/>
          </p:cNvSpPr>
          <p:nvPr>
            <p:ph type="title"/>
          </p:nvPr>
        </p:nvSpPr>
        <p:spPr>
          <a:xfrm>
            <a:off x="838200" y="367767"/>
            <a:ext cx="5780292" cy="1325563"/>
          </a:xfrm>
          <a:effectLst>
            <a:outerShdw blurRad="50800" dist="38100" dir="2700000" algn="tl" rotWithShape="0">
              <a:prstClr val="black">
                <a:alpha val="40000"/>
              </a:prstClr>
            </a:outerShdw>
          </a:effectLst>
        </p:spPr>
        <p:txBody>
          <a:bodyPr>
            <a:normAutofit/>
          </a:bodyPr>
          <a:lstStyle/>
          <a:p>
            <a:r>
              <a:rPr lang="en-US" dirty="0">
                <a:solidFill>
                  <a:schemeClr val="bg1"/>
                </a:solidFill>
                <a:latin typeface="Arial Narrow" panose="020B0604020202020204" pitchFamily="34" charset="0"/>
                <a:cs typeface="Arial Narrow" panose="020B0604020202020204" pitchFamily="34" charset="0"/>
              </a:rPr>
              <a:t>FIXED-INDEX ANNUITIES</a:t>
            </a:r>
          </a:p>
        </p:txBody>
      </p:sp>
      <p:sp>
        <p:nvSpPr>
          <p:cNvPr id="8" name="Rectangle 7">
            <a:extLst>
              <a:ext uri="{FF2B5EF4-FFF2-40B4-BE49-F238E27FC236}">
                <a16:creationId xmlns:a16="http://schemas.microsoft.com/office/drawing/2014/main" id="{79306EE0-4D43-974C-B64B-58D293FE312F}"/>
              </a:ext>
            </a:extLst>
          </p:cNvPr>
          <p:cNvSpPr/>
          <p:nvPr/>
        </p:nvSpPr>
        <p:spPr>
          <a:xfrm>
            <a:off x="-1" y="800100"/>
            <a:ext cx="669471" cy="391886"/>
          </a:xfrm>
          <a:prstGeom prst="rect">
            <a:avLst/>
          </a:prstGeom>
          <a:solidFill>
            <a:srgbClr val="EEC6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B1A8E6A3-A6FB-1E2A-EB51-3075CC742F3F}"/>
              </a:ext>
            </a:extLst>
          </p:cNvPr>
          <p:cNvCxnSpPr>
            <a:cxnSpLocks/>
          </p:cNvCxnSpPr>
          <p:nvPr/>
        </p:nvCxnSpPr>
        <p:spPr>
          <a:xfrm>
            <a:off x="6618515" y="0"/>
            <a:ext cx="0" cy="5413829"/>
          </a:xfrm>
          <a:prstGeom prst="line">
            <a:avLst/>
          </a:prstGeom>
          <a:ln w="28575">
            <a:solidFill>
              <a:srgbClr val="EEC67E"/>
            </a:solidFill>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611365CF-9CD2-694F-0FEC-75431B56BB68}"/>
              </a:ext>
            </a:extLst>
          </p:cNvPr>
          <p:cNvSpPr txBox="1"/>
          <p:nvPr/>
        </p:nvSpPr>
        <p:spPr>
          <a:xfrm>
            <a:off x="7012516" y="1444172"/>
            <a:ext cx="4785431" cy="2800767"/>
          </a:xfrm>
          <a:prstGeom prst="rect">
            <a:avLst/>
          </a:prstGeom>
          <a:noFill/>
        </p:spPr>
        <p:txBody>
          <a:bodyPr wrap="square" rtlCol="0">
            <a:spAutoFit/>
          </a:bodyPr>
          <a:lstStyle/>
          <a:p>
            <a:pPr marL="0" indent="0" algn="ctr">
              <a:buNone/>
            </a:pPr>
            <a:r>
              <a:rPr lang="en-US" sz="3600" b="1" dirty="0">
                <a:solidFill>
                  <a:srgbClr val="EEC67E"/>
                </a:solidFill>
                <a:latin typeface="Arial Narrow" panose="020B0604020202020204" pitchFamily="34" charset="0"/>
                <a:cs typeface="Arial Narrow" panose="020B0604020202020204" pitchFamily="34" charset="0"/>
              </a:rPr>
              <a:t>HOW THEY WORK</a:t>
            </a:r>
          </a:p>
          <a:p>
            <a:pPr marL="0" indent="0" algn="ctr">
              <a:buNone/>
            </a:pPr>
            <a:endParaRPr lang="en-US" sz="2000" dirty="0">
              <a:solidFill>
                <a:schemeClr val="bg1"/>
              </a:solidFill>
              <a:latin typeface="Arial" panose="020B0604020202020204" pitchFamily="34" charset="0"/>
              <a:cs typeface="Arial" panose="020B0604020202020204" pitchFamily="34" charset="0"/>
            </a:endParaRPr>
          </a:p>
          <a:p>
            <a:pPr marL="0" indent="0" algn="ctr">
              <a:buNone/>
            </a:pPr>
            <a:r>
              <a:rPr lang="en-US" sz="2000" dirty="0">
                <a:solidFill>
                  <a:schemeClr val="bg1"/>
                </a:solidFill>
                <a:latin typeface="Arial" panose="020B0604020202020204" pitchFamily="34" charset="0"/>
                <a:cs typeface="Arial" panose="020B0604020202020204" pitchFamily="34" charset="0"/>
              </a:rPr>
              <a:t>FIAs track the performance of a specified index, offering potential interest credits based on index gains, subject to caps, participation rates, and floors that protect against index declines.</a:t>
            </a:r>
          </a:p>
          <a:p>
            <a:pPr marL="0" indent="0" algn="ctr">
              <a:buNone/>
            </a:pPr>
            <a:endParaRPr lang="en-US" sz="2000" dirty="0">
              <a:solidFill>
                <a:schemeClr val="bg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BB89BED-FAE9-D56A-5317-B732E196BD9F}"/>
              </a:ext>
            </a:extLst>
          </p:cNvPr>
          <p:cNvSpPr txBox="1"/>
          <p:nvPr/>
        </p:nvSpPr>
        <p:spPr>
          <a:xfrm>
            <a:off x="575768" y="4732216"/>
            <a:ext cx="5863000" cy="215444"/>
          </a:xfrm>
          <a:prstGeom prst="rect">
            <a:avLst/>
          </a:prstGeom>
          <a:noFill/>
        </p:spPr>
        <p:txBody>
          <a:bodyPr wrap="square" rtlCol="0">
            <a:spAutoFit/>
          </a:bodyPr>
          <a:lstStyle/>
          <a:p>
            <a:pPr>
              <a:spcBef>
                <a:spcPts val="0"/>
              </a:spcBef>
              <a:spcAft>
                <a:spcPts val="0"/>
              </a:spcAft>
            </a:pPr>
            <a:r>
              <a:rPr lang="en-US" sz="800" i="1"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Source: https://www.gainbridge.io/post/fixed-index-annuity</a:t>
            </a:r>
            <a:r>
              <a:rPr lang="en-US" sz="800" i="1" dirty="0">
                <a:solidFill>
                  <a:schemeClr val="bg1"/>
                </a:solidFill>
                <a:latin typeface="Aptos" panose="020B0004020202020204" pitchFamily="34" charset="0"/>
                <a:ea typeface="Aptos" panose="020B0004020202020204" pitchFamily="34" charset="0"/>
                <a:cs typeface="Times New Roman" panose="02020603050405020304" pitchFamily="18" charset="0"/>
              </a:rPr>
              <a:t>. </a:t>
            </a:r>
            <a:r>
              <a:rPr lang="en-US" sz="800" i="1"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Accessed </a:t>
            </a:r>
            <a:r>
              <a:rPr lang="en-US" sz="800" i="1" dirty="0">
                <a:solidFill>
                  <a:schemeClr val="bg1"/>
                </a:solidFill>
                <a:latin typeface="Aptos" panose="020B0004020202020204" pitchFamily="34" charset="0"/>
                <a:ea typeface="Aptos" panose="020B0004020202020204" pitchFamily="34" charset="0"/>
                <a:cs typeface="Times New Roman" panose="02020603050405020304" pitchFamily="18" charset="0"/>
              </a:rPr>
              <a:t>1/8/2026</a:t>
            </a:r>
            <a:r>
              <a:rPr lang="en-US" sz="800" i="1"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a:t>
            </a:r>
          </a:p>
        </p:txBody>
      </p:sp>
    </p:spTree>
    <p:extLst>
      <p:ext uri="{BB962C8B-B14F-4D97-AF65-F5344CB8AC3E}">
        <p14:creationId xmlns:p14="http://schemas.microsoft.com/office/powerpoint/2010/main" val="3471593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8EB507-C13E-2BF4-0FF2-693548DDF775}"/>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4B80F3E6-3BE9-265F-C8CD-5C0253002089}"/>
              </a:ext>
            </a:extLst>
          </p:cNvPr>
          <p:cNvSpPr/>
          <p:nvPr/>
        </p:nvSpPr>
        <p:spPr>
          <a:xfrm rot="16200000">
            <a:off x="1291455" y="-1299799"/>
            <a:ext cx="5413829" cy="7967716"/>
          </a:xfrm>
          <a:prstGeom prst="rect">
            <a:avLst/>
          </a:prstGeom>
          <a:solidFill>
            <a:srgbClr val="363A3E"/>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A9D766B-60BA-D0E8-6D45-256A12005FCB}"/>
              </a:ext>
            </a:extLst>
          </p:cNvPr>
          <p:cNvSpPr txBox="1"/>
          <p:nvPr/>
        </p:nvSpPr>
        <p:spPr>
          <a:xfrm>
            <a:off x="405182" y="2525166"/>
            <a:ext cx="7186374" cy="1015663"/>
          </a:xfrm>
          <a:prstGeom prst="rect">
            <a:avLst/>
          </a:prstGeom>
          <a:noFill/>
        </p:spPr>
        <p:txBody>
          <a:bodyPr wrap="square" rtlCol="0">
            <a:spAutoFit/>
          </a:bodyPr>
          <a:lstStyle/>
          <a:p>
            <a:pPr marL="0" indent="0" algn="ctr">
              <a:buNone/>
            </a:pPr>
            <a:r>
              <a:rPr lang="en-US" sz="2000" dirty="0">
                <a:solidFill>
                  <a:srgbClr val="EEC67E"/>
                </a:solidFill>
                <a:effectLst/>
                <a:latin typeface="Arial" panose="020B0604020202020204" pitchFamily="34" charset="0"/>
                <a:ea typeface="Aptos" panose="020B0004020202020204" pitchFamily="34" charset="0"/>
                <a:cs typeface="Arial" panose="020B0604020202020204" pitchFamily="34" charset="0"/>
              </a:rPr>
              <a:t>These misunderstandings often overshadow the nuanced benefits annuities can offer in providing guaranteed income and addressing longevity risk.</a:t>
            </a:r>
            <a:endParaRPr lang="en-US" sz="2000" dirty="0">
              <a:solidFill>
                <a:srgbClr val="EEC67E"/>
              </a:solidFill>
              <a:latin typeface="Arial" panose="020B0604020202020204" pitchFamily="34" charset="0"/>
              <a:cs typeface="Arial" panose="020B0604020202020204" pitchFamily="34" charset="0"/>
            </a:endParaRPr>
          </a:p>
        </p:txBody>
      </p:sp>
      <p:cxnSp>
        <p:nvCxnSpPr>
          <p:cNvPr id="11" name="Straight Connector 10">
            <a:extLst>
              <a:ext uri="{FF2B5EF4-FFF2-40B4-BE49-F238E27FC236}">
                <a16:creationId xmlns:a16="http://schemas.microsoft.com/office/drawing/2014/main" id="{DE666168-534B-3949-1DEB-2A291996633A}"/>
              </a:ext>
            </a:extLst>
          </p:cNvPr>
          <p:cNvCxnSpPr>
            <a:cxnSpLocks/>
          </p:cNvCxnSpPr>
          <p:nvPr/>
        </p:nvCxnSpPr>
        <p:spPr>
          <a:xfrm>
            <a:off x="7967714" y="-22856"/>
            <a:ext cx="0" cy="5413829"/>
          </a:xfrm>
          <a:prstGeom prst="line">
            <a:avLst/>
          </a:prstGeom>
          <a:ln w="28575">
            <a:solidFill>
              <a:srgbClr val="EEC67E"/>
            </a:solidFill>
          </a:ln>
        </p:spPr>
        <p:style>
          <a:lnRef idx="2">
            <a:schemeClr val="accent1"/>
          </a:lnRef>
          <a:fillRef idx="0">
            <a:schemeClr val="accent1"/>
          </a:fillRef>
          <a:effectRef idx="1">
            <a:schemeClr val="accent1"/>
          </a:effectRef>
          <a:fontRef idx="minor">
            <a:schemeClr val="tx1"/>
          </a:fontRef>
        </p:style>
      </p:cxnSp>
      <p:pic>
        <p:nvPicPr>
          <p:cNvPr id="2" name="Picture 1" descr="A person and person looking at a paper&#10;&#10;Description automatically generated">
            <a:extLst>
              <a:ext uri="{FF2B5EF4-FFF2-40B4-BE49-F238E27FC236}">
                <a16:creationId xmlns:a16="http://schemas.microsoft.com/office/drawing/2014/main" id="{F81F2A26-F60E-E934-B1FE-69164CC927AE}"/>
              </a:ext>
            </a:extLst>
          </p:cNvPr>
          <p:cNvPicPr>
            <a:picLocks noChangeAspect="1"/>
          </p:cNvPicPr>
          <p:nvPr/>
        </p:nvPicPr>
        <p:blipFill>
          <a:blip r:embed="rId2">
            <a:extLst>
              <a:ext uri="{28A0092B-C50C-407E-A947-70E740481C1C}">
                <a14:useLocalDpi xmlns:a14="http://schemas.microsoft.com/office/drawing/2010/main" val="0"/>
              </a:ext>
            </a:extLst>
          </a:blip>
          <a:srcRect l="28435" r="19875"/>
          <a:stretch/>
        </p:blipFill>
        <p:spPr>
          <a:xfrm>
            <a:off x="7998556" y="-22857"/>
            <a:ext cx="4195260" cy="5413829"/>
          </a:xfrm>
          <a:prstGeom prst="rect">
            <a:avLst/>
          </a:prstGeom>
        </p:spPr>
      </p:pic>
      <p:sp>
        <p:nvSpPr>
          <p:cNvPr id="4" name="Title 1">
            <a:extLst>
              <a:ext uri="{FF2B5EF4-FFF2-40B4-BE49-F238E27FC236}">
                <a16:creationId xmlns:a16="http://schemas.microsoft.com/office/drawing/2014/main" id="{56E7F787-468B-F78F-1A43-30090911D095}"/>
              </a:ext>
            </a:extLst>
          </p:cNvPr>
          <p:cNvSpPr>
            <a:spLocks noGrp="1"/>
          </p:cNvSpPr>
          <p:nvPr>
            <p:ph type="title"/>
          </p:nvPr>
        </p:nvSpPr>
        <p:spPr>
          <a:xfrm>
            <a:off x="838200" y="365125"/>
            <a:ext cx="10515600" cy="1325563"/>
          </a:xfrm>
        </p:spPr>
        <p:txBody>
          <a:bodyPr/>
          <a:lstStyle/>
          <a:p>
            <a:r>
              <a:rPr lang="en-US" dirty="0">
                <a:solidFill>
                  <a:schemeClr val="bg1"/>
                </a:solidFill>
                <a:latin typeface="Arial Narrow" panose="020B0604020202020204" pitchFamily="34" charset="0"/>
                <a:cs typeface="Arial Narrow" panose="020B0604020202020204" pitchFamily="34" charset="0"/>
              </a:rPr>
              <a:t>ANNUITY OVERVIEW</a:t>
            </a:r>
          </a:p>
        </p:txBody>
      </p:sp>
      <p:sp>
        <p:nvSpPr>
          <p:cNvPr id="5" name="Rectangle 4">
            <a:extLst>
              <a:ext uri="{FF2B5EF4-FFF2-40B4-BE49-F238E27FC236}">
                <a16:creationId xmlns:a16="http://schemas.microsoft.com/office/drawing/2014/main" id="{4506951D-37F7-D737-7318-072E736D0160}"/>
              </a:ext>
            </a:extLst>
          </p:cNvPr>
          <p:cNvSpPr/>
          <p:nvPr/>
        </p:nvSpPr>
        <p:spPr>
          <a:xfrm>
            <a:off x="-1" y="800100"/>
            <a:ext cx="669471" cy="391886"/>
          </a:xfrm>
          <a:prstGeom prst="rect">
            <a:avLst/>
          </a:prstGeom>
          <a:solidFill>
            <a:srgbClr val="EEC6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4583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A8FB7A-F44C-8971-54D9-C3EF8CCB1D4E}"/>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9E1586ED-D0C9-42A4-ECA5-5148165B4B44}"/>
              </a:ext>
            </a:extLst>
          </p:cNvPr>
          <p:cNvSpPr/>
          <p:nvPr/>
        </p:nvSpPr>
        <p:spPr>
          <a:xfrm rot="16200000">
            <a:off x="3396341" y="-3387433"/>
            <a:ext cx="5413829" cy="12177490"/>
          </a:xfrm>
          <a:prstGeom prst="rect">
            <a:avLst/>
          </a:prstGeom>
          <a:solidFill>
            <a:srgbClr val="363A3E"/>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3990D8A2-E13D-0CD1-5251-44587E0FB440}"/>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r>
              <a:rPr lang="en-US" dirty="0">
                <a:solidFill>
                  <a:schemeClr val="bg1"/>
                </a:solidFill>
                <a:latin typeface="Arial Narrow" panose="020B0604020202020204" pitchFamily="34" charset="0"/>
                <a:cs typeface="Arial Narrow" panose="020B0604020202020204" pitchFamily="34" charset="0"/>
              </a:rPr>
              <a:t>FIXED-INDEX ANNUITIES </a:t>
            </a:r>
            <a:r>
              <a:rPr lang="en-US" sz="2400" b="0" dirty="0">
                <a:solidFill>
                  <a:srgbClr val="EEC67E"/>
                </a:solidFill>
                <a:latin typeface="Arial Narrow" panose="020B0604020202020204" pitchFamily="34" charset="0"/>
                <a:cs typeface="Arial Narrow" panose="020B0604020202020204" pitchFamily="34" charset="0"/>
              </a:rPr>
              <a:t>Pros and Cons</a:t>
            </a:r>
          </a:p>
        </p:txBody>
      </p:sp>
      <p:sp>
        <p:nvSpPr>
          <p:cNvPr id="8" name="Rectangle 7">
            <a:extLst>
              <a:ext uri="{FF2B5EF4-FFF2-40B4-BE49-F238E27FC236}">
                <a16:creationId xmlns:a16="http://schemas.microsoft.com/office/drawing/2014/main" id="{BFB5B126-DFE3-B46E-DE98-1F06EA004DA3}"/>
              </a:ext>
            </a:extLst>
          </p:cNvPr>
          <p:cNvSpPr/>
          <p:nvPr/>
        </p:nvSpPr>
        <p:spPr>
          <a:xfrm>
            <a:off x="-1" y="800100"/>
            <a:ext cx="669471" cy="391886"/>
          </a:xfrm>
          <a:prstGeom prst="rect">
            <a:avLst/>
          </a:prstGeom>
          <a:solidFill>
            <a:srgbClr val="EEC6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DB258CB3-1B88-465C-FB48-715BCEB4D204}"/>
              </a:ext>
            </a:extLst>
          </p:cNvPr>
          <p:cNvSpPr txBox="1">
            <a:spLocks/>
          </p:cNvSpPr>
          <p:nvPr/>
        </p:nvSpPr>
        <p:spPr>
          <a:xfrm>
            <a:off x="838200" y="1712187"/>
            <a:ext cx="10515600" cy="3433625"/>
          </a:xfrm>
          <a:prstGeom prst="rect">
            <a:avLst/>
          </a:prstGeom>
        </p:spPr>
        <p:txBody>
          <a:bodyPr vert="horz" lIns="91440" tIns="45720" rIns="91440" bIns="45720" numCol="2" spcCol="4572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EEC67E"/>
                </a:solidFill>
                <a:latin typeface="Arial" panose="020B0604020202020204" pitchFamily="34" charset="0"/>
                <a:cs typeface="Arial" panose="020B0604020202020204" pitchFamily="34" charset="0"/>
              </a:rPr>
              <a:t>PROS</a:t>
            </a:r>
          </a:p>
          <a:p>
            <a:pPr marL="0" indent="0">
              <a:lnSpc>
                <a:spcPct val="100000"/>
              </a:lnSpc>
              <a:buNone/>
            </a:pPr>
            <a:r>
              <a:rPr lang="en-US" sz="1600" b="1" dirty="0">
                <a:solidFill>
                  <a:srgbClr val="EEC67E"/>
                </a:solidFill>
                <a:latin typeface="Arial" panose="020B0604020202020204" pitchFamily="34" charset="0"/>
                <a:cs typeface="Arial" panose="020B0604020202020204" pitchFamily="34" charset="0"/>
              </a:rPr>
              <a:t>Principal Protection: </a:t>
            </a:r>
            <a:r>
              <a:rPr lang="en-US" sz="1600" dirty="0">
                <a:solidFill>
                  <a:schemeClr val="bg1"/>
                </a:solidFill>
                <a:latin typeface="Arial" panose="020B0604020202020204" pitchFamily="34" charset="0"/>
                <a:cs typeface="Arial" panose="020B0604020202020204" pitchFamily="34" charset="0"/>
              </a:rPr>
              <a:t>FIAs guarantee that the annuity's value will not decrease due to market downturns, providing a level of security.</a:t>
            </a:r>
          </a:p>
          <a:p>
            <a:pPr marL="0" indent="0">
              <a:lnSpc>
                <a:spcPct val="100000"/>
              </a:lnSpc>
              <a:buNone/>
            </a:pPr>
            <a:r>
              <a:rPr lang="en-US" sz="1600" b="1" dirty="0">
                <a:solidFill>
                  <a:srgbClr val="EEC67E"/>
                </a:solidFill>
                <a:latin typeface="Arial" panose="020B0604020202020204" pitchFamily="34" charset="0"/>
                <a:cs typeface="Arial" panose="020B0604020202020204" pitchFamily="34" charset="0"/>
              </a:rPr>
              <a:t>Growth Potential: </a:t>
            </a:r>
            <a:r>
              <a:rPr lang="en-US" sz="1600" dirty="0">
                <a:solidFill>
                  <a:schemeClr val="bg1"/>
                </a:solidFill>
                <a:latin typeface="Arial" panose="020B0604020202020204" pitchFamily="34" charset="0"/>
                <a:cs typeface="Arial" panose="020B0604020202020204" pitchFamily="34" charset="0"/>
              </a:rPr>
              <a:t>Although capped, FIAs allow investors to participate in market gains to a certain extent, providing a balance between potential growth and protection.</a:t>
            </a:r>
          </a:p>
          <a:p>
            <a:pPr marL="0" indent="0">
              <a:lnSpc>
                <a:spcPct val="100000"/>
              </a:lnSpc>
              <a:buNone/>
            </a:pPr>
            <a:endParaRPr lang="en-US" sz="1600" dirty="0">
              <a:solidFill>
                <a:schemeClr val="bg1"/>
              </a:solidFill>
              <a:latin typeface="Arial" panose="020B0604020202020204" pitchFamily="34" charset="0"/>
              <a:cs typeface="Arial" panose="020B0604020202020204" pitchFamily="34" charset="0"/>
            </a:endParaRPr>
          </a:p>
          <a:p>
            <a:pPr marL="0" indent="0">
              <a:lnSpc>
                <a:spcPct val="100000"/>
              </a:lnSpc>
              <a:buNone/>
            </a:pPr>
            <a:endParaRPr lang="en-US" sz="1600" dirty="0">
              <a:solidFill>
                <a:schemeClr val="bg1"/>
              </a:solidFill>
              <a:latin typeface="Arial" panose="020B0604020202020204" pitchFamily="34" charset="0"/>
              <a:cs typeface="Arial" panose="020B0604020202020204" pitchFamily="34" charset="0"/>
            </a:endParaRPr>
          </a:p>
          <a:p>
            <a:pPr marL="0" indent="0">
              <a:buNone/>
            </a:pPr>
            <a:r>
              <a:rPr lang="en-US" b="1" dirty="0">
                <a:solidFill>
                  <a:srgbClr val="EEC67E"/>
                </a:solidFill>
                <a:latin typeface="Arial" panose="020B0604020202020204" pitchFamily="34" charset="0"/>
                <a:cs typeface="Arial" panose="020B0604020202020204" pitchFamily="34" charset="0"/>
              </a:rPr>
              <a:t>CONS</a:t>
            </a:r>
          </a:p>
          <a:p>
            <a:pPr marL="0" indent="0">
              <a:buNone/>
            </a:pPr>
            <a:r>
              <a:rPr lang="en-US" sz="1600" b="1" dirty="0">
                <a:solidFill>
                  <a:srgbClr val="EEC67E"/>
                </a:solidFill>
                <a:latin typeface="Arial" panose="020B0604020202020204" pitchFamily="34" charset="0"/>
                <a:cs typeface="Arial" panose="020B0604020202020204" pitchFamily="34" charset="0"/>
              </a:rPr>
              <a:t>Understanding Participation Rates and Caps: </a:t>
            </a:r>
            <a:r>
              <a:rPr lang="en-US" sz="1600" dirty="0">
                <a:solidFill>
                  <a:schemeClr val="bg1"/>
                </a:solidFill>
                <a:latin typeface="Arial" panose="020B0604020202020204" pitchFamily="34" charset="0"/>
                <a:cs typeface="Arial" panose="020B0604020202020204" pitchFamily="34" charset="0"/>
              </a:rPr>
              <a:t>These factors determine how much of the index's gains are credited to the annuity's value, influencing potential returns.</a:t>
            </a:r>
          </a:p>
          <a:p>
            <a:pPr marL="0" indent="0">
              <a:buNone/>
            </a:pPr>
            <a:r>
              <a:rPr lang="en-US" sz="1600" b="1" dirty="0">
                <a:solidFill>
                  <a:srgbClr val="EEC67E"/>
                </a:solidFill>
                <a:latin typeface="Arial" panose="020B0604020202020204" pitchFamily="34" charset="0"/>
                <a:cs typeface="Arial" panose="020B0604020202020204" pitchFamily="34" charset="0"/>
              </a:rPr>
              <a:t>Surrender Periods and Liquidity: </a:t>
            </a:r>
            <a:r>
              <a:rPr lang="en-US" sz="1600" dirty="0">
                <a:solidFill>
                  <a:schemeClr val="bg1"/>
                </a:solidFill>
                <a:latin typeface="Arial" panose="020B0604020202020204" pitchFamily="34" charset="0"/>
                <a:cs typeface="Arial" panose="020B0604020202020204" pitchFamily="34" charset="0"/>
              </a:rPr>
              <a:t>FIAs typically have surrender periods and withdrawal restrictions, impacting access to funds and flexibility.</a:t>
            </a:r>
          </a:p>
          <a:p>
            <a:pPr marL="0" indent="0">
              <a:lnSpc>
                <a:spcPct val="100000"/>
              </a:lnSpc>
              <a:buNone/>
            </a:pPr>
            <a:endParaRPr lang="en-US" sz="1600" dirty="0">
              <a:solidFill>
                <a:schemeClr val="bg1"/>
              </a:solidFill>
              <a:latin typeface="Arial" panose="020B0604020202020204" pitchFamily="34" charset="0"/>
              <a:cs typeface="Arial" panose="020B0604020202020204" pitchFamily="34" charset="0"/>
            </a:endParaRPr>
          </a:p>
          <a:p>
            <a:pPr>
              <a:lnSpc>
                <a:spcPct val="100000"/>
              </a:lnSpc>
            </a:pPr>
            <a:endParaRPr lang="en-US" sz="2000" dirty="0">
              <a:solidFill>
                <a:schemeClr val="bg1"/>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C7EC753D-55E4-F8EB-7950-AAEC97A37482}"/>
              </a:ext>
            </a:extLst>
          </p:cNvPr>
          <p:cNvSpPr txBox="1"/>
          <p:nvPr/>
        </p:nvSpPr>
        <p:spPr>
          <a:xfrm>
            <a:off x="838200" y="4930368"/>
            <a:ext cx="5863000" cy="215444"/>
          </a:xfrm>
          <a:prstGeom prst="rect">
            <a:avLst/>
          </a:prstGeom>
          <a:noFill/>
        </p:spPr>
        <p:txBody>
          <a:bodyPr wrap="square" rtlCol="0">
            <a:spAutoFit/>
          </a:bodyPr>
          <a:lstStyle/>
          <a:p>
            <a:pPr>
              <a:spcBef>
                <a:spcPts val="0"/>
              </a:spcBef>
              <a:spcAft>
                <a:spcPts val="0"/>
              </a:spcAft>
            </a:pPr>
            <a:r>
              <a:rPr lang="en-US" sz="800" i="1" dirty="0">
                <a:solidFill>
                  <a:schemeClr val="bg2">
                    <a:lumMod val="75000"/>
                  </a:schemeClr>
                </a:solidFill>
                <a:effectLst/>
                <a:latin typeface="Aptos" panose="020B0004020202020204" pitchFamily="34" charset="0"/>
                <a:ea typeface="Aptos" panose="020B0004020202020204" pitchFamily="34" charset="0"/>
                <a:cs typeface="Times New Roman" panose="02020603050405020304" pitchFamily="18" charset="0"/>
              </a:rPr>
              <a:t>Source: https://www.fidelity.com/learning-center/personal-finance/retirement/fixed-indexed-annuity. Accessed </a:t>
            </a:r>
            <a:r>
              <a:rPr lang="en-US" sz="800" i="1" dirty="0">
                <a:solidFill>
                  <a:schemeClr val="bg2">
                    <a:lumMod val="75000"/>
                  </a:schemeClr>
                </a:solidFill>
                <a:latin typeface="Aptos" panose="020B0004020202020204" pitchFamily="34" charset="0"/>
                <a:ea typeface="Aptos" panose="020B0004020202020204" pitchFamily="34" charset="0"/>
                <a:cs typeface="Times New Roman" panose="02020603050405020304" pitchFamily="18" charset="0"/>
              </a:rPr>
              <a:t>1/8/2026</a:t>
            </a:r>
            <a:r>
              <a:rPr lang="en-US" sz="800" i="1" dirty="0">
                <a:solidFill>
                  <a:schemeClr val="bg2">
                    <a:lumMod val="75000"/>
                  </a:schemeClr>
                </a:solidFill>
                <a:effectLst/>
                <a:latin typeface="Aptos" panose="020B0004020202020204" pitchFamily="34" charset="0"/>
                <a:ea typeface="Aptos" panose="020B0004020202020204" pitchFamily="34" charset="0"/>
                <a:cs typeface="Times New Roman" panose="02020603050405020304" pitchFamily="18" charset="0"/>
              </a:rPr>
              <a:t>.</a:t>
            </a:r>
          </a:p>
        </p:txBody>
      </p:sp>
    </p:spTree>
    <p:extLst>
      <p:ext uri="{BB962C8B-B14F-4D97-AF65-F5344CB8AC3E}">
        <p14:creationId xmlns:p14="http://schemas.microsoft.com/office/powerpoint/2010/main" val="3344509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BD41BE-D229-9FC1-7C0C-87475D6AE5B4}"/>
              </a:ext>
            </a:extLst>
          </p:cNvPr>
          <p:cNvSpPr/>
          <p:nvPr/>
        </p:nvSpPr>
        <p:spPr>
          <a:xfrm rot="16200000">
            <a:off x="3396340" y="-3381830"/>
            <a:ext cx="5413829" cy="12177490"/>
          </a:xfrm>
          <a:prstGeom prst="rect">
            <a:avLst/>
          </a:prstGeom>
          <a:solidFill>
            <a:srgbClr val="363A3E"/>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02870444-C450-77C1-D28C-15C9F67F4FC3}"/>
              </a:ext>
            </a:extLst>
          </p:cNvPr>
          <p:cNvSpPr>
            <a:spLocks noGrp="1"/>
          </p:cNvSpPr>
          <p:nvPr>
            <p:ph type="title"/>
          </p:nvPr>
        </p:nvSpPr>
        <p:spPr>
          <a:xfrm>
            <a:off x="838200" y="365125"/>
            <a:ext cx="10515600" cy="1325563"/>
          </a:xfrm>
        </p:spPr>
        <p:txBody>
          <a:bodyPr/>
          <a:lstStyle/>
          <a:p>
            <a:r>
              <a:rPr lang="en-US" dirty="0">
                <a:solidFill>
                  <a:schemeClr val="bg1"/>
                </a:solidFill>
                <a:latin typeface="Arial Narrow" panose="020B0604020202020204" pitchFamily="34" charset="0"/>
                <a:cs typeface="Arial Narrow" panose="020B0604020202020204" pitchFamily="34" charset="0"/>
              </a:rPr>
              <a:t>ANNUITY COMPARISON</a:t>
            </a:r>
          </a:p>
        </p:txBody>
      </p:sp>
      <p:sp>
        <p:nvSpPr>
          <p:cNvPr id="5" name="Rectangle 4">
            <a:extLst>
              <a:ext uri="{FF2B5EF4-FFF2-40B4-BE49-F238E27FC236}">
                <a16:creationId xmlns:a16="http://schemas.microsoft.com/office/drawing/2014/main" id="{3F82353D-7940-7BC2-0A2E-92B043D97CB2}"/>
              </a:ext>
            </a:extLst>
          </p:cNvPr>
          <p:cNvSpPr/>
          <p:nvPr/>
        </p:nvSpPr>
        <p:spPr>
          <a:xfrm>
            <a:off x="-1" y="800100"/>
            <a:ext cx="669471" cy="391886"/>
          </a:xfrm>
          <a:prstGeom prst="rect">
            <a:avLst/>
          </a:prstGeom>
          <a:solidFill>
            <a:srgbClr val="EEC6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1">
            <a:extLst>
              <a:ext uri="{FF2B5EF4-FFF2-40B4-BE49-F238E27FC236}">
                <a16:creationId xmlns:a16="http://schemas.microsoft.com/office/drawing/2014/main" id="{501A596E-BECB-4F3C-03E9-2D04D9311848}"/>
              </a:ext>
            </a:extLst>
          </p:cNvPr>
          <p:cNvGraphicFramePr>
            <a:graphicFrameLocks noGrp="1"/>
          </p:cNvGraphicFramePr>
          <p:nvPr>
            <p:extLst>
              <p:ext uri="{D42A27DB-BD31-4B8C-83A1-F6EECF244321}">
                <p14:modId xmlns:p14="http://schemas.microsoft.com/office/powerpoint/2010/main" val="1873670248"/>
              </p:ext>
            </p:extLst>
          </p:nvPr>
        </p:nvGraphicFramePr>
        <p:xfrm>
          <a:off x="539262" y="2042381"/>
          <a:ext cx="10814538" cy="2318352"/>
        </p:xfrm>
        <a:graphic>
          <a:graphicData uri="http://schemas.openxmlformats.org/drawingml/2006/table">
            <a:tbl>
              <a:tblPr firstRow="1" bandRow="1">
                <a:tableStyleId>{7E9639D4-E3E2-4D34-9284-5A2195B3D0D7}</a:tableStyleId>
              </a:tblPr>
              <a:tblGrid>
                <a:gridCol w="1312984">
                  <a:extLst>
                    <a:ext uri="{9D8B030D-6E8A-4147-A177-3AD203B41FA5}">
                      <a16:colId xmlns:a16="http://schemas.microsoft.com/office/drawing/2014/main" val="2772337243"/>
                    </a:ext>
                  </a:extLst>
                </a:gridCol>
                <a:gridCol w="1104313">
                  <a:extLst>
                    <a:ext uri="{9D8B030D-6E8A-4147-A177-3AD203B41FA5}">
                      <a16:colId xmlns:a16="http://schemas.microsoft.com/office/drawing/2014/main" val="594623485"/>
                    </a:ext>
                  </a:extLst>
                </a:gridCol>
                <a:gridCol w="1302085">
                  <a:extLst>
                    <a:ext uri="{9D8B030D-6E8A-4147-A177-3AD203B41FA5}">
                      <a16:colId xmlns:a16="http://schemas.microsoft.com/office/drawing/2014/main" val="1972580822"/>
                    </a:ext>
                  </a:extLst>
                </a:gridCol>
                <a:gridCol w="1591437">
                  <a:extLst>
                    <a:ext uri="{9D8B030D-6E8A-4147-A177-3AD203B41FA5}">
                      <a16:colId xmlns:a16="http://schemas.microsoft.com/office/drawing/2014/main" val="585568048"/>
                    </a:ext>
                  </a:extLst>
                </a:gridCol>
                <a:gridCol w="1362367">
                  <a:extLst>
                    <a:ext uri="{9D8B030D-6E8A-4147-A177-3AD203B41FA5}">
                      <a16:colId xmlns:a16="http://schemas.microsoft.com/office/drawing/2014/main" val="1272006417"/>
                    </a:ext>
                  </a:extLst>
                </a:gridCol>
                <a:gridCol w="1525114">
                  <a:extLst>
                    <a:ext uri="{9D8B030D-6E8A-4147-A177-3AD203B41FA5}">
                      <a16:colId xmlns:a16="http://schemas.microsoft.com/office/drawing/2014/main" val="67060863"/>
                    </a:ext>
                  </a:extLst>
                </a:gridCol>
                <a:gridCol w="1308119">
                  <a:extLst>
                    <a:ext uri="{9D8B030D-6E8A-4147-A177-3AD203B41FA5}">
                      <a16:colId xmlns:a16="http://schemas.microsoft.com/office/drawing/2014/main" val="2029815045"/>
                    </a:ext>
                  </a:extLst>
                </a:gridCol>
                <a:gridCol w="1308119">
                  <a:extLst>
                    <a:ext uri="{9D8B030D-6E8A-4147-A177-3AD203B41FA5}">
                      <a16:colId xmlns:a16="http://schemas.microsoft.com/office/drawing/2014/main" val="1908841456"/>
                    </a:ext>
                  </a:extLst>
                </a:gridCol>
              </a:tblGrid>
              <a:tr h="269022">
                <a:tc>
                  <a:txBody>
                    <a:bodyPr/>
                    <a:lstStyle/>
                    <a:p>
                      <a:endParaRPr lang="en-US" sz="1400" dirty="0">
                        <a:solidFill>
                          <a:schemeClr val="bg1"/>
                        </a:solidFill>
                      </a:endParaRPr>
                    </a:p>
                  </a:txBody>
                  <a:tcPr>
                    <a:lnB w="12700" cap="flat" cmpd="sng" algn="ctr">
                      <a:solidFill>
                        <a:schemeClr val="tx1"/>
                      </a:solidFill>
                      <a:prstDash val="solid"/>
                      <a:round/>
                      <a:headEnd type="none" w="med" len="med"/>
                      <a:tailEnd type="none" w="med" len="med"/>
                    </a:lnB>
                    <a:solidFill>
                      <a:schemeClr val="bg2">
                        <a:lumMod val="25000"/>
                      </a:schemeClr>
                    </a:solidFill>
                  </a:tcPr>
                </a:tc>
                <a:tc>
                  <a:txBody>
                    <a:bodyPr/>
                    <a:lstStyle/>
                    <a:p>
                      <a:pPr algn="ctr"/>
                      <a:r>
                        <a:rPr lang="en-US" sz="1400" b="1" dirty="0">
                          <a:solidFill>
                            <a:schemeClr val="bg1"/>
                          </a:solidFill>
                          <a:latin typeface="Arial" panose="020B0604020202020204" pitchFamily="34" charset="0"/>
                          <a:cs typeface="Arial" panose="020B0604020202020204" pitchFamily="34" charset="0"/>
                        </a:rPr>
                        <a:t>LIQUIDITY</a:t>
                      </a:r>
                    </a:p>
                  </a:txBody>
                  <a:tcPr anchor="ctr">
                    <a:lnB w="12700" cap="flat" cmpd="sng" algn="ctr">
                      <a:solidFill>
                        <a:schemeClr val="tx1"/>
                      </a:solidFill>
                      <a:prstDash val="solid"/>
                      <a:round/>
                      <a:headEnd type="none" w="med" len="med"/>
                      <a:tailEnd type="none" w="med" len="med"/>
                    </a:lnB>
                    <a:solidFill>
                      <a:schemeClr val="bg2">
                        <a:lumMod val="25000"/>
                      </a:schemeClr>
                    </a:solidFill>
                  </a:tcPr>
                </a:tc>
                <a:tc>
                  <a:txBody>
                    <a:bodyPr/>
                    <a:lstStyle/>
                    <a:p>
                      <a:pPr algn="ctr"/>
                      <a:r>
                        <a:rPr lang="en-US" sz="1400" b="1" dirty="0">
                          <a:solidFill>
                            <a:schemeClr val="bg1"/>
                          </a:solidFill>
                          <a:latin typeface="Arial" panose="020B0604020202020204" pitchFamily="34" charset="0"/>
                          <a:cs typeface="Arial" panose="020B0604020202020204" pitchFamily="34" charset="0"/>
                        </a:rPr>
                        <a:t>INCOME</a:t>
                      </a:r>
                    </a:p>
                  </a:txBody>
                  <a:tcPr anchor="ctr">
                    <a:lnB w="12700" cap="flat" cmpd="sng" algn="ctr">
                      <a:solidFill>
                        <a:schemeClr val="tx1"/>
                      </a:solidFill>
                      <a:prstDash val="solid"/>
                      <a:round/>
                      <a:headEnd type="none" w="med" len="med"/>
                      <a:tailEnd type="none" w="med" len="med"/>
                    </a:lnB>
                    <a:solidFill>
                      <a:schemeClr val="bg2">
                        <a:lumMod val="25000"/>
                      </a:schemeClr>
                    </a:solidFill>
                  </a:tcPr>
                </a:tc>
                <a:tc>
                  <a:txBody>
                    <a:bodyPr/>
                    <a:lstStyle/>
                    <a:p>
                      <a:pPr algn="ctr"/>
                      <a:r>
                        <a:rPr lang="en-US" sz="1400" b="1" dirty="0">
                          <a:solidFill>
                            <a:schemeClr val="bg1"/>
                          </a:solidFill>
                          <a:latin typeface="Arial" panose="020B0604020202020204" pitchFamily="34" charset="0"/>
                          <a:cs typeface="Arial" panose="020B0604020202020204" pitchFamily="34" charset="0"/>
                        </a:rPr>
                        <a:t>PRINCIPAL PROTECTION</a:t>
                      </a:r>
                    </a:p>
                  </a:txBody>
                  <a:tcPr anchor="ctr">
                    <a:lnB w="12700" cap="flat" cmpd="sng" algn="ctr">
                      <a:solidFill>
                        <a:schemeClr val="tx1"/>
                      </a:solidFill>
                      <a:prstDash val="solid"/>
                      <a:round/>
                      <a:headEnd type="none" w="med" len="med"/>
                      <a:tailEnd type="none" w="med" len="med"/>
                    </a:lnB>
                    <a:solidFill>
                      <a:schemeClr val="bg2">
                        <a:lumMod val="25000"/>
                      </a:schemeClr>
                    </a:solidFill>
                  </a:tcPr>
                </a:tc>
                <a:tc>
                  <a:txBody>
                    <a:bodyPr/>
                    <a:lstStyle/>
                    <a:p>
                      <a:pPr algn="ctr"/>
                      <a:r>
                        <a:rPr lang="en-US" sz="1400" b="1" dirty="0">
                          <a:solidFill>
                            <a:schemeClr val="bg1"/>
                          </a:solidFill>
                          <a:latin typeface="Arial" panose="020B0604020202020204" pitchFamily="34" charset="0"/>
                          <a:cs typeface="Arial" panose="020B0604020202020204" pitchFamily="34" charset="0"/>
                        </a:rPr>
                        <a:t>UPSIDE</a:t>
                      </a:r>
                    </a:p>
                  </a:txBody>
                  <a:tcPr anchor="ctr">
                    <a:lnB w="12700" cap="flat" cmpd="sng" algn="ctr">
                      <a:solidFill>
                        <a:schemeClr val="tx1"/>
                      </a:solidFill>
                      <a:prstDash val="solid"/>
                      <a:round/>
                      <a:headEnd type="none" w="med" len="med"/>
                      <a:tailEnd type="none" w="med" len="med"/>
                    </a:lnB>
                    <a:solidFill>
                      <a:schemeClr val="bg2">
                        <a:lumMod val="25000"/>
                      </a:schemeClr>
                    </a:solidFill>
                  </a:tcPr>
                </a:tc>
                <a:tc>
                  <a:txBody>
                    <a:bodyPr/>
                    <a:lstStyle/>
                    <a:p>
                      <a:pPr algn="ctr"/>
                      <a:r>
                        <a:rPr lang="en-US" sz="1400" b="1" dirty="0">
                          <a:solidFill>
                            <a:schemeClr val="bg1"/>
                          </a:solidFill>
                          <a:latin typeface="Arial" panose="020B0604020202020204" pitchFamily="34" charset="0"/>
                          <a:cs typeface="Arial" panose="020B0604020202020204" pitchFamily="34" charset="0"/>
                        </a:rPr>
                        <a:t>SURRENDER CHARGE</a:t>
                      </a:r>
                    </a:p>
                  </a:txBody>
                  <a:tcPr anchor="ctr">
                    <a:lnB w="12700" cap="flat" cmpd="sng" algn="ctr">
                      <a:solidFill>
                        <a:schemeClr val="tx1"/>
                      </a:solidFill>
                      <a:prstDash val="solid"/>
                      <a:round/>
                      <a:headEnd type="none" w="med" len="med"/>
                      <a:tailEnd type="none" w="med" len="med"/>
                    </a:lnB>
                    <a:solidFill>
                      <a:schemeClr val="bg2">
                        <a:lumMod val="25000"/>
                      </a:schemeClr>
                    </a:solidFill>
                  </a:tcPr>
                </a:tc>
                <a:tc>
                  <a:txBody>
                    <a:bodyPr/>
                    <a:lstStyle/>
                    <a:p>
                      <a:pPr algn="ctr"/>
                      <a:r>
                        <a:rPr lang="en-US" sz="1400" b="1" dirty="0">
                          <a:solidFill>
                            <a:schemeClr val="bg1"/>
                          </a:solidFill>
                          <a:latin typeface="Arial" panose="020B0604020202020204" pitchFamily="34" charset="0"/>
                          <a:cs typeface="Arial" panose="020B0604020202020204" pitchFamily="34" charset="0"/>
                        </a:rPr>
                        <a:t>TAX BENEFIT</a:t>
                      </a:r>
                    </a:p>
                  </a:txBody>
                  <a:tcPr anchor="ctr">
                    <a:lnB w="12700" cap="flat" cmpd="sng" algn="ctr">
                      <a:solidFill>
                        <a:schemeClr val="tx1"/>
                      </a:solidFill>
                      <a:prstDash val="solid"/>
                      <a:round/>
                      <a:headEnd type="none" w="med" len="med"/>
                      <a:tailEnd type="none" w="med" len="med"/>
                    </a:lnB>
                    <a:solidFill>
                      <a:schemeClr val="bg2">
                        <a:lumMod val="25000"/>
                      </a:schemeClr>
                    </a:solidFill>
                  </a:tcPr>
                </a:tc>
                <a:tc>
                  <a:txBody>
                    <a:bodyPr/>
                    <a:lstStyle/>
                    <a:p>
                      <a:pPr algn="ctr"/>
                      <a:r>
                        <a:rPr lang="en-US" sz="1400" b="1" dirty="0">
                          <a:solidFill>
                            <a:schemeClr val="bg1"/>
                          </a:solidFill>
                          <a:latin typeface="Arial" panose="020B0604020202020204" pitchFamily="34" charset="0"/>
                          <a:cs typeface="Arial" panose="020B0604020202020204" pitchFamily="34" charset="0"/>
                        </a:rPr>
                        <a:t>DEATH BENEFIT</a:t>
                      </a:r>
                    </a:p>
                  </a:txBody>
                  <a:tcPr anchor="ctr">
                    <a:lnB w="12700" cap="flat" cmpd="sng" algn="ctr">
                      <a:solidFill>
                        <a:schemeClr val="tx1"/>
                      </a:solidFill>
                      <a:prstDash val="solid"/>
                      <a:round/>
                      <a:headEnd type="none" w="med" len="med"/>
                      <a:tailEnd type="none" w="med" len="med"/>
                    </a:lnB>
                    <a:solidFill>
                      <a:schemeClr val="bg2">
                        <a:lumMod val="25000"/>
                      </a:schemeClr>
                    </a:solidFill>
                  </a:tcPr>
                </a:tc>
                <a:extLst>
                  <a:ext uri="{0D108BD9-81ED-4DB2-BD59-A6C34878D82A}">
                    <a16:rowId xmlns:a16="http://schemas.microsoft.com/office/drawing/2014/main" val="3487322435"/>
                  </a:ext>
                </a:extLst>
              </a:tr>
              <a:tr h="366228">
                <a:tc>
                  <a:txBody>
                    <a:bodyPr/>
                    <a:lstStyle/>
                    <a:p>
                      <a:pPr algn="ctr"/>
                      <a:r>
                        <a:rPr lang="en-US" sz="1400" b="1" dirty="0">
                          <a:solidFill>
                            <a:schemeClr val="bg2">
                              <a:lumMod val="25000"/>
                            </a:schemeClr>
                          </a:solidFill>
                          <a:latin typeface="Arial" panose="020B0604020202020204" pitchFamily="34" charset="0"/>
                          <a:cs typeface="Arial" panose="020B0604020202020204" pitchFamily="34" charset="0"/>
                        </a:rPr>
                        <a:t>SPIA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EC67E"/>
                    </a:solidFill>
                  </a:tcPr>
                </a:tc>
                <a:tc>
                  <a:txBody>
                    <a:bodyPr/>
                    <a:lstStyle/>
                    <a:p>
                      <a:pPr algn="ctr"/>
                      <a:endParaRPr lang="en-US" sz="16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6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6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3970330"/>
                  </a:ext>
                </a:extLst>
              </a:tr>
              <a:tr h="332246">
                <a:tc>
                  <a:txBody>
                    <a:bodyPr/>
                    <a:lstStyle/>
                    <a:p>
                      <a:pPr algn="ctr"/>
                      <a:r>
                        <a:rPr lang="en-US" sz="1400" b="1" dirty="0">
                          <a:solidFill>
                            <a:schemeClr val="bg2">
                              <a:lumMod val="25000"/>
                            </a:schemeClr>
                          </a:solidFill>
                          <a:latin typeface="Arial" panose="020B0604020202020204" pitchFamily="34" charset="0"/>
                          <a:cs typeface="Arial" panose="020B0604020202020204" pitchFamily="34" charset="0"/>
                        </a:rPr>
                        <a:t>MYGA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EC67E"/>
                    </a:solidFill>
                  </a:tcPr>
                </a:tc>
                <a:tc>
                  <a:txBody>
                    <a:bodyPr/>
                    <a:lstStyle/>
                    <a:p>
                      <a:pPr algn="ctr"/>
                      <a:r>
                        <a:rPr lang="en-US" sz="1600" dirty="0">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6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22581968"/>
                  </a:ext>
                </a:extLst>
              </a:tr>
              <a:tr h="366228">
                <a:tc>
                  <a:txBody>
                    <a:bodyPr/>
                    <a:lstStyle/>
                    <a:p>
                      <a:pPr algn="ctr"/>
                      <a:r>
                        <a:rPr lang="en-US" sz="1400" b="1" dirty="0">
                          <a:solidFill>
                            <a:schemeClr val="bg2">
                              <a:lumMod val="25000"/>
                            </a:schemeClr>
                          </a:solidFill>
                          <a:latin typeface="Arial" panose="020B0604020202020204" pitchFamily="34" charset="0"/>
                          <a:cs typeface="Arial" panose="020B0604020202020204" pitchFamily="34" charset="0"/>
                        </a:rPr>
                        <a:t>VARIABLE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EC67E"/>
                    </a:solidFill>
                  </a:tcPr>
                </a:tc>
                <a:tc>
                  <a:txBody>
                    <a:bodyPr/>
                    <a:lstStyle/>
                    <a:p>
                      <a:pPr algn="ctr"/>
                      <a:r>
                        <a:rPr lang="en-US" sz="1600" dirty="0">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6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6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24948695"/>
                  </a:ext>
                </a:extLst>
              </a:tr>
              <a:tr h="366228">
                <a:tc>
                  <a:txBody>
                    <a:bodyPr/>
                    <a:lstStyle/>
                    <a:p>
                      <a:pPr algn="ctr"/>
                      <a:r>
                        <a:rPr lang="en-US" sz="1400" b="1" dirty="0">
                          <a:solidFill>
                            <a:schemeClr val="bg2">
                              <a:lumMod val="25000"/>
                            </a:schemeClr>
                          </a:solidFill>
                          <a:latin typeface="Arial" panose="020B0604020202020204" pitchFamily="34" charset="0"/>
                          <a:cs typeface="Arial" panose="020B0604020202020204" pitchFamily="34" charset="0"/>
                        </a:rPr>
                        <a:t>BUFFERED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EC67E"/>
                    </a:solidFill>
                  </a:tcPr>
                </a:tc>
                <a:tc>
                  <a:txBody>
                    <a:bodyPr/>
                    <a:lstStyle/>
                    <a:p>
                      <a:pPr algn="ctr"/>
                      <a:r>
                        <a:rPr lang="en-US" sz="1600" dirty="0">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6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6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74789453"/>
                  </a:ext>
                </a:extLst>
              </a:tr>
              <a:tr h="366228">
                <a:tc>
                  <a:txBody>
                    <a:bodyPr/>
                    <a:lstStyle/>
                    <a:p>
                      <a:pPr algn="ctr"/>
                      <a:r>
                        <a:rPr lang="en-US" sz="1400" b="1" dirty="0">
                          <a:solidFill>
                            <a:schemeClr val="bg2">
                              <a:lumMod val="25000"/>
                            </a:schemeClr>
                          </a:solidFill>
                          <a:latin typeface="Arial" panose="020B0604020202020204" pitchFamily="34" charset="0"/>
                          <a:cs typeface="Arial" panose="020B0604020202020204" pitchFamily="34" charset="0"/>
                        </a:rPr>
                        <a:t>FIA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EC67E"/>
                    </a:solidFill>
                  </a:tcPr>
                </a:tc>
                <a:tc>
                  <a:txBody>
                    <a:bodyPr/>
                    <a:lstStyle/>
                    <a:p>
                      <a:pPr algn="ctr"/>
                      <a:r>
                        <a:rPr lang="en-US" sz="1600" dirty="0">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69877786"/>
                  </a:ext>
                </a:extLst>
              </a:tr>
            </a:tbl>
          </a:graphicData>
        </a:graphic>
      </p:graphicFrame>
      <p:sp>
        <p:nvSpPr>
          <p:cNvPr id="6" name="TextBox 5">
            <a:extLst>
              <a:ext uri="{FF2B5EF4-FFF2-40B4-BE49-F238E27FC236}">
                <a16:creationId xmlns:a16="http://schemas.microsoft.com/office/drawing/2014/main" id="{D28112FD-D985-1CE6-C257-613AB3714009}"/>
              </a:ext>
            </a:extLst>
          </p:cNvPr>
          <p:cNvSpPr txBox="1"/>
          <p:nvPr/>
        </p:nvSpPr>
        <p:spPr>
          <a:xfrm>
            <a:off x="539262" y="4450816"/>
            <a:ext cx="10814538" cy="492443"/>
          </a:xfrm>
          <a:prstGeom prst="rect">
            <a:avLst/>
          </a:prstGeom>
          <a:noFill/>
        </p:spPr>
        <p:txBody>
          <a:bodyPr wrap="square" rtlCol="0">
            <a:spAutoFit/>
          </a:bodyPr>
          <a:lstStyle/>
          <a:p>
            <a:r>
              <a:rPr lang="en-US" sz="800" i="1" dirty="0">
                <a:solidFill>
                  <a:schemeClr val="bg2">
                    <a:lumMod val="75000"/>
                  </a:schemeClr>
                </a:solidFill>
                <a:effectLst/>
                <a:latin typeface="Aptos" panose="020B0004020202020204" pitchFamily="34" charset="0"/>
                <a:ea typeface="Aptos" panose="020B0004020202020204" pitchFamily="34" charset="0"/>
                <a:cs typeface="Times New Roman" panose="02020603050405020304" pitchFamily="18" charset="0"/>
              </a:rPr>
              <a:t>Source: https://www.brighthousefinancial.com/education/retirement-planning/comparing-registered-index-linked-annuity-with-other-investments/. Accessed </a:t>
            </a:r>
            <a:r>
              <a:rPr lang="en-US" sz="800" i="1" dirty="0">
                <a:solidFill>
                  <a:schemeClr val="bg2">
                    <a:lumMod val="75000"/>
                  </a:schemeClr>
                </a:solidFill>
                <a:latin typeface="Aptos" panose="020B0004020202020204" pitchFamily="34" charset="0"/>
                <a:ea typeface="Aptos" panose="020B0004020202020204" pitchFamily="34" charset="0"/>
                <a:cs typeface="Times New Roman" panose="02020603050405020304" pitchFamily="18" charset="0"/>
              </a:rPr>
              <a:t>1/8/2026</a:t>
            </a:r>
            <a:r>
              <a:rPr lang="en-US" sz="800" i="1" dirty="0">
                <a:solidFill>
                  <a:schemeClr val="bg2">
                    <a:lumMod val="75000"/>
                  </a:schemeClr>
                </a:solidFill>
                <a:effectLst/>
                <a:latin typeface="Aptos" panose="020B0004020202020204" pitchFamily="34" charset="0"/>
                <a:ea typeface="Aptos" panose="020B0004020202020204" pitchFamily="34" charset="0"/>
                <a:cs typeface="Times New Roman" panose="02020603050405020304" pitchFamily="18" charset="0"/>
              </a:rPr>
              <a:t>.</a:t>
            </a:r>
          </a:p>
          <a:p>
            <a:endParaRPr lang="en-US" dirty="0"/>
          </a:p>
        </p:txBody>
      </p:sp>
    </p:spTree>
    <p:extLst>
      <p:ext uri="{BB962C8B-B14F-4D97-AF65-F5344CB8AC3E}">
        <p14:creationId xmlns:p14="http://schemas.microsoft.com/office/powerpoint/2010/main" val="3181389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EDC5E6-DB8B-B56B-3A36-EFA7E3594A59}"/>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F977825D-BE18-14D3-A6B3-DEDA0E2662E2}"/>
              </a:ext>
            </a:extLst>
          </p:cNvPr>
          <p:cNvSpPr/>
          <p:nvPr/>
        </p:nvSpPr>
        <p:spPr>
          <a:xfrm rot="16200000">
            <a:off x="3396341" y="-3404686"/>
            <a:ext cx="5413829" cy="12177490"/>
          </a:xfrm>
          <a:prstGeom prst="rect">
            <a:avLst/>
          </a:prstGeom>
          <a:solidFill>
            <a:srgbClr val="363A3E"/>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2A813FA4-E5E0-1A51-C619-BF4A99E36046}"/>
              </a:ext>
            </a:extLst>
          </p:cNvPr>
          <p:cNvSpPr>
            <a:spLocks noGrp="1"/>
          </p:cNvSpPr>
          <p:nvPr>
            <p:ph type="title"/>
          </p:nvPr>
        </p:nvSpPr>
        <p:spPr>
          <a:xfrm>
            <a:off x="838200" y="365125"/>
            <a:ext cx="10515600" cy="1325563"/>
          </a:xfrm>
        </p:spPr>
        <p:txBody>
          <a:bodyPr/>
          <a:lstStyle/>
          <a:p>
            <a:r>
              <a:rPr lang="en-US" dirty="0">
                <a:solidFill>
                  <a:schemeClr val="bg1"/>
                </a:solidFill>
                <a:latin typeface="Arial Narrow" panose="020B0604020202020204" pitchFamily="34" charset="0"/>
                <a:cs typeface="Arial Narrow" panose="020B0604020202020204" pitchFamily="34" charset="0"/>
              </a:rPr>
              <a:t>ANNUITY COMPARISON</a:t>
            </a:r>
          </a:p>
        </p:txBody>
      </p:sp>
      <p:sp>
        <p:nvSpPr>
          <p:cNvPr id="5" name="Rectangle 4">
            <a:extLst>
              <a:ext uri="{FF2B5EF4-FFF2-40B4-BE49-F238E27FC236}">
                <a16:creationId xmlns:a16="http://schemas.microsoft.com/office/drawing/2014/main" id="{59575A0F-865E-E776-B587-AD45C9CC6802}"/>
              </a:ext>
            </a:extLst>
          </p:cNvPr>
          <p:cNvSpPr/>
          <p:nvPr/>
        </p:nvSpPr>
        <p:spPr>
          <a:xfrm>
            <a:off x="-1" y="800100"/>
            <a:ext cx="669471" cy="391886"/>
          </a:xfrm>
          <a:prstGeom prst="rect">
            <a:avLst/>
          </a:prstGeom>
          <a:solidFill>
            <a:srgbClr val="EEC6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Left-Right Arrow 6">
            <a:extLst>
              <a:ext uri="{FF2B5EF4-FFF2-40B4-BE49-F238E27FC236}">
                <a16:creationId xmlns:a16="http://schemas.microsoft.com/office/drawing/2014/main" id="{7B5A3413-DEC5-C562-E2D1-6B03DED3DB54}"/>
              </a:ext>
            </a:extLst>
          </p:cNvPr>
          <p:cNvSpPr/>
          <p:nvPr/>
        </p:nvSpPr>
        <p:spPr>
          <a:xfrm>
            <a:off x="852710" y="2694417"/>
            <a:ext cx="10642604" cy="1817077"/>
          </a:xfrm>
          <a:prstGeom prst="leftRightArrow">
            <a:avLst/>
          </a:prstGeom>
          <a:gradFill>
            <a:gsLst>
              <a:gs pos="0">
                <a:srgbClr val="CA9F55"/>
              </a:gs>
              <a:gs pos="100000">
                <a:srgbClr val="C00000"/>
              </a:gs>
            </a:gsLst>
            <a:lin ang="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gradFill>
                <a:gsLst>
                  <a:gs pos="100000">
                    <a:srgbClr val="CA9F55"/>
                  </a:gs>
                  <a:gs pos="0">
                    <a:srgbClr val="C00000"/>
                  </a:gs>
                </a:gsLst>
                <a:lin ang="0" scaled="0"/>
              </a:gradFill>
            </a:endParaRPr>
          </a:p>
        </p:txBody>
      </p:sp>
      <p:sp>
        <p:nvSpPr>
          <p:cNvPr id="8" name="Title 1">
            <a:extLst>
              <a:ext uri="{FF2B5EF4-FFF2-40B4-BE49-F238E27FC236}">
                <a16:creationId xmlns:a16="http://schemas.microsoft.com/office/drawing/2014/main" id="{12C1FC3E-2E8A-10A0-7F72-305EE283F8A8}"/>
              </a:ext>
            </a:extLst>
          </p:cNvPr>
          <p:cNvSpPr txBox="1">
            <a:spLocks/>
          </p:cNvSpPr>
          <p:nvPr/>
        </p:nvSpPr>
        <p:spPr>
          <a:xfrm>
            <a:off x="665281" y="1690688"/>
            <a:ext cx="173808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r>
              <a:rPr lang="en-US" sz="2400" dirty="0">
                <a:solidFill>
                  <a:schemeClr val="bg1"/>
                </a:solidFill>
              </a:rPr>
              <a:t>LOW RISK</a:t>
            </a:r>
          </a:p>
        </p:txBody>
      </p:sp>
      <p:sp>
        <p:nvSpPr>
          <p:cNvPr id="9" name="Title 1">
            <a:extLst>
              <a:ext uri="{FF2B5EF4-FFF2-40B4-BE49-F238E27FC236}">
                <a16:creationId xmlns:a16="http://schemas.microsoft.com/office/drawing/2014/main" id="{40BFDE24-D636-B1B7-D643-8585B1F79E86}"/>
              </a:ext>
            </a:extLst>
          </p:cNvPr>
          <p:cNvSpPr txBox="1">
            <a:spLocks/>
          </p:cNvSpPr>
          <p:nvPr/>
        </p:nvSpPr>
        <p:spPr>
          <a:xfrm>
            <a:off x="4656433" y="1690688"/>
            <a:ext cx="319370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pPr algn="ctr"/>
            <a:r>
              <a:rPr lang="en-US" sz="2400" dirty="0">
                <a:solidFill>
                  <a:schemeClr val="bg1"/>
                </a:solidFill>
              </a:rPr>
              <a:t>MODERATE RISK</a:t>
            </a:r>
          </a:p>
        </p:txBody>
      </p:sp>
      <p:sp>
        <p:nvSpPr>
          <p:cNvPr id="10" name="Title 1">
            <a:extLst>
              <a:ext uri="{FF2B5EF4-FFF2-40B4-BE49-F238E27FC236}">
                <a16:creationId xmlns:a16="http://schemas.microsoft.com/office/drawing/2014/main" id="{22EFAF0F-6EB1-C87C-C4EA-BF26C3B835B5}"/>
              </a:ext>
            </a:extLst>
          </p:cNvPr>
          <p:cNvSpPr txBox="1">
            <a:spLocks/>
          </p:cNvSpPr>
          <p:nvPr/>
        </p:nvSpPr>
        <p:spPr>
          <a:xfrm>
            <a:off x="9224035" y="1690688"/>
            <a:ext cx="319370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pPr algn="ctr"/>
            <a:r>
              <a:rPr lang="en-US" sz="2400" dirty="0">
                <a:solidFill>
                  <a:schemeClr val="bg1"/>
                </a:solidFill>
              </a:rPr>
              <a:t>HIGH RISK</a:t>
            </a:r>
          </a:p>
        </p:txBody>
      </p:sp>
      <p:sp>
        <p:nvSpPr>
          <p:cNvPr id="11" name="Title 1">
            <a:extLst>
              <a:ext uri="{FF2B5EF4-FFF2-40B4-BE49-F238E27FC236}">
                <a16:creationId xmlns:a16="http://schemas.microsoft.com/office/drawing/2014/main" id="{DD732C7D-B96F-9EC6-CD19-0C36AB274563}"/>
              </a:ext>
            </a:extLst>
          </p:cNvPr>
          <p:cNvSpPr txBox="1">
            <a:spLocks/>
          </p:cNvSpPr>
          <p:nvPr/>
        </p:nvSpPr>
        <p:spPr>
          <a:xfrm>
            <a:off x="1784695" y="2940173"/>
            <a:ext cx="173808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pPr algn="ctr"/>
            <a:r>
              <a:rPr lang="en-US" sz="2000" dirty="0">
                <a:solidFill>
                  <a:schemeClr val="bg1"/>
                </a:solidFill>
                <a:latin typeface="Arial Narrow" panose="020B0604020202020204" pitchFamily="34" charset="0"/>
                <a:cs typeface="Arial Narrow" panose="020B0604020202020204" pitchFamily="34" charset="0"/>
              </a:rPr>
              <a:t>FIXED ANNUITIES</a:t>
            </a:r>
          </a:p>
        </p:txBody>
      </p:sp>
      <p:sp>
        <p:nvSpPr>
          <p:cNvPr id="12" name="Title 1">
            <a:extLst>
              <a:ext uri="{FF2B5EF4-FFF2-40B4-BE49-F238E27FC236}">
                <a16:creationId xmlns:a16="http://schemas.microsoft.com/office/drawing/2014/main" id="{FE01E6AE-B964-2226-8571-636A0981EECC}"/>
              </a:ext>
            </a:extLst>
          </p:cNvPr>
          <p:cNvSpPr txBox="1">
            <a:spLocks/>
          </p:cNvSpPr>
          <p:nvPr/>
        </p:nvSpPr>
        <p:spPr>
          <a:xfrm>
            <a:off x="5442295" y="2940173"/>
            <a:ext cx="173808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pPr algn="ctr"/>
            <a:r>
              <a:rPr lang="en-US" sz="2000" dirty="0">
                <a:solidFill>
                  <a:schemeClr val="bg1"/>
                </a:solidFill>
                <a:latin typeface="Arial Narrow" panose="020B0604020202020204" pitchFamily="34" charset="0"/>
                <a:cs typeface="Arial Narrow" panose="020B0604020202020204" pitchFamily="34" charset="0"/>
              </a:rPr>
              <a:t>INDEXED ANNUITIES</a:t>
            </a:r>
          </a:p>
        </p:txBody>
      </p:sp>
      <p:sp>
        <p:nvSpPr>
          <p:cNvPr id="13" name="Title 1">
            <a:extLst>
              <a:ext uri="{FF2B5EF4-FFF2-40B4-BE49-F238E27FC236}">
                <a16:creationId xmlns:a16="http://schemas.microsoft.com/office/drawing/2014/main" id="{0CB3102C-5BCD-6A98-1B8D-758287AD5D95}"/>
              </a:ext>
            </a:extLst>
          </p:cNvPr>
          <p:cNvSpPr txBox="1">
            <a:spLocks/>
          </p:cNvSpPr>
          <p:nvPr/>
        </p:nvSpPr>
        <p:spPr>
          <a:xfrm>
            <a:off x="6993509" y="2940173"/>
            <a:ext cx="173808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pPr algn="ctr"/>
            <a:r>
              <a:rPr lang="en-US" sz="2000" dirty="0">
                <a:solidFill>
                  <a:schemeClr val="bg1"/>
                </a:solidFill>
                <a:latin typeface="Arial Narrow" panose="020B0604020202020204" pitchFamily="34" charset="0"/>
                <a:cs typeface="Arial Narrow" panose="020B0604020202020204" pitchFamily="34" charset="0"/>
              </a:rPr>
              <a:t>STRUCTURED ANNUITIES</a:t>
            </a:r>
          </a:p>
        </p:txBody>
      </p:sp>
      <p:sp>
        <p:nvSpPr>
          <p:cNvPr id="14" name="Title 1">
            <a:extLst>
              <a:ext uri="{FF2B5EF4-FFF2-40B4-BE49-F238E27FC236}">
                <a16:creationId xmlns:a16="http://schemas.microsoft.com/office/drawing/2014/main" id="{5447D548-2ED4-A075-ECA5-2BCDDCFDD7B0}"/>
              </a:ext>
            </a:extLst>
          </p:cNvPr>
          <p:cNvSpPr txBox="1">
            <a:spLocks/>
          </p:cNvSpPr>
          <p:nvPr/>
        </p:nvSpPr>
        <p:spPr>
          <a:xfrm>
            <a:off x="8642694" y="2940173"/>
            <a:ext cx="173808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pPr algn="ctr"/>
            <a:r>
              <a:rPr lang="en-US" sz="2000" dirty="0">
                <a:solidFill>
                  <a:schemeClr val="bg1"/>
                </a:solidFill>
                <a:latin typeface="Arial Narrow" panose="020B0604020202020204" pitchFamily="34" charset="0"/>
                <a:cs typeface="Arial Narrow" panose="020B0604020202020204" pitchFamily="34" charset="0"/>
              </a:rPr>
              <a:t>VARIABLE ANNUITIES</a:t>
            </a:r>
          </a:p>
        </p:txBody>
      </p:sp>
      <p:sp>
        <p:nvSpPr>
          <p:cNvPr id="2" name="TextBox 1">
            <a:extLst>
              <a:ext uri="{FF2B5EF4-FFF2-40B4-BE49-F238E27FC236}">
                <a16:creationId xmlns:a16="http://schemas.microsoft.com/office/drawing/2014/main" id="{D6968E77-DEE9-A6F8-F180-641F79D22F5C}"/>
              </a:ext>
            </a:extLst>
          </p:cNvPr>
          <p:cNvSpPr txBox="1"/>
          <p:nvPr/>
        </p:nvSpPr>
        <p:spPr>
          <a:xfrm>
            <a:off x="766743" y="4955256"/>
            <a:ext cx="10814538" cy="615553"/>
          </a:xfrm>
          <a:prstGeom prst="rect">
            <a:avLst/>
          </a:prstGeom>
          <a:noFill/>
        </p:spPr>
        <p:txBody>
          <a:bodyPr wrap="square" rtlCol="0">
            <a:spAutoFit/>
          </a:bodyPr>
          <a:lstStyle/>
          <a:p>
            <a:r>
              <a:rPr lang="en-US" sz="800" i="1" dirty="0">
                <a:solidFill>
                  <a:schemeClr val="bg2">
                    <a:lumMod val="75000"/>
                  </a:schemeClr>
                </a:solidFill>
                <a:effectLst/>
                <a:latin typeface="Aptos" panose="020B0004020202020204" pitchFamily="34" charset="0"/>
                <a:ea typeface="Aptos" panose="020B0004020202020204" pitchFamily="34" charset="0"/>
                <a:cs typeface="Times New Roman" panose="02020603050405020304" pitchFamily="18" charset="0"/>
              </a:rPr>
              <a:t>Sources: https://www.winkintel.com/insurance-basics/annuities/. Accessed </a:t>
            </a:r>
            <a:r>
              <a:rPr lang="en-US" sz="800" i="1" dirty="0">
                <a:solidFill>
                  <a:schemeClr val="bg2">
                    <a:lumMod val="75000"/>
                  </a:schemeClr>
                </a:solidFill>
                <a:latin typeface="Aptos" panose="020B0004020202020204" pitchFamily="34" charset="0"/>
                <a:ea typeface="Aptos" panose="020B0004020202020204" pitchFamily="34" charset="0"/>
                <a:cs typeface="Times New Roman" panose="02020603050405020304" pitchFamily="18" charset="0"/>
              </a:rPr>
              <a:t>1/8/2026</a:t>
            </a:r>
            <a:r>
              <a:rPr lang="en-US" sz="800" i="1" dirty="0">
                <a:solidFill>
                  <a:schemeClr val="bg2">
                    <a:lumMod val="75000"/>
                  </a:schemeClr>
                </a:solidFill>
                <a:effectLst/>
                <a:latin typeface="Aptos" panose="020B0004020202020204" pitchFamily="34" charset="0"/>
                <a:ea typeface="Aptos" panose="020B0004020202020204" pitchFamily="34" charset="0"/>
                <a:cs typeface="Times New Roman" panose="02020603050405020304" pitchFamily="18" charset="0"/>
              </a:rPr>
              <a:t>.</a:t>
            </a:r>
          </a:p>
          <a:p>
            <a:r>
              <a:rPr lang="en-US" sz="800" i="1" dirty="0">
                <a:solidFill>
                  <a:schemeClr val="bg2">
                    <a:lumMod val="75000"/>
                  </a:schemeClr>
                </a:solidFill>
                <a:effectLst/>
                <a:latin typeface="Aptos" panose="020B0004020202020204" pitchFamily="34" charset="0"/>
                <a:ea typeface="Aptos" panose="020B0004020202020204" pitchFamily="34" charset="0"/>
                <a:cs typeface="Times New Roman" panose="02020603050405020304" pitchFamily="18" charset="0"/>
              </a:rPr>
              <a:t>https://www.annuity.org/annuities/strategies/risk-tolerance/</a:t>
            </a:r>
            <a:r>
              <a:rPr lang="en-US" sz="800" i="1" dirty="0">
                <a:solidFill>
                  <a:schemeClr val="bg2">
                    <a:lumMod val="75000"/>
                  </a:schemeClr>
                </a:solidFill>
                <a:latin typeface="Aptos" panose="020B0004020202020204" pitchFamily="34" charset="0"/>
                <a:ea typeface="Aptos" panose="020B0004020202020204" pitchFamily="34" charset="0"/>
                <a:cs typeface="Times New Roman" panose="02020603050405020304" pitchFamily="18" charset="0"/>
              </a:rPr>
              <a:t>. </a:t>
            </a:r>
            <a:r>
              <a:rPr lang="en-US" sz="800" i="1" dirty="0">
                <a:solidFill>
                  <a:schemeClr val="bg2">
                    <a:lumMod val="75000"/>
                  </a:schemeClr>
                </a:solidFill>
                <a:effectLst/>
                <a:latin typeface="Aptos" panose="020B0004020202020204" pitchFamily="34" charset="0"/>
                <a:ea typeface="Aptos" panose="020B0004020202020204" pitchFamily="34" charset="0"/>
                <a:cs typeface="Times New Roman" panose="02020603050405020304" pitchFamily="18" charset="0"/>
              </a:rPr>
              <a:t>Accessed </a:t>
            </a:r>
            <a:r>
              <a:rPr lang="en-US" sz="800" i="1" dirty="0">
                <a:solidFill>
                  <a:schemeClr val="bg2">
                    <a:lumMod val="75000"/>
                  </a:schemeClr>
                </a:solidFill>
                <a:latin typeface="Aptos" panose="020B0004020202020204" pitchFamily="34" charset="0"/>
                <a:ea typeface="Aptos" panose="020B0004020202020204" pitchFamily="34" charset="0"/>
                <a:cs typeface="Times New Roman" panose="02020603050405020304" pitchFamily="18" charset="0"/>
              </a:rPr>
              <a:t>1/8/2026</a:t>
            </a:r>
            <a:r>
              <a:rPr lang="en-US" sz="800" i="1" dirty="0">
                <a:solidFill>
                  <a:schemeClr val="bg2">
                    <a:lumMod val="75000"/>
                  </a:schemeClr>
                </a:solidFill>
                <a:effectLst/>
                <a:latin typeface="Aptos" panose="020B0004020202020204" pitchFamily="34" charset="0"/>
                <a:ea typeface="Aptos" panose="020B0004020202020204" pitchFamily="34" charset="0"/>
                <a:cs typeface="Times New Roman" panose="02020603050405020304" pitchFamily="18" charset="0"/>
              </a:rPr>
              <a:t>.</a:t>
            </a:r>
          </a:p>
          <a:p>
            <a:endParaRPr lang="en-US" dirty="0"/>
          </a:p>
        </p:txBody>
      </p:sp>
    </p:spTree>
    <p:extLst>
      <p:ext uri="{BB962C8B-B14F-4D97-AF65-F5344CB8AC3E}">
        <p14:creationId xmlns:p14="http://schemas.microsoft.com/office/powerpoint/2010/main" val="2658406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D81396-254F-4C1D-AC39-981E609B4C14}"/>
            </a:ext>
          </a:extLst>
        </p:cNvPr>
        <p:cNvGrpSpPr/>
        <p:nvPr/>
      </p:nvGrpSpPr>
      <p:grpSpPr>
        <a:xfrm>
          <a:off x="0" y="0"/>
          <a:ext cx="0" cy="0"/>
          <a:chOff x="0" y="0"/>
          <a:chExt cx="0" cy="0"/>
        </a:xfrm>
      </p:grpSpPr>
      <p:sp>
        <p:nvSpPr>
          <p:cNvPr id="14" name="Title 13">
            <a:extLst>
              <a:ext uri="{FF2B5EF4-FFF2-40B4-BE49-F238E27FC236}">
                <a16:creationId xmlns:a16="http://schemas.microsoft.com/office/drawing/2014/main" id="{F9A1E781-E911-486B-48FB-471B4D61B223}"/>
              </a:ext>
            </a:extLst>
          </p:cNvPr>
          <p:cNvSpPr>
            <a:spLocks noGrp="1"/>
          </p:cNvSpPr>
          <p:nvPr>
            <p:ph type="title"/>
          </p:nvPr>
        </p:nvSpPr>
        <p:spPr>
          <a:xfrm>
            <a:off x="838200" y="348796"/>
            <a:ext cx="10515600" cy="1325563"/>
          </a:xfrm>
        </p:spPr>
        <p:txBody>
          <a:bodyPr/>
          <a:lstStyle/>
          <a:p>
            <a:endParaRPr lang="en-US"/>
          </a:p>
        </p:txBody>
      </p:sp>
      <p:sp>
        <p:nvSpPr>
          <p:cNvPr id="15" name="Content Placeholder 14">
            <a:extLst>
              <a:ext uri="{FF2B5EF4-FFF2-40B4-BE49-F238E27FC236}">
                <a16:creationId xmlns:a16="http://schemas.microsoft.com/office/drawing/2014/main" id="{8D1AACBD-0547-2542-7D33-58455607113D}"/>
              </a:ext>
            </a:extLst>
          </p:cNvPr>
          <p:cNvSpPr>
            <a:spLocks noGrp="1"/>
          </p:cNvSpPr>
          <p:nvPr>
            <p:ph idx="1"/>
          </p:nvPr>
        </p:nvSpPr>
        <p:spPr>
          <a:xfrm>
            <a:off x="838200" y="1809296"/>
            <a:ext cx="5257800" cy="3619211"/>
          </a:xfrm>
        </p:spPr>
        <p:txBody>
          <a:bodyPr/>
          <a:lstStyle/>
          <a:p>
            <a:endParaRPr lang="en-US"/>
          </a:p>
        </p:txBody>
      </p:sp>
      <p:pic>
        <p:nvPicPr>
          <p:cNvPr id="5" name="Picture 4">
            <a:extLst>
              <a:ext uri="{FF2B5EF4-FFF2-40B4-BE49-F238E27FC236}">
                <a16:creationId xmlns:a16="http://schemas.microsoft.com/office/drawing/2014/main" id="{AD0CA140-5AA5-2B03-B246-07742ECDA0A6}"/>
              </a:ext>
            </a:extLst>
          </p:cNvPr>
          <p:cNvPicPr>
            <a:picLocks noChangeAspect="1"/>
          </p:cNvPicPr>
          <p:nvPr/>
        </p:nvPicPr>
        <p:blipFill>
          <a:blip r:embed="rId3"/>
          <a:srcRect l="6791" t="17885" b="20305"/>
          <a:stretch/>
        </p:blipFill>
        <p:spPr>
          <a:xfrm>
            <a:off x="0" y="0"/>
            <a:ext cx="12192000" cy="5391635"/>
          </a:xfrm>
          <a:prstGeom prst="rect">
            <a:avLst/>
          </a:prstGeom>
        </p:spPr>
      </p:pic>
      <p:sp>
        <p:nvSpPr>
          <p:cNvPr id="9" name="Rectangle 8">
            <a:extLst>
              <a:ext uri="{FF2B5EF4-FFF2-40B4-BE49-F238E27FC236}">
                <a16:creationId xmlns:a16="http://schemas.microsoft.com/office/drawing/2014/main" id="{F8618341-B2C0-FF54-091A-CDCB1B80699E}"/>
              </a:ext>
            </a:extLst>
          </p:cNvPr>
          <p:cNvSpPr/>
          <p:nvPr/>
        </p:nvSpPr>
        <p:spPr>
          <a:xfrm>
            <a:off x="0" y="1517791"/>
            <a:ext cx="12192000" cy="3873844"/>
          </a:xfrm>
          <a:prstGeom prst="rect">
            <a:avLst/>
          </a:prstGeom>
          <a:gradFill>
            <a:gsLst>
              <a:gs pos="0">
                <a:srgbClr val="363A3E">
                  <a:alpha val="0"/>
                </a:srgbClr>
              </a:gs>
              <a:gs pos="97000">
                <a:schemeClr val="tx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DE84938-0905-D40A-3714-E0F9F95D8484}"/>
              </a:ext>
            </a:extLst>
          </p:cNvPr>
          <p:cNvSpPr txBox="1"/>
          <p:nvPr/>
        </p:nvSpPr>
        <p:spPr>
          <a:xfrm>
            <a:off x="660018" y="4324100"/>
            <a:ext cx="10693781" cy="723981"/>
          </a:xfrm>
          <a:prstGeom prst="rect">
            <a:avLst/>
          </a:prstGeom>
          <a:noFill/>
          <a:effectLst>
            <a:outerShdw blurRad="50800" dist="38100" dir="8100000" algn="tr" rotWithShape="0">
              <a:prstClr val="black">
                <a:alpha val="40000"/>
              </a:prstClr>
            </a:outerShdw>
          </a:effectLst>
        </p:spPr>
        <p:txBody>
          <a:bodyPr wrap="square" rtlCol="0">
            <a:spAutoFit/>
          </a:bodyPr>
          <a:lstStyle/>
          <a:p>
            <a:pPr>
              <a:lnSpc>
                <a:spcPts val="4800"/>
              </a:lnSpc>
            </a:pPr>
            <a:r>
              <a:rPr lang="en-US" sz="6000" b="1" dirty="0">
                <a:solidFill>
                  <a:srgbClr val="EEC67E"/>
                </a:solidFill>
                <a:latin typeface="Arial Narrow" panose="020B0604020202020204" pitchFamily="34" charset="0"/>
                <a:cs typeface="Arial Narrow" panose="020B0604020202020204" pitchFamily="34" charset="0"/>
              </a:rPr>
              <a:t>IN SUMMARY…</a:t>
            </a:r>
          </a:p>
        </p:txBody>
      </p:sp>
    </p:spTree>
    <p:extLst>
      <p:ext uri="{BB962C8B-B14F-4D97-AF65-F5344CB8AC3E}">
        <p14:creationId xmlns:p14="http://schemas.microsoft.com/office/powerpoint/2010/main" val="2773946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F4010B-FE8D-F5DE-7222-0B3FF42FF0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C75AE6-0E18-B769-C2EC-85704489214A}"/>
              </a:ext>
            </a:extLst>
          </p:cNvPr>
          <p:cNvSpPr>
            <a:spLocks noGrp="1"/>
          </p:cNvSpPr>
          <p:nvPr>
            <p:ph type="title"/>
          </p:nvPr>
        </p:nvSpPr>
        <p:spPr>
          <a:xfrm>
            <a:off x="838199" y="333261"/>
            <a:ext cx="9082177" cy="1325563"/>
          </a:xfrm>
        </p:spPr>
        <p:txBody>
          <a:bodyPr/>
          <a:lstStyle/>
          <a:p>
            <a:r>
              <a:rPr lang="en-US" dirty="0">
                <a:solidFill>
                  <a:srgbClr val="363A3E"/>
                </a:solidFill>
                <a:latin typeface="Arial Narrow" panose="020B0604020202020204" pitchFamily="34" charset="0"/>
                <a:cs typeface="Arial Narrow" panose="020B0604020202020204" pitchFamily="34" charset="0"/>
              </a:rPr>
              <a:t>IN SUMMARY…</a:t>
            </a:r>
          </a:p>
        </p:txBody>
      </p:sp>
      <p:sp>
        <p:nvSpPr>
          <p:cNvPr id="5" name="Rectangle 4">
            <a:extLst>
              <a:ext uri="{FF2B5EF4-FFF2-40B4-BE49-F238E27FC236}">
                <a16:creationId xmlns:a16="http://schemas.microsoft.com/office/drawing/2014/main" id="{E4E72290-7804-D212-F9A5-8CBF1C7DC2FF}"/>
              </a:ext>
            </a:extLst>
          </p:cNvPr>
          <p:cNvSpPr/>
          <p:nvPr/>
        </p:nvSpPr>
        <p:spPr>
          <a:xfrm>
            <a:off x="-1" y="800100"/>
            <a:ext cx="669471" cy="391886"/>
          </a:xfrm>
          <a:prstGeom prst="rect">
            <a:avLst/>
          </a:prstGeom>
          <a:solidFill>
            <a:srgbClr val="EEC6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3" name="Content Placeholder 2">
            <a:extLst>
              <a:ext uri="{FF2B5EF4-FFF2-40B4-BE49-F238E27FC236}">
                <a16:creationId xmlns:a16="http://schemas.microsoft.com/office/drawing/2014/main" id="{E1C5B645-2FB3-69C9-FD8D-EC429C4F936A}"/>
              </a:ext>
            </a:extLst>
          </p:cNvPr>
          <p:cNvSpPr>
            <a:spLocks noGrp="1"/>
          </p:cNvSpPr>
          <p:nvPr>
            <p:ph idx="1"/>
          </p:nvPr>
        </p:nvSpPr>
        <p:spPr>
          <a:xfrm>
            <a:off x="838200" y="1690688"/>
            <a:ext cx="5993919" cy="3088346"/>
          </a:xfrm>
        </p:spPr>
        <p:txBody>
          <a:bodyPr>
            <a:normAutofit/>
          </a:bodyPr>
          <a:lstStyle/>
          <a:p>
            <a:pPr marL="0" indent="0">
              <a:lnSpc>
                <a:spcPct val="100000"/>
              </a:lnSpc>
              <a:buNone/>
            </a:pPr>
            <a:r>
              <a:rPr lang="en-US" sz="2000" dirty="0"/>
              <a:t>Over the past three to four decades, financial advisors have increasingly recommended annuities to pre-retirees and retirees seeking financial security and income stability. </a:t>
            </a:r>
          </a:p>
          <a:p>
            <a:pPr marL="0" indent="0">
              <a:lnSpc>
                <a:spcPct val="100000"/>
              </a:lnSpc>
              <a:buNone/>
            </a:pPr>
            <a:r>
              <a:rPr lang="en-US" sz="2000" dirty="0"/>
              <a:t>Throughout this time, perceptions of annuities have varied widely, with proponents emphasizing their role in providing guaranteed income and mitigating longevity risk, while skeptics highlight complexities in fees and terms.</a:t>
            </a:r>
          </a:p>
        </p:txBody>
      </p:sp>
      <p:cxnSp>
        <p:nvCxnSpPr>
          <p:cNvPr id="4" name="Straight Connector 3">
            <a:extLst>
              <a:ext uri="{FF2B5EF4-FFF2-40B4-BE49-F238E27FC236}">
                <a16:creationId xmlns:a16="http://schemas.microsoft.com/office/drawing/2014/main" id="{54C7C115-93F0-D6C1-A32E-FE41E1CA5D7C}"/>
              </a:ext>
            </a:extLst>
          </p:cNvPr>
          <p:cNvCxnSpPr>
            <a:cxnSpLocks/>
          </p:cNvCxnSpPr>
          <p:nvPr/>
        </p:nvCxnSpPr>
        <p:spPr>
          <a:xfrm>
            <a:off x="7967714" y="-22856"/>
            <a:ext cx="0" cy="5413829"/>
          </a:xfrm>
          <a:prstGeom prst="line">
            <a:avLst/>
          </a:prstGeom>
          <a:ln w="28575">
            <a:solidFill>
              <a:srgbClr val="EEC67E"/>
            </a:solidFill>
          </a:ln>
        </p:spPr>
        <p:style>
          <a:lnRef idx="2">
            <a:schemeClr val="accent1"/>
          </a:lnRef>
          <a:fillRef idx="0">
            <a:schemeClr val="accent1"/>
          </a:fillRef>
          <a:effectRef idx="1">
            <a:schemeClr val="accent1"/>
          </a:effectRef>
          <a:fontRef idx="minor">
            <a:schemeClr val="tx1"/>
          </a:fontRef>
        </p:style>
      </p:cxnSp>
      <p:pic>
        <p:nvPicPr>
          <p:cNvPr id="6" name="Picture 5" descr="A person and person looking at a paper&#10;&#10;Description automatically generated">
            <a:extLst>
              <a:ext uri="{FF2B5EF4-FFF2-40B4-BE49-F238E27FC236}">
                <a16:creationId xmlns:a16="http://schemas.microsoft.com/office/drawing/2014/main" id="{1E3735D8-AB81-5337-98CA-5E012C003C67}"/>
              </a:ext>
            </a:extLst>
          </p:cNvPr>
          <p:cNvPicPr>
            <a:picLocks noChangeAspect="1"/>
          </p:cNvPicPr>
          <p:nvPr/>
        </p:nvPicPr>
        <p:blipFill>
          <a:blip r:embed="rId3">
            <a:extLst>
              <a:ext uri="{28A0092B-C50C-407E-A947-70E740481C1C}">
                <a14:useLocalDpi xmlns:a14="http://schemas.microsoft.com/office/drawing/2010/main" val="0"/>
              </a:ext>
            </a:extLst>
          </a:blip>
          <a:srcRect l="28435" r="19875"/>
          <a:stretch/>
        </p:blipFill>
        <p:spPr>
          <a:xfrm>
            <a:off x="7999480" y="-22857"/>
            <a:ext cx="4195260" cy="5413829"/>
          </a:xfrm>
          <a:prstGeom prst="rect">
            <a:avLst/>
          </a:prstGeom>
        </p:spPr>
      </p:pic>
    </p:spTree>
    <p:extLst>
      <p:ext uri="{BB962C8B-B14F-4D97-AF65-F5344CB8AC3E}">
        <p14:creationId xmlns:p14="http://schemas.microsoft.com/office/powerpoint/2010/main" val="4288712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752136-259A-85C3-5DF1-5ECA59F79B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E75A17-5BCA-6E27-A9C8-E3D4EAE39ADB}"/>
              </a:ext>
            </a:extLst>
          </p:cNvPr>
          <p:cNvSpPr>
            <a:spLocks noGrp="1"/>
          </p:cNvSpPr>
          <p:nvPr>
            <p:ph type="title"/>
          </p:nvPr>
        </p:nvSpPr>
        <p:spPr>
          <a:xfrm>
            <a:off x="838199" y="333261"/>
            <a:ext cx="9082177" cy="1325563"/>
          </a:xfrm>
        </p:spPr>
        <p:txBody>
          <a:bodyPr/>
          <a:lstStyle/>
          <a:p>
            <a:r>
              <a:rPr lang="en-US" dirty="0">
                <a:solidFill>
                  <a:srgbClr val="363A3E"/>
                </a:solidFill>
                <a:latin typeface="Arial Narrow" panose="020B0604020202020204" pitchFamily="34" charset="0"/>
                <a:cs typeface="Arial Narrow" panose="020B0604020202020204" pitchFamily="34" charset="0"/>
              </a:rPr>
              <a:t>IMPACT OF INTEREST RATES</a:t>
            </a:r>
          </a:p>
        </p:txBody>
      </p:sp>
      <p:sp>
        <p:nvSpPr>
          <p:cNvPr id="5" name="Rectangle 4">
            <a:extLst>
              <a:ext uri="{FF2B5EF4-FFF2-40B4-BE49-F238E27FC236}">
                <a16:creationId xmlns:a16="http://schemas.microsoft.com/office/drawing/2014/main" id="{D579C299-BE95-41D1-961B-BBA8B57B0F14}"/>
              </a:ext>
            </a:extLst>
          </p:cNvPr>
          <p:cNvSpPr/>
          <p:nvPr/>
        </p:nvSpPr>
        <p:spPr>
          <a:xfrm>
            <a:off x="-1" y="800100"/>
            <a:ext cx="669471" cy="391886"/>
          </a:xfrm>
          <a:prstGeom prst="rect">
            <a:avLst/>
          </a:prstGeom>
          <a:solidFill>
            <a:srgbClr val="EEC6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3" name="Content Placeholder 2">
            <a:extLst>
              <a:ext uri="{FF2B5EF4-FFF2-40B4-BE49-F238E27FC236}">
                <a16:creationId xmlns:a16="http://schemas.microsoft.com/office/drawing/2014/main" id="{D1F37E4C-C3DE-5B6D-08C2-45AB02D905FA}"/>
              </a:ext>
            </a:extLst>
          </p:cNvPr>
          <p:cNvSpPr>
            <a:spLocks noGrp="1"/>
          </p:cNvSpPr>
          <p:nvPr>
            <p:ph idx="1"/>
          </p:nvPr>
        </p:nvSpPr>
        <p:spPr>
          <a:xfrm>
            <a:off x="838201" y="1690688"/>
            <a:ext cx="5700622" cy="3088346"/>
          </a:xfrm>
        </p:spPr>
        <p:txBody>
          <a:bodyPr>
            <a:normAutofit/>
          </a:bodyPr>
          <a:lstStyle/>
          <a:p>
            <a:pPr marL="0" indent="0">
              <a:lnSpc>
                <a:spcPct val="100000"/>
              </a:lnSpc>
              <a:buNone/>
            </a:pPr>
            <a:r>
              <a:rPr lang="en-US" sz="2000" dirty="0">
                <a:ea typeface="Aptos" panose="020B0004020202020204" pitchFamily="34" charset="0"/>
              </a:rPr>
              <a:t>Over recent years, interest rates have been higher compared to earlier low-rate periods, impacting annuity pricing and product features. Changes in interest rates can affect payout rates and credited interest, so annuities may be worth considering as part of a broader retirement strategy, based on personal goals and current market conditions. </a:t>
            </a:r>
            <a:endParaRPr lang="en-US" sz="2000" dirty="0">
              <a:effectLst/>
              <a:ea typeface="Aptos" panose="020B0004020202020204" pitchFamily="34" charset="0"/>
            </a:endParaRPr>
          </a:p>
        </p:txBody>
      </p:sp>
      <p:cxnSp>
        <p:nvCxnSpPr>
          <p:cNvPr id="4" name="Straight Connector 3">
            <a:extLst>
              <a:ext uri="{FF2B5EF4-FFF2-40B4-BE49-F238E27FC236}">
                <a16:creationId xmlns:a16="http://schemas.microsoft.com/office/drawing/2014/main" id="{2DF6431C-A922-20B2-2251-4B1889ECB618}"/>
              </a:ext>
            </a:extLst>
          </p:cNvPr>
          <p:cNvCxnSpPr>
            <a:cxnSpLocks/>
          </p:cNvCxnSpPr>
          <p:nvPr/>
        </p:nvCxnSpPr>
        <p:spPr>
          <a:xfrm>
            <a:off x="7967714" y="-22856"/>
            <a:ext cx="0" cy="5413829"/>
          </a:xfrm>
          <a:prstGeom prst="line">
            <a:avLst/>
          </a:prstGeom>
          <a:ln w="28575">
            <a:solidFill>
              <a:srgbClr val="EEC67E"/>
            </a:solidFill>
          </a:ln>
        </p:spPr>
        <p:style>
          <a:lnRef idx="2">
            <a:schemeClr val="accent1"/>
          </a:lnRef>
          <a:fillRef idx="0">
            <a:schemeClr val="accent1"/>
          </a:fillRef>
          <a:effectRef idx="1">
            <a:schemeClr val="accent1"/>
          </a:effectRef>
          <a:fontRef idx="minor">
            <a:schemeClr val="tx1"/>
          </a:fontRef>
        </p:style>
      </p:cxnSp>
      <p:pic>
        <p:nvPicPr>
          <p:cNvPr id="6" name="Picture 5" descr="A person and person looking at a paper&#10;&#10;Description automatically generated">
            <a:extLst>
              <a:ext uri="{FF2B5EF4-FFF2-40B4-BE49-F238E27FC236}">
                <a16:creationId xmlns:a16="http://schemas.microsoft.com/office/drawing/2014/main" id="{1485B20B-70C7-25EA-04C6-56E84C7388A1}"/>
              </a:ext>
            </a:extLst>
          </p:cNvPr>
          <p:cNvPicPr>
            <a:picLocks noChangeAspect="1"/>
          </p:cNvPicPr>
          <p:nvPr/>
        </p:nvPicPr>
        <p:blipFill>
          <a:blip r:embed="rId3">
            <a:extLst>
              <a:ext uri="{28A0092B-C50C-407E-A947-70E740481C1C}">
                <a14:useLocalDpi xmlns:a14="http://schemas.microsoft.com/office/drawing/2010/main" val="0"/>
              </a:ext>
            </a:extLst>
          </a:blip>
          <a:srcRect l="28435" r="19875"/>
          <a:stretch/>
        </p:blipFill>
        <p:spPr>
          <a:xfrm>
            <a:off x="7999480" y="-22857"/>
            <a:ext cx="4195260" cy="5413829"/>
          </a:xfrm>
          <a:prstGeom prst="rect">
            <a:avLst/>
          </a:prstGeom>
        </p:spPr>
      </p:pic>
      <p:sp>
        <p:nvSpPr>
          <p:cNvPr id="7" name="TextBox 6">
            <a:extLst>
              <a:ext uri="{FF2B5EF4-FFF2-40B4-BE49-F238E27FC236}">
                <a16:creationId xmlns:a16="http://schemas.microsoft.com/office/drawing/2014/main" id="{46F8BFFD-E7BD-0D29-2515-3F182E5231AF}"/>
              </a:ext>
            </a:extLst>
          </p:cNvPr>
          <p:cNvSpPr txBox="1"/>
          <p:nvPr/>
        </p:nvSpPr>
        <p:spPr>
          <a:xfrm>
            <a:off x="838199" y="5047624"/>
            <a:ext cx="10814538" cy="492443"/>
          </a:xfrm>
          <a:prstGeom prst="rect">
            <a:avLst/>
          </a:prstGeom>
          <a:noFill/>
        </p:spPr>
        <p:txBody>
          <a:bodyPr wrap="square" rtlCol="0">
            <a:spAutoFit/>
          </a:bodyPr>
          <a:lstStyle/>
          <a:p>
            <a:pPr>
              <a:spcBef>
                <a:spcPts val="0"/>
              </a:spcBef>
              <a:spcAft>
                <a:spcPts val="0"/>
              </a:spcAft>
            </a:pPr>
            <a:r>
              <a:rPr lang="en-US" sz="800" i="1" dirty="0">
                <a:solidFill>
                  <a:schemeClr val="bg2">
                    <a:lumMod val="75000"/>
                  </a:schemeClr>
                </a:solidFill>
                <a:effectLst/>
                <a:latin typeface="Aptos" panose="020B0004020202020204" pitchFamily="34" charset="0"/>
                <a:ea typeface="Aptos" panose="020B0004020202020204" pitchFamily="34" charset="0"/>
                <a:cs typeface="Times New Roman" panose="02020603050405020304" pitchFamily="18" charset="0"/>
              </a:rPr>
              <a:t>Source: https://canvasannuity.com/blog/do-annuity-rates-rise-with-interest-rates</a:t>
            </a:r>
            <a:r>
              <a:rPr lang="en-US" sz="800" i="1" dirty="0">
                <a:solidFill>
                  <a:schemeClr val="bg2">
                    <a:lumMod val="75000"/>
                  </a:schemeClr>
                </a:solidFill>
                <a:latin typeface="Aptos" panose="020B0004020202020204" pitchFamily="34" charset="0"/>
                <a:ea typeface="Aptos" panose="020B0004020202020204" pitchFamily="34" charset="0"/>
                <a:cs typeface="Times New Roman" panose="02020603050405020304" pitchFamily="18" charset="0"/>
              </a:rPr>
              <a:t>. </a:t>
            </a:r>
            <a:r>
              <a:rPr lang="en-US" sz="800" i="1" dirty="0">
                <a:solidFill>
                  <a:schemeClr val="bg2">
                    <a:lumMod val="75000"/>
                  </a:schemeClr>
                </a:solidFill>
                <a:effectLst/>
                <a:latin typeface="Aptos" panose="020B0004020202020204" pitchFamily="34" charset="0"/>
                <a:ea typeface="Aptos" panose="020B0004020202020204" pitchFamily="34" charset="0"/>
                <a:cs typeface="Times New Roman" panose="02020603050405020304" pitchFamily="18" charset="0"/>
              </a:rPr>
              <a:t>Accessed </a:t>
            </a:r>
            <a:r>
              <a:rPr lang="en-US" sz="800" i="1" dirty="0">
                <a:solidFill>
                  <a:schemeClr val="bg2">
                    <a:lumMod val="75000"/>
                  </a:schemeClr>
                </a:solidFill>
                <a:latin typeface="Aptos" panose="020B0004020202020204" pitchFamily="34" charset="0"/>
                <a:ea typeface="Aptos" panose="020B0004020202020204" pitchFamily="34" charset="0"/>
                <a:cs typeface="Times New Roman" panose="02020603050405020304" pitchFamily="18" charset="0"/>
              </a:rPr>
              <a:t>1/8/2026</a:t>
            </a:r>
            <a:r>
              <a:rPr lang="en-US" sz="800" i="1" dirty="0">
                <a:solidFill>
                  <a:schemeClr val="bg2">
                    <a:lumMod val="75000"/>
                  </a:schemeClr>
                </a:solidFill>
                <a:effectLst/>
                <a:latin typeface="Aptos" panose="020B0004020202020204" pitchFamily="34" charset="0"/>
                <a:ea typeface="Aptos" panose="020B0004020202020204" pitchFamily="34" charset="0"/>
                <a:cs typeface="Times New Roman" panose="02020603050405020304" pitchFamily="18" charset="0"/>
              </a:rPr>
              <a:t>.</a:t>
            </a:r>
          </a:p>
          <a:p>
            <a:endParaRPr lang="en-US" dirty="0"/>
          </a:p>
        </p:txBody>
      </p:sp>
    </p:spTree>
    <p:extLst>
      <p:ext uri="{BB962C8B-B14F-4D97-AF65-F5344CB8AC3E}">
        <p14:creationId xmlns:p14="http://schemas.microsoft.com/office/powerpoint/2010/main" val="747848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643D52-BF47-8B0E-1616-CE01CC5F8B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5F242E-A00D-5862-1490-CCAE9242D5DA}"/>
              </a:ext>
            </a:extLst>
          </p:cNvPr>
          <p:cNvSpPr>
            <a:spLocks noGrp="1"/>
          </p:cNvSpPr>
          <p:nvPr>
            <p:ph type="title"/>
          </p:nvPr>
        </p:nvSpPr>
        <p:spPr>
          <a:xfrm>
            <a:off x="838199" y="333261"/>
            <a:ext cx="9082177" cy="1325563"/>
          </a:xfrm>
        </p:spPr>
        <p:txBody>
          <a:bodyPr/>
          <a:lstStyle/>
          <a:p>
            <a:r>
              <a:rPr lang="en-US" dirty="0">
                <a:solidFill>
                  <a:srgbClr val="363A3E"/>
                </a:solidFill>
                <a:latin typeface="Arial Narrow" panose="020B0604020202020204" pitchFamily="34" charset="0"/>
                <a:cs typeface="Arial Narrow" panose="020B0604020202020204" pitchFamily="34" charset="0"/>
              </a:rPr>
              <a:t>OPPORTUNITY FOR REFINEMENT</a:t>
            </a:r>
          </a:p>
        </p:txBody>
      </p:sp>
      <p:sp>
        <p:nvSpPr>
          <p:cNvPr id="5" name="Rectangle 4">
            <a:extLst>
              <a:ext uri="{FF2B5EF4-FFF2-40B4-BE49-F238E27FC236}">
                <a16:creationId xmlns:a16="http://schemas.microsoft.com/office/drawing/2014/main" id="{2B3095F9-EAFC-9E77-EB2A-CC6DAD318B0E}"/>
              </a:ext>
            </a:extLst>
          </p:cNvPr>
          <p:cNvSpPr/>
          <p:nvPr/>
        </p:nvSpPr>
        <p:spPr>
          <a:xfrm>
            <a:off x="-1" y="800100"/>
            <a:ext cx="669471" cy="391886"/>
          </a:xfrm>
          <a:prstGeom prst="rect">
            <a:avLst/>
          </a:prstGeom>
          <a:solidFill>
            <a:srgbClr val="EEC6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3" name="Content Placeholder 2">
            <a:extLst>
              <a:ext uri="{FF2B5EF4-FFF2-40B4-BE49-F238E27FC236}">
                <a16:creationId xmlns:a16="http://schemas.microsoft.com/office/drawing/2014/main" id="{B9F67472-CD10-75B5-9A89-2BCB36095391}"/>
              </a:ext>
            </a:extLst>
          </p:cNvPr>
          <p:cNvSpPr>
            <a:spLocks noGrp="1"/>
          </p:cNvSpPr>
          <p:nvPr>
            <p:ph idx="1"/>
          </p:nvPr>
        </p:nvSpPr>
        <p:spPr>
          <a:xfrm>
            <a:off x="838201" y="1690688"/>
            <a:ext cx="5700622" cy="3088346"/>
          </a:xfrm>
        </p:spPr>
        <p:txBody>
          <a:bodyPr>
            <a:normAutofit/>
          </a:bodyPr>
          <a:lstStyle/>
          <a:p>
            <a:pPr marL="0" indent="0">
              <a:lnSpc>
                <a:spcPct val="100000"/>
              </a:lnSpc>
              <a:buNone/>
            </a:pPr>
            <a:r>
              <a:rPr lang="en-US" sz="2000" dirty="0"/>
              <a:t>This environment presents a significant opportunity to reassess and potentially optimize your retirement strategy, including any annuities you currently own. </a:t>
            </a:r>
          </a:p>
          <a:p>
            <a:pPr marL="0" indent="0">
              <a:lnSpc>
                <a:spcPct val="100000"/>
              </a:lnSpc>
              <a:buNone/>
            </a:pPr>
            <a:r>
              <a:rPr lang="en-US" sz="2000" dirty="0"/>
              <a:t>Refinancing your retirement through updated annuity solutions can capitalize on improved terms and potentially enhance your income stream in retirement.</a:t>
            </a:r>
          </a:p>
        </p:txBody>
      </p:sp>
      <p:cxnSp>
        <p:nvCxnSpPr>
          <p:cNvPr id="4" name="Straight Connector 3">
            <a:extLst>
              <a:ext uri="{FF2B5EF4-FFF2-40B4-BE49-F238E27FC236}">
                <a16:creationId xmlns:a16="http://schemas.microsoft.com/office/drawing/2014/main" id="{7BF76EB3-449E-AA09-518F-E73F4B9A3322}"/>
              </a:ext>
            </a:extLst>
          </p:cNvPr>
          <p:cNvCxnSpPr>
            <a:cxnSpLocks/>
          </p:cNvCxnSpPr>
          <p:nvPr/>
        </p:nvCxnSpPr>
        <p:spPr>
          <a:xfrm>
            <a:off x="7967714" y="-22856"/>
            <a:ext cx="0" cy="5413829"/>
          </a:xfrm>
          <a:prstGeom prst="line">
            <a:avLst/>
          </a:prstGeom>
          <a:ln w="28575">
            <a:solidFill>
              <a:srgbClr val="EEC67E"/>
            </a:solidFill>
          </a:ln>
        </p:spPr>
        <p:style>
          <a:lnRef idx="2">
            <a:schemeClr val="accent1"/>
          </a:lnRef>
          <a:fillRef idx="0">
            <a:schemeClr val="accent1"/>
          </a:fillRef>
          <a:effectRef idx="1">
            <a:schemeClr val="accent1"/>
          </a:effectRef>
          <a:fontRef idx="minor">
            <a:schemeClr val="tx1"/>
          </a:fontRef>
        </p:style>
      </p:cxnSp>
      <p:pic>
        <p:nvPicPr>
          <p:cNvPr id="6" name="Picture 5" descr="A person and person looking at a paper&#10;&#10;Description automatically generated">
            <a:extLst>
              <a:ext uri="{FF2B5EF4-FFF2-40B4-BE49-F238E27FC236}">
                <a16:creationId xmlns:a16="http://schemas.microsoft.com/office/drawing/2014/main" id="{B0DB3267-3A01-79DB-1CBC-E69B47550902}"/>
              </a:ext>
            </a:extLst>
          </p:cNvPr>
          <p:cNvPicPr>
            <a:picLocks noChangeAspect="1"/>
          </p:cNvPicPr>
          <p:nvPr/>
        </p:nvPicPr>
        <p:blipFill>
          <a:blip r:embed="rId3">
            <a:extLst>
              <a:ext uri="{28A0092B-C50C-407E-A947-70E740481C1C}">
                <a14:useLocalDpi xmlns:a14="http://schemas.microsoft.com/office/drawing/2010/main" val="0"/>
              </a:ext>
            </a:extLst>
          </a:blip>
          <a:srcRect l="28435" r="19875"/>
          <a:stretch/>
        </p:blipFill>
        <p:spPr>
          <a:xfrm>
            <a:off x="7999480" y="-22857"/>
            <a:ext cx="4195260" cy="5413829"/>
          </a:xfrm>
          <a:prstGeom prst="rect">
            <a:avLst/>
          </a:prstGeom>
        </p:spPr>
      </p:pic>
    </p:spTree>
    <p:extLst>
      <p:ext uri="{BB962C8B-B14F-4D97-AF65-F5344CB8AC3E}">
        <p14:creationId xmlns:p14="http://schemas.microsoft.com/office/powerpoint/2010/main" val="3799657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486C02-F2AF-FF13-A1DC-6D8BECBBB3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A2A5DB-8B6F-8085-9736-5B8439260A2B}"/>
              </a:ext>
            </a:extLst>
          </p:cNvPr>
          <p:cNvSpPr>
            <a:spLocks noGrp="1"/>
          </p:cNvSpPr>
          <p:nvPr>
            <p:ph type="title"/>
          </p:nvPr>
        </p:nvSpPr>
        <p:spPr>
          <a:xfrm>
            <a:off x="838199" y="333261"/>
            <a:ext cx="9082177" cy="1325563"/>
          </a:xfrm>
        </p:spPr>
        <p:txBody>
          <a:bodyPr/>
          <a:lstStyle/>
          <a:p>
            <a:r>
              <a:rPr lang="en-US" dirty="0">
                <a:solidFill>
                  <a:srgbClr val="363A3E"/>
                </a:solidFill>
                <a:latin typeface="Arial Narrow" panose="020B0604020202020204" pitchFamily="34" charset="0"/>
                <a:cs typeface="Arial Narrow" panose="020B0604020202020204" pitchFamily="34" charset="0"/>
              </a:rPr>
              <a:t>EMPHASIS ON SUITABILITY</a:t>
            </a:r>
          </a:p>
        </p:txBody>
      </p:sp>
      <p:sp>
        <p:nvSpPr>
          <p:cNvPr id="5" name="Rectangle 4">
            <a:extLst>
              <a:ext uri="{FF2B5EF4-FFF2-40B4-BE49-F238E27FC236}">
                <a16:creationId xmlns:a16="http://schemas.microsoft.com/office/drawing/2014/main" id="{8C1F867E-7890-3781-56C3-C15D7BD94D9C}"/>
              </a:ext>
            </a:extLst>
          </p:cNvPr>
          <p:cNvSpPr/>
          <p:nvPr/>
        </p:nvSpPr>
        <p:spPr>
          <a:xfrm>
            <a:off x="-1" y="800100"/>
            <a:ext cx="669471" cy="391886"/>
          </a:xfrm>
          <a:prstGeom prst="rect">
            <a:avLst/>
          </a:prstGeom>
          <a:solidFill>
            <a:srgbClr val="EEC6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3" name="Content Placeholder 2">
            <a:extLst>
              <a:ext uri="{FF2B5EF4-FFF2-40B4-BE49-F238E27FC236}">
                <a16:creationId xmlns:a16="http://schemas.microsoft.com/office/drawing/2014/main" id="{C1B4AF50-7364-E0F4-96D9-B9FCD83E7D07}"/>
              </a:ext>
            </a:extLst>
          </p:cNvPr>
          <p:cNvSpPr>
            <a:spLocks noGrp="1"/>
          </p:cNvSpPr>
          <p:nvPr>
            <p:ph idx="1"/>
          </p:nvPr>
        </p:nvSpPr>
        <p:spPr>
          <a:xfrm>
            <a:off x="838201" y="1690688"/>
            <a:ext cx="5700622" cy="3088346"/>
          </a:xfrm>
        </p:spPr>
        <p:txBody>
          <a:bodyPr>
            <a:normAutofit/>
          </a:bodyPr>
          <a:lstStyle/>
          <a:p>
            <a:pPr marL="0" indent="0">
              <a:lnSpc>
                <a:spcPct val="100000"/>
              </a:lnSpc>
              <a:buNone/>
            </a:pPr>
            <a:r>
              <a:rPr lang="en-US" sz="2000" dirty="0"/>
              <a:t>It's crucial to recognize that annuities, like any financial tool, are not inherently good or bad. Rather, their value lies in their suitability to individual goals and circumstances. </a:t>
            </a:r>
          </a:p>
          <a:p>
            <a:pPr marL="0" indent="0">
              <a:lnSpc>
                <a:spcPct val="100000"/>
              </a:lnSpc>
              <a:buNone/>
            </a:pPr>
            <a:r>
              <a:rPr lang="en-US" sz="2000" dirty="0"/>
              <a:t>Different types of annuities—whether Variable, Fixed Indexed, MYGA, SPIA, or Buffered (RILAs)—offer unique features that can align with specific financial objectives at different stages of life.</a:t>
            </a:r>
          </a:p>
        </p:txBody>
      </p:sp>
      <p:cxnSp>
        <p:nvCxnSpPr>
          <p:cNvPr id="4" name="Straight Connector 3">
            <a:extLst>
              <a:ext uri="{FF2B5EF4-FFF2-40B4-BE49-F238E27FC236}">
                <a16:creationId xmlns:a16="http://schemas.microsoft.com/office/drawing/2014/main" id="{FCB76000-FF77-780D-42EE-F4543669D41D}"/>
              </a:ext>
            </a:extLst>
          </p:cNvPr>
          <p:cNvCxnSpPr>
            <a:cxnSpLocks/>
          </p:cNvCxnSpPr>
          <p:nvPr/>
        </p:nvCxnSpPr>
        <p:spPr>
          <a:xfrm>
            <a:off x="7967714" y="-22856"/>
            <a:ext cx="0" cy="5413829"/>
          </a:xfrm>
          <a:prstGeom prst="line">
            <a:avLst/>
          </a:prstGeom>
          <a:ln w="28575">
            <a:solidFill>
              <a:srgbClr val="EEC67E"/>
            </a:solidFill>
          </a:ln>
        </p:spPr>
        <p:style>
          <a:lnRef idx="2">
            <a:schemeClr val="accent1"/>
          </a:lnRef>
          <a:fillRef idx="0">
            <a:schemeClr val="accent1"/>
          </a:fillRef>
          <a:effectRef idx="1">
            <a:schemeClr val="accent1"/>
          </a:effectRef>
          <a:fontRef idx="minor">
            <a:schemeClr val="tx1"/>
          </a:fontRef>
        </p:style>
      </p:cxnSp>
      <p:pic>
        <p:nvPicPr>
          <p:cNvPr id="6" name="Picture 5">
            <a:extLst>
              <a:ext uri="{FF2B5EF4-FFF2-40B4-BE49-F238E27FC236}">
                <a16:creationId xmlns:a16="http://schemas.microsoft.com/office/drawing/2014/main" id="{DD3D4093-379E-A417-831F-DC80D38C37E1}"/>
              </a:ext>
            </a:extLst>
          </p:cNvPr>
          <p:cNvPicPr>
            <a:picLocks noChangeAspect="1"/>
          </p:cNvPicPr>
          <p:nvPr/>
        </p:nvPicPr>
        <p:blipFill>
          <a:blip r:embed="rId3"/>
          <a:srcRect l="39788" t="7053" r="15825" b="7053"/>
          <a:stretch/>
        </p:blipFill>
        <p:spPr>
          <a:xfrm>
            <a:off x="7999480" y="-22857"/>
            <a:ext cx="4195260" cy="5413829"/>
          </a:xfrm>
          <a:prstGeom prst="rect">
            <a:avLst/>
          </a:prstGeom>
        </p:spPr>
      </p:pic>
    </p:spTree>
    <p:extLst>
      <p:ext uri="{BB962C8B-B14F-4D97-AF65-F5344CB8AC3E}">
        <p14:creationId xmlns:p14="http://schemas.microsoft.com/office/powerpoint/2010/main" val="2428232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8BEA0-CDD7-DB3B-6193-5694FF8EE4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35FE42-D207-442F-532C-830D07EBFAFA}"/>
              </a:ext>
            </a:extLst>
          </p:cNvPr>
          <p:cNvSpPr>
            <a:spLocks noGrp="1"/>
          </p:cNvSpPr>
          <p:nvPr>
            <p:ph type="title"/>
          </p:nvPr>
        </p:nvSpPr>
        <p:spPr>
          <a:xfrm>
            <a:off x="838199" y="333261"/>
            <a:ext cx="9082177" cy="1325563"/>
          </a:xfrm>
        </p:spPr>
        <p:txBody>
          <a:bodyPr/>
          <a:lstStyle/>
          <a:p>
            <a:r>
              <a:rPr lang="en-US" dirty="0">
                <a:solidFill>
                  <a:srgbClr val="363A3E"/>
                </a:solidFill>
                <a:latin typeface="Arial Narrow" panose="020B0604020202020204" pitchFamily="34" charset="0"/>
                <a:cs typeface="Arial Narrow" panose="020B0604020202020204" pitchFamily="34" charset="0"/>
              </a:rPr>
              <a:t>ADVICE FOR INVESTORS</a:t>
            </a:r>
          </a:p>
        </p:txBody>
      </p:sp>
      <p:sp>
        <p:nvSpPr>
          <p:cNvPr id="5" name="Rectangle 4">
            <a:extLst>
              <a:ext uri="{FF2B5EF4-FFF2-40B4-BE49-F238E27FC236}">
                <a16:creationId xmlns:a16="http://schemas.microsoft.com/office/drawing/2014/main" id="{35C23FF8-A5BD-F58C-2A37-8AD502007871}"/>
              </a:ext>
            </a:extLst>
          </p:cNvPr>
          <p:cNvSpPr/>
          <p:nvPr/>
        </p:nvSpPr>
        <p:spPr>
          <a:xfrm>
            <a:off x="-1" y="800100"/>
            <a:ext cx="669471" cy="391886"/>
          </a:xfrm>
          <a:prstGeom prst="rect">
            <a:avLst/>
          </a:prstGeom>
          <a:solidFill>
            <a:srgbClr val="EEC6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3" name="Content Placeholder 2">
            <a:extLst>
              <a:ext uri="{FF2B5EF4-FFF2-40B4-BE49-F238E27FC236}">
                <a16:creationId xmlns:a16="http://schemas.microsoft.com/office/drawing/2014/main" id="{9FAE6CB2-931C-7A01-C21E-1578CE8D789F}"/>
              </a:ext>
            </a:extLst>
          </p:cNvPr>
          <p:cNvSpPr>
            <a:spLocks noGrp="1"/>
          </p:cNvSpPr>
          <p:nvPr>
            <p:ph idx="1"/>
          </p:nvPr>
        </p:nvSpPr>
        <p:spPr>
          <a:xfrm>
            <a:off x="838201" y="1690688"/>
            <a:ext cx="5700622" cy="3088346"/>
          </a:xfrm>
        </p:spPr>
        <p:txBody>
          <a:bodyPr>
            <a:normAutofit/>
          </a:bodyPr>
          <a:lstStyle/>
          <a:p>
            <a:pPr marL="0" indent="0">
              <a:lnSpc>
                <a:spcPct val="100000"/>
              </a:lnSpc>
              <a:buNone/>
            </a:pPr>
            <a:r>
              <a:rPr lang="en-US" sz="2000" dirty="0"/>
              <a:t>As financial advisors, our role is to educate and empower clients to make informed decisions about annuities. </a:t>
            </a:r>
          </a:p>
          <a:p>
            <a:pPr marL="0" indent="0">
              <a:lnSpc>
                <a:spcPct val="100000"/>
              </a:lnSpc>
              <a:buNone/>
            </a:pPr>
            <a:r>
              <a:rPr lang="en-US" sz="2000" dirty="0"/>
              <a:t>By understanding the nuances of each type and considering factors such as risk tolerance, age, income needs, and liquidity requirements, clients can choose annuities that best support their long-term financial security.</a:t>
            </a:r>
          </a:p>
        </p:txBody>
      </p:sp>
      <p:cxnSp>
        <p:nvCxnSpPr>
          <p:cNvPr id="4" name="Straight Connector 3">
            <a:extLst>
              <a:ext uri="{FF2B5EF4-FFF2-40B4-BE49-F238E27FC236}">
                <a16:creationId xmlns:a16="http://schemas.microsoft.com/office/drawing/2014/main" id="{17642397-56F4-3B54-E094-11FEC9076475}"/>
              </a:ext>
            </a:extLst>
          </p:cNvPr>
          <p:cNvCxnSpPr>
            <a:cxnSpLocks/>
          </p:cNvCxnSpPr>
          <p:nvPr/>
        </p:nvCxnSpPr>
        <p:spPr>
          <a:xfrm>
            <a:off x="7967714" y="-22856"/>
            <a:ext cx="0" cy="5413829"/>
          </a:xfrm>
          <a:prstGeom prst="line">
            <a:avLst/>
          </a:prstGeom>
          <a:ln w="28575">
            <a:solidFill>
              <a:srgbClr val="EEC67E"/>
            </a:solidFill>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8003AA83-7263-6258-3089-1549386EEED3}"/>
              </a:ext>
            </a:extLst>
          </p:cNvPr>
          <p:cNvSpPr txBox="1"/>
          <p:nvPr/>
        </p:nvSpPr>
        <p:spPr>
          <a:xfrm>
            <a:off x="8402128" y="2108113"/>
            <a:ext cx="3450566" cy="1323439"/>
          </a:xfrm>
          <a:prstGeom prst="rect">
            <a:avLst/>
          </a:prstGeom>
          <a:noFill/>
        </p:spPr>
        <p:txBody>
          <a:bodyPr wrap="square" rtlCol="0">
            <a:spAutoFit/>
          </a:bodyPr>
          <a:lstStyle/>
          <a:p>
            <a:pPr algn="ctr"/>
            <a:r>
              <a:rPr lang="en-US" sz="4000" b="1" dirty="0">
                <a:latin typeface="Arial" panose="020B0604020202020204" pitchFamily="34" charset="0"/>
                <a:cs typeface="Arial" panose="020B0604020202020204" pitchFamily="34" charset="0"/>
              </a:rPr>
              <a:t>COMPANY LOGO</a:t>
            </a:r>
          </a:p>
        </p:txBody>
      </p:sp>
    </p:spTree>
    <p:extLst>
      <p:ext uri="{BB962C8B-B14F-4D97-AF65-F5344CB8AC3E}">
        <p14:creationId xmlns:p14="http://schemas.microsoft.com/office/powerpoint/2010/main" val="2889905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7C1B1C-58BB-E261-591A-E90455D941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2CBD7E-094E-2933-AD26-5D015D558EC4}"/>
              </a:ext>
            </a:extLst>
          </p:cNvPr>
          <p:cNvSpPr>
            <a:spLocks noGrp="1"/>
          </p:cNvSpPr>
          <p:nvPr>
            <p:ph type="title"/>
          </p:nvPr>
        </p:nvSpPr>
        <p:spPr>
          <a:xfrm>
            <a:off x="838199" y="333261"/>
            <a:ext cx="9082177" cy="1325563"/>
          </a:xfrm>
        </p:spPr>
        <p:txBody>
          <a:bodyPr/>
          <a:lstStyle/>
          <a:p>
            <a:r>
              <a:rPr lang="en-US" dirty="0">
                <a:solidFill>
                  <a:srgbClr val="363A3E"/>
                </a:solidFill>
                <a:latin typeface="Arial Narrow" panose="020B0604020202020204" pitchFamily="34" charset="0"/>
                <a:cs typeface="Arial Narrow" panose="020B0604020202020204" pitchFamily="34" charset="0"/>
              </a:rPr>
              <a:t>ADVICE FOR INVESTORS</a:t>
            </a:r>
          </a:p>
        </p:txBody>
      </p:sp>
      <p:sp>
        <p:nvSpPr>
          <p:cNvPr id="5" name="Rectangle 4">
            <a:extLst>
              <a:ext uri="{FF2B5EF4-FFF2-40B4-BE49-F238E27FC236}">
                <a16:creationId xmlns:a16="http://schemas.microsoft.com/office/drawing/2014/main" id="{68342247-600F-971C-C1F5-4943816E3F77}"/>
              </a:ext>
            </a:extLst>
          </p:cNvPr>
          <p:cNvSpPr/>
          <p:nvPr/>
        </p:nvSpPr>
        <p:spPr>
          <a:xfrm>
            <a:off x="-1" y="800100"/>
            <a:ext cx="669471" cy="391886"/>
          </a:xfrm>
          <a:prstGeom prst="rect">
            <a:avLst/>
          </a:prstGeom>
          <a:solidFill>
            <a:srgbClr val="EEC6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3" name="Content Placeholder 2">
            <a:extLst>
              <a:ext uri="{FF2B5EF4-FFF2-40B4-BE49-F238E27FC236}">
                <a16:creationId xmlns:a16="http://schemas.microsoft.com/office/drawing/2014/main" id="{ACE9B0B2-1D1F-FDF7-64FB-3C40B1599A25}"/>
              </a:ext>
            </a:extLst>
          </p:cNvPr>
          <p:cNvSpPr>
            <a:spLocks noGrp="1"/>
          </p:cNvSpPr>
          <p:nvPr>
            <p:ph idx="1"/>
          </p:nvPr>
        </p:nvSpPr>
        <p:spPr>
          <a:xfrm>
            <a:off x="838201" y="1690688"/>
            <a:ext cx="5700622" cy="3088346"/>
          </a:xfrm>
        </p:spPr>
        <p:txBody>
          <a:bodyPr>
            <a:normAutofit/>
          </a:bodyPr>
          <a:lstStyle/>
          <a:p>
            <a:pPr marL="0" indent="0">
              <a:lnSpc>
                <a:spcPct val="100000"/>
              </a:lnSpc>
              <a:buNone/>
            </a:pPr>
            <a:r>
              <a:rPr lang="en-US" sz="2000" dirty="0"/>
              <a:t>Explore how annuities can complement your retirement strategy, especially in this favorable interest rate environment. Consult with us to tailor an approach that integrates suitable annuity solutions into your overall financial plan, ensuring you maximize the benefits of current market conditions.</a:t>
            </a:r>
          </a:p>
        </p:txBody>
      </p:sp>
      <p:cxnSp>
        <p:nvCxnSpPr>
          <p:cNvPr id="4" name="Straight Connector 3">
            <a:extLst>
              <a:ext uri="{FF2B5EF4-FFF2-40B4-BE49-F238E27FC236}">
                <a16:creationId xmlns:a16="http://schemas.microsoft.com/office/drawing/2014/main" id="{DA813815-E5B1-228E-56DA-2C33CE1A53A8}"/>
              </a:ext>
            </a:extLst>
          </p:cNvPr>
          <p:cNvCxnSpPr>
            <a:cxnSpLocks/>
          </p:cNvCxnSpPr>
          <p:nvPr/>
        </p:nvCxnSpPr>
        <p:spPr>
          <a:xfrm>
            <a:off x="7967714" y="-22856"/>
            <a:ext cx="0" cy="5413829"/>
          </a:xfrm>
          <a:prstGeom prst="line">
            <a:avLst/>
          </a:prstGeom>
          <a:ln w="28575">
            <a:solidFill>
              <a:srgbClr val="EEC67E"/>
            </a:solidFill>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F438DA8C-3E29-3C69-038C-2B8B1C3DA1E5}"/>
              </a:ext>
            </a:extLst>
          </p:cNvPr>
          <p:cNvSpPr txBox="1"/>
          <p:nvPr/>
        </p:nvSpPr>
        <p:spPr>
          <a:xfrm>
            <a:off x="8402128" y="2108113"/>
            <a:ext cx="3450566" cy="1323439"/>
          </a:xfrm>
          <a:prstGeom prst="rect">
            <a:avLst/>
          </a:prstGeom>
          <a:noFill/>
        </p:spPr>
        <p:txBody>
          <a:bodyPr wrap="square" rtlCol="0">
            <a:spAutoFit/>
          </a:bodyPr>
          <a:lstStyle/>
          <a:p>
            <a:pPr algn="ctr"/>
            <a:r>
              <a:rPr lang="en-US" sz="4000" b="1" dirty="0">
                <a:latin typeface="Arial" panose="020B0604020202020204" pitchFamily="34" charset="0"/>
                <a:cs typeface="Arial" panose="020B0604020202020204" pitchFamily="34" charset="0"/>
              </a:rPr>
              <a:t>COMPANY LOGO</a:t>
            </a:r>
          </a:p>
        </p:txBody>
      </p:sp>
    </p:spTree>
    <p:extLst>
      <p:ext uri="{BB962C8B-B14F-4D97-AF65-F5344CB8AC3E}">
        <p14:creationId xmlns:p14="http://schemas.microsoft.com/office/powerpoint/2010/main" val="2965873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06DBA7D-A9C2-4538-A340-DFC399209C38}"/>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saturation sat="0"/>
                    </a14:imgEffect>
                  </a14:imgLayer>
                </a14:imgProps>
              </a:ext>
            </a:extLst>
          </a:blip>
          <a:srcRect l="13956" t="26086" r="6433" b="3134"/>
          <a:stretch/>
        </p:blipFill>
        <p:spPr>
          <a:xfrm flipH="1">
            <a:off x="5093537" y="1191987"/>
            <a:ext cx="7098463" cy="4207328"/>
          </a:xfrm>
          <a:prstGeom prst="rect">
            <a:avLst/>
          </a:prstGeom>
        </p:spPr>
      </p:pic>
      <p:sp>
        <p:nvSpPr>
          <p:cNvPr id="2" name="Title 1">
            <a:extLst>
              <a:ext uri="{FF2B5EF4-FFF2-40B4-BE49-F238E27FC236}">
                <a16:creationId xmlns:a16="http://schemas.microsoft.com/office/drawing/2014/main" id="{8A887DB2-7485-F2F0-D6CB-0BE2AD166426}"/>
              </a:ext>
            </a:extLst>
          </p:cNvPr>
          <p:cNvSpPr>
            <a:spLocks noGrp="1"/>
          </p:cNvSpPr>
          <p:nvPr>
            <p:ph type="title"/>
          </p:nvPr>
        </p:nvSpPr>
        <p:spPr/>
        <p:txBody>
          <a:bodyPr/>
          <a:lstStyle/>
          <a:p>
            <a:r>
              <a:rPr lang="en-US" dirty="0">
                <a:solidFill>
                  <a:srgbClr val="363A3E"/>
                </a:solidFill>
                <a:latin typeface="Arial Narrow" panose="020B0604020202020204" pitchFamily="34" charset="0"/>
                <a:cs typeface="Arial Narrow" panose="020B0604020202020204" pitchFamily="34" charset="0"/>
              </a:rPr>
              <a:t>HISTORICAL CONTEXT OF ANNUITIES</a:t>
            </a:r>
          </a:p>
        </p:txBody>
      </p:sp>
      <p:sp>
        <p:nvSpPr>
          <p:cNvPr id="8" name="Rectangle 7">
            <a:extLst>
              <a:ext uri="{FF2B5EF4-FFF2-40B4-BE49-F238E27FC236}">
                <a16:creationId xmlns:a16="http://schemas.microsoft.com/office/drawing/2014/main" id="{BB928821-FDAB-F657-9CD1-9F8B02A96882}"/>
              </a:ext>
            </a:extLst>
          </p:cNvPr>
          <p:cNvSpPr/>
          <p:nvPr/>
        </p:nvSpPr>
        <p:spPr>
          <a:xfrm>
            <a:off x="-1" y="800100"/>
            <a:ext cx="669471" cy="391886"/>
          </a:xfrm>
          <a:prstGeom prst="rect">
            <a:avLst/>
          </a:prstGeom>
          <a:solidFill>
            <a:srgbClr val="EEC6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2201D77-6DBD-FB0D-0798-705C4921D532}"/>
              </a:ext>
            </a:extLst>
          </p:cNvPr>
          <p:cNvSpPr>
            <a:spLocks noGrp="1"/>
          </p:cNvSpPr>
          <p:nvPr>
            <p:ph idx="1"/>
          </p:nvPr>
        </p:nvSpPr>
        <p:spPr>
          <a:xfrm>
            <a:off x="838200" y="1690688"/>
            <a:ext cx="6493329" cy="2522083"/>
          </a:xfrm>
        </p:spPr>
        <p:txBody>
          <a:bodyPr>
            <a:normAutofit/>
          </a:bodyPr>
          <a:lstStyle/>
          <a:p>
            <a:pPr marL="0" indent="0">
              <a:buNone/>
            </a:pPr>
            <a:r>
              <a:rPr lang="en-US" sz="2000" dirty="0">
                <a:solidFill>
                  <a:srgbClr val="363A3E"/>
                </a:solidFill>
                <a:effectLst/>
                <a:ea typeface="Aptos" panose="020B0004020202020204" pitchFamily="34" charset="0"/>
              </a:rPr>
              <a:t>Throughout history, annuities have played crucial roles in financial planning and risk management. </a:t>
            </a:r>
          </a:p>
          <a:p>
            <a:pPr marL="0" indent="0">
              <a:buNone/>
            </a:pPr>
            <a:r>
              <a:rPr lang="en-US" sz="2000" dirty="0">
                <a:solidFill>
                  <a:srgbClr val="363A3E"/>
                </a:solidFill>
                <a:effectLst/>
                <a:ea typeface="Aptos" panose="020B0004020202020204" pitchFamily="34" charset="0"/>
              </a:rPr>
              <a:t>For instance, pensions, a cornerstone of retirement planning for many, are essentially annuities that provide regular income to retirees.</a:t>
            </a:r>
            <a:endParaRPr lang="en-US" sz="3200" dirty="0">
              <a:solidFill>
                <a:srgbClr val="363A3E"/>
              </a:solidFill>
            </a:endParaRPr>
          </a:p>
        </p:txBody>
      </p:sp>
    </p:spTree>
    <p:extLst>
      <p:ext uri="{BB962C8B-B14F-4D97-AF65-F5344CB8AC3E}">
        <p14:creationId xmlns:p14="http://schemas.microsoft.com/office/powerpoint/2010/main" val="1823152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6963E6-5E75-8C2F-2D83-24AC0A6D41D6}"/>
              </a:ext>
            </a:extLst>
          </p:cNvPr>
          <p:cNvPicPr>
            <a:picLocks noChangeAspect="1"/>
          </p:cNvPicPr>
          <p:nvPr/>
        </p:nvPicPr>
        <p:blipFill>
          <a:blip r:embed="rId3"/>
          <a:srcRect t="16316" b="16316"/>
          <a:stretch/>
        </p:blipFill>
        <p:spPr>
          <a:xfrm>
            <a:off x="0" y="-3791"/>
            <a:ext cx="12211541" cy="5464292"/>
          </a:xfrm>
          <a:prstGeom prst="rect">
            <a:avLst/>
          </a:prstGeom>
        </p:spPr>
      </p:pic>
      <p:sp>
        <p:nvSpPr>
          <p:cNvPr id="6" name="Rectangle 5">
            <a:extLst>
              <a:ext uri="{FF2B5EF4-FFF2-40B4-BE49-F238E27FC236}">
                <a16:creationId xmlns:a16="http://schemas.microsoft.com/office/drawing/2014/main" id="{B6728FEA-4092-1138-61CD-E37D08B92FB5}"/>
              </a:ext>
            </a:extLst>
          </p:cNvPr>
          <p:cNvSpPr/>
          <p:nvPr/>
        </p:nvSpPr>
        <p:spPr>
          <a:xfrm>
            <a:off x="35873" y="0"/>
            <a:ext cx="12175669" cy="5421085"/>
          </a:xfrm>
          <a:prstGeom prst="rect">
            <a:avLst/>
          </a:prstGeom>
          <a:solidFill>
            <a:srgbClr val="000000">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5E2D280F-482B-A9D0-7017-76A33185C586}"/>
              </a:ext>
            </a:extLst>
          </p:cNvPr>
          <p:cNvGrpSpPr/>
          <p:nvPr/>
        </p:nvGrpSpPr>
        <p:grpSpPr>
          <a:xfrm>
            <a:off x="982362" y="1275833"/>
            <a:ext cx="10227276" cy="3348386"/>
            <a:chOff x="982362" y="1275833"/>
            <a:chExt cx="10227276" cy="3348386"/>
          </a:xfrm>
        </p:grpSpPr>
        <p:cxnSp>
          <p:nvCxnSpPr>
            <p:cNvPr id="11" name="Straight Connector 10">
              <a:extLst>
                <a:ext uri="{FF2B5EF4-FFF2-40B4-BE49-F238E27FC236}">
                  <a16:creationId xmlns:a16="http://schemas.microsoft.com/office/drawing/2014/main" id="{E87B3684-EE60-B4FD-4BF9-32729FAA5842}"/>
                </a:ext>
              </a:extLst>
            </p:cNvPr>
            <p:cNvCxnSpPr>
              <a:cxnSpLocks/>
            </p:cNvCxnSpPr>
            <p:nvPr/>
          </p:nvCxnSpPr>
          <p:spPr>
            <a:xfrm>
              <a:off x="3893149" y="2354107"/>
              <a:ext cx="4405702" cy="0"/>
            </a:xfrm>
            <a:prstGeom prst="line">
              <a:avLst/>
            </a:prstGeom>
            <a:ln w="28575">
              <a:solidFill>
                <a:srgbClr val="EEC67E"/>
              </a:solidFill>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CD769A9C-5704-4AB8-4FFB-B3E7C1919FFC}"/>
                </a:ext>
              </a:extLst>
            </p:cNvPr>
            <p:cNvSpPr txBox="1"/>
            <p:nvPr/>
          </p:nvSpPr>
          <p:spPr>
            <a:xfrm>
              <a:off x="6096000" y="2931248"/>
              <a:ext cx="3015049" cy="707886"/>
            </a:xfrm>
            <a:prstGeom prst="rect">
              <a:avLst/>
            </a:prstGeom>
            <a:noFill/>
          </p:spPr>
          <p:txBody>
            <a:bodyPr wrap="square" rtlCol="0">
              <a:spAutoFit/>
            </a:bodyPr>
            <a:lstStyle/>
            <a:p>
              <a:r>
                <a:rPr lang="en-US" sz="2000" dirty="0">
                  <a:solidFill>
                    <a:schemeClr val="bg1"/>
                  </a:solidFill>
                  <a:latin typeface="Arial" panose="020B0604020202020204" pitchFamily="34" charset="0"/>
                  <a:ea typeface="Roboto" panose="02000000000000000000" pitchFamily="2" charset="0"/>
                  <a:cs typeface="Arial" panose="020B0604020202020204" pitchFamily="34" charset="0"/>
                </a:rPr>
                <a:t>000.000.0000</a:t>
              </a:r>
            </a:p>
            <a:p>
              <a:r>
                <a:rPr lang="en-US" sz="2000" dirty="0" err="1">
                  <a:solidFill>
                    <a:schemeClr val="bg1"/>
                  </a:solidFill>
                  <a:latin typeface="Arial" panose="020B0604020202020204" pitchFamily="34" charset="0"/>
                  <a:ea typeface="Roboto" panose="02000000000000000000" pitchFamily="2" charset="0"/>
                  <a:cs typeface="Arial" panose="020B0604020202020204" pitchFamily="34" charset="0"/>
                </a:rPr>
                <a:t>WebsiteURL.com</a:t>
              </a:r>
              <a:endParaRPr lang="en-US" sz="20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13" name="TextBox 12">
              <a:extLst>
                <a:ext uri="{FF2B5EF4-FFF2-40B4-BE49-F238E27FC236}">
                  <a16:creationId xmlns:a16="http://schemas.microsoft.com/office/drawing/2014/main" id="{E1F31710-02D8-95A3-3F46-366212224F78}"/>
                </a:ext>
              </a:extLst>
            </p:cNvPr>
            <p:cNvSpPr txBox="1"/>
            <p:nvPr/>
          </p:nvSpPr>
          <p:spPr>
            <a:xfrm>
              <a:off x="6096000" y="3916333"/>
              <a:ext cx="3015049" cy="707886"/>
            </a:xfrm>
            <a:prstGeom prst="rect">
              <a:avLst/>
            </a:prstGeom>
            <a:noFill/>
          </p:spPr>
          <p:txBody>
            <a:bodyPr wrap="square" rtlCol="0">
              <a:spAutoFit/>
            </a:bodyPr>
            <a:lstStyle/>
            <a:p>
              <a:r>
                <a:rPr lang="en-US" sz="2000" dirty="0">
                  <a:solidFill>
                    <a:schemeClr val="bg1"/>
                  </a:solidFill>
                  <a:latin typeface="Arial" panose="020B0604020202020204" pitchFamily="34" charset="0"/>
                  <a:ea typeface="Roboto" panose="02000000000000000000" pitchFamily="2" charset="0"/>
                  <a:cs typeface="Arial" panose="020B0604020202020204" pitchFamily="34" charset="0"/>
                </a:rPr>
                <a:t>Address Line #1</a:t>
              </a:r>
              <a:br>
                <a:rPr lang="en-US" sz="20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2000" dirty="0">
                  <a:solidFill>
                    <a:schemeClr val="bg1"/>
                  </a:solidFill>
                  <a:latin typeface="Arial" panose="020B0604020202020204" pitchFamily="34" charset="0"/>
                  <a:ea typeface="Roboto" panose="02000000000000000000" pitchFamily="2" charset="0"/>
                  <a:cs typeface="Arial" panose="020B0604020202020204" pitchFamily="34" charset="0"/>
                </a:rPr>
                <a:t>Address Line #2</a:t>
              </a:r>
            </a:p>
          </p:txBody>
        </p:sp>
        <p:sp>
          <p:nvSpPr>
            <p:cNvPr id="16" name="Rectangle 15">
              <a:extLst>
                <a:ext uri="{FF2B5EF4-FFF2-40B4-BE49-F238E27FC236}">
                  <a16:creationId xmlns:a16="http://schemas.microsoft.com/office/drawing/2014/main" id="{260A3A58-7046-9DBF-21FB-C4AE4D4C756A}"/>
                </a:ext>
              </a:extLst>
            </p:cNvPr>
            <p:cNvSpPr/>
            <p:nvPr/>
          </p:nvSpPr>
          <p:spPr>
            <a:xfrm>
              <a:off x="4079092" y="2964961"/>
              <a:ext cx="1639345" cy="1639345"/>
            </a:xfrm>
            <a:prstGeom prst="rect">
              <a:avLst/>
            </a:prstGeom>
            <a:solidFill>
              <a:srgbClr val="FF00FF"/>
            </a:solidFill>
            <a:ln w="28575">
              <a:solidFill>
                <a:srgbClr val="363A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4326592B-77CB-6810-DE57-22BBC40606DC}"/>
                </a:ext>
              </a:extLst>
            </p:cNvPr>
            <p:cNvSpPr txBox="1"/>
            <p:nvPr/>
          </p:nvSpPr>
          <p:spPr>
            <a:xfrm>
              <a:off x="4100931" y="3599967"/>
              <a:ext cx="1595665" cy="369332"/>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QR CODE</a:t>
              </a:r>
            </a:p>
          </p:txBody>
        </p:sp>
        <p:sp>
          <p:nvSpPr>
            <p:cNvPr id="19" name="TextBox 18">
              <a:extLst>
                <a:ext uri="{FF2B5EF4-FFF2-40B4-BE49-F238E27FC236}">
                  <a16:creationId xmlns:a16="http://schemas.microsoft.com/office/drawing/2014/main" id="{6F98DA30-EABD-180C-1DE8-F3449C4E806A}"/>
                </a:ext>
              </a:extLst>
            </p:cNvPr>
            <p:cNvSpPr txBox="1"/>
            <p:nvPr/>
          </p:nvSpPr>
          <p:spPr>
            <a:xfrm>
              <a:off x="982362" y="1275833"/>
              <a:ext cx="10227276" cy="1020408"/>
            </a:xfrm>
            <a:prstGeom prst="rect">
              <a:avLst/>
            </a:prstGeom>
            <a:noFill/>
            <a:effectLst>
              <a:outerShdw blurRad="50800" dist="38100" dir="8100000" algn="tr" rotWithShape="0">
                <a:prstClr val="black">
                  <a:alpha val="40000"/>
                </a:prstClr>
              </a:outerShdw>
            </a:effectLst>
          </p:spPr>
          <p:txBody>
            <a:bodyPr wrap="square" rtlCol="0">
              <a:spAutoFit/>
            </a:bodyPr>
            <a:lstStyle/>
            <a:p>
              <a:pPr algn="ctr">
                <a:lnSpc>
                  <a:spcPts val="7000"/>
                </a:lnSpc>
              </a:pPr>
              <a:r>
                <a:rPr lang="en-US" sz="8800" b="1" dirty="0">
                  <a:solidFill>
                    <a:schemeClr val="bg1"/>
                  </a:solidFill>
                  <a:latin typeface="Arial Nova Cond" panose="020F0502020204030204" pitchFamily="34" charset="0"/>
                  <a:cs typeface="Arial Nova Cond" panose="020F0502020204030204" pitchFamily="34" charset="0"/>
                </a:rPr>
                <a:t>THANK YOU!</a:t>
              </a:r>
              <a:endParaRPr lang="en-US" sz="6000" dirty="0">
                <a:solidFill>
                  <a:schemeClr val="bg1"/>
                </a:solidFill>
                <a:latin typeface="Arial Nova Cond" panose="020F0502020204030204" pitchFamily="34" charset="0"/>
                <a:cs typeface="Arial Nova Cond" panose="020F0502020204030204" pitchFamily="34" charset="0"/>
              </a:endParaRPr>
            </a:p>
          </p:txBody>
        </p:sp>
      </p:grpSp>
      <p:pic>
        <p:nvPicPr>
          <p:cNvPr id="20" name="Picture 19" descr="Logo, company name&#10;&#10;Description automatically generated">
            <a:extLst>
              <a:ext uri="{FF2B5EF4-FFF2-40B4-BE49-F238E27FC236}">
                <a16:creationId xmlns:a16="http://schemas.microsoft.com/office/drawing/2014/main" id="{EB539EA1-D822-99DD-18A7-FAE5A45D11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6209" y="5703793"/>
            <a:ext cx="2179583" cy="1089792"/>
          </a:xfrm>
          <a:prstGeom prst="rect">
            <a:avLst/>
          </a:prstGeom>
        </p:spPr>
      </p:pic>
    </p:spTree>
    <p:extLst>
      <p:ext uri="{BB962C8B-B14F-4D97-AF65-F5344CB8AC3E}">
        <p14:creationId xmlns:p14="http://schemas.microsoft.com/office/powerpoint/2010/main" val="3443308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618506-040A-CD42-FD12-0F40773BC39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1A76181F-FEFA-73DD-FBDD-CBABFEB583CD}"/>
              </a:ext>
            </a:extLst>
          </p:cNvPr>
          <p:cNvPicPr>
            <a:picLocks noChangeAspect="1"/>
          </p:cNvPicPr>
          <p:nvPr/>
        </p:nvPicPr>
        <p:blipFill>
          <a:blip r:embed="rId2"/>
          <a:srcRect t="16316" b="16316"/>
          <a:stretch/>
        </p:blipFill>
        <p:spPr>
          <a:xfrm>
            <a:off x="0" y="-3791"/>
            <a:ext cx="12211541" cy="5464292"/>
          </a:xfrm>
          <a:prstGeom prst="rect">
            <a:avLst/>
          </a:prstGeom>
        </p:spPr>
      </p:pic>
      <p:sp>
        <p:nvSpPr>
          <p:cNvPr id="3" name="Rectangle 2">
            <a:extLst>
              <a:ext uri="{FF2B5EF4-FFF2-40B4-BE49-F238E27FC236}">
                <a16:creationId xmlns:a16="http://schemas.microsoft.com/office/drawing/2014/main" id="{7F9CDDFB-B337-5D4B-AA3E-ED4673EC8951}"/>
              </a:ext>
            </a:extLst>
          </p:cNvPr>
          <p:cNvSpPr/>
          <p:nvPr/>
        </p:nvSpPr>
        <p:spPr>
          <a:xfrm>
            <a:off x="35873" y="0"/>
            <a:ext cx="12175669" cy="5421085"/>
          </a:xfrm>
          <a:prstGeom prst="rect">
            <a:avLst/>
          </a:prstGeom>
          <a:solidFill>
            <a:schemeClr val="tx1">
              <a:alpha val="4988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8243B235-2237-187E-E96A-FBAE2FB91CE6}"/>
              </a:ext>
            </a:extLst>
          </p:cNvPr>
          <p:cNvSpPr txBox="1"/>
          <p:nvPr/>
        </p:nvSpPr>
        <p:spPr>
          <a:xfrm>
            <a:off x="433136" y="419347"/>
            <a:ext cx="10552110" cy="4939814"/>
          </a:xfrm>
          <a:prstGeom prst="rect">
            <a:avLst/>
          </a:prstGeom>
          <a:noFill/>
        </p:spPr>
        <p:txBody>
          <a:bodyPr wrap="square" rtlCol="0">
            <a:spAutoFit/>
          </a:bodyPr>
          <a:lstStyle/>
          <a:p>
            <a:pPr algn="just"/>
            <a:r>
              <a:rPr lang="en-US" sz="1500" b="0" i="0" u="none" strike="noStrike" dirty="0">
                <a:solidFill>
                  <a:schemeClr val="bg1"/>
                </a:solidFill>
                <a:effectLst/>
                <a:latin typeface="Arial" panose="020B0604020202020204" pitchFamily="34" charset="0"/>
                <a:cs typeface="Arial" panose="020B0604020202020204" pitchFamily="34" charset="0"/>
              </a:rPr>
              <a:t>This presentation is provided by the firm named on the cover page.  This presentation discusses certain investment products such as annuities, that are regulated by state insurance regulators and that may be sold through state licensed insurance agents.  Certain licensed insurance agents of the firm may also be investment adviser representatives of and provide investment advisory services </a:t>
            </a:r>
            <a:r>
              <a:rPr lang="en-US" sz="1500" dirty="0">
                <a:solidFill>
                  <a:schemeClr val="bg1"/>
                </a:solidFill>
                <a:latin typeface="Arial" panose="020B0604020202020204" pitchFamily="34" charset="0"/>
                <a:cs typeface="Arial" panose="020B0604020202020204" pitchFamily="34" charset="0"/>
              </a:rPr>
              <a:t>separately</a:t>
            </a:r>
            <a:r>
              <a:rPr lang="en-US" sz="1500" b="0" i="0" u="none" strike="noStrike" dirty="0">
                <a:solidFill>
                  <a:schemeClr val="bg1"/>
                </a:solidFill>
                <a:effectLst/>
                <a:latin typeface="Arial" panose="020B0604020202020204" pitchFamily="34" charset="0"/>
                <a:cs typeface="Arial" panose="020B0604020202020204" pitchFamily="34" charset="0"/>
              </a:rPr>
              <a:t> through Foundations Investment Advisors, LLC (“Foundations”), an SEC registered investment adviser. The content provided is intended for informational and educational purposes only. The views, statements and opinions expressed herein are those of the individual speaker(s) and not necessarily those of Foundations and its affiliates. The content herein is subject to change without notice and is based on information available when created. Nothing in this presentation constitutes legal, tax or investment advice or an offer to sell any securities or represent an express or implied opinion or endorsement of any specific investment opportunity, offering or issuer. Each individual investor’s situation is different, and any ideas provided may not be appropriate for your particular circumstances. Personal investment advice can only be rendered after the engagement of Foundations, execution of required documentation, and receipt of required disclosures. Investments in securities involve the risk of loss. Any past performance is no guarantee of future results. Advisory services are only offered to clients or prospective clients where Foundations and its advisors are properly licensed or exempted. Foundations deems reliable any statistical data or information obtained from or prepared by third party sources included in this presentation, but in no way guarantees its accuracy or completeness.</a:t>
            </a:r>
          </a:p>
          <a:p>
            <a:pPr algn="just"/>
            <a:endParaRPr lang="en-US" sz="1500" b="0" i="0" u="none" strike="noStrike" dirty="0">
              <a:solidFill>
                <a:schemeClr val="bg1"/>
              </a:solidFill>
              <a:effectLst/>
              <a:latin typeface="Arial" panose="020B0604020202020204" pitchFamily="34" charset="0"/>
              <a:cs typeface="Arial" panose="020B0604020202020204" pitchFamily="34" charset="0"/>
            </a:endParaRPr>
          </a:p>
          <a:p>
            <a:pPr algn="just"/>
            <a:r>
              <a:rPr lang="en-US" sz="1500" dirty="0">
                <a:solidFill>
                  <a:schemeClr val="bg1"/>
                </a:solidFill>
                <a:latin typeface="Arial" panose="020B0604020202020204" pitchFamily="34" charset="0"/>
                <a:ea typeface="Roboto" panose="02000000000000000000" pitchFamily="2" charset="0"/>
                <a:cs typeface="Arial" panose="020B0604020202020204" pitchFamily="34" charset="0"/>
              </a:rPr>
              <a:t>Any comments regarding safe and secure investments and guaranteed income streams refer only to fixed insurance products and not to any investment advisory products. Rates and guarantees provided by insurance products and annuities are subject to the financial strength of the issuing insurance company; not guaranteed by </a:t>
            </a:r>
            <a:r>
              <a:rPr lang="en-US" sz="1500">
                <a:solidFill>
                  <a:schemeClr val="bg1"/>
                </a:solidFill>
                <a:latin typeface="Arial" panose="020B0604020202020204" pitchFamily="34" charset="0"/>
                <a:ea typeface="Roboto" panose="02000000000000000000" pitchFamily="2" charset="0"/>
                <a:cs typeface="Arial" panose="020B0604020202020204" pitchFamily="34" charset="0"/>
              </a:rPr>
              <a:t>any bank, </a:t>
            </a:r>
            <a:r>
              <a:rPr lang="en-US" sz="1500" dirty="0">
                <a:solidFill>
                  <a:schemeClr val="bg1"/>
                </a:solidFill>
                <a:latin typeface="Arial" panose="020B0604020202020204" pitchFamily="34" charset="0"/>
                <a:ea typeface="Roboto" panose="02000000000000000000" pitchFamily="2" charset="0"/>
                <a:cs typeface="Arial" panose="020B0604020202020204" pitchFamily="34" charset="0"/>
              </a:rPr>
              <a:t>the FDIC, or SPIC.</a:t>
            </a:r>
          </a:p>
        </p:txBody>
      </p:sp>
      <p:pic>
        <p:nvPicPr>
          <p:cNvPr id="5" name="Picture 4" descr="Logo, company name&#10;&#10;Description automatically generated">
            <a:extLst>
              <a:ext uri="{FF2B5EF4-FFF2-40B4-BE49-F238E27FC236}">
                <a16:creationId xmlns:a16="http://schemas.microsoft.com/office/drawing/2014/main" id="{BDB1CA6D-B725-85DD-50BE-E0D480044E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6209" y="5703793"/>
            <a:ext cx="2179583" cy="1089792"/>
          </a:xfrm>
          <a:prstGeom prst="rect">
            <a:avLst/>
          </a:prstGeom>
        </p:spPr>
      </p:pic>
    </p:spTree>
    <p:extLst>
      <p:ext uri="{BB962C8B-B14F-4D97-AF65-F5344CB8AC3E}">
        <p14:creationId xmlns:p14="http://schemas.microsoft.com/office/powerpoint/2010/main" val="1281884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a:extLst>
            <a:ext uri="{FF2B5EF4-FFF2-40B4-BE49-F238E27FC236}">
              <a16:creationId xmlns:a16="http://schemas.microsoft.com/office/drawing/2014/main" id="{E39AC972-3CF0-9D46-BB52-7A5F4B578B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30AA13-EBC3-EEC2-82AA-8525AB58ABF1}"/>
              </a:ext>
            </a:extLst>
          </p:cNvPr>
          <p:cNvSpPr>
            <a:spLocks noGrp="1"/>
          </p:cNvSpPr>
          <p:nvPr>
            <p:ph type="title"/>
          </p:nvPr>
        </p:nvSpPr>
        <p:spPr>
          <a:xfrm>
            <a:off x="5683584" y="747007"/>
            <a:ext cx="4980101" cy="1325563"/>
          </a:xfrm>
        </p:spPr>
        <p:txBody>
          <a:bodyPr anchor="b">
            <a:normAutofit/>
          </a:bodyPr>
          <a:lstStyle/>
          <a:p>
            <a:r>
              <a:rPr lang="en-US" sz="4000" dirty="0">
                <a:solidFill>
                  <a:srgbClr val="363A3E"/>
                </a:solidFill>
                <a:latin typeface="Arial Narrow" panose="020B0604020202020204" pitchFamily="34" charset="0"/>
                <a:cs typeface="Arial Narrow" panose="020B0604020202020204" pitchFamily="34" charset="0"/>
              </a:rPr>
              <a:t>HISTORICAL CONTEXT OF ANNUITIES</a:t>
            </a:r>
          </a:p>
        </p:txBody>
      </p:sp>
      <p:sp>
        <p:nvSpPr>
          <p:cNvPr id="3" name="Content Placeholder 2">
            <a:extLst>
              <a:ext uri="{FF2B5EF4-FFF2-40B4-BE49-F238E27FC236}">
                <a16:creationId xmlns:a16="http://schemas.microsoft.com/office/drawing/2014/main" id="{E05187E3-22B0-0AA6-57DC-B8689C7B6104}"/>
              </a:ext>
            </a:extLst>
          </p:cNvPr>
          <p:cNvSpPr>
            <a:spLocks noGrp="1"/>
          </p:cNvSpPr>
          <p:nvPr>
            <p:ph idx="1"/>
          </p:nvPr>
        </p:nvSpPr>
        <p:spPr>
          <a:xfrm>
            <a:off x="5407539" y="2281814"/>
            <a:ext cx="6410649" cy="3004482"/>
          </a:xfrm>
        </p:spPr>
        <p:txBody>
          <a:bodyPr>
            <a:noAutofit/>
          </a:bodyPr>
          <a:lstStyle/>
          <a:p>
            <a:pPr>
              <a:buClr>
                <a:srgbClr val="EEC67E"/>
              </a:buClr>
            </a:pPr>
            <a:r>
              <a:rPr lang="en-US" sz="2000" dirty="0">
                <a:effectLst/>
                <a:ea typeface="Aptos" panose="020B0004020202020204" pitchFamily="34" charset="0"/>
              </a:rPr>
              <a:t>Movie stars and athletes have historically been paid with annuities, ensuring steady income over time. </a:t>
            </a:r>
          </a:p>
          <a:p>
            <a:pPr>
              <a:buClr>
                <a:srgbClr val="EEC67E"/>
              </a:buClr>
            </a:pPr>
            <a:r>
              <a:rPr lang="en-US" sz="2000" dirty="0">
                <a:effectLst/>
                <a:ea typeface="Aptos" panose="020B0004020202020204" pitchFamily="34" charset="0"/>
              </a:rPr>
              <a:t>Social Security, a bedrock of retirement income for millions, functions similarly to an annuity by providing guaranteed payments for life to eligible recipients. </a:t>
            </a:r>
          </a:p>
          <a:p>
            <a:pPr>
              <a:buClr>
                <a:srgbClr val="EEC67E"/>
              </a:buClr>
            </a:pPr>
            <a:r>
              <a:rPr lang="en-US" sz="2000" dirty="0">
                <a:effectLst/>
                <a:ea typeface="Aptos" panose="020B0004020202020204" pitchFamily="34" charset="0"/>
              </a:rPr>
              <a:t>These examples underscore the longstanding use and versatility of annuities in addressing income security and financial stability.</a:t>
            </a:r>
            <a:endParaRPr lang="en-US" sz="2000" dirty="0"/>
          </a:p>
        </p:txBody>
      </p:sp>
      <p:pic>
        <p:nvPicPr>
          <p:cNvPr id="5126" name="Picture 6" descr="June Lockhart">
            <a:extLst>
              <a:ext uri="{FF2B5EF4-FFF2-40B4-BE49-F238E27FC236}">
                <a16:creationId xmlns:a16="http://schemas.microsoft.com/office/drawing/2014/main" id="{1A8CADB3-72C4-2A4E-FA2F-2171E13904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645" r="1" b="1"/>
          <a:stretch/>
        </p:blipFill>
        <p:spPr bwMode="auto">
          <a:xfrm>
            <a:off x="0" y="10"/>
            <a:ext cx="2318074" cy="3004481"/>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Four Factors That Impact Social Security Benefits">
            <a:extLst>
              <a:ext uri="{FF2B5EF4-FFF2-40B4-BE49-F238E27FC236}">
                <a16:creationId xmlns:a16="http://schemas.microsoft.com/office/drawing/2014/main" id="{81E9A26E-4611-6809-6793-5905A9D942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145" r="26913" b="1"/>
          <a:stretch/>
        </p:blipFill>
        <p:spPr bwMode="auto">
          <a:xfrm>
            <a:off x="2410244" y="0"/>
            <a:ext cx="2328251" cy="215043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Why the Mets will pay Bobby Bonilla $1.19 million today (and every July 1  through 2035) - ESPN">
            <a:extLst>
              <a:ext uri="{FF2B5EF4-FFF2-40B4-BE49-F238E27FC236}">
                <a16:creationId xmlns:a16="http://schemas.microsoft.com/office/drawing/2014/main" id="{D184614A-8976-DE15-4C7A-B65424303A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3596" r="15598" b="2"/>
          <a:stretch/>
        </p:blipFill>
        <p:spPr bwMode="auto">
          <a:xfrm>
            <a:off x="-1" y="3148121"/>
            <a:ext cx="2318075" cy="214431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B1EC2379-07A9-D7F0-B516-3195AED73D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3932" r="2" b="2"/>
          <a:stretch/>
        </p:blipFill>
        <p:spPr bwMode="auto">
          <a:xfrm>
            <a:off x="2410244" y="2281814"/>
            <a:ext cx="2328251" cy="3010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9581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E3C13EF-3BCF-1CB5-7B11-8BBB6C49FC98}"/>
              </a:ext>
            </a:extLst>
          </p:cNvPr>
          <p:cNvSpPr/>
          <p:nvPr/>
        </p:nvSpPr>
        <p:spPr>
          <a:xfrm rot="16200000">
            <a:off x="3396341" y="-3404686"/>
            <a:ext cx="5413829" cy="12177490"/>
          </a:xfrm>
          <a:prstGeom prst="rect">
            <a:avLst/>
          </a:prstGeom>
          <a:solidFill>
            <a:srgbClr val="363A3E"/>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887DB2-7485-F2F0-D6CB-0BE2AD166426}"/>
              </a:ext>
            </a:extLst>
          </p:cNvPr>
          <p:cNvSpPr>
            <a:spLocks noGrp="1"/>
          </p:cNvSpPr>
          <p:nvPr>
            <p:ph type="title"/>
          </p:nvPr>
        </p:nvSpPr>
        <p:spPr>
          <a:xfrm>
            <a:off x="426355" y="482056"/>
            <a:ext cx="11339290" cy="1325563"/>
          </a:xfrm>
        </p:spPr>
        <p:txBody>
          <a:bodyPr>
            <a:noAutofit/>
          </a:bodyPr>
          <a:lstStyle/>
          <a:p>
            <a:pPr algn="ctr"/>
            <a:r>
              <a:rPr lang="en-US" sz="4800" dirty="0">
                <a:solidFill>
                  <a:schemeClr val="bg1"/>
                </a:solidFill>
                <a:latin typeface="Arial Narrow" panose="020B0604020202020204" pitchFamily="34" charset="0"/>
                <a:cs typeface="Arial Narrow" panose="020B0604020202020204" pitchFamily="34" charset="0"/>
              </a:rPr>
              <a:t>PURPOSE OF TODAY’S DISCUSSION</a:t>
            </a:r>
          </a:p>
        </p:txBody>
      </p:sp>
      <p:sp>
        <p:nvSpPr>
          <p:cNvPr id="6" name="Content Placeholder 2">
            <a:extLst>
              <a:ext uri="{FF2B5EF4-FFF2-40B4-BE49-F238E27FC236}">
                <a16:creationId xmlns:a16="http://schemas.microsoft.com/office/drawing/2014/main" id="{1F95ABD9-F004-7B59-326E-E51A9339E9F5}"/>
              </a:ext>
            </a:extLst>
          </p:cNvPr>
          <p:cNvSpPr txBox="1">
            <a:spLocks/>
          </p:cNvSpPr>
          <p:nvPr/>
        </p:nvSpPr>
        <p:spPr>
          <a:xfrm>
            <a:off x="3812875" y="1751932"/>
            <a:ext cx="7033724" cy="30784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2000" dirty="0">
                <a:solidFill>
                  <a:srgbClr val="EEC67E"/>
                </a:solidFill>
                <a:effectLst/>
                <a:latin typeface="Arial" panose="020B0604020202020204" pitchFamily="34" charset="0"/>
                <a:ea typeface="Aptos" panose="020B0004020202020204" pitchFamily="34" charset="0"/>
                <a:cs typeface="Arial" panose="020B0604020202020204" pitchFamily="34" charset="0"/>
              </a:rPr>
              <a:t>Today, we gather to delve into the intricacies of various annuity types, aiming to dispel misconceptions and clarify their role in modern financial planning. </a:t>
            </a:r>
          </a:p>
          <a:p>
            <a:pPr marL="0" indent="0" algn="ctr">
              <a:lnSpc>
                <a:spcPct val="100000"/>
              </a:lnSpc>
              <a:buNone/>
            </a:pPr>
            <a:r>
              <a:rPr lang="en-US" sz="2000" dirty="0">
                <a:solidFill>
                  <a:schemeClr val="bg1"/>
                </a:solidFill>
                <a:effectLst/>
                <a:latin typeface="Arial" panose="020B0604020202020204" pitchFamily="34" charset="0"/>
                <a:ea typeface="Aptos" panose="020B0004020202020204" pitchFamily="34" charset="0"/>
                <a:cs typeface="Arial" panose="020B0604020202020204" pitchFamily="34" charset="0"/>
              </a:rPr>
              <a:t>By understanding the nuances of annuity options, we seek to empower individuals to make well-informed decisions. It's about separating fact from fiction and ensuring that each person can confidently navigate their retirement journey with a clear understanding of how annuities can contribute to your financial security.</a:t>
            </a:r>
            <a:endParaRPr lang="en-US" sz="2000" dirty="0">
              <a:solidFill>
                <a:schemeClr val="bg1"/>
              </a:solidFill>
              <a:latin typeface="Arial" panose="020B0604020202020204" pitchFamily="34" charset="0"/>
              <a:cs typeface="Arial" panose="020B0604020202020204" pitchFamily="34" charset="0"/>
            </a:endParaRPr>
          </a:p>
          <a:p>
            <a:pPr>
              <a:lnSpc>
                <a:spcPct val="100000"/>
              </a:lnSpc>
            </a:pPr>
            <a:endParaRPr lang="en-US" sz="2000" dirty="0">
              <a:solidFill>
                <a:schemeClr val="bg1"/>
              </a:solidFill>
              <a:latin typeface="Arial" panose="020B0604020202020204" pitchFamily="34" charset="0"/>
              <a:cs typeface="Arial" panose="020B0604020202020204" pitchFamily="34" charset="0"/>
            </a:endParaRPr>
          </a:p>
        </p:txBody>
      </p:sp>
      <p:pic>
        <p:nvPicPr>
          <p:cNvPr id="5" name="Graphic 4" descr="Lightbulb and gear with solid fill">
            <a:extLst>
              <a:ext uri="{FF2B5EF4-FFF2-40B4-BE49-F238E27FC236}">
                <a16:creationId xmlns:a16="http://schemas.microsoft.com/office/drawing/2014/main" id="{64C84184-0160-1C7C-8002-5909D3C575E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3959" y="1807619"/>
            <a:ext cx="2671313" cy="2671313"/>
          </a:xfrm>
          <a:prstGeom prst="rect">
            <a:avLst/>
          </a:prstGeom>
        </p:spPr>
      </p:pic>
    </p:spTree>
    <p:extLst>
      <p:ext uri="{BB962C8B-B14F-4D97-AF65-F5344CB8AC3E}">
        <p14:creationId xmlns:p14="http://schemas.microsoft.com/office/powerpoint/2010/main" val="106836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48298017-43DE-53D3-F4FB-E255D1FF83BE}"/>
              </a:ext>
            </a:extLst>
          </p:cNvPr>
          <p:cNvSpPr>
            <a:spLocks noGrp="1"/>
          </p:cNvSpPr>
          <p:nvPr>
            <p:ph type="title"/>
          </p:nvPr>
        </p:nvSpPr>
        <p:spPr>
          <a:xfrm>
            <a:off x="838200" y="348796"/>
            <a:ext cx="10515600" cy="1325563"/>
          </a:xfrm>
        </p:spPr>
        <p:txBody>
          <a:bodyPr/>
          <a:lstStyle/>
          <a:p>
            <a:endParaRPr lang="en-US"/>
          </a:p>
        </p:txBody>
      </p:sp>
      <p:sp>
        <p:nvSpPr>
          <p:cNvPr id="15" name="Content Placeholder 14">
            <a:extLst>
              <a:ext uri="{FF2B5EF4-FFF2-40B4-BE49-F238E27FC236}">
                <a16:creationId xmlns:a16="http://schemas.microsoft.com/office/drawing/2014/main" id="{3D2B2C26-85E4-AE66-D015-C1A611CA6426}"/>
              </a:ext>
            </a:extLst>
          </p:cNvPr>
          <p:cNvSpPr>
            <a:spLocks noGrp="1"/>
          </p:cNvSpPr>
          <p:nvPr>
            <p:ph idx="1"/>
          </p:nvPr>
        </p:nvSpPr>
        <p:spPr>
          <a:xfrm>
            <a:off x="838200" y="1809296"/>
            <a:ext cx="5257800" cy="3619211"/>
          </a:xfrm>
        </p:spPr>
        <p:txBody>
          <a:bodyPr/>
          <a:lstStyle/>
          <a:p>
            <a:endParaRPr lang="en-US"/>
          </a:p>
        </p:txBody>
      </p:sp>
      <p:pic>
        <p:nvPicPr>
          <p:cNvPr id="5" name="Picture 4">
            <a:extLst>
              <a:ext uri="{FF2B5EF4-FFF2-40B4-BE49-F238E27FC236}">
                <a16:creationId xmlns:a16="http://schemas.microsoft.com/office/drawing/2014/main" id="{7BF1650E-E122-36B4-6AFF-E35C8D5D9FA3}"/>
              </a:ext>
            </a:extLst>
          </p:cNvPr>
          <p:cNvPicPr>
            <a:picLocks noChangeAspect="1"/>
          </p:cNvPicPr>
          <p:nvPr/>
        </p:nvPicPr>
        <p:blipFill>
          <a:blip r:embed="rId3"/>
          <a:srcRect l="6791" t="17885" b="20305"/>
          <a:stretch/>
        </p:blipFill>
        <p:spPr>
          <a:xfrm>
            <a:off x="0" y="0"/>
            <a:ext cx="12192000" cy="5391635"/>
          </a:xfrm>
          <a:prstGeom prst="rect">
            <a:avLst/>
          </a:prstGeom>
        </p:spPr>
      </p:pic>
      <p:sp>
        <p:nvSpPr>
          <p:cNvPr id="9" name="Rectangle 8">
            <a:extLst>
              <a:ext uri="{FF2B5EF4-FFF2-40B4-BE49-F238E27FC236}">
                <a16:creationId xmlns:a16="http://schemas.microsoft.com/office/drawing/2014/main" id="{AE439058-3BDD-6654-B0BB-FECD595E7937}"/>
              </a:ext>
            </a:extLst>
          </p:cNvPr>
          <p:cNvSpPr/>
          <p:nvPr/>
        </p:nvSpPr>
        <p:spPr>
          <a:xfrm>
            <a:off x="0" y="1517791"/>
            <a:ext cx="12192000" cy="3873844"/>
          </a:xfrm>
          <a:prstGeom prst="rect">
            <a:avLst/>
          </a:prstGeom>
          <a:gradFill>
            <a:gsLst>
              <a:gs pos="0">
                <a:srgbClr val="363A3E">
                  <a:alpha val="0"/>
                </a:srgbClr>
              </a:gs>
              <a:gs pos="97000">
                <a:schemeClr val="tx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662EB39-0ABE-4952-6DE9-44B7ABFC8BBF}"/>
              </a:ext>
            </a:extLst>
          </p:cNvPr>
          <p:cNvSpPr txBox="1"/>
          <p:nvPr/>
        </p:nvSpPr>
        <p:spPr>
          <a:xfrm>
            <a:off x="660018" y="3677684"/>
            <a:ext cx="10693781" cy="1261692"/>
          </a:xfrm>
          <a:prstGeom prst="rect">
            <a:avLst/>
          </a:prstGeom>
          <a:noFill/>
          <a:effectLst>
            <a:outerShdw blurRad="50800" dist="38100" dir="8100000" algn="tr" rotWithShape="0">
              <a:prstClr val="black">
                <a:alpha val="40000"/>
              </a:prstClr>
            </a:outerShdw>
          </a:effectLst>
        </p:spPr>
        <p:txBody>
          <a:bodyPr wrap="square" rtlCol="0">
            <a:spAutoFit/>
          </a:bodyPr>
          <a:lstStyle/>
          <a:p>
            <a:pPr>
              <a:lnSpc>
                <a:spcPts val="4800"/>
              </a:lnSpc>
            </a:pPr>
            <a:r>
              <a:rPr lang="en-US" sz="6000" b="1" dirty="0">
                <a:solidFill>
                  <a:schemeClr val="bg1"/>
                </a:solidFill>
                <a:latin typeface="Arial Narrow" panose="020B0604020202020204" pitchFamily="34" charset="0"/>
                <a:cs typeface="Arial Narrow" panose="020B0604020202020204" pitchFamily="34" charset="0"/>
              </a:rPr>
              <a:t>DIFFERENT TYPES OF ANNUITIES</a:t>
            </a:r>
          </a:p>
          <a:p>
            <a:pPr>
              <a:lnSpc>
                <a:spcPts val="4800"/>
              </a:lnSpc>
            </a:pPr>
            <a:r>
              <a:rPr lang="en-US" sz="3200" i="1" dirty="0">
                <a:solidFill>
                  <a:srgbClr val="EEC67E"/>
                </a:solidFill>
                <a:latin typeface="Arial Narrow" panose="020B0604020202020204" pitchFamily="34" charset="0"/>
                <a:cs typeface="Arial Narrow" panose="020B0604020202020204" pitchFamily="34" charset="0"/>
              </a:rPr>
              <a:t>The Good, the Bad, and the Ugly</a:t>
            </a:r>
          </a:p>
        </p:txBody>
      </p:sp>
    </p:spTree>
    <p:extLst>
      <p:ext uri="{BB962C8B-B14F-4D97-AF65-F5344CB8AC3E}">
        <p14:creationId xmlns:p14="http://schemas.microsoft.com/office/powerpoint/2010/main" val="1513488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352A772-4816-50A1-DC71-BF2C5BF08119}"/>
              </a:ext>
            </a:extLst>
          </p:cNvPr>
          <p:cNvPicPr>
            <a:picLocks noChangeAspect="1"/>
          </p:cNvPicPr>
          <p:nvPr/>
        </p:nvPicPr>
        <p:blipFill>
          <a:blip r:embed="rId3"/>
          <a:srcRect l="15731" r="15731"/>
          <a:stretch/>
        </p:blipFill>
        <p:spPr>
          <a:xfrm>
            <a:off x="-2" y="1330"/>
            <a:ext cx="6618509" cy="5412499"/>
          </a:xfrm>
          <a:prstGeom prst="rect">
            <a:avLst/>
          </a:prstGeom>
        </p:spPr>
      </p:pic>
      <p:sp>
        <p:nvSpPr>
          <p:cNvPr id="4" name="Rectangle 3">
            <a:extLst>
              <a:ext uri="{FF2B5EF4-FFF2-40B4-BE49-F238E27FC236}">
                <a16:creationId xmlns:a16="http://schemas.microsoft.com/office/drawing/2014/main" id="{B791FD85-5363-0B44-7F96-455340C80225}"/>
              </a:ext>
            </a:extLst>
          </p:cNvPr>
          <p:cNvSpPr/>
          <p:nvPr/>
        </p:nvSpPr>
        <p:spPr>
          <a:xfrm>
            <a:off x="1" y="7254"/>
            <a:ext cx="6618496" cy="5413831"/>
          </a:xfrm>
          <a:prstGeom prst="rect">
            <a:avLst/>
          </a:prstGeom>
          <a:solidFill>
            <a:schemeClr val="tx1">
              <a:alpha val="4976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2922DAC3-E5C6-1693-8DA4-A91AF8923FDD}"/>
              </a:ext>
            </a:extLst>
          </p:cNvPr>
          <p:cNvSpPr/>
          <p:nvPr/>
        </p:nvSpPr>
        <p:spPr>
          <a:xfrm rot="16200000">
            <a:off x="6698341" y="-79827"/>
            <a:ext cx="5413829" cy="5573481"/>
          </a:xfrm>
          <a:prstGeom prst="rect">
            <a:avLst/>
          </a:prstGeom>
          <a:solidFill>
            <a:srgbClr val="363A3E"/>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887DB2-7485-F2F0-D6CB-0BE2AD166426}"/>
              </a:ext>
            </a:extLst>
          </p:cNvPr>
          <p:cNvSpPr>
            <a:spLocks noGrp="1"/>
          </p:cNvSpPr>
          <p:nvPr>
            <p:ph type="title"/>
          </p:nvPr>
        </p:nvSpPr>
        <p:spPr>
          <a:xfrm>
            <a:off x="838200" y="566258"/>
            <a:ext cx="4917317" cy="1325563"/>
          </a:xfrm>
          <a:effectLst>
            <a:outerShdw blurRad="50800" dist="38100" dir="2700000" algn="tl" rotWithShape="0">
              <a:prstClr val="black">
                <a:alpha val="40000"/>
              </a:prstClr>
            </a:outerShdw>
          </a:effectLst>
        </p:spPr>
        <p:txBody>
          <a:bodyPr/>
          <a:lstStyle/>
          <a:p>
            <a:r>
              <a:rPr lang="en-US" dirty="0">
                <a:solidFill>
                  <a:schemeClr val="bg1"/>
                </a:solidFill>
                <a:latin typeface="Arial Narrow" panose="020B0604020202020204" pitchFamily="34" charset="0"/>
                <a:cs typeface="Arial Narrow" panose="020B0604020202020204" pitchFamily="34" charset="0"/>
              </a:rPr>
              <a:t>SINGLE PREMIUM IMMEDIATE ANNUITIES</a:t>
            </a:r>
          </a:p>
        </p:txBody>
      </p:sp>
      <p:sp>
        <p:nvSpPr>
          <p:cNvPr id="7" name="TextBox 6">
            <a:extLst>
              <a:ext uri="{FF2B5EF4-FFF2-40B4-BE49-F238E27FC236}">
                <a16:creationId xmlns:a16="http://schemas.microsoft.com/office/drawing/2014/main" id="{E8CDB71B-0B87-C8D6-BEEC-2E97D6DEC136}"/>
              </a:ext>
            </a:extLst>
          </p:cNvPr>
          <p:cNvSpPr txBox="1"/>
          <p:nvPr/>
        </p:nvSpPr>
        <p:spPr>
          <a:xfrm>
            <a:off x="7050015" y="566258"/>
            <a:ext cx="4710479" cy="4247317"/>
          </a:xfrm>
          <a:prstGeom prst="rect">
            <a:avLst/>
          </a:prstGeom>
          <a:noFill/>
        </p:spPr>
        <p:txBody>
          <a:bodyPr wrap="square" rtlCol="0">
            <a:spAutoFit/>
          </a:bodyPr>
          <a:lstStyle/>
          <a:p>
            <a:pPr marL="0" indent="0">
              <a:buNone/>
            </a:pPr>
            <a:r>
              <a:rPr lang="en-US" dirty="0">
                <a:solidFill>
                  <a:schemeClr val="bg1"/>
                </a:solidFill>
                <a:latin typeface="Arial" panose="020B0604020202020204" pitchFamily="34" charset="0"/>
                <a:cs typeface="Arial" panose="020B0604020202020204" pitchFamily="34" charset="0"/>
              </a:rPr>
              <a:t>A Single Premium Immediate Annuity (SPIA) is an insurance contract funded with a lump sum that is designed to provide a stream of income. Depending on the contract terms, payments generally begin shortly after the annuity is issued and may continue for a specified period, for life, or for the lives of two individuals. Any guarantees are backed by the claims-paying ability of the issuing insurance company.</a:t>
            </a:r>
          </a:p>
          <a:p>
            <a:pPr marL="0" indent="0">
              <a:buNone/>
            </a:pPr>
            <a:endParaRPr lang="en-US" dirty="0">
              <a:solidFill>
                <a:schemeClr val="bg1"/>
              </a:solidFill>
              <a:latin typeface="Arial" panose="020B0604020202020204" pitchFamily="34" charset="0"/>
              <a:cs typeface="Arial" panose="020B0604020202020204" pitchFamily="34" charset="0"/>
            </a:endParaRPr>
          </a:p>
          <a:p>
            <a:pPr marL="0" indent="0">
              <a:buNone/>
            </a:pPr>
            <a:r>
              <a:rPr lang="en-US" dirty="0">
                <a:solidFill>
                  <a:schemeClr val="bg1"/>
                </a:solidFill>
                <a:latin typeface="Arial" panose="020B0604020202020204" pitchFamily="34" charset="0"/>
                <a:cs typeface="Arial" panose="020B0604020202020204" pitchFamily="34" charset="0"/>
              </a:rPr>
              <a:t>These payments can last either for a defined period (period certain) or as long as you (and potentially your spouse) live, depending on the payout option you choose.</a:t>
            </a:r>
          </a:p>
        </p:txBody>
      </p:sp>
      <p:sp>
        <p:nvSpPr>
          <p:cNvPr id="8" name="Rectangle 7">
            <a:extLst>
              <a:ext uri="{FF2B5EF4-FFF2-40B4-BE49-F238E27FC236}">
                <a16:creationId xmlns:a16="http://schemas.microsoft.com/office/drawing/2014/main" id="{BB928821-FDAB-F657-9CD1-9F8B02A96882}"/>
              </a:ext>
            </a:extLst>
          </p:cNvPr>
          <p:cNvSpPr/>
          <p:nvPr/>
        </p:nvSpPr>
        <p:spPr>
          <a:xfrm>
            <a:off x="-1" y="800100"/>
            <a:ext cx="669471" cy="391886"/>
          </a:xfrm>
          <a:prstGeom prst="rect">
            <a:avLst/>
          </a:prstGeom>
          <a:solidFill>
            <a:srgbClr val="EEC6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0DBEB485-F2E4-EE13-7DE7-3E277E7536D7}"/>
              </a:ext>
            </a:extLst>
          </p:cNvPr>
          <p:cNvCxnSpPr>
            <a:cxnSpLocks/>
          </p:cNvCxnSpPr>
          <p:nvPr/>
        </p:nvCxnSpPr>
        <p:spPr>
          <a:xfrm>
            <a:off x="6618515" y="0"/>
            <a:ext cx="0" cy="5413829"/>
          </a:xfrm>
          <a:prstGeom prst="line">
            <a:avLst/>
          </a:prstGeom>
          <a:ln w="28575">
            <a:solidFill>
              <a:srgbClr val="EEC67E"/>
            </a:solidFill>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88C444B4-C166-FA7A-0CCF-A1FD5C0A2217}"/>
              </a:ext>
            </a:extLst>
          </p:cNvPr>
          <p:cNvSpPr txBox="1"/>
          <p:nvPr/>
        </p:nvSpPr>
        <p:spPr>
          <a:xfrm>
            <a:off x="540653" y="4863459"/>
            <a:ext cx="5512410" cy="461665"/>
          </a:xfrm>
          <a:prstGeom prst="rect">
            <a:avLst/>
          </a:prstGeom>
          <a:noFill/>
        </p:spPr>
        <p:txBody>
          <a:bodyPr wrap="square" rtlCol="0">
            <a:spAutoFit/>
          </a:bodyPr>
          <a:lstStyle/>
          <a:p>
            <a:pPr marL="0" marR="0">
              <a:spcBef>
                <a:spcPts val="0"/>
              </a:spcBef>
              <a:spcAft>
                <a:spcPts val="0"/>
              </a:spcAft>
            </a:pPr>
            <a:r>
              <a:rPr lang="en-US" sz="800" i="1"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Sources: https://</a:t>
            </a:r>
            <a:r>
              <a:rPr lang="en-US" sz="800" i="1" dirty="0" err="1">
                <a:solidFill>
                  <a:schemeClr val="bg1"/>
                </a:solidFill>
                <a:effectLst/>
                <a:latin typeface="Aptos" panose="020B0004020202020204" pitchFamily="34" charset="0"/>
                <a:ea typeface="Aptos" panose="020B0004020202020204" pitchFamily="34" charset="0"/>
                <a:cs typeface="Times New Roman" panose="02020603050405020304" pitchFamily="18" charset="0"/>
              </a:rPr>
              <a:t>www.finra.org</a:t>
            </a:r>
            <a:r>
              <a:rPr lang="en-US" sz="800" i="1"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/investors/insights/</a:t>
            </a:r>
            <a:r>
              <a:rPr lang="en-US" sz="800" i="1" dirty="0" err="1">
                <a:solidFill>
                  <a:schemeClr val="bg1"/>
                </a:solidFill>
                <a:effectLst/>
                <a:latin typeface="Aptos" panose="020B0004020202020204" pitchFamily="34" charset="0"/>
                <a:ea typeface="Aptos" panose="020B0004020202020204" pitchFamily="34" charset="0"/>
                <a:cs typeface="Times New Roman" panose="02020603050405020304" pitchFamily="18" charset="0"/>
              </a:rPr>
              <a:t>immediate-annuities-money-now-and-rest-your-life?utm_source</a:t>
            </a:r>
            <a:r>
              <a:rPr lang="en-US" sz="800" i="1"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Accessed 1/8/2026. https://</a:t>
            </a:r>
            <a:r>
              <a:rPr lang="en-US" sz="800" i="1" dirty="0" err="1">
                <a:solidFill>
                  <a:schemeClr val="bg1"/>
                </a:solidFill>
                <a:effectLst/>
                <a:latin typeface="Aptos" panose="020B0004020202020204" pitchFamily="34" charset="0"/>
                <a:ea typeface="Aptos" panose="020B0004020202020204" pitchFamily="34" charset="0"/>
                <a:cs typeface="Times New Roman" panose="02020603050405020304" pitchFamily="18" charset="0"/>
              </a:rPr>
              <a:t>www.irs.gov</a:t>
            </a:r>
            <a:r>
              <a:rPr lang="en-US" sz="800" i="1"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/forms-pubs/about-publication-939. Accessed 1/8/2026. https://</a:t>
            </a:r>
            <a:r>
              <a:rPr lang="en-US" sz="800" i="1" dirty="0" err="1">
                <a:solidFill>
                  <a:schemeClr val="bg1"/>
                </a:solidFill>
                <a:effectLst/>
                <a:latin typeface="Aptos" panose="020B0004020202020204" pitchFamily="34" charset="0"/>
                <a:ea typeface="Aptos" panose="020B0004020202020204" pitchFamily="34" charset="0"/>
                <a:cs typeface="Times New Roman" panose="02020603050405020304" pitchFamily="18" charset="0"/>
              </a:rPr>
              <a:t>www.irs.gov</a:t>
            </a:r>
            <a:r>
              <a:rPr lang="en-US" sz="800" i="1"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/forms-pubs/about-publication-575. Accessed 1/8/2026. </a:t>
            </a:r>
          </a:p>
        </p:txBody>
      </p:sp>
    </p:spTree>
    <p:extLst>
      <p:ext uri="{BB962C8B-B14F-4D97-AF65-F5344CB8AC3E}">
        <p14:creationId xmlns:p14="http://schemas.microsoft.com/office/powerpoint/2010/main" val="3559825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35723B-20B3-2784-3C4E-24E5F92403B1}"/>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CC1FDF44-C3C0-E894-613F-E6840EE8CB49}"/>
              </a:ext>
            </a:extLst>
          </p:cNvPr>
          <p:cNvPicPr>
            <a:picLocks noChangeAspect="1"/>
          </p:cNvPicPr>
          <p:nvPr/>
        </p:nvPicPr>
        <p:blipFill>
          <a:blip r:embed="rId3"/>
          <a:srcRect l="15731" r="15731"/>
          <a:stretch/>
        </p:blipFill>
        <p:spPr>
          <a:xfrm>
            <a:off x="-2" y="1330"/>
            <a:ext cx="6618509" cy="5412499"/>
          </a:xfrm>
          <a:prstGeom prst="rect">
            <a:avLst/>
          </a:prstGeom>
        </p:spPr>
      </p:pic>
      <p:sp>
        <p:nvSpPr>
          <p:cNvPr id="4" name="Rectangle 3">
            <a:extLst>
              <a:ext uri="{FF2B5EF4-FFF2-40B4-BE49-F238E27FC236}">
                <a16:creationId xmlns:a16="http://schemas.microsoft.com/office/drawing/2014/main" id="{B5F2B149-2727-2393-EC5E-FF75F3E054E0}"/>
              </a:ext>
            </a:extLst>
          </p:cNvPr>
          <p:cNvSpPr/>
          <p:nvPr/>
        </p:nvSpPr>
        <p:spPr>
          <a:xfrm>
            <a:off x="0" y="0"/>
            <a:ext cx="6618496" cy="5413831"/>
          </a:xfrm>
          <a:prstGeom prst="rect">
            <a:avLst/>
          </a:prstGeom>
          <a:solidFill>
            <a:schemeClr val="tx1">
              <a:alpha val="4976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B481F7E-9910-071D-9440-50618F8E95D2}"/>
              </a:ext>
            </a:extLst>
          </p:cNvPr>
          <p:cNvSpPr/>
          <p:nvPr/>
        </p:nvSpPr>
        <p:spPr>
          <a:xfrm rot="16200000">
            <a:off x="6698341" y="-79827"/>
            <a:ext cx="5413829" cy="5573481"/>
          </a:xfrm>
          <a:prstGeom prst="rect">
            <a:avLst/>
          </a:prstGeom>
          <a:solidFill>
            <a:srgbClr val="363A3E"/>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9E50E4-B960-7564-B86E-0E5C16AF3728}"/>
              </a:ext>
            </a:extLst>
          </p:cNvPr>
          <p:cNvSpPr>
            <a:spLocks noGrp="1"/>
          </p:cNvSpPr>
          <p:nvPr>
            <p:ph type="title"/>
          </p:nvPr>
        </p:nvSpPr>
        <p:spPr>
          <a:xfrm>
            <a:off x="838200" y="566258"/>
            <a:ext cx="4917317" cy="1325563"/>
          </a:xfrm>
          <a:effectLst>
            <a:outerShdw blurRad="50800" dist="38100" dir="2700000" algn="tl" rotWithShape="0">
              <a:prstClr val="black">
                <a:alpha val="40000"/>
              </a:prstClr>
            </a:outerShdw>
          </a:effectLst>
        </p:spPr>
        <p:txBody>
          <a:bodyPr/>
          <a:lstStyle/>
          <a:p>
            <a:r>
              <a:rPr lang="en-US" dirty="0">
                <a:solidFill>
                  <a:schemeClr val="bg1"/>
                </a:solidFill>
                <a:latin typeface="Arial Narrow" panose="020B0604020202020204" pitchFamily="34" charset="0"/>
                <a:cs typeface="Arial Narrow" panose="020B0604020202020204" pitchFamily="34" charset="0"/>
              </a:rPr>
              <a:t>SINGLE PREMIUM IMMEDIATE ANNUITIES</a:t>
            </a:r>
          </a:p>
        </p:txBody>
      </p:sp>
      <p:sp>
        <p:nvSpPr>
          <p:cNvPr id="7" name="TextBox 6">
            <a:extLst>
              <a:ext uri="{FF2B5EF4-FFF2-40B4-BE49-F238E27FC236}">
                <a16:creationId xmlns:a16="http://schemas.microsoft.com/office/drawing/2014/main" id="{F03D2498-F5E8-D9C6-6B4F-21427536FA78}"/>
              </a:ext>
            </a:extLst>
          </p:cNvPr>
          <p:cNvSpPr txBox="1"/>
          <p:nvPr/>
        </p:nvSpPr>
        <p:spPr>
          <a:xfrm>
            <a:off x="7050007" y="1444172"/>
            <a:ext cx="4440373" cy="2800767"/>
          </a:xfrm>
          <a:prstGeom prst="rect">
            <a:avLst/>
          </a:prstGeom>
          <a:noFill/>
        </p:spPr>
        <p:txBody>
          <a:bodyPr wrap="square" rtlCol="0">
            <a:spAutoFit/>
          </a:bodyPr>
          <a:lstStyle/>
          <a:p>
            <a:pPr marL="0" indent="0" algn="ctr">
              <a:buNone/>
            </a:pPr>
            <a:r>
              <a:rPr lang="en-US" sz="3600" b="1" dirty="0">
                <a:solidFill>
                  <a:srgbClr val="EEC67E"/>
                </a:solidFill>
                <a:latin typeface="Arial Narrow" panose="020B0604020202020204" pitchFamily="34" charset="0"/>
                <a:cs typeface="Arial Narrow" panose="020B0604020202020204" pitchFamily="34" charset="0"/>
              </a:rPr>
              <a:t>HOW THEY WORK</a:t>
            </a:r>
          </a:p>
          <a:p>
            <a:pPr marL="0" indent="0" algn="ctr">
              <a:buNone/>
            </a:pPr>
            <a:endParaRPr lang="en-US" sz="2000" dirty="0">
              <a:solidFill>
                <a:schemeClr val="bg1"/>
              </a:solidFill>
              <a:latin typeface="Arial" panose="020B0604020202020204" pitchFamily="34" charset="0"/>
              <a:cs typeface="Arial" panose="020B0604020202020204" pitchFamily="34" charset="0"/>
            </a:endParaRPr>
          </a:p>
          <a:p>
            <a:pPr algn="ctr"/>
            <a:r>
              <a:rPr lang="en-US" sz="2000" dirty="0">
                <a:solidFill>
                  <a:schemeClr val="bg1"/>
                </a:solidFill>
                <a:latin typeface="Arial" panose="020B0604020202020204" pitchFamily="34" charset="0"/>
                <a:cs typeface="Arial" panose="020B0604020202020204" pitchFamily="34" charset="0"/>
              </a:rPr>
              <a:t>SPIAs convert a lump sum into regular income payments, either immediately or deferred to a future date chosen by the investor, typically for life or a specific period.</a:t>
            </a:r>
          </a:p>
          <a:p>
            <a:pPr marL="0" indent="0" algn="ctr">
              <a:buNone/>
            </a:pPr>
            <a:endParaRPr lang="en-US" sz="2000" dirty="0">
              <a:solidFill>
                <a:schemeClr val="bg1"/>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31BB9163-7A34-06EC-747D-F6F036A01DA5}"/>
              </a:ext>
            </a:extLst>
          </p:cNvPr>
          <p:cNvSpPr/>
          <p:nvPr/>
        </p:nvSpPr>
        <p:spPr>
          <a:xfrm>
            <a:off x="-1" y="800100"/>
            <a:ext cx="669471" cy="391886"/>
          </a:xfrm>
          <a:prstGeom prst="rect">
            <a:avLst/>
          </a:prstGeom>
          <a:solidFill>
            <a:srgbClr val="EEC6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E1AE26B8-9E2F-4517-D8C3-42BBDE2B1358}"/>
              </a:ext>
            </a:extLst>
          </p:cNvPr>
          <p:cNvCxnSpPr>
            <a:cxnSpLocks/>
          </p:cNvCxnSpPr>
          <p:nvPr/>
        </p:nvCxnSpPr>
        <p:spPr>
          <a:xfrm>
            <a:off x="6618515" y="0"/>
            <a:ext cx="0" cy="5413829"/>
          </a:xfrm>
          <a:prstGeom prst="line">
            <a:avLst/>
          </a:prstGeom>
          <a:ln w="28575">
            <a:solidFill>
              <a:srgbClr val="EEC67E"/>
            </a:solidFill>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7069BFF5-B836-FCC9-57A9-1ED47092B0F8}"/>
              </a:ext>
            </a:extLst>
          </p:cNvPr>
          <p:cNvSpPr txBox="1"/>
          <p:nvPr/>
        </p:nvSpPr>
        <p:spPr>
          <a:xfrm>
            <a:off x="540653" y="4863459"/>
            <a:ext cx="5512410" cy="338554"/>
          </a:xfrm>
          <a:prstGeom prst="rect">
            <a:avLst/>
          </a:prstGeom>
          <a:noFill/>
        </p:spPr>
        <p:txBody>
          <a:bodyPr wrap="square" rtlCol="0">
            <a:spAutoFit/>
          </a:bodyPr>
          <a:lstStyle/>
          <a:p>
            <a:pPr marL="0" marR="0">
              <a:spcBef>
                <a:spcPts val="0"/>
              </a:spcBef>
              <a:spcAft>
                <a:spcPts val="0"/>
              </a:spcAft>
            </a:pPr>
            <a:r>
              <a:rPr lang="en-US" sz="800" i="1"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Sources: https://</a:t>
            </a:r>
            <a:r>
              <a:rPr lang="en-US" sz="800" i="1" dirty="0" err="1">
                <a:solidFill>
                  <a:schemeClr val="bg1"/>
                </a:solidFill>
                <a:effectLst/>
                <a:latin typeface="Aptos" panose="020B0004020202020204" pitchFamily="34" charset="0"/>
                <a:ea typeface="Aptos" panose="020B0004020202020204" pitchFamily="34" charset="0"/>
                <a:cs typeface="Times New Roman" panose="02020603050405020304" pitchFamily="18" charset="0"/>
              </a:rPr>
              <a:t>www.finra.org</a:t>
            </a:r>
            <a:r>
              <a:rPr lang="en-US" sz="800" i="1"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/investors/insights/</a:t>
            </a:r>
            <a:r>
              <a:rPr lang="en-US" sz="800" i="1" dirty="0" err="1">
                <a:solidFill>
                  <a:schemeClr val="bg1"/>
                </a:solidFill>
                <a:effectLst/>
                <a:latin typeface="Aptos" panose="020B0004020202020204" pitchFamily="34" charset="0"/>
                <a:ea typeface="Aptos" panose="020B0004020202020204" pitchFamily="34" charset="0"/>
                <a:cs typeface="Times New Roman" panose="02020603050405020304" pitchFamily="18" charset="0"/>
              </a:rPr>
              <a:t>immediate-annuities-money-now-and-rest-your-life?utm_source</a:t>
            </a:r>
            <a:r>
              <a:rPr lang="en-US" sz="800" i="1"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 Accessed 1/8/2026. https://</a:t>
            </a:r>
            <a:r>
              <a:rPr lang="en-US" sz="800" i="1" dirty="0" err="1">
                <a:solidFill>
                  <a:schemeClr val="bg1"/>
                </a:solidFill>
                <a:effectLst/>
                <a:latin typeface="Aptos" panose="020B0004020202020204" pitchFamily="34" charset="0"/>
                <a:ea typeface="Aptos" panose="020B0004020202020204" pitchFamily="34" charset="0"/>
                <a:cs typeface="Times New Roman" panose="02020603050405020304" pitchFamily="18" charset="0"/>
              </a:rPr>
              <a:t>www.irs.gov</a:t>
            </a:r>
            <a:r>
              <a:rPr lang="en-US" sz="800" i="1"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/forms-pubs/about-publication-575. Accessed 1/8/2026. </a:t>
            </a:r>
          </a:p>
        </p:txBody>
      </p:sp>
    </p:spTree>
    <p:extLst>
      <p:ext uri="{BB962C8B-B14F-4D97-AF65-F5344CB8AC3E}">
        <p14:creationId xmlns:p14="http://schemas.microsoft.com/office/powerpoint/2010/main" val="2653558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a0e68c6d-535f-4d9f-b887-9004c258bfc0}" enabled="0" method="" siteId="{a0e68c6d-535f-4d9f-b887-9004c258bfc0}" removed="1"/>
</clbl:labelList>
</file>

<file path=docProps/app.xml><?xml version="1.0" encoding="utf-8"?>
<Properties xmlns="http://schemas.openxmlformats.org/officeDocument/2006/extended-properties" xmlns:vt="http://schemas.openxmlformats.org/officeDocument/2006/docPropsVTypes">
  <TotalTime>42480</TotalTime>
  <Words>4288</Words>
  <Application>Microsoft Macintosh PowerPoint</Application>
  <PresentationFormat>Widescreen</PresentationFormat>
  <Paragraphs>281</Paragraphs>
  <Slides>41</Slides>
  <Notes>28</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Aptos</vt:lpstr>
      <vt:lpstr>Arial</vt:lpstr>
      <vt:lpstr>Arial Narrow</vt:lpstr>
      <vt:lpstr>Arial Nova Cond</vt:lpstr>
      <vt:lpstr>Calibri</vt:lpstr>
      <vt:lpstr>Office Theme</vt:lpstr>
      <vt:lpstr>UNDERSTANDING ANNUITIES</vt:lpstr>
      <vt:lpstr>ANNUITY OVERVIEW</vt:lpstr>
      <vt:lpstr>ANNUITY OVERVIEW</vt:lpstr>
      <vt:lpstr>HISTORICAL CONTEXT OF ANNUITIES</vt:lpstr>
      <vt:lpstr>HISTORICAL CONTEXT OF ANNUITIES</vt:lpstr>
      <vt:lpstr>PURPOSE OF TODAY’S DISCUSSION</vt:lpstr>
      <vt:lpstr>PowerPoint Presentation</vt:lpstr>
      <vt:lpstr>SINGLE PREMIUM IMMEDIATE ANNUITIES</vt:lpstr>
      <vt:lpstr>SINGLE PREMIUM IMMEDIATE ANNUITIES</vt:lpstr>
      <vt:lpstr>PowerPoint Presentation</vt:lpstr>
      <vt:lpstr>PowerPoint Presentation</vt:lpstr>
      <vt:lpstr>MULTI-YEAR GUARANTEED ANNUITIES</vt:lpstr>
      <vt:lpstr>MULTI-YEAR GUARANTEED ANNUITIES</vt:lpstr>
      <vt:lpstr>PowerPoint Presentation</vt:lpstr>
      <vt:lpstr>PowerPoint Presentation</vt:lpstr>
      <vt:lpstr>VARIABLE ANNUITIES</vt:lpstr>
      <vt:lpstr>VARIABLE ANNUITIES</vt:lpstr>
      <vt:lpstr>VARIABLE ANNUITIES</vt:lpstr>
      <vt:lpstr>PowerPoint Presentation</vt:lpstr>
      <vt:lpstr>PowerPoint Presentation</vt:lpstr>
      <vt:lpstr>BUFFERED ANNUITIES Registered Index Linked Annuities</vt:lpstr>
      <vt:lpstr>BUFFERED ANNUITIES Registered Index Linked Annuities</vt:lpstr>
      <vt:lpstr>BUFFERED ANNUITIES Registered Index Linked Annuities</vt:lpstr>
      <vt:lpstr>BUFFERED ANNUITIES Registered Index Linked Annuities</vt:lpstr>
      <vt:lpstr>PowerPoint Presentation</vt:lpstr>
      <vt:lpstr>PowerPoint Presentation</vt:lpstr>
      <vt:lpstr>FIXED-INDEX ANNUITIES</vt:lpstr>
      <vt:lpstr>FIXED-INDEX ANNUITIES</vt:lpstr>
      <vt:lpstr>FIXED-INDEX ANNUITIES</vt:lpstr>
      <vt:lpstr>PowerPoint Presentation</vt:lpstr>
      <vt:lpstr>ANNUITY COMPARISON</vt:lpstr>
      <vt:lpstr>ANNUITY COMPARISON</vt:lpstr>
      <vt:lpstr>PowerPoint Presentation</vt:lpstr>
      <vt:lpstr>IN SUMMARY…</vt:lpstr>
      <vt:lpstr>IMPACT OF INTEREST RATES</vt:lpstr>
      <vt:lpstr>OPPORTUNITY FOR REFINEMENT</vt:lpstr>
      <vt:lpstr>EMPHASIS ON SUITABILITY</vt:lpstr>
      <vt:lpstr>ADVICE FOR INVESTORS</vt:lpstr>
      <vt:lpstr>ADVICE FOR INVESTORS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Market Risk</dc:title>
  <dc:creator>Rob Hurtig</dc:creator>
  <cp:lastModifiedBy>Nikki Guardiola</cp:lastModifiedBy>
  <cp:revision>21</cp:revision>
  <dcterms:created xsi:type="dcterms:W3CDTF">2024-07-19T20:46:16Z</dcterms:created>
  <dcterms:modified xsi:type="dcterms:W3CDTF">2026-01-16T18:01:05Z</dcterms:modified>
</cp:coreProperties>
</file>