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77" r:id="rId2"/>
    <p:sldId id="302" r:id="rId3"/>
    <p:sldId id="336" r:id="rId4"/>
    <p:sldId id="366" r:id="rId5"/>
    <p:sldId id="283" r:id="rId6"/>
    <p:sldId id="275" r:id="rId7"/>
    <p:sldId id="337" r:id="rId8"/>
    <p:sldId id="381" r:id="rId9"/>
    <p:sldId id="338" r:id="rId10"/>
    <p:sldId id="258" r:id="rId11"/>
    <p:sldId id="276" r:id="rId12"/>
    <p:sldId id="367" r:id="rId13"/>
    <p:sldId id="382" r:id="rId14"/>
    <p:sldId id="340" r:id="rId15"/>
    <p:sldId id="341" r:id="rId16"/>
    <p:sldId id="342" r:id="rId17"/>
    <p:sldId id="369" r:id="rId18"/>
    <p:sldId id="370" r:id="rId19"/>
    <p:sldId id="371" r:id="rId20"/>
    <p:sldId id="343" r:id="rId21"/>
    <p:sldId id="344" r:id="rId22"/>
    <p:sldId id="345" r:id="rId23"/>
    <p:sldId id="346" r:id="rId24"/>
    <p:sldId id="347" r:id="rId25"/>
    <p:sldId id="348" r:id="rId26"/>
    <p:sldId id="374" r:id="rId27"/>
    <p:sldId id="375" r:id="rId28"/>
    <p:sldId id="376" r:id="rId29"/>
    <p:sldId id="383" r:id="rId30"/>
    <p:sldId id="349" r:id="rId31"/>
    <p:sldId id="350" r:id="rId32"/>
    <p:sldId id="385" r:id="rId33"/>
    <p:sldId id="351" r:id="rId34"/>
    <p:sldId id="352" r:id="rId35"/>
    <p:sldId id="353" r:id="rId36"/>
    <p:sldId id="354" r:id="rId37"/>
    <p:sldId id="355" r:id="rId38"/>
    <p:sldId id="356" r:id="rId39"/>
    <p:sldId id="368" r:id="rId40"/>
    <p:sldId id="358" r:id="rId41"/>
    <p:sldId id="359" r:id="rId42"/>
    <p:sldId id="360" r:id="rId43"/>
    <p:sldId id="361" r:id="rId44"/>
    <p:sldId id="384" r:id="rId45"/>
    <p:sldId id="372" r:id="rId46"/>
    <p:sldId id="373" r:id="rId47"/>
    <p:sldId id="362" r:id="rId48"/>
    <p:sldId id="378" r:id="rId49"/>
    <p:sldId id="379" r:id="rId50"/>
    <p:sldId id="380" r:id="rId51"/>
    <p:sldId id="363" r:id="rId52"/>
    <p:sldId id="364" r:id="rId53"/>
    <p:sldId id="377" r:id="rId54"/>
    <p:sldId id="386" r:id="rId55"/>
    <p:sldId id="387" r:id="rId56"/>
    <p:sldId id="335" r:id="rId57"/>
    <p:sldId id="301"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5958"/>
    <a:srgbClr val="FF00FF"/>
    <a:srgbClr val="FFBD09"/>
    <a:srgbClr val="9BCB7E"/>
    <a:srgbClr val="82A0D8"/>
    <a:srgbClr val="B498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03"/>
    <p:restoredTop sz="83673"/>
  </p:normalViewPr>
  <p:slideViewPr>
    <p:cSldViewPr snapToGrid="0">
      <p:cViewPr>
        <p:scale>
          <a:sx n="199" d="100"/>
          <a:sy n="199" d="100"/>
        </p:scale>
        <p:origin x="152" y="-3816"/>
      </p:cViewPr>
      <p:guideLst/>
    </p:cSldViewPr>
  </p:slideViewPr>
  <p:notesTextViewPr>
    <p:cViewPr>
      <p:scale>
        <a:sx n="114" d="100"/>
        <a:sy n="114"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6048F6-522E-4AC7-95E6-9E360C446638}" type="doc">
      <dgm:prSet loTypeId="urn:microsoft.com/office/officeart/2018/layout/CircleProcess" loCatId="simpleprocesssa" qsTypeId="urn:microsoft.com/office/officeart/2005/8/quickstyle/simple1" qsCatId="simple" csTypeId="urn:microsoft.com/office/officeart/2005/8/colors/accent1_2" csCatId="accent1"/>
      <dgm:spPr/>
      <dgm:t>
        <a:bodyPr/>
        <a:lstStyle/>
        <a:p>
          <a:endParaRPr lang="en-US"/>
        </a:p>
      </dgm:t>
    </dgm:pt>
    <dgm:pt modelId="{B669E96D-0CB1-49B3-A9B7-EAC974EE9327}">
      <dgm:prSet/>
      <dgm:spPr/>
      <dgm:t>
        <a:bodyPr/>
        <a:lstStyle/>
        <a:p>
          <a:r>
            <a:rPr lang="en-US" dirty="0">
              <a:solidFill>
                <a:schemeClr val="bg1"/>
              </a:solidFill>
              <a:latin typeface="Arial" panose="020B0604020202020204" pitchFamily="34" charset="0"/>
              <a:cs typeface="Arial" panose="020B0604020202020204" pitchFamily="34" charset="0"/>
            </a:rPr>
            <a:t>What is estate planning?</a:t>
          </a:r>
        </a:p>
      </dgm:t>
    </dgm:pt>
    <dgm:pt modelId="{F1AABEA1-ABBD-41DE-BE73-57D1DBDA9AAE}" type="parTrans" cxnId="{E6D93838-C01B-4151-9F43-23E6E148D6E3}">
      <dgm:prSet/>
      <dgm:spPr/>
      <dgm:t>
        <a:bodyPr/>
        <a:lstStyle/>
        <a:p>
          <a:endParaRPr lang="en-US">
            <a:latin typeface="Arial" panose="020B0604020202020204" pitchFamily="34" charset="0"/>
            <a:cs typeface="Arial" panose="020B0604020202020204" pitchFamily="34" charset="0"/>
          </a:endParaRPr>
        </a:p>
      </dgm:t>
    </dgm:pt>
    <dgm:pt modelId="{76AC58EE-9A30-43C4-91C8-EE8DE8D1F9EA}" type="sibTrans" cxnId="{E6D93838-C01B-4151-9F43-23E6E148D6E3}">
      <dgm:prSet/>
      <dgm:spPr/>
      <dgm:t>
        <a:bodyPr/>
        <a:lstStyle/>
        <a:p>
          <a:endParaRPr lang="en-US">
            <a:latin typeface="Arial" panose="020B0604020202020204" pitchFamily="34" charset="0"/>
            <a:cs typeface="Arial" panose="020B0604020202020204" pitchFamily="34" charset="0"/>
          </a:endParaRPr>
        </a:p>
      </dgm:t>
    </dgm:pt>
    <dgm:pt modelId="{F9FE77F9-E35C-41DD-B9F8-40EB263C2FDD}">
      <dgm:prSet/>
      <dgm:spPr/>
      <dgm:t>
        <a:bodyPr/>
        <a:lstStyle/>
        <a:p>
          <a:r>
            <a:rPr lang="en-US" dirty="0">
              <a:solidFill>
                <a:schemeClr val="bg1"/>
              </a:solidFill>
              <a:latin typeface="Arial" panose="020B0604020202020204" pitchFamily="34" charset="0"/>
              <a:cs typeface="Arial" panose="020B0604020202020204" pitchFamily="34" charset="0"/>
            </a:rPr>
            <a:t>Who should have an estate plan?</a:t>
          </a:r>
        </a:p>
      </dgm:t>
    </dgm:pt>
    <dgm:pt modelId="{2744ED87-F7CA-45A9-99D3-A9FFEEE0C213}" type="parTrans" cxnId="{DCB7B581-44BF-4F6B-AEE8-25DEAACD263C}">
      <dgm:prSet/>
      <dgm:spPr/>
      <dgm:t>
        <a:bodyPr/>
        <a:lstStyle/>
        <a:p>
          <a:endParaRPr lang="en-US">
            <a:latin typeface="Arial" panose="020B0604020202020204" pitchFamily="34" charset="0"/>
            <a:cs typeface="Arial" panose="020B0604020202020204" pitchFamily="34" charset="0"/>
          </a:endParaRPr>
        </a:p>
      </dgm:t>
    </dgm:pt>
    <dgm:pt modelId="{69267794-6667-4C6A-A13D-6FAD89EC3A6E}" type="sibTrans" cxnId="{DCB7B581-44BF-4F6B-AEE8-25DEAACD263C}">
      <dgm:prSet/>
      <dgm:spPr/>
      <dgm:t>
        <a:bodyPr/>
        <a:lstStyle/>
        <a:p>
          <a:endParaRPr lang="en-US">
            <a:latin typeface="Arial" panose="020B0604020202020204" pitchFamily="34" charset="0"/>
            <a:cs typeface="Arial" panose="020B0604020202020204" pitchFamily="34" charset="0"/>
          </a:endParaRPr>
        </a:p>
      </dgm:t>
    </dgm:pt>
    <dgm:pt modelId="{EF69CACF-998C-41C3-84C4-CABD29239518}">
      <dgm:prSet/>
      <dgm:spPr/>
      <dgm:t>
        <a:bodyPr/>
        <a:lstStyle/>
        <a:p>
          <a:r>
            <a:rPr lang="en-US" dirty="0">
              <a:solidFill>
                <a:schemeClr val="bg1"/>
              </a:solidFill>
              <a:latin typeface="Arial" panose="020B0604020202020204" pitchFamily="34" charset="0"/>
              <a:cs typeface="Arial" panose="020B0604020202020204" pitchFamily="34" charset="0"/>
            </a:rPr>
            <a:t>What legal documents make up a basic estate plan?</a:t>
          </a:r>
        </a:p>
      </dgm:t>
    </dgm:pt>
    <dgm:pt modelId="{AF893976-E871-48B8-9718-6968534C5E41}" type="parTrans" cxnId="{A8CF4914-3305-463F-81D6-A831D71E7F18}">
      <dgm:prSet/>
      <dgm:spPr/>
      <dgm:t>
        <a:bodyPr/>
        <a:lstStyle/>
        <a:p>
          <a:endParaRPr lang="en-US">
            <a:latin typeface="Arial" panose="020B0604020202020204" pitchFamily="34" charset="0"/>
            <a:cs typeface="Arial" panose="020B0604020202020204" pitchFamily="34" charset="0"/>
          </a:endParaRPr>
        </a:p>
      </dgm:t>
    </dgm:pt>
    <dgm:pt modelId="{1E7B5AAF-CE3B-4631-B1BA-4D1309096787}" type="sibTrans" cxnId="{A8CF4914-3305-463F-81D6-A831D71E7F18}">
      <dgm:prSet/>
      <dgm:spPr/>
      <dgm:t>
        <a:bodyPr/>
        <a:lstStyle/>
        <a:p>
          <a:endParaRPr lang="en-US">
            <a:latin typeface="Arial" panose="020B0604020202020204" pitchFamily="34" charset="0"/>
            <a:cs typeface="Arial" panose="020B0604020202020204" pitchFamily="34" charset="0"/>
          </a:endParaRPr>
        </a:p>
      </dgm:t>
    </dgm:pt>
    <dgm:pt modelId="{ECFD4EB6-317A-4A21-BEF6-DADC243CE87C}">
      <dgm:prSet/>
      <dgm:spPr/>
      <dgm:t>
        <a:bodyPr/>
        <a:lstStyle/>
        <a:p>
          <a:r>
            <a:rPr lang="en-US" dirty="0">
              <a:solidFill>
                <a:schemeClr val="bg1"/>
              </a:solidFill>
              <a:latin typeface="Arial" panose="020B0604020202020204" pitchFamily="34" charset="0"/>
              <a:cs typeface="Arial" panose="020B0604020202020204" pitchFamily="34" charset="0"/>
            </a:rPr>
            <a:t>What is estate administration and probate?</a:t>
          </a:r>
        </a:p>
      </dgm:t>
    </dgm:pt>
    <dgm:pt modelId="{712E1199-62AE-4BD5-B2DD-829F2B1500A5}" type="parTrans" cxnId="{367EB975-5083-41E8-9779-5EF0DC9EA2FC}">
      <dgm:prSet/>
      <dgm:spPr/>
      <dgm:t>
        <a:bodyPr/>
        <a:lstStyle/>
        <a:p>
          <a:endParaRPr lang="en-US">
            <a:latin typeface="Arial" panose="020B0604020202020204" pitchFamily="34" charset="0"/>
            <a:cs typeface="Arial" panose="020B0604020202020204" pitchFamily="34" charset="0"/>
          </a:endParaRPr>
        </a:p>
      </dgm:t>
    </dgm:pt>
    <dgm:pt modelId="{593E9AD4-4C19-42DA-B816-519A7F743244}" type="sibTrans" cxnId="{367EB975-5083-41E8-9779-5EF0DC9EA2FC}">
      <dgm:prSet/>
      <dgm:spPr/>
      <dgm:t>
        <a:bodyPr/>
        <a:lstStyle/>
        <a:p>
          <a:endParaRPr lang="en-US">
            <a:latin typeface="Arial" panose="020B0604020202020204" pitchFamily="34" charset="0"/>
            <a:cs typeface="Arial" panose="020B0604020202020204" pitchFamily="34" charset="0"/>
          </a:endParaRPr>
        </a:p>
      </dgm:t>
    </dgm:pt>
    <dgm:pt modelId="{5D2007E2-24AE-48C0-BA73-B7B41C1E8B6D}">
      <dgm:prSet/>
      <dgm:spPr/>
      <dgm:t>
        <a:bodyPr/>
        <a:lstStyle/>
        <a:p>
          <a:r>
            <a:rPr lang="en-US" dirty="0">
              <a:solidFill>
                <a:schemeClr val="bg1"/>
              </a:solidFill>
              <a:latin typeface="Arial" panose="020B0604020202020204" pitchFamily="34" charset="0"/>
              <a:cs typeface="Arial" panose="020B0604020202020204" pitchFamily="34" charset="0"/>
            </a:rPr>
            <a:t>What types of taxes are involved in estate planning?</a:t>
          </a:r>
        </a:p>
      </dgm:t>
    </dgm:pt>
    <dgm:pt modelId="{D412111C-A2DE-4714-A800-DCBC4982F3F8}" type="parTrans" cxnId="{A08FC353-0A78-46F5-A29C-3DDD908F1C9B}">
      <dgm:prSet/>
      <dgm:spPr/>
      <dgm:t>
        <a:bodyPr/>
        <a:lstStyle/>
        <a:p>
          <a:endParaRPr lang="en-US">
            <a:latin typeface="Arial" panose="020B0604020202020204" pitchFamily="34" charset="0"/>
            <a:cs typeface="Arial" panose="020B0604020202020204" pitchFamily="34" charset="0"/>
          </a:endParaRPr>
        </a:p>
      </dgm:t>
    </dgm:pt>
    <dgm:pt modelId="{7B96640A-46C0-444C-9FB6-7BA1B55B1A19}" type="sibTrans" cxnId="{A08FC353-0A78-46F5-A29C-3DDD908F1C9B}">
      <dgm:prSet/>
      <dgm:spPr/>
      <dgm:t>
        <a:bodyPr/>
        <a:lstStyle/>
        <a:p>
          <a:endParaRPr lang="en-US">
            <a:latin typeface="Arial" panose="020B0604020202020204" pitchFamily="34" charset="0"/>
            <a:cs typeface="Arial" panose="020B0604020202020204" pitchFamily="34" charset="0"/>
          </a:endParaRPr>
        </a:p>
      </dgm:t>
    </dgm:pt>
    <dgm:pt modelId="{B9F7D213-CE7B-F844-BFEF-09F41EF96D0D}" type="pres">
      <dgm:prSet presAssocID="{AB6048F6-522E-4AC7-95E6-9E360C446638}" presName="Name0" presStyleCnt="0">
        <dgm:presLayoutVars>
          <dgm:chMax val="11"/>
          <dgm:chPref val="11"/>
          <dgm:dir/>
          <dgm:resizeHandles/>
        </dgm:presLayoutVars>
      </dgm:prSet>
      <dgm:spPr/>
    </dgm:pt>
    <dgm:pt modelId="{CA362394-395D-0A43-9EAD-E07DE8933E84}" type="pres">
      <dgm:prSet presAssocID="{5D2007E2-24AE-48C0-BA73-B7B41C1E8B6D}" presName="Accent5" presStyleCnt="0"/>
      <dgm:spPr/>
    </dgm:pt>
    <dgm:pt modelId="{9B96CD66-1BAF-4E4B-B71B-4B6F55B67FD0}" type="pres">
      <dgm:prSet presAssocID="{5D2007E2-24AE-48C0-BA73-B7B41C1E8B6D}" presName="Accent" presStyleLbl="node1" presStyleIdx="0" presStyleCnt="10"/>
      <dgm:spPr>
        <a:solidFill>
          <a:schemeClr val="accent1">
            <a:lumMod val="50000"/>
            <a:lumOff val="50000"/>
          </a:schemeClr>
        </a:solidFill>
      </dgm:spPr>
    </dgm:pt>
    <dgm:pt modelId="{54325220-E20F-7B48-9F82-31FC7E2A3A41}" type="pres">
      <dgm:prSet presAssocID="{5D2007E2-24AE-48C0-BA73-B7B41C1E8B6D}" presName="ParentBackground5" presStyleCnt="0"/>
      <dgm:spPr/>
    </dgm:pt>
    <dgm:pt modelId="{5FD97721-78C7-8449-BF90-D47ACBDFA0DE}" type="pres">
      <dgm:prSet presAssocID="{5D2007E2-24AE-48C0-BA73-B7B41C1E8B6D}" presName="ParentBackground" presStyleLbl="node1" presStyleIdx="1" presStyleCnt="10"/>
      <dgm:spPr/>
    </dgm:pt>
    <dgm:pt modelId="{F2976522-CD92-254B-ABC5-481880223231}" type="pres">
      <dgm:prSet presAssocID="{5D2007E2-24AE-48C0-BA73-B7B41C1E8B6D}" presName="Parent5" presStyleLbl="fgAcc0" presStyleIdx="0" presStyleCnt="0">
        <dgm:presLayoutVars>
          <dgm:chMax val="1"/>
          <dgm:chPref val="1"/>
          <dgm:bulletEnabled val="1"/>
        </dgm:presLayoutVars>
      </dgm:prSet>
      <dgm:spPr/>
    </dgm:pt>
    <dgm:pt modelId="{293A4E89-C029-7540-9591-4A6350AE7A4F}" type="pres">
      <dgm:prSet presAssocID="{ECFD4EB6-317A-4A21-BEF6-DADC243CE87C}" presName="Accent4" presStyleCnt="0"/>
      <dgm:spPr/>
    </dgm:pt>
    <dgm:pt modelId="{249CA68C-4090-214F-98BA-BF0389446F40}" type="pres">
      <dgm:prSet presAssocID="{ECFD4EB6-317A-4A21-BEF6-DADC243CE87C}" presName="Accent" presStyleLbl="node1" presStyleIdx="2" presStyleCnt="10"/>
      <dgm:spPr>
        <a:solidFill>
          <a:schemeClr val="accent1">
            <a:lumMod val="50000"/>
            <a:lumOff val="50000"/>
          </a:schemeClr>
        </a:solidFill>
      </dgm:spPr>
    </dgm:pt>
    <dgm:pt modelId="{3E160590-E27D-0243-9627-ECF09C6DA863}" type="pres">
      <dgm:prSet presAssocID="{ECFD4EB6-317A-4A21-BEF6-DADC243CE87C}" presName="ParentBackground4" presStyleCnt="0"/>
      <dgm:spPr/>
    </dgm:pt>
    <dgm:pt modelId="{7B503CBD-63EF-4448-BDB6-A175F642E775}" type="pres">
      <dgm:prSet presAssocID="{ECFD4EB6-317A-4A21-BEF6-DADC243CE87C}" presName="ParentBackground" presStyleLbl="node1" presStyleIdx="3" presStyleCnt="10"/>
      <dgm:spPr/>
    </dgm:pt>
    <dgm:pt modelId="{72509966-7D4E-A04D-804F-CBBB6671C1CD}" type="pres">
      <dgm:prSet presAssocID="{ECFD4EB6-317A-4A21-BEF6-DADC243CE87C}" presName="Parent4" presStyleLbl="fgAcc0" presStyleIdx="0" presStyleCnt="0">
        <dgm:presLayoutVars>
          <dgm:chMax val="1"/>
          <dgm:chPref val="1"/>
          <dgm:bulletEnabled val="1"/>
        </dgm:presLayoutVars>
      </dgm:prSet>
      <dgm:spPr/>
    </dgm:pt>
    <dgm:pt modelId="{851AC91D-CDCB-1F4B-9CF6-E9AF972F3F8F}" type="pres">
      <dgm:prSet presAssocID="{EF69CACF-998C-41C3-84C4-CABD29239518}" presName="Accent3" presStyleCnt="0"/>
      <dgm:spPr/>
    </dgm:pt>
    <dgm:pt modelId="{36E03553-A0C9-7547-9A85-AEF28C4C28C1}" type="pres">
      <dgm:prSet presAssocID="{EF69CACF-998C-41C3-84C4-CABD29239518}" presName="Accent" presStyleLbl="node1" presStyleIdx="4" presStyleCnt="10"/>
      <dgm:spPr>
        <a:solidFill>
          <a:schemeClr val="accent1">
            <a:lumMod val="50000"/>
            <a:lumOff val="50000"/>
          </a:schemeClr>
        </a:solidFill>
      </dgm:spPr>
    </dgm:pt>
    <dgm:pt modelId="{4B1E88CE-202B-A04D-878C-646ADDDFBA93}" type="pres">
      <dgm:prSet presAssocID="{EF69CACF-998C-41C3-84C4-CABD29239518}" presName="ParentBackground3" presStyleCnt="0"/>
      <dgm:spPr/>
    </dgm:pt>
    <dgm:pt modelId="{CB451E75-A387-0D42-9B60-6795F1848F30}" type="pres">
      <dgm:prSet presAssocID="{EF69CACF-998C-41C3-84C4-CABD29239518}" presName="ParentBackground" presStyleLbl="node1" presStyleIdx="5" presStyleCnt="10"/>
      <dgm:spPr/>
    </dgm:pt>
    <dgm:pt modelId="{5201B475-8449-C043-A059-4B722F2C7CBB}" type="pres">
      <dgm:prSet presAssocID="{EF69CACF-998C-41C3-84C4-CABD29239518}" presName="Parent3" presStyleLbl="fgAcc0" presStyleIdx="0" presStyleCnt="0">
        <dgm:presLayoutVars>
          <dgm:chMax val="1"/>
          <dgm:chPref val="1"/>
          <dgm:bulletEnabled val="1"/>
        </dgm:presLayoutVars>
      </dgm:prSet>
      <dgm:spPr/>
    </dgm:pt>
    <dgm:pt modelId="{872F3E13-B609-DE4D-94BE-02D5BF9CF4B3}" type="pres">
      <dgm:prSet presAssocID="{F9FE77F9-E35C-41DD-B9F8-40EB263C2FDD}" presName="Accent2" presStyleCnt="0"/>
      <dgm:spPr/>
    </dgm:pt>
    <dgm:pt modelId="{EE01C402-83B9-5F41-A152-CA4D671382E0}" type="pres">
      <dgm:prSet presAssocID="{F9FE77F9-E35C-41DD-B9F8-40EB263C2FDD}" presName="Accent" presStyleLbl="node1" presStyleIdx="6" presStyleCnt="10"/>
      <dgm:spPr>
        <a:solidFill>
          <a:schemeClr val="accent1">
            <a:lumMod val="50000"/>
            <a:lumOff val="50000"/>
          </a:schemeClr>
        </a:solidFill>
      </dgm:spPr>
    </dgm:pt>
    <dgm:pt modelId="{DD7B39B4-B4BA-694D-83B9-D1751E9633D2}" type="pres">
      <dgm:prSet presAssocID="{F9FE77F9-E35C-41DD-B9F8-40EB263C2FDD}" presName="ParentBackground2" presStyleCnt="0"/>
      <dgm:spPr/>
    </dgm:pt>
    <dgm:pt modelId="{9C8548BA-0BE6-AA4F-8584-3C101C81FBA6}" type="pres">
      <dgm:prSet presAssocID="{F9FE77F9-E35C-41DD-B9F8-40EB263C2FDD}" presName="ParentBackground" presStyleLbl="node1" presStyleIdx="7" presStyleCnt="10"/>
      <dgm:spPr/>
    </dgm:pt>
    <dgm:pt modelId="{81D9FEC2-A2EA-8149-A45F-79A604B1D676}" type="pres">
      <dgm:prSet presAssocID="{F9FE77F9-E35C-41DD-B9F8-40EB263C2FDD}" presName="Parent2" presStyleLbl="fgAcc0" presStyleIdx="0" presStyleCnt="0">
        <dgm:presLayoutVars>
          <dgm:chMax val="1"/>
          <dgm:chPref val="1"/>
          <dgm:bulletEnabled val="1"/>
        </dgm:presLayoutVars>
      </dgm:prSet>
      <dgm:spPr/>
    </dgm:pt>
    <dgm:pt modelId="{EB1389D2-31E2-4646-8A6E-D2090E95F2E0}" type="pres">
      <dgm:prSet presAssocID="{B669E96D-0CB1-49B3-A9B7-EAC974EE9327}" presName="Accent1" presStyleCnt="0"/>
      <dgm:spPr/>
    </dgm:pt>
    <dgm:pt modelId="{E026658A-F6DA-824C-9263-B8DE70CF7E8B}" type="pres">
      <dgm:prSet presAssocID="{B669E96D-0CB1-49B3-A9B7-EAC974EE9327}" presName="Accent" presStyleLbl="node1" presStyleIdx="8" presStyleCnt="10"/>
      <dgm:spPr>
        <a:solidFill>
          <a:schemeClr val="accent1">
            <a:lumMod val="50000"/>
            <a:lumOff val="50000"/>
          </a:schemeClr>
        </a:solidFill>
      </dgm:spPr>
    </dgm:pt>
    <dgm:pt modelId="{A4795D6D-13EE-B54F-979F-96ADE9434938}" type="pres">
      <dgm:prSet presAssocID="{B669E96D-0CB1-49B3-A9B7-EAC974EE9327}" presName="ParentBackground1" presStyleCnt="0"/>
      <dgm:spPr/>
    </dgm:pt>
    <dgm:pt modelId="{6F8AF2F6-6F86-1648-91E0-E1A14C88B907}" type="pres">
      <dgm:prSet presAssocID="{B669E96D-0CB1-49B3-A9B7-EAC974EE9327}" presName="ParentBackground" presStyleLbl="node1" presStyleIdx="9" presStyleCnt="10"/>
      <dgm:spPr/>
    </dgm:pt>
    <dgm:pt modelId="{77C0039A-0FC8-5B43-BA4B-7693ACCA954A}" type="pres">
      <dgm:prSet presAssocID="{B669E96D-0CB1-49B3-A9B7-EAC974EE9327}" presName="Parent1" presStyleLbl="fgAcc0" presStyleIdx="0" presStyleCnt="0">
        <dgm:presLayoutVars>
          <dgm:chMax val="1"/>
          <dgm:chPref val="1"/>
          <dgm:bulletEnabled val="1"/>
        </dgm:presLayoutVars>
      </dgm:prSet>
      <dgm:spPr/>
    </dgm:pt>
  </dgm:ptLst>
  <dgm:cxnLst>
    <dgm:cxn modelId="{A8CF4914-3305-463F-81D6-A831D71E7F18}" srcId="{AB6048F6-522E-4AC7-95E6-9E360C446638}" destId="{EF69CACF-998C-41C3-84C4-CABD29239518}" srcOrd="2" destOrd="0" parTransId="{AF893976-E871-48B8-9718-6968534C5E41}" sibTransId="{1E7B5AAF-CE3B-4631-B1BA-4D1309096787}"/>
    <dgm:cxn modelId="{6E80B414-AA63-3E46-9AFD-44698128EAB7}" type="presOf" srcId="{EF69CACF-998C-41C3-84C4-CABD29239518}" destId="{CB451E75-A387-0D42-9B60-6795F1848F30}" srcOrd="0" destOrd="0" presId="urn:microsoft.com/office/officeart/2018/layout/CircleProcess"/>
    <dgm:cxn modelId="{2B400716-07D0-0C4F-9933-CA8357E3A78E}" type="presOf" srcId="{ECFD4EB6-317A-4A21-BEF6-DADC243CE87C}" destId="{72509966-7D4E-A04D-804F-CBBB6671C1CD}" srcOrd="1" destOrd="0" presId="urn:microsoft.com/office/officeart/2018/layout/CircleProcess"/>
    <dgm:cxn modelId="{E6D93838-C01B-4151-9F43-23E6E148D6E3}" srcId="{AB6048F6-522E-4AC7-95E6-9E360C446638}" destId="{B669E96D-0CB1-49B3-A9B7-EAC974EE9327}" srcOrd="0" destOrd="0" parTransId="{F1AABEA1-ABBD-41DE-BE73-57D1DBDA9AAE}" sibTransId="{76AC58EE-9A30-43C4-91C8-EE8DE8D1F9EA}"/>
    <dgm:cxn modelId="{A08FC353-0A78-46F5-A29C-3DDD908F1C9B}" srcId="{AB6048F6-522E-4AC7-95E6-9E360C446638}" destId="{5D2007E2-24AE-48C0-BA73-B7B41C1E8B6D}" srcOrd="4" destOrd="0" parTransId="{D412111C-A2DE-4714-A800-DCBC4982F3F8}" sibTransId="{7B96640A-46C0-444C-9FB6-7BA1B55B1A19}"/>
    <dgm:cxn modelId="{86582573-0D42-3645-941B-F808DEBD36CC}" type="presOf" srcId="{F9FE77F9-E35C-41DD-B9F8-40EB263C2FDD}" destId="{81D9FEC2-A2EA-8149-A45F-79A604B1D676}" srcOrd="1" destOrd="0" presId="urn:microsoft.com/office/officeart/2018/layout/CircleProcess"/>
    <dgm:cxn modelId="{367EB975-5083-41E8-9779-5EF0DC9EA2FC}" srcId="{AB6048F6-522E-4AC7-95E6-9E360C446638}" destId="{ECFD4EB6-317A-4A21-BEF6-DADC243CE87C}" srcOrd="3" destOrd="0" parTransId="{712E1199-62AE-4BD5-B2DD-829F2B1500A5}" sibTransId="{593E9AD4-4C19-42DA-B816-519A7F743244}"/>
    <dgm:cxn modelId="{DCB7B581-44BF-4F6B-AEE8-25DEAACD263C}" srcId="{AB6048F6-522E-4AC7-95E6-9E360C446638}" destId="{F9FE77F9-E35C-41DD-B9F8-40EB263C2FDD}" srcOrd="1" destOrd="0" parTransId="{2744ED87-F7CA-45A9-99D3-A9FFEEE0C213}" sibTransId="{69267794-6667-4C6A-A13D-6FAD89EC3A6E}"/>
    <dgm:cxn modelId="{BC9C609C-6341-5540-A69E-94EB2F830B13}" type="presOf" srcId="{EF69CACF-998C-41C3-84C4-CABD29239518}" destId="{5201B475-8449-C043-A059-4B722F2C7CBB}" srcOrd="1" destOrd="0" presId="urn:microsoft.com/office/officeart/2018/layout/CircleProcess"/>
    <dgm:cxn modelId="{CDE821AD-2669-894A-AC99-DE7CE6E297D2}" type="presOf" srcId="{5D2007E2-24AE-48C0-BA73-B7B41C1E8B6D}" destId="{5FD97721-78C7-8449-BF90-D47ACBDFA0DE}" srcOrd="0" destOrd="0" presId="urn:microsoft.com/office/officeart/2018/layout/CircleProcess"/>
    <dgm:cxn modelId="{C7C2D8AD-BCA8-A24C-8FD0-5D518BC03353}" type="presOf" srcId="{5D2007E2-24AE-48C0-BA73-B7B41C1E8B6D}" destId="{F2976522-CD92-254B-ABC5-481880223231}" srcOrd="1" destOrd="0" presId="urn:microsoft.com/office/officeart/2018/layout/CircleProcess"/>
    <dgm:cxn modelId="{9648B7BF-0C22-594F-AD17-3FE0843FAAA4}" type="presOf" srcId="{ECFD4EB6-317A-4A21-BEF6-DADC243CE87C}" destId="{7B503CBD-63EF-4448-BDB6-A175F642E775}" srcOrd="0" destOrd="0" presId="urn:microsoft.com/office/officeart/2018/layout/CircleProcess"/>
    <dgm:cxn modelId="{C3DE81C1-90E9-7947-A56E-01F1413C0561}" type="presOf" srcId="{F9FE77F9-E35C-41DD-B9F8-40EB263C2FDD}" destId="{9C8548BA-0BE6-AA4F-8584-3C101C81FBA6}" srcOrd="0" destOrd="0" presId="urn:microsoft.com/office/officeart/2018/layout/CircleProcess"/>
    <dgm:cxn modelId="{630EDEC3-A03A-F94C-A92E-18E1E2DF6C6E}" type="presOf" srcId="{AB6048F6-522E-4AC7-95E6-9E360C446638}" destId="{B9F7D213-CE7B-F844-BFEF-09F41EF96D0D}" srcOrd="0" destOrd="0" presId="urn:microsoft.com/office/officeart/2018/layout/CircleProcess"/>
    <dgm:cxn modelId="{35829BDB-A824-214F-A282-7DB66C92AA26}" type="presOf" srcId="{B669E96D-0CB1-49B3-A9B7-EAC974EE9327}" destId="{77C0039A-0FC8-5B43-BA4B-7693ACCA954A}" srcOrd="1" destOrd="0" presId="urn:microsoft.com/office/officeart/2018/layout/CircleProcess"/>
    <dgm:cxn modelId="{6CEDDBF1-1ACB-D546-A912-9FD0D17873CA}" type="presOf" srcId="{B669E96D-0CB1-49B3-A9B7-EAC974EE9327}" destId="{6F8AF2F6-6F86-1648-91E0-E1A14C88B907}" srcOrd="0" destOrd="0" presId="urn:microsoft.com/office/officeart/2018/layout/CircleProcess"/>
    <dgm:cxn modelId="{F1431E92-BACA-954F-8E40-173DC8656820}" type="presParOf" srcId="{B9F7D213-CE7B-F844-BFEF-09F41EF96D0D}" destId="{CA362394-395D-0A43-9EAD-E07DE8933E84}" srcOrd="0" destOrd="0" presId="urn:microsoft.com/office/officeart/2018/layout/CircleProcess"/>
    <dgm:cxn modelId="{1D79EE6C-43DA-6C4E-91B1-58ED840CDB2E}" type="presParOf" srcId="{CA362394-395D-0A43-9EAD-E07DE8933E84}" destId="{9B96CD66-1BAF-4E4B-B71B-4B6F55B67FD0}" srcOrd="0" destOrd="0" presId="urn:microsoft.com/office/officeart/2018/layout/CircleProcess"/>
    <dgm:cxn modelId="{916139E8-0B05-A040-98E1-4B62910BAD3B}" type="presParOf" srcId="{B9F7D213-CE7B-F844-BFEF-09F41EF96D0D}" destId="{54325220-E20F-7B48-9F82-31FC7E2A3A41}" srcOrd="1" destOrd="0" presId="urn:microsoft.com/office/officeart/2018/layout/CircleProcess"/>
    <dgm:cxn modelId="{BD603B89-3B21-0D49-AFA9-092BF0DFADE4}" type="presParOf" srcId="{54325220-E20F-7B48-9F82-31FC7E2A3A41}" destId="{5FD97721-78C7-8449-BF90-D47ACBDFA0DE}" srcOrd="0" destOrd="0" presId="urn:microsoft.com/office/officeart/2018/layout/CircleProcess"/>
    <dgm:cxn modelId="{98418E1E-841D-624D-9C99-CD099C1D46DF}" type="presParOf" srcId="{B9F7D213-CE7B-F844-BFEF-09F41EF96D0D}" destId="{F2976522-CD92-254B-ABC5-481880223231}" srcOrd="2" destOrd="0" presId="urn:microsoft.com/office/officeart/2018/layout/CircleProcess"/>
    <dgm:cxn modelId="{2852AA46-6821-294F-98CE-8A636CBCDB9A}" type="presParOf" srcId="{B9F7D213-CE7B-F844-BFEF-09F41EF96D0D}" destId="{293A4E89-C029-7540-9591-4A6350AE7A4F}" srcOrd="3" destOrd="0" presId="urn:microsoft.com/office/officeart/2018/layout/CircleProcess"/>
    <dgm:cxn modelId="{0ADBF206-6029-D44C-A717-9FCEC43928D5}" type="presParOf" srcId="{293A4E89-C029-7540-9591-4A6350AE7A4F}" destId="{249CA68C-4090-214F-98BA-BF0389446F40}" srcOrd="0" destOrd="0" presId="urn:microsoft.com/office/officeart/2018/layout/CircleProcess"/>
    <dgm:cxn modelId="{EB4A5214-4AD8-634B-96B3-2104906420C1}" type="presParOf" srcId="{B9F7D213-CE7B-F844-BFEF-09F41EF96D0D}" destId="{3E160590-E27D-0243-9627-ECF09C6DA863}" srcOrd="4" destOrd="0" presId="urn:microsoft.com/office/officeart/2018/layout/CircleProcess"/>
    <dgm:cxn modelId="{730A3770-3995-F941-99EF-D7DD0D4BA517}" type="presParOf" srcId="{3E160590-E27D-0243-9627-ECF09C6DA863}" destId="{7B503CBD-63EF-4448-BDB6-A175F642E775}" srcOrd="0" destOrd="0" presId="urn:microsoft.com/office/officeart/2018/layout/CircleProcess"/>
    <dgm:cxn modelId="{BCD734E6-BB56-7548-A4B2-31E61C5C7A91}" type="presParOf" srcId="{B9F7D213-CE7B-F844-BFEF-09F41EF96D0D}" destId="{72509966-7D4E-A04D-804F-CBBB6671C1CD}" srcOrd="5" destOrd="0" presId="urn:microsoft.com/office/officeart/2018/layout/CircleProcess"/>
    <dgm:cxn modelId="{53C82160-36BC-364D-9250-EC6E391C8307}" type="presParOf" srcId="{B9F7D213-CE7B-F844-BFEF-09F41EF96D0D}" destId="{851AC91D-CDCB-1F4B-9CF6-E9AF972F3F8F}" srcOrd="6" destOrd="0" presId="urn:microsoft.com/office/officeart/2018/layout/CircleProcess"/>
    <dgm:cxn modelId="{BD41F20C-E032-F641-851E-F3F25A64E4A3}" type="presParOf" srcId="{851AC91D-CDCB-1F4B-9CF6-E9AF972F3F8F}" destId="{36E03553-A0C9-7547-9A85-AEF28C4C28C1}" srcOrd="0" destOrd="0" presId="urn:microsoft.com/office/officeart/2018/layout/CircleProcess"/>
    <dgm:cxn modelId="{8AE8B2E6-A86B-6C45-8638-D727BF7C72B3}" type="presParOf" srcId="{B9F7D213-CE7B-F844-BFEF-09F41EF96D0D}" destId="{4B1E88CE-202B-A04D-878C-646ADDDFBA93}" srcOrd="7" destOrd="0" presId="urn:microsoft.com/office/officeart/2018/layout/CircleProcess"/>
    <dgm:cxn modelId="{3B9CECF0-0C7A-7648-B9A8-B869E0CDB8A3}" type="presParOf" srcId="{4B1E88CE-202B-A04D-878C-646ADDDFBA93}" destId="{CB451E75-A387-0D42-9B60-6795F1848F30}" srcOrd="0" destOrd="0" presId="urn:microsoft.com/office/officeart/2018/layout/CircleProcess"/>
    <dgm:cxn modelId="{7A6EB885-1B00-614C-8420-C61BACE0B4EE}" type="presParOf" srcId="{B9F7D213-CE7B-F844-BFEF-09F41EF96D0D}" destId="{5201B475-8449-C043-A059-4B722F2C7CBB}" srcOrd="8" destOrd="0" presId="urn:microsoft.com/office/officeart/2018/layout/CircleProcess"/>
    <dgm:cxn modelId="{DFF45007-721A-164D-8527-05E58ABC66D2}" type="presParOf" srcId="{B9F7D213-CE7B-F844-BFEF-09F41EF96D0D}" destId="{872F3E13-B609-DE4D-94BE-02D5BF9CF4B3}" srcOrd="9" destOrd="0" presId="urn:microsoft.com/office/officeart/2018/layout/CircleProcess"/>
    <dgm:cxn modelId="{C0468137-091C-6C4D-87D7-49AEC3F594ED}" type="presParOf" srcId="{872F3E13-B609-DE4D-94BE-02D5BF9CF4B3}" destId="{EE01C402-83B9-5F41-A152-CA4D671382E0}" srcOrd="0" destOrd="0" presId="urn:microsoft.com/office/officeart/2018/layout/CircleProcess"/>
    <dgm:cxn modelId="{B3D36A59-B2B2-B24E-B085-C82BEC8A7953}" type="presParOf" srcId="{B9F7D213-CE7B-F844-BFEF-09F41EF96D0D}" destId="{DD7B39B4-B4BA-694D-83B9-D1751E9633D2}" srcOrd="10" destOrd="0" presId="urn:microsoft.com/office/officeart/2018/layout/CircleProcess"/>
    <dgm:cxn modelId="{CEA50B43-738C-D947-AABE-ADB226D1EB2B}" type="presParOf" srcId="{DD7B39B4-B4BA-694D-83B9-D1751E9633D2}" destId="{9C8548BA-0BE6-AA4F-8584-3C101C81FBA6}" srcOrd="0" destOrd="0" presId="urn:microsoft.com/office/officeart/2018/layout/CircleProcess"/>
    <dgm:cxn modelId="{13323A23-AEAC-EE4B-A7F6-6F8233D535EB}" type="presParOf" srcId="{B9F7D213-CE7B-F844-BFEF-09F41EF96D0D}" destId="{81D9FEC2-A2EA-8149-A45F-79A604B1D676}" srcOrd="11" destOrd="0" presId="urn:microsoft.com/office/officeart/2018/layout/CircleProcess"/>
    <dgm:cxn modelId="{591577A5-7124-A042-9EB7-69A7E94AF948}" type="presParOf" srcId="{B9F7D213-CE7B-F844-BFEF-09F41EF96D0D}" destId="{EB1389D2-31E2-4646-8A6E-D2090E95F2E0}" srcOrd="12" destOrd="0" presId="urn:microsoft.com/office/officeart/2018/layout/CircleProcess"/>
    <dgm:cxn modelId="{C73813CE-1E06-A74D-AA51-7516F9522A91}" type="presParOf" srcId="{EB1389D2-31E2-4646-8A6E-D2090E95F2E0}" destId="{E026658A-F6DA-824C-9263-B8DE70CF7E8B}" srcOrd="0" destOrd="0" presId="urn:microsoft.com/office/officeart/2018/layout/CircleProcess"/>
    <dgm:cxn modelId="{35CABB25-EAA8-F748-932E-1BDB0E5B267B}" type="presParOf" srcId="{B9F7D213-CE7B-F844-BFEF-09F41EF96D0D}" destId="{A4795D6D-13EE-B54F-979F-96ADE9434938}" srcOrd="13" destOrd="0" presId="urn:microsoft.com/office/officeart/2018/layout/CircleProcess"/>
    <dgm:cxn modelId="{B9F1F571-B163-8F49-BF95-2807D8D1B817}" type="presParOf" srcId="{A4795D6D-13EE-B54F-979F-96ADE9434938}" destId="{6F8AF2F6-6F86-1648-91E0-E1A14C88B907}" srcOrd="0" destOrd="0" presId="urn:microsoft.com/office/officeart/2018/layout/CircleProcess"/>
    <dgm:cxn modelId="{411F1A59-6368-E04F-BBF3-0CF3E23F8DA9}" type="presParOf" srcId="{B9F7D213-CE7B-F844-BFEF-09F41EF96D0D}" destId="{77C0039A-0FC8-5B43-BA4B-7693ACCA954A}" srcOrd="14" destOrd="0" presId="urn:microsoft.com/office/officeart/2018/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BE56EC-37A1-654A-884D-34FC79AA06CC}"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B0F6179-CF8D-4944-B640-3FF114F6A6F7}">
      <dgm:prSet phldrT="[Text]" custT="1"/>
      <dgm:spPr/>
      <dgm:t>
        <a:bodyPr/>
        <a:lstStyle/>
        <a:p>
          <a:r>
            <a:rPr lang="en-US" sz="2800" b="1" dirty="0">
              <a:latin typeface="Arial" panose="020B0604020202020204" pitchFamily="34" charset="0"/>
              <a:cs typeface="Arial" panose="020B0604020202020204" pitchFamily="34" charset="0"/>
            </a:rPr>
            <a:t>GOVERNMENT PLAN</a:t>
          </a:r>
        </a:p>
      </dgm:t>
    </dgm:pt>
    <dgm:pt modelId="{72654F1E-A720-394D-A003-95FABE8C8BB1}" type="parTrans" cxnId="{E3A633F3-BE8C-A646-A555-E957768CD154}">
      <dgm:prSet/>
      <dgm:spPr/>
      <dgm:t>
        <a:bodyPr/>
        <a:lstStyle/>
        <a:p>
          <a:endParaRPr lang="en-US" sz="2800">
            <a:latin typeface="Arial" panose="020B0604020202020204" pitchFamily="34" charset="0"/>
            <a:cs typeface="Arial" panose="020B0604020202020204" pitchFamily="34" charset="0"/>
          </a:endParaRPr>
        </a:p>
      </dgm:t>
    </dgm:pt>
    <dgm:pt modelId="{512010B7-9178-124C-A3A3-7FC89BCDAD25}" type="sibTrans" cxnId="{E3A633F3-BE8C-A646-A555-E957768CD154}">
      <dgm:prSet/>
      <dgm:spPr/>
      <dgm:t>
        <a:bodyPr/>
        <a:lstStyle/>
        <a:p>
          <a:endParaRPr lang="en-US" sz="2800">
            <a:latin typeface="Arial" panose="020B0604020202020204" pitchFamily="34" charset="0"/>
            <a:cs typeface="Arial" panose="020B0604020202020204" pitchFamily="34" charset="0"/>
          </a:endParaRPr>
        </a:p>
      </dgm:t>
    </dgm:pt>
    <dgm:pt modelId="{8BCE3D75-8C23-5F42-A0C3-A4DBBFB0B0DB}">
      <dgm:prSet phldrT="[Text]" custT="1"/>
      <dgm:spPr/>
      <dgm:t>
        <a:bodyPr/>
        <a:lstStyle/>
        <a:p>
          <a:r>
            <a:rPr lang="en-US" sz="2800" b="1" dirty="0">
              <a:latin typeface="Arial" panose="020B0604020202020204" pitchFamily="34" charset="0"/>
              <a:cs typeface="Arial" panose="020B0604020202020204" pitchFamily="34" charset="0"/>
            </a:rPr>
            <a:t>YOUR OWN PLAN</a:t>
          </a:r>
        </a:p>
      </dgm:t>
    </dgm:pt>
    <dgm:pt modelId="{774B16B0-504A-A147-916D-E2F5E0A059CF}" type="parTrans" cxnId="{626BD27A-23D0-4248-AC91-2AFA0117977E}">
      <dgm:prSet/>
      <dgm:spPr/>
      <dgm:t>
        <a:bodyPr/>
        <a:lstStyle/>
        <a:p>
          <a:endParaRPr lang="en-US" sz="2800">
            <a:latin typeface="Arial" panose="020B0604020202020204" pitchFamily="34" charset="0"/>
            <a:cs typeface="Arial" panose="020B0604020202020204" pitchFamily="34" charset="0"/>
          </a:endParaRPr>
        </a:p>
      </dgm:t>
    </dgm:pt>
    <dgm:pt modelId="{E3A633D0-802C-0945-BDED-120F1686DE0D}" type="sibTrans" cxnId="{626BD27A-23D0-4248-AC91-2AFA0117977E}">
      <dgm:prSet/>
      <dgm:spPr/>
      <dgm:t>
        <a:bodyPr/>
        <a:lstStyle/>
        <a:p>
          <a:endParaRPr lang="en-US" sz="2800">
            <a:latin typeface="Arial" panose="020B0604020202020204" pitchFamily="34" charset="0"/>
            <a:cs typeface="Arial" panose="020B0604020202020204" pitchFamily="34" charset="0"/>
          </a:endParaRPr>
        </a:p>
      </dgm:t>
    </dgm:pt>
    <dgm:pt modelId="{D465F24D-39A1-AF4B-84B0-8F0845DC5DB3}" type="pres">
      <dgm:prSet presAssocID="{61BE56EC-37A1-654A-884D-34FC79AA06CC}" presName="linear" presStyleCnt="0">
        <dgm:presLayoutVars>
          <dgm:dir/>
          <dgm:animLvl val="lvl"/>
          <dgm:resizeHandles val="exact"/>
        </dgm:presLayoutVars>
      </dgm:prSet>
      <dgm:spPr/>
    </dgm:pt>
    <dgm:pt modelId="{AA8CA28F-CCBB-1C4B-A575-061BF2CD8F46}" type="pres">
      <dgm:prSet presAssocID="{6B0F6179-CF8D-4944-B640-3FF114F6A6F7}" presName="parentLin" presStyleCnt="0"/>
      <dgm:spPr/>
    </dgm:pt>
    <dgm:pt modelId="{9629D69E-CB3C-9D4C-A4A2-7E12EF370634}" type="pres">
      <dgm:prSet presAssocID="{6B0F6179-CF8D-4944-B640-3FF114F6A6F7}" presName="parentLeftMargin" presStyleLbl="node1" presStyleIdx="0" presStyleCnt="2"/>
      <dgm:spPr/>
    </dgm:pt>
    <dgm:pt modelId="{15941AD5-7970-F847-8BC3-045E126FCE16}" type="pres">
      <dgm:prSet presAssocID="{6B0F6179-CF8D-4944-B640-3FF114F6A6F7}" presName="parentText" presStyleLbl="node1" presStyleIdx="0" presStyleCnt="2">
        <dgm:presLayoutVars>
          <dgm:chMax val="0"/>
          <dgm:bulletEnabled val="1"/>
        </dgm:presLayoutVars>
      </dgm:prSet>
      <dgm:spPr/>
    </dgm:pt>
    <dgm:pt modelId="{A27913E4-863B-FC4E-A894-24E3AE0C4976}" type="pres">
      <dgm:prSet presAssocID="{6B0F6179-CF8D-4944-B640-3FF114F6A6F7}" presName="negativeSpace" presStyleCnt="0"/>
      <dgm:spPr/>
    </dgm:pt>
    <dgm:pt modelId="{469332CC-9814-8B46-9351-79B77237401A}" type="pres">
      <dgm:prSet presAssocID="{6B0F6179-CF8D-4944-B640-3FF114F6A6F7}" presName="childText" presStyleLbl="conFgAcc1" presStyleIdx="0" presStyleCnt="2">
        <dgm:presLayoutVars>
          <dgm:bulletEnabled val="1"/>
        </dgm:presLayoutVars>
      </dgm:prSet>
      <dgm:spPr/>
    </dgm:pt>
    <dgm:pt modelId="{82CA9823-75CE-C841-9E88-C52243D0399E}" type="pres">
      <dgm:prSet presAssocID="{512010B7-9178-124C-A3A3-7FC89BCDAD25}" presName="spaceBetweenRectangles" presStyleCnt="0"/>
      <dgm:spPr/>
    </dgm:pt>
    <dgm:pt modelId="{22BF8180-76F6-5545-991E-B9D4AFA03F69}" type="pres">
      <dgm:prSet presAssocID="{8BCE3D75-8C23-5F42-A0C3-A4DBBFB0B0DB}" presName="parentLin" presStyleCnt="0"/>
      <dgm:spPr/>
    </dgm:pt>
    <dgm:pt modelId="{39D56AC2-89CB-D54E-9FDD-EB2B8E287468}" type="pres">
      <dgm:prSet presAssocID="{8BCE3D75-8C23-5F42-A0C3-A4DBBFB0B0DB}" presName="parentLeftMargin" presStyleLbl="node1" presStyleIdx="0" presStyleCnt="2"/>
      <dgm:spPr/>
    </dgm:pt>
    <dgm:pt modelId="{31DFCBA9-B7BD-694A-A21C-EA061E0C7AD5}" type="pres">
      <dgm:prSet presAssocID="{8BCE3D75-8C23-5F42-A0C3-A4DBBFB0B0DB}" presName="parentText" presStyleLbl="node1" presStyleIdx="1" presStyleCnt="2">
        <dgm:presLayoutVars>
          <dgm:chMax val="0"/>
          <dgm:bulletEnabled val="1"/>
        </dgm:presLayoutVars>
      </dgm:prSet>
      <dgm:spPr/>
    </dgm:pt>
    <dgm:pt modelId="{B97AD7F4-98DE-D246-90A9-D6B58DBA9CD5}" type="pres">
      <dgm:prSet presAssocID="{8BCE3D75-8C23-5F42-A0C3-A4DBBFB0B0DB}" presName="negativeSpace" presStyleCnt="0"/>
      <dgm:spPr/>
    </dgm:pt>
    <dgm:pt modelId="{79B574DE-B262-394B-9BC5-DF346C5830B0}" type="pres">
      <dgm:prSet presAssocID="{8BCE3D75-8C23-5F42-A0C3-A4DBBFB0B0DB}" presName="childText" presStyleLbl="conFgAcc1" presStyleIdx="1" presStyleCnt="2">
        <dgm:presLayoutVars>
          <dgm:bulletEnabled val="1"/>
        </dgm:presLayoutVars>
      </dgm:prSet>
      <dgm:spPr/>
    </dgm:pt>
  </dgm:ptLst>
  <dgm:cxnLst>
    <dgm:cxn modelId="{D357CB01-E28C-E44E-98C8-D5D7CE4B0429}" type="presOf" srcId="{8BCE3D75-8C23-5F42-A0C3-A4DBBFB0B0DB}" destId="{31DFCBA9-B7BD-694A-A21C-EA061E0C7AD5}" srcOrd="1" destOrd="0" presId="urn:microsoft.com/office/officeart/2005/8/layout/list1"/>
    <dgm:cxn modelId="{B68A2504-5839-DD4F-AD60-47EB3E74FDF7}" type="presOf" srcId="{61BE56EC-37A1-654A-884D-34FC79AA06CC}" destId="{D465F24D-39A1-AF4B-84B0-8F0845DC5DB3}" srcOrd="0" destOrd="0" presId="urn:microsoft.com/office/officeart/2005/8/layout/list1"/>
    <dgm:cxn modelId="{626BD27A-23D0-4248-AC91-2AFA0117977E}" srcId="{61BE56EC-37A1-654A-884D-34FC79AA06CC}" destId="{8BCE3D75-8C23-5F42-A0C3-A4DBBFB0B0DB}" srcOrd="1" destOrd="0" parTransId="{774B16B0-504A-A147-916D-E2F5E0A059CF}" sibTransId="{E3A633D0-802C-0945-BDED-120F1686DE0D}"/>
    <dgm:cxn modelId="{0BD0B1B2-C500-8840-B0FF-42EADAE15783}" type="presOf" srcId="{6B0F6179-CF8D-4944-B640-3FF114F6A6F7}" destId="{15941AD5-7970-F847-8BC3-045E126FCE16}" srcOrd="1" destOrd="0" presId="urn:microsoft.com/office/officeart/2005/8/layout/list1"/>
    <dgm:cxn modelId="{A13606C1-AF03-3549-84A5-C54FF3197068}" type="presOf" srcId="{8BCE3D75-8C23-5F42-A0C3-A4DBBFB0B0DB}" destId="{39D56AC2-89CB-D54E-9FDD-EB2B8E287468}" srcOrd="0" destOrd="0" presId="urn:microsoft.com/office/officeart/2005/8/layout/list1"/>
    <dgm:cxn modelId="{E3A633F3-BE8C-A646-A555-E957768CD154}" srcId="{61BE56EC-37A1-654A-884D-34FC79AA06CC}" destId="{6B0F6179-CF8D-4944-B640-3FF114F6A6F7}" srcOrd="0" destOrd="0" parTransId="{72654F1E-A720-394D-A003-95FABE8C8BB1}" sibTransId="{512010B7-9178-124C-A3A3-7FC89BCDAD25}"/>
    <dgm:cxn modelId="{5BDCABFC-07BA-7945-A8E9-D48C6A5032CF}" type="presOf" srcId="{6B0F6179-CF8D-4944-B640-3FF114F6A6F7}" destId="{9629D69E-CB3C-9D4C-A4A2-7E12EF370634}" srcOrd="0" destOrd="0" presId="urn:microsoft.com/office/officeart/2005/8/layout/list1"/>
    <dgm:cxn modelId="{527CA4F6-9BD3-214D-9C89-076546C02B07}" type="presParOf" srcId="{D465F24D-39A1-AF4B-84B0-8F0845DC5DB3}" destId="{AA8CA28F-CCBB-1C4B-A575-061BF2CD8F46}" srcOrd="0" destOrd="0" presId="urn:microsoft.com/office/officeart/2005/8/layout/list1"/>
    <dgm:cxn modelId="{AEAEDDC0-8330-044D-9509-451069F66660}" type="presParOf" srcId="{AA8CA28F-CCBB-1C4B-A575-061BF2CD8F46}" destId="{9629D69E-CB3C-9D4C-A4A2-7E12EF370634}" srcOrd="0" destOrd="0" presId="urn:microsoft.com/office/officeart/2005/8/layout/list1"/>
    <dgm:cxn modelId="{B38C623B-6FCE-5F40-9429-B60D670747A2}" type="presParOf" srcId="{AA8CA28F-CCBB-1C4B-A575-061BF2CD8F46}" destId="{15941AD5-7970-F847-8BC3-045E126FCE16}" srcOrd="1" destOrd="0" presId="urn:microsoft.com/office/officeart/2005/8/layout/list1"/>
    <dgm:cxn modelId="{F9723D28-34AB-C548-B63A-E273B1C02A58}" type="presParOf" srcId="{D465F24D-39A1-AF4B-84B0-8F0845DC5DB3}" destId="{A27913E4-863B-FC4E-A894-24E3AE0C4976}" srcOrd="1" destOrd="0" presId="urn:microsoft.com/office/officeart/2005/8/layout/list1"/>
    <dgm:cxn modelId="{49B81E67-257B-D440-870C-CE1FDBBD4329}" type="presParOf" srcId="{D465F24D-39A1-AF4B-84B0-8F0845DC5DB3}" destId="{469332CC-9814-8B46-9351-79B77237401A}" srcOrd="2" destOrd="0" presId="urn:microsoft.com/office/officeart/2005/8/layout/list1"/>
    <dgm:cxn modelId="{87C51B3A-76FF-764A-847D-9C45E2353137}" type="presParOf" srcId="{D465F24D-39A1-AF4B-84B0-8F0845DC5DB3}" destId="{82CA9823-75CE-C841-9E88-C52243D0399E}" srcOrd="3" destOrd="0" presId="urn:microsoft.com/office/officeart/2005/8/layout/list1"/>
    <dgm:cxn modelId="{3A58E879-CF1F-8240-B4C6-041388D74889}" type="presParOf" srcId="{D465F24D-39A1-AF4B-84B0-8F0845DC5DB3}" destId="{22BF8180-76F6-5545-991E-B9D4AFA03F69}" srcOrd="4" destOrd="0" presId="urn:microsoft.com/office/officeart/2005/8/layout/list1"/>
    <dgm:cxn modelId="{47E81EB9-E02D-EA44-9DD2-6B3ED7FC42D7}" type="presParOf" srcId="{22BF8180-76F6-5545-991E-B9D4AFA03F69}" destId="{39D56AC2-89CB-D54E-9FDD-EB2B8E287468}" srcOrd="0" destOrd="0" presId="urn:microsoft.com/office/officeart/2005/8/layout/list1"/>
    <dgm:cxn modelId="{D8290929-323C-0C42-B270-59CA3C95E8F2}" type="presParOf" srcId="{22BF8180-76F6-5545-991E-B9D4AFA03F69}" destId="{31DFCBA9-B7BD-694A-A21C-EA061E0C7AD5}" srcOrd="1" destOrd="0" presId="urn:microsoft.com/office/officeart/2005/8/layout/list1"/>
    <dgm:cxn modelId="{AE754A81-A463-854B-A526-FEA45DA0A0B9}" type="presParOf" srcId="{D465F24D-39A1-AF4B-84B0-8F0845DC5DB3}" destId="{B97AD7F4-98DE-D246-90A9-D6B58DBA9CD5}" srcOrd="5" destOrd="0" presId="urn:microsoft.com/office/officeart/2005/8/layout/list1"/>
    <dgm:cxn modelId="{4F22FF38-57DF-EA4F-A06B-8677FD539288}" type="presParOf" srcId="{D465F24D-39A1-AF4B-84B0-8F0845DC5DB3}" destId="{79B574DE-B262-394B-9BC5-DF346C5830B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BA92AE-3D2C-B043-9B5D-1BE756E1F6C2}"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FAC737B2-50D1-E44B-921B-B8AC0D990EB0}">
      <dgm:prSet phldrT="[Text]"/>
      <dgm:spPr/>
      <dgm:t>
        <a:bodyPr/>
        <a:lstStyle/>
        <a:p>
          <a:r>
            <a:rPr lang="en-US" b="1" dirty="0">
              <a:latin typeface="Arial" panose="020B0604020202020204" pitchFamily="34" charset="0"/>
              <a:cs typeface="Arial" panose="020B0604020202020204" pitchFamily="34" charset="0"/>
            </a:rPr>
            <a:t>ESTATE</a:t>
          </a:r>
        </a:p>
        <a:p>
          <a:r>
            <a:rPr lang="en-US" dirty="0">
              <a:latin typeface="Arial" panose="020B0604020202020204" pitchFamily="34" charset="0"/>
              <a:cs typeface="Arial" panose="020B0604020202020204" pitchFamily="34" charset="0"/>
            </a:rPr>
            <a:t>(All property subject to tax)</a:t>
          </a:r>
        </a:p>
      </dgm:t>
    </dgm:pt>
    <dgm:pt modelId="{42715815-319E-E944-BFB4-4DD80BCC5DF1}" type="parTrans" cxnId="{63258545-FEDC-9D4B-9336-5917F385D7C9}">
      <dgm:prSet/>
      <dgm:spPr/>
      <dgm:t>
        <a:bodyPr/>
        <a:lstStyle/>
        <a:p>
          <a:endParaRPr lang="en-US">
            <a:latin typeface="Arial" panose="020B0604020202020204" pitchFamily="34" charset="0"/>
            <a:cs typeface="Arial" panose="020B0604020202020204" pitchFamily="34" charset="0"/>
          </a:endParaRPr>
        </a:p>
      </dgm:t>
    </dgm:pt>
    <dgm:pt modelId="{E2C9652D-950C-4844-BDB6-B3E7CE4032A8}" type="sibTrans" cxnId="{63258545-FEDC-9D4B-9336-5917F385D7C9}">
      <dgm:prSet/>
      <dgm:spPr/>
      <dgm:t>
        <a:bodyPr/>
        <a:lstStyle/>
        <a:p>
          <a:endParaRPr lang="en-US">
            <a:latin typeface="Arial" panose="020B0604020202020204" pitchFamily="34" charset="0"/>
            <a:cs typeface="Arial" panose="020B0604020202020204" pitchFamily="34" charset="0"/>
          </a:endParaRPr>
        </a:p>
      </dgm:t>
    </dgm:pt>
    <dgm:pt modelId="{B9B729D5-8D4B-F243-8C57-4468E606CFDE}">
      <dgm:prSet phldrT="[Text]"/>
      <dgm:spPr/>
      <dgm:t>
        <a:bodyPr/>
        <a:lstStyle/>
        <a:p>
          <a:r>
            <a:rPr lang="en-US" b="1" dirty="0">
              <a:latin typeface="Arial" panose="020B0604020202020204" pitchFamily="34" charset="0"/>
              <a:cs typeface="Arial" panose="020B0604020202020204" pitchFamily="34" charset="0"/>
            </a:rPr>
            <a:t>PROBATE PROPERTY</a:t>
          </a:r>
        </a:p>
      </dgm:t>
    </dgm:pt>
    <dgm:pt modelId="{2E80D7F6-2707-5B47-AB3D-B3119CB75D3E}" type="parTrans" cxnId="{1C680FDE-A214-7440-9238-55E0639F2EF4}">
      <dgm:prSet/>
      <dgm:spPr/>
      <dgm:t>
        <a:bodyPr/>
        <a:lstStyle/>
        <a:p>
          <a:endParaRPr lang="en-US">
            <a:latin typeface="Arial" panose="020B0604020202020204" pitchFamily="34" charset="0"/>
            <a:cs typeface="Arial" panose="020B0604020202020204" pitchFamily="34" charset="0"/>
          </a:endParaRPr>
        </a:p>
      </dgm:t>
    </dgm:pt>
    <dgm:pt modelId="{6123396F-7DB5-9A44-A0CB-B9F0EEE53CF4}" type="sibTrans" cxnId="{1C680FDE-A214-7440-9238-55E0639F2EF4}">
      <dgm:prSet/>
      <dgm:spPr/>
      <dgm:t>
        <a:bodyPr/>
        <a:lstStyle/>
        <a:p>
          <a:endParaRPr lang="en-US">
            <a:latin typeface="Arial" panose="020B0604020202020204" pitchFamily="34" charset="0"/>
            <a:cs typeface="Arial" panose="020B0604020202020204" pitchFamily="34" charset="0"/>
          </a:endParaRPr>
        </a:p>
      </dgm:t>
    </dgm:pt>
    <dgm:pt modelId="{FE080F74-5756-424C-B1DF-8178C5D5889B}">
      <dgm:prSet phldrT="[Text]"/>
      <dgm:spPr/>
      <dgm:t>
        <a:bodyPr/>
        <a:lstStyle/>
        <a:p>
          <a:r>
            <a:rPr lang="en-US" dirty="0">
              <a:latin typeface="Arial" panose="020B0604020202020204" pitchFamily="34" charset="0"/>
              <a:cs typeface="Arial" panose="020B0604020202020204" pitchFamily="34" charset="0"/>
            </a:rPr>
            <a:t>Last Will &amp; Testament</a:t>
          </a:r>
        </a:p>
      </dgm:t>
    </dgm:pt>
    <dgm:pt modelId="{92940F8D-BFCA-DC4A-8614-2C0A40BDF3FC}" type="parTrans" cxnId="{D59D9109-4BE4-924C-BE3F-7A34453903B7}">
      <dgm:prSet/>
      <dgm:spPr/>
      <dgm:t>
        <a:bodyPr/>
        <a:lstStyle/>
        <a:p>
          <a:endParaRPr lang="en-US">
            <a:latin typeface="Arial" panose="020B0604020202020204" pitchFamily="34" charset="0"/>
            <a:cs typeface="Arial" panose="020B0604020202020204" pitchFamily="34" charset="0"/>
          </a:endParaRPr>
        </a:p>
      </dgm:t>
    </dgm:pt>
    <dgm:pt modelId="{3BEB03C4-C644-4846-9D78-F297041C8A36}" type="sibTrans" cxnId="{D59D9109-4BE4-924C-BE3F-7A34453903B7}">
      <dgm:prSet/>
      <dgm:spPr/>
      <dgm:t>
        <a:bodyPr/>
        <a:lstStyle/>
        <a:p>
          <a:endParaRPr lang="en-US">
            <a:latin typeface="Arial" panose="020B0604020202020204" pitchFamily="34" charset="0"/>
            <a:cs typeface="Arial" panose="020B0604020202020204" pitchFamily="34" charset="0"/>
          </a:endParaRPr>
        </a:p>
      </dgm:t>
    </dgm:pt>
    <dgm:pt modelId="{8049D2FD-A7B4-6840-A79C-ECEAA5834F8E}">
      <dgm:prSet phldrT="[Text]"/>
      <dgm:spPr/>
      <dgm:t>
        <a:bodyPr/>
        <a:lstStyle/>
        <a:p>
          <a:r>
            <a:rPr lang="en-US" dirty="0">
              <a:latin typeface="Arial" panose="020B0604020202020204" pitchFamily="34" charset="0"/>
              <a:cs typeface="Arial" panose="020B0604020202020204" pitchFamily="34" charset="0"/>
            </a:rPr>
            <a:t>Property distribution laws in state of residence</a:t>
          </a:r>
        </a:p>
      </dgm:t>
    </dgm:pt>
    <dgm:pt modelId="{43EA9BF6-49CC-AC44-A53F-3A3D812FF59A}" type="parTrans" cxnId="{7D625C72-C173-C243-85AA-23204ABB258B}">
      <dgm:prSet/>
      <dgm:spPr/>
      <dgm:t>
        <a:bodyPr/>
        <a:lstStyle/>
        <a:p>
          <a:endParaRPr lang="en-US">
            <a:latin typeface="Arial" panose="020B0604020202020204" pitchFamily="34" charset="0"/>
            <a:cs typeface="Arial" panose="020B0604020202020204" pitchFamily="34" charset="0"/>
          </a:endParaRPr>
        </a:p>
      </dgm:t>
    </dgm:pt>
    <dgm:pt modelId="{68866E37-D329-2144-9CA0-0E699B7A069C}" type="sibTrans" cxnId="{7D625C72-C173-C243-85AA-23204ABB258B}">
      <dgm:prSet/>
      <dgm:spPr/>
      <dgm:t>
        <a:bodyPr/>
        <a:lstStyle/>
        <a:p>
          <a:endParaRPr lang="en-US">
            <a:latin typeface="Arial" panose="020B0604020202020204" pitchFamily="34" charset="0"/>
            <a:cs typeface="Arial" panose="020B0604020202020204" pitchFamily="34" charset="0"/>
          </a:endParaRPr>
        </a:p>
      </dgm:t>
    </dgm:pt>
    <dgm:pt modelId="{5D1DDCBF-9EA2-C243-893E-A07B5A69401C}">
      <dgm:prSet phldrT="[Text]"/>
      <dgm:spPr/>
      <dgm:t>
        <a:bodyPr/>
        <a:lstStyle/>
        <a:p>
          <a:r>
            <a:rPr lang="en-US" b="1" dirty="0">
              <a:latin typeface="Arial" panose="020B0604020202020204" pitchFamily="34" charset="0"/>
              <a:cs typeface="Arial" panose="020B0604020202020204" pitchFamily="34" charset="0"/>
            </a:rPr>
            <a:t>NON-PROBATE PROPERTY</a:t>
          </a:r>
        </a:p>
      </dgm:t>
    </dgm:pt>
    <dgm:pt modelId="{F378F40F-4E07-C74E-95C8-9C270BD15050}" type="parTrans" cxnId="{36F60C7F-47BC-8545-8FBB-78F58B21E1A8}">
      <dgm:prSet/>
      <dgm:spPr/>
      <dgm:t>
        <a:bodyPr/>
        <a:lstStyle/>
        <a:p>
          <a:endParaRPr lang="en-US">
            <a:latin typeface="Arial" panose="020B0604020202020204" pitchFamily="34" charset="0"/>
            <a:cs typeface="Arial" panose="020B0604020202020204" pitchFamily="34" charset="0"/>
          </a:endParaRPr>
        </a:p>
      </dgm:t>
    </dgm:pt>
    <dgm:pt modelId="{DD3B812C-6D98-AE43-97B7-2A853D14C98B}" type="sibTrans" cxnId="{36F60C7F-47BC-8545-8FBB-78F58B21E1A8}">
      <dgm:prSet/>
      <dgm:spPr/>
      <dgm:t>
        <a:bodyPr/>
        <a:lstStyle/>
        <a:p>
          <a:endParaRPr lang="en-US">
            <a:latin typeface="Arial" panose="020B0604020202020204" pitchFamily="34" charset="0"/>
            <a:cs typeface="Arial" panose="020B0604020202020204" pitchFamily="34" charset="0"/>
          </a:endParaRPr>
        </a:p>
      </dgm:t>
    </dgm:pt>
    <dgm:pt modelId="{9749545A-CBF1-FC4B-8149-4653FB36746D}">
      <dgm:prSet phldrT="[Text]"/>
      <dgm:spPr/>
      <dgm:t>
        <a:bodyPr/>
        <a:lstStyle/>
        <a:p>
          <a:r>
            <a:rPr lang="en-US" dirty="0">
              <a:latin typeface="Arial" panose="020B0604020202020204" pitchFamily="34" charset="0"/>
              <a:cs typeface="Arial" panose="020B0604020202020204" pitchFamily="34" charset="0"/>
            </a:rPr>
            <a:t>Certain jointly-owned</a:t>
          </a:r>
        </a:p>
        <a:p>
          <a:r>
            <a:rPr lang="en-US" dirty="0">
              <a:latin typeface="Arial" panose="020B0604020202020204" pitchFamily="34" charset="0"/>
              <a:cs typeface="Arial" panose="020B0604020202020204" pitchFamily="34" charset="0"/>
            </a:rPr>
            <a:t>Beneficiary designated</a:t>
          </a:r>
        </a:p>
        <a:p>
          <a:r>
            <a:rPr lang="en-US" dirty="0">
              <a:latin typeface="Arial" panose="020B0604020202020204" pitchFamily="34" charset="0"/>
              <a:cs typeface="Arial" panose="020B0604020202020204" pitchFamily="34" charset="0"/>
            </a:rPr>
            <a:t>Revocable trust property</a:t>
          </a:r>
        </a:p>
      </dgm:t>
    </dgm:pt>
    <dgm:pt modelId="{9E746B86-147D-B349-9862-52DB3115A229}" type="parTrans" cxnId="{31B7767C-7629-6542-A57D-3B887C03438F}">
      <dgm:prSet/>
      <dgm:spPr/>
      <dgm:t>
        <a:bodyPr/>
        <a:lstStyle/>
        <a:p>
          <a:endParaRPr lang="en-US">
            <a:latin typeface="Arial" panose="020B0604020202020204" pitchFamily="34" charset="0"/>
            <a:cs typeface="Arial" panose="020B0604020202020204" pitchFamily="34" charset="0"/>
          </a:endParaRPr>
        </a:p>
      </dgm:t>
    </dgm:pt>
    <dgm:pt modelId="{DCDB65ED-3281-104D-BF65-5EE8ABD1ED86}" type="sibTrans" cxnId="{31B7767C-7629-6542-A57D-3B887C03438F}">
      <dgm:prSet/>
      <dgm:spPr/>
      <dgm:t>
        <a:bodyPr/>
        <a:lstStyle/>
        <a:p>
          <a:endParaRPr lang="en-US">
            <a:latin typeface="Arial" panose="020B0604020202020204" pitchFamily="34" charset="0"/>
            <a:cs typeface="Arial" panose="020B0604020202020204" pitchFamily="34" charset="0"/>
          </a:endParaRPr>
        </a:p>
      </dgm:t>
    </dgm:pt>
    <dgm:pt modelId="{2AAE6ABD-8892-2445-AA25-6E59FFBBF6F2}" type="pres">
      <dgm:prSet presAssocID="{3BBA92AE-3D2C-B043-9B5D-1BE756E1F6C2}" presName="hierChild1" presStyleCnt="0">
        <dgm:presLayoutVars>
          <dgm:chPref val="1"/>
          <dgm:dir/>
          <dgm:animOne val="branch"/>
          <dgm:animLvl val="lvl"/>
          <dgm:resizeHandles/>
        </dgm:presLayoutVars>
      </dgm:prSet>
      <dgm:spPr/>
    </dgm:pt>
    <dgm:pt modelId="{0ADB7F40-55EB-8B4E-B53C-5E8E59E81C39}" type="pres">
      <dgm:prSet presAssocID="{FAC737B2-50D1-E44B-921B-B8AC0D990EB0}" presName="hierRoot1" presStyleCnt="0"/>
      <dgm:spPr/>
    </dgm:pt>
    <dgm:pt modelId="{1A381DE1-F6D9-1344-B016-8E4BDED75DF6}" type="pres">
      <dgm:prSet presAssocID="{FAC737B2-50D1-E44B-921B-B8AC0D990EB0}" presName="composite" presStyleCnt="0"/>
      <dgm:spPr/>
    </dgm:pt>
    <dgm:pt modelId="{08C231AC-AB23-AC40-B83C-3804862CD438}" type="pres">
      <dgm:prSet presAssocID="{FAC737B2-50D1-E44B-921B-B8AC0D990EB0}" presName="background" presStyleLbl="node0" presStyleIdx="0" presStyleCnt="1"/>
      <dgm:spPr/>
    </dgm:pt>
    <dgm:pt modelId="{1D1F4377-58C2-8845-A600-FF60BAB957C4}" type="pres">
      <dgm:prSet presAssocID="{FAC737B2-50D1-E44B-921B-B8AC0D990EB0}" presName="text" presStyleLbl="fgAcc0" presStyleIdx="0" presStyleCnt="1" custScaleX="249971">
        <dgm:presLayoutVars>
          <dgm:chPref val="3"/>
        </dgm:presLayoutVars>
      </dgm:prSet>
      <dgm:spPr/>
    </dgm:pt>
    <dgm:pt modelId="{F7E74B21-349D-A74B-BB80-E879CA455E9F}" type="pres">
      <dgm:prSet presAssocID="{FAC737B2-50D1-E44B-921B-B8AC0D990EB0}" presName="hierChild2" presStyleCnt="0"/>
      <dgm:spPr/>
    </dgm:pt>
    <dgm:pt modelId="{EB21AE60-9CE3-F143-B4F2-4AA9C3F25202}" type="pres">
      <dgm:prSet presAssocID="{2E80D7F6-2707-5B47-AB3D-B3119CB75D3E}" presName="Name10" presStyleLbl="parChTrans1D2" presStyleIdx="0" presStyleCnt="2"/>
      <dgm:spPr/>
    </dgm:pt>
    <dgm:pt modelId="{FB981C6A-547B-9349-8AE2-F1203137BAF0}" type="pres">
      <dgm:prSet presAssocID="{B9B729D5-8D4B-F243-8C57-4468E606CFDE}" presName="hierRoot2" presStyleCnt="0"/>
      <dgm:spPr/>
    </dgm:pt>
    <dgm:pt modelId="{1FBDE419-B55C-A74C-9856-61D55CAFAB56}" type="pres">
      <dgm:prSet presAssocID="{B9B729D5-8D4B-F243-8C57-4468E606CFDE}" presName="composite2" presStyleCnt="0"/>
      <dgm:spPr/>
    </dgm:pt>
    <dgm:pt modelId="{FFAFE094-EDA9-2141-BCB3-F0E98A5DAC21}" type="pres">
      <dgm:prSet presAssocID="{B9B729D5-8D4B-F243-8C57-4468E606CFDE}" presName="background2" presStyleLbl="node2" presStyleIdx="0" presStyleCnt="2"/>
      <dgm:spPr/>
    </dgm:pt>
    <dgm:pt modelId="{873C759E-C101-7142-9F6F-576B98E3A6BA}" type="pres">
      <dgm:prSet presAssocID="{B9B729D5-8D4B-F243-8C57-4468E606CFDE}" presName="text2" presStyleLbl="fgAcc2" presStyleIdx="0" presStyleCnt="2" custScaleX="192754">
        <dgm:presLayoutVars>
          <dgm:chPref val="3"/>
        </dgm:presLayoutVars>
      </dgm:prSet>
      <dgm:spPr/>
    </dgm:pt>
    <dgm:pt modelId="{4DCCDA42-78A6-BB4A-9E6F-A38317651EC5}" type="pres">
      <dgm:prSet presAssocID="{B9B729D5-8D4B-F243-8C57-4468E606CFDE}" presName="hierChild3" presStyleCnt="0"/>
      <dgm:spPr/>
    </dgm:pt>
    <dgm:pt modelId="{54BF30CF-FD09-C047-AB35-34A0464777C3}" type="pres">
      <dgm:prSet presAssocID="{92940F8D-BFCA-DC4A-8614-2C0A40BDF3FC}" presName="Name17" presStyleLbl="parChTrans1D3" presStyleIdx="0" presStyleCnt="3"/>
      <dgm:spPr/>
    </dgm:pt>
    <dgm:pt modelId="{F1BF6E23-8311-3542-9114-631771C6D127}" type="pres">
      <dgm:prSet presAssocID="{FE080F74-5756-424C-B1DF-8178C5D5889B}" presName="hierRoot3" presStyleCnt="0"/>
      <dgm:spPr/>
    </dgm:pt>
    <dgm:pt modelId="{BF3D843A-0956-0749-BB32-3984F861B3A4}" type="pres">
      <dgm:prSet presAssocID="{FE080F74-5756-424C-B1DF-8178C5D5889B}" presName="composite3" presStyleCnt="0"/>
      <dgm:spPr/>
    </dgm:pt>
    <dgm:pt modelId="{30F8A742-8E4B-8144-B498-7307BB3FC531}" type="pres">
      <dgm:prSet presAssocID="{FE080F74-5756-424C-B1DF-8178C5D5889B}" presName="background3" presStyleLbl="node3" presStyleIdx="0" presStyleCnt="3"/>
      <dgm:spPr/>
    </dgm:pt>
    <dgm:pt modelId="{61656B41-E22F-F349-B23B-7D0A726BD76B}" type="pres">
      <dgm:prSet presAssocID="{FE080F74-5756-424C-B1DF-8178C5D5889B}" presName="text3" presStyleLbl="fgAcc3" presStyleIdx="0" presStyleCnt="3" custScaleX="141543">
        <dgm:presLayoutVars>
          <dgm:chPref val="3"/>
        </dgm:presLayoutVars>
      </dgm:prSet>
      <dgm:spPr/>
    </dgm:pt>
    <dgm:pt modelId="{B7C25763-C991-8743-A2B4-3446873A45A3}" type="pres">
      <dgm:prSet presAssocID="{FE080F74-5756-424C-B1DF-8178C5D5889B}" presName="hierChild4" presStyleCnt="0"/>
      <dgm:spPr/>
    </dgm:pt>
    <dgm:pt modelId="{1751D277-585C-874E-B566-93196F8B2E71}" type="pres">
      <dgm:prSet presAssocID="{43EA9BF6-49CC-AC44-A53F-3A3D812FF59A}" presName="Name17" presStyleLbl="parChTrans1D3" presStyleIdx="1" presStyleCnt="3"/>
      <dgm:spPr/>
    </dgm:pt>
    <dgm:pt modelId="{63CCF3AF-DF12-FA4E-9546-C420DB9C8A06}" type="pres">
      <dgm:prSet presAssocID="{8049D2FD-A7B4-6840-A79C-ECEAA5834F8E}" presName="hierRoot3" presStyleCnt="0"/>
      <dgm:spPr/>
    </dgm:pt>
    <dgm:pt modelId="{4DD2EFE7-4407-6A4E-84E5-E8F3498E9BFE}" type="pres">
      <dgm:prSet presAssocID="{8049D2FD-A7B4-6840-A79C-ECEAA5834F8E}" presName="composite3" presStyleCnt="0"/>
      <dgm:spPr/>
    </dgm:pt>
    <dgm:pt modelId="{0E6B868E-483C-7D44-9DBB-0503B7A41108}" type="pres">
      <dgm:prSet presAssocID="{8049D2FD-A7B4-6840-A79C-ECEAA5834F8E}" presName="background3" presStyleLbl="node3" presStyleIdx="1" presStyleCnt="3"/>
      <dgm:spPr/>
    </dgm:pt>
    <dgm:pt modelId="{49166FB3-F412-E94D-BEBC-53B6CD8459D2}" type="pres">
      <dgm:prSet presAssocID="{8049D2FD-A7B4-6840-A79C-ECEAA5834F8E}" presName="text3" presStyleLbl="fgAcc3" presStyleIdx="1" presStyleCnt="3" custScaleX="182597">
        <dgm:presLayoutVars>
          <dgm:chPref val="3"/>
        </dgm:presLayoutVars>
      </dgm:prSet>
      <dgm:spPr/>
    </dgm:pt>
    <dgm:pt modelId="{B9EDEB0A-79C8-624D-A3F8-8968BE61425B}" type="pres">
      <dgm:prSet presAssocID="{8049D2FD-A7B4-6840-A79C-ECEAA5834F8E}" presName="hierChild4" presStyleCnt="0"/>
      <dgm:spPr/>
    </dgm:pt>
    <dgm:pt modelId="{7A368463-33A6-5548-911B-008A7C20FE78}" type="pres">
      <dgm:prSet presAssocID="{F378F40F-4E07-C74E-95C8-9C270BD15050}" presName="Name10" presStyleLbl="parChTrans1D2" presStyleIdx="1" presStyleCnt="2"/>
      <dgm:spPr/>
    </dgm:pt>
    <dgm:pt modelId="{FF00E394-E400-9849-8DF0-327C884ED0E3}" type="pres">
      <dgm:prSet presAssocID="{5D1DDCBF-9EA2-C243-893E-A07B5A69401C}" presName="hierRoot2" presStyleCnt="0"/>
      <dgm:spPr/>
    </dgm:pt>
    <dgm:pt modelId="{78E2A3D7-E7DA-CD4D-B5F0-715DC34F40D8}" type="pres">
      <dgm:prSet presAssocID="{5D1DDCBF-9EA2-C243-893E-A07B5A69401C}" presName="composite2" presStyleCnt="0"/>
      <dgm:spPr/>
    </dgm:pt>
    <dgm:pt modelId="{9B533605-6746-1845-998B-451CD70241F1}" type="pres">
      <dgm:prSet presAssocID="{5D1DDCBF-9EA2-C243-893E-A07B5A69401C}" presName="background2" presStyleLbl="node2" presStyleIdx="1" presStyleCnt="2"/>
      <dgm:spPr/>
    </dgm:pt>
    <dgm:pt modelId="{C991035B-8777-FC47-825A-5496CADFE5F1}" type="pres">
      <dgm:prSet presAssocID="{5D1DDCBF-9EA2-C243-893E-A07B5A69401C}" presName="text2" presStyleLbl="fgAcc2" presStyleIdx="1" presStyleCnt="2" custScaleX="222302">
        <dgm:presLayoutVars>
          <dgm:chPref val="3"/>
        </dgm:presLayoutVars>
      </dgm:prSet>
      <dgm:spPr/>
    </dgm:pt>
    <dgm:pt modelId="{F9A1B59F-8B0F-6844-A1BF-3DD18B401AA4}" type="pres">
      <dgm:prSet presAssocID="{5D1DDCBF-9EA2-C243-893E-A07B5A69401C}" presName="hierChild3" presStyleCnt="0"/>
      <dgm:spPr/>
    </dgm:pt>
    <dgm:pt modelId="{EAFE3F03-81B9-B04D-BE56-21AE41F657DD}" type="pres">
      <dgm:prSet presAssocID="{9E746B86-147D-B349-9862-52DB3115A229}" presName="Name17" presStyleLbl="parChTrans1D3" presStyleIdx="2" presStyleCnt="3"/>
      <dgm:spPr/>
    </dgm:pt>
    <dgm:pt modelId="{5B33F9A0-2999-FF4F-A518-3096A7C53438}" type="pres">
      <dgm:prSet presAssocID="{9749545A-CBF1-FC4B-8149-4653FB36746D}" presName="hierRoot3" presStyleCnt="0"/>
      <dgm:spPr/>
    </dgm:pt>
    <dgm:pt modelId="{23EFE55A-1F39-224C-8FF8-EBFE1EFA75DE}" type="pres">
      <dgm:prSet presAssocID="{9749545A-CBF1-FC4B-8149-4653FB36746D}" presName="composite3" presStyleCnt="0"/>
      <dgm:spPr/>
    </dgm:pt>
    <dgm:pt modelId="{6C15E89A-FB61-F246-A41A-3D980B320D73}" type="pres">
      <dgm:prSet presAssocID="{9749545A-CBF1-FC4B-8149-4653FB36746D}" presName="background3" presStyleLbl="node3" presStyleIdx="2" presStyleCnt="3"/>
      <dgm:spPr/>
    </dgm:pt>
    <dgm:pt modelId="{C31C3427-F84C-134E-AF8F-63D75D562C75}" type="pres">
      <dgm:prSet presAssocID="{9749545A-CBF1-FC4B-8149-4653FB36746D}" presName="text3" presStyleLbl="fgAcc3" presStyleIdx="2" presStyleCnt="3" custScaleX="285120">
        <dgm:presLayoutVars>
          <dgm:chPref val="3"/>
        </dgm:presLayoutVars>
      </dgm:prSet>
      <dgm:spPr/>
    </dgm:pt>
    <dgm:pt modelId="{44A197E2-3C5E-E54C-8F0C-F99AF087C917}" type="pres">
      <dgm:prSet presAssocID="{9749545A-CBF1-FC4B-8149-4653FB36746D}" presName="hierChild4" presStyleCnt="0"/>
      <dgm:spPr/>
    </dgm:pt>
  </dgm:ptLst>
  <dgm:cxnLst>
    <dgm:cxn modelId="{0C53AD03-0AAB-8F46-91E5-0E2D8C3A74D8}" type="presOf" srcId="{F378F40F-4E07-C74E-95C8-9C270BD15050}" destId="{7A368463-33A6-5548-911B-008A7C20FE78}" srcOrd="0" destOrd="0" presId="urn:microsoft.com/office/officeart/2005/8/layout/hierarchy1"/>
    <dgm:cxn modelId="{D59D9109-4BE4-924C-BE3F-7A34453903B7}" srcId="{B9B729D5-8D4B-F243-8C57-4468E606CFDE}" destId="{FE080F74-5756-424C-B1DF-8178C5D5889B}" srcOrd="0" destOrd="0" parTransId="{92940F8D-BFCA-DC4A-8614-2C0A40BDF3FC}" sibTransId="{3BEB03C4-C644-4846-9D78-F297041C8A36}"/>
    <dgm:cxn modelId="{FCDB750E-AC10-3643-BC5E-689D6DC719B4}" type="presOf" srcId="{2E80D7F6-2707-5B47-AB3D-B3119CB75D3E}" destId="{EB21AE60-9CE3-F143-B4F2-4AA9C3F25202}" srcOrd="0" destOrd="0" presId="urn:microsoft.com/office/officeart/2005/8/layout/hierarchy1"/>
    <dgm:cxn modelId="{63258545-FEDC-9D4B-9336-5917F385D7C9}" srcId="{3BBA92AE-3D2C-B043-9B5D-1BE756E1F6C2}" destId="{FAC737B2-50D1-E44B-921B-B8AC0D990EB0}" srcOrd="0" destOrd="0" parTransId="{42715815-319E-E944-BFB4-4DD80BCC5DF1}" sibTransId="{E2C9652D-950C-4844-BDB6-B3E7CE4032A8}"/>
    <dgm:cxn modelId="{3E6A1372-4558-4941-A27C-0431ED16A1CF}" type="presOf" srcId="{FE080F74-5756-424C-B1DF-8178C5D5889B}" destId="{61656B41-E22F-F349-B23B-7D0A726BD76B}" srcOrd="0" destOrd="0" presId="urn:microsoft.com/office/officeart/2005/8/layout/hierarchy1"/>
    <dgm:cxn modelId="{7D625C72-C173-C243-85AA-23204ABB258B}" srcId="{B9B729D5-8D4B-F243-8C57-4468E606CFDE}" destId="{8049D2FD-A7B4-6840-A79C-ECEAA5834F8E}" srcOrd="1" destOrd="0" parTransId="{43EA9BF6-49CC-AC44-A53F-3A3D812FF59A}" sibTransId="{68866E37-D329-2144-9CA0-0E699B7A069C}"/>
    <dgm:cxn modelId="{47495A78-309E-8E45-88B8-DA23183B3641}" type="presOf" srcId="{B9B729D5-8D4B-F243-8C57-4468E606CFDE}" destId="{873C759E-C101-7142-9F6F-576B98E3A6BA}" srcOrd="0" destOrd="0" presId="urn:microsoft.com/office/officeart/2005/8/layout/hierarchy1"/>
    <dgm:cxn modelId="{31B7767C-7629-6542-A57D-3B887C03438F}" srcId="{5D1DDCBF-9EA2-C243-893E-A07B5A69401C}" destId="{9749545A-CBF1-FC4B-8149-4653FB36746D}" srcOrd="0" destOrd="0" parTransId="{9E746B86-147D-B349-9862-52DB3115A229}" sibTransId="{DCDB65ED-3281-104D-BF65-5EE8ABD1ED86}"/>
    <dgm:cxn modelId="{36F60C7F-47BC-8545-8FBB-78F58B21E1A8}" srcId="{FAC737B2-50D1-E44B-921B-B8AC0D990EB0}" destId="{5D1DDCBF-9EA2-C243-893E-A07B5A69401C}" srcOrd="1" destOrd="0" parTransId="{F378F40F-4E07-C74E-95C8-9C270BD15050}" sibTransId="{DD3B812C-6D98-AE43-97B7-2A853D14C98B}"/>
    <dgm:cxn modelId="{9AF805B6-7775-D247-9C46-CA9FA9C53D9D}" type="presOf" srcId="{FAC737B2-50D1-E44B-921B-B8AC0D990EB0}" destId="{1D1F4377-58C2-8845-A600-FF60BAB957C4}" srcOrd="0" destOrd="0" presId="urn:microsoft.com/office/officeart/2005/8/layout/hierarchy1"/>
    <dgm:cxn modelId="{259BFEBD-D7D8-084C-B5EB-E64363C5FFE9}" type="presOf" srcId="{5D1DDCBF-9EA2-C243-893E-A07B5A69401C}" destId="{C991035B-8777-FC47-825A-5496CADFE5F1}" srcOrd="0" destOrd="0" presId="urn:microsoft.com/office/officeart/2005/8/layout/hierarchy1"/>
    <dgm:cxn modelId="{DF014ECD-BF81-3741-8A67-FB0EA5FB88E9}" type="presOf" srcId="{8049D2FD-A7B4-6840-A79C-ECEAA5834F8E}" destId="{49166FB3-F412-E94D-BEBC-53B6CD8459D2}" srcOrd="0" destOrd="0" presId="urn:microsoft.com/office/officeart/2005/8/layout/hierarchy1"/>
    <dgm:cxn modelId="{D17043D2-1C91-5144-AF55-DBB7D2EA61D6}" type="presOf" srcId="{43EA9BF6-49CC-AC44-A53F-3A3D812FF59A}" destId="{1751D277-585C-874E-B566-93196F8B2E71}" srcOrd="0" destOrd="0" presId="urn:microsoft.com/office/officeart/2005/8/layout/hierarchy1"/>
    <dgm:cxn modelId="{1C680FDE-A214-7440-9238-55E0639F2EF4}" srcId="{FAC737B2-50D1-E44B-921B-B8AC0D990EB0}" destId="{B9B729D5-8D4B-F243-8C57-4468E606CFDE}" srcOrd="0" destOrd="0" parTransId="{2E80D7F6-2707-5B47-AB3D-B3119CB75D3E}" sibTransId="{6123396F-7DB5-9A44-A0CB-B9F0EEE53CF4}"/>
    <dgm:cxn modelId="{79F6ABE5-A8AB-274D-A84B-476776461F91}" type="presOf" srcId="{9749545A-CBF1-FC4B-8149-4653FB36746D}" destId="{C31C3427-F84C-134E-AF8F-63D75D562C75}" srcOrd="0" destOrd="0" presId="urn:microsoft.com/office/officeart/2005/8/layout/hierarchy1"/>
    <dgm:cxn modelId="{92FCB0EC-949E-7544-B7F7-3BC18FD3D13D}" type="presOf" srcId="{3BBA92AE-3D2C-B043-9B5D-1BE756E1F6C2}" destId="{2AAE6ABD-8892-2445-AA25-6E59FFBBF6F2}" srcOrd="0" destOrd="0" presId="urn:microsoft.com/office/officeart/2005/8/layout/hierarchy1"/>
    <dgm:cxn modelId="{ECF10AF7-493E-6443-93B1-97F50E136FE1}" type="presOf" srcId="{92940F8D-BFCA-DC4A-8614-2C0A40BDF3FC}" destId="{54BF30CF-FD09-C047-AB35-34A0464777C3}" srcOrd="0" destOrd="0" presId="urn:microsoft.com/office/officeart/2005/8/layout/hierarchy1"/>
    <dgm:cxn modelId="{B83356F8-E787-3A43-B874-BE44BF3EF7E8}" type="presOf" srcId="{9E746B86-147D-B349-9862-52DB3115A229}" destId="{EAFE3F03-81B9-B04D-BE56-21AE41F657DD}" srcOrd="0" destOrd="0" presId="urn:microsoft.com/office/officeart/2005/8/layout/hierarchy1"/>
    <dgm:cxn modelId="{88BBA6FA-6FC7-DD46-BC52-A728BEEF104B}" type="presParOf" srcId="{2AAE6ABD-8892-2445-AA25-6E59FFBBF6F2}" destId="{0ADB7F40-55EB-8B4E-B53C-5E8E59E81C39}" srcOrd="0" destOrd="0" presId="urn:microsoft.com/office/officeart/2005/8/layout/hierarchy1"/>
    <dgm:cxn modelId="{459BBE06-8DEB-2A4E-9F95-167E0C2CBAEE}" type="presParOf" srcId="{0ADB7F40-55EB-8B4E-B53C-5E8E59E81C39}" destId="{1A381DE1-F6D9-1344-B016-8E4BDED75DF6}" srcOrd="0" destOrd="0" presId="urn:microsoft.com/office/officeart/2005/8/layout/hierarchy1"/>
    <dgm:cxn modelId="{8708E359-E012-B04B-BCB2-2DA86C573F39}" type="presParOf" srcId="{1A381DE1-F6D9-1344-B016-8E4BDED75DF6}" destId="{08C231AC-AB23-AC40-B83C-3804862CD438}" srcOrd="0" destOrd="0" presId="urn:microsoft.com/office/officeart/2005/8/layout/hierarchy1"/>
    <dgm:cxn modelId="{A26CCD2F-4967-8E41-A74E-F844E0C7A338}" type="presParOf" srcId="{1A381DE1-F6D9-1344-B016-8E4BDED75DF6}" destId="{1D1F4377-58C2-8845-A600-FF60BAB957C4}" srcOrd="1" destOrd="0" presId="urn:microsoft.com/office/officeart/2005/8/layout/hierarchy1"/>
    <dgm:cxn modelId="{DBD3E36B-BC07-E246-8803-94D998D65684}" type="presParOf" srcId="{0ADB7F40-55EB-8B4E-B53C-5E8E59E81C39}" destId="{F7E74B21-349D-A74B-BB80-E879CA455E9F}" srcOrd="1" destOrd="0" presId="urn:microsoft.com/office/officeart/2005/8/layout/hierarchy1"/>
    <dgm:cxn modelId="{7BB50A5C-7960-BC41-B2AA-3B64AD3BCCA3}" type="presParOf" srcId="{F7E74B21-349D-A74B-BB80-E879CA455E9F}" destId="{EB21AE60-9CE3-F143-B4F2-4AA9C3F25202}" srcOrd="0" destOrd="0" presId="urn:microsoft.com/office/officeart/2005/8/layout/hierarchy1"/>
    <dgm:cxn modelId="{BB6F579C-10BE-D94D-9F17-6E7EDEF6AE2B}" type="presParOf" srcId="{F7E74B21-349D-A74B-BB80-E879CA455E9F}" destId="{FB981C6A-547B-9349-8AE2-F1203137BAF0}" srcOrd="1" destOrd="0" presId="urn:microsoft.com/office/officeart/2005/8/layout/hierarchy1"/>
    <dgm:cxn modelId="{04C5A65D-4877-E94E-8898-B3374DC759AF}" type="presParOf" srcId="{FB981C6A-547B-9349-8AE2-F1203137BAF0}" destId="{1FBDE419-B55C-A74C-9856-61D55CAFAB56}" srcOrd="0" destOrd="0" presId="urn:microsoft.com/office/officeart/2005/8/layout/hierarchy1"/>
    <dgm:cxn modelId="{A9DE2E55-269A-0243-AF3C-7410C35CF47C}" type="presParOf" srcId="{1FBDE419-B55C-A74C-9856-61D55CAFAB56}" destId="{FFAFE094-EDA9-2141-BCB3-F0E98A5DAC21}" srcOrd="0" destOrd="0" presId="urn:microsoft.com/office/officeart/2005/8/layout/hierarchy1"/>
    <dgm:cxn modelId="{DBAE2E11-7E9B-854D-B04D-DCBCED426597}" type="presParOf" srcId="{1FBDE419-B55C-A74C-9856-61D55CAFAB56}" destId="{873C759E-C101-7142-9F6F-576B98E3A6BA}" srcOrd="1" destOrd="0" presId="urn:microsoft.com/office/officeart/2005/8/layout/hierarchy1"/>
    <dgm:cxn modelId="{ECC0A640-804D-2841-9554-010ACBE5531E}" type="presParOf" srcId="{FB981C6A-547B-9349-8AE2-F1203137BAF0}" destId="{4DCCDA42-78A6-BB4A-9E6F-A38317651EC5}" srcOrd="1" destOrd="0" presId="urn:microsoft.com/office/officeart/2005/8/layout/hierarchy1"/>
    <dgm:cxn modelId="{CDB34ADC-C556-4841-AD8C-CD33CBFE90CA}" type="presParOf" srcId="{4DCCDA42-78A6-BB4A-9E6F-A38317651EC5}" destId="{54BF30CF-FD09-C047-AB35-34A0464777C3}" srcOrd="0" destOrd="0" presId="urn:microsoft.com/office/officeart/2005/8/layout/hierarchy1"/>
    <dgm:cxn modelId="{BEC255EE-850C-CD4A-BE5C-292528362AC5}" type="presParOf" srcId="{4DCCDA42-78A6-BB4A-9E6F-A38317651EC5}" destId="{F1BF6E23-8311-3542-9114-631771C6D127}" srcOrd="1" destOrd="0" presId="urn:microsoft.com/office/officeart/2005/8/layout/hierarchy1"/>
    <dgm:cxn modelId="{EC24259E-84EF-B541-8632-CA5D84F3D1BE}" type="presParOf" srcId="{F1BF6E23-8311-3542-9114-631771C6D127}" destId="{BF3D843A-0956-0749-BB32-3984F861B3A4}" srcOrd="0" destOrd="0" presId="urn:microsoft.com/office/officeart/2005/8/layout/hierarchy1"/>
    <dgm:cxn modelId="{4AF6BEE0-54CA-444D-BD91-37452E5D180A}" type="presParOf" srcId="{BF3D843A-0956-0749-BB32-3984F861B3A4}" destId="{30F8A742-8E4B-8144-B498-7307BB3FC531}" srcOrd="0" destOrd="0" presId="urn:microsoft.com/office/officeart/2005/8/layout/hierarchy1"/>
    <dgm:cxn modelId="{BDE657D5-4367-E84B-B33A-35893CDA2981}" type="presParOf" srcId="{BF3D843A-0956-0749-BB32-3984F861B3A4}" destId="{61656B41-E22F-F349-B23B-7D0A726BD76B}" srcOrd="1" destOrd="0" presId="urn:microsoft.com/office/officeart/2005/8/layout/hierarchy1"/>
    <dgm:cxn modelId="{C1502E06-6E76-9048-BF64-9477A9B025AB}" type="presParOf" srcId="{F1BF6E23-8311-3542-9114-631771C6D127}" destId="{B7C25763-C991-8743-A2B4-3446873A45A3}" srcOrd="1" destOrd="0" presId="urn:microsoft.com/office/officeart/2005/8/layout/hierarchy1"/>
    <dgm:cxn modelId="{EF51CFBD-9B76-8E41-9540-90F814283D96}" type="presParOf" srcId="{4DCCDA42-78A6-BB4A-9E6F-A38317651EC5}" destId="{1751D277-585C-874E-B566-93196F8B2E71}" srcOrd="2" destOrd="0" presId="urn:microsoft.com/office/officeart/2005/8/layout/hierarchy1"/>
    <dgm:cxn modelId="{175D0552-F55A-CE4E-AAEE-B1DE82FAA20B}" type="presParOf" srcId="{4DCCDA42-78A6-BB4A-9E6F-A38317651EC5}" destId="{63CCF3AF-DF12-FA4E-9546-C420DB9C8A06}" srcOrd="3" destOrd="0" presId="urn:microsoft.com/office/officeart/2005/8/layout/hierarchy1"/>
    <dgm:cxn modelId="{9E65AF32-CF00-7C4F-AF3A-0AC90807F9EE}" type="presParOf" srcId="{63CCF3AF-DF12-FA4E-9546-C420DB9C8A06}" destId="{4DD2EFE7-4407-6A4E-84E5-E8F3498E9BFE}" srcOrd="0" destOrd="0" presId="urn:microsoft.com/office/officeart/2005/8/layout/hierarchy1"/>
    <dgm:cxn modelId="{F0F82B05-4EA5-E74E-9269-1FB0D3796B0A}" type="presParOf" srcId="{4DD2EFE7-4407-6A4E-84E5-E8F3498E9BFE}" destId="{0E6B868E-483C-7D44-9DBB-0503B7A41108}" srcOrd="0" destOrd="0" presId="urn:microsoft.com/office/officeart/2005/8/layout/hierarchy1"/>
    <dgm:cxn modelId="{C6793EFB-2033-804B-8FD9-3E98ED4B8F54}" type="presParOf" srcId="{4DD2EFE7-4407-6A4E-84E5-E8F3498E9BFE}" destId="{49166FB3-F412-E94D-BEBC-53B6CD8459D2}" srcOrd="1" destOrd="0" presId="urn:microsoft.com/office/officeart/2005/8/layout/hierarchy1"/>
    <dgm:cxn modelId="{1D70848A-8C9B-DD42-BD8F-608181630CEF}" type="presParOf" srcId="{63CCF3AF-DF12-FA4E-9546-C420DB9C8A06}" destId="{B9EDEB0A-79C8-624D-A3F8-8968BE61425B}" srcOrd="1" destOrd="0" presId="urn:microsoft.com/office/officeart/2005/8/layout/hierarchy1"/>
    <dgm:cxn modelId="{32E770B5-2A40-5448-9368-B20CD5991CDE}" type="presParOf" srcId="{F7E74B21-349D-A74B-BB80-E879CA455E9F}" destId="{7A368463-33A6-5548-911B-008A7C20FE78}" srcOrd="2" destOrd="0" presId="urn:microsoft.com/office/officeart/2005/8/layout/hierarchy1"/>
    <dgm:cxn modelId="{432CB317-122D-934D-A5EB-A86FA8BD560E}" type="presParOf" srcId="{F7E74B21-349D-A74B-BB80-E879CA455E9F}" destId="{FF00E394-E400-9849-8DF0-327C884ED0E3}" srcOrd="3" destOrd="0" presId="urn:microsoft.com/office/officeart/2005/8/layout/hierarchy1"/>
    <dgm:cxn modelId="{AB11CF47-1848-6147-AC03-E7959B610446}" type="presParOf" srcId="{FF00E394-E400-9849-8DF0-327C884ED0E3}" destId="{78E2A3D7-E7DA-CD4D-B5F0-715DC34F40D8}" srcOrd="0" destOrd="0" presId="urn:microsoft.com/office/officeart/2005/8/layout/hierarchy1"/>
    <dgm:cxn modelId="{BD7C3346-C9E1-C145-B264-DCD4E5096D57}" type="presParOf" srcId="{78E2A3D7-E7DA-CD4D-B5F0-715DC34F40D8}" destId="{9B533605-6746-1845-998B-451CD70241F1}" srcOrd="0" destOrd="0" presId="urn:microsoft.com/office/officeart/2005/8/layout/hierarchy1"/>
    <dgm:cxn modelId="{17F18934-291F-9C48-BDA3-027C17128D02}" type="presParOf" srcId="{78E2A3D7-E7DA-CD4D-B5F0-715DC34F40D8}" destId="{C991035B-8777-FC47-825A-5496CADFE5F1}" srcOrd="1" destOrd="0" presId="urn:microsoft.com/office/officeart/2005/8/layout/hierarchy1"/>
    <dgm:cxn modelId="{59EED237-CA76-C54F-9D32-00F0A9EE07FF}" type="presParOf" srcId="{FF00E394-E400-9849-8DF0-327C884ED0E3}" destId="{F9A1B59F-8B0F-6844-A1BF-3DD18B401AA4}" srcOrd="1" destOrd="0" presId="urn:microsoft.com/office/officeart/2005/8/layout/hierarchy1"/>
    <dgm:cxn modelId="{844E509E-B485-784F-A041-ED73BD2AD6E4}" type="presParOf" srcId="{F9A1B59F-8B0F-6844-A1BF-3DD18B401AA4}" destId="{EAFE3F03-81B9-B04D-BE56-21AE41F657DD}" srcOrd="0" destOrd="0" presId="urn:microsoft.com/office/officeart/2005/8/layout/hierarchy1"/>
    <dgm:cxn modelId="{BD72F51F-FFFD-0A45-AA1D-8C12968FA57B}" type="presParOf" srcId="{F9A1B59F-8B0F-6844-A1BF-3DD18B401AA4}" destId="{5B33F9A0-2999-FF4F-A518-3096A7C53438}" srcOrd="1" destOrd="0" presId="urn:microsoft.com/office/officeart/2005/8/layout/hierarchy1"/>
    <dgm:cxn modelId="{6FAF0CB4-EC84-D14E-BF87-B6DEEDC66DA5}" type="presParOf" srcId="{5B33F9A0-2999-FF4F-A518-3096A7C53438}" destId="{23EFE55A-1F39-224C-8FF8-EBFE1EFA75DE}" srcOrd="0" destOrd="0" presId="urn:microsoft.com/office/officeart/2005/8/layout/hierarchy1"/>
    <dgm:cxn modelId="{1D71E725-85D7-E149-92A4-C6A32D18EF69}" type="presParOf" srcId="{23EFE55A-1F39-224C-8FF8-EBFE1EFA75DE}" destId="{6C15E89A-FB61-F246-A41A-3D980B320D73}" srcOrd="0" destOrd="0" presId="urn:microsoft.com/office/officeart/2005/8/layout/hierarchy1"/>
    <dgm:cxn modelId="{917F2577-3358-8E47-B441-8BCDA1A81BB0}" type="presParOf" srcId="{23EFE55A-1F39-224C-8FF8-EBFE1EFA75DE}" destId="{C31C3427-F84C-134E-AF8F-63D75D562C75}" srcOrd="1" destOrd="0" presId="urn:microsoft.com/office/officeart/2005/8/layout/hierarchy1"/>
    <dgm:cxn modelId="{57672597-23B5-3241-9778-4CE31D8BC18B}" type="presParOf" srcId="{5B33F9A0-2999-FF4F-A518-3096A7C53438}" destId="{44A197E2-3C5E-E54C-8F0C-F99AF087C917}"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BA92AE-3D2C-B043-9B5D-1BE756E1F6C2}"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FAC737B2-50D1-E44B-921B-B8AC0D990EB0}">
      <dgm:prSet phldrT="[Text]"/>
      <dgm:spPr/>
      <dgm:t>
        <a:bodyPr/>
        <a:lstStyle/>
        <a:p>
          <a:r>
            <a:rPr lang="en-US" b="1" dirty="0">
              <a:latin typeface="Arial" panose="020B0604020202020204" pitchFamily="34" charset="0"/>
              <a:cs typeface="Arial" panose="020B0604020202020204" pitchFamily="34" charset="0"/>
            </a:rPr>
            <a:t>ESTATE</a:t>
          </a:r>
        </a:p>
      </dgm:t>
    </dgm:pt>
    <dgm:pt modelId="{42715815-319E-E944-BFB4-4DD80BCC5DF1}" type="parTrans" cxnId="{63258545-FEDC-9D4B-9336-5917F385D7C9}">
      <dgm:prSet/>
      <dgm:spPr/>
      <dgm:t>
        <a:bodyPr/>
        <a:lstStyle/>
        <a:p>
          <a:endParaRPr lang="en-US">
            <a:latin typeface="Arial" panose="020B0604020202020204" pitchFamily="34" charset="0"/>
            <a:cs typeface="Arial" panose="020B0604020202020204" pitchFamily="34" charset="0"/>
          </a:endParaRPr>
        </a:p>
      </dgm:t>
    </dgm:pt>
    <dgm:pt modelId="{E2C9652D-950C-4844-BDB6-B3E7CE4032A8}" type="sibTrans" cxnId="{63258545-FEDC-9D4B-9336-5917F385D7C9}">
      <dgm:prSet/>
      <dgm:spPr/>
      <dgm:t>
        <a:bodyPr/>
        <a:lstStyle/>
        <a:p>
          <a:endParaRPr lang="en-US">
            <a:latin typeface="Arial" panose="020B0604020202020204" pitchFamily="34" charset="0"/>
            <a:cs typeface="Arial" panose="020B0604020202020204" pitchFamily="34" charset="0"/>
          </a:endParaRPr>
        </a:p>
      </dgm:t>
    </dgm:pt>
    <dgm:pt modelId="{B9B729D5-8D4B-F243-8C57-4468E606CFDE}">
      <dgm:prSet phldrT="[Text]"/>
      <dgm:spPr/>
      <dgm:t>
        <a:bodyPr/>
        <a:lstStyle/>
        <a:p>
          <a:r>
            <a:rPr lang="en-US" b="1" dirty="0">
              <a:latin typeface="Arial" panose="020B0604020202020204" pitchFamily="34" charset="0"/>
              <a:cs typeface="Arial" panose="020B0604020202020204" pitchFamily="34" charset="0"/>
            </a:rPr>
            <a:t>PROPERTY IN YOUR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NAME ALONE</a:t>
          </a:r>
        </a:p>
      </dgm:t>
    </dgm:pt>
    <dgm:pt modelId="{2E80D7F6-2707-5B47-AB3D-B3119CB75D3E}" type="parTrans" cxnId="{1C680FDE-A214-7440-9238-55E0639F2EF4}">
      <dgm:prSet/>
      <dgm:spPr/>
      <dgm:t>
        <a:bodyPr/>
        <a:lstStyle/>
        <a:p>
          <a:endParaRPr lang="en-US">
            <a:latin typeface="Arial" panose="020B0604020202020204" pitchFamily="34" charset="0"/>
            <a:cs typeface="Arial" panose="020B0604020202020204" pitchFamily="34" charset="0"/>
          </a:endParaRPr>
        </a:p>
      </dgm:t>
    </dgm:pt>
    <dgm:pt modelId="{6123396F-7DB5-9A44-A0CB-B9F0EEE53CF4}" type="sibTrans" cxnId="{1C680FDE-A214-7440-9238-55E0639F2EF4}">
      <dgm:prSet/>
      <dgm:spPr/>
      <dgm:t>
        <a:bodyPr/>
        <a:lstStyle/>
        <a:p>
          <a:endParaRPr lang="en-US">
            <a:latin typeface="Arial" panose="020B0604020202020204" pitchFamily="34" charset="0"/>
            <a:cs typeface="Arial" panose="020B0604020202020204" pitchFamily="34" charset="0"/>
          </a:endParaRPr>
        </a:p>
      </dgm:t>
    </dgm:pt>
    <dgm:pt modelId="{FE080F74-5756-424C-B1DF-8178C5D5889B}">
      <dgm:prSet phldrT="[Text]"/>
      <dgm:spPr/>
      <dgm:t>
        <a:bodyPr/>
        <a:lstStyle/>
        <a:p>
          <a:r>
            <a:rPr lang="en-US" dirty="0">
              <a:latin typeface="Arial" panose="020B0604020202020204" pitchFamily="34" charset="0"/>
              <a:cs typeface="Arial" panose="020B0604020202020204" pitchFamily="34" charset="0"/>
            </a:rPr>
            <a:t>Surviving spouse’s share: 1/3</a:t>
          </a:r>
        </a:p>
      </dgm:t>
    </dgm:pt>
    <dgm:pt modelId="{92940F8D-BFCA-DC4A-8614-2C0A40BDF3FC}" type="parTrans" cxnId="{D59D9109-4BE4-924C-BE3F-7A34453903B7}">
      <dgm:prSet/>
      <dgm:spPr/>
      <dgm:t>
        <a:bodyPr/>
        <a:lstStyle/>
        <a:p>
          <a:endParaRPr lang="en-US">
            <a:latin typeface="Arial" panose="020B0604020202020204" pitchFamily="34" charset="0"/>
            <a:cs typeface="Arial" panose="020B0604020202020204" pitchFamily="34" charset="0"/>
          </a:endParaRPr>
        </a:p>
      </dgm:t>
    </dgm:pt>
    <dgm:pt modelId="{3BEB03C4-C644-4846-9D78-F297041C8A36}" type="sibTrans" cxnId="{D59D9109-4BE4-924C-BE3F-7A34453903B7}">
      <dgm:prSet/>
      <dgm:spPr/>
      <dgm:t>
        <a:bodyPr/>
        <a:lstStyle/>
        <a:p>
          <a:endParaRPr lang="en-US">
            <a:latin typeface="Arial" panose="020B0604020202020204" pitchFamily="34" charset="0"/>
            <a:cs typeface="Arial" panose="020B0604020202020204" pitchFamily="34" charset="0"/>
          </a:endParaRPr>
        </a:p>
      </dgm:t>
    </dgm:pt>
    <dgm:pt modelId="{8049D2FD-A7B4-6840-A79C-ECEAA5834F8E}">
      <dgm:prSet phldrT="[Text]"/>
      <dgm:spPr/>
      <dgm:t>
        <a:bodyPr/>
        <a:lstStyle/>
        <a:p>
          <a:r>
            <a:rPr lang="en-US" dirty="0">
              <a:latin typeface="Arial" panose="020B0604020202020204" pitchFamily="34" charset="0"/>
              <a:cs typeface="Arial" panose="020B0604020202020204" pitchFamily="34" charset="0"/>
            </a:rPr>
            <a:t>Child 1 share: 1/3</a:t>
          </a:r>
        </a:p>
        <a:p>
          <a:r>
            <a:rPr lang="en-US" dirty="0">
              <a:latin typeface="Arial" panose="020B0604020202020204" pitchFamily="34" charset="0"/>
              <a:cs typeface="Arial" panose="020B0604020202020204" pitchFamily="34" charset="0"/>
            </a:rPr>
            <a:t>Child 2 share: 1/3</a:t>
          </a:r>
        </a:p>
      </dgm:t>
    </dgm:pt>
    <dgm:pt modelId="{43EA9BF6-49CC-AC44-A53F-3A3D812FF59A}" type="parTrans" cxnId="{7D625C72-C173-C243-85AA-23204ABB258B}">
      <dgm:prSet/>
      <dgm:spPr/>
      <dgm:t>
        <a:bodyPr/>
        <a:lstStyle/>
        <a:p>
          <a:endParaRPr lang="en-US">
            <a:latin typeface="Arial" panose="020B0604020202020204" pitchFamily="34" charset="0"/>
            <a:cs typeface="Arial" panose="020B0604020202020204" pitchFamily="34" charset="0"/>
          </a:endParaRPr>
        </a:p>
      </dgm:t>
    </dgm:pt>
    <dgm:pt modelId="{68866E37-D329-2144-9CA0-0E699B7A069C}" type="sibTrans" cxnId="{7D625C72-C173-C243-85AA-23204ABB258B}">
      <dgm:prSet/>
      <dgm:spPr/>
      <dgm:t>
        <a:bodyPr/>
        <a:lstStyle/>
        <a:p>
          <a:endParaRPr lang="en-US">
            <a:latin typeface="Arial" panose="020B0604020202020204" pitchFamily="34" charset="0"/>
            <a:cs typeface="Arial" panose="020B0604020202020204" pitchFamily="34" charset="0"/>
          </a:endParaRPr>
        </a:p>
      </dgm:t>
    </dgm:pt>
    <dgm:pt modelId="{5D1DDCBF-9EA2-C243-893E-A07B5A69401C}">
      <dgm:prSet phldrT="[Text]"/>
      <dgm:spPr/>
      <dgm:t>
        <a:bodyPr/>
        <a:lstStyle/>
        <a:p>
          <a:r>
            <a:rPr lang="en-US" b="1" dirty="0">
              <a:latin typeface="Arial" panose="020B0604020202020204" pitchFamily="34" charset="0"/>
              <a:cs typeface="Arial" panose="020B0604020202020204" pitchFamily="34" charset="0"/>
            </a:rPr>
            <a:t>BENEFICIARY-DESIGNATED PROPERTY OWNED BY YOU</a:t>
          </a:r>
        </a:p>
      </dgm:t>
    </dgm:pt>
    <dgm:pt modelId="{F378F40F-4E07-C74E-95C8-9C270BD15050}" type="parTrans" cxnId="{36F60C7F-47BC-8545-8FBB-78F58B21E1A8}">
      <dgm:prSet/>
      <dgm:spPr/>
      <dgm:t>
        <a:bodyPr/>
        <a:lstStyle/>
        <a:p>
          <a:endParaRPr lang="en-US">
            <a:latin typeface="Arial" panose="020B0604020202020204" pitchFamily="34" charset="0"/>
            <a:cs typeface="Arial" panose="020B0604020202020204" pitchFamily="34" charset="0"/>
          </a:endParaRPr>
        </a:p>
      </dgm:t>
    </dgm:pt>
    <dgm:pt modelId="{DD3B812C-6D98-AE43-97B7-2A853D14C98B}" type="sibTrans" cxnId="{36F60C7F-47BC-8545-8FBB-78F58B21E1A8}">
      <dgm:prSet/>
      <dgm:spPr/>
      <dgm:t>
        <a:bodyPr/>
        <a:lstStyle/>
        <a:p>
          <a:endParaRPr lang="en-US">
            <a:latin typeface="Arial" panose="020B0604020202020204" pitchFamily="34" charset="0"/>
            <a:cs typeface="Arial" panose="020B0604020202020204" pitchFamily="34" charset="0"/>
          </a:endParaRPr>
        </a:p>
      </dgm:t>
    </dgm:pt>
    <dgm:pt modelId="{9749545A-CBF1-FC4B-8149-4653FB36746D}">
      <dgm:prSet phldrT="[Text]"/>
      <dgm:spPr/>
      <dgm:t>
        <a:bodyPr/>
        <a:lstStyle/>
        <a:p>
          <a:r>
            <a:rPr lang="en-US" dirty="0">
              <a:latin typeface="Arial" panose="020B0604020202020204" pitchFamily="34" charset="0"/>
              <a:cs typeface="Arial" panose="020B0604020202020204" pitchFamily="34" charset="0"/>
            </a:rPr>
            <a:t>Named beneficiaries</a:t>
          </a:r>
        </a:p>
      </dgm:t>
    </dgm:pt>
    <dgm:pt modelId="{9E746B86-147D-B349-9862-52DB3115A229}" type="parTrans" cxnId="{31B7767C-7629-6542-A57D-3B887C03438F}">
      <dgm:prSet/>
      <dgm:spPr/>
      <dgm:t>
        <a:bodyPr/>
        <a:lstStyle/>
        <a:p>
          <a:endParaRPr lang="en-US">
            <a:latin typeface="Arial" panose="020B0604020202020204" pitchFamily="34" charset="0"/>
            <a:cs typeface="Arial" panose="020B0604020202020204" pitchFamily="34" charset="0"/>
          </a:endParaRPr>
        </a:p>
      </dgm:t>
    </dgm:pt>
    <dgm:pt modelId="{DCDB65ED-3281-104D-BF65-5EE8ABD1ED86}" type="sibTrans" cxnId="{31B7767C-7629-6542-A57D-3B887C03438F}">
      <dgm:prSet/>
      <dgm:spPr/>
      <dgm:t>
        <a:bodyPr/>
        <a:lstStyle/>
        <a:p>
          <a:endParaRPr lang="en-US">
            <a:latin typeface="Arial" panose="020B0604020202020204" pitchFamily="34" charset="0"/>
            <a:cs typeface="Arial" panose="020B0604020202020204" pitchFamily="34" charset="0"/>
          </a:endParaRPr>
        </a:p>
      </dgm:t>
    </dgm:pt>
    <dgm:pt modelId="{2AAE6ABD-8892-2445-AA25-6E59FFBBF6F2}" type="pres">
      <dgm:prSet presAssocID="{3BBA92AE-3D2C-B043-9B5D-1BE756E1F6C2}" presName="hierChild1" presStyleCnt="0">
        <dgm:presLayoutVars>
          <dgm:chPref val="1"/>
          <dgm:dir/>
          <dgm:animOne val="branch"/>
          <dgm:animLvl val="lvl"/>
          <dgm:resizeHandles/>
        </dgm:presLayoutVars>
      </dgm:prSet>
      <dgm:spPr/>
    </dgm:pt>
    <dgm:pt modelId="{0ADB7F40-55EB-8B4E-B53C-5E8E59E81C39}" type="pres">
      <dgm:prSet presAssocID="{FAC737B2-50D1-E44B-921B-B8AC0D990EB0}" presName="hierRoot1" presStyleCnt="0"/>
      <dgm:spPr/>
    </dgm:pt>
    <dgm:pt modelId="{1A381DE1-F6D9-1344-B016-8E4BDED75DF6}" type="pres">
      <dgm:prSet presAssocID="{FAC737B2-50D1-E44B-921B-B8AC0D990EB0}" presName="composite" presStyleCnt="0"/>
      <dgm:spPr/>
    </dgm:pt>
    <dgm:pt modelId="{08C231AC-AB23-AC40-B83C-3804862CD438}" type="pres">
      <dgm:prSet presAssocID="{FAC737B2-50D1-E44B-921B-B8AC0D990EB0}" presName="background" presStyleLbl="node0" presStyleIdx="0" presStyleCnt="1"/>
      <dgm:spPr/>
    </dgm:pt>
    <dgm:pt modelId="{1D1F4377-58C2-8845-A600-FF60BAB957C4}" type="pres">
      <dgm:prSet presAssocID="{FAC737B2-50D1-E44B-921B-B8AC0D990EB0}" presName="text" presStyleLbl="fgAcc0" presStyleIdx="0" presStyleCnt="1" custScaleX="249971">
        <dgm:presLayoutVars>
          <dgm:chPref val="3"/>
        </dgm:presLayoutVars>
      </dgm:prSet>
      <dgm:spPr/>
    </dgm:pt>
    <dgm:pt modelId="{F7E74B21-349D-A74B-BB80-E879CA455E9F}" type="pres">
      <dgm:prSet presAssocID="{FAC737B2-50D1-E44B-921B-B8AC0D990EB0}" presName="hierChild2" presStyleCnt="0"/>
      <dgm:spPr/>
    </dgm:pt>
    <dgm:pt modelId="{EB21AE60-9CE3-F143-B4F2-4AA9C3F25202}" type="pres">
      <dgm:prSet presAssocID="{2E80D7F6-2707-5B47-AB3D-B3119CB75D3E}" presName="Name10" presStyleLbl="parChTrans1D2" presStyleIdx="0" presStyleCnt="2"/>
      <dgm:spPr/>
    </dgm:pt>
    <dgm:pt modelId="{FB981C6A-547B-9349-8AE2-F1203137BAF0}" type="pres">
      <dgm:prSet presAssocID="{B9B729D5-8D4B-F243-8C57-4468E606CFDE}" presName="hierRoot2" presStyleCnt="0"/>
      <dgm:spPr/>
    </dgm:pt>
    <dgm:pt modelId="{1FBDE419-B55C-A74C-9856-61D55CAFAB56}" type="pres">
      <dgm:prSet presAssocID="{B9B729D5-8D4B-F243-8C57-4468E606CFDE}" presName="composite2" presStyleCnt="0"/>
      <dgm:spPr/>
    </dgm:pt>
    <dgm:pt modelId="{FFAFE094-EDA9-2141-BCB3-F0E98A5DAC21}" type="pres">
      <dgm:prSet presAssocID="{B9B729D5-8D4B-F243-8C57-4468E606CFDE}" presName="background2" presStyleLbl="node2" presStyleIdx="0" presStyleCnt="2"/>
      <dgm:spPr/>
    </dgm:pt>
    <dgm:pt modelId="{873C759E-C101-7142-9F6F-576B98E3A6BA}" type="pres">
      <dgm:prSet presAssocID="{B9B729D5-8D4B-F243-8C57-4468E606CFDE}" presName="text2" presStyleLbl="fgAcc2" presStyleIdx="0" presStyleCnt="2" custScaleX="192754">
        <dgm:presLayoutVars>
          <dgm:chPref val="3"/>
        </dgm:presLayoutVars>
      </dgm:prSet>
      <dgm:spPr/>
    </dgm:pt>
    <dgm:pt modelId="{4DCCDA42-78A6-BB4A-9E6F-A38317651EC5}" type="pres">
      <dgm:prSet presAssocID="{B9B729D5-8D4B-F243-8C57-4468E606CFDE}" presName="hierChild3" presStyleCnt="0"/>
      <dgm:spPr/>
    </dgm:pt>
    <dgm:pt modelId="{54BF30CF-FD09-C047-AB35-34A0464777C3}" type="pres">
      <dgm:prSet presAssocID="{92940F8D-BFCA-DC4A-8614-2C0A40BDF3FC}" presName="Name17" presStyleLbl="parChTrans1D3" presStyleIdx="0" presStyleCnt="3"/>
      <dgm:spPr/>
    </dgm:pt>
    <dgm:pt modelId="{F1BF6E23-8311-3542-9114-631771C6D127}" type="pres">
      <dgm:prSet presAssocID="{FE080F74-5756-424C-B1DF-8178C5D5889B}" presName="hierRoot3" presStyleCnt="0"/>
      <dgm:spPr/>
    </dgm:pt>
    <dgm:pt modelId="{BF3D843A-0956-0749-BB32-3984F861B3A4}" type="pres">
      <dgm:prSet presAssocID="{FE080F74-5756-424C-B1DF-8178C5D5889B}" presName="composite3" presStyleCnt="0"/>
      <dgm:spPr/>
    </dgm:pt>
    <dgm:pt modelId="{30F8A742-8E4B-8144-B498-7307BB3FC531}" type="pres">
      <dgm:prSet presAssocID="{FE080F74-5756-424C-B1DF-8178C5D5889B}" presName="background3" presStyleLbl="node3" presStyleIdx="0" presStyleCnt="3"/>
      <dgm:spPr/>
    </dgm:pt>
    <dgm:pt modelId="{61656B41-E22F-F349-B23B-7D0A726BD76B}" type="pres">
      <dgm:prSet presAssocID="{FE080F74-5756-424C-B1DF-8178C5D5889B}" presName="text3" presStyleLbl="fgAcc3" presStyleIdx="0" presStyleCnt="3" custScaleX="221772">
        <dgm:presLayoutVars>
          <dgm:chPref val="3"/>
        </dgm:presLayoutVars>
      </dgm:prSet>
      <dgm:spPr/>
    </dgm:pt>
    <dgm:pt modelId="{B7C25763-C991-8743-A2B4-3446873A45A3}" type="pres">
      <dgm:prSet presAssocID="{FE080F74-5756-424C-B1DF-8178C5D5889B}" presName="hierChild4" presStyleCnt="0"/>
      <dgm:spPr/>
    </dgm:pt>
    <dgm:pt modelId="{1751D277-585C-874E-B566-93196F8B2E71}" type="pres">
      <dgm:prSet presAssocID="{43EA9BF6-49CC-AC44-A53F-3A3D812FF59A}" presName="Name17" presStyleLbl="parChTrans1D3" presStyleIdx="1" presStyleCnt="3"/>
      <dgm:spPr/>
    </dgm:pt>
    <dgm:pt modelId="{63CCF3AF-DF12-FA4E-9546-C420DB9C8A06}" type="pres">
      <dgm:prSet presAssocID="{8049D2FD-A7B4-6840-A79C-ECEAA5834F8E}" presName="hierRoot3" presStyleCnt="0"/>
      <dgm:spPr/>
    </dgm:pt>
    <dgm:pt modelId="{4DD2EFE7-4407-6A4E-84E5-E8F3498E9BFE}" type="pres">
      <dgm:prSet presAssocID="{8049D2FD-A7B4-6840-A79C-ECEAA5834F8E}" presName="composite3" presStyleCnt="0"/>
      <dgm:spPr/>
    </dgm:pt>
    <dgm:pt modelId="{0E6B868E-483C-7D44-9DBB-0503B7A41108}" type="pres">
      <dgm:prSet presAssocID="{8049D2FD-A7B4-6840-A79C-ECEAA5834F8E}" presName="background3" presStyleLbl="node3" presStyleIdx="1" presStyleCnt="3"/>
      <dgm:spPr/>
    </dgm:pt>
    <dgm:pt modelId="{49166FB3-F412-E94D-BEBC-53B6CD8459D2}" type="pres">
      <dgm:prSet presAssocID="{8049D2FD-A7B4-6840-A79C-ECEAA5834F8E}" presName="text3" presStyleLbl="fgAcc3" presStyleIdx="1" presStyleCnt="3" custScaleX="182597">
        <dgm:presLayoutVars>
          <dgm:chPref val="3"/>
        </dgm:presLayoutVars>
      </dgm:prSet>
      <dgm:spPr/>
    </dgm:pt>
    <dgm:pt modelId="{B9EDEB0A-79C8-624D-A3F8-8968BE61425B}" type="pres">
      <dgm:prSet presAssocID="{8049D2FD-A7B4-6840-A79C-ECEAA5834F8E}" presName="hierChild4" presStyleCnt="0"/>
      <dgm:spPr/>
    </dgm:pt>
    <dgm:pt modelId="{7A368463-33A6-5548-911B-008A7C20FE78}" type="pres">
      <dgm:prSet presAssocID="{F378F40F-4E07-C74E-95C8-9C270BD15050}" presName="Name10" presStyleLbl="parChTrans1D2" presStyleIdx="1" presStyleCnt="2"/>
      <dgm:spPr/>
    </dgm:pt>
    <dgm:pt modelId="{FF00E394-E400-9849-8DF0-327C884ED0E3}" type="pres">
      <dgm:prSet presAssocID="{5D1DDCBF-9EA2-C243-893E-A07B5A69401C}" presName="hierRoot2" presStyleCnt="0"/>
      <dgm:spPr/>
    </dgm:pt>
    <dgm:pt modelId="{78E2A3D7-E7DA-CD4D-B5F0-715DC34F40D8}" type="pres">
      <dgm:prSet presAssocID="{5D1DDCBF-9EA2-C243-893E-A07B5A69401C}" presName="composite2" presStyleCnt="0"/>
      <dgm:spPr/>
    </dgm:pt>
    <dgm:pt modelId="{9B533605-6746-1845-998B-451CD70241F1}" type="pres">
      <dgm:prSet presAssocID="{5D1DDCBF-9EA2-C243-893E-A07B5A69401C}" presName="background2" presStyleLbl="node2" presStyleIdx="1" presStyleCnt="2"/>
      <dgm:spPr/>
    </dgm:pt>
    <dgm:pt modelId="{C991035B-8777-FC47-825A-5496CADFE5F1}" type="pres">
      <dgm:prSet presAssocID="{5D1DDCBF-9EA2-C243-893E-A07B5A69401C}" presName="text2" presStyleLbl="fgAcc2" presStyleIdx="1" presStyleCnt="2" custScaleX="222302">
        <dgm:presLayoutVars>
          <dgm:chPref val="3"/>
        </dgm:presLayoutVars>
      </dgm:prSet>
      <dgm:spPr/>
    </dgm:pt>
    <dgm:pt modelId="{F9A1B59F-8B0F-6844-A1BF-3DD18B401AA4}" type="pres">
      <dgm:prSet presAssocID="{5D1DDCBF-9EA2-C243-893E-A07B5A69401C}" presName="hierChild3" presStyleCnt="0"/>
      <dgm:spPr/>
    </dgm:pt>
    <dgm:pt modelId="{EAFE3F03-81B9-B04D-BE56-21AE41F657DD}" type="pres">
      <dgm:prSet presAssocID="{9E746B86-147D-B349-9862-52DB3115A229}" presName="Name17" presStyleLbl="parChTrans1D3" presStyleIdx="2" presStyleCnt="3"/>
      <dgm:spPr/>
    </dgm:pt>
    <dgm:pt modelId="{5B33F9A0-2999-FF4F-A518-3096A7C53438}" type="pres">
      <dgm:prSet presAssocID="{9749545A-CBF1-FC4B-8149-4653FB36746D}" presName="hierRoot3" presStyleCnt="0"/>
      <dgm:spPr/>
    </dgm:pt>
    <dgm:pt modelId="{23EFE55A-1F39-224C-8FF8-EBFE1EFA75DE}" type="pres">
      <dgm:prSet presAssocID="{9749545A-CBF1-FC4B-8149-4653FB36746D}" presName="composite3" presStyleCnt="0"/>
      <dgm:spPr/>
    </dgm:pt>
    <dgm:pt modelId="{6C15E89A-FB61-F246-A41A-3D980B320D73}" type="pres">
      <dgm:prSet presAssocID="{9749545A-CBF1-FC4B-8149-4653FB36746D}" presName="background3" presStyleLbl="node3" presStyleIdx="2" presStyleCnt="3"/>
      <dgm:spPr/>
    </dgm:pt>
    <dgm:pt modelId="{C31C3427-F84C-134E-AF8F-63D75D562C75}" type="pres">
      <dgm:prSet presAssocID="{9749545A-CBF1-FC4B-8149-4653FB36746D}" presName="text3" presStyleLbl="fgAcc3" presStyleIdx="2" presStyleCnt="3" custScaleX="285120">
        <dgm:presLayoutVars>
          <dgm:chPref val="3"/>
        </dgm:presLayoutVars>
      </dgm:prSet>
      <dgm:spPr/>
    </dgm:pt>
    <dgm:pt modelId="{44A197E2-3C5E-E54C-8F0C-F99AF087C917}" type="pres">
      <dgm:prSet presAssocID="{9749545A-CBF1-FC4B-8149-4653FB36746D}" presName="hierChild4" presStyleCnt="0"/>
      <dgm:spPr/>
    </dgm:pt>
  </dgm:ptLst>
  <dgm:cxnLst>
    <dgm:cxn modelId="{0C53AD03-0AAB-8F46-91E5-0E2D8C3A74D8}" type="presOf" srcId="{F378F40F-4E07-C74E-95C8-9C270BD15050}" destId="{7A368463-33A6-5548-911B-008A7C20FE78}" srcOrd="0" destOrd="0" presId="urn:microsoft.com/office/officeart/2005/8/layout/hierarchy1"/>
    <dgm:cxn modelId="{D59D9109-4BE4-924C-BE3F-7A34453903B7}" srcId="{B9B729D5-8D4B-F243-8C57-4468E606CFDE}" destId="{FE080F74-5756-424C-B1DF-8178C5D5889B}" srcOrd="0" destOrd="0" parTransId="{92940F8D-BFCA-DC4A-8614-2C0A40BDF3FC}" sibTransId="{3BEB03C4-C644-4846-9D78-F297041C8A36}"/>
    <dgm:cxn modelId="{FCDB750E-AC10-3643-BC5E-689D6DC719B4}" type="presOf" srcId="{2E80D7F6-2707-5B47-AB3D-B3119CB75D3E}" destId="{EB21AE60-9CE3-F143-B4F2-4AA9C3F25202}" srcOrd="0" destOrd="0" presId="urn:microsoft.com/office/officeart/2005/8/layout/hierarchy1"/>
    <dgm:cxn modelId="{63258545-FEDC-9D4B-9336-5917F385D7C9}" srcId="{3BBA92AE-3D2C-B043-9B5D-1BE756E1F6C2}" destId="{FAC737B2-50D1-E44B-921B-B8AC0D990EB0}" srcOrd="0" destOrd="0" parTransId="{42715815-319E-E944-BFB4-4DD80BCC5DF1}" sibTransId="{E2C9652D-950C-4844-BDB6-B3E7CE4032A8}"/>
    <dgm:cxn modelId="{3E6A1372-4558-4941-A27C-0431ED16A1CF}" type="presOf" srcId="{FE080F74-5756-424C-B1DF-8178C5D5889B}" destId="{61656B41-E22F-F349-B23B-7D0A726BD76B}" srcOrd="0" destOrd="0" presId="urn:microsoft.com/office/officeart/2005/8/layout/hierarchy1"/>
    <dgm:cxn modelId="{7D625C72-C173-C243-85AA-23204ABB258B}" srcId="{B9B729D5-8D4B-F243-8C57-4468E606CFDE}" destId="{8049D2FD-A7B4-6840-A79C-ECEAA5834F8E}" srcOrd="1" destOrd="0" parTransId="{43EA9BF6-49CC-AC44-A53F-3A3D812FF59A}" sibTransId="{68866E37-D329-2144-9CA0-0E699B7A069C}"/>
    <dgm:cxn modelId="{47495A78-309E-8E45-88B8-DA23183B3641}" type="presOf" srcId="{B9B729D5-8D4B-F243-8C57-4468E606CFDE}" destId="{873C759E-C101-7142-9F6F-576B98E3A6BA}" srcOrd="0" destOrd="0" presId="urn:microsoft.com/office/officeart/2005/8/layout/hierarchy1"/>
    <dgm:cxn modelId="{31B7767C-7629-6542-A57D-3B887C03438F}" srcId="{5D1DDCBF-9EA2-C243-893E-A07B5A69401C}" destId="{9749545A-CBF1-FC4B-8149-4653FB36746D}" srcOrd="0" destOrd="0" parTransId="{9E746B86-147D-B349-9862-52DB3115A229}" sibTransId="{DCDB65ED-3281-104D-BF65-5EE8ABD1ED86}"/>
    <dgm:cxn modelId="{36F60C7F-47BC-8545-8FBB-78F58B21E1A8}" srcId="{FAC737B2-50D1-E44B-921B-B8AC0D990EB0}" destId="{5D1DDCBF-9EA2-C243-893E-A07B5A69401C}" srcOrd="1" destOrd="0" parTransId="{F378F40F-4E07-C74E-95C8-9C270BD15050}" sibTransId="{DD3B812C-6D98-AE43-97B7-2A853D14C98B}"/>
    <dgm:cxn modelId="{9AF805B6-7775-D247-9C46-CA9FA9C53D9D}" type="presOf" srcId="{FAC737B2-50D1-E44B-921B-B8AC0D990EB0}" destId="{1D1F4377-58C2-8845-A600-FF60BAB957C4}" srcOrd="0" destOrd="0" presId="urn:microsoft.com/office/officeart/2005/8/layout/hierarchy1"/>
    <dgm:cxn modelId="{259BFEBD-D7D8-084C-B5EB-E64363C5FFE9}" type="presOf" srcId="{5D1DDCBF-9EA2-C243-893E-A07B5A69401C}" destId="{C991035B-8777-FC47-825A-5496CADFE5F1}" srcOrd="0" destOrd="0" presId="urn:microsoft.com/office/officeart/2005/8/layout/hierarchy1"/>
    <dgm:cxn modelId="{DF014ECD-BF81-3741-8A67-FB0EA5FB88E9}" type="presOf" srcId="{8049D2FD-A7B4-6840-A79C-ECEAA5834F8E}" destId="{49166FB3-F412-E94D-BEBC-53B6CD8459D2}" srcOrd="0" destOrd="0" presId="urn:microsoft.com/office/officeart/2005/8/layout/hierarchy1"/>
    <dgm:cxn modelId="{D17043D2-1C91-5144-AF55-DBB7D2EA61D6}" type="presOf" srcId="{43EA9BF6-49CC-AC44-A53F-3A3D812FF59A}" destId="{1751D277-585C-874E-B566-93196F8B2E71}" srcOrd="0" destOrd="0" presId="urn:microsoft.com/office/officeart/2005/8/layout/hierarchy1"/>
    <dgm:cxn modelId="{1C680FDE-A214-7440-9238-55E0639F2EF4}" srcId="{FAC737B2-50D1-E44B-921B-B8AC0D990EB0}" destId="{B9B729D5-8D4B-F243-8C57-4468E606CFDE}" srcOrd="0" destOrd="0" parTransId="{2E80D7F6-2707-5B47-AB3D-B3119CB75D3E}" sibTransId="{6123396F-7DB5-9A44-A0CB-B9F0EEE53CF4}"/>
    <dgm:cxn modelId="{79F6ABE5-A8AB-274D-A84B-476776461F91}" type="presOf" srcId="{9749545A-CBF1-FC4B-8149-4653FB36746D}" destId="{C31C3427-F84C-134E-AF8F-63D75D562C75}" srcOrd="0" destOrd="0" presId="urn:microsoft.com/office/officeart/2005/8/layout/hierarchy1"/>
    <dgm:cxn modelId="{92FCB0EC-949E-7544-B7F7-3BC18FD3D13D}" type="presOf" srcId="{3BBA92AE-3D2C-B043-9B5D-1BE756E1F6C2}" destId="{2AAE6ABD-8892-2445-AA25-6E59FFBBF6F2}" srcOrd="0" destOrd="0" presId="urn:microsoft.com/office/officeart/2005/8/layout/hierarchy1"/>
    <dgm:cxn modelId="{ECF10AF7-493E-6443-93B1-97F50E136FE1}" type="presOf" srcId="{92940F8D-BFCA-DC4A-8614-2C0A40BDF3FC}" destId="{54BF30CF-FD09-C047-AB35-34A0464777C3}" srcOrd="0" destOrd="0" presId="urn:microsoft.com/office/officeart/2005/8/layout/hierarchy1"/>
    <dgm:cxn modelId="{B83356F8-E787-3A43-B874-BE44BF3EF7E8}" type="presOf" srcId="{9E746B86-147D-B349-9862-52DB3115A229}" destId="{EAFE3F03-81B9-B04D-BE56-21AE41F657DD}" srcOrd="0" destOrd="0" presId="urn:microsoft.com/office/officeart/2005/8/layout/hierarchy1"/>
    <dgm:cxn modelId="{88BBA6FA-6FC7-DD46-BC52-A728BEEF104B}" type="presParOf" srcId="{2AAE6ABD-8892-2445-AA25-6E59FFBBF6F2}" destId="{0ADB7F40-55EB-8B4E-B53C-5E8E59E81C39}" srcOrd="0" destOrd="0" presId="urn:microsoft.com/office/officeart/2005/8/layout/hierarchy1"/>
    <dgm:cxn modelId="{459BBE06-8DEB-2A4E-9F95-167E0C2CBAEE}" type="presParOf" srcId="{0ADB7F40-55EB-8B4E-B53C-5E8E59E81C39}" destId="{1A381DE1-F6D9-1344-B016-8E4BDED75DF6}" srcOrd="0" destOrd="0" presId="urn:microsoft.com/office/officeart/2005/8/layout/hierarchy1"/>
    <dgm:cxn modelId="{8708E359-E012-B04B-BCB2-2DA86C573F39}" type="presParOf" srcId="{1A381DE1-F6D9-1344-B016-8E4BDED75DF6}" destId="{08C231AC-AB23-AC40-B83C-3804862CD438}" srcOrd="0" destOrd="0" presId="urn:microsoft.com/office/officeart/2005/8/layout/hierarchy1"/>
    <dgm:cxn modelId="{A26CCD2F-4967-8E41-A74E-F844E0C7A338}" type="presParOf" srcId="{1A381DE1-F6D9-1344-B016-8E4BDED75DF6}" destId="{1D1F4377-58C2-8845-A600-FF60BAB957C4}" srcOrd="1" destOrd="0" presId="urn:microsoft.com/office/officeart/2005/8/layout/hierarchy1"/>
    <dgm:cxn modelId="{DBD3E36B-BC07-E246-8803-94D998D65684}" type="presParOf" srcId="{0ADB7F40-55EB-8B4E-B53C-5E8E59E81C39}" destId="{F7E74B21-349D-A74B-BB80-E879CA455E9F}" srcOrd="1" destOrd="0" presId="urn:microsoft.com/office/officeart/2005/8/layout/hierarchy1"/>
    <dgm:cxn modelId="{7BB50A5C-7960-BC41-B2AA-3B64AD3BCCA3}" type="presParOf" srcId="{F7E74B21-349D-A74B-BB80-E879CA455E9F}" destId="{EB21AE60-9CE3-F143-B4F2-4AA9C3F25202}" srcOrd="0" destOrd="0" presId="urn:microsoft.com/office/officeart/2005/8/layout/hierarchy1"/>
    <dgm:cxn modelId="{BB6F579C-10BE-D94D-9F17-6E7EDEF6AE2B}" type="presParOf" srcId="{F7E74B21-349D-A74B-BB80-E879CA455E9F}" destId="{FB981C6A-547B-9349-8AE2-F1203137BAF0}" srcOrd="1" destOrd="0" presId="urn:microsoft.com/office/officeart/2005/8/layout/hierarchy1"/>
    <dgm:cxn modelId="{04C5A65D-4877-E94E-8898-B3374DC759AF}" type="presParOf" srcId="{FB981C6A-547B-9349-8AE2-F1203137BAF0}" destId="{1FBDE419-B55C-A74C-9856-61D55CAFAB56}" srcOrd="0" destOrd="0" presId="urn:microsoft.com/office/officeart/2005/8/layout/hierarchy1"/>
    <dgm:cxn modelId="{A9DE2E55-269A-0243-AF3C-7410C35CF47C}" type="presParOf" srcId="{1FBDE419-B55C-A74C-9856-61D55CAFAB56}" destId="{FFAFE094-EDA9-2141-BCB3-F0E98A5DAC21}" srcOrd="0" destOrd="0" presId="urn:microsoft.com/office/officeart/2005/8/layout/hierarchy1"/>
    <dgm:cxn modelId="{DBAE2E11-7E9B-854D-B04D-DCBCED426597}" type="presParOf" srcId="{1FBDE419-B55C-A74C-9856-61D55CAFAB56}" destId="{873C759E-C101-7142-9F6F-576B98E3A6BA}" srcOrd="1" destOrd="0" presId="urn:microsoft.com/office/officeart/2005/8/layout/hierarchy1"/>
    <dgm:cxn modelId="{ECC0A640-804D-2841-9554-010ACBE5531E}" type="presParOf" srcId="{FB981C6A-547B-9349-8AE2-F1203137BAF0}" destId="{4DCCDA42-78A6-BB4A-9E6F-A38317651EC5}" srcOrd="1" destOrd="0" presId="urn:microsoft.com/office/officeart/2005/8/layout/hierarchy1"/>
    <dgm:cxn modelId="{CDB34ADC-C556-4841-AD8C-CD33CBFE90CA}" type="presParOf" srcId="{4DCCDA42-78A6-BB4A-9E6F-A38317651EC5}" destId="{54BF30CF-FD09-C047-AB35-34A0464777C3}" srcOrd="0" destOrd="0" presId="urn:microsoft.com/office/officeart/2005/8/layout/hierarchy1"/>
    <dgm:cxn modelId="{BEC255EE-850C-CD4A-BE5C-292528362AC5}" type="presParOf" srcId="{4DCCDA42-78A6-BB4A-9E6F-A38317651EC5}" destId="{F1BF6E23-8311-3542-9114-631771C6D127}" srcOrd="1" destOrd="0" presId="urn:microsoft.com/office/officeart/2005/8/layout/hierarchy1"/>
    <dgm:cxn modelId="{EC24259E-84EF-B541-8632-CA5D84F3D1BE}" type="presParOf" srcId="{F1BF6E23-8311-3542-9114-631771C6D127}" destId="{BF3D843A-0956-0749-BB32-3984F861B3A4}" srcOrd="0" destOrd="0" presId="urn:microsoft.com/office/officeart/2005/8/layout/hierarchy1"/>
    <dgm:cxn modelId="{4AF6BEE0-54CA-444D-BD91-37452E5D180A}" type="presParOf" srcId="{BF3D843A-0956-0749-BB32-3984F861B3A4}" destId="{30F8A742-8E4B-8144-B498-7307BB3FC531}" srcOrd="0" destOrd="0" presId="urn:microsoft.com/office/officeart/2005/8/layout/hierarchy1"/>
    <dgm:cxn modelId="{BDE657D5-4367-E84B-B33A-35893CDA2981}" type="presParOf" srcId="{BF3D843A-0956-0749-BB32-3984F861B3A4}" destId="{61656B41-E22F-F349-B23B-7D0A726BD76B}" srcOrd="1" destOrd="0" presId="urn:microsoft.com/office/officeart/2005/8/layout/hierarchy1"/>
    <dgm:cxn modelId="{C1502E06-6E76-9048-BF64-9477A9B025AB}" type="presParOf" srcId="{F1BF6E23-8311-3542-9114-631771C6D127}" destId="{B7C25763-C991-8743-A2B4-3446873A45A3}" srcOrd="1" destOrd="0" presId="urn:microsoft.com/office/officeart/2005/8/layout/hierarchy1"/>
    <dgm:cxn modelId="{EF51CFBD-9B76-8E41-9540-90F814283D96}" type="presParOf" srcId="{4DCCDA42-78A6-BB4A-9E6F-A38317651EC5}" destId="{1751D277-585C-874E-B566-93196F8B2E71}" srcOrd="2" destOrd="0" presId="urn:microsoft.com/office/officeart/2005/8/layout/hierarchy1"/>
    <dgm:cxn modelId="{175D0552-F55A-CE4E-AAEE-B1DE82FAA20B}" type="presParOf" srcId="{4DCCDA42-78A6-BB4A-9E6F-A38317651EC5}" destId="{63CCF3AF-DF12-FA4E-9546-C420DB9C8A06}" srcOrd="3" destOrd="0" presId="urn:microsoft.com/office/officeart/2005/8/layout/hierarchy1"/>
    <dgm:cxn modelId="{9E65AF32-CF00-7C4F-AF3A-0AC90807F9EE}" type="presParOf" srcId="{63CCF3AF-DF12-FA4E-9546-C420DB9C8A06}" destId="{4DD2EFE7-4407-6A4E-84E5-E8F3498E9BFE}" srcOrd="0" destOrd="0" presId="urn:microsoft.com/office/officeart/2005/8/layout/hierarchy1"/>
    <dgm:cxn modelId="{F0F82B05-4EA5-E74E-9269-1FB0D3796B0A}" type="presParOf" srcId="{4DD2EFE7-4407-6A4E-84E5-E8F3498E9BFE}" destId="{0E6B868E-483C-7D44-9DBB-0503B7A41108}" srcOrd="0" destOrd="0" presId="urn:microsoft.com/office/officeart/2005/8/layout/hierarchy1"/>
    <dgm:cxn modelId="{C6793EFB-2033-804B-8FD9-3E98ED4B8F54}" type="presParOf" srcId="{4DD2EFE7-4407-6A4E-84E5-E8F3498E9BFE}" destId="{49166FB3-F412-E94D-BEBC-53B6CD8459D2}" srcOrd="1" destOrd="0" presId="urn:microsoft.com/office/officeart/2005/8/layout/hierarchy1"/>
    <dgm:cxn modelId="{1D70848A-8C9B-DD42-BD8F-608181630CEF}" type="presParOf" srcId="{63CCF3AF-DF12-FA4E-9546-C420DB9C8A06}" destId="{B9EDEB0A-79C8-624D-A3F8-8968BE61425B}" srcOrd="1" destOrd="0" presId="urn:microsoft.com/office/officeart/2005/8/layout/hierarchy1"/>
    <dgm:cxn modelId="{32E770B5-2A40-5448-9368-B20CD5991CDE}" type="presParOf" srcId="{F7E74B21-349D-A74B-BB80-E879CA455E9F}" destId="{7A368463-33A6-5548-911B-008A7C20FE78}" srcOrd="2" destOrd="0" presId="urn:microsoft.com/office/officeart/2005/8/layout/hierarchy1"/>
    <dgm:cxn modelId="{432CB317-122D-934D-A5EB-A86FA8BD560E}" type="presParOf" srcId="{F7E74B21-349D-A74B-BB80-E879CA455E9F}" destId="{FF00E394-E400-9849-8DF0-327C884ED0E3}" srcOrd="3" destOrd="0" presId="urn:microsoft.com/office/officeart/2005/8/layout/hierarchy1"/>
    <dgm:cxn modelId="{AB11CF47-1848-6147-AC03-E7959B610446}" type="presParOf" srcId="{FF00E394-E400-9849-8DF0-327C884ED0E3}" destId="{78E2A3D7-E7DA-CD4D-B5F0-715DC34F40D8}" srcOrd="0" destOrd="0" presId="urn:microsoft.com/office/officeart/2005/8/layout/hierarchy1"/>
    <dgm:cxn modelId="{BD7C3346-C9E1-C145-B264-DCD4E5096D57}" type="presParOf" srcId="{78E2A3D7-E7DA-CD4D-B5F0-715DC34F40D8}" destId="{9B533605-6746-1845-998B-451CD70241F1}" srcOrd="0" destOrd="0" presId="urn:microsoft.com/office/officeart/2005/8/layout/hierarchy1"/>
    <dgm:cxn modelId="{17F18934-291F-9C48-BDA3-027C17128D02}" type="presParOf" srcId="{78E2A3D7-E7DA-CD4D-B5F0-715DC34F40D8}" destId="{C991035B-8777-FC47-825A-5496CADFE5F1}" srcOrd="1" destOrd="0" presId="urn:microsoft.com/office/officeart/2005/8/layout/hierarchy1"/>
    <dgm:cxn modelId="{59EED237-CA76-C54F-9D32-00F0A9EE07FF}" type="presParOf" srcId="{FF00E394-E400-9849-8DF0-327C884ED0E3}" destId="{F9A1B59F-8B0F-6844-A1BF-3DD18B401AA4}" srcOrd="1" destOrd="0" presId="urn:microsoft.com/office/officeart/2005/8/layout/hierarchy1"/>
    <dgm:cxn modelId="{844E509E-B485-784F-A041-ED73BD2AD6E4}" type="presParOf" srcId="{F9A1B59F-8B0F-6844-A1BF-3DD18B401AA4}" destId="{EAFE3F03-81B9-B04D-BE56-21AE41F657DD}" srcOrd="0" destOrd="0" presId="urn:microsoft.com/office/officeart/2005/8/layout/hierarchy1"/>
    <dgm:cxn modelId="{BD72F51F-FFFD-0A45-AA1D-8C12968FA57B}" type="presParOf" srcId="{F9A1B59F-8B0F-6844-A1BF-3DD18B401AA4}" destId="{5B33F9A0-2999-FF4F-A518-3096A7C53438}" srcOrd="1" destOrd="0" presId="urn:microsoft.com/office/officeart/2005/8/layout/hierarchy1"/>
    <dgm:cxn modelId="{6FAF0CB4-EC84-D14E-BF87-B6DEEDC66DA5}" type="presParOf" srcId="{5B33F9A0-2999-FF4F-A518-3096A7C53438}" destId="{23EFE55A-1F39-224C-8FF8-EBFE1EFA75DE}" srcOrd="0" destOrd="0" presId="urn:microsoft.com/office/officeart/2005/8/layout/hierarchy1"/>
    <dgm:cxn modelId="{1D71E725-85D7-E149-92A4-C6A32D18EF69}" type="presParOf" srcId="{23EFE55A-1F39-224C-8FF8-EBFE1EFA75DE}" destId="{6C15E89A-FB61-F246-A41A-3D980B320D73}" srcOrd="0" destOrd="0" presId="urn:microsoft.com/office/officeart/2005/8/layout/hierarchy1"/>
    <dgm:cxn modelId="{917F2577-3358-8E47-B441-8BCDA1A81BB0}" type="presParOf" srcId="{23EFE55A-1F39-224C-8FF8-EBFE1EFA75DE}" destId="{C31C3427-F84C-134E-AF8F-63D75D562C75}" srcOrd="1" destOrd="0" presId="urn:microsoft.com/office/officeart/2005/8/layout/hierarchy1"/>
    <dgm:cxn modelId="{57672597-23B5-3241-9778-4CE31D8BC18B}" type="presParOf" srcId="{5B33F9A0-2999-FF4F-A518-3096A7C53438}" destId="{44A197E2-3C5E-E54C-8F0C-F99AF087C917}"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BE56EC-37A1-654A-884D-34FC79AA06CC}"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B0F6179-CF8D-4944-B640-3FF114F6A6F7}">
      <dgm:prSet phldrT="[Text]" custT="1"/>
      <dgm:spPr/>
      <dgm:t>
        <a:bodyPr/>
        <a:lstStyle/>
        <a:p>
          <a:r>
            <a:rPr lang="en-US" sz="2800" b="1" dirty="0">
              <a:latin typeface="Arial" panose="020B0604020202020204" pitchFamily="34" charset="0"/>
              <a:cs typeface="Arial" panose="020B0604020202020204" pitchFamily="34" charset="0"/>
            </a:rPr>
            <a:t>GOVERNMENT PLAN</a:t>
          </a:r>
        </a:p>
      </dgm:t>
    </dgm:pt>
    <dgm:pt modelId="{72654F1E-A720-394D-A003-95FABE8C8BB1}" type="parTrans" cxnId="{E3A633F3-BE8C-A646-A555-E957768CD154}">
      <dgm:prSet/>
      <dgm:spPr/>
      <dgm:t>
        <a:bodyPr/>
        <a:lstStyle/>
        <a:p>
          <a:endParaRPr lang="en-US" sz="2800">
            <a:latin typeface="Arial" panose="020B0604020202020204" pitchFamily="34" charset="0"/>
            <a:cs typeface="Arial" panose="020B0604020202020204" pitchFamily="34" charset="0"/>
          </a:endParaRPr>
        </a:p>
      </dgm:t>
    </dgm:pt>
    <dgm:pt modelId="{512010B7-9178-124C-A3A3-7FC89BCDAD25}" type="sibTrans" cxnId="{E3A633F3-BE8C-A646-A555-E957768CD154}">
      <dgm:prSet/>
      <dgm:spPr/>
      <dgm:t>
        <a:bodyPr/>
        <a:lstStyle/>
        <a:p>
          <a:endParaRPr lang="en-US" sz="2800">
            <a:latin typeface="Arial" panose="020B0604020202020204" pitchFamily="34" charset="0"/>
            <a:cs typeface="Arial" panose="020B0604020202020204" pitchFamily="34" charset="0"/>
          </a:endParaRPr>
        </a:p>
      </dgm:t>
    </dgm:pt>
    <dgm:pt modelId="{8BCE3D75-8C23-5F42-A0C3-A4DBBFB0B0DB}">
      <dgm:prSet phldrT="[Text]" custT="1"/>
      <dgm:spPr/>
      <dgm:t>
        <a:bodyPr/>
        <a:lstStyle/>
        <a:p>
          <a:r>
            <a:rPr lang="en-US" sz="2800" b="1" dirty="0">
              <a:latin typeface="Arial" panose="020B0604020202020204" pitchFamily="34" charset="0"/>
              <a:cs typeface="Arial" panose="020B0604020202020204" pitchFamily="34" charset="0"/>
            </a:rPr>
            <a:t>YOUR OWN PLAN</a:t>
          </a:r>
        </a:p>
      </dgm:t>
    </dgm:pt>
    <dgm:pt modelId="{774B16B0-504A-A147-916D-E2F5E0A059CF}" type="parTrans" cxnId="{626BD27A-23D0-4248-AC91-2AFA0117977E}">
      <dgm:prSet/>
      <dgm:spPr/>
      <dgm:t>
        <a:bodyPr/>
        <a:lstStyle/>
        <a:p>
          <a:endParaRPr lang="en-US" sz="2800">
            <a:latin typeface="Arial" panose="020B0604020202020204" pitchFamily="34" charset="0"/>
            <a:cs typeface="Arial" panose="020B0604020202020204" pitchFamily="34" charset="0"/>
          </a:endParaRPr>
        </a:p>
      </dgm:t>
    </dgm:pt>
    <dgm:pt modelId="{E3A633D0-802C-0945-BDED-120F1686DE0D}" type="sibTrans" cxnId="{626BD27A-23D0-4248-AC91-2AFA0117977E}">
      <dgm:prSet/>
      <dgm:spPr/>
      <dgm:t>
        <a:bodyPr/>
        <a:lstStyle/>
        <a:p>
          <a:endParaRPr lang="en-US" sz="2800">
            <a:latin typeface="Arial" panose="020B0604020202020204" pitchFamily="34" charset="0"/>
            <a:cs typeface="Arial" panose="020B0604020202020204" pitchFamily="34" charset="0"/>
          </a:endParaRPr>
        </a:p>
      </dgm:t>
    </dgm:pt>
    <dgm:pt modelId="{D465F24D-39A1-AF4B-84B0-8F0845DC5DB3}" type="pres">
      <dgm:prSet presAssocID="{61BE56EC-37A1-654A-884D-34FC79AA06CC}" presName="linear" presStyleCnt="0">
        <dgm:presLayoutVars>
          <dgm:dir/>
          <dgm:animLvl val="lvl"/>
          <dgm:resizeHandles val="exact"/>
        </dgm:presLayoutVars>
      </dgm:prSet>
      <dgm:spPr/>
    </dgm:pt>
    <dgm:pt modelId="{AA8CA28F-CCBB-1C4B-A575-061BF2CD8F46}" type="pres">
      <dgm:prSet presAssocID="{6B0F6179-CF8D-4944-B640-3FF114F6A6F7}" presName="parentLin" presStyleCnt="0"/>
      <dgm:spPr/>
    </dgm:pt>
    <dgm:pt modelId="{9629D69E-CB3C-9D4C-A4A2-7E12EF370634}" type="pres">
      <dgm:prSet presAssocID="{6B0F6179-CF8D-4944-B640-3FF114F6A6F7}" presName="parentLeftMargin" presStyleLbl="node1" presStyleIdx="0" presStyleCnt="2"/>
      <dgm:spPr/>
    </dgm:pt>
    <dgm:pt modelId="{15941AD5-7970-F847-8BC3-045E126FCE16}" type="pres">
      <dgm:prSet presAssocID="{6B0F6179-CF8D-4944-B640-3FF114F6A6F7}" presName="parentText" presStyleLbl="node1" presStyleIdx="0" presStyleCnt="2">
        <dgm:presLayoutVars>
          <dgm:chMax val="0"/>
          <dgm:bulletEnabled val="1"/>
        </dgm:presLayoutVars>
      </dgm:prSet>
      <dgm:spPr/>
    </dgm:pt>
    <dgm:pt modelId="{A27913E4-863B-FC4E-A894-24E3AE0C4976}" type="pres">
      <dgm:prSet presAssocID="{6B0F6179-CF8D-4944-B640-3FF114F6A6F7}" presName="negativeSpace" presStyleCnt="0"/>
      <dgm:spPr/>
    </dgm:pt>
    <dgm:pt modelId="{469332CC-9814-8B46-9351-79B77237401A}" type="pres">
      <dgm:prSet presAssocID="{6B0F6179-CF8D-4944-B640-3FF114F6A6F7}" presName="childText" presStyleLbl="conFgAcc1" presStyleIdx="0" presStyleCnt="2">
        <dgm:presLayoutVars>
          <dgm:bulletEnabled val="1"/>
        </dgm:presLayoutVars>
      </dgm:prSet>
      <dgm:spPr/>
    </dgm:pt>
    <dgm:pt modelId="{82CA9823-75CE-C841-9E88-C52243D0399E}" type="pres">
      <dgm:prSet presAssocID="{512010B7-9178-124C-A3A3-7FC89BCDAD25}" presName="spaceBetweenRectangles" presStyleCnt="0"/>
      <dgm:spPr/>
    </dgm:pt>
    <dgm:pt modelId="{22BF8180-76F6-5545-991E-B9D4AFA03F69}" type="pres">
      <dgm:prSet presAssocID="{8BCE3D75-8C23-5F42-A0C3-A4DBBFB0B0DB}" presName="parentLin" presStyleCnt="0"/>
      <dgm:spPr/>
    </dgm:pt>
    <dgm:pt modelId="{39D56AC2-89CB-D54E-9FDD-EB2B8E287468}" type="pres">
      <dgm:prSet presAssocID="{8BCE3D75-8C23-5F42-A0C3-A4DBBFB0B0DB}" presName="parentLeftMargin" presStyleLbl="node1" presStyleIdx="0" presStyleCnt="2"/>
      <dgm:spPr/>
    </dgm:pt>
    <dgm:pt modelId="{31DFCBA9-B7BD-694A-A21C-EA061E0C7AD5}" type="pres">
      <dgm:prSet presAssocID="{8BCE3D75-8C23-5F42-A0C3-A4DBBFB0B0DB}" presName="parentText" presStyleLbl="node1" presStyleIdx="1" presStyleCnt="2">
        <dgm:presLayoutVars>
          <dgm:chMax val="0"/>
          <dgm:bulletEnabled val="1"/>
        </dgm:presLayoutVars>
      </dgm:prSet>
      <dgm:spPr/>
    </dgm:pt>
    <dgm:pt modelId="{B97AD7F4-98DE-D246-90A9-D6B58DBA9CD5}" type="pres">
      <dgm:prSet presAssocID="{8BCE3D75-8C23-5F42-A0C3-A4DBBFB0B0DB}" presName="negativeSpace" presStyleCnt="0"/>
      <dgm:spPr/>
    </dgm:pt>
    <dgm:pt modelId="{79B574DE-B262-394B-9BC5-DF346C5830B0}" type="pres">
      <dgm:prSet presAssocID="{8BCE3D75-8C23-5F42-A0C3-A4DBBFB0B0DB}" presName="childText" presStyleLbl="conFgAcc1" presStyleIdx="1" presStyleCnt="2">
        <dgm:presLayoutVars>
          <dgm:bulletEnabled val="1"/>
        </dgm:presLayoutVars>
      </dgm:prSet>
      <dgm:spPr/>
    </dgm:pt>
  </dgm:ptLst>
  <dgm:cxnLst>
    <dgm:cxn modelId="{D357CB01-E28C-E44E-98C8-D5D7CE4B0429}" type="presOf" srcId="{8BCE3D75-8C23-5F42-A0C3-A4DBBFB0B0DB}" destId="{31DFCBA9-B7BD-694A-A21C-EA061E0C7AD5}" srcOrd="1" destOrd="0" presId="urn:microsoft.com/office/officeart/2005/8/layout/list1"/>
    <dgm:cxn modelId="{B68A2504-5839-DD4F-AD60-47EB3E74FDF7}" type="presOf" srcId="{61BE56EC-37A1-654A-884D-34FC79AA06CC}" destId="{D465F24D-39A1-AF4B-84B0-8F0845DC5DB3}" srcOrd="0" destOrd="0" presId="urn:microsoft.com/office/officeart/2005/8/layout/list1"/>
    <dgm:cxn modelId="{626BD27A-23D0-4248-AC91-2AFA0117977E}" srcId="{61BE56EC-37A1-654A-884D-34FC79AA06CC}" destId="{8BCE3D75-8C23-5F42-A0C3-A4DBBFB0B0DB}" srcOrd="1" destOrd="0" parTransId="{774B16B0-504A-A147-916D-E2F5E0A059CF}" sibTransId="{E3A633D0-802C-0945-BDED-120F1686DE0D}"/>
    <dgm:cxn modelId="{0BD0B1B2-C500-8840-B0FF-42EADAE15783}" type="presOf" srcId="{6B0F6179-CF8D-4944-B640-3FF114F6A6F7}" destId="{15941AD5-7970-F847-8BC3-045E126FCE16}" srcOrd="1" destOrd="0" presId="urn:microsoft.com/office/officeart/2005/8/layout/list1"/>
    <dgm:cxn modelId="{A13606C1-AF03-3549-84A5-C54FF3197068}" type="presOf" srcId="{8BCE3D75-8C23-5F42-A0C3-A4DBBFB0B0DB}" destId="{39D56AC2-89CB-D54E-9FDD-EB2B8E287468}" srcOrd="0" destOrd="0" presId="urn:microsoft.com/office/officeart/2005/8/layout/list1"/>
    <dgm:cxn modelId="{E3A633F3-BE8C-A646-A555-E957768CD154}" srcId="{61BE56EC-37A1-654A-884D-34FC79AA06CC}" destId="{6B0F6179-CF8D-4944-B640-3FF114F6A6F7}" srcOrd="0" destOrd="0" parTransId="{72654F1E-A720-394D-A003-95FABE8C8BB1}" sibTransId="{512010B7-9178-124C-A3A3-7FC89BCDAD25}"/>
    <dgm:cxn modelId="{5BDCABFC-07BA-7945-A8E9-D48C6A5032CF}" type="presOf" srcId="{6B0F6179-CF8D-4944-B640-3FF114F6A6F7}" destId="{9629D69E-CB3C-9D4C-A4A2-7E12EF370634}" srcOrd="0" destOrd="0" presId="urn:microsoft.com/office/officeart/2005/8/layout/list1"/>
    <dgm:cxn modelId="{527CA4F6-9BD3-214D-9C89-076546C02B07}" type="presParOf" srcId="{D465F24D-39A1-AF4B-84B0-8F0845DC5DB3}" destId="{AA8CA28F-CCBB-1C4B-A575-061BF2CD8F46}" srcOrd="0" destOrd="0" presId="urn:microsoft.com/office/officeart/2005/8/layout/list1"/>
    <dgm:cxn modelId="{AEAEDDC0-8330-044D-9509-451069F66660}" type="presParOf" srcId="{AA8CA28F-CCBB-1C4B-A575-061BF2CD8F46}" destId="{9629D69E-CB3C-9D4C-A4A2-7E12EF370634}" srcOrd="0" destOrd="0" presId="urn:microsoft.com/office/officeart/2005/8/layout/list1"/>
    <dgm:cxn modelId="{B38C623B-6FCE-5F40-9429-B60D670747A2}" type="presParOf" srcId="{AA8CA28F-CCBB-1C4B-A575-061BF2CD8F46}" destId="{15941AD5-7970-F847-8BC3-045E126FCE16}" srcOrd="1" destOrd="0" presId="urn:microsoft.com/office/officeart/2005/8/layout/list1"/>
    <dgm:cxn modelId="{F9723D28-34AB-C548-B63A-E273B1C02A58}" type="presParOf" srcId="{D465F24D-39A1-AF4B-84B0-8F0845DC5DB3}" destId="{A27913E4-863B-FC4E-A894-24E3AE0C4976}" srcOrd="1" destOrd="0" presId="urn:microsoft.com/office/officeart/2005/8/layout/list1"/>
    <dgm:cxn modelId="{49B81E67-257B-D440-870C-CE1FDBBD4329}" type="presParOf" srcId="{D465F24D-39A1-AF4B-84B0-8F0845DC5DB3}" destId="{469332CC-9814-8B46-9351-79B77237401A}" srcOrd="2" destOrd="0" presId="urn:microsoft.com/office/officeart/2005/8/layout/list1"/>
    <dgm:cxn modelId="{87C51B3A-76FF-764A-847D-9C45E2353137}" type="presParOf" srcId="{D465F24D-39A1-AF4B-84B0-8F0845DC5DB3}" destId="{82CA9823-75CE-C841-9E88-C52243D0399E}" srcOrd="3" destOrd="0" presId="urn:microsoft.com/office/officeart/2005/8/layout/list1"/>
    <dgm:cxn modelId="{3A58E879-CF1F-8240-B4C6-041388D74889}" type="presParOf" srcId="{D465F24D-39A1-AF4B-84B0-8F0845DC5DB3}" destId="{22BF8180-76F6-5545-991E-B9D4AFA03F69}" srcOrd="4" destOrd="0" presId="urn:microsoft.com/office/officeart/2005/8/layout/list1"/>
    <dgm:cxn modelId="{47E81EB9-E02D-EA44-9DD2-6B3ED7FC42D7}" type="presParOf" srcId="{22BF8180-76F6-5545-991E-B9D4AFA03F69}" destId="{39D56AC2-89CB-D54E-9FDD-EB2B8E287468}" srcOrd="0" destOrd="0" presId="urn:microsoft.com/office/officeart/2005/8/layout/list1"/>
    <dgm:cxn modelId="{D8290929-323C-0C42-B270-59CA3C95E8F2}" type="presParOf" srcId="{22BF8180-76F6-5545-991E-B9D4AFA03F69}" destId="{31DFCBA9-B7BD-694A-A21C-EA061E0C7AD5}" srcOrd="1" destOrd="0" presId="urn:microsoft.com/office/officeart/2005/8/layout/list1"/>
    <dgm:cxn modelId="{AE754A81-A463-854B-A526-FEA45DA0A0B9}" type="presParOf" srcId="{D465F24D-39A1-AF4B-84B0-8F0845DC5DB3}" destId="{B97AD7F4-98DE-D246-90A9-D6B58DBA9CD5}" srcOrd="5" destOrd="0" presId="urn:microsoft.com/office/officeart/2005/8/layout/list1"/>
    <dgm:cxn modelId="{4F22FF38-57DF-EA4F-A06B-8677FD539288}" type="presParOf" srcId="{D465F24D-39A1-AF4B-84B0-8F0845DC5DB3}" destId="{79B574DE-B262-394B-9BC5-DF346C5830B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6CD66-1BAF-4E4B-B71B-4B6F55B67FD0}">
      <dsp:nvSpPr>
        <dsp:cNvPr id="0" name=""/>
        <dsp:cNvSpPr/>
      </dsp:nvSpPr>
      <dsp:spPr>
        <a:xfrm>
          <a:off x="9095349" y="870396"/>
          <a:ext cx="2073887" cy="2074226"/>
        </a:xfrm>
        <a:prstGeom prst="ellipse">
          <a:avLst/>
        </a:prstGeom>
        <a:solidFill>
          <a:schemeClr val="accent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D97721-78C7-8449-BF90-D47ACBDFA0DE}">
      <dsp:nvSpPr>
        <dsp:cNvPr id="0" name=""/>
        <dsp:cNvSpPr/>
      </dsp:nvSpPr>
      <dsp:spPr>
        <a:xfrm>
          <a:off x="9163779" y="939549"/>
          <a:ext cx="1935922" cy="19359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What types of taxes are involved in estate planning?</a:t>
          </a:r>
        </a:p>
      </dsp:txBody>
      <dsp:txXfrm>
        <a:off x="9440813" y="1216161"/>
        <a:ext cx="1382959" cy="1382696"/>
      </dsp:txXfrm>
    </dsp:sp>
    <dsp:sp modelId="{249CA68C-4090-214F-98BA-BF0389446F40}">
      <dsp:nvSpPr>
        <dsp:cNvPr id="0" name=""/>
        <dsp:cNvSpPr/>
      </dsp:nvSpPr>
      <dsp:spPr>
        <a:xfrm rot="2700000">
          <a:off x="6950943" y="870503"/>
          <a:ext cx="2073647" cy="2073647"/>
        </a:xfrm>
        <a:prstGeom prst="teardrop">
          <a:avLst>
            <a:gd name="adj" fmla="val 100000"/>
          </a:avLst>
        </a:prstGeom>
        <a:solidFill>
          <a:schemeClr val="accent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503CBD-63EF-4448-BDB6-A175F642E775}">
      <dsp:nvSpPr>
        <dsp:cNvPr id="0" name=""/>
        <dsp:cNvSpPr/>
      </dsp:nvSpPr>
      <dsp:spPr>
        <a:xfrm>
          <a:off x="7021462" y="939549"/>
          <a:ext cx="1935922" cy="19359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What is estate administration and probate?</a:t>
          </a:r>
        </a:p>
      </dsp:txBody>
      <dsp:txXfrm>
        <a:off x="7297391" y="1216161"/>
        <a:ext cx="1382959" cy="1382696"/>
      </dsp:txXfrm>
    </dsp:sp>
    <dsp:sp modelId="{36E03553-A0C9-7547-9A85-AEF28C4C28C1}">
      <dsp:nvSpPr>
        <dsp:cNvPr id="0" name=""/>
        <dsp:cNvSpPr/>
      </dsp:nvSpPr>
      <dsp:spPr>
        <a:xfrm rot="2700000">
          <a:off x="4808626" y="870503"/>
          <a:ext cx="2073647" cy="2073647"/>
        </a:xfrm>
        <a:prstGeom prst="teardrop">
          <a:avLst>
            <a:gd name="adj" fmla="val 100000"/>
          </a:avLst>
        </a:prstGeom>
        <a:solidFill>
          <a:schemeClr val="accent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451E75-A387-0D42-9B60-6795F1848F30}">
      <dsp:nvSpPr>
        <dsp:cNvPr id="0" name=""/>
        <dsp:cNvSpPr/>
      </dsp:nvSpPr>
      <dsp:spPr>
        <a:xfrm>
          <a:off x="4878040" y="939549"/>
          <a:ext cx="1935922" cy="19359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What legal documents make up a basic estate plan?</a:t>
          </a:r>
        </a:p>
      </dsp:txBody>
      <dsp:txXfrm>
        <a:off x="5153970" y="1216161"/>
        <a:ext cx="1382959" cy="1382696"/>
      </dsp:txXfrm>
    </dsp:sp>
    <dsp:sp modelId="{EE01C402-83B9-5F41-A152-CA4D671382E0}">
      <dsp:nvSpPr>
        <dsp:cNvPr id="0" name=""/>
        <dsp:cNvSpPr/>
      </dsp:nvSpPr>
      <dsp:spPr>
        <a:xfrm rot="2700000">
          <a:off x="2665204" y="870503"/>
          <a:ext cx="2073647" cy="2073647"/>
        </a:xfrm>
        <a:prstGeom prst="teardrop">
          <a:avLst>
            <a:gd name="adj" fmla="val 100000"/>
          </a:avLst>
        </a:prstGeom>
        <a:solidFill>
          <a:schemeClr val="accent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8548BA-0BE6-AA4F-8584-3C101C81FBA6}">
      <dsp:nvSpPr>
        <dsp:cNvPr id="0" name=""/>
        <dsp:cNvSpPr/>
      </dsp:nvSpPr>
      <dsp:spPr>
        <a:xfrm>
          <a:off x="2734618" y="939549"/>
          <a:ext cx="1935922" cy="19359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Who should have an estate plan?</a:t>
          </a:r>
        </a:p>
      </dsp:txBody>
      <dsp:txXfrm>
        <a:off x="3011652" y="1216161"/>
        <a:ext cx="1382959" cy="1382696"/>
      </dsp:txXfrm>
    </dsp:sp>
    <dsp:sp modelId="{E026658A-F6DA-824C-9263-B8DE70CF7E8B}">
      <dsp:nvSpPr>
        <dsp:cNvPr id="0" name=""/>
        <dsp:cNvSpPr/>
      </dsp:nvSpPr>
      <dsp:spPr>
        <a:xfrm rot="2700000">
          <a:off x="521782" y="870503"/>
          <a:ext cx="2073647" cy="2073647"/>
        </a:xfrm>
        <a:prstGeom prst="teardrop">
          <a:avLst>
            <a:gd name="adj" fmla="val 100000"/>
          </a:avLst>
        </a:prstGeom>
        <a:solidFill>
          <a:schemeClr val="accent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8AF2F6-6F86-1648-91E0-E1A14C88B907}">
      <dsp:nvSpPr>
        <dsp:cNvPr id="0" name=""/>
        <dsp:cNvSpPr/>
      </dsp:nvSpPr>
      <dsp:spPr>
        <a:xfrm>
          <a:off x="591197" y="939549"/>
          <a:ext cx="1935922" cy="19359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What is estate planning?</a:t>
          </a:r>
        </a:p>
      </dsp:txBody>
      <dsp:txXfrm>
        <a:off x="868230" y="1216161"/>
        <a:ext cx="1382959" cy="13826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332CC-9814-8B46-9351-79B77237401A}">
      <dsp:nvSpPr>
        <dsp:cNvPr id="0" name=""/>
        <dsp:cNvSpPr/>
      </dsp:nvSpPr>
      <dsp:spPr>
        <a:xfrm>
          <a:off x="0" y="489766"/>
          <a:ext cx="8128000"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941AD5-7970-F847-8BC3-045E126FCE16}">
      <dsp:nvSpPr>
        <dsp:cNvPr id="0" name=""/>
        <dsp:cNvSpPr/>
      </dsp:nvSpPr>
      <dsp:spPr>
        <a:xfrm>
          <a:off x="406400" y="32206"/>
          <a:ext cx="5689599"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GOVERNMENT PLAN</a:t>
          </a:r>
        </a:p>
      </dsp:txBody>
      <dsp:txXfrm>
        <a:off x="451072" y="76878"/>
        <a:ext cx="5600255" cy="825776"/>
      </dsp:txXfrm>
    </dsp:sp>
    <dsp:sp modelId="{79B574DE-B262-394B-9BC5-DF346C5830B0}">
      <dsp:nvSpPr>
        <dsp:cNvPr id="0" name=""/>
        <dsp:cNvSpPr/>
      </dsp:nvSpPr>
      <dsp:spPr>
        <a:xfrm>
          <a:off x="0" y="1895926"/>
          <a:ext cx="8128000"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DFCBA9-B7BD-694A-A21C-EA061E0C7AD5}">
      <dsp:nvSpPr>
        <dsp:cNvPr id="0" name=""/>
        <dsp:cNvSpPr/>
      </dsp:nvSpPr>
      <dsp:spPr>
        <a:xfrm>
          <a:off x="406400" y="1438366"/>
          <a:ext cx="5689599"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YOUR OWN PLAN</a:t>
          </a:r>
        </a:p>
      </dsp:txBody>
      <dsp:txXfrm>
        <a:off x="451072" y="1483038"/>
        <a:ext cx="5600255" cy="825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E3F03-81B9-B04D-BE56-21AE41F657DD}">
      <dsp:nvSpPr>
        <dsp:cNvPr id="0" name=""/>
        <dsp:cNvSpPr/>
      </dsp:nvSpPr>
      <dsp:spPr>
        <a:xfrm>
          <a:off x="7813394" y="2036411"/>
          <a:ext cx="91440" cy="378877"/>
        </a:xfrm>
        <a:custGeom>
          <a:avLst/>
          <a:gdLst/>
          <a:ahLst/>
          <a:cxnLst/>
          <a:rect l="0" t="0" r="0" b="0"/>
          <a:pathLst>
            <a:path>
              <a:moveTo>
                <a:pt x="45720" y="0"/>
              </a:moveTo>
              <a:lnTo>
                <a:pt x="45720" y="37887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368463-33A6-5548-911B-008A7C20FE78}">
      <dsp:nvSpPr>
        <dsp:cNvPr id="0" name=""/>
        <dsp:cNvSpPr/>
      </dsp:nvSpPr>
      <dsp:spPr>
        <a:xfrm>
          <a:off x="5753973" y="830301"/>
          <a:ext cx="2105141" cy="378877"/>
        </a:xfrm>
        <a:custGeom>
          <a:avLst/>
          <a:gdLst/>
          <a:ahLst/>
          <a:cxnLst/>
          <a:rect l="0" t="0" r="0" b="0"/>
          <a:pathLst>
            <a:path>
              <a:moveTo>
                <a:pt x="0" y="0"/>
              </a:moveTo>
              <a:lnTo>
                <a:pt x="0" y="258193"/>
              </a:lnTo>
              <a:lnTo>
                <a:pt x="2105141" y="258193"/>
              </a:lnTo>
              <a:lnTo>
                <a:pt x="2105141" y="37887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751D277-585C-874E-B566-93196F8B2E71}">
      <dsp:nvSpPr>
        <dsp:cNvPr id="0" name=""/>
        <dsp:cNvSpPr/>
      </dsp:nvSpPr>
      <dsp:spPr>
        <a:xfrm>
          <a:off x="3456366" y="2036411"/>
          <a:ext cx="1066708" cy="378877"/>
        </a:xfrm>
        <a:custGeom>
          <a:avLst/>
          <a:gdLst/>
          <a:ahLst/>
          <a:cxnLst/>
          <a:rect l="0" t="0" r="0" b="0"/>
          <a:pathLst>
            <a:path>
              <a:moveTo>
                <a:pt x="0" y="0"/>
              </a:moveTo>
              <a:lnTo>
                <a:pt x="0" y="258193"/>
              </a:lnTo>
              <a:lnTo>
                <a:pt x="1066708" y="258193"/>
              </a:lnTo>
              <a:lnTo>
                <a:pt x="1066708" y="37887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BF30CF-FD09-C047-AB35-34A0464777C3}">
      <dsp:nvSpPr>
        <dsp:cNvPr id="0" name=""/>
        <dsp:cNvSpPr/>
      </dsp:nvSpPr>
      <dsp:spPr>
        <a:xfrm>
          <a:off x="2122246" y="2036411"/>
          <a:ext cx="1334120" cy="378877"/>
        </a:xfrm>
        <a:custGeom>
          <a:avLst/>
          <a:gdLst/>
          <a:ahLst/>
          <a:cxnLst/>
          <a:rect l="0" t="0" r="0" b="0"/>
          <a:pathLst>
            <a:path>
              <a:moveTo>
                <a:pt x="1334120" y="0"/>
              </a:moveTo>
              <a:lnTo>
                <a:pt x="1334120" y="258193"/>
              </a:lnTo>
              <a:lnTo>
                <a:pt x="0" y="258193"/>
              </a:lnTo>
              <a:lnTo>
                <a:pt x="0" y="37887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B21AE60-9CE3-F143-B4F2-4AA9C3F25202}">
      <dsp:nvSpPr>
        <dsp:cNvPr id="0" name=""/>
        <dsp:cNvSpPr/>
      </dsp:nvSpPr>
      <dsp:spPr>
        <a:xfrm>
          <a:off x="3456366" y="830301"/>
          <a:ext cx="2297606" cy="378877"/>
        </a:xfrm>
        <a:custGeom>
          <a:avLst/>
          <a:gdLst/>
          <a:ahLst/>
          <a:cxnLst/>
          <a:rect l="0" t="0" r="0" b="0"/>
          <a:pathLst>
            <a:path>
              <a:moveTo>
                <a:pt x="2297606" y="0"/>
              </a:moveTo>
              <a:lnTo>
                <a:pt x="2297606" y="258193"/>
              </a:lnTo>
              <a:lnTo>
                <a:pt x="0" y="258193"/>
              </a:lnTo>
              <a:lnTo>
                <a:pt x="0" y="37887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8C231AC-AB23-AC40-B83C-3804862CD438}">
      <dsp:nvSpPr>
        <dsp:cNvPr id="0" name=""/>
        <dsp:cNvSpPr/>
      </dsp:nvSpPr>
      <dsp:spPr>
        <a:xfrm>
          <a:off x="4125750" y="3068"/>
          <a:ext cx="3256446" cy="827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D1F4377-58C2-8845-A600-FF60BAB957C4}">
      <dsp:nvSpPr>
        <dsp:cNvPr id="0" name=""/>
        <dsp:cNvSpPr/>
      </dsp:nvSpPr>
      <dsp:spPr>
        <a:xfrm>
          <a:off x="4270498" y="140578"/>
          <a:ext cx="3256446" cy="8272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ESTATE</a:t>
          </a:r>
        </a:p>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(All property subject to tax)</a:t>
          </a:r>
        </a:p>
      </dsp:txBody>
      <dsp:txXfrm>
        <a:off x="4294727" y="164807"/>
        <a:ext cx="3207988" cy="778775"/>
      </dsp:txXfrm>
    </dsp:sp>
    <dsp:sp modelId="{FFAFE094-EDA9-2141-BCB3-F0E98A5DAC21}">
      <dsp:nvSpPr>
        <dsp:cNvPr id="0" name=""/>
        <dsp:cNvSpPr/>
      </dsp:nvSpPr>
      <dsp:spPr>
        <a:xfrm>
          <a:off x="2200834" y="1209178"/>
          <a:ext cx="2511063" cy="827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73C759E-C101-7142-9F6F-576B98E3A6BA}">
      <dsp:nvSpPr>
        <dsp:cNvPr id="0" name=""/>
        <dsp:cNvSpPr/>
      </dsp:nvSpPr>
      <dsp:spPr>
        <a:xfrm>
          <a:off x="2345582" y="1346689"/>
          <a:ext cx="2511063" cy="8272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PROBATE PROPERTY</a:t>
          </a:r>
        </a:p>
      </dsp:txBody>
      <dsp:txXfrm>
        <a:off x="2369811" y="1370918"/>
        <a:ext cx="2462605" cy="778775"/>
      </dsp:txXfrm>
    </dsp:sp>
    <dsp:sp modelId="{30F8A742-8E4B-8144-B498-7307BB3FC531}">
      <dsp:nvSpPr>
        <dsp:cNvPr id="0" name=""/>
        <dsp:cNvSpPr/>
      </dsp:nvSpPr>
      <dsp:spPr>
        <a:xfrm>
          <a:off x="1200285" y="2415289"/>
          <a:ext cx="1843922" cy="827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1656B41-E22F-F349-B23B-7D0A726BD76B}">
      <dsp:nvSpPr>
        <dsp:cNvPr id="0" name=""/>
        <dsp:cNvSpPr/>
      </dsp:nvSpPr>
      <dsp:spPr>
        <a:xfrm>
          <a:off x="1345032" y="2552799"/>
          <a:ext cx="1843922" cy="8272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Last Will &amp; Testament</a:t>
          </a:r>
        </a:p>
      </dsp:txBody>
      <dsp:txXfrm>
        <a:off x="1369261" y="2577028"/>
        <a:ext cx="1795464" cy="778775"/>
      </dsp:txXfrm>
    </dsp:sp>
    <dsp:sp modelId="{0E6B868E-483C-7D44-9DBB-0503B7A41108}">
      <dsp:nvSpPr>
        <dsp:cNvPr id="0" name=""/>
        <dsp:cNvSpPr/>
      </dsp:nvSpPr>
      <dsp:spPr>
        <a:xfrm>
          <a:off x="3333703" y="2415289"/>
          <a:ext cx="2378745" cy="827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9166FB3-F412-E94D-BEBC-53B6CD8459D2}">
      <dsp:nvSpPr>
        <dsp:cNvPr id="0" name=""/>
        <dsp:cNvSpPr/>
      </dsp:nvSpPr>
      <dsp:spPr>
        <a:xfrm>
          <a:off x="3478450" y="2552799"/>
          <a:ext cx="2378745" cy="8272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Property distribution laws in state of residence</a:t>
          </a:r>
        </a:p>
      </dsp:txBody>
      <dsp:txXfrm>
        <a:off x="3502679" y="2577028"/>
        <a:ext cx="2330287" cy="778775"/>
      </dsp:txXfrm>
    </dsp:sp>
    <dsp:sp modelId="{9B533605-6746-1845-998B-451CD70241F1}">
      <dsp:nvSpPr>
        <dsp:cNvPr id="0" name=""/>
        <dsp:cNvSpPr/>
      </dsp:nvSpPr>
      <dsp:spPr>
        <a:xfrm>
          <a:off x="6411117" y="1209178"/>
          <a:ext cx="2895993" cy="827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991035B-8777-FC47-825A-5496CADFE5F1}">
      <dsp:nvSpPr>
        <dsp:cNvPr id="0" name=""/>
        <dsp:cNvSpPr/>
      </dsp:nvSpPr>
      <dsp:spPr>
        <a:xfrm>
          <a:off x="6555865" y="1346689"/>
          <a:ext cx="2895993" cy="8272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NON-PROBATE PROPERTY</a:t>
          </a:r>
        </a:p>
      </dsp:txBody>
      <dsp:txXfrm>
        <a:off x="6580094" y="1370918"/>
        <a:ext cx="2847535" cy="778775"/>
      </dsp:txXfrm>
    </dsp:sp>
    <dsp:sp modelId="{6C15E89A-FB61-F246-A41A-3D980B320D73}">
      <dsp:nvSpPr>
        <dsp:cNvPr id="0" name=""/>
        <dsp:cNvSpPr/>
      </dsp:nvSpPr>
      <dsp:spPr>
        <a:xfrm>
          <a:off x="6001943" y="2415289"/>
          <a:ext cx="3714342" cy="827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31C3427-F84C-134E-AF8F-63D75D562C75}">
      <dsp:nvSpPr>
        <dsp:cNvPr id="0" name=""/>
        <dsp:cNvSpPr/>
      </dsp:nvSpPr>
      <dsp:spPr>
        <a:xfrm>
          <a:off x="6146691" y="2552799"/>
          <a:ext cx="3714342" cy="8272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Certain jointly-owned</a:t>
          </a:r>
        </a:p>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Beneficiary designated</a:t>
          </a:r>
        </a:p>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Revocable trust property</a:t>
          </a:r>
        </a:p>
      </dsp:txBody>
      <dsp:txXfrm>
        <a:off x="6170920" y="2577028"/>
        <a:ext cx="3665884" cy="7787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E3F03-81B9-B04D-BE56-21AE41F657DD}">
      <dsp:nvSpPr>
        <dsp:cNvPr id="0" name=""/>
        <dsp:cNvSpPr/>
      </dsp:nvSpPr>
      <dsp:spPr>
        <a:xfrm>
          <a:off x="8893299" y="2036926"/>
          <a:ext cx="91440" cy="379442"/>
        </a:xfrm>
        <a:custGeom>
          <a:avLst/>
          <a:gdLst/>
          <a:ahLst/>
          <a:cxnLst/>
          <a:rect l="0" t="0" r="0" b="0"/>
          <a:pathLst>
            <a:path>
              <a:moveTo>
                <a:pt x="45720" y="0"/>
              </a:moveTo>
              <a:lnTo>
                <a:pt x="45720" y="37944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368463-33A6-5548-911B-008A7C20FE78}">
      <dsp:nvSpPr>
        <dsp:cNvPr id="0" name=""/>
        <dsp:cNvSpPr/>
      </dsp:nvSpPr>
      <dsp:spPr>
        <a:xfrm>
          <a:off x="6569054" y="829016"/>
          <a:ext cx="2369965" cy="379442"/>
        </a:xfrm>
        <a:custGeom>
          <a:avLst/>
          <a:gdLst/>
          <a:ahLst/>
          <a:cxnLst/>
          <a:rect l="0" t="0" r="0" b="0"/>
          <a:pathLst>
            <a:path>
              <a:moveTo>
                <a:pt x="0" y="0"/>
              </a:moveTo>
              <a:lnTo>
                <a:pt x="0" y="258579"/>
              </a:lnTo>
              <a:lnTo>
                <a:pt x="2369965" y="258579"/>
              </a:lnTo>
              <a:lnTo>
                <a:pt x="2369965" y="37944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751D277-585C-874E-B566-93196F8B2E71}">
      <dsp:nvSpPr>
        <dsp:cNvPr id="0" name=""/>
        <dsp:cNvSpPr/>
      </dsp:nvSpPr>
      <dsp:spPr>
        <a:xfrm>
          <a:off x="4006336" y="2036926"/>
          <a:ext cx="1591664" cy="379442"/>
        </a:xfrm>
        <a:custGeom>
          <a:avLst/>
          <a:gdLst/>
          <a:ahLst/>
          <a:cxnLst/>
          <a:rect l="0" t="0" r="0" b="0"/>
          <a:pathLst>
            <a:path>
              <a:moveTo>
                <a:pt x="0" y="0"/>
              </a:moveTo>
              <a:lnTo>
                <a:pt x="0" y="258579"/>
              </a:lnTo>
              <a:lnTo>
                <a:pt x="1591664" y="258579"/>
              </a:lnTo>
              <a:lnTo>
                <a:pt x="1591664" y="37944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BF30CF-FD09-C047-AB35-34A0464777C3}">
      <dsp:nvSpPr>
        <dsp:cNvPr id="0" name=""/>
        <dsp:cNvSpPr/>
      </dsp:nvSpPr>
      <dsp:spPr>
        <a:xfrm>
          <a:off x="2670225" y="2036926"/>
          <a:ext cx="1336111" cy="379442"/>
        </a:xfrm>
        <a:custGeom>
          <a:avLst/>
          <a:gdLst/>
          <a:ahLst/>
          <a:cxnLst/>
          <a:rect l="0" t="0" r="0" b="0"/>
          <a:pathLst>
            <a:path>
              <a:moveTo>
                <a:pt x="1336111" y="0"/>
              </a:moveTo>
              <a:lnTo>
                <a:pt x="1336111" y="258579"/>
              </a:lnTo>
              <a:lnTo>
                <a:pt x="0" y="258579"/>
              </a:lnTo>
              <a:lnTo>
                <a:pt x="0" y="37944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B21AE60-9CE3-F143-B4F2-4AA9C3F25202}">
      <dsp:nvSpPr>
        <dsp:cNvPr id="0" name=""/>
        <dsp:cNvSpPr/>
      </dsp:nvSpPr>
      <dsp:spPr>
        <a:xfrm>
          <a:off x="4006336" y="829016"/>
          <a:ext cx="2562717" cy="379442"/>
        </a:xfrm>
        <a:custGeom>
          <a:avLst/>
          <a:gdLst/>
          <a:ahLst/>
          <a:cxnLst/>
          <a:rect l="0" t="0" r="0" b="0"/>
          <a:pathLst>
            <a:path>
              <a:moveTo>
                <a:pt x="2562717" y="0"/>
              </a:moveTo>
              <a:lnTo>
                <a:pt x="2562717" y="258579"/>
              </a:lnTo>
              <a:lnTo>
                <a:pt x="0" y="258579"/>
              </a:lnTo>
              <a:lnTo>
                <a:pt x="0" y="37944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8C231AC-AB23-AC40-B83C-3804862CD438}">
      <dsp:nvSpPr>
        <dsp:cNvPr id="0" name=""/>
        <dsp:cNvSpPr/>
      </dsp:nvSpPr>
      <dsp:spPr>
        <a:xfrm>
          <a:off x="4938401" y="548"/>
          <a:ext cx="3261306" cy="82846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D1F4377-58C2-8845-A600-FF60BAB957C4}">
      <dsp:nvSpPr>
        <dsp:cNvPr id="0" name=""/>
        <dsp:cNvSpPr/>
      </dsp:nvSpPr>
      <dsp:spPr>
        <a:xfrm>
          <a:off x="5083364" y="138263"/>
          <a:ext cx="3261306" cy="8284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ESTATE</a:t>
          </a:r>
        </a:p>
      </dsp:txBody>
      <dsp:txXfrm>
        <a:off x="5107629" y="162528"/>
        <a:ext cx="3212776" cy="779937"/>
      </dsp:txXfrm>
    </dsp:sp>
    <dsp:sp modelId="{FFAFE094-EDA9-2141-BCB3-F0E98A5DAC21}">
      <dsp:nvSpPr>
        <dsp:cNvPr id="0" name=""/>
        <dsp:cNvSpPr/>
      </dsp:nvSpPr>
      <dsp:spPr>
        <a:xfrm>
          <a:off x="2748931" y="1208458"/>
          <a:ext cx="2514811" cy="82846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73C759E-C101-7142-9F6F-576B98E3A6BA}">
      <dsp:nvSpPr>
        <dsp:cNvPr id="0" name=""/>
        <dsp:cNvSpPr/>
      </dsp:nvSpPr>
      <dsp:spPr>
        <a:xfrm>
          <a:off x="2893894" y="1346174"/>
          <a:ext cx="2514811" cy="8284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PROPERTY IN YOUR </a:t>
          </a:r>
          <a:br>
            <a:rPr lang="en-US" sz="1600" b="1" kern="1200" dirty="0">
              <a:latin typeface="Arial" panose="020B0604020202020204" pitchFamily="34" charset="0"/>
              <a:cs typeface="Arial" panose="020B0604020202020204" pitchFamily="34" charset="0"/>
            </a:rPr>
          </a:br>
          <a:r>
            <a:rPr lang="en-US" sz="1600" b="1" kern="1200" dirty="0">
              <a:latin typeface="Arial" panose="020B0604020202020204" pitchFamily="34" charset="0"/>
              <a:cs typeface="Arial" panose="020B0604020202020204" pitchFamily="34" charset="0"/>
            </a:rPr>
            <a:t>NAME ALONE</a:t>
          </a:r>
        </a:p>
      </dsp:txBody>
      <dsp:txXfrm>
        <a:off x="2918159" y="1370439"/>
        <a:ext cx="2466281" cy="779937"/>
      </dsp:txXfrm>
    </dsp:sp>
    <dsp:sp modelId="{30F8A742-8E4B-8144-B498-7307BB3FC531}">
      <dsp:nvSpPr>
        <dsp:cNvPr id="0" name=""/>
        <dsp:cNvSpPr/>
      </dsp:nvSpPr>
      <dsp:spPr>
        <a:xfrm>
          <a:off x="1223524" y="2416369"/>
          <a:ext cx="2893401" cy="82846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1656B41-E22F-F349-B23B-7D0A726BD76B}">
      <dsp:nvSpPr>
        <dsp:cNvPr id="0" name=""/>
        <dsp:cNvSpPr/>
      </dsp:nvSpPr>
      <dsp:spPr>
        <a:xfrm>
          <a:off x="1368488" y="2554084"/>
          <a:ext cx="2893401" cy="8284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Surviving spouse’s share: 1/3</a:t>
          </a:r>
        </a:p>
      </dsp:txBody>
      <dsp:txXfrm>
        <a:off x="1392753" y="2578349"/>
        <a:ext cx="2844871" cy="779937"/>
      </dsp:txXfrm>
    </dsp:sp>
    <dsp:sp modelId="{0E6B868E-483C-7D44-9DBB-0503B7A41108}">
      <dsp:nvSpPr>
        <dsp:cNvPr id="0" name=""/>
        <dsp:cNvSpPr/>
      </dsp:nvSpPr>
      <dsp:spPr>
        <a:xfrm>
          <a:off x="4406853" y="2416369"/>
          <a:ext cx="2382295" cy="82846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9166FB3-F412-E94D-BEBC-53B6CD8459D2}">
      <dsp:nvSpPr>
        <dsp:cNvPr id="0" name=""/>
        <dsp:cNvSpPr/>
      </dsp:nvSpPr>
      <dsp:spPr>
        <a:xfrm>
          <a:off x="4551817" y="2554084"/>
          <a:ext cx="2382295" cy="8284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Child 1 share: 1/3</a:t>
          </a:r>
        </a:p>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Child 2 share: 1/3</a:t>
          </a:r>
        </a:p>
      </dsp:txBody>
      <dsp:txXfrm>
        <a:off x="4576082" y="2578349"/>
        <a:ext cx="2333765" cy="779937"/>
      </dsp:txXfrm>
    </dsp:sp>
    <dsp:sp modelId="{9B533605-6746-1845-998B-451CD70241F1}">
      <dsp:nvSpPr>
        <dsp:cNvPr id="0" name=""/>
        <dsp:cNvSpPr/>
      </dsp:nvSpPr>
      <dsp:spPr>
        <a:xfrm>
          <a:off x="7488861" y="1208458"/>
          <a:ext cx="2900316" cy="82846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991035B-8777-FC47-825A-5496CADFE5F1}">
      <dsp:nvSpPr>
        <dsp:cNvPr id="0" name=""/>
        <dsp:cNvSpPr/>
      </dsp:nvSpPr>
      <dsp:spPr>
        <a:xfrm>
          <a:off x="7633825" y="1346174"/>
          <a:ext cx="2900316" cy="8284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BENEFICIARY-DESIGNATED PROPERTY OWNED BY YOU</a:t>
          </a:r>
        </a:p>
      </dsp:txBody>
      <dsp:txXfrm>
        <a:off x="7658090" y="1370439"/>
        <a:ext cx="2851786" cy="779937"/>
      </dsp:txXfrm>
    </dsp:sp>
    <dsp:sp modelId="{6C15E89A-FB61-F246-A41A-3D980B320D73}">
      <dsp:nvSpPr>
        <dsp:cNvPr id="0" name=""/>
        <dsp:cNvSpPr/>
      </dsp:nvSpPr>
      <dsp:spPr>
        <a:xfrm>
          <a:off x="7079076" y="2416369"/>
          <a:ext cx="3719886" cy="82846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31C3427-F84C-134E-AF8F-63D75D562C75}">
      <dsp:nvSpPr>
        <dsp:cNvPr id="0" name=""/>
        <dsp:cNvSpPr/>
      </dsp:nvSpPr>
      <dsp:spPr>
        <a:xfrm>
          <a:off x="7224040" y="2554084"/>
          <a:ext cx="3719886" cy="8284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Named beneficiaries</a:t>
          </a:r>
        </a:p>
      </dsp:txBody>
      <dsp:txXfrm>
        <a:off x="7248305" y="2578349"/>
        <a:ext cx="3671356" cy="7799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332CC-9814-8B46-9351-79B77237401A}">
      <dsp:nvSpPr>
        <dsp:cNvPr id="0" name=""/>
        <dsp:cNvSpPr/>
      </dsp:nvSpPr>
      <dsp:spPr>
        <a:xfrm>
          <a:off x="0" y="489766"/>
          <a:ext cx="8128000"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941AD5-7970-F847-8BC3-045E126FCE16}">
      <dsp:nvSpPr>
        <dsp:cNvPr id="0" name=""/>
        <dsp:cNvSpPr/>
      </dsp:nvSpPr>
      <dsp:spPr>
        <a:xfrm>
          <a:off x="406400" y="32206"/>
          <a:ext cx="5689599"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GOVERNMENT PLAN</a:t>
          </a:r>
        </a:p>
      </dsp:txBody>
      <dsp:txXfrm>
        <a:off x="451072" y="76878"/>
        <a:ext cx="5600255" cy="825776"/>
      </dsp:txXfrm>
    </dsp:sp>
    <dsp:sp modelId="{79B574DE-B262-394B-9BC5-DF346C5830B0}">
      <dsp:nvSpPr>
        <dsp:cNvPr id="0" name=""/>
        <dsp:cNvSpPr/>
      </dsp:nvSpPr>
      <dsp:spPr>
        <a:xfrm>
          <a:off x="0" y="1895926"/>
          <a:ext cx="8128000"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DFCBA9-B7BD-694A-A21C-EA061E0C7AD5}">
      <dsp:nvSpPr>
        <dsp:cNvPr id="0" name=""/>
        <dsp:cNvSpPr/>
      </dsp:nvSpPr>
      <dsp:spPr>
        <a:xfrm>
          <a:off x="406400" y="1438366"/>
          <a:ext cx="5689599"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YOUR OWN PLAN</a:t>
          </a:r>
        </a:p>
      </dsp:txBody>
      <dsp:txXfrm>
        <a:off x="451072" y="1483038"/>
        <a:ext cx="5600255" cy="825776"/>
      </dsp:txXfrm>
    </dsp:sp>
  </dsp:spTree>
</dsp:drawing>
</file>

<file path=ppt/diagrams/layout1.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26E35-C696-BF40-BA2E-4C7A337A1A09}" type="datetimeFigureOut">
              <a:rPr lang="en-US" smtClean="0"/>
              <a:t>7/11/25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74A09-FFF8-804C-B92E-08E1F18E6CC1}" type="slidenum">
              <a:rPr lang="en-US" smtClean="0"/>
              <a:t>‹#›</a:t>
            </a:fld>
            <a:endParaRPr lang="en-US"/>
          </a:p>
        </p:txBody>
      </p:sp>
    </p:spTree>
    <p:extLst>
      <p:ext uri="{BB962C8B-B14F-4D97-AF65-F5344CB8AC3E}">
        <p14:creationId xmlns:p14="http://schemas.microsoft.com/office/powerpoint/2010/main" val="485673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onedvs.com/insights/usa-estate-tax/?utm_source=chatgpt.com"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wealthspire.com/guides-whitepapers/federal-state-estate-gift-tax/?utm_source=chatgpt.com" TargetMode="External"/><Relationship Id="rId5" Type="http://schemas.openxmlformats.org/officeDocument/2006/relationships/hyperlink" Target="https://www.feldmanlawgroup.com/blog/2025/january/irs-announces-2025-gift-and-estate-tax-exemption/?utm_source=chatgpt.com" TargetMode="External"/><Relationship Id="rId4" Type="http://schemas.openxmlformats.org/officeDocument/2006/relationships/hyperlink" Target="https://www.faegredrinker.com/en/insights/publications/2025/1/2025-estate-tax-exemptions-and-planning-considerations?utm_source=chatgpt.co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FF"/>
                </a:highlight>
                <a:latin typeface="Calibri" panose="020F0502020204030204" pitchFamily="34" charset="0"/>
              </a:rPr>
              <a:t>Good &lt;MORNING, AFTERNOON, EVENING&gt; and welcome. My name is &lt;YOUR NAME&gt;, and I represent &lt;FIRM NAME&gt;. </a:t>
            </a:r>
            <a:endParaRPr lang="en-US" dirty="0">
              <a:effectLst/>
              <a:highlight>
                <a:srgbClr val="FFFFFF"/>
              </a:highlight>
            </a:endParaRPr>
          </a:p>
          <a:p>
            <a:r>
              <a:rPr lang="en-US" sz="1800" dirty="0">
                <a:effectLst/>
                <a:highlight>
                  <a:srgbClr val="FFFFFF"/>
                </a:highlight>
                <a:latin typeface="Calibri" panose="020F0502020204030204" pitchFamily="34" charset="0"/>
              </a:rPr>
              <a:t>In this presentation, we’ll take a look at some general estate planning concepts and strategies. While there’s no such thing as a “one size fits all” estate plan, this overview may assist you in considering your own estate planning needs, and may help you in determining whether you might benefit from working with an attorney and financial planning professional. </a:t>
            </a:r>
            <a:endParaRPr lang="en-US" dirty="0">
              <a:effectLst/>
              <a:highlight>
                <a:srgbClr val="FFFFFF"/>
              </a:highlight>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a:t>
            </a:fld>
            <a:endParaRPr lang="en-US"/>
          </a:p>
        </p:txBody>
      </p:sp>
    </p:spTree>
    <p:extLst>
      <p:ext uri="{BB962C8B-B14F-4D97-AF65-F5344CB8AC3E}">
        <p14:creationId xmlns:p14="http://schemas.microsoft.com/office/powerpoint/2010/main" val="218687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0BD43-5CBA-5C68-0848-CED63692B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1E06E-96D9-07BF-6FBA-22A7338379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F274B-501B-0B99-ACE3-255A285C4592}"/>
              </a:ext>
            </a:extLst>
          </p:cNvPr>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Speaker Notes: Aretha had multiple handwritten wills—one was found in a locked cabinet, another under a couch cushion. The courts were left trying to determine what she really wanted. Imagine your family having to go through that.</a:t>
            </a:r>
            <a:r>
              <a:rPr lang="en-US" sz="2800" dirty="0">
                <a:effectLst/>
              </a:rPr>
              <a:t> </a:t>
            </a:r>
            <a:endParaRPr lang="en-US" dirty="0"/>
          </a:p>
        </p:txBody>
      </p:sp>
      <p:sp>
        <p:nvSpPr>
          <p:cNvPr id="4" name="Slide Number Placeholder 3">
            <a:extLst>
              <a:ext uri="{FF2B5EF4-FFF2-40B4-BE49-F238E27FC236}">
                <a16:creationId xmlns:a16="http://schemas.microsoft.com/office/drawing/2014/main" id="{D68C2606-F907-0783-DC22-09BBACF4819C}"/>
              </a:ext>
            </a:extLst>
          </p:cNvPr>
          <p:cNvSpPr>
            <a:spLocks noGrp="1"/>
          </p:cNvSpPr>
          <p:nvPr>
            <p:ph type="sldNum" sz="quarter" idx="5"/>
          </p:nvPr>
        </p:nvSpPr>
        <p:spPr/>
        <p:txBody>
          <a:bodyPr/>
          <a:lstStyle/>
          <a:p>
            <a:fld id="{96874A09-FFF8-804C-B92E-08E1F18E6CC1}" type="slidenum">
              <a:rPr lang="en-US" smtClean="0"/>
              <a:t>13</a:t>
            </a:fld>
            <a:endParaRPr lang="en-US"/>
          </a:p>
        </p:txBody>
      </p:sp>
    </p:spTree>
    <p:extLst>
      <p:ext uri="{BB962C8B-B14F-4D97-AF65-F5344CB8AC3E}">
        <p14:creationId xmlns:p14="http://schemas.microsoft.com/office/powerpoint/2010/main" val="3463022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FF"/>
                </a:highlight>
                <a:latin typeface="Calibri" panose="020F0502020204030204" pitchFamily="34" charset="0"/>
              </a:rPr>
              <a:t>Plenty of people tell themselves that they don’t have the assets to justify a plan or that they don’t have the type of family that necessitates a plan. They think that the hassle of planning simply isn’t worth it. </a:t>
            </a:r>
            <a:endParaRPr lang="en-US" sz="2800" dirty="0">
              <a:effectLst/>
              <a:highlight>
                <a:srgbClr val="FFFFFF"/>
              </a:highlight>
            </a:endParaRPr>
          </a:p>
          <a:p>
            <a:r>
              <a:rPr lang="en-US" sz="1800" dirty="0">
                <a:effectLst/>
                <a:highlight>
                  <a:srgbClr val="FFFFFF"/>
                </a:highlight>
                <a:latin typeface="Calibri" panose="020F0502020204030204" pitchFamily="34" charset="0"/>
              </a:rPr>
              <a:t>But there are always considerations that can be addressed by a proper estate plan, no matter your personal situation or net worth. You may think that estate planning is just for the wealthy, but it’s not. In fact, an estate plan may actually be more important if you have a smaller estate because your final expenses will have a much greater impact on your estate. Let’s now talk about the basic documents that make up an estate plan. </a:t>
            </a:r>
            <a:endParaRPr lang="en-US" sz="2800" dirty="0">
              <a:effectLst/>
              <a:highlight>
                <a:srgbClr val="FFFFFF"/>
              </a:highlight>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14</a:t>
            </a:fld>
            <a:endParaRPr lang="en-US"/>
          </a:p>
        </p:txBody>
      </p:sp>
    </p:spTree>
    <p:extLst>
      <p:ext uri="{BB962C8B-B14F-4D97-AF65-F5344CB8AC3E}">
        <p14:creationId xmlns:p14="http://schemas.microsoft.com/office/powerpoint/2010/main" val="2651471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A proper plan requires the right combination of documents to effectuate the individual’s wishes. We’ll take some time to talk about each of them. </a:t>
            </a:r>
          </a:p>
          <a:p>
            <a:r>
              <a:rPr lang="en-US" dirty="0">
                <a:effectLst/>
                <a:latin typeface="Calibri" panose="020F0502020204030204" pitchFamily="34" charset="0"/>
              </a:rPr>
              <a:t>Last Will and Testament </a:t>
            </a:r>
          </a:p>
          <a:p>
            <a:r>
              <a:rPr lang="en-US" dirty="0">
                <a:effectLst/>
                <a:latin typeface="Calibri" panose="020F0502020204030204" pitchFamily="34" charset="0"/>
              </a:rPr>
              <a:t>Trust </a:t>
            </a:r>
          </a:p>
          <a:p>
            <a:r>
              <a:rPr lang="en-US" dirty="0">
                <a:effectLst/>
                <a:latin typeface="Calibri" panose="020F0502020204030204" pitchFamily="34" charset="0"/>
              </a:rPr>
              <a:t>Power of Attorney (financial and medical) </a:t>
            </a:r>
          </a:p>
          <a:p>
            <a:r>
              <a:rPr lang="en-US" dirty="0">
                <a:effectLst/>
                <a:latin typeface="Calibri" panose="020F0502020204030204" pitchFamily="34" charset="0"/>
              </a:rPr>
              <a:t>Advance Health Care Directive (Living Will) </a:t>
            </a:r>
          </a:p>
          <a:p>
            <a:r>
              <a:rPr lang="en-US" dirty="0">
                <a:effectLst/>
                <a:latin typeface="Calibri" panose="020F0502020204030204" pitchFamily="34" charset="0"/>
              </a:rPr>
              <a:t>Beneficiary Designation Forms </a:t>
            </a:r>
          </a:p>
          <a:p>
            <a:br>
              <a:rPr lang="en-US" dirty="0">
                <a:effectLst/>
                <a:latin typeface="Calibri" panose="020F0502020204030204" pitchFamily="34" charset="0"/>
              </a:rPr>
            </a:br>
            <a:endParaRPr lang="en-US" dirty="0">
              <a:effectLst/>
              <a:latin typeface="Calibri" panose="020F0502020204030204" pitchFamily="34" charset="0"/>
            </a:endParaRPr>
          </a:p>
          <a:p>
            <a:r>
              <a:rPr lang="en-US" dirty="0">
                <a:effectLst/>
                <a:latin typeface="Calibri" panose="020F0502020204030204" pitchFamily="34" charset="0"/>
              </a:rPr>
              <a:t>These documents are not an all or nothing proposition. Rather, depending on circumstances, you may need a last will and testament, but not a trust. To determine what documents fit your needs, you should talk with your attorney and financial advisor.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15</a:t>
            </a:fld>
            <a:endParaRPr lang="en-US"/>
          </a:p>
        </p:txBody>
      </p:sp>
    </p:spTree>
    <p:extLst>
      <p:ext uri="{BB962C8B-B14F-4D97-AF65-F5344CB8AC3E}">
        <p14:creationId xmlns:p14="http://schemas.microsoft.com/office/powerpoint/2010/main" val="633053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A will is the most important document to have in order to make sure your assets pass to your intended beneficiaries at death. It also allows you to name a personal representative who will carry out the wishes stated in your will. In addition, it lets you name a guardian for your minor children. You can also create a trust in your will to achieve particular purposes.</a:t>
            </a:r>
          </a:p>
          <a:p>
            <a:r>
              <a:rPr lang="en-US" dirty="0">
                <a:effectLst/>
                <a:latin typeface="Calibri" panose="020F0502020204030204" pitchFamily="34" charset="0"/>
              </a:rPr>
              <a:t>The way your will is structured can also be used to accomplish other estate planning goals as well, most importantly tax planning. </a:t>
            </a:r>
          </a:p>
          <a:p>
            <a:endParaRPr lang="en-US" dirty="0">
              <a:effectLst/>
              <a:latin typeface="Calibri" panose="020F0502020204030204" pitchFamily="34" charset="0"/>
            </a:endParaRPr>
          </a:p>
          <a:p>
            <a:r>
              <a:rPr lang="en-US" dirty="0">
                <a:effectLst/>
                <a:latin typeface="Calibri" panose="020F0502020204030204" pitchFamily="34" charset="0"/>
              </a:rPr>
              <a:t>Every state has its own requirements for what makes a will valid. Generally speaking, to be valid, your will must be in writing and signed. The execution requirements are important because if they are not met, your will may be deemed invalid and thus property may pass per distribution laws of the state in which you resided at death rather than per the terms of your will.</a:t>
            </a:r>
          </a:p>
          <a:p>
            <a:endParaRPr lang="en-US" dirty="0">
              <a:effectLst/>
              <a:latin typeface="Calibri" panose="020F0502020204030204" pitchFamily="34" charset="0"/>
            </a:endParaRPr>
          </a:p>
          <a:p>
            <a:r>
              <a:rPr lang="en-US" dirty="0">
                <a:effectLst/>
                <a:latin typeface="Calibri" panose="020F0502020204030204" pitchFamily="34" charset="0"/>
              </a:rPr>
              <a:t>Many married people with children think they don’t need a will because everything, even if in their name alone, will pass to the surviving spouse, but that generally is not the case. If you don’t say to whom you want your individual assets to go to at death, the law presumes you did not favor your spouse over your children and thus your individual assets may be split among them depending on the state in which you reside at the time of death. A will makes sure that doesn’t happen if that is not your intent.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20</a:t>
            </a:fld>
            <a:endParaRPr lang="en-US"/>
          </a:p>
        </p:txBody>
      </p:sp>
    </p:spTree>
    <p:extLst>
      <p:ext uri="{BB962C8B-B14F-4D97-AF65-F5344CB8AC3E}">
        <p14:creationId xmlns:p14="http://schemas.microsoft.com/office/powerpoint/2010/main" val="1075115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There can be certain limited circumstances in which an alternative to a will is more suitable.</a:t>
            </a:r>
          </a:p>
          <a:p>
            <a:r>
              <a:rPr lang="en-US" dirty="0">
                <a:effectLst/>
                <a:latin typeface="Calibri" panose="020F0502020204030204" pitchFamily="34" charset="0"/>
              </a:rPr>
              <a:t>Depending on your state, probate fees and expenses (the fees and costs needed to carry out the terms of your will) vary widely and can be costly. Also, depending on your state, court oversight may be required. This may cause an increase in legal fees. Another potential disadvantage is the time delay to have your assets transferred to your beneficiaries under your will rather than if you had a trust or beneficiary‐designated assets. In many states, a well‐written will can substantially minimize the expenses of administration. You should talk with your attorney and financial advisor to determine what is right for you.</a:t>
            </a:r>
          </a:p>
          <a:p>
            <a:r>
              <a:rPr lang="en-US" dirty="0">
                <a:effectLst/>
                <a:latin typeface="Calibri" panose="020F0502020204030204" pitchFamily="34" charset="0"/>
              </a:rPr>
              <a:t>Almost always, the measure of control you are able to exercise over the distribution of your estate and those who manage it far outweighs any costs or delays.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21</a:t>
            </a:fld>
            <a:endParaRPr lang="en-US"/>
          </a:p>
        </p:txBody>
      </p:sp>
    </p:spTree>
    <p:extLst>
      <p:ext uri="{BB962C8B-B14F-4D97-AF65-F5344CB8AC3E}">
        <p14:creationId xmlns:p14="http://schemas.microsoft.com/office/powerpoint/2010/main" val="1993219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Trusts are flexible and can specify how and when the assets pass to beneficiaries. They can be established during lifetime (inter </a:t>
            </a:r>
            <a:r>
              <a:rPr lang="en-US" dirty="0" err="1">
                <a:effectLst/>
                <a:latin typeface="Calibri" panose="020F0502020204030204" pitchFamily="34" charset="0"/>
              </a:rPr>
              <a:t>vivostrust</a:t>
            </a:r>
            <a:r>
              <a:rPr lang="en-US" dirty="0">
                <a:effectLst/>
                <a:latin typeface="Calibri" panose="020F0502020204030204" pitchFamily="34" charset="0"/>
              </a:rPr>
              <a:t>) or at death by inclusion in a will (testamentary trust).</a:t>
            </a:r>
          </a:p>
          <a:p>
            <a:r>
              <a:rPr lang="en-US" dirty="0">
                <a:effectLst/>
                <a:latin typeface="Calibri" panose="020F0502020204030204" pitchFamily="34" charset="0"/>
              </a:rPr>
              <a:t>In certain circumstances a trust is a helpful planning tool. It can help plan for incapacity and keep certain assets out of probate, which we’ll discuss later. </a:t>
            </a:r>
          </a:p>
          <a:p>
            <a:r>
              <a:rPr lang="en-US" dirty="0">
                <a:effectLst/>
                <a:latin typeface="Calibri" panose="020F0502020204030204" pitchFamily="34" charset="0"/>
              </a:rPr>
              <a:t>Trusts can either be set up during your lifetime as a separate, stand‐alone entity (inter </a:t>
            </a:r>
            <a:r>
              <a:rPr lang="en-US" dirty="0" err="1">
                <a:effectLst/>
                <a:latin typeface="Calibri" panose="020F0502020204030204" pitchFamily="34" charset="0"/>
              </a:rPr>
              <a:t>vivostrust</a:t>
            </a:r>
            <a:r>
              <a:rPr lang="en-US" dirty="0">
                <a:effectLst/>
                <a:latin typeface="Calibri" panose="020F0502020204030204" pitchFamily="34" charset="0"/>
              </a:rPr>
              <a:t>), or included in the body of your will to be established after death (testamentary trust).</a:t>
            </a:r>
          </a:p>
          <a:p>
            <a:r>
              <a:rPr lang="en-US" dirty="0">
                <a:effectLst/>
                <a:latin typeface="Calibri" panose="020F0502020204030204" pitchFamily="34" charset="0"/>
              </a:rPr>
              <a:t>In addition, you may want to use a trust as part of an overall strategy to minimize taxes, to have certain property managed by a professional, and to provide for minor children, elderly parents and other dependent beneficiaries. Furthermore, certain trusts can be established to protect your assets from future creditors. </a:t>
            </a:r>
          </a:p>
          <a:p>
            <a:r>
              <a:rPr lang="en-US" dirty="0">
                <a:effectLst/>
                <a:latin typeface="Calibri" panose="020F0502020204030204" pitchFamily="34" charset="0"/>
              </a:rPr>
              <a:t>Trusts can provide a means to administer property according to your wishes on an ongoing basis, allowing you to maintain a degree of control after property is placed in the trust, even after your death.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22</a:t>
            </a:fld>
            <a:endParaRPr lang="en-US"/>
          </a:p>
        </p:txBody>
      </p:sp>
    </p:spTree>
    <p:extLst>
      <p:ext uri="{BB962C8B-B14F-4D97-AF65-F5344CB8AC3E}">
        <p14:creationId xmlns:p14="http://schemas.microsoft.com/office/powerpoint/2010/main" val="2673483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A trust is a fiduciary relationship where the grantor arranges with the trustee to hold property for the benefit of the third party, or beneficiary. The grantor names the beneficiaries and trustees, and establishes the rules the trustee must follow in the trust agreement. </a:t>
            </a:r>
          </a:p>
          <a:p>
            <a:r>
              <a:rPr lang="en-US" dirty="0">
                <a:effectLst/>
                <a:latin typeface="Calibri" panose="020F0502020204030204" pitchFamily="34" charset="0"/>
              </a:rPr>
              <a:t>When you create a trust, you split the ownership of the trust property—legal ownership goes to the trustee and beneficial ownership goes to the beneficiary. This means that the trustee is legally responsible for managing the property according to the trust rules, and that the beneficiary receives the financial benefits, such as income, principal and use of/enjoyment from the trust property.</a:t>
            </a:r>
          </a:p>
          <a:p>
            <a:r>
              <a:rPr lang="en-US" dirty="0">
                <a:effectLst/>
                <a:latin typeface="Calibri" panose="020F0502020204030204" pitchFamily="34" charset="0"/>
              </a:rPr>
              <a:t>If you have the right to change or end the trust anytime you want to, the trust is considered a revocable trust. If the trust cannot be changed or revoked by the grantor alone, the trust is irrevocable. A revocable trust generally becomes irrevocable when you die, since you are no longer around to change or revoke it.</a:t>
            </a:r>
          </a:p>
          <a:p>
            <a:r>
              <a:rPr lang="en-US" dirty="0">
                <a:effectLst/>
                <a:latin typeface="Calibri" panose="020F0502020204030204" pitchFamily="34" charset="0"/>
              </a:rPr>
              <a:t>While we won’t go into great detail, revocable trusts are commonly used to plan for incapacity and avoid probate. A trust avoids probate because the trust agreement itself determines what happens to the trust property upon your death. Irrevocable trusts, on the other hand, are commonly used for transfer tax planning and creditor protection.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23</a:t>
            </a:fld>
            <a:endParaRPr lang="en-US"/>
          </a:p>
        </p:txBody>
      </p:sp>
    </p:spTree>
    <p:extLst>
      <p:ext uri="{BB962C8B-B14F-4D97-AF65-F5344CB8AC3E}">
        <p14:creationId xmlns:p14="http://schemas.microsoft.com/office/powerpoint/2010/main" val="2979621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Like a will, a trust has advantages and disadvantages.</a:t>
            </a:r>
          </a:p>
          <a:p>
            <a:r>
              <a:rPr lang="en-US" dirty="0">
                <a:effectLst/>
                <a:latin typeface="Calibri" panose="020F0502020204030204" pitchFamily="34" charset="0"/>
              </a:rPr>
              <a:t>Implementing a trust can save time and court fees after you die. Beneficiaries can generally access assets quicker than they would be able to if they were distributed by a will. You can also control how and when assets are distributed or held over time, having placed them under the watchful eye of a responsible trustee.</a:t>
            </a:r>
          </a:p>
          <a:p>
            <a:r>
              <a:rPr lang="en-US" dirty="0">
                <a:effectLst/>
                <a:latin typeface="Calibri" panose="020F0502020204030204" pitchFamily="34" charset="0"/>
              </a:rPr>
              <a:t>Because you can specify when and how distributions can be made, a trust that is drafted properly can protect assets from the creditors of any beneficiaries, or from the beneficiaries themselves, if necessary. </a:t>
            </a:r>
          </a:p>
          <a:p>
            <a:r>
              <a:rPr lang="en-US" dirty="0">
                <a:effectLst/>
                <a:latin typeface="Calibri" panose="020F0502020204030204" pitchFamily="34" charset="0"/>
              </a:rPr>
              <a:t>However, a trust does have more up‐front and ongoing costs and requires more administrative efforts than a will.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24</a:t>
            </a:fld>
            <a:endParaRPr lang="en-US"/>
          </a:p>
        </p:txBody>
      </p:sp>
    </p:spTree>
    <p:extLst>
      <p:ext uri="{BB962C8B-B14F-4D97-AF65-F5344CB8AC3E}">
        <p14:creationId xmlns:p14="http://schemas.microsoft.com/office/powerpoint/2010/main" val="665283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There are many types of trusts. Some of the more common trusts include:</a:t>
            </a:r>
          </a:p>
          <a:p>
            <a:r>
              <a:rPr lang="en-US" dirty="0">
                <a:effectLst/>
                <a:latin typeface="Calibri" panose="020F0502020204030204" pitchFamily="34" charset="0"/>
              </a:rPr>
              <a:t>Marital “A” trust: Assets are moved into the trust upon your death and the income generated by the assets is paid to the surviving spouse for life. In addition, you may authorize payments to the surviving spouse from principal as needed. When the surviving spouse dies, the remaining trust assets pass to the designated heirs. This is often used when a second marriage is involved, and/or in combination with a credit shelter trust.</a:t>
            </a:r>
          </a:p>
          <a:p>
            <a:r>
              <a:rPr lang="en-US" dirty="0">
                <a:effectLst/>
                <a:latin typeface="Calibri" panose="020F0502020204030204" pitchFamily="34" charset="0"/>
              </a:rPr>
              <a:t>Credit shelter “B” trust: Specific assets are transferred to or for the benefit of the beneficiaries named in the trust, usually a couple’s children, bypassing the surviving spouse’s estate in order to use the full federal estate tax exemption. However, the surviving spouse maintains access to the trust assets and the income they generate during his or her lifetime.</a:t>
            </a:r>
          </a:p>
          <a:p>
            <a:r>
              <a:rPr lang="en-US" dirty="0">
                <a:effectLst/>
                <a:latin typeface="Calibri" panose="020F0502020204030204" pitchFamily="34" charset="0"/>
              </a:rPr>
              <a:t>Children’s trust: Places assets under the control of a designated trustee for safekeeping and distribution of income and principal as necessary to meet the needs of children until they reach the age at which the grantor deems them capable of managing the assets on their own. This can be used for either minor or adult children.</a:t>
            </a:r>
          </a:p>
          <a:p>
            <a:r>
              <a:rPr lang="en-US" dirty="0">
                <a:effectLst/>
                <a:latin typeface="Calibri" panose="020F0502020204030204" pitchFamily="34" charset="0"/>
              </a:rPr>
              <a:t>Special needs trust: Allows a beneficiary who is receiving government benefits due to a disability to benefit from assets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25</a:t>
            </a:fld>
            <a:endParaRPr lang="en-US"/>
          </a:p>
        </p:txBody>
      </p:sp>
    </p:spTree>
    <p:extLst>
      <p:ext uri="{BB962C8B-B14F-4D97-AF65-F5344CB8AC3E}">
        <p14:creationId xmlns:p14="http://schemas.microsoft.com/office/powerpoint/2010/main" val="124939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a living trust avoid probate?</a:t>
            </a:r>
          </a:p>
          <a:p>
            <a:r>
              <a:rPr lang="en-US" dirty="0"/>
              <a:t>A living Trust is a contract! – avoids probate altogether, keeps affairs private</a:t>
            </a:r>
          </a:p>
          <a:p>
            <a:r>
              <a:rPr lang="en-US" dirty="0"/>
              <a:t>Look how happy that family is!!</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26</a:t>
            </a:fld>
            <a:endParaRPr lang="en-US"/>
          </a:p>
        </p:txBody>
      </p:sp>
    </p:spTree>
    <p:extLst>
      <p:ext uri="{BB962C8B-B14F-4D97-AF65-F5344CB8AC3E}">
        <p14:creationId xmlns:p14="http://schemas.microsoft.com/office/powerpoint/2010/main" val="973284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highlight>
                  <a:srgbClr val="FFFFFF"/>
                </a:highlight>
                <a:latin typeface="Calibri" panose="020F0502020204030204" pitchFamily="34" charset="0"/>
              </a:rPr>
              <a:t>In this presentation we will cover the following topics: </a:t>
            </a:r>
            <a:endParaRPr lang="en-US" dirty="0">
              <a:effectLst/>
              <a:highlight>
                <a:srgbClr val="FFFFFF"/>
              </a:highlight>
            </a:endParaRPr>
          </a:p>
          <a:p>
            <a:pPr>
              <a:buFont typeface="Arial" panose="020B0604020202020204" pitchFamily="34" charset="0"/>
              <a:buChar char="•"/>
            </a:pPr>
            <a:r>
              <a:rPr lang="en-US" sz="1200" dirty="0">
                <a:effectLst/>
                <a:highlight>
                  <a:srgbClr val="FFFFFF"/>
                </a:highlight>
                <a:latin typeface="Calibri" panose="020F0502020204030204" pitchFamily="34" charset="0"/>
              </a:rPr>
              <a:t>What is estate planning? </a:t>
            </a:r>
            <a:endParaRPr lang="en-US" sz="1200" dirty="0">
              <a:effectLst/>
              <a:highlight>
                <a:srgbClr val="FFFFFF"/>
              </a:highlight>
              <a:latin typeface="ArialMT"/>
            </a:endParaRPr>
          </a:p>
          <a:p>
            <a:pPr>
              <a:buFont typeface="Arial" panose="020B0604020202020204" pitchFamily="34" charset="0"/>
              <a:buChar char="•"/>
            </a:pPr>
            <a:r>
              <a:rPr lang="en-US" sz="1200" dirty="0">
                <a:effectLst/>
                <a:highlight>
                  <a:srgbClr val="FFFFFF"/>
                </a:highlight>
                <a:latin typeface="Calibri" panose="020F0502020204030204" pitchFamily="34" charset="0"/>
              </a:rPr>
              <a:t>Who should have an estate plan? </a:t>
            </a:r>
            <a:endParaRPr lang="en-US" sz="1200" dirty="0">
              <a:effectLst/>
              <a:highlight>
                <a:srgbClr val="FFFFFF"/>
              </a:highlight>
              <a:latin typeface="ArialMT"/>
            </a:endParaRPr>
          </a:p>
          <a:p>
            <a:pPr>
              <a:buFont typeface="Arial" panose="020B0604020202020204" pitchFamily="34" charset="0"/>
              <a:buChar char="•"/>
            </a:pPr>
            <a:r>
              <a:rPr lang="en-US" sz="1200" dirty="0">
                <a:effectLst/>
                <a:highlight>
                  <a:srgbClr val="FFFFFF"/>
                </a:highlight>
                <a:latin typeface="Calibri" panose="020F0502020204030204" pitchFamily="34" charset="0"/>
              </a:rPr>
              <a:t>What legal documents make up a basic estate plan? </a:t>
            </a:r>
            <a:endParaRPr lang="en-US" sz="1200" dirty="0">
              <a:effectLst/>
              <a:highlight>
                <a:srgbClr val="FFFFFF"/>
              </a:highlight>
              <a:latin typeface="ArialMT"/>
            </a:endParaRPr>
          </a:p>
          <a:p>
            <a:pPr>
              <a:buFont typeface="Arial" panose="020B0604020202020204" pitchFamily="34" charset="0"/>
              <a:buChar char="•"/>
            </a:pPr>
            <a:r>
              <a:rPr lang="en-US" sz="1200" dirty="0">
                <a:effectLst/>
                <a:highlight>
                  <a:srgbClr val="FFFFFF"/>
                </a:highlight>
                <a:latin typeface="Calibri" panose="020F0502020204030204" pitchFamily="34" charset="0"/>
              </a:rPr>
              <a:t>What is estate administration and probate? </a:t>
            </a:r>
            <a:endParaRPr lang="en-US" sz="1200" dirty="0">
              <a:effectLst/>
              <a:highlight>
                <a:srgbClr val="FFFFFF"/>
              </a:highlight>
              <a:latin typeface="ArialMT"/>
            </a:endParaRPr>
          </a:p>
          <a:p>
            <a:pPr>
              <a:buFont typeface="Arial" panose="020B0604020202020204" pitchFamily="34" charset="0"/>
              <a:buChar char="•"/>
            </a:pPr>
            <a:r>
              <a:rPr lang="en-US" sz="1200" dirty="0">
                <a:effectLst/>
                <a:highlight>
                  <a:srgbClr val="FFFFFF"/>
                </a:highlight>
                <a:latin typeface="Calibri" panose="020F0502020204030204" pitchFamily="34" charset="0"/>
              </a:rPr>
              <a:t>What type of taxes are involved in estate planning? </a:t>
            </a:r>
            <a:endParaRPr lang="en-US" sz="1200" dirty="0">
              <a:effectLst/>
              <a:highlight>
                <a:srgbClr val="FFFFFF"/>
              </a:highlight>
              <a:latin typeface="ArialMT"/>
            </a:endParaRPr>
          </a:p>
        </p:txBody>
      </p:sp>
      <p:sp>
        <p:nvSpPr>
          <p:cNvPr id="4" name="Slide Number Placeholder 3"/>
          <p:cNvSpPr>
            <a:spLocks noGrp="1"/>
          </p:cNvSpPr>
          <p:nvPr>
            <p:ph type="sldNum" sz="quarter" idx="5"/>
          </p:nvPr>
        </p:nvSpPr>
        <p:spPr/>
        <p:txBody>
          <a:bodyPr/>
          <a:lstStyle/>
          <a:p>
            <a:fld id="{96874A09-FFF8-804C-B92E-08E1F18E6CC1}" type="slidenum">
              <a:rPr lang="en-US" smtClean="0"/>
              <a:t>5</a:t>
            </a:fld>
            <a:endParaRPr lang="en-US"/>
          </a:p>
        </p:txBody>
      </p:sp>
    </p:spTree>
    <p:extLst>
      <p:ext uri="{BB962C8B-B14F-4D97-AF65-F5344CB8AC3E}">
        <p14:creationId xmlns:p14="http://schemas.microsoft.com/office/powerpoint/2010/main" val="222075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a living trust avoid probate?</a:t>
            </a:r>
          </a:p>
          <a:p>
            <a:r>
              <a:rPr lang="en-US" dirty="0"/>
              <a:t>A living Trust is a contract! – avoids probate altogether, keeps affairs private</a:t>
            </a:r>
          </a:p>
          <a:p>
            <a:r>
              <a:rPr lang="en-US" dirty="0"/>
              <a:t>Look how happy that family is!!</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27</a:t>
            </a:fld>
            <a:endParaRPr lang="en-US"/>
          </a:p>
        </p:txBody>
      </p:sp>
    </p:spTree>
    <p:extLst>
      <p:ext uri="{BB962C8B-B14F-4D97-AF65-F5344CB8AC3E}">
        <p14:creationId xmlns:p14="http://schemas.microsoft.com/office/powerpoint/2010/main" val="1178955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28</a:t>
            </a:fld>
            <a:endParaRPr lang="en-US"/>
          </a:p>
        </p:txBody>
      </p:sp>
    </p:spTree>
    <p:extLst>
      <p:ext uri="{BB962C8B-B14F-4D97-AF65-F5344CB8AC3E}">
        <p14:creationId xmlns:p14="http://schemas.microsoft.com/office/powerpoint/2010/main" val="1885193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DF48D-0C86-7CD5-E7DB-ECBE63645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7857D-1B0D-CCBB-2691-9365D429E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036882-3E35-A8AF-8F2A-9D5059E7378D}"/>
              </a:ext>
            </a:extLst>
          </p:cNvPr>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Speaker Notes: Michael Jackson had the right idea—he created a trust. But he never moved assets into it. Because of that, his estate still went through probate. A great plan on paper means nothing if you don’t follow through.</a:t>
            </a:r>
            <a:r>
              <a:rPr lang="en-US" sz="2800" dirty="0">
                <a:effectLst/>
              </a:rPr>
              <a:t> </a:t>
            </a:r>
            <a:endParaRPr lang="en-US" dirty="0"/>
          </a:p>
        </p:txBody>
      </p:sp>
      <p:sp>
        <p:nvSpPr>
          <p:cNvPr id="4" name="Slide Number Placeholder 3">
            <a:extLst>
              <a:ext uri="{FF2B5EF4-FFF2-40B4-BE49-F238E27FC236}">
                <a16:creationId xmlns:a16="http://schemas.microsoft.com/office/drawing/2014/main" id="{879EF54D-1410-3B95-582C-BF729AF9E053}"/>
              </a:ext>
            </a:extLst>
          </p:cNvPr>
          <p:cNvSpPr>
            <a:spLocks noGrp="1"/>
          </p:cNvSpPr>
          <p:nvPr>
            <p:ph type="sldNum" sz="quarter" idx="5"/>
          </p:nvPr>
        </p:nvSpPr>
        <p:spPr/>
        <p:txBody>
          <a:bodyPr/>
          <a:lstStyle/>
          <a:p>
            <a:fld id="{96874A09-FFF8-804C-B92E-08E1F18E6CC1}" type="slidenum">
              <a:rPr lang="en-US" smtClean="0"/>
              <a:t>29</a:t>
            </a:fld>
            <a:endParaRPr lang="en-US"/>
          </a:p>
        </p:txBody>
      </p:sp>
    </p:spTree>
    <p:extLst>
      <p:ext uri="{BB962C8B-B14F-4D97-AF65-F5344CB8AC3E}">
        <p14:creationId xmlns:p14="http://schemas.microsoft.com/office/powerpoint/2010/main" val="7820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A power of attorney is an alternative to having a court appoint a guardian to manage your financial and medical affairs in the event of incapacity or disability. To have a guardian appointed, a petition must be filed by the person seeking to be the guardian and a court hearing must be held. While there are some circumstances that permit you to have a hearing relatively quickly, it could be a month or more before your case is heard.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30</a:t>
            </a:fld>
            <a:endParaRPr lang="en-US"/>
          </a:p>
        </p:txBody>
      </p:sp>
    </p:spTree>
    <p:extLst>
      <p:ext uri="{BB962C8B-B14F-4D97-AF65-F5344CB8AC3E}">
        <p14:creationId xmlns:p14="http://schemas.microsoft.com/office/powerpoint/2010/main" val="1955008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A power of attorney can be limited in time, or it can be durable, meaning the agent’s power will continue if you should become incapacitated. In many states it can also be what is called a “springing” power of attorney, meaning it is not effective until the individual is either disabled or incapacitated.</a:t>
            </a:r>
          </a:p>
          <a:p>
            <a:r>
              <a:rPr lang="en-US" dirty="0">
                <a:effectLst/>
                <a:latin typeface="Calibri" panose="020F0502020204030204" pitchFamily="34" charset="0"/>
              </a:rPr>
              <a:t>Who you select as your agent is a very personal decision. You should choose someone you trust and who has the knowledge and expertise necessary to make sound financial and medical decisions for you. You also can name multiple people as your agent and require that they agree on any action for you.</a:t>
            </a:r>
          </a:p>
          <a:p>
            <a:r>
              <a:rPr lang="en-US" dirty="0">
                <a:effectLst/>
                <a:latin typeface="Calibri" panose="020F0502020204030204" pitchFamily="34" charset="0"/>
              </a:rPr>
              <a:t>You can control what powers you want to give your agent. For instance, you may want your agent to be able to make gifts of your assets, which could help minimize your estate taxes or help you qualify for Medicaid if structured correctly, and designate retirement funds and insurance policies for you so that they get to the intended beneficiaries. What to include in your power of attorney is dictated by your individual circumstances.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31</a:t>
            </a:fld>
            <a:endParaRPr lang="en-US"/>
          </a:p>
        </p:txBody>
      </p:sp>
    </p:spTree>
    <p:extLst>
      <p:ext uri="{BB962C8B-B14F-4D97-AF65-F5344CB8AC3E}">
        <p14:creationId xmlns:p14="http://schemas.microsoft.com/office/powerpoint/2010/main" val="800851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74246-5A4E-2AE3-75D3-BEBDC7F1C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599D66-DACC-D806-F5DE-7D19D024B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4E702-6603-07E3-084E-16E3A54D1136}"/>
              </a:ext>
            </a:extLst>
          </p:cNvPr>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Speaker Notes: Glen Campbell’s Alzheimer’s diagnosis led to years of conflict between his children and his wife over who should be in charge of his care and money. With clear POA and healthcare directives, that conflict could have been avoided.</a:t>
            </a:r>
            <a:r>
              <a:rPr lang="en-US" sz="2800" dirty="0">
                <a:effectLst/>
              </a:rPr>
              <a:t> </a:t>
            </a:r>
            <a:endParaRPr lang="en-US" dirty="0"/>
          </a:p>
        </p:txBody>
      </p:sp>
      <p:sp>
        <p:nvSpPr>
          <p:cNvPr id="4" name="Slide Number Placeholder 3">
            <a:extLst>
              <a:ext uri="{FF2B5EF4-FFF2-40B4-BE49-F238E27FC236}">
                <a16:creationId xmlns:a16="http://schemas.microsoft.com/office/drawing/2014/main" id="{64075ECC-1947-19F6-D997-2232C9834028}"/>
              </a:ext>
            </a:extLst>
          </p:cNvPr>
          <p:cNvSpPr>
            <a:spLocks noGrp="1"/>
          </p:cNvSpPr>
          <p:nvPr>
            <p:ph type="sldNum" sz="quarter" idx="5"/>
          </p:nvPr>
        </p:nvSpPr>
        <p:spPr/>
        <p:txBody>
          <a:bodyPr/>
          <a:lstStyle/>
          <a:p>
            <a:fld id="{96874A09-FFF8-804C-B92E-08E1F18E6CC1}" type="slidenum">
              <a:rPr lang="en-US" smtClean="0"/>
              <a:t>32</a:t>
            </a:fld>
            <a:endParaRPr lang="en-US"/>
          </a:p>
        </p:txBody>
      </p:sp>
    </p:spTree>
    <p:extLst>
      <p:ext uri="{BB962C8B-B14F-4D97-AF65-F5344CB8AC3E}">
        <p14:creationId xmlns:p14="http://schemas.microsoft.com/office/powerpoint/2010/main" val="55682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An advanced health care directive or living will can leave instructions about the medical care you would want if conditions are such that you cannot express your own wishes. It often includes directions regarding treatments if you have an end‐stage medical condition with no realistic hope of recovery.</a:t>
            </a:r>
          </a:p>
          <a:p>
            <a:r>
              <a:rPr lang="en-US" dirty="0">
                <a:effectLst/>
                <a:latin typeface="Calibri" panose="020F0502020204030204" pitchFamily="34" charset="0"/>
              </a:rPr>
              <a:t>There are different ways to do this—with a living will, or a durable power of attorney for health care, which some states refer to as a health‐care proxy. Oftentimes, these documents are one and the same.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33</a:t>
            </a:fld>
            <a:endParaRPr lang="en-US"/>
          </a:p>
        </p:txBody>
      </p:sp>
    </p:spTree>
    <p:extLst>
      <p:ext uri="{BB962C8B-B14F-4D97-AF65-F5344CB8AC3E}">
        <p14:creationId xmlns:p14="http://schemas.microsoft.com/office/powerpoint/2010/main" val="3245464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The appointment of a health care agent or proxy allows your designated agent to make medical care decisions for you when you are unable to do so for yourself. Essentially, this is a power of attorney for all health care‐related decisions.</a:t>
            </a:r>
          </a:p>
          <a:p>
            <a:r>
              <a:rPr lang="en-US" dirty="0">
                <a:effectLst/>
                <a:latin typeface="Calibri" panose="020F0502020204030204" pitchFamily="34" charset="0"/>
              </a:rPr>
              <a:t>A living will lists the types of medical treatment you would want, or perhaps not want, if you have an end‐stage medical condition. An end stage medical condition is an incurable and irreversible medical condition in an advanced state caused by injury, disease, or physical illness that will result in death despite the introduction or continuation of medical treatment. For example, your living will might state that you would not want to be placed on a ventilator if you have an end‐stage medical condition. With a living will, you can generally authorize your agent to simply keep you comfortable, or provide specific directions as to particular treatments to withhold.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rPr>
              <a:t>An advanced health care directive requires you to think about possible medical condition scenarios and what specific action(s) you would want or not want to be taken. Your instructions are then memorialized in the advanced health care directive so that your agent and medical provider will be able to clearly understand what treatment options should and should not be taken. This avoids confusion for both your family and medical providers. </a:t>
            </a:r>
          </a:p>
          <a:p>
            <a:endParaRPr lang="en-US"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34</a:t>
            </a:fld>
            <a:endParaRPr lang="en-US"/>
          </a:p>
        </p:txBody>
      </p:sp>
    </p:spTree>
    <p:extLst>
      <p:ext uri="{BB962C8B-B14F-4D97-AF65-F5344CB8AC3E}">
        <p14:creationId xmlns:p14="http://schemas.microsoft.com/office/powerpoint/2010/main" val="2169491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Beneficiary‐designated assets are not subject to probate. This allows the designated assets to be distributed to your intended beneficiaries more efficiently than if passing through your will or trust. </a:t>
            </a:r>
          </a:p>
          <a:p>
            <a:r>
              <a:rPr lang="en-US" dirty="0">
                <a:effectLst/>
                <a:latin typeface="Calibri" panose="020F0502020204030204" pitchFamily="34" charset="0"/>
              </a:rPr>
              <a:t>Assets designated as payable on death or transferable on death will automatically pass to the specified beneficiary upon your death. The beneficiaries you name will not have any access to these types of assets until your death, and you may usually change the beneficiaries at any time prior to your death.</a:t>
            </a:r>
          </a:p>
          <a:p>
            <a:r>
              <a:rPr lang="en-US" dirty="0">
                <a:effectLst/>
                <a:latin typeface="Calibri" panose="020F0502020204030204" pitchFamily="34" charset="0"/>
              </a:rPr>
              <a:t>Any assets owned jointly with a right of survivorship will automatically pass to the surviving owner(s) upon your death as well. For example, if either real estate or a bank account is titled in both your name and your two children’s names, you each own an undivided one third interest in the property. Upon your death, your interest is automatically divided equally among your children. Thus, at your death, your children each now have an undivided one‐half interest in the property.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35</a:t>
            </a:fld>
            <a:endParaRPr lang="en-US"/>
          </a:p>
        </p:txBody>
      </p:sp>
    </p:spTree>
    <p:extLst>
      <p:ext uri="{BB962C8B-B14F-4D97-AF65-F5344CB8AC3E}">
        <p14:creationId xmlns:p14="http://schemas.microsoft.com/office/powerpoint/2010/main" val="309472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Assets with beneficiary designations have both drawbacks and benefits.</a:t>
            </a:r>
          </a:p>
          <a:p>
            <a:r>
              <a:rPr lang="en-US" dirty="0">
                <a:effectLst/>
                <a:latin typeface="Calibri" panose="020F0502020204030204" pitchFamily="34" charset="0"/>
              </a:rPr>
              <a:t>Being able to designate a beneficiary of your assets is almost always the most efficient way to transfer such assets at death. This is especially the case when those assets are being divided among multiple beneficiaries.</a:t>
            </a:r>
          </a:p>
          <a:p>
            <a:r>
              <a:rPr lang="en-US" dirty="0">
                <a:effectLst/>
                <a:latin typeface="Calibri" panose="020F0502020204030204" pitchFamily="34" charset="0"/>
              </a:rPr>
              <a:t>However, beneficiary‐designated assets require careful monitoring, especially when your estate plan changes, because the beneficiary designation forms need to conform with the overall structure of your estate plan. Further, if you’re trying to ensure an even distribution of assets, it can be difficult to ensure fairness among several beneficiaries. For instance, if you wanted to leave 50% of all your investment accounts to charity and the other 50% to your two children, you will need to make sure that all of your account designation forms follow your estate plan distribution scheme. If you fail to properly designate just one account then the overall distribution could be adversely affected.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36</a:t>
            </a:fld>
            <a:endParaRPr lang="en-US"/>
          </a:p>
        </p:txBody>
      </p:sp>
    </p:spTree>
    <p:extLst>
      <p:ext uri="{BB962C8B-B14F-4D97-AF65-F5344CB8AC3E}">
        <p14:creationId xmlns:p14="http://schemas.microsoft.com/office/powerpoint/2010/main" val="2553427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FF"/>
                </a:highlight>
                <a:latin typeface="Calibri" panose="020F0502020204030204" pitchFamily="34" charset="0"/>
              </a:rPr>
              <a:t>Generally, people create estate plans because they want control. They also want to make sure that their wishes are clear in order to avoid disputes. In addition, they care about preserving their property for their intended recipients. </a:t>
            </a:r>
            <a:endParaRPr lang="en-US" dirty="0">
              <a:effectLst/>
              <a:highlight>
                <a:srgbClr val="FFFFFF"/>
              </a:highlight>
            </a:endParaRPr>
          </a:p>
          <a:p>
            <a:r>
              <a:rPr lang="en-US" sz="1800" dirty="0">
                <a:effectLst/>
                <a:highlight>
                  <a:srgbClr val="FFFFFF"/>
                </a:highlight>
                <a:latin typeface="Calibri" panose="020F0502020204030204" pitchFamily="34" charset="0"/>
              </a:rPr>
              <a:t>Some of the most common goals ensuring that include: </a:t>
            </a:r>
            <a:endParaRPr lang="en-US" dirty="0">
              <a:effectLst/>
              <a:highlight>
                <a:srgbClr val="FFFFFF"/>
              </a:highlight>
            </a:endParaRPr>
          </a:p>
          <a:p>
            <a:pPr>
              <a:buFont typeface="Arial" panose="020B0604020202020204" pitchFamily="34" charset="0"/>
              <a:buChar char="•"/>
            </a:pPr>
            <a:r>
              <a:rPr lang="en-US" sz="1800" dirty="0">
                <a:effectLst/>
                <a:highlight>
                  <a:srgbClr val="FFFFFF"/>
                </a:highlight>
                <a:latin typeface="Calibri" panose="020F0502020204030204" pitchFamily="34" charset="0"/>
              </a:rPr>
              <a:t>Assets will be managed properly if you become incapacitated and cannot manage your affairs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Assets will pass to the people and entities you wish to benefit at death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Taxes are avoided or minimized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Ambiguities and misunderstandings are avoided or minimized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Administrative costs are limited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Those with a special circumstance are provided the resources and care they need </a:t>
            </a:r>
            <a:endParaRPr lang="en-US" sz="1800" dirty="0">
              <a:effectLst/>
              <a:highlight>
                <a:srgbClr val="FFFFFF"/>
              </a:highlight>
              <a:latin typeface="ArialMT"/>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6</a:t>
            </a:fld>
            <a:endParaRPr lang="en-US"/>
          </a:p>
        </p:txBody>
      </p:sp>
    </p:spTree>
    <p:extLst>
      <p:ext uri="{BB962C8B-B14F-4D97-AF65-F5344CB8AC3E}">
        <p14:creationId xmlns:p14="http://schemas.microsoft.com/office/powerpoint/2010/main" val="2763179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37</a:t>
            </a:fld>
            <a:endParaRPr lang="en-US"/>
          </a:p>
        </p:txBody>
      </p:sp>
    </p:spTree>
    <p:extLst>
      <p:ext uri="{BB962C8B-B14F-4D97-AF65-F5344CB8AC3E}">
        <p14:creationId xmlns:p14="http://schemas.microsoft.com/office/powerpoint/2010/main" val="913366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rPr>
              <a:t>Upon your death, the assets of your estate will be gathered and managed by your personal representative. He or she is tasked with paying the estate’s debts and distributing the remaining assets to the proper beneficiaries. The personal representative essentially has all of the power that you would have with regard to your assets if you were still alive. </a:t>
            </a:r>
          </a:p>
          <a:p>
            <a:endParaRPr lang="en-US" dirty="0"/>
          </a:p>
          <a:p>
            <a:r>
              <a:rPr lang="en-US" dirty="0">
                <a:effectLst/>
                <a:latin typeface="Calibri" panose="020F0502020204030204" pitchFamily="34" charset="0"/>
              </a:rPr>
              <a:t>Most wills have to be probated. The rules vary by state, but in some, smaller estates are exempt from probate, or qualify for an expedited probate administration process. So, what does probate involve?</a:t>
            </a:r>
          </a:p>
          <a:p>
            <a:r>
              <a:rPr lang="en-US" dirty="0">
                <a:effectLst/>
                <a:latin typeface="Calibri" panose="020F0502020204030204" pitchFamily="34" charset="0"/>
              </a:rPr>
              <a:t>Probate starts with someone filing a petition and the will, or petition if you do not have a will, with the probate court. The probate court will then oversee the estate settlement process. Usually, the person named as the personal representative in the will does this. Once the will is filed with the court and validated, the personal representative can go about the business of settling the estate. This means collecting monies owed to the person who died, such as wages, paying any outstanding bills, filing final income tax and estate tax returns, and then distributing the remaining property to the rightful heirs. </a:t>
            </a:r>
          </a:p>
          <a:p>
            <a:r>
              <a:rPr lang="en-US" dirty="0">
                <a:effectLst/>
                <a:latin typeface="Calibri" panose="020F0502020204030204" pitchFamily="34" charset="0"/>
              </a:rPr>
              <a:t>The probate process typically lasts anywhere from a few months to few years, depending on the size of the estate if the personal representative moves in a timely fashion and there are no disputes with beneficiaries or creditors.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38</a:t>
            </a:fld>
            <a:endParaRPr lang="en-US"/>
          </a:p>
        </p:txBody>
      </p:sp>
    </p:spTree>
    <p:extLst>
      <p:ext uri="{BB962C8B-B14F-4D97-AF65-F5344CB8AC3E}">
        <p14:creationId xmlns:p14="http://schemas.microsoft.com/office/powerpoint/2010/main" val="1821187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Most wills have to be probated. The rules vary by state, but in some, smaller estates are exempt from probate, or qualify for an expedited probate administration process. So, what does probate involve?</a:t>
            </a:r>
          </a:p>
          <a:p>
            <a:r>
              <a:rPr lang="en-US" dirty="0">
                <a:effectLst/>
                <a:latin typeface="Calibri" panose="020F0502020204030204" pitchFamily="34" charset="0"/>
              </a:rPr>
              <a:t>Probate starts with someone filing a petition and the will, or petition if you do not have a will, with the probate court. The probate court will then oversee the estate settlement process. Usually, the person named as the personal representative in the will does this. Once the will is filed with the court and validated, the personal representative can go about the business of settling the estate. This means collecting monies owed to the person who died, such as wages, paying any outstanding bills, filing final income tax and estate tax returns, and then distributing the remaining property to the rightful heirs. </a:t>
            </a:r>
          </a:p>
          <a:p>
            <a:r>
              <a:rPr lang="en-US" dirty="0">
                <a:effectLst/>
                <a:latin typeface="Calibri" panose="020F0502020204030204" pitchFamily="34" charset="0"/>
              </a:rPr>
              <a:t>The probate process typically lasts anywhere from a few months to few years, depending on the size of the estate if the personal representative moves in a timely fashion and there are no disputes with beneficiaries or creditors.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39</a:t>
            </a:fld>
            <a:endParaRPr lang="en-US"/>
          </a:p>
        </p:txBody>
      </p:sp>
    </p:spTree>
    <p:extLst>
      <p:ext uri="{BB962C8B-B14F-4D97-AF65-F5344CB8AC3E}">
        <p14:creationId xmlns:p14="http://schemas.microsoft.com/office/powerpoint/2010/main" val="4162017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It is possible to avoid probate using some of the methods we have already discussed. An estate plan can be designed to limit the assets that pass through probate, or to avoid probate altogether.</a:t>
            </a:r>
          </a:p>
          <a:p>
            <a:r>
              <a:rPr lang="en-US" dirty="0">
                <a:effectLst/>
                <a:latin typeface="Calibri" panose="020F0502020204030204" pitchFamily="34" charset="0"/>
              </a:rPr>
              <a:t>The major ways property is passed outside of probate are:</a:t>
            </a:r>
          </a:p>
          <a:p>
            <a:r>
              <a:rPr lang="en-US" dirty="0">
                <a:effectLst/>
                <a:latin typeface="Calibri" panose="020F0502020204030204" pitchFamily="34" charset="0"/>
              </a:rPr>
              <a:t>Owning property jointly with rights of survivorship</a:t>
            </a:r>
          </a:p>
          <a:p>
            <a:r>
              <a:rPr lang="en-US" dirty="0">
                <a:effectLst/>
                <a:latin typeface="Calibri" panose="020F0502020204030204" pitchFamily="34" charset="0"/>
              </a:rPr>
              <a:t>Ensuring that beneficiary designations are completed for those types of assets that allow them, such as   I R As, retirement plans and life insurance</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40</a:t>
            </a:fld>
            <a:endParaRPr lang="en-US"/>
          </a:p>
        </p:txBody>
      </p:sp>
    </p:spTree>
    <p:extLst>
      <p:ext uri="{BB962C8B-B14F-4D97-AF65-F5344CB8AC3E}">
        <p14:creationId xmlns:p14="http://schemas.microsoft.com/office/powerpoint/2010/main" val="3287361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This chart clarifies the differences between probate and non‐probate property. It is important to note that both probate and non‐probate property are subject to death taxes.</a:t>
            </a:r>
          </a:p>
          <a:p>
            <a:r>
              <a:rPr lang="en-US" dirty="0">
                <a:effectLst/>
                <a:latin typeface="Calibri" panose="020F0502020204030204" pitchFamily="34" charset="0"/>
              </a:rPr>
              <a:t>Death taxes are due regardless of the estate planning method used. Probate can result in a small increase in fees, but a poorly designed plan set up to avoid probate can cause greater administration fees.</a:t>
            </a:r>
          </a:p>
          <a:p>
            <a:r>
              <a:rPr lang="en-US" dirty="0">
                <a:effectLst/>
                <a:latin typeface="Calibri" panose="020F0502020204030204" pitchFamily="34" charset="0"/>
              </a:rPr>
              <a:t>For more complex estates, probate can be more burdensome, particularly in certain states, taking two or more years to complete. This could tie up property that your family may need immediately, and also increase the costs that can arise, such as executor fees, attorney fees and insurance costs.</a:t>
            </a:r>
          </a:p>
          <a:p>
            <a:r>
              <a:rPr lang="en-US" dirty="0">
                <a:effectLst/>
                <a:latin typeface="Calibri" panose="020F0502020204030204" pitchFamily="34" charset="0"/>
              </a:rPr>
              <a:t>If you have real estate in more than one state, for example if you own a summer home in Maine and a winter home in Florida, your personal representative will have to file in both states. This is referred to as “ancillary” probate.</a:t>
            </a:r>
          </a:p>
          <a:p>
            <a:r>
              <a:rPr lang="en-US" dirty="0">
                <a:effectLst/>
                <a:latin typeface="Calibri" panose="020F0502020204030204" pitchFamily="34" charset="0"/>
              </a:rPr>
              <a:t>Should probate be avoided wherever possible? Not always. Every method of avoiding probate has its limitations, and sometimes it is best just to allow for a full estate administration involving the probate process. Like everything else, this all depends on circumstances. </a:t>
            </a:r>
          </a:p>
          <a:p>
            <a:br>
              <a:rPr lang="en-US" dirty="0">
                <a:effectLst/>
                <a:latin typeface="Calibri" panose="020F0502020204030204" pitchFamily="34" charset="0"/>
              </a:rPr>
            </a:br>
            <a:endParaRPr lang="en-US"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41</a:t>
            </a:fld>
            <a:endParaRPr lang="en-US"/>
          </a:p>
        </p:txBody>
      </p:sp>
    </p:spTree>
    <p:extLst>
      <p:ext uri="{BB962C8B-B14F-4D97-AF65-F5344CB8AC3E}">
        <p14:creationId xmlns:p14="http://schemas.microsoft.com/office/powerpoint/2010/main" val="3738871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This slide explains how estate property passes depending on how it is titled. </a:t>
            </a:r>
          </a:p>
          <a:p>
            <a:r>
              <a:rPr lang="en-US" dirty="0">
                <a:effectLst/>
                <a:latin typeface="Calibri" panose="020F0502020204030204" pitchFamily="34" charset="0"/>
              </a:rPr>
              <a:t>The top box shows that all your property after death is your estate property. All estate property is subject to tax regardless of whether property is probate or non‐probate property. </a:t>
            </a:r>
          </a:p>
          <a:p>
            <a:r>
              <a:rPr lang="en-US" dirty="0">
                <a:effectLst/>
                <a:latin typeface="Calibri" panose="020F0502020204030204" pitchFamily="34" charset="0"/>
              </a:rPr>
              <a:t>Probate property is property in your name alone and that you didn’t otherwise designate to a beneficiary whom it will transfer to at your death. Thus, it will pass per the terms of your will if you have one. If you do not have a will then it will pass per the laws of the state in which you resided at death, known as intestacy laws, which we will discuss more in‐depth.</a:t>
            </a:r>
          </a:p>
          <a:p>
            <a:r>
              <a:rPr lang="en-US" dirty="0">
                <a:effectLst/>
                <a:latin typeface="Calibri" panose="020F0502020204030204" pitchFamily="34" charset="0"/>
              </a:rPr>
              <a:t>Non‐probate property is property that is already designated to a beneficiary. This can be accomplished by: </a:t>
            </a:r>
          </a:p>
          <a:p>
            <a:r>
              <a:rPr lang="en-US" dirty="0">
                <a:effectLst/>
                <a:latin typeface="Calibri" panose="020F0502020204030204" pitchFamily="34" charset="0"/>
              </a:rPr>
              <a:t>Stating in a trust how you want property to be distributed.</a:t>
            </a:r>
          </a:p>
          <a:p>
            <a:r>
              <a:rPr lang="en-US" dirty="0">
                <a:effectLst/>
                <a:latin typeface="Calibri" panose="020F0502020204030204" pitchFamily="34" charset="0"/>
              </a:rPr>
              <a:t>Re‐titling certain property into joint names, such as adding a child’s name to the deed for your house.</a:t>
            </a:r>
          </a:p>
          <a:p>
            <a:r>
              <a:rPr lang="en-US" dirty="0">
                <a:effectLst/>
                <a:latin typeface="Calibri" panose="020F0502020204030204" pitchFamily="34" charset="0"/>
              </a:rPr>
              <a:t>Stating on an account designation form, like an IRA or investment account, to whom you would like the account to be transferred when you die.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42</a:t>
            </a:fld>
            <a:endParaRPr lang="en-US"/>
          </a:p>
        </p:txBody>
      </p:sp>
    </p:spTree>
    <p:extLst>
      <p:ext uri="{BB962C8B-B14F-4D97-AF65-F5344CB8AC3E}">
        <p14:creationId xmlns:p14="http://schemas.microsoft.com/office/powerpoint/2010/main" val="2597352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So, what happens if you die without a will? If you own property jointly, that property may pass automatically to the joint owner upon your death. As discussed, if you have an   I R A or retirement plan, or you own life insurance, funds may pass automatically to your designated beneficiaries when you die. Similarly, property held in a trust may pass to or be held in further trust for a beneficiary.</a:t>
            </a:r>
          </a:p>
          <a:p>
            <a:r>
              <a:rPr lang="en-US" dirty="0">
                <a:effectLst/>
                <a:latin typeface="Calibri" panose="020F0502020204030204" pitchFamily="34" charset="0"/>
              </a:rPr>
              <a:t>Generally, any remaining property will pass according to your state’s intestacy laws. These laws govern the disposition of property when someone dies without a will, or with a will that doesn’t account for a portion of his or her estate.</a:t>
            </a:r>
          </a:p>
          <a:p>
            <a:r>
              <a:rPr lang="en-US" dirty="0">
                <a:effectLst/>
                <a:latin typeface="Calibri" panose="020F0502020204030204" pitchFamily="34" charset="0"/>
              </a:rPr>
              <a:t>Most states have a distribution system in place that will provide for how your assets will be distributed. In some states, if you are married with children, your spouse won’t get everything—the children also get a portion of your estate. Absent any relatives, your property goes to the state.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43</a:t>
            </a:fld>
            <a:endParaRPr lang="en-US"/>
          </a:p>
        </p:txBody>
      </p:sp>
    </p:spTree>
    <p:extLst>
      <p:ext uri="{BB962C8B-B14F-4D97-AF65-F5344CB8AC3E}">
        <p14:creationId xmlns:p14="http://schemas.microsoft.com/office/powerpoint/2010/main" val="374517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6ADA3-7A58-8505-0FCA-2B0DEB8BD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0B53C-AA3F-DE2E-CAF8-37197A151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4A6047-CB3E-4927-56A4-512044A9B638}"/>
              </a:ext>
            </a:extLst>
          </p:cNvPr>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Speaker Notes: Heath Ledger had a will, but it was from before his daughter was born. Legally, she wasn’t entitled to anything. Thankfully, his family did the right thing—but you can’t count on goodwill. You need legal clarity.</a:t>
            </a:r>
            <a:r>
              <a:rPr lang="en-US" sz="2800" dirty="0">
                <a:effectLst/>
              </a:rPr>
              <a:t> </a:t>
            </a:r>
            <a:endParaRPr lang="en-US" dirty="0"/>
          </a:p>
        </p:txBody>
      </p:sp>
      <p:sp>
        <p:nvSpPr>
          <p:cNvPr id="4" name="Slide Number Placeholder 3">
            <a:extLst>
              <a:ext uri="{FF2B5EF4-FFF2-40B4-BE49-F238E27FC236}">
                <a16:creationId xmlns:a16="http://schemas.microsoft.com/office/drawing/2014/main" id="{1C6190A0-C1EF-EDD0-F45B-6CB72610BCA5}"/>
              </a:ext>
            </a:extLst>
          </p:cNvPr>
          <p:cNvSpPr>
            <a:spLocks noGrp="1"/>
          </p:cNvSpPr>
          <p:nvPr>
            <p:ph type="sldNum" sz="quarter" idx="5"/>
          </p:nvPr>
        </p:nvSpPr>
        <p:spPr/>
        <p:txBody>
          <a:bodyPr/>
          <a:lstStyle/>
          <a:p>
            <a:fld id="{96874A09-FFF8-804C-B92E-08E1F18E6CC1}" type="slidenum">
              <a:rPr lang="en-US" smtClean="0"/>
              <a:t>44</a:t>
            </a:fld>
            <a:endParaRPr lang="en-US"/>
          </a:p>
        </p:txBody>
      </p:sp>
    </p:spTree>
    <p:extLst>
      <p:ext uri="{BB962C8B-B14F-4D97-AF65-F5344CB8AC3E}">
        <p14:creationId xmlns:p14="http://schemas.microsoft.com/office/powerpoint/2010/main" val="2712691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45</a:t>
            </a:fld>
            <a:endParaRPr lang="en-US"/>
          </a:p>
        </p:txBody>
      </p:sp>
    </p:spTree>
    <p:extLst>
      <p:ext uri="{BB962C8B-B14F-4D97-AF65-F5344CB8AC3E}">
        <p14:creationId xmlns:p14="http://schemas.microsoft.com/office/powerpoint/2010/main" val="3888042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46</a:t>
            </a:fld>
            <a:endParaRPr lang="en-US"/>
          </a:p>
        </p:txBody>
      </p:sp>
    </p:spTree>
    <p:extLst>
      <p:ext uri="{BB962C8B-B14F-4D97-AF65-F5344CB8AC3E}">
        <p14:creationId xmlns:p14="http://schemas.microsoft.com/office/powerpoint/2010/main" val="2039063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FF"/>
                </a:highlight>
                <a:latin typeface="Calibri" panose="020F0502020204030204" pitchFamily="34" charset="0"/>
              </a:rPr>
              <a:t>Generally, people create estate plans because they want control. They also want to make sure that their wishes are clear in order to avoid disputes. In addition, they care about preserving their property for their intended recipients. </a:t>
            </a:r>
            <a:endParaRPr lang="en-US" dirty="0">
              <a:effectLst/>
              <a:highlight>
                <a:srgbClr val="FFFFFF"/>
              </a:highlight>
            </a:endParaRPr>
          </a:p>
          <a:p>
            <a:r>
              <a:rPr lang="en-US" sz="1800" dirty="0">
                <a:effectLst/>
                <a:highlight>
                  <a:srgbClr val="FFFFFF"/>
                </a:highlight>
                <a:latin typeface="Calibri" panose="020F0502020204030204" pitchFamily="34" charset="0"/>
              </a:rPr>
              <a:t>Some of the most common goals ensuring that include: </a:t>
            </a:r>
            <a:endParaRPr lang="en-US" dirty="0">
              <a:effectLst/>
              <a:highlight>
                <a:srgbClr val="FFFFFF"/>
              </a:highlight>
            </a:endParaRPr>
          </a:p>
          <a:p>
            <a:pPr>
              <a:buFont typeface="Arial" panose="020B0604020202020204" pitchFamily="34" charset="0"/>
              <a:buChar char="•"/>
            </a:pPr>
            <a:r>
              <a:rPr lang="en-US" sz="1800" dirty="0">
                <a:effectLst/>
                <a:highlight>
                  <a:srgbClr val="FFFFFF"/>
                </a:highlight>
                <a:latin typeface="Calibri" panose="020F0502020204030204" pitchFamily="34" charset="0"/>
              </a:rPr>
              <a:t>Assets will be managed properly if you become incapacitated and cannot manage your affairs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Assets will pass to the people and entities you wish to benefit at death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Taxes are avoided or minimized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Ambiguities and misunderstandings are avoided or minimized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Administrative costs are limited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Those with a special circumstance are provided the resources and care they need </a:t>
            </a:r>
            <a:endParaRPr lang="en-US" sz="1800" dirty="0">
              <a:effectLst/>
              <a:highlight>
                <a:srgbClr val="FFFFFF"/>
              </a:highlight>
              <a:latin typeface="ArialMT"/>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7</a:t>
            </a:fld>
            <a:endParaRPr lang="en-US"/>
          </a:p>
        </p:txBody>
      </p:sp>
    </p:spTree>
    <p:extLst>
      <p:ext uri="{BB962C8B-B14F-4D97-AF65-F5344CB8AC3E}">
        <p14:creationId xmlns:p14="http://schemas.microsoft.com/office/powerpoint/2010/main" val="40040157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Let’s say you die leaving a single savings account in your name alone and an   I R A which is beneficiary designated. The   I R A would be paid to the designated beneficiary as a non‐probate asset. If you had a will, your savings account would be distributed to those beneficiaries named in your will. Without a will the savings account will be distributed per the distribution scheme set forth by the laws of the state in which you resided at death. These are known as intestacy laws.</a:t>
            </a:r>
          </a:p>
          <a:p>
            <a:r>
              <a:rPr lang="en-US" dirty="0">
                <a:effectLst/>
                <a:latin typeface="Calibri" panose="020F0502020204030204" pitchFamily="34" charset="0"/>
              </a:rPr>
              <a:t>Intestacy laws vary by state, but here you see a typical pattern of distribution. For example, one‐third of your remaining estate goes to the spouse and the remaining two‐thirds to your two children, to be split equally among them. Remember, it may be different in your particular state.</a:t>
            </a:r>
          </a:p>
          <a:p>
            <a:r>
              <a:rPr lang="en-US" dirty="0">
                <a:effectLst/>
                <a:latin typeface="Calibri" panose="020F0502020204030204" pitchFamily="34" charset="0"/>
              </a:rPr>
              <a:t>The biggest issue with intestacy is that your actual wishes are irrelevant. Let’s assume that you live in a state that has intestacy laws patterned as shown on this slide. If you have not designated beneficiaries for any assets, without an estate plan, regardless of your actual wishes (for example, let’s say that you want all of your property to go to your spouse and none to your children) your estate would be divided between your spouse and your children.</a:t>
            </a:r>
          </a:p>
          <a:p>
            <a:r>
              <a:rPr lang="en-US" dirty="0">
                <a:effectLst/>
                <a:latin typeface="Calibri" panose="020F0502020204030204" pitchFamily="34" charset="0"/>
              </a:rPr>
              <a:t>There are many potential problems with allowing your property to pass by intestacy. For example, the distribution pattern imposed by your state’s intestacy laws could result in disputes among your heirs, and higher overall taxes due. Intestacy can be particularly problematic for unmarried couples, since intestacy laws generally will not include an </a:t>
            </a:r>
          </a:p>
          <a:p>
            <a:r>
              <a:rPr lang="en-US" dirty="0">
                <a:effectLst/>
                <a:latin typeface="Calibri" panose="020F0502020204030204" pitchFamily="34" charset="0"/>
              </a:rPr>
              <a:t>29 </a:t>
            </a:r>
          </a:p>
          <a:p>
            <a:r>
              <a:rPr lang="en-US" dirty="0">
                <a:effectLst/>
                <a:latin typeface="Calibri" panose="020F0502020204030204" pitchFamily="34" charset="0"/>
              </a:rPr>
              <a:t>unmarried partner in the distribution of property. Property passing to irresponsible adult children will not be protected as it could be by a trust or a will. In most states, if both parents are deceased, property passing to minor children will require a court proceeding to establish who will serve as guardian for the property. A well‐drafted will or trust can address all of these issues.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47</a:t>
            </a:fld>
            <a:endParaRPr lang="en-US"/>
          </a:p>
        </p:txBody>
      </p:sp>
    </p:spTree>
    <p:extLst>
      <p:ext uri="{BB962C8B-B14F-4D97-AF65-F5344CB8AC3E}">
        <p14:creationId xmlns:p14="http://schemas.microsoft.com/office/powerpoint/2010/main" val="928226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50</a:t>
            </a:fld>
            <a:endParaRPr lang="en-US"/>
          </a:p>
        </p:txBody>
      </p:sp>
    </p:spTree>
    <p:extLst>
      <p:ext uri="{BB962C8B-B14F-4D97-AF65-F5344CB8AC3E}">
        <p14:creationId xmlns:p14="http://schemas.microsoft.com/office/powerpoint/2010/main" val="2765641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51</a:t>
            </a:fld>
            <a:endParaRPr lang="en-US"/>
          </a:p>
        </p:txBody>
      </p:sp>
    </p:spTree>
    <p:extLst>
      <p:ext uri="{BB962C8B-B14F-4D97-AF65-F5344CB8AC3E}">
        <p14:creationId xmlns:p14="http://schemas.microsoft.com/office/powerpoint/2010/main" val="174551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0" i="1" u="none" strike="noStrike" dirty="0">
                <a:solidFill>
                  <a:srgbClr val="212121"/>
                </a:solidFill>
                <a:effectLst/>
                <a:latin typeface="Aptos" panose="020B0004020202020204" pitchFamily="34" charset="0"/>
              </a:rPr>
              <a:t>Each individual has an exemption from all transfers (gifts and estate) combined. In 2025, this exemption amount is $13.99 million dollars. If an individual has more than $13.99 million in assets, three types of federal taxes may be imposed when property is transferred either during life or at death. These are referred to as "transfer taxes" and include gift tax, estate tax, and generation-skipping transfer tax (GST).</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none" strike="noStrike" dirty="0">
                <a:solidFill>
                  <a:srgbClr val="212121"/>
                </a:solidFill>
                <a:effectLst/>
                <a:latin typeface="Aptos" panose="020B0004020202020204" pitchFamily="34" charset="0"/>
              </a:rPr>
              <a:t>We’re discussing federal transfer taxes here, but it's important to remember that individual states may also impose their own transfer taxes, which typically affect smaller estates. Be sure to research the transfer taxes applicable in your particular state.</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Gift Tax:</a:t>
            </a:r>
            <a:br>
              <a:rPr lang="en-US" sz="1800" b="0" i="1" u="none" strike="noStrike" dirty="0">
                <a:solidFill>
                  <a:srgbClr val="212121"/>
                </a:solidFill>
                <a:effectLst/>
                <a:latin typeface="Aptos" panose="020B0004020202020204" pitchFamily="34" charset="0"/>
              </a:rPr>
            </a:br>
            <a:r>
              <a:rPr lang="en-US" sz="1800" b="0" i="1" u="none" strike="noStrike" dirty="0">
                <a:solidFill>
                  <a:srgbClr val="212121"/>
                </a:solidFill>
                <a:effectLst/>
                <a:latin typeface="Aptos" panose="020B0004020202020204" pitchFamily="34" charset="0"/>
              </a:rPr>
              <a:t>When property is transferred during life, the transfer may be subject to gift tax. The gift tax exists to prevent individuals from avoiding estate tax by giving away all their property before death. However, the gift tax doesn’t apply to every lifetime gift. In 2025, you can give up to $19,000 each to as many individuals as you want, tax-free, under the annual gift tax exclusion. The annual gift tax exclusion is indexed for inflation every year. Additional exclusions from gift tax may apply but are more limited in scope.</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Estate Tax:</a:t>
            </a:r>
            <a:br>
              <a:rPr lang="en-US" sz="1800" b="0" i="1" u="none" strike="noStrike" dirty="0">
                <a:solidFill>
                  <a:srgbClr val="212121"/>
                </a:solidFill>
                <a:effectLst/>
                <a:latin typeface="Aptos" panose="020B0004020202020204" pitchFamily="34" charset="0"/>
              </a:rPr>
            </a:br>
            <a:r>
              <a:rPr lang="en-US" sz="1800" b="0" i="1" u="none" strike="noStrike" dirty="0">
                <a:solidFill>
                  <a:srgbClr val="212121"/>
                </a:solidFill>
                <a:effectLst/>
                <a:latin typeface="Aptos" panose="020B0004020202020204" pitchFamily="34" charset="0"/>
              </a:rPr>
              <a:t>When property is transferred at death, it’s generally subject to estate tax, regardless of whether it goes through probate. For example, even though funds in an IRA are typically passed through beneficiary designation, they can still be subject to estate tax. Exceptions to the estate tax include property left to your spouse, which is generally exempt due to a full marital deduction, and property left to a charity, which is also deductible.</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none" strike="noStrike" dirty="0">
                <a:solidFill>
                  <a:srgbClr val="212121"/>
                </a:solidFill>
                <a:effectLst/>
                <a:latin typeface="Aptos" panose="020B0004020202020204" pitchFamily="34" charset="0"/>
              </a:rPr>
              <a:t>Each individual has a combined exemption for both gifts and estates. The exemption amount for 2025 is $13.99 million. This exemption applies to both gifts made during life and transfers at death, so if you use part of your exemption for gifts, it reduces the amount available for your estate.</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Portability for Married Couples:</a:t>
            </a:r>
            <a:br>
              <a:rPr lang="en-US" sz="1800" b="0" i="1" u="none" strike="noStrike" dirty="0">
                <a:solidFill>
                  <a:srgbClr val="212121"/>
                </a:solidFill>
                <a:effectLst/>
                <a:latin typeface="Aptos" panose="020B0004020202020204" pitchFamily="34" charset="0"/>
              </a:rPr>
            </a:br>
            <a:r>
              <a:rPr lang="en-US" sz="1800" b="0" i="1" u="none" strike="noStrike" dirty="0">
                <a:solidFill>
                  <a:srgbClr val="212121"/>
                </a:solidFill>
                <a:effectLst/>
                <a:latin typeface="Aptos" panose="020B0004020202020204" pitchFamily="34" charset="0"/>
              </a:rPr>
              <a:t>Married couples can now transfer the unused exemption amount from the deceased spouse to the surviving spouse, a provision called “portability.” In 2025, a married couple can pass along a total of $27.98 million tax-free, provided the proper election is made on the estate tax return.</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Generation-Skipping Transfer (GST) Tax:</a:t>
            </a:r>
            <a:br>
              <a:rPr lang="en-US" sz="1800" b="0" i="1" u="none" strike="noStrike" dirty="0">
                <a:solidFill>
                  <a:srgbClr val="212121"/>
                </a:solidFill>
                <a:effectLst/>
                <a:latin typeface="Aptos" panose="020B0004020202020204" pitchFamily="34" charset="0"/>
              </a:rPr>
            </a:br>
            <a:r>
              <a:rPr lang="en-US" sz="1800" b="0" i="1" u="none" strike="noStrike" dirty="0">
                <a:solidFill>
                  <a:srgbClr val="212121"/>
                </a:solidFill>
                <a:effectLst/>
                <a:latin typeface="Aptos" panose="020B0004020202020204" pitchFamily="34" charset="0"/>
              </a:rPr>
              <a:t>The GST tax applies when property is transferred to a “skip person” (someone more than one generation below, like a grandchild or great-grandchild). Transfers to skip persons, either during life or at death, are subject to GST tax in addition to gift or estate tax. The exemption for GST tax in 2025 is $13.99 million, and unlike the gift and estate tax exemptions, the GST exemption is </a:t>
            </a:r>
            <a:r>
              <a:rPr lang="en-US" sz="1800" b="1" i="1" u="none" strike="noStrike" dirty="0">
                <a:solidFill>
                  <a:srgbClr val="212121"/>
                </a:solidFill>
                <a:effectLst/>
                <a:latin typeface="Aptos" panose="020B0004020202020204" pitchFamily="34" charset="0"/>
              </a:rPr>
              <a:t>not</a:t>
            </a:r>
            <a:r>
              <a:rPr lang="en-US" sz="1800" b="0" i="1" u="none" strike="noStrike" dirty="0">
                <a:solidFill>
                  <a:srgbClr val="212121"/>
                </a:solidFill>
                <a:effectLst/>
                <a:latin typeface="Aptos" panose="020B0004020202020204" pitchFamily="34" charset="0"/>
              </a:rPr>
              <a:t> portable.</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State Estate and Inheritance Taxes:</a:t>
            </a:r>
            <a:br>
              <a:rPr lang="en-US" sz="1800" b="0" i="1" u="none" strike="noStrike" dirty="0">
                <a:solidFill>
                  <a:srgbClr val="212121"/>
                </a:solidFill>
                <a:effectLst/>
                <a:latin typeface="Aptos" panose="020B0004020202020204" pitchFamily="34" charset="0"/>
              </a:rPr>
            </a:br>
            <a:r>
              <a:rPr lang="en-US" sz="1800" b="0" i="1" u="none" strike="noStrike" dirty="0">
                <a:solidFill>
                  <a:srgbClr val="212121"/>
                </a:solidFill>
                <a:effectLst/>
                <a:latin typeface="Aptos" panose="020B0004020202020204" pitchFamily="34" charset="0"/>
              </a:rPr>
              <a:t>State estate or inheritance taxes may also apply, depending on where you resided or owned property at the time of death. Rates, exemptions, and deductions vary by state, so it’s essential to consult with a professional familiar with your state's specific laws.</a:t>
            </a:r>
          </a:p>
          <a:p>
            <a:pPr marL="0" marR="0" algn="l">
              <a:spcBef>
                <a:spcPts val="0"/>
              </a:spcBef>
              <a:spcAft>
                <a:spcPts val="0"/>
              </a:spcAft>
            </a:pPr>
            <a:r>
              <a:rPr lang="en-US" sz="1800" b="0" i="0" u="none" strike="noStrike" dirty="0">
                <a:solidFill>
                  <a:srgbClr val="212121"/>
                </a:solidFill>
                <a:effectLst/>
                <a:latin typeface="Aptos" panose="020B0004020202020204" pitchFamily="34" charset="0"/>
              </a:rPr>
              <a:t>Additional helpful information includes:</a:t>
            </a:r>
          </a:p>
          <a:p>
            <a:pPr marL="0" marR="0" algn="l">
              <a:spcBef>
                <a:spcPts val="0"/>
              </a:spcBef>
              <a:spcAft>
                <a:spcPts val="0"/>
              </a:spcAft>
            </a:pPr>
            <a:r>
              <a:rPr lang="en-US" sz="1800" b="0" i="1" u="none" strike="noStrike" dirty="0">
                <a:solidFill>
                  <a:srgbClr val="212121"/>
                </a:solidFill>
                <a:effectLst/>
                <a:latin typeface="Aptos" panose="020B0004020202020204" pitchFamily="34" charset="0"/>
              </a:rPr>
              <a:t>In 2025, the federal government imposes taxes on certain property transfers, primarily through the estate tax, gift tax, and generation-skipping transfer (GST) tax. These taxes apply to the transfer of assets such as cash, real estate, investments, and personal property.</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Federal Estate Tax:</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none" strike="noStrike" dirty="0">
                <a:solidFill>
                  <a:srgbClr val="212121"/>
                </a:solidFill>
                <a:effectLst/>
                <a:latin typeface="Aptos" panose="020B0004020202020204" pitchFamily="34" charset="0"/>
              </a:rPr>
              <a:t>This tax applies to the transfer of a decedent's estate. As of 2025, the federal estate tax exemption is $13.99 million per individual. Estates exceeding this threshold are subject to taxation on the excess amount, with rates starting at 18% for the first $10,000 over the exemption. </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sng" strike="noStrike" dirty="0">
                <a:solidFill>
                  <a:srgbClr val="0078D7"/>
                </a:solidFill>
                <a:effectLst/>
                <a:latin typeface="Aptos" panose="020B0004020202020204" pitchFamily="34" charset="0"/>
                <a:hlinkClick r:id="rId3" tooltip="https://onedvs.com/insights/usa-estate-tax/?utm_source=chatgpt.com"/>
              </a:rPr>
              <a:t>DVS Advisory Group</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Federal Gift Tax:</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none" strike="noStrike" dirty="0">
                <a:solidFill>
                  <a:srgbClr val="212121"/>
                </a:solidFill>
                <a:effectLst/>
                <a:latin typeface="Aptos" panose="020B0004020202020204" pitchFamily="34" charset="0"/>
              </a:rPr>
              <a:t>The gift tax applies to transfers made during an individual's lifetime. In 2025, the annual gift tax exclusion amount is $19,000 per recipient. Gifts exceeding this amount may require the filing of a gift tax return, and any excess counts against the lifetime exemption. </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sng" strike="noStrike" dirty="0">
                <a:solidFill>
                  <a:srgbClr val="0078D7"/>
                </a:solidFill>
                <a:effectLst/>
                <a:latin typeface="Aptos" panose="020B0004020202020204" pitchFamily="34" charset="0"/>
                <a:hlinkClick r:id="rId4" tooltip="https://www.faegredrinker.com/en/insights/publications/2025/1/2025-estate-tax-exemptions-and-planning-considerations?utm_source=chatgpt.com"/>
              </a:rPr>
              <a:t>Faegre Drinker Biddle &amp; Reath LLP</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Generation-Skipping Transfer (GST) Tax:</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none" strike="noStrike" dirty="0">
                <a:solidFill>
                  <a:srgbClr val="212121"/>
                </a:solidFill>
                <a:effectLst/>
                <a:latin typeface="Aptos" panose="020B0004020202020204" pitchFamily="34" charset="0"/>
              </a:rPr>
              <a:t>The GST tax is an additional tax on transfers that skip a generation, such as gifts or bequests to grandchildren. In 2025, the GST exemption is aligned with the estate and gift tax exemption, allowing individuals to transfer up to $13.99 million to skip-generation beneficiaries without incurring GST tax. </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sng" strike="noStrike" dirty="0">
                <a:solidFill>
                  <a:srgbClr val="0078D7"/>
                </a:solidFill>
                <a:effectLst/>
                <a:latin typeface="Aptos" panose="020B0004020202020204" pitchFamily="34" charset="0"/>
                <a:hlinkClick r:id="rId5" tooltip="https://www.feldmanlawgroup.com/blog/2025/january/irs-announces-2025-gift-and-estate-tax-exemption/?utm_source=chatgpt.com"/>
              </a:rPr>
              <a:t>FeldmanLawGroup</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Sunsetting of Increased Exemptions:</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none" strike="noStrike" dirty="0">
                <a:solidFill>
                  <a:srgbClr val="212121"/>
                </a:solidFill>
                <a:effectLst/>
                <a:latin typeface="Aptos" panose="020B0004020202020204" pitchFamily="34" charset="0"/>
              </a:rPr>
              <a:t>It's important to note that the increased exemption amounts established by the Tax Cuts and Jobs Act of 2017 are scheduled to expire in 2026. If this occurs, exemptions are expected to revert to approximately $7 million per person, adjusted for inflation. </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sng" strike="noStrike" dirty="0">
                <a:solidFill>
                  <a:srgbClr val="0078D7"/>
                </a:solidFill>
                <a:effectLst/>
                <a:latin typeface="Aptos" panose="020B0004020202020204" pitchFamily="34" charset="0"/>
                <a:hlinkClick r:id="rId6" tooltip="https://www.wealthspire.com/guides-whitepapers/federal-state-estate-gift-tax/?utm_source=chatgpt.com"/>
              </a:rPr>
              <a:t>Wealthspire</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State Taxes:</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none" strike="noStrike" dirty="0">
                <a:solidFill>
                  <a:srgbClr val="212121"/>
                </a:solidFill>
                <a:effectLst/>
                <a:latin typeface="Aptos" panose="020B0004020202020204" pitchFamily="34" charset="0"/>
              </a:rPr>
              <a:t>In addition to federal taxes, some states impose their own estate or inheritance taxes, which can vary significantly. It's essential to consult with a tax professional or estate planner to understand state-specific regulations and plan accordingly.</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endParaRPr lang="en-US" sz="1800" b="0" i="0" u="none" strike="noStrike" dirty="0">
              <a:solidFill>
                <a:srgbClr val="212121"/>
              </a:solidFill>
              <a:effectLst/>
              <a:latin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52</a:t>
            </a:fld>
            <a:endParaRPr lang="en-US"/>
          </a:p>
        </p:txBody>
      </p:sp>
    </p:spTree>
    <p:extLst>
      <p:ext uri="{BB962C8B-B14F-4D97-AF65-F5344CB8AC3E}">
        <p14:creationId xmlns:p14="http://schemas.microsoft.com/office/powerpoint/2010/main" val="1573644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Speaker Notes: Prince’s estate was enormous, yet without a will, everything became a public battle. His siblings and half-siblings fought in court for years. This shows how estate planning isn’t about how much you have—it’s about making your wishes known.</a:t>
            </a:r>
            <a:r>
              <a:rPr lang="en-US" dirty="0">
                <a:effectLst/>
              </a:rPr>
              <a:t> </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8</a:t>
            </a:fld>
            <a:endParaRPr lang="en-US"/>
          </a:p>
        </p:txBody>
      </p:sp>
    </p:spTree>
    <p:extLst>
      <p:ext uri="{BB962C8B-B14F-4D97-AF65-F5344CB8AC3E}">
        <p14:creationId xmlns:p14="http://schemas.microsoft.com/office/powerpoint/2010/main" val="150314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FF"/>
                </a:highlight>
                <a:latin typeface="Calibri" panose="020F0502020204030204" pitchFamily="34" charset="0"/>
              </a:rPr>
              <a:t>People with special circumstances include those individuals who: </a:t>
            </a:r>
            <a:endParaRPr lang="en-US" sz="2800" dirty="0">
              <a:effectLst/>
              <a:highlight>
                <a:srgbClr val="FFFFFF"/>
              </a:highlight>
            </a:endParaRPr>
          </a:p>
          <a:p>
            <a:pPr>
              <a:buFont typeface="Arial" panose="020B0604020202020204" pitchFamily="34" charset="0"/>
              <a:buChar char="•"/>
            </a:pPr>
            <a:r>
              <a:rPr lang="en-US" sz="1800" dirty="0">
                <a:effectLst/>
                <a:highlight>
                  <a:srgbClr val="FFFFFF"/>
                </a:highlight>
                <a:latin typeface="Calibri" panose="020F0502020204030204" pitchFamily="34" charset="0"/>
              </a:rPr>
              <a:t>Have a mental or physical disability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Are under age 18 (minors)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Have addictions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Cannot manage their financial affairs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Are in volatile relationships or marriages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Receive, or may be entitled to receive, government benefits (Medicaid, Medicare,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Social Security disability benefits, etc.)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Minor children may require the naming of guardians, as well as the appointment of those you trust to manage any assets left to take care of them until they reach the proper age to do it themselves.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Additional planning is also needed to preserve government benefits and avoid having inherited or gifted assets spent down before benefits resume. With proper planning you can gift or leave an inheritance to a person with special circumstances without having it cause an interruption in their government benefits. As discussed later, this can be accomplished by setting up a special needs trust. </a:t>
            </a:r>
            <a:endParaRPr lang="en-US" sz="1800" dirty="0">
              <a:effectLst/>
              <a:highlight>
                <a:srgbClr val="FFFFFF"/>
              </a:highlight>
              <a:latin typeface="ArialMT"/>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9</a:t>
            </a:fld>
            <a:endParaRPr lang="en-US"/>
          </a:p>
        </p:txBody>
      </p:sp>
    </p:spTree>
    <p:extLst>
      <p:ext uri="{BB962C8B-B14F-4D97-AF65-F5344CB8AC3E}">
        <p14:creationId xmlns:p14="http://schemas.microsoft.com/office/powerpoint/2010/main" val="3871007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10</a:t>
            </a:fld>
            <a:endParaRPr lang="en-US"/>
          </a:p>
        </p:txBody>
      </p:sp>
    </p:spTree>
    <p:extLst>
      <p:ext uri="{BB962C8B-B14F-4D97-AF65-F5344CB8AC3E}">
        <p14:creationId xmlns:p14="http://schemas.microsoft.com/office/powerpoint/2010/main" val="1331583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11</a:t>
            </a:fld>
            <a:endParaRPr lang="en-US"/>
          </a:p>
        </p:txBody>
      </p:sp>
    </p:spTree>
    <p:extLst>
      <p:ext uri="{BB962C8B-B14F-4D97-AF65-F5344CB8AC3E}">
        <p14:creationId xmlns:p14="http://schemas.microsoft.com/office/powerpoint/2010/main" val="88745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FF"/>
                </a:highlight>
                <a:latin typeface="Calibri" panose="020F0502020204030204" pitchFamily="34" charset="0"/>
              </a:rPr>
              <a:t>An estate plan is especially important if you: </a:t>
            </a:r>
            <a:endParaRPr lang="en-US" dirty="0">
              <a:effectLst/>
              <a:highlight>
                <a:srgbClr val="FFFFFF"/>
              </a:highlight>
            </a:endParaRPr>
          </a:p>
          <a:p>
            <a:pPr>
              <a:buFont typeface="Arial" panose="020B0604020202020204" pitchFamily="34" charset="0"/>
              <a:buChar char="•"/>
            </a:pPr>
            <a:r>
              <a:rPr lang="en-US" sz="1800" dirty="0">
                <a:effectLst/>
                <a:highlight>
                  <a:srgbClr val="FFFFFF"/>
                </a:highlight>
                <a:latin typeface="Calibri" panose="020F0502020204030204" pitchFamily="34" charset="0"/>
              </a:rPr>
              <a:t>Own or control assets of any kind, no matter their significance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Want to control where those assets are directed upon your death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Have someone responsible and trustworthy in mind who you wish to manage your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affairs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Want to ensure the future of someone with special circumstances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Want to minimize taxes and maximize what remains to be passed on </a:t>
            </a:r>
            <a:endParaRPr lang="en-US" sz="1800" dirty="0">
              <a:effectLst/>
              <a:highlight>
                <a:srgbClr val="FFFFFF"/>
              </a:highlight>
              <a:latin typeface="ArialMT"/>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12</a:t>
            </a:fld>
            <a:endParaRPr lang="en-US"/>
          </a:p>
        </p:txBody>
      </p:sp>
    </p:spTree>
    <p:extLst>
      <p:ext uri="{BB962C8B-B14F-4D97-AF65-F5344CB8AC3E}">
        <p14:creationId xmlns:p14="http://schemas.microsoft.com/office/powerpoint/2010/main" val="3725933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8D44-3CAB-7C53-0DE7-A03B13442F0C}"/>
              </a:ext>
            </a:extLst>
          </p:cNvPr>
          <p:cNvSpPr>
            <a:spLocks noGrp="1"/>
          </p:cNvSpPr>
          <p:nvPr>
            <p:ph type="ctrTitle" hasCustomPrompt="1"/>
          </p:nvPr>
        </p:nvSpPr>
        <p:spPr>
          <a:xfrm>
            <a:off x="1524000" y="1122363"/>
            <a:ext cx="9144000" cy="2387600"/>
          </a:xfrm>
        </p:spPr>
        <p:txBody>
          <a:bodyPr anchor="b">
            <a:normAutofit/>
          </a:bodyPr>
          <a:lstStyle>
            <a:lvl1pPr algn="ctr">
              <a:defRPr sz="5400" b="1" i="0">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122C061-3AD4-8090-084A-10DA67D18BB5}"/>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91657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0505D8-DC1A-8A3F-7A71-F1EBF3343498}"/>
              </a:ext>
            </a:extLst>
          </p:cNvPr>
          <p:cNvPicPr>
            <a:picLocks noChangeAspect="1"/>
          </p:cNvPicPr>
          <p:nvPr userDrawn="1"/>
        </p:nvPicPr>
        <p:blipFill rotWithShape="1">
          <a:blip r:embed="rId2">
            <a:alphaModFix amt="7000"/>
            <a:extLst>
              <a:ext uri="{BEBA8EAE-BF5A-486C-A8C5-ECC9F3942E4B}">
                <a14:imgProps xmlns:a14="http://schemas.microsoft.com/office/drawing/2010/main">
                  <a14:imgLayer r:embed="rId3">
                    <a14:imgEffect>
                      <a14:saturation sat="0"/>
                    </a14:imgEffect>
                  </a14:imgLayer>
                </a14:imgProps>
              </a:ext>
            </a:extLst>
          </a:blip>
          <a:srcRect l="141" t="10391" r="-141" b="9011"/>
          <a:stretch/>
        </p:blipFill>
        <p:spPr>
          <a:xfrm>
            <a:off x="0" y="0"/>
            <a:ext cx="12226587" cy="5523294"/>
          </a:xfrm>
          <a:prstGeom prst="rect">
            <a:avLst/>
          </a:prstGeom>
        </p:spPr>
      </p:pic>
      <p:sp>
        <p:nvSpPr>
          <p:cNvPr id="2" name="Title 1">
            <a:extLst>
              <a:ext uri="{FF2B5EF4-FFF2-40B4-BE49-F238E27FC236}">
                <a16:creationId xmlns:a16="http://schemas.microsoft.com/office/drawing/2014/main" id="{2AB0B46E-CF3D-B6EB-B5CB-8B9090D42B00}"/>
              </a:ext>
            </a:extLst>
          </p:cNvPr>
          <p:cNvSpPr>
            <a:spLocks noGrp="1"/>
          </p:cNvSpPr>
          <p:nvPr>
            <p:ph type="title" hasCustomPrompt="1"/>
          </p:nvPr>
        </p:nvSpPr>
        <p:spPr/>
        <p:txBody>
          <a:bodyPr/>
          <a:lstStyle>
            <a:lvl1pPr>
              <a:defRPr b="1" i="0">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B35F73C-FC97-B312-A647-8B409E3FF5C8}"/>
              </a:ext>
            </a:extLst>
          </p:cNvPr>
          <p:cNvSpPr>
            <a:spLocks noGrp="1"/>
          </p:cNvSpPr>
          <p:nvPr>
            <p:ph idx="1"/>
          </p:nvPr>
        </p:nvSpPr>
        <p:spPr>
          <a:xfrm>
            <a:off x="838200" y="1825625"/>
            <a:ext cx="5257800" cy="3619211"/>
          </a:xfrm>
        </p:spPr>
        <p:txBody>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91AEDB09-BC82-AC23-BF2E-7E05657E39F3}"/>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8" name="TextBox 7">
            <a:extLst>
              <a:ext uri="{FF2B5EF4-FFF2-40B4-BE49-F238E27FC236}">
                <a16:creationId xmlns:a16="http://schemas.microsoft.com/office/drawing/2014/main" id="{6DF8A4C1-14E4-0D5F-E6C8-6C3682AA8194}"/>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A72EC737-9534-D6C1-019C-AAFF8762405C}"/>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EA41878-632C-9D62-0F6B-532EC0B9D601}"/>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1" name="Picture 10" descr="Logo, company name&#10;&#10;Description automatically generated">
            <a:extLst>
              <a:ext uri="{FF2B5EF4-FFF2-40B4-BE49-F238E27FC236}">
                <a16:creationId xmlns:a16="http://schemas.microsoft.com/office/drawing/2014/main" id="{2BC36C42-4C1A-7408-8D6A-A69D6DABE7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297823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026951-DA9F-61C6-95DA-C01F6E0E5B85}"/>
              </a:ext>
            </a:extLst>
          </p:cNvPr>
          <p:cNvPicPr>
            <a:picLocks noChangeAspect="1"/>
          </p:cNvPicPr>
          <p:nvPr userDrawn="1"/>
        </p:nvPicPr>
        <p:blipFill rotWithShape="1">
          <a:blip r:embed="rId2">
            <a:alphaModFix amt="7000"/>
            <a:extLst>
              <a:ext uri="{BEBA8EAE-BF5A-486C-A8C5-ECC9F3942E4B}">
                <a14:imgProps xmlns:a14="http://schemas.microsoft.com/office/drawing/2010/main">
                  <a14:imgLayer r:embed="rId3">
                    <a14:imgEffect>
                      <a14:saturation sat="0"/>
                    </a14:imgEffect>
                  </a14:imgLayer>
                </a14:imgProps>
              </a:ext>
            </a:extLst>
          </a:blip>
          <a:srcRect l="141" t="10391" r="-141" b="9011"/>
          <a:stretch/>
        </p:blipFill>
        <p:spPr>
          <a:xfrm>
            <a:off x="0" y="0"/>
            <a:ext cx="12226587" cy="5523294"/>
          </a:xfrm>
          <a:prstGeom prst="rect">
            <a:avLst/>
          </a:prstGeom>
        </p:spPr>
      </p:pic>
      <p:pic>
        <p:nvPicPr>
          <p:cNvPr id="11" name="Picture 10" descr="Logo, company name&#10;&#10;Description automatically generated">
            <a:extLst>
              <a:ext uri="{FF2B5EF4-FFF2-40B4-BE49-F238E27FC236}">
                <a16:creationId xmlns:a16="http://schemas.microsoft.com/office/drawing/2014/main" id="{8B59ECA6-B6FF-49CC-F3CD-0D53F5FC33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2" name="Title 1">
            <a:extLst>
              <a:ext uri="{FF2B5EF4-FFF2-40B4-BE49-F238E27FC236}">
                <a16:creationId xmlns:a16="http://schemas.microsoft.com/office/drawing/2014/main" id="{92F51B19-C7BE-B632-81F8-6A0C35592B55}"/>
              </a:ext>
            </a:extLst>
          </p:cNvPr>
          <p:cNvSpPr>
            <a:spLocks noGrp="1"/>
          </p:cNvSpPr>
          <p:nvPr>
            <p:ph type="title" hasCustomPrompt="1"/>
          </p:nvPr>
        </p:nvSpPr>
        <p:spPr>
          <a:xfrm>
            <a:off x="831850" y="1709738"/>
            <a:ext cx="10515600" cy="2852737"/>
          </a:xfrm>
        </p:spPr>
        <p:txBody>
          <a:bodyPr anchor="b">
            <a:normAutofit/>
          </a:bodyPr>
          <a:lstStyle>
            <a:lvl1pPr>
              <a:defRPr sz="5400" b="1" i="0">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B09BF10-5D2A-EB8B-A4F2-C500AFC97D1B}"/>
              </a:ext>
            </a:extLst>
          </p:cNvPr>
          <p:cNvSpPr>
            <a:spLocks noGrp="1"/>
          </p:cNvSpPr>
          <p:nvPr>
            <p:ph type="body" idx="1"/>
          </p:nvPr>
        </p:nvSpPr>
        <p:spPr>
          <a:xfrm>
            <a:off x="831850" y="4589463"/>
            <a:ext cx="10515600" cy="876155"/>
          </a:xfrm>
        </p:spPr>
        <p:txBody>
          <a:bodyPr/>
          <a:lstStyle>
            <a:lvl1pPr marL="0" indent="0">
              <a:buNone/>
              <a:defRPr sz="2400">
                <a:solidFill>
                  <a:schemeClr val="accent5"/>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Box 13">
            <a:extLst>
              <a:ext uri="{FF2B5EF4-FFF2-40B4-BE49-F238E27FC236}">
                <a16:creationId xmlns:a16="http://schemas.microsoft.com/office/drawing/2014/main" id="{ABF17193-F761-2159-4BD5-F94DE7BAE994}"/>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5" name="TextBox 14">
            <a:extLst>
              <a:ext uri="{FF2B5EF4-FFF2-40B4-BE49-F238E27FC236}">
                <a16:creationId xmlns:a16="http://schemas.microsoft.com/office/drawing/2014/main" id="{DB44A000-DDE3-28D7-3912-26A0200ADA15}"/>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EE9EB98-13D1-CA0D-43BF-9EBE9EB6E629}"/>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78A9928-D23D-3692-89F6-E227571107FF}"/>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9832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931F9F-5233-111D-515F-E1FC6574CC38}"/>
              </a:ext>
            </a:extLst>
          </p:cNvPr>
          <p:cNvPicPr>
            <a:picLocks noChangeAspect="1"/>
          </p:cNvPicPr>
          <p:nvPr userDrawn="1"/>
        </p:nvPicPr>
        <p:blipFill rotWithShape="1">
          <a:blip r:embed="rId2">
            <a:alphaModFix amt="7000"/>
            <a:extLst>
              <a:ext uri="{BEBA8EAE-BF5A-486C-A8C5-ECC9F3942E4B}">
                <a14:imgProps xmlns:a14="http://schemas.microsoft.com/office/drawing/2010/main">
                  <a14:imgLayer r:embed="rId3">
                    <a14:imgEffect>
                      <a14:saturation sat="0"/>
                    </a14:imgEffect>
                  </a14:imgLayer>
                </a14:imgProps>
              </a:ext>
            </a:extLst>
          </a:blip>
          <a:srcRect l="141" t="10391" r="-141" b="9011"/>
          <a:stretch/>
        </p:blipFill>
        <p:spPr>
          <a:xfrm>
            <a:off x="0" y="0"/>
            <a:ext cx="12226587" cy="5523294"/>
          </a:xfrm>
          <a:prstGeom prst="rect">
            <a:avLst/>
          </a:prstGeom>
        </p:spPr>
      </p:pic>
      <p:sp>
        <p:nvSpPr>
          <p:cNvPr id="2" name="Title 1">
            <a:extLst>
              <a:ext uri="{FF2B5EF4-FFF2-40B4-BE49-F238E27FC236}">
                <a16:creationId xmlns:a16="http://schemas.microsoft.com/office/drawing/2014/main" id="{1AB56387-EA80-8E4C-220A-3D2183660430}"/>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AF23584-7574-92BF-0B38-58666C85C29C}"/>
              </a:ext>
            </a:extLst>
          </p:cNvPr>
          <p:cNvSpPr>
            <a:spLocks noGrp="1"/>
          </p:cNvSpPr>
          <p:nvPr>
            <p:ph sz="half" idx="1"/>
          </p:nvPr>
        </p:nvSpPr>
        <p:spPr>
          <a:xfrm>
            <a:off x="838200" y="1825625"/>
            <a:ext cx="5181600" cy="36088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8C8B2DC-AFA6-F7F7-87D1-D65995D1C7EB}"/>
              </a:ext>
            </a:extLst>
          </p:cNvPr>
          <p:cNvSpPr>
            <a:spLocks noGrp="1"/>
          </p:cNvSpPr>
          <p:nvPr>
            <p:ph sz="half" idx="2"/>
          </p:nvPr>
        </p:nvSpPr>
        <p:spPr>
          <a:xfrm>
            <a:off x="6172200" y="1825625"/>
            <a:ext cx="5181600" cy="36088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Logo, company name&#10;&#10;Description automatically generated">
            <a:extLst>
              <a:ext uri="{FF2B5EF4-FFF2-40B4-BE49-F238E27FC236}">
                <a16:creationId xmlns:a16="http://schemas.microsoft.com/office/drawing/2014/main" id="{E61BDAA5-86BA-A2CA-C4BA-DA3827B93B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13" name="TextBox 12">
            <a:extLst>
              <a:ext uri="{FF2B5EF4-FFF2-40B4-BE49-F238E27FC236}">
                <a16:creationId xmlns:a16="http://schemas.microsoft.com/office/drawing/2014/main" id="{2F2B6393-C3CD-7524-EE3F-8E248A09E69B}"/>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4" name="TextBox 13">
            <a:extLst>
              <a:ext uri="{FF2B5EF4-FFF2-40B4-BE49-F238E27FC236}">
                <a16:creationId xmlns:a16="http://schemas.microsoft.com/office/drawing/2014/main" id="{D735DEB8-4DE5-B8E5-B912-8EAAD36A31D5}"/>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5" name="Straight Connector 14">
            <a:extLst>
              <a:ext uri="{FF2B5EF4-FFF2-40B4-BE49-F238E27FC236}">
                <a16:creationId xmlns:a16="http://schemas.microsoft.com/office/drawing/2014/main" id="{DDF03EBE-2BD7-2020-8AB4-112C5F9A5F05}"/>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BDBF15D-C946-39AD-6490-0A9E494742DB}"/>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348444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484CDB-8495-BEBB-4AFC-45A3558EA605}"/>
              </a:ext>
            </a:extLst>
          </p:cNvPr>
          <p:cNvPicPr>
            <a:picLocks noChangeAspect="1"/>
          </p:cNvPicPr>
          <p:nvPr userDrawn="1"/>
        </p:nvPicPr>
        <p:blipFill rotWithShape="1">
          <a:blip r:embed="rId2">
            <a:alphaModFix amt="7000"/>
            <a:extLst>
              <a:ext uri="{BEBA8EAE-BF5A-486C-A8C5-ECC9F3942E4B}">
                <a14:imgProps xmlns:a14="http://schemas.microsoft.com/office/drawing/2010/main">
                  <a14:imgLayer r:embed="rId3">
                    <a14:imgEffect>
                      <a14:saturation sat="0"/>
                    </a14:imgEffect>
                  </a14:imgLayer>
                </a14:imgProps>
              </a:ext>
            </a:extLst>
          </a:blip>
          <a:srcRect l="141" t="10391" r="-141" b="9011"/>
          <a:stretch/>
        </p:blipFill>
        <p:spPr>
          <a:xfrm>
            <a:off x="0" y="0"/>
            <a:ext cx="12226587" cy="5523294"/>
          </a:xfrm>
          <a:prstGeom prst="rect">
            <a:avLst/>
          </a:prstGeom>
        </p:spPr>
      </p:pic>
      <p:sp>
        <p:nvSpPr>
          <p:cNvPr id="2" name="Title 1">
            <a:extLst>
              <a:ext uri="{FF2B5EF4-FFF2-40B4-BE49-F238E27FC236}">
                <a16:creationId xmlns:a16="http://schemas.microsoft.com/office/drawing/2014/main" id="{C7E862D1-ACBB-2CBD-12BF-3EAC1ACFAC71}"/>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357B0DC-33C6-7575-6468-138DEBDC77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9EF821-0F7E-EF07-EAE4-79EE9FD24B40}"/>
              </a:ext>
            </a:extLst>
          </p:cNvPr>
          <p:cNvSpPr>
            <a:spLocks noGrp="1"/>
          </p:cNvSpPr>
          <p:nvPr>
            <p:ph sz="half" idx="2"/>
          </p:nvPr>
        </p:nvSpPr>
        <p:spPr>
          <a:xfrm>
            <a:off x="839788" y="2505075"/>
            <a:ext cx="5157787" cy="29709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9D5DF60-2EE3-C144-6F15-69E30529FB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6245F9-9443-3F9E-3213-E20A63DA98EE}"/>
              </a:ext>
            </a:extLst>
          </p:cNvPr>
          <p:cNvSpPr>
            <a:spLocks noGrp="1"/>
          </p:cNvSpPr>
          <p:nvPr>
            <p:ph sz="quarter" idx="4"/>
          </p:nvPr>
        </p:nvSpPr>
        <p:spPr>
          <a:xfrm>
            <a:off x="6172200" y="2505075"/>
            <a:ext cx="5183188" cy="29709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Logo, company name&#10;&#10;Description automatically generated">
            <a:extLst>
              <a:ext uri="{FF2B5EF4-FFF2-40B4-BE49-F238E27FC236}">
                <a16:creationId xmlns:a16="http://schemas.microsoft.com/office/drawing/2014/main" id="{71342203-8F78-E6F2-8F40-6089C44B3F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15" name="TextBox 14">
            <a:extLst>
              <a:ext uri="{FF2B5EF4-FFF2-40B4-BE49-F238E27FC236}">
                <a16:creationId xmlns:a16="http://schemas.microsoft.com/office/drawing/2014/main" id="{8CB82A9C-5A5E-F6EA-2E34-7D297A8F6085}"/>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6" name="TextBox 15">
            <a:extLst>
              <a:ext uri="{FF2B5EF4-FFF2-40B4-BE49-F238E27FC236}">
                <a16:creationId xmlns:a16="http://schemas.microsoft.com/office/drawing/2014/main" id="{A14CBE5A-6342-A231-5E6F-FC49D0022AC4}"/>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7" name="Straight Connector 16">
            <a:extLst>
              <a:ext uri="{FF2B5EF4-FFF2-40B4-BE49-F238E27FC236}">
                <a16:creationId xmlns:a16="http://schemas.microsoft.com/office/drawing/2014/main" id="{21E6D32F-7FF0-3F8A-8C96-47CD2C8F4C60}"/>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7662DFB-783E-29A5-25D4-4782A7691FA9}"/>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3467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297BB4-AC11-DC90-62DA-55D7A58898F5}"/>
              </a:ext>
            </a:extLst>
          </p:cNvPr>
          <p:cNvPicPr>
            <a:picLocks noChangeAspect="1"/>
          </p:cNvPicPr>
          <p:nvPr userDrawn="1"/>
        </p:nvPicPr>
        <p:blipFill rotWithShape="1">
          <a:blip r:embed="rId2">
            <a:alphaModFix amt="7000"/>
            <a:extLst>
              <a:ext uri="{BEBA8EAE-BF5A-486C-A8C5-ECC9F3942E4B}">
                <a14:imgProps xmlns:a14="http://schemas.microsoft.com/office/drawing/2010/main">
                  <a14:imgLayer r:embed="rId3">
                    <a14:imgEffect>
                      <a14:saturation sat="0"/>
                    </a14:imgEffect>
                  </a14:imgLayer>
                </a14:imgProps>
              </a:ext>
            </a:extLst>
          </a:blip>
          <a:srcRect l="141" t="10391" r="-141" b="9011"/>
          <a:stretch/>
        </p:blipFill>
        <p:spPr>
          <a:xfrm>
            <a:off x="0" y="0"/>
            <a:ext cx="12226587" cy="5523294"/>
          </a:xfrm>
          <a:prstGeom prst="rect">
            <a:avLst/>
          </a:prstGeom>
        </p:spPr>
      </p:pic>
      <p:sp>
        <p:nvSpPr>
          <p:cNvPr id="2" name="Title 1">
            <a:extLst>
              <a:ext uri="{FF2B5EF4-FFF2-40B4-BE49-F238E27FC236}">
                <a16:creationId xmlns:a16="http://schemas.microsoft.com/office/drawing/2014/main" id="{9C6CF965-6B34-87D6-E944-3743E7791680}"/>
              </a:ext>
            </a:extLst>
          </p:cNvPr>
          <p:cNvSpPr>
            <a:spLocks noGrp="1"/>
          </p:cNvSpPr>
          <p:nvPr>
            <p:ph type="title" hasCustomPrompt="1"/>
          </p:nvPr>
        </p:nvSpPr>
        <p:spPr/>
        <p:txBody>
          <a:bodyPr/>
          <a:lstStyle/>
          <a:p>
            <a:r>
              <a:rPr lang="en-US" dirty="0"/>
              <a:t>CLICK TO EDIT MASTER TITLE STYLE</a:t>
            </a:r>
          </a:p>
        </p:txBody>
      </p:sp>
      <p:pic>
        <p:nvPicPr>
          <p:cNvPr id="10" name="Picture 9" descr="Logo, company name&#10;&#10;Description automatically generated">
            <a:extLst>
              <a:ext uri="{FF2B5EF4-FFF2-40B4-BE49-F238E27FC236}">
                <a16:creationId xmlns:a16="http://schemas.microsoft.com/office/drawing/2014/main" id="{40F0324E-FEC7-AF8D-6687-38218B0820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11" name="TextBox 10">
            <a:extLst>
              <a:ext uri="{FF2B5EF4-FFF2-40B4-BE49-F238E27FC236}">
                <a16:creationId xmlns:a16="http://schemas.microsoft.com/office/drawing/2014/main" id="{326CA147-AA66-70F9-AA0B-B30F9B2E7733}"/>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2" name="TextBox 11">
            <a:extLst>
              <a:ext uri="{FF2B5EF4-FFF2-40B4-BE49-F238E27FC236}">
                <a16:creationId xmlns:a16="http://schemas.microsoft.com/office/drawing/2014/main" id="{C66C4FA9-438C-905D-CE5E-B68A130A5628}"/>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3" name="Straight Connector 12">
            <a:extLst>
              <a:ext uri="{FF2B5EF4-FFF2-40B4-BE49-F238E27FC236}">
                <a16:creationId xmlns:a16="http://schemas.microsoft.com/office/drawing/2014/main" id="{E39D77C0-FCF6-B2DA-72DF-41AA7CB629F8}"/>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005BF2-E2F9-CD5E-902F-E96BFAC2500F}"/>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521896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877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FF985-278E-6C6A-F2E0-2225CE09E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86822A-FC53-8E41-04A7-FEEEC29D1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CAB70ED-F7B7-0CB6-D268-1D03E3F3F477}"/>
              </a:ext>
            </a:extLst>
          </p:cNvPr>
          <p:cNvSpPr/>
          <p:nvPr userDrawn="1"/>
        </p:nvSpPr>
        <p:spPr>
          <a:xfrm>
            <a:off x="0" y="5590309"/>
            <a:ext cx="12192000" cy="126769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B64CAB3-37E5-31FF-D493-A52E04281A8D}"/>
              </a:ext>
            </a:extLst>
          </p:cNvPr>
          <p:cNvSpPr/>
          <p:nvPr userDrawn="1"/>
        </p:nvSpPr>
        <p:spPr>
          <a:xfrm>
            <a:off x="0" y="5517573"/>
            <a:ext cx="12192000" cy="72736"/>
          </a:xfrm>
          <a:prstGeom prst="rect">
            <a:avLst/>
          </a:prstGeom>
          <a:gradFill>
            <a:gsLst>
              <a:gs pos="28000">
                <a:schemeClr val="accent1">
                  <a:lumMod val="90000"/>
                  <a:lumOff val="10000"/>
                </a:schemeClr>
              </a:gs>
              <a:gs pos="77000">
                <a:schemeClr val="tx1">
                  <a:lumMod val="20000"/>
                  <a:lumOff val="80000"/>
                </a:schemeClr>
              </a:gs>
              <a:gs pos="0">
                <a:schemeClr val="tx1">
                  <a:lumMod val="20000"/>
                  <a:lumOff val="80000"/>
                </a:schemeClr>
              </a:gs>
              <a:gs pos="14000">
                <a:schemeClr val="tx1">
                  <a:lumMod val="60000"/>
                  <a:lumOff val="40000"/>
                </a:schemeClr>
              </a:gs>
              <a:gs pos="54999">
                <a:schemeClr val="tx1">
                  <a:lumMod val="60000"/>
                  <a:lumOff val="40000"/>
                </a:schemeClr>
              </a:gs>
              <a:gs pos="95000">
                <a:schemeClr val="tx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8026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3500" b="1" i="0" kern="1200" spc="-150">
          <a:solidFill>
            <a:schemeClr val="accent5"/>
          </a:solidFill>
          <a:latin typeface="Arial Black" panose="020B0604020202020204" pitchFamily="34" charset="0"/>
          <a:ea typeface="Roboto Condensed" panose="02000000000000000000" pitchFamily="2" charset="0"/>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hyperlink" Target="https://people.com/crime/heath-ledgers-daughter-to-inherit-entire-estate/" TargetMode="External"/><Relationship Id="rId5" Type="http://schemas.openxmlformats.org/officeDocument/2006/relationships/image" Target="../media/image10.sv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1.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9.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irs.gov/businesses/small-businesses-self-employed/whats-new-estate-and-gift-tax" TargetMode="External"/><Relationship Id="rId5" Type="http://schemas.openxmlformats.org/officeDocument/2006/relationships/hyperlink" Target="https://www.irs.gov/newsroom/irs-releases-tax-inflation-adjustments-for-tax-year-2025" TargetMode="External"/><Relationship Id="rId4" Type="http://schemas.openxmlformats.org/officeDocument/2006/relationships/hyperlink" Target="https://www.irs.gov/instructions/i706"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50C22-901C-307F-9E01-0EC4A10B19E6}"/>
              </a:ext>
            </a:extLst>
          </p:cNvPr>
          <p:cNvPicPr>
            <a:picLocks noChangeAspect="1"/>
          </p:cNvPicPr>
          <p:nvPr/>
        </p:nvPicPr>
        <p:blipFill>
          <a:blip r:embed="rId3"/>
          <a:srcRect t="9505" b="9505"/>
          <a:stretch/>
        </p:blipFill>
        <p:spPr>
          <a:xfrm>
            <a:off x="0" y="0"/>
            <a:ext cx="12192000" cy="5535385"/>
          </a:xfrm>
          <a:prstGeom prst="rect">
            <a:avLst/>
          </a:prstGeom>
        </p:spPr>
      </p:pic>
      <p:sp>
        <p:nvSpPr>
          <p:cNvPr id="7" name="Rectangle 6">
            <a:extLst>
              <a:ext uri="{FF2B5EF4-FFF2-40B4-BE49-F238E27FC236}">
                <a16:creationId xmlns:a16="http://schemas.microsoft.com/office/drawing/2014/main" id="{AC66887F-1ADC-B977-59E8-BAD0B66412A0}"/>
              </a:ext>
            </a:extLst>
          </p:cNvPr>
          <p:cNvSpPr/>
          <p:nvPr/>
        </p:nvSpPr>
        <p:spPr>
          <a:xfrm>
            <a:off x="0" y="0"/>
            <a:ext cx="12192000" cy="553538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982362" y="2832869"/>
            <a:ext cx="10652175" cy="1960537"/>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7000"/>
              </a:lnSpc>
            </a:pPr>
            <a:r>
              <a:rPr lang="en-US" sz="8800" b="1" dirty="0">
                <a:solidFill>
                  <a:schemeClr val="bg1"/>
                </a:solidFill>
                <a:latin typeface="Arial Black" panose="020B0604020202020204" pitchFamily="34" charset="0"/>
                <a:cs typeface="Arial Black" panose="020B0604020202020204" pitchFamily="34" charset="0"/>
              </a:rPr>
              <a:t>ESTATE PLANNING 101</a:t>
            </a:r>
            <a:endParaRPr lang="en-US" sz="6000" b="1" dirty="0">
              <a:solidFill>
                <a:schemeClr val="bg1"/>
              </a:solidFill>
              <a:latin typeface="Arial Black" panose="020B0604020202020204" pitchFamily="34" charset="0"/>
              <a:cs typeface="Arial Black" panose="020B0604020202020204" pitchFamily="34" charset="0"/>
            </a:endParaRPr>
          </a:p>
        </p:txBody>
      </p:sp>
      <p:sp>
        <p:nvSpPr>
          <p:cNvPr id="6" name="TextBox 5">
            <a:extLst>
              <a:ext uri="{FF2B5EF4-FFF2-40B4-BE49-F238E27FC236}">
                <a16:creationId xmlns:a16="http://schemas.microsoft.com/office/drawing/2014/main" id="{B7F9D046-D6F7-299C-7608-97C5CB35F5DF}"/>
              </a:ext>
            </a:extLst>
          </p:cNvPr>
          <p:cNvSpPr txBox="1"/>
          <p:nvPr/>
        </p:nvSpPr>
        <p:spPr>
          <a:xfrm>
            <a:off x="982362" y="4531796"/>
            <a:ext cx="10002470" cy="52322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800" dirty="0">
                <a:solidFill>
                  <a:schemeClr val="bg2"/>
                </a:solidFill>
                <a:latin typeface="Arial" panose="020B0604020202020204" pitchFamily="34" charset="0"/>
                <a:cs typeface="Arial" panose="020B0604020202020204" pitchFamily="34" charset="0"/>
              </a:rPr>
              <a:t>PROTECTING WHAT MATTERS</a:t>
            </a:r>
          </a:p>
        </p:txBody>
      </p:sp>
      <p:pic>
        <p:nvPicPr>
          <p:cNvPr id="5" name="Picture 4" descr="Logo, company name&#10;&#10;Description automatically generated">
            <a:extLst>
              <a:ext uri="{FF2B5EF4-FFF2-40B4-BE49-F238E27FC236}">
                <a16:creationId xmlns:a16="http://schemas.microsoft.com/office/drawing/2014/main" id="{12DC2270-08AC-55F0-56C5-79BB3F687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208" y="5703793"/>
            <a:ext cx="2179583" cy="1089792"/>
          </a:xfrm>
          <a:prstGeom prst="rect">
            <a:avLst/>
          </a:prstGeom>
        </p:spPr>
      </p:pic>
      <p:cxnSp>
        <p:nvCxnSpPr>
          <p:cNvPr id="8" name="Straight Connector 7">
            <a:extLst>
              <a:ext uri="{FF2B5EF4-FFF2-40B4-BE49-F238E27FC236}">
                <a16:creationId xmlns:a16="http://schemas.microsoft.com/office/drawing/2014/main" id="{FF3B0DFB-372D-E1B5-F2F8-7D71824CF660}"/>
              </a:ext>
            </a:extLst>
          </p:cNvPr>
          <p:cNvCxnSpPr/>
          <p:nvPr/>
        </p:nvCxnSpPr>
        <p:spPr>
          <a:xfrm>
            <a:off x="6460958" y="4798244"/>
            <a:ext cx="45238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04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51EDD-DD00-22CC-4585-109F21DDFDD9}"/>
              </a:ext>
            </a:extLst>
          </p:cNvPr>
          <p:cNvPicPr>
            <a:picLocks noChangeAspect="1"/>
          </p:cNvPicPr>
          <p:nvPr/>
        </p:nvPicPr>
        <p:blipFill>
          <a:blip r:embed="rId3"/>
          <a:srcRect t="9665" b="9665"/>
          <a:stretch/>
        </p:blipFill>
        <p:spPr>
          <a:xfrm>
            <a:off x="-1" y="8165"/>
            <a:ext cx="12192000" cy="551163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154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00BAA-30A9-708D-295F-9CC1CFEA7DA8}"/>
              </a:ext>
            </a:extLst>
          </p:cNvPr>
          <p:cNvSpPr txBox="1"/>
          <p:nvPr/>
        </p:nvSpPr>
        <p:spPr>
          <a:xfrm>
            <a:off x="1159476" y="3819865"/>
            <a:ext cx="10227276" cy="1376595"/>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5000"/>
              </a:lnSpc>
            </a:pPr>
            <a:r>
              <a:rPr lang="en-US" sz="4800" b="1" spc="-150" dirty="0">
                <a:solidFill>
                  <a:schemeClr val="bg1"/>
                </a:solidFill>
                <a:latin typeface="Arial Black" panose="020B0604020202020204" pitchFamily="34" charset="0"/>
                <a:cs typeface="Arial Black" panose="020B0604020202020204" pitchFamily="34" charset="0"/>
              </a:rPr>
              <a:t>WHY SHOULD YOU HAVE AN </a:t>
            </a:r>
            <a:br>
              <a:rPr lang="en-US" sz="4800" b="1" spc="-150" dirty="0">
                <a:solidFill>
                  <a:schemeClr val="bg1"/>
                </a:solidFill>
                <a:latin typeface="Arial Black" panose="020B0604020202020204" pitchFamily="34" charset="0"/>
                <a:cs typeface="Arial Black" panose="020B0604020202020204" pitchFamily="34" charset="0"/>
              </a:rPr>
            </a:br>
            <a:r>
              <a:rPr lang="en-US" sz="4800" b="1" spc="-150" dirty="0">
                <a:solidFill>
                  <a:schemeClr val="bg1"/>
                </a:solidFill>
                <a:latin typeface="Arial Black" panose="020B0604020202020204" pitchFamily="34" charset="0"/>
                <a:cs typeface="Arial Black" panose="020B0604020202020204" pitchFamily="34" charset="0"/>
              </a:rPr>
              <a:t>ESTATE PLAN?</a:t>
            </a:r>
            <a:endParaRPr lang="en-US" sz="4800" b="1" spc="-150" dirty="0">
              <a:solidFill>
                <a:schemeClr val="tx2"/>
              </a:solidFill>
              <a:latin typeface="Arial Black" panose="020B0604020202020204" pitchFamily="34" charset="0"/>
              <a:cs typeface="Arial Black"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B35207-C0CF-18B6-1008-F8D3C31DF56D}"/>
              </a:ext>
            </a:extLst>
          </p:cNvPr>
          <p:cNvPicPr>
            <a:picLocks noChangeAspect="1"/>
          </p:cNvPicPr>
          <p:nvPr/>
        </p:nvPicPr>
        <p:blipFill rotWithShape="1">
          <a:blip r:embed="rId3"/>
          <a:srcRect t="9596" r="93682" b="9738"/>
          <a:stretch/>
        </p:blipFill>
        <p:spPr>
          <a:xfrm>
            <a:off x="-2" y="3340"/>
            <a:ext cx="770257" cy="5511635"/>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80419"/>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30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lstStyle/>
          <a:p>
            <a:r>
              <a:rPr lang="en-US" spc="-150" dirty="0">
                <a:solidFill>
                  <a:schemeClr val="accent5"/>
                </a:solidFill>
              </a:rPr>
              <a:t>WHAT IS INCLUDED IN YOUR ESTATE?</a:t>
            </a:r>
            <a:endParaRPr lang="en-US" dirty="0">
              <a:solidFill>
                <a:schemeClr val="accent5"/>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Content Placeholder 2">
            <a:extLst>
              <a:ext uri="{FF2B5EF4-FFF2-40B4-BE49-F238E27FC236}">
                <a16:creationId xmlns:a16="http://schemas.microsoft.com/office/drawing/2014/main" id="{6D2A096A-714E-D305-F06B-6169DCB261EC}"/>
              </a:ext>
            </a:extLst>
          </p:cNvPr>
          <p:cNvSpPr>
            <a:spLocks noGrp="1"/>
          </p:cNvSpPr>
          <p:nvPr>
            <p:ph sz="half" idx="1"/>
          </p:nvPr>
        </p:nvSpPr>
        <p:spPr>
          <a:xfrm>
            <a:off x="838200" y="1480211"/>
            <a:ext cx="11121189" cy="3608820"/>
          </a:xfrm>
        </p:spPr>
        <p:txBody>
          <a:bodyPr>
            <a:normAutofit/>
          </a:bodyPr>
          <a:lstStyle/>
          <a:p>
            <a:pPr marL="0" indent="0">
              <a:lnSpc>
                <a:spcPct val="100000"/>
              </a:lnSpc>
              <a:buClr>
                <a:schemeClr val="accent1">
                  <a:lumMod val="50000"/>
                  <a:lumOff val="50000"/>
                </a:schemeClr>
              </a:buClr>
              <a:buNone/>
            </a:pPr>
            <a:r>
              <a:rPr lang="en-US" sz="2400" b="1" dirty="0">
                <a:solidFill>
                  <a:schemeClr val="tx1"/>
                </a:solidFill>
              </a:rPr>
              <a:t>EVERYTHING YOU OWN</a:t>
            </a:r>
          </a:p>
          <a:p>
            <a:pPr>
              <a:lnSpc>
                <a:spcPct val="100000"/>
              </a:lnSpc>
              <a:buClr>
                <a:schemeClr val="accent1">
                  <a:lumMod val="50000"/>
                  <a:lumOff val="50000"/>
                </a:schemeClr>
              </a:buClr>
            </a:pPr>
            <a:r>
              <a:rPr lang="en-US" sz="2000" dirty="0">
                <a:solidFill>
                  <a:srgbClr val="231F20"/>
                </a:solidFill>
              </a:rPr>
              <a:t>Personal residence or other owned real estate</a:t>
            </a:r>
          </a:p>
          <a:p>
            <a:pPr>
              <a:lnSpc>
                <a:spcPct val="100000"/>
              </a:lnSpc>
              <a:buClr>
                <a:schemeClr val="accent1">
                  <a:lumMod val="50000"/>
                  <a:lumOff val="50000"/>
                </a:schemeClr>
              </a:buClr>
            </a:pPr>
            <a:r>
              <a:rPr lang="en-US" sz="2000" dirty="0">
                <a:solidFill>
                  <a:srgbClr val="231F20"/>
                </a:solidFill>
              </a:rPr>
              <a:t>Vehicles, boats, RVs, planes, etc.</a:t>
            </a:r>
          </a:p>
          <a:p>
            <a:pPr>
              <a:lnSpc>
                <a:spcPct val="100000"/>
              </a:lnSpc>
              <a:buClr>
                <a:schemeClr val="accent1">
                  <a:lumMod val="50000"/>
                  <a:lumOff val="50000"/>
                </a:schemeClr>
              </a:buClr>
            </a:pPr>
            <a:r>
              <a:rPr lang="en-US" sz="2000" dirty="0">
                <a:solidFill>
                  <a:srgbClr val="231F20"/>
                </a:solidFill>
              </a:rPr>
              <a:t>Checking and savings accounts, CDs, Safety deposit boxes</a:t>
            </a:r>
          </a:p>
          <a:p>
            <a:pPr>
              <a:lnSpc>
                <a:spcPct val="100000"/>
              </a:lnSpc>
              <a:buClr>
                <a:schemeClr val="accent1">
                  <a:lumMod val="50000"/>
                  <a:lumOff val="50000"/>
                </a:schemeClr>
              </a:buClr>
            </a:pPr>
            <a:r>
              <a:rPr lang="en-US" sz="2000" dirty="0">
                <a:solidFill>
                  <a:srgbClr val="231F20"/>
                </a:solidFill>
              </a:rPr>
              <a:t>Brokerage accounts, investments, life insurance, annuities</a:t>
            </a:r>
          </a:p>
          <a:p>
            <a:pPr>
              <a:lnSpc>
                <a:spcPct val="100000"/>
              </a:lnSpc>
              <a:buClr>
                <a:schemeClr val="accent1">
                  <a:lumMod val="50000"/>
                  <a:lumOff val="50000"/>
                </a:schemeClr>
              </a:buClr>
            </a:pPr>
            <a:r>
              <a:rPr lang="en-US" sz="2000" dirty="0">
                <a:solidFill>
                  <a:srgbClr val="231F20"/>
                </a:solidFill>
              </a:rPr>
              <a:t>Family heir looms, jewelry, art, guns, collections</a:t>
            </a:r>
          </a:p>
          <a:p>
            <a:pPr>
              <a:lnSpc>
                <a:spcPct val="100000"/>
              </a:lnSpc>
              <a:buClr>
                <a:schemeClr val="accent1">
                  <a:lumMod val="50000"/>
                  <a:lumOff val="50000"/>
                </a:schemeClr>
              </a:buClr>
            </a:pPr>
            <a:r>
              <a:rPr lang="en-US" sz="2000" dirty="0">
                <a:solidFill>
                  <a:srgbClr val="231F20"/>
                </a:solidFill>
              </a:rPr>
              <a:t>Furniture, heirlooms and other personal property</a:t>
            </a:r>
          </a:p>
          <a:p>
            <a:pPr>
              <a:lnSpc>
                <a:spcPct val="100000"/>
              </a:lnSpc>
              <a:buClr>
                <a:schemeClr val="accent1">
                  <a:lumMod val="50000"/>
                  <a:lumOff val="50000"/>
                </a:schemeClr>
              </a:buClr>
            </a:pPr>
            <a:r>
              <a:rPr lang="en-US" sz="2000" dirty="0">
                <a:solidFill>
                  <a:srgbClr val="231F20"/>
                </a:solidFill>
              </a:rPr>
              <a:t>Family business</a:t>
            </a:r>
            <a:endParaRPr lang="en-US" sz="1600" dirty="0">
              <a:solidFill>
                <a:srgbClr val="231F20"/>
              </a:solidFill>
            </a:endParaRPr>
          </a:p>
          <a:p>
            <a:pPr marL="0" indent="0">
              <a:lnSpc>
                <a:spcPct val="100000"/>
              </a:lnSpc>
              <a:buClr>
                <a:schemeClr val="accent1">
                  <a:lumMod val="50000"/>
                  <a:lumOff val="50000"/>
                </a:schemeClr>
              </a:buClr>
              <a:buNone/>
            </a:pPr>
            <a:endParaRPr lang="en-US" dirty="0">
              <a:solidFill>
                <a:srgbClr val="231F20"/>
              </a:solidFill>
            </a:endParaRPr>
          </a:p>
        </p:txBody>
      </p:sp>
    </p:spTree>
    <p:extLst>
      <p:ext uri="{BB962C8B-B14F-4D97-AF65-F5344CB8AC3E}">
        <p14:creationId xmlns:p14="http://schemas.microsoft.com/office/powerpoint/2010/main" val="34588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lstStyle/>
          <a:p>
            <a:r>
              <a:rPr lang="en-US" spc="-150" dirty="0">
                <a:solidFill>
                  <a:schemeClr val="accent5"/>
                </a:solidFill>
              </a:rPr>
              <a:t>WHY HAVE AN ESTATE PLAN?</a:t>
            </a:r>
            <a:endParaRPr lang="en-US" dirty="0">
              <a:solidFill>
                <a:schemeClr val="accent5"/>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Content Placeholder 2">
            <a:extLst>
              <a:ext uri="{FF2B5EF4-FFF2-40B4-BE49-F238E27FC236}">
                <a16:creationId xmlns:a16="http://schemas.microsoft.com/office/drawing/2014/main" id="{6D2A096A-714E-D305-F06B-6169DCB261EC}"/>
              </a:ext>
            </a:extLst>
          </p:cNvPr>
          <p:cNvSpPr>
            <a:spLocks noGrp="1"/>
          </p:cNvSpPr>
          <p:nvPr>
            <p:ph sz="half" idx="1"/>
          </p:nvPr>
        </p:nvSpPr>
        <p:spPr>
          <a:xfrm>
            <a:off x="838200" y="1769144"/>
            <a:ext cx="11121189" cy="3608820"/>
          </a:xfrm>
        </p:spPr>
        <p:txBody>
          <a:bodyPr>
            <a:normAutofit/>
          </a:bodyPr>
          <a:lstStyle/>
          <a:p>
            <a:pPr marL="0" indent="0">
              <a:lnSpc>
                <a:spcPct val="100000"/>
              </a:lnSpc>
              <a:buClr>
                <a:schemeClr val="accent1">
                  <a:lumMod val="50000"/>
                  <a:lumOff val="50000"/>
                </a:schemeClr>
              </a:buClr>
              <a:buNone/>
            </a:pPr>
            <a:r>
              <a:rPr lang="en-US" sz="2600" b="1" dirty="0">
                <a:solidFill>
                  <a:schemeClr val="tx1"/>
                </a:solidFill>
              </a:rPr>
              <a:t>Estate plans are especially important if you:</a:t>
            </a:r>
            <a:endParaRPr lang="en-US" sz="2600" dirty="0">
              <a:solidFill>
                <a:srgbClr val="231F20"/>
              </a:solidFill>
            </a:endParaRPr>
          </a:p>
          <a:p>
            <a:pPr>
              <a:lnSpc>
                <a:spcPct val="100000"/>
              </a:lnSpc>
              <a:buClr>
                <a:schemeClr val="accent1">
                  <a:lumMod val="50000"/>
                  <a:lumOff val="50000"/>
                </a:schemeClr>
              </a:buClr>
            </a:pPr>
            <a:r>
              <a:rPr lang="en-US" sz="2000" dirty="0">
                <a:solidFill>
                  <a:srgbClr val="231F20"/>
                </a:solidFill>
              </a:rPr>
              <a:t>Own or control assets of any kind, no matter their significance</a:t>
            </a:r>
          </a:p>
          <a:p>
            <a:pPr>
              <a:lnSpc>
                <a:spcPct val="100000"/>
              </a:lnSpc>
              <a:buClr>
                <a:schemeClr val="accent1">
                  <a:lumMod val="50000"/>
                  <a:lumOff val="50000"/>
                </a:schemeClr>
              </a:buClr>
            </a:pPr>
            <a:r>
              <a:rPr lang="en-US" sz="2000" dirty="0">
                <a:solidFill>
                  <a:srgbClr val="231F20"/>
                </a:solidFill>
              </a:rPr>
              <a:t>Want to have control over where the assets are directed upon your death</a:t>
            </a:r>
          </a:p>
          <a:p>
            <a:pPr>
              <a:lnSpc>
                <a:spcPct val="100000"/>
              </a:lnSpc>
              <a:buClr>
                <a:schemeClr val="accent1">
                  <a:lumMod val="50000"/>
                  <a:lumOff val="50000"/>
                </a:schemeClr>
              </a:buClr>
            </a:pPr>
            <a:r>
              <a:rPr lang="en-US" sz="2000" dirty="0">
                <a:solidFill>
                  <a:srgbClr val="231F20"/>
                </a:solidFill>
              </a:rPr>
              <a:t>Have someone responsible or trustworthy that you wish to manage your affairs</a:t>
            </a:r>
          </a:p>
          <a:p>
            <a:pPr>
              <a:lnSpc>
                <a:spcPct val="100000"/>
              </a:lnSpc>
              <a:buClr>
                <a:schemeClr val="accent1">
                  <a:lumMod val="50000"/>
                  <a:lumOff val="50000"/>
                </a:schemeClr>
              </a:buClr>
            </a:pPr>
            <a:r>
              <a:rPr lang="en-US" sz="2000" dirty="0">
                <a:solidFill>
                  <a:srgbClr val="231F20"/>
                </a:solidFill>
              </a:rPr>
              <a:t>Want to ensure the future of someone with special circumstances</a:t>
            </a:r>
          </a:p>
          <a:p>
            <a:pPr>
              <a:lnSpc>
                <a:spcPct val="100000"/>
              </a:lnSpc>
              <a:buClr>
                <a:schemeClr val="accent1">
                  <a:lumMod val="50000"/>
                  <a:lumOff val="50000"/>
                </a:schemeClr>
              </a:buClr>
            </a:pPr>
            <a:r>
              <a:rPr lang="en-US" sz="2000" dirty="0">
                <a:solidFill>
                  <a:srgbClr val="231F20"/>
                </a:solidFill>
              </a:rPr>
              <a:t>Want to minimize taxes while maximizing what remains to be passed on.</a:t>
            </a:r>
            <a:endParaRPr lang="en-US" sz="1600" dirty="0">
              <a:solidFill>
                <a:srgbClr val="231F20"/>
              </a:solidFill>
            </a:endParaRPr>
          </a:p>
          <a:p>
            <a:pPr marL="0" indent="0">
              <a:lnSpc>
                <a:spcPct val="100000"/>
              </a:lnSpc>
              <a:buClr>
                <a:schemeClr val="accent1">
                  <a:lumMod val="50000"/>
                  <a:lumOff val="50000"/>
                </a:schemeClr>
              </a:buClr>
              <a:buNone/>
            </a:pPr>
            <a:endParaRPr lang="en-US" dirty="0">
              <a:solidFill>
                <a:srgbClr val="231F20"/>
              </a:solidFill>
            </a:endParaRPr>
          </a:p>
        </p:txBody>
      </p:sp>
    </p:spTree>
    <p:extLst>
      <p:ext uri="{BB962C8B-B14F-4D97-AF65-F5344CB8AC3E}">
        <p14:creationId xmlns:p14="http://schemas.microsoft.com/office/powerpoint/2010/main" val="14351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ABDD0-39E6-399C-04F1-8D8E0C23E2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380456-2225-0782-8260-D7FE7EE30E11}"/>
              </a:ext>
            </a:extLst>
          </p:cNvPr>
          <p:cNvSpPr>
            <a:spLocks noGrp="1"/>
          </p:cNvSpPr>
          <p:nvPr>
            <p:ph type="title"/>
          </p:nvPr>
        </p:nvSpPr>
        <p:spPr/>
        <p:txBody>
          <a:bodyPr/>
          <a:lstStyle/>
          <a:p>
            <a:r>
              <a:rPr lang="en-US" dirty="0"/>
              <a:t>ARETHA FRANKLIN</a:t>
            </a:r>
          </a:p>
        </p:txBody>
      </p:sp>
      <p:sp>
        <p:nvSpPr>
          <p:cNvPr id="3" name="Content Placeholder 2">
            <a:extLst>
              <a:ext uri="{FF2B5EF4-FFF2-40B4-BE49-F238E27FC236}">
                <a16:creationId xmlns:a16="http://schemas.microsoft.com/office/drawing/2014/main" id="{EC3A3CD2-76EE-2738-FB6A-DEE2A4FEEA54}"/>
              </a:ext>
            </a:extLst>
          </p:cNvPr>
          <p:cNvSpPr>
            <a:spLocks noGrp="1"/>
          </p:cNvSpPr>
          <p:nvPr>
            <p:ph sz="half" idx="1"/>
          </p:nvPr>
        </p:nvSpPr>
        <p:spPr>
          <a:xfrm>
            <a:off x="838200" y="1940913"/>
            <a:ext cx="7571874" cy="3608820"/>
          </a:xfrm>
          <a:noFill/>
        </p:spPr>
        <p:txBody>
          <a:bodyPr>
            <a:normAutofit fontScale="92500" lnSpcReduction="20000"/>
          </a:bodyPr>
          <a:lstStyle/>
          <a:p>
            <a:r>
              <a:rPr lang="en-US" sz="2400" dirty="0"/>
              <a:t>Died with multiple handwritten wills</a:t>
            </a:r>
          </a:p>
          <a:p>
            <a:r>
              <a:rPr lang="en-US" sz="2400" dirty="0"/>
              <a:t>Found years later in random places</a:t>
            </a:r>
          </a:p>
          <a:p>
            <a:r>
              <a:rPr lang="en-US" sz="2400" dirty="0"/>
              <a:t>Confused family and court system</a:t>
            </a:r>
          </a:p>
          <a:p>
            <a:r>
              <a:rPr lang="en-US" sz="2400" dirty="0"/>
              <a:t>Legal disputes followed</a:t>
            </a:r>
          </a:p>
          <a:p>
            <a:pPr marL="0" indent="0">
              <a:buNone/>
            </a:pPr>
            <a:endParaRPr lang="en-US" dirty="0"/>
          </a:p>
          <a:p>
            <a:pPr marL="0" indent="0">
              <a:lnSpc>
                <a:spcPct val="120000"/>
              </a:lnSpc>
              <a:buNone/>
            </a:pPr>
            <a:r>
              <a:rPr lang="en-US" b="1" spc="-150" dirty="0">
                <a:solidFill>
                  <a:schemeClr val="bg1"/>
                </a:solidFill>
              </a:rPr>
              <a:t>	</a:t>
            </a:r>
            <a:r>
              <a:rPr lang="en-US" b="1" spc="-150" dirty="0">
                <a:solidFill>
                  <a:schemeClr val="tx1"/>
                </a:solidFill>
              </a:rPr>
              <a:t>KEY LESSON: </a:t>
            </a:r>
          </a:p>
          <a:p>
            <a:pPr marL="0" indent="0">
              <a:lnSpc>
                <a:spcPct val="120000"/>
              </a:lnSpc>
              <a:buNone/>
            </a:pPr>
            <a:r>
              <a:rPr lang="en-US" sz="2200" b="1" dirty="0">
                <a:solidFill>
                  <a:schemeClr val="tx1"/>
                </a:solidFill>
              </a:rPr>
              <a:t>	Just having something isn’t enough.</a:t>
            </a:r>
            <a:br>
              <a:rPr lang="en-US" sz="2200" b="1" dirty="0">
                <a:solidFill>
                  <a:schemeClr val="tx1"/>
                </a:solidFill>
              </a:rPr>
            </a:br>
            <a:r>
              <a:rPr lang="en-US" sz="2200" b="1" dirty="0">
                <a:solidFill>
                  <a:schemeClr val="tx1"/>
                </a:solidFill>
              </a:rPr>
              <a:t>	Your plan must be clear, legible, and accessible.</a:t>
            </a:r>
          </a:p>
        </p:txBody>
      </p:sp>
      <p:sp>
        <p:nvSpPr>
          <p:cNvPr id="4" name="Content Placeholder 3">
            <a:extLst>
              <a:ext uri="{FF2B5EF4-FFF2-40B4-BE49-F238E27FC236}">
                <a16:creationId xmlns:a16="http://schemas.microsoft.com/office/drawing/2014/main" id="{41988E25-4F94-1513-EAAC-E06CC7C37760}"/>
              </a:ext>
            </a:extLst>
          </p:cNvPr>
          <p:cNvSpPr>
            <a:spLocks noGrp="1"/>
          </p:cNvSpPr>
          <p:nvPr>
            <p:ph sz="half" idx="2"/>
          </p:nvPr>
        </p:nvSpPr>
        <p:spPr>
          <a:xfrm>
            <a:off x="838200" y="1415508"/>
            <a:ext cx="5181600" cy="406483"/>
          </a:xfrm>
        </p:spPr>
        <p:txBody>
          <a:bodyPr>
            <a:normAutofit fontScale="92500" lnSpcReduction="20000"/>
          </a:bodyPr>
          <a:lstStyle/>
          <a:p>
            <a:pPr marL="0" indent="0">
              <a:buNone/>
            </a:pPr>
            <a:r>
              <a:rPr lang="en-US" b="1" dirty="0">
                <a:solidFill>
                  <a:schemeClr val="tx1"/>
                </a:solidFill>
              </a:rPr>
              <a:t>Handwritten Wills in the Couch</a:t>
            </a:r>
          </a:p>
        </p:txBody>
      </p:sp>
      <p:sp>
        <p:nvSpPr>
          <p:cNvPr id="5" name="Rectangle 4">
            <a:extLst>
              <a:ext uri="{FF2B5EF4-FFF2-40B4-BE49-F238E27FC236}">
                <a16:creationId xmlns:a16="http://schemas.microsoft.com/office/drawing/2014/main" id="{8FE47518-EF60-7245-8CEB-70DA2E5A2583}"/>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413CA655-73C6-9B78-6841-4C3BF6EC09DD}"/>
              </a:ext>
            </a:extLst>
          </p:cNvPr>
          <p:cNvSpPr txBox="1">
            <a:spLocks/>
          </p:cNvSpPr>
          <p:nvPr/>
        </p:nvSpPr>
        <p:spPr>
          <a:xfrm>
            <a:off x="838200" y="1308267"/>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2">
            <a:extLst>
              <a:ext uri="{FF2B5EF4-FFF2-40B4-BE49-F238E27FC236}">
                <a16:creationId xmlns:a16="http://schemas.microsoft.com/office/drawing/2014/main" id="{C54716D9-B0D6-5020-E1B5-3B5DE3F92E75}"/>
              </a:ext>
            </a:extLst>
          </p:cNvPr>
          <p:cNvSpPr txBox="1">
            <a:spLocks/>
          </p:cNvSpPr>
          <p:nvPr/>
        </p:nvSpPr>
        <p:spPr>
          <a:xfrm>
            <a:off x="838200" y="1320298"/>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0" name="Picture 9">
            <a:extLst>
              <a:ext uri="{FF2B5EF4-FFF2-40B4-BE49-F238E27FC236}">
                <a16:creationId xmlns:a16="http://schemas.microsoft.com/office/drawing/2014/main" id="{A995D712-3E57-0F28-7F55-551E0749FE55}"/>
              </a:ext>
            </a:extLst>
          </p:cNvPr>
          <p:cNvPicPr>
            <a:picLocks noChangeAspect="1"/>
          </p:cNvPicPr>
          <p:nvPr/>
        </p:nvPicPr>
        <p:blipFill>
          <a:blip r:embed="rId3"/>
          <a:srcRect l="42221" r="21045"/>
          <a:stretch/>
        </p:blipFill>
        <p:spPr>
          <a:xfrm>
            <a:off x="8114717" y="-25052"/>
            <a:ext cx="4077283" cy="5549733"/>
          </a:xfrm>
          <a:prstGeom prst="rect">
            <a:avLst/>
          </a:prstGeom>
        </p:spPr>
      </p:pic>
      <p:pic>
        <p:nvPicPr>
          <p:cNvPr id="12" name="Graphic 11" descr="Badge New with solid fill">
            <a:extLst>
              <a:ext uri="{FF2B5EF4-FFF2-40B4-BE49-F238E27FC236}">
                <a16:creationId xmlns:a16="http://schemas.microsoft.com/office/drawing/2014/main" id="{032275B0-4BCD-0EF4-6578-9F7E42839E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695168"/>
            <a:ext cx="923796" cy="923796"/>
          </a:xfrm>
          <a:prstGeom prst="rect">
            <a:avLst/>
          </a:prstGeom>
        </p:spPr>
      </p:pic>
      <p:cxnSp>
        <p:nvCxnSpPr>
          <p:cNvPr id="9" name="Straight Connector 8">
            <a:extLst>
              <a:ext uri="{FF2B5EF4-FFF2-40B4-BE49-F238E27FC236}">
                <a16:creationId xmlns:a16="http://schemas.microsoft.com/office/drawing/2014/main" id="{7E330571-0A8C-4D5B-51EA-DD3D50FCCDDA}"/>
              </a:ext>
            </a:extLst>
          </p:cNvPr>
          <p:cNvCxnSpPr/>
          <p:nvPr/>
        </p:nvCxnSpPr>
        <p:spPr>
          <a:xfrm>
            <a:off x="8133347" y="-12525"/>
            <a:ext cx="0" cy="5524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B57C294-FC43-7A8F-FEDB-7A352610471C}"/>
              </a:ext>
            </a:extLst>
          </p:cNvPr>
          <p:cNvSpPr txBox="1"/>
          <p:nvPr/>
        </p:nvSpPr>
        <p:spPr>
          <a:xfrm>
            <a:off x="838200" y="5167312"/>
            <a:ext cx="6700804" cy="338554"/>
          </a:xfrm>
          <a:prstGeom prst="rect">
            <a:avLst/>
          </a:prstGeom>
          <a:noFill/>
        </p:spPr>
        <p:txBody>
          <a:bodyPr wrap="square" rtlCol="0">
            <a:spAutoFit/>
          </a:bodyPr>
          <a:lstStyle/>
          <a:p>
            <a:r>
              <a:rPr lang="en-US" sz="800" b="0" i="1" dirty="0">
                <a:solidFill>
                  <a:schemeClr val="bg2">
                    <a:lumMod val="50000"/>
                  </a:schemeClr>
                </a:solidFill>
                <a:effectLst/>
                <a:latin typeface="Arial" panose="020B0604020202020204" pitchFamily="34" charset="0"/>
                <a:cs typeface="Arial" panose="020B0604020202020204" pitchFamily="34" charset="0"/>
              </a:rPr>
              <a:t>Source: https://www.nytimes.com/2023/07/11/arts/music/aretha-franklin-will-couch.html#:~:text=After%20the%20singer%20died%2C%20at,Franklin%2C%20and%20Ted%20White%20Jr</a:t>
            </a:r>
            <a:r>
              <a:rPr lang="en-US" sz="800" b="0" i="0" u="none" strike="noStrike" dirty="0">
                <a:solidFill>
                  <a:srgbClr val="212529"/>
                </a:solidFill>
                <a:effectLst/>
                <a:latin typeface="Segoe UI" panose="020B0502040204020203" pitchFamily="34" charset="0"/>
              </a:rPr>
              <a:t>.</a:t>
            </a:r>
            <a:r>
              <a:rPr lang="en-US" sz="800" i="1" u="none" strike="noStrike" dirty="0">
                <a:solidFill>
                  <a:schemeClr val="bg2">
                    <a:lumMod val="50000"/>
                  </a:schemeClr>
                </a:solidFill>
                <a:latin typeface="Arial" panose="020B0604020202020204" pitchFamily="34" charset="0"/>
                <a:cs typeface="Arial" panose="020B0604020202020204" pitchFamily="34" charset="0"/>
              </a:rPr>
              <a:t> </a:t>
            </a:r>
            <a:r>
              <a:rPr lang="en-US" sz="800" b="0" i="1" dirty="0">
                <a:solidFill>
                  <a:schemeClr val="bg2">
                    <a:lumMod val="50000"/>
                  </a:schemeClr>
                </a:solidFill>
                <a:effectLst/>
                <a:latin typeface="Arial" panose="020B0604020202020204" pitchFamily="34" charset="0"/>
                <a:cs typeface="Arial" panose="020B0604020202020204" pitchFamily="34" charset="0"/>
              </a:rPr>
              <a:t>Accessed July 11, 2025.</a:t>
            </a:r>
            <a:endParaRPr lang="en-US" sz="800" i="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64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605755"/>
            <a:ext cx="10515600" cy="1325563"/>
          </a:xfrm>
        </p:spPr>
        <p:txBody>
          <a:bodyPr/>
          <a:lstStyle/>
          <a:p>
            <a:r>
              <a:rPr lang="en-US" spc="-150" dirty="0">
                <a:solidFill>
                  <a:schemeClr val="accent5"/>
                </a:solidFill>
              </a:rPr>
              <a:t>IS THERE ANYONE THAT SHOULDN’T HAVE AN ESTATE PLAN?</a:t>
            </a:r>
            <a:endParaRPr lang="en-US" dirty="0">
              <a:solidFill>
                <a:schemeClr val="accent5"/>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Rectangle 5">
            <a:extLst>
              <a:ext uri="{FF2B5EF4-FFF2-40B4-BE49-F238E27FC236}">
                <a16:creationId xmlns:a16="http://schemas.microsoft.com/office/drawing/2014/main" id="{6323C1CC-C7B7-5F3F-19E7-0072CFF707EB}"/>
              </a:ext>
            </a:extLst>
          </p:cNvPr>
          <p:cNvSpPr/>
          <p:nvPr/>
        </p:nvSpPr>
        <p:spPr>
          <a:xfrm>
            <a:off x="838200" y="2658979"/>
            <a:ext cx="10423358" cy="172051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heckbox Crossed with solid fill">
            <a:extLst>
              <a:ext uri="{FF2B5EF4-FFF2-40B4-BE49-F238E27FC236}">
                <a16:creationId xmlns:a16="http://schemas.microsoft.com/office/drawing/2014/main" id="{F92C75C0-2BC9-AD42-4FB8-40B12933F6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470" y="2409188"/>
            <a:ext cx="2220098" cy="2220098"/>
          </a:xfrm>
          <a:prstGeom prst="rect">
            <a:avLst/>
          </a:prstGeom>
        </p:spPr>
      </p:pic>
      <p:sp>
        <p:nvSpPr>
          <p:cNvPr id="11" name="Content Placeholder 2">
            <a:extLst>
              <a:ext uri="{FF2B5EF4-FFF2-40B4-BE49-F238E27FC236}">
                <a16:creationId xmlns:a16="http://schemas.microsoft.com/office/drawing/2014/main" id="{7CBD5182-8FE3-721C-9867-E795A9672E06}"/>
              </a:ext>
            </a:extLst>
          </p:cNvPr>
          <p:cNvSpPr>
            <a:spLocks noGrp="1"/>
          </p:cNvSpPr>
          <p:nvPr>
            <p:ph sz="half" idx="1"/>
          </p:nvPr>
        </p:nvSpPr>
        <p:spPr>
          <a:xfrm>
            <a:off x="2727753" y="2824876"/>
            <a:ext cx="7639565" cy="1554619"/>
          </a:xfrm>
        </p:spPr>
        <p:txBody>
          <a:bodyPr>
            <a:normAutofit/>
          </a:bodyPr>
          <a:lstStyle/>
          <a:p>
            <a:pPr marL="0" indent="0">
              <a:lnSpc>
                <a:spcPct val="100000"/>
              </a:lnSpc>
              <a:buClr>
                <a:schemeClr val="accent1">
                  <a:lumMod val="50000"/>
                  <a:lumOff val="50000"/>
                </a:schemeClr>
              </a:buClr>
              <a:buNone/>
            </a:pPr>
            <a:r>
              <a:rPr lang="en-US" sz="2600" dirty="0">
                <a:solidFill>
                  <a:schemeClr val="bg1"/>
                </a:solidFill>
              </a:rPr>
              <a:t>No.</a:t>
            </a:r>
          </a:p>
          <a:p>
            <a:pPr marL="0" indent="0">
              <a:lnSpc>
                <a:spcPct val="100000"/>
              </a:lnSpc>
              <a:buClr>
                <a:schemeClr val="accent1">
                  <a:lumMod val="50000"/>
                  <a:lumOff val="50000"/>
                </a:schemeClr>
              </a:buClr>
              <a:buNone/>
            </a:pPr>
            <a:r>
              <a:rPr lang="en-US" sz="2600" dirty="0">
                <a:solidFill>
                  <a:schemeClr val="bg1"/>
                </a:solidFill>
              </a:rPr>
              <a:t>Everyone should have an estate plan regardless of their situation or net worth</a:t>
            </a:r>
            <a:endParaRPr lang="en-US" sz="1400" dirty="0">
              <a:solidFill>
                <a:schemeClr val="bg1"/>
              </a:solidFill>
            </a:endParaRPr>
          </a:p>
          <a:p>
            <a:pPr marL="0" indent="0">
              <a:lnSpc>
                <a:spcPct val="100000"/>
              </a:lnSpc>
              <a:buClr>
                <a:schemeClr val="accent1">
                  <a:lumMod val="50000"/>
                  <a:lumOff val="50000"/>
                </a:schemeClr>
              </a:buClr>
              <a:buNone/>
            </a:pPr>
            <a:endParaRPr lang="en-US" dirty="0">
              <a:solidFill>
                <a:srgbClr val="231F20"/>
              </a:solidFill>
            </a:endParaRPr>
          </a:p>
        </p:txBody>
      </p:sp>
    </p:spTree>
    <p:extLst>
      <p:ext uri="{BB962C8B-B14F-4D97-AF65-F5344CB8AC3E}">
        <p14:creationId xmlns:p14="http://schemas.microsoft.com/office/powerpoint/2010/main" val="116818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51EDD-DD00-22CC-4585-109F21DDFDD9}"/>
              </a:ext>
            </a:extLst>
          </p:cNvPr>
          <p:cNvPicPr>
            <a:picLocks noChangeAspect="1"/>
          </p:cNvPicPr>
          <p:nvPr/>
        </p:nvPicPr>
        <p:blipFill>
          <a:blip r:embed="rId3"/>
          <a:srcRect t="9644" b="9644"/>
          <a:stretch/>
        </p:blipFill>
        <p:spPr>
          <a:xfrm>
            <a:off x="-1" y="8165"/>
            <a:ext cx="12192000" cy="551163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154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2CD6C0-04BF-D73B-3AC7-D81713893251}"/>
              </a:ext>
            </a:extLst>
          </p:cNvPr>
          <p:cNvSpPr txBox="1"/>
          <p:nvPr/>
        </p:nvSpPr>
        <p:spPr>
          <a:xfrm>
            <a:off x="1159475" y="3964598"/>
            <a:ext cx="10827737" cy="830997"/>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spc="-150" dirty="0">
                <a:solidFill>
                  <a:schemeClr val="bg1"/>
                </a:solidFill>
                <a:latin typeface="Arial Black" panose="020B0604020202020204" pitchFamily="34" charset="0"/>
                <a:cs typeface="Arial Black" panose="020B0604020202020204" pitchFamily="34" charset="0"/>
              </a:rPr>
              <a:t>LEGAL DOCUMENTS</a:t>
            </a:r>
            <a:endParaRPr lang="en-US" sz="4800" b="1" spc="-150" dirty="0">
              <a:solidFill>
                <a:schemeClr val="tx2"/>
              </a:solidFill>
              <a:latin typeface="Arial Black" panose="020B0604020202020204" pitchFamily="34" charset="0"/>
              <a:cs typeface="Arial Black"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B35207-C0CF-18B6-1008-F8D3C31DF56D}"/>
              </a:ext>
            </a:extLst>
          </p:cNvPr>
          <p:cNvPicPr>
            <a:picLocks noChangeAspect="1"/>
          </p:cNvPicPr>
          <p:nvPr/>
        </p:nvPicPr>
        <p:blipFill rotWithShape="1">
          <a:blip r:embed="rId3"/>
          <a:srcRect l="11" t="9575" r="93672" b="9718"/>
          <a:stretch/>
        </p:blipFill>
        <p:spPr>
          <a:xfrm>
            <a:off x="-2" y="3340"/>
            <a:ext cx="770257" cy="5511635"/>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80419"/>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939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39"/>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ESTATE PLANS</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788206" y="1945857"/>
            <a:ext cx="4986952"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50000"/>
                  <a:lumOff val="50000"/>
                </a:schemeClr>
              </a:buClr>
              <a:buNone/>
            </a:pPr>
            <a:r>
              <a:rPr lang="en-US" dirty="0"/>
              <a:t>An estate plan should address the disposition of your assets, as well as the management of your medical care if you become incapacitated.</a:t>
            </a:r>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5" name="Picture 4">
            <a:extLst>
              <a:ext uri="{FF2B5EF4-FFF2-40B4-BE49-F238E27FC236}">
                <a16:creationId xmlns:a16="http://schemas.microsoft.com/office/drawing/2014/main" id="{695829E2-BF8F-586D-C385-7293400FEEB9}"/>
              </a:ext>
            </a:extLst>
          </p:cNvPr>
          <p:cNvPicPr>
            <a:picLocks noChangeAspect="1"/>
          </p:cNvPicPr>
          <p:nvPr/>
        </p:nvPicPr>
        <p:blipFill rotWithShape="1">
          <a:blip r:embed="rId3"/>
          <a:srcRect l="26343" r="14860"/>
          <a:stretch/>
        </p:blipFill>
        <p:spPr>
          <a:xfrm>
            <a:off x="6713628" y="0"/>
            <a:ext cx="5478372" cy="5498432"/>
          </a:xfrm>
          <a:prstGeom prst="rect">
            <a:avLst/>
          </a:prstGeom>
          <a:ln w="38100">
            <a:noFill/>
          </a:ln>
        </p:spPr>
      </p:pic>
      <p:cxnSp>
        <p:nvCxnSpPr>
          <p:cNvPr id="4" name="Straight Connector 3">
            <a:extLst>
              <a:ext uri="{FF2B5EF4-FFF2-40B4-BE49-F238E27FC236}">
                <a16:creationId xmlns:a16="http://schemas.microsoft.com/office/drawing/2014/main" id="{66B80602-E22E-E3E6-326F-0549612A2A0E}"/>
              </a:ext>
            </a:extLst>
          </p:cNvPr>
          <p:cNvCxnSpPr/>
          <p:nvPr/>
        </p:nvCxnSpPr>
        <p:spPr>
          <a:xfrm>
            <a:off x="6713628" y="0"/>
            <a:ext cx="0" cy="5524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12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39"/>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WHICH ESTATE PLAN DO YOU HAVE?</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Diagram 4">
            <a:extLst>
              <a:ext uri="{FF2B5EF4-FFF2-40B4-BE49-F238E27FC236}">
                <a16:creationId xmlns:a16="http://schemas.microsoft.com/office/drawing/2014/main" id="{D1053742-FB6B-AAD4-3478-2882828A969F}"/>
              </a:ext>
            </a:extLst>
          </p:cNvPr>
          <p:cNvGraphicFramePr/>
          <p:nvPr>
            <p:extLst>
              <p:ext uri="{D42A27DB-BD31-4B8C-83A1-F6EECF244321}">
                <p14:modId xmlns:p14="http://schemas.microsoft.com/office/powerpoint/2010/main" val="800647543"/>
              </p:ext>
            </p:extLst>
          </p:nvPr>
        </p:nvGraphicFramePr>
        <p:xfrm>
          <a:off x="838200" y="1941369"/>
          <a:ext cx="8128000" cy="2709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3C5383A2-266D-DEF1-6577-896AEDB7538B}"/>
              </a:ext>
            </a:extLst>
          </p:cNvPr>
          <p:cNvPicPr>
            <a:picLocks noChangeAspect="1"/>
          </p:cNvPicPr>
          <p:nvPr/>
        </p:nvPicPr>
        <p:blipFill rotWithShape="1">
          <a:blip r:embed="rId8"/>
          <a:srcRect l="31560" t="517" b="11496"/>
          <a:stretch/>
        </p:blipFill>
        <p:spPr>
          <a:xfrm>
            <a:off x="7308849" y="1739085"/>
            <a:ext cx="4320745" cy="3113903"/>
          </a:xfrm>
          <a:prstGeom prst="rect">
            <a:avLst/>
          </a:prstGeom>
          <a:ln w="38100">
            <a:solidFill>
              <a:schemeClr val="tx1"/>
            </a:solidFill>
          </a:ln>
        </p:spPr>
      </p:pic>
    </p:spTree>
    <p:extLst>
      <p:ext uri="{BB962C8B-B14F-4D97-AF65-F5344CB8AC3E}">
        <p14:creationId xmlns:p14="http://schemas.microsoft.com/office/powerpoint/2010/main" val="306910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420E6-3DFD-BC2F-F458-1D2840D1F082}"/>
              </a:ext>
            </a:extLst>
          </p:cNvPr>
          <p:cNvSpPr>
            <a:spLocks noGrp="1"/>
          </p:cNvSpPr>
          <p:nvPr>
            <p:ph type="title"/>
          </p:nvPr>
        </p:nvSpPr>
        <p:spPr/>
        <p:txBody>
          <a:bodyPr/>
          <a:lstStyle/>
          <a:p>
            <a:r>
              <a:rPr lang="en-US" dirty="0"/>
              <a:t>THE GOVERNMENT PLAN: PROBATE</a:t>
            </a:r>
          </a:p>
        </p:txBody>
      </p:sp>
      <p:sp>
        <p:nvSpPr>
          <p:cNvPr id="3" name="Content Placeholder 2">
            <a:extLst>
              <a:ext uri="{FF2B5EF4-FFF2-40B4-BE49-F238E27FC236}">
                <a16:creationId xmlns:a16="http://schemas.microsoft.com/office/drawing/2014/main" id="{D261A02B-C7AA-C0F6-BE58-B0430AF81B51}"/>
              </a:ext>
            </a:extLst>
          </p:cNvPr>
          <p:cNvSpPr>
            <a:spLocks noGrp="1"/>
          </p:cNvSpPr>
          <p:nvPr>
            <p:ph idx="1"/>
          </p:nvPr>
        </p:nvSpPr>
        <p:spPr>
          <a:xfrm>
            <a:off x="838200" y="1825625"/>
            <a:ext cx="7499684" cy="3619211"/>
          </a:xfrm>
        </p:spPr>
        <p:txBody>
          <a:bodyPr/>
          <a:lstStyle/>
          <a:p>
            <a:r>
              <a:rPr lang="en-US" dirty="0"/>
              <a:t>Assets </a:t>
            </a:r>
            <a:r>
              <a:rPr lang="en-US" b="1" dirty="0"/>
              <a:t>FROZEN</a:t>
            </a:r>
          </a:p>
          <a:p>
            <a:r>
              <a:rPr lang="en-US" dirty="0"/>
              <a:t>Hire attorney – court is in charge</a:t>
            </a:r>
          </a:p>
          <a:p>
            <a:r>
              <a:rPr lang="en-US" dirty="0"/>
              <a:t>Heirs must go through probate process</a:t>
            </a:r>
          </a:p>
          <a:p>
            <a:r>
              <a:rPr lang="en-US" dirty="0"/>
              <a:t>Can be expensive and stressful</a:t>
            </a:r>
          </a:p>
          <a:p>
            <a:r>
              <a:rPr lang="en-US" dirty="0"/>
              <a:t>Long wait for distribution of assets</a:t>
            </a:r>
          </a:p>
          <a:p>
            <a:r>
              <a:rPr lang="en-US" b="1" dirty="0"/>
              <a:t>Public</a:t>
            </a:r>
          </a:p>
        </p:txBody>
      </p:sp>
      <p:sp>
        <p:nvSpPr>
          <p:cNvPr id="4" name="Rectangle 3">
            <a:extLst>
              <a:ext uri="{FF2B5EF4-FFF2-40B4-BE49-F238E27FC236}">
                <a16:creationId xmlns:a16="http://schemas.microsoft.com/office/drawing/2014/main" id="{A0ED8D9B-00A0-B847-C826-FE8BBF467639}"/>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4441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420E6-3DFD-BC2F-F458-1D2840D1F082}"/>
              </a:ext>
            </a:extLst>
          </p:cNvPr>
          <p:cNvSpPr>
            <a:spLocks noGrp="1"/>
          </p:cNvSpPr>
          <p:nvPr>
            <p:ph type="title"/>
          </p:nvPr>
        </p:nvSpPr>
        <p:spPr/>
        <p:txBody>
          <a:bodyPr/>
          <a:lstStyle/>
          <a:p>
            <a:r>
              <a:rPr lang="en-US" dirty="0"/>
              <a:t>YOUR PLAN: REVOCABLE LIVING TRUST</a:t>
            </a:r>
          </a:p>
        </p:txBody>
      </p:sp>
      <p:sp>
        <p:nvSpPr>
          <p:cNvPr id="3" name="Content Placeholder 2">
            <a:extLst>
              <a:ext uri="{FF2B5EF4-FFF2-40B4-BE49-F238E27FC236}">
                <a16:creationId xmlns:a16="http://schemas.microsoft.com/office/drawing/2014/main" id="{D261A02B-C7AA-C0F6-BE58-B0430AF81B51}"/>
              </a:ext>
            </a:extLst>
          </p:cNvPr>
          <p:cNvSpPr>
            <a:spLocks noGrp="1"/>
          </p:cNvSpPr>
          <p:nvPr>
            <p:ph idx="1"/>
          </p:nvPr>
        </p:nvSpPr>
        <p:spPr>
          <a:xfrm>
            <a:off x="838200" y="1619394"/>
            <a:ext cx="7499684" cy="3619211"/>
          </a:xfrm>
        </p:spPr>
        <p:txBody>
          <a:bodyPr/>
          <a:lstStyle/>
          <a:p>
            <a:r>
              <a:rPr lang="en-US" dirty="0"/>
              <a:t>Trust assets are </a:t>
            </a:r>
            <a:r>
              <a:rPr lang="en-US" b="1" dirty="0"/>
              <a:t>not frozen</a:t>
            </a:r>
          </a:p>
          <a:p>
            <a:r>
              <a:rPr lang="en-US" dirty="0"/>
              <a:t>Heirs can avoid probate</a:t>
            </a:r>
          </a:p>
          <a:p>
            <a:r>
              <a:rPr lang="en-US" dirty="0"/>
              <a:t>Trustee is in charge</a:t>
            </a:r>
          </a:p>
          <a:p>
            <a:r>
              <a:rPr lang="en-US" dirty="0"/>
              <a:t>Can choose how payments are distributed</a:t>
            </a:r>
          </a:p>
          <a:p>
            <a:r>
              <a:rPr lang="en-US" dirty="0"/>
              <a:t>Special needs options available</a:t>
            </a:r>
          </a:p>
          <a:p>
            <a:r>
              <a:rPr lang="en-US" dirty="0"/>
              <a:t>Quicker distribution of assets</a:t>
            </a:r>
          </a:p>
          <a:p>
            <a:r>
              <a:rPr lang="en-US" b="1" dirty="0"/>
              <a:t>Private</a:t>
            </a:r>
          </a:p>
        </p:txBody>
      </p:sp>
      <p:sp>
        <p:nvSpPr>
          <p:cNvPr id="4" name="Rectangle 3">
            <a:extLst>
              <a:ext uri="{FF2B5EF4-FFF2-40B4-BE49-F238E27FC236}">
                <a16:creationId xmlns:a16="http://schemas.microsoft.com/office/drawing/2014/main" id="{A0ED8D9B-00A0-B847-C826-FE8BBF467639}"/>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0873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AGENT NAME</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838199" y="1619790"/>
            <a:ext cx="6862763" cy="3814655"/>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marL="0" indent="0">
              <a:buClr>
                <a:schemeClr val="accent1">
                  <a:lumMod val="90000"/>
                  <a:lumOff val="10000"/>
                </a:schemeClr>
              </a:buClr>
              <a:buNone/>
            </a:pPr>
            <a:endParaRPr lang="en-US" sz="2000" dirty="0"/>
          </a:p>
        </p:txBody>
      </p:sp>
      <p:pic>
        <p:nvPicPr>
          <p:cNvPr id="7" name="Content Placeholder 4">
            <a:extLst>
              <a:ext uri="{FF2B5EF4-FFF2-40B4-BE49-F238E27FC236}">
                <a16:creationId xmlns:a16="http://schemas.microsoft.com/office/drawing/2014/main" id="{C56A2CE9-8DE1-AFEB-113B-1135DA44DFC0}"/>
              </a:ext>
            </a:extLst>
          </p:cNvPr>
          <p:cNvPicPr>
            <a:picLocks noChangeAspect="1"/>
          </p:cNvPicPr>
          <p:nvPr/>
        </p:nvPicPr>
        <p:blipFill rotWithShape="1">
          <a:blip r:embed="rId2"/>
          <a:srcRect l="265" t="1474" r="4366" b="4980"/>
          <a:stretch/>
        </p:blipFill>
        <p:spPr>
          <a:xfrm>
            <a:off x="8185978" y="787221"/>
            <a:ext cx="3336552" cy="4129345"/>
          </a:xfrm>
          <a:prstGeom prst="rect">
            <a:avLst/>
          </a:prstGeom>
          <a:ln w="38100">
            <a:solidFill>
              <a:schemeClr val="tx1"/>
            </a:solidFill>
          </a:ln>
        </p:spPr>
      </p:pic>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2648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1"/>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LAST WILL AND TESTAMENT</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838200" y="2128417"/>
            <a:ext cx="6091990"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50000"/>
                  <a:lumOff val="50000"/>
                </a:schemeClr>
              </a:buClr>
              <a:buNone/>
            </a:pPr>
            <a:r>
              <a:rPr lang="en-US" sz="3200" dirty="0"/>
              <a:t>Your Last Will and Testament directs how your property is dispersed after you die.</a:t>
            </a:r>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5" name="Picture 4">
            <a:extLst>
              <a:ext uri="{FF2B5EF4-FFF2-40B4-BE49-F238E27FC236}">
                <a16:creationId xmlns:a16="http://schemas.microsoft.com/office/drawing/2014/main" id="{5208A54B-63FE-1F58-4D4B-D21373ECA59B}"/>
              </a:ext>
            </a:extLst>
          </p:cNvPr>
          <p:cNvPicPr>
            <a:picLocks noChangeAspect="1"/>
          </p:cNvPicPr>
          <p:nvPr/>
        </p:nvPicPr>
        <p:blipFill>
          <a:blip r:embed="rId4"/>
          <a:srcRect l="4064" r="4064"/>
          <a:stretch/>
        </p:blipFill>
        <p:spPr>
          <a:xfrm>
            <a:off x="7502439" y="2210960"/>
            <a:ext cx="4320745" cy="3113903"/>
          </a:xfrm>
          <a:prstGeom prst="rect">
            <a:avLst/>
          </a:prstGeom>
          <a:ln w="38100">
            <a:solidFill>
              <a:schemeClr val="tx1"/>
            </a:solidFill>
          </a:ln>
        </p:spPr>
      </p:pic>
    </p:spTree>
    <p:extLst>
      <p:ext uri="{BB962C8B-B14F-4D97-AF65-F5344CB8AC3E}">
        <p14:creationId xmlns:p14="http://schemas.microsoft.com/office/powerpoint/2010/main" val="138801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3961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DETERMINING IF A WILL IS RIGHT FOR YOU</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4" name="Table 3">
            <a:extLst>
              <a:ext uri="{FF2B5EF4-FFF2-40B4-BE49-F238E27FC236}">
                <a16:creationId xmlns:a16="http://schemas.microsoft.com/office/drawing/2014/main" id="{16F913A1-8324-D720-0C6B-0BFF667B8B2C}"/>
              </a:ext>
            </a:extLst>
          </p:cNvPr>
          <p:cNvGraphicFramePr>
            <a:graphicFrameLocks noGrp="1"/>
          </p:cNvGraphicFramePr>
          <p:nvPr>
            <p:extLst>
              <p:ext uri="{D42A27DB-BD31-4B8C-83A1-F6EECF244321}">
                <p14:modId xmlns:p14="http://schemas.microsoft.com/office/powerpoint/2010/main" val="2592911274"/>
              </p:ext>
            </p:extLst>
          </p:nvPr>
        </p:nvGraphicFramePr>
        <p:xfrm>
          <a:off x="838198" y="1842227"/>
          <a:ext cx="10050372" cy="3137557"/>
        </p:xfrm>
        <a:graphic>
          <a:graphicData uri="http://schemas.openxmlformats.org/drawingml/2006/table">
            <a:tbl>
              <a:tblPr firstRow="1" bandRow="1">
                <a:tableStyleId>{5C22544A-7EE6-4342-B048-85BDC9FD1C3A}</a:tableStyleId>
              </a:tblPr>
              <a:tblGrid>
                <a:gridCol w="5025186">
                  <a:extLst>
                    <a:ext uri="{9D8B030D-6E8A-4147-A177-3AD203B41FA5}">
                      <a16:colId xmlns:a16="http://schemas.microsoft.com/office/drawing/2014/main" val="3422404484"/>
                    </a:ext>
                  </a:extLst>
                </a:gridCol>
                <a:gridCol w="5025186">
                  <a:extLst>
                    <a:ext uri="{9D8B030D-6E8A-4147-A177-3AD203B41FA5}">
                      <a16:colId xmlns:a16="http://schemas.microsoft.com/office/drawing/2014/main" val="1152906571"/>
                    </a:ext>
                  </a:extLst>
                </a:gridCol>
              </a:tblGrid>
              <a:tr h="577237">
                <a:tc>
                  <a:txBody>
                    <a:bodyPr/>
                    <a:lstStyle/>
                    <a:p>
                      <a:pPr algn="ctr"/>
                      <a:r>
                        <a:rPr lang="en-US" dirty="0">
                          <a:latin typeface="Arial" panose="020B0604020202020204" pitchFamily="34" charset="0"/>
                          <a:cs typeface="Arial" panose="020B0604020202020204" pitchFamily="34" charset="0"/>
                        </a:rPr>
                        <a:t>ADVANTAGES</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DISADVANTAGES</a:t>
                      </a:r>
                    </a:p>
                  </a:txBody>
                  <a:tcPr anchor="ctr">
                    <a:solidFill>
                      <a:schemeClr val="tx1"/>
                    </a:solidFill>
                  </a:tcPr>
                </a:tc>
                <a:extLst>
                  <a:ext uri="{0D108BD9-81ED-4DB2-BD59-A6C34878D82A}">
                    <a16:rowId xmlns:a16="http://schemas.microsoft.com/office/drawing/2014/main" val="86936573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Ensures your assets are only passed on to those that you wish to benefit</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Probate fees can be expensive depending on the state you live in</a:t>
                      </a:r>
                    </a:p>
                  </a:txBody>
                  <a:tcPr anchor="ctr"/>
                </a:tc>
                <a:extLst>
                  <a:ext uri="{0D108BD9-81ED-4DB2-BD59-A6C34878D82A}">
                    <a16:rowId xmlns:a16="http://schemas.microsoft.com/office/drawing/2014/main" val="4174782565"/>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Avoids disputes between intended beneficiaries</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Court-mandated oversight of administration of your estate may increase legal fees</a:t>
                      </a:r>
                    </a:p>
                  </a:txBody>
                  <a:tcPr anchor="ctr"/>
                </a:tc>
                <a:extLst>
                  <a:ext uri="{0D108BD9-81ED-4DB2-BD59-A6C34878D82A}">
                    <a16:rowId xmlns:a16="http://schemas.microsoft.com/office/drawing/2014/main" val="4135536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Implements tax advantages</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Time delay in transferring assets to beneficiaries</a:t>
                      </a:r>
                    </a:p>
                  </a:txBody>
                  <a:tcPr anchor="ctr"/>
                </a:tc>
                <a:extLst>
                  <a:ext uri="{0D108BD9-81ED-4DB2-BD59-A6C34878D82A}">
                    <a16:rowId xmlns:a16="http://schemas.microsoft.com/office/drawing/2014/main" val="132998279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Clarifies rights and duties of personal representatives and trustees</a:t>
                      </a:r>
                    </a:p>
                  </a:txBody>
                  <a:tcPr anchor="ctr"/>
                </a:tc>
                <a:tc>
                  <a:txBody>
                    <a:bodyPr/>
                    <a:lstStyle/>
                    <a:p>
                      <a:pPr algn="l"/>
                      <a:endParaRPr lang="en-US" dirty="0">
                        <a:solidFill>
                          <a:schemeClr val="accent5"/>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75359927"/>
                  </a:ext>
                </a:extLst>
              </a:tr>
            </a:tbl>
          </a:graphicData>
        </a:graphic>
      </p:graphicFrame>
    </p:spTree>
    <p:extLst>
      <p:ext uri="{BB962C8B-B14F-4D97-AF65-F5344CB8AC3E}">
        <p14:creationId xmlns:p14="http://schemas.microsoft.com/office/powerpoint/2010/main" val="13775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3961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TRUSTS </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788206" y="1945858"/>
            <a:ext cx="5516341"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50000"/>
                  <a:lumOff val="50000"/>
                </a:schemeClr>
              </a:buClr>
              <a:buNone/>
            </a:pPr>
            <a:r>
              <a:rPr lang="en-US" dirty="0"/>
              <a:t>Trusts are arrangements that allow a third party (trustee) to hold and manage assets on behalf of beneficiaries.</a:t>
            </a:r>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4" name="Picture 3">
            <a:extLst>
              <a:ext uri="{FF2B5EF4-FFF2-40B4-BE49-F238E27FC236}">
                <a16:creationId xmlns:a16="http://schemas.microsoft.com/office/drawing/2014/main" id="{3C5383A2-266D-DEF1-6577-896AEDB7538B}"/>
              </a:ext>
            </a:extLst>
          </p:cNvPr>
          <p:cNvPicPr>
            <a:picLocks noChangeAspect="1"/>
          </p:cNvPicPr>
          <p:nvPr/>
        </p:nvPicPr>
        <p:blipFill rotWithShape="1">
          <a:blip r:embed="rId4"/>
          <a:srcRect l="15081" t="-294" r="15496" b="294"/>
          <a:stretch/>
        </p:blipFill>
        <p:spPr>
          <a:xfrm>
            <a:off x="6713629" y="0"/>
            <a:ext cx="5478371" cy="5498431"/>
          </a:xfrm>
          <a:prstGeom prst="rect">
            <a:avLst/>
          </a:prstGeom>
          <a:ln w="38100">
            <a:noFill/>
          </a:ln>
        </p:spPr>
      </p:pic>
      <p:cxnSp>
        <p:nvCxnSpPr>
          <p:cNvPr id="5" name="Straight Connector 4">
            <a:extLst>
              <a:ext uri="{FF2B5EF4-FFF2-40B4-BE49-F238E27FC236}">
                <a16:creationId xmlns:a16="http://schemas.microsoft.com/office/drawing/2014/main" id="{059D48B0-661A-6410-D638-693304978659}"/>
              </a:ext>
            </a:extLst>
          </p:cNvPr>
          <p:cNvCxnSpPr/>
          <p:nvPr/>
        </p:nvCxnSpPr>
        <p:spPr>
          <a:xfrm>
            <a:off x="6713629" y="0"/>
            <a:ext cx="0" cy="5524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43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3961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THE ROLES INVOLVED IN A TRUST</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4" name="Table 3">
            <a:extLst>
              <a:ext uri="{FF2B5EF4-FFF2-40B4-BE49-F238E27FC236}">
                <a16:creationId xmlns:a16="http://schemas.microsoft.com/office/drawing/2014/main" id="{16F913A1-8324-D720-0C6B-0BFF667B8B2C}"/>
              </a:ext>
            </a:extLst>
          </p:cNvPr>
          <p:cNvGraphicFramePr>
            <a:graphicFrameLocks noGrp="1"/>
          </p:cNvGraphicFramePr>
          <p:nvPr>
            <p:extLst>
              <p:ext uri="{D42A27DB-BD31-4B8C-83A1-F6EECF244321}">
                <p14:modId xmlns:p14="http://schemas.microsoft.com/office/powerpoint/2010/main" val="1031160342"/>
              </p:ext>
            </p:extLst>
          </p:nvPr>
        </p:nvGraphicFramePr>
        <p:xfrm>
          <a:off x="838198" y="1842227"/>
          <a:ext cx="10050372" cy="2609299"/>
        </p:xfrm>
        <a:graphic>
          <a:graphicData uri="http://schemas.openxmlformats.org/drawingml/2006/table">
            <a:tbl>
              <a:tblPr firstRow="1" bandRow="1">
                <a:tableStyleId>{5C22544A-7EE6-4342-B048-85BDC9FD1C3A}</a:tableStyleId>
              </a:tblPr>
              <a:tblGrid>
                <a:gridCol w="3350124">
                  <a:extLst>
                    <a:ext uri="{9D8B030D-6E8A-4147-A177-3AD203B41FA5}">
                      <a16:colId xmlns:a16="http://schemas.microsoft.com/office/drawing/2014/main" val="3422404484"/>
                    </a:ext>
                  </a:extLst>
                </a:gridCol>
                <a:gridCol w="3350124">
                  <a:extLst>
                    <a:ext uri="{9D8B030D-6E8A-4147-A177-3AD203B41FA5}">
                      <a16:colId xmlns:a16="http://schemas.microsoft.com/office/drawing/2014/main" val="1152906571"/>
                    </a:ext>
                  </a:extLst>
                </a:gridCol>
                <a:gridCol w="3350124">
                  <a:extLst>
                    <a:ext uri="{9D8B030D-6E8A-4147-A177-3AD203B41FA5}">
                      <a16:colId xmlns:a16="http://schemas.microsoft.com/office/drawing/2014/main" val="3714823766"/>
                    </a:ext>
                  </a:extLst>
                </a:gridCol>
              </a:tblGrid>
              <a:tr h="406627">
                <a:tc>
                  <a:txBody>
                    <a:bodyPr/>
                    <a:lstStyle/>
                    <a:p>
                      <a:pPr algn="ctr"/>
                      <a:r>
                        <a:rPr lang="en-US" dirty="0">
                          <a:latin typeface="Arial" panose="020B0604020202020204" pitchFamily="34" charset="0"/>
                          <a:cs typeface="Arial" panose="020B0604020202020204" pitchFamily="34" charset="0"/>
                        </a:rPr>
                        <a:t>GRANTOR</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TRUSTEE</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BENEFICIARIES</a:t>
                      </a:r>
                    </a:p>
                  </a:txBody>
                  <a:tcPr anchor="ctr">
                    <a:solidFill>
                      <a:schemeClr val="tx1"/>
                    </a:solidFill>
                  </a:tcPr>
                </a:tc>
                <a:extLst>
                  <a:ext uri="{0D108BD9-81ED-4DB2-BD59-A6C34878D82A}">
                    <a16:rowId xmlns:a16="http://schemas.microsoft.com/office/drawing/2014/main" val="869365732"/>
                  </a:ext>
                </a:extLst>
              </a:tr>
              <a:tr h="644136">
                <a:tc>
                  <a:txBody>
                    <a:bodyPr/>
                    <a:lstStyle/>
                    <a:p>
                      <a:pPr algn="l"/>
                      <a:r>
                        <a:rPr lang="en-US" dirty="0">
                          <a:solidFill>
                            <a:schemeClr val="accent5"/>
                          </a:solidFill>
                          <a:latin typeface="Arial" panose="020B0604020202020204" pitchFamily="34" charset="0"/>
                          <a:cs typeface="Arial" panose="020B0604020202020204" pitchFamily="34" charset="0"/>
                        </a:rPr>
                        <a:t>Establishes the trust</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Administers trust</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The people or entities who derive the benefits of the trust</a:t>
                      </a:r>
                    </a:p>
                  </a:txBody>
                  <a:tcPr anchor="ctr"/>
                </a:tc>
                <a:extLst>
                  <a:ext uri="{0D108BD9-81ED-4DB2-BD59-A6C34878D82A}">
                    <a16:rowId xmlns:a16="http://schemas.microsoft.com/office/drawing/2014/main" val="4174782565"/>
                  </a:ext>
                </a:extLst>
              </a:tr>
              <a:tr h="644136">
                <a:tc>
                  <a:txBody>
                    <a:bodyPr/>
                    <a:lstStyle/>
                    <a:p>
                      <a:pPr algn="l"/>
                      <a:r>
                        <a:rPr lang="en-US" dirty="0">
                          <a:solidFill>
                            <a:schemeClr val="accent5"/>
                          </a:solidFill>
                          <a:latin typeface="Arial" panose="020B0604020202020204" pitchFamily="34" charset="0"/>
                          <a:cs typeface="Arial" panose="020B0604020202020204" pitchFamily="34" charset="0"/>
                        </a:rPr>
                        <a:t>Decides what property will </a:t>
                      </a:r>
                      <a:br>
                        <a:rPr lang="en-US" dirty="0">
                          <a:solidFill>
                            <a:schemeClr val="accent5"/>
                          </a:solidFill>
                          <a:latin typeface="Arial" panose="020B0604020202020204" pitchFamily="34" charset="0"/>
                          <a:cs typeface="Arial" panose="020B0604020202020204" pitchFamily="34" charset="0"/>
                        </a:rPr>
                      </a:br>
                      <a:r>
                        <a:rPr lang="en-US" dirty="0">
                          <a:solidFill>
                            <a:schemeClr val="accent5"/>
                          </a:solidFill>
                          <a:latin typeface="Arial" panose="020B0604020202020204" pitchFamily="34" charset="0"/>
                          <a:cs typeface="Arial" panose="020B0604020202020204" pitchFamily="34" charset="0"/>
                        </a:rPr>
                        <a:t>be included</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Make investment decisions and beneficiary distributions</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Receive distributions of income or principal</a:t>
                      </a:r>
                    </a:p>
                  </a:txBody>
                  <a:tcPr anchor="ctr"/>
                </a:tc>
                <a:extLst>
                  <a:ext uri="{0D108BD9-81ED-4DB2-BD59-A6C34878D82A}">
                    <a16:rowId xmlns:a16="http://schemas.microsoft.com/office/drawing/2014/main" val="41355362"/>
                  </a:ext>
                </a:extLst>
              </a:tr>
              <a:tr h="450895">
                <a:tc>
                  <a:txBody>
                    <a:bodyPr/>
                    <a:lstStyle/>
                    <a:p>
                      <a:pPr algn="l"/>
                      <a:r>
                        <a:rPr lang="en-US" dirty="0">
                          <a:solidFill>
                            <a:schemeClr val="accent5"/>
                          </a:solidFill>
                          <a:latin typeface="Arial" panose="020B0604020202020204" pitchFamily="34" charset="0"/>
                          <a:cs typeface="Arial" panose="020B0604020202020204" pitchFamily="34" charset="0"/>
                        </a:rPr>
                        <a:t>Determines the beneficiaries and when distributions will </a:t>
                      </a:r>
                      <a:br>
                        <a:rPr lang="en-US" dirty="0">
                          <a:solidFill>
                            <a:schemeClr val="accent5"/>
                          </a:solidFill>
                          <a:latin typeface="Arial" panose="020B0604020202020204" pitchFamily="34" charset="0"/>
                          <a:cs typeface="Arial" panose="020B0604020202020204" pitchFamily="34" charset="0"/>
                        </a:rPr>
                      </a:br>
                      <a:r>
                        <a:rPr lang="en-US" dirty="0">
                          <a:solidFill>
                            <a:schemeClr val="accent5"/>
                          </a:solidFill>
                          <a:latin typeface="Arial" panose="020B0604020202020204" pitchFamily="34" charset="0"/>
                          <a:cs typeface="Arial" panose="020B0604020202020204" pitchFamily="34" charset="0"/>
                        </a:rPr>
                        <a:t>be made</a:t>
                      </a:r>
                    </a:p>
                  </a:txBody>
                  <a:tcPr anchor="ctr"/>
                </a:tc>
                <a:tc>
                  <a:txBody>
                    <a:bodyPr/>
                    <a:lstStyle/>
                    <a:p>
                      <a:pPr algn="l"/>
                      <a:endParaRPr lang="en-US" dirty="0">
                        <a:solidFill>
                          <a:schemeClr val="accent5"/>
                        </a:solidFill>
                        <a:latin typeface="Arial" panose="020B0604020202020204" pitchFamily="34" charset="0"/>
                        <a:cs typeface="Arial" panose="020B0604020202020204" pitchFamily="34" charset="0"/>
                      </a:endParaRPr>
                    </a:p>
                  </a:txBody>
                  <a:tcPr anchor="ctr"/>
                </a:tc>
                <a:tc>
                  <a:txBody>
                    <a:bodyPr/>
                    <a:lstStyle/>
                    <a:p>
                      <a:pPr algn="l"/>
                      <a:endParaRPr lang="en-US" dirty="0">
                        <a:solidFill>
                          <a:schemeClr val="accent5"/>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29982792"/>
                  </a:ext>
                </a:extLst>
              </a:tr>
            </a:tbl>
          </a:graphicData>
        </a:graphic>
      </p:graphicFrame>
    </p:spTree>
    <p:extLst>
      <p:ext uri="{BB962C8B-B14F-4D97-AF65-F5344CB8AC3E}">
        <p14:creationId xmlns:p14="http://schemas.microsoft.com/office/powerpoint/2010/main" val="111033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1"/>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IS A TRUST RIGHT FOR YOU?</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Table 4">
            <a:extLst>
              <a:ext uri="{FF2B5EF4-FFF2-40B4-BE49-F238E27FC236}">
                <a16:creationId xmlns:a16="http://schemas.microsoft.com/office/drawing/2014/main" id="{9F95FA95-D466-1461-C179-7C35832B184E}"/>
              </a:ext>
            </a:extLst>
          </p:cNvPr>
          <p:cNvGraphicFramePr>
            <a:graphicFrameLocks noGrp="1"/>
          </p:cNvGraphicFramePr>
          <p:nvPr>
            <p:extLst>
              <p:ext uri="{D42A27DB-BD31-4B8C-83A1-F6EECF244321}">
                <p14:modId xmlns:p14="http://schemas.microsoft.com/office/powerpoint/2010/main" val="730153208"/>
              </p:ext>
            </p:extLst>
          </p:nvPr>
        </p:nvGraphicFramePr>
        <p:xfrm>
          <a:off x="838200" y="1715431"/>
          <a:ext cx="10050372" cy="3074714"/>
        </p:xfrm>
        <a:graphic>
          <a:graphicData uri="http://schemas.openxmlformats.org/drawingml/2006/table">
            <a:tbl>
              <a:tblPr firstRow="1" bandRow="1">
                <a:tableStyleId>{5C22544A-7EE6-4342-B048-85BDC9FD1C3A}</a:tableStyleId>
              </a:tblPr>
              <a:tblGrid>
                <a:gridCol w="5025186">
                  <a:extLst>
                    <a:ext uri="{9D8B030D-6E8A-4147-A177-3AD203B41FA5}">
                      <a16:colId xmlns:a16="http://schemas.microsoft.com/office/drawing/2014/main" val="3422404484"/>
                    </a:ext>
                  </a:extLst>
                </a:gridCol>
                <a:gridCol w="5025186">
                  <a:extLst>
                    <a:ext uri="{9D8B030D-6E8A-4147-A177-3AD203B41FA5}">
                      <a16:colId xmlns:a16="http://schemas.microsoft.com/office/drawing/2014/main" val="1152906571"/>
                    </a:ext>
                  </a:extLst>
                </a:gridCol>
              </a:tblGrid>
              <a:tr h="577237">
                <a:tc>
                  <a:txBody>
                    <a:bodyPr/>
                    <a:lstStyle/>
                    <a:p>
                      <a:pPr algn="ctr"/>
                      <a:r>
                        <a:rPr lang="en-US" dirty="0">
                          <a:latin typeface="Arial" panose="020B0604020202020204" pitchFamily="34" charset="0"/>
                          <a:cs typeface="Arial" panose="020B0604020202020204" pitchFamily="34" charset="0"/>
                        </a:rPr>
                        <a:t>ADVANTAGES</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DISADVANTAGES</a:t>
                      </a:r>
                    </a:p>
                  </a:txBody>
                  <a:tcPr anchor="ctr">
                    <a:solidFill>
                      <a:schemeClr val="tx1"/>
                    </a:solidFill>
                  </a:tcPr>
                </a:tc>
                <a:extLst>
                  <a:ext uri="{0D108BD9-81ED-4DB2-BD59-A6C34878D82A}">
                    <a16:rowId xmlns:a16="http://schemas.microsoft.com/office/drawing/2014/main" val="86936573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Beneficiaries can gain access to assets more  easily than if transferred through a will</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Terminating or changing trustees can be difficult</a:t>
                      </a:r>
                    </a:p>
                  </a:txBody>
                  <a:tcPr anchor="ctr"/>
                </a:tc>
                <a:extLst>
                  <a:ext uri="{0D108BD9-81ED-4DB2-BD59-A6C34878D82A}">
                    <a16:rowId xmlns:a16="http://schemas.microsoft.com/office/drawing/2014/main" val="4174782565"/>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Control over how/when distributions are made</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Fees to set up a trust are typically greater than for a will</a:t>
                      </a:r>
                    </a:p>
                  </a:txBody>
                  <a:tcPr anchor="ctr"/>
                </a:tc>
                <a:extLst>
                  <a:ext uri="{0D108BD9-81ED-4DB2-BD59-A6C34878D82A}">
                    <a16:rowId xmlns:a16="http://schemas.microsoft.com/office/drawing/2014/main" val="4135536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Protection from creditors/divorces/spendthrifts</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Ongoing trust administration fees and expenses</a:t>
                      </a:r>
                    </a:p>
                  </a:txBody>
                  <a:tcPr anchor="ctr"/>
                </a:tc>
                <a:extLst>
                  <a:ext uri="{0D108BD9-81ED-4DB2-BD59-A6C34878D82A}">
                    <a16:rowId xmlns:a16="http://schemas.microsoft.com/office/drawing/2014/main" val="132998279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An inter </a:t>
                      </a:r>
                      <a:r>
                        <a:rPr lang="en-US" dirty="0" err="1">
                          <a:solidFill>
                            <a:schemeClr val="accent5"/>
                          </a:solidFill>
                          <a:latin typeface="Arial" panose="020B0604020202020204" pitchFamily="34" charset="0"/>
                          <a:cs typeface="Arial" panose="020B0604020202020204" pitchFamily="34" charset="0"/>
                        </a:rPr>
                        <a:t>vivos</a:t>
                      </a:r>
                      <a:r>
                        <a:rPr lang="en-US" dirty="0">
                          <a:solidFill>
                            <a:schemeClr val="accent5"/>
                          </a:solidFill>
                          <a:latin typeface="Arial" panose="020B0604020202020204" pitchFamily="34" charset="0"/>
                          <a:cs typeface="Arial" panose="020B0604020202020204" pitchFamily="34" charset="0"/>
                        </a:rPr>
                        <a:t> trust avoids the probate process</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Failure to re-title assets into a trust may result in having to open a probate estate</a:t>
                      </a:r>
                    </a:p>
                  </a:txBody>
                  <a:tcPr anchor="ctr"/>
                </a:tc>
                <a:extLst>
                  <a:ext uri="{0D108BD9-81ED-4DB2-BD59-A6C34878D82A}">
                    <a16:rowId xmlns:a16="http://schemas.microsoft.com/office/drawing/2014/main" val="1175359927"/>
                  </a:ext>
                </a:extLst>
              </a:tr>
            </a:tbl>
          </a:graphicData>
        </a:graphic>
      </p:graphicFrame>
    </p:spTree>
    <p:extLst>
      <p:ext uri="{BB962C8B-B14F-4D97-AF65-F5344CB8AC3E}">
        <p14:creationId xmlns:p14="http://schemas.microsoft.com/office/powerpoint/2010/main" val="6372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3961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THE TYPES OF TRUSTS</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Table 4">
            <a:extLst>
              <a:ext uri="{FF2B5EF4-FFF2-40B4-BE49-F238E27FC236}">
                <a16:creationId xmlns:a16="http://schemas.microsoft.com/office/drawing/2014/main" id="{9F95FA95-D466-1461-C179-7C35832B184E}"/>
              </a:ext>
            </a:extLst>
          </p:cNvPr>
          <p:cNvGraphicFramePr>
            <a:graphicFrameLocks noGrp="1"/>
          </p:cNvGraphicFramePr>
          <p:nvPr>
            <p:extLst>
              <p:ext uri="{D42A27DB-BD31-4B8C-83A1-F6EECF244321}">
                <p14:modId xmlns:p14="http://schemas.microsoft.com/office/powerpoint/2010/main" val="3927963683"/>
              </p:ext>
            </p:extLst>
          </p:nvPr>
        </p:nvGraphicFramePr>
        <p:xfrm>
          <a:off x="838200" y="1715431"/>
          <a:ext cx="10050372" cy="3137557"/>
        </p:xfrm>
        <a:graphic>
          <a:graphicData uri="http://schemas.openxmlformats.org/drawingml/2006/table">
            <a:tbl>
              <a:tblPr firstRow="1" bandRow="1">
                <a:tableStyleId>{5C22544A-7EE6-4342-B048-85BDC9FD1C3A}</a:tableStyleId>
              </a:tblPr>
              <a:tblGrid>
                <a:gridCol w="2602832">
                  <a:extLst>
                    <a:ext uri="{9D8B030D-6E8A-4147-A177-3AD203B41FA5}">
                      <a16:colId xmlns:a16="http://schemas.microsoft.com/office/drawing/2014/main" val="3422404484"/>
                    </a:ext>
                  </a:extLst>
                </a:gridCol>
                <a:gridCol w="7447540">
                  <a:extLst>
                    <a:ext uri="{9D8B030D-6E8A-4147-A177-3AD203B41FA5}">
                      <a16:colId xmlns:a16="http://schemas.microsoft.com/office/drawing/2014/main" val="1152906571"/>
                    </a:ext>
                  </a:extLst>
                </a:gridCol>
              </a:tblGrid>
              <a:tr h="577237">
                <a:tc>
                  <a:txBody>
                    <a:bodyPr/>
                    <a:lstStyle/>
                    <a:p>
                      <a:pPr algn="ctr"/>
                      <a:r>
                        <a:rPr lang="en-US" dirty="0">
                          <a:latin typeface="Arial" panose="020B0604020202020204" pitchFamily="34" charset="0"/>
                          <a:cs typeface="Arial" panose="020B0604020202020204" pitchFamily="34" charset="0"/>
                        </a:rPr>
                        <a:t>TRUST TYPE</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USE</a:t>
                      </a:r>
                    </a:p>
                  </a:txBody>
                  <a:tcPr anchor="ctr">
                    <a:solidFill>
                      <a:schemeClr val="tx1"/>
                    </a:solidFill>
                  </a:tcPr>
                </a:tc>
                <a:extLst>
                  <a:ext uri="{0D108BD9-81ED-4DB2-BD59-A6C34878D82A}">
                    <a16:rowId xmlns:a16="http://schemas.microsoft.com/office/drawing/2014/main" val="86936573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Marital “A” Trust</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Provides benefits to surviving spouse with balance to be distributed to beneficiaries upon spouse’s death</a:t>
                      </a:r>
                    </a:p>
                  </a:txBody>
                  <a:tcPr anchor="ctr"/>
                </a:tc>
                <a:extLst>
                  <a:ext uri="{0D108BD9-81ED-4DB2-BD59-A6C34878D82A}">
                    <a16:rowId xmlns:a16="http://schemas.microsoft.com/office/drawing/2014/main" val="4174782565"/>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Credit Shelter “B” Trust</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Bypasses surviving spouse’s estate in order to use the full federal estate tax exemption and retain use of assets for surviving spouse</a:t>
                      </a:r>
                    </a:p>
                  </a:txBody>
                  <a:tcPr anchor="ctr"/>
                </a:tc>
                <a:extLst>
                  <a:ext uri="{0D108BD9-81ED-4DB2-BD59-A6C34878D82A}">
                    <a16:rowId xmlns:a16="http://schemas.microsoft.com/office/drawing/2014/main" val="4135536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Children’s Trust</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Provides management and protection of assets where minor or adult children are beneficiaries</a:t>
                      </a:r>
                    </a:p>
                  </a:txBody>
                  <a:tcPr anchor="ctr"/>
                </a:tc>
                <a:extLst>
                  <a:ext uri="{0D108BD9-81ED-4DB2-BD59-A6C34878D82A}">
                    <a16:rowId xmlns:a16="http://schemas.microsoft.com/office/drawing/2014/main" val="132998279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Special Needs Trust</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Designed to protect government benefits while still permitting a disabled beneficiary to benefit from trust funds</a:t>
                      </a:r>
                    </a:p>
                  </a:txBody>
                  <a:tcPr anchor="ctr"/>
                </a:tc>
                <a:extLst>
                  <a:ext uri="{0D108BD9-81ED-4DB2-BD59-A6C34878D82A}">
                    <a16:rowId xmlns:a16="http://schemas.microsoft.com/office/drawing/2014/main" val="1175359927"/>
                  </a:ext>
                </a:extLst>
              </a:tr>
            </a:tbl>
          </a:graphicData>
        </a:graphic>
      </p:graphicFrame>
    </p:spTree>
    <p:extLst>
      <p:ext uri="{BB962C8B-B14F-4D97-AF65-F5344CB8AC3E}">
        <p14:creationId xmlns:p14="http://schemas.microsoft.com/office/powerpoint/2010/main" val="38355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38786"/>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HOW REVOCABLE LIVING TRUSTS AVOID PROBATE COURT</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6" name="Graphic 5" descr="Money with solid fill">
            <a:extLst>
              <a:ext uri="{FF2B5EF4-FFF2-40B4-BE49-F238E27FC236}">
                <a16:creationId xmlns:a16="http://schemas.microsoft.com/office/drawing/2014/main" id="{D98906CF-0782-5B88-00C0-A78D0DCC1F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1642" y="2177716"/>
            <a:ext cx="914400" cy="914400"/>
          </a:xfrm>
          <a:prstGeom prst="rect">
            <a:avLst/>
          </a:prstGeom>
        </p:spPr>
      </p:pic>
      <p:pic>
        <p:nvPicPr>
          <p:cNvPr id="13" name="Graphic 12" descr="Home with solid fill">
            <a:extLst>
              <a:ext uri="{FF2B5EF4-FFF2-40B4-BE49-F238E27FC236}">
                <a16:creationId xmlns:a16="http://schemas.microsoft.com/office/drawing/2014/main" id="{EE923D97-1F54-9927-FE48-062C399DA4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6042" y="2076290"/>
            <a:ext cx="914400" cy="914400"/>
          </a:xfrm>
          <a:prstGeom prst="rect">
            <a:avLst/>
          </a:prstGeom>
        </p:spPr>
      </p:pic>
      <p:pic>
        <p:nvPicPr>
          <p:cNvPr id="15" name="Graphic 14" descr="Car with solid fill">
            <a:extLst>
              <a:ext uri="{FF2B5EF4-FFF2-40B4-BE49-F238E27FC236}">
                <a16:creationId xmlns:a16="http://schemas.microsoft.com/office/drawing/2014/main" id="{950CEEEB-AB14-E78D-DFB2-8193A254F2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1642" y="2924928"/>
            <a:ext cx="914400" cy="914400"/>
          </a:xfrm>
          <a:prstGeom prst="rect">
            <a:avLst/>
          </a:prstGeom>
        </p:spPr>
      </p:pic>
      <p:pic>
        <p:nvPicPr>
          <p:cNvPr id="17" name="Graphic 16" descr="Filing Box Archive with solid fill">
            <a:extLst>
              <a:ext uri="{FF2B5EF4-FFF2-40B4-BE49-F238E27FC236}">
                <a16:creationId xmlns:a16="http://schemas.microsoft.com/office/drawing/2014/main" id="{416C9856-F4CB-7566-5BFF-355B988E71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66042" y="2851485"/>
            <a:ext cx="914400" cy="914400"/>
          </a:xfrm>
          <a:prstGeom prst="rect">
            <a:avLst/>
          </a:prstGeom>
        </p:spPr>
      </p:pic>
      <p:pic>
        <p:nvPicPr>
          <p:cNvPr id="19" name="Graphic 18" descr="Court with solid fill">
            <a:extLst>
              <a:ext uri="{FF2B5EF4-FFF2-40B4-BE49-F238E27FC236}">
                <a16:creationId xmlns:a16="http://schemas.microsoft.com/office/drawing/2014/main" id="{5DB81C3C-2F13-C6A7-F11D-F1D7233CAF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67366" y="1639625"/>
            <a:ext cx="2423720" cy="2423720"/>
          </a:xfrm>
          <a:prstGeom prst="rect">
            <a:avLst/>
          </a:prstGeom>
        </p:spPr>
      </p:pic>
      <p:pic>
        <p:nvPicPr>
          <p:cNvPr id="21" name="Graphic 20" descr="Family with two children with solid fill">
            <a:extLst>
              <a:ext uri="{FF2B5EF4-FFF2-40B4-BE49-F238E27FC236}">
                <a16:creationId xmlns:a16="http://schemas.microsoft.com/office/drawing/2014/main" id="{FE55D773-7A8F-D9F4-A9A8-147A0C305EA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49789" y="1715431"/>
            <a:ext cx="2499527" cy="2499527"/>
          </a:xfrm>
          <a:prstGeom prst="rect">
            <a:avLst/>
          </a:prstGeom>
        </p:spPr>
      </p:pic>
      <p:sp>
        <p:nvSpPr>
          <p:cNvPr id="22" name="Right Arrow 21">
            <a:extLst>
              <a:ext uri="{FF2B5EF4-FFF2-40B4-BE49-F238E27FC236}">
                <a16:creationId xmlns:a16="http://schemas.microsoft.com/office/drawing/2014/main" id="{2F6B80ED-5040-84AD-9A29-EE7C7FDE66CE}"/>
              </a:ext>
            </a:extLst>
          </p:cNvPr>
          <p:cNvSpPr/>
          <p:nvPr/>
        </p:nvSpPr>
        <p:spPr>
          <a:xfrm rot="2700000">
            <a:off x="2857259" y="4119759"/>
            <a:ext cx="1191414" cy="564230"/>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3E11C9BF-9CD0-104F-563A-1D134F2B15A4}"/>
              </a:ext>
            </a:extLst>
          </p:cNvPr>
          <p:cNvSpPr/>
          <p:nvPr/>
        </p:nvSpPr>
        <p:spPr>
          <a:xfrm rot="18900000">
            <a:off x="7214628" y="4156168"/>
            <a:ext cx="1156011" cy="564230"/>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4CF7C4F-956D-1810-7699-6250BCB3AB53}"/>
              </a:ext>
            </a:extLst>
          </p:cNvPr>
          <p:cNvSpPr txBox="1"/>
          <p:nvPr/>
        </p:nvSpPr>
        <p:spPr>
          <a:xfrm>
            <a:off x="1051642" y="3728105"/>
            <a:ext cx="1813602"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ASSETS</a:t>
            </a:r>
          </a:p>
        </p:txBody>
      </p:sp>
      <p:sp>
        <p:nvSpPr>
          <p:cNvPr id="25" name="TextBox 24">
            <a:extLst>
              <a:ext uri="{FF2B5EF4-FFF2-40B4-BE49-F238E27FC236}">
                <a16:creationId xmlns:a16="http://schemas.microsoft.com/office/drawing/2014/main" id="{93A6B5F1-A8F4-16A2-BDE0-2C1CF318B752}"/>
              </a:ext>
            </a:extLst>
          </p:cNvPr>
          <p:cNvSpPr txBox="1"/>
          <p:nvPr/>
        </p:nvSpPr>
        <p:spPr>
          <a:xfrm>
            <a:off x="4646860" y="3791952"/>
            <a:ext cx="1813602"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PROBATE COURT</a:t>
            </a:r>
          </a:p>
        </p:txBody>
      </p:sp>
      <p:sp>
        <p:nvSpPr>
          <p:cNvPr id="26" name="TextBox 25">
            <a:extLst>
              <a:ext uri="{FF2B5EF4-FFF2-40B4-BE49-F238E27FC236}">
                <a16:creationId xmlns:a16="http://schemas.microsoft.com/office/drawing/2014/main" id="{50F1CFF8-F031-F2A2-0376-D85DFF85C1BD}"/>
              </a:ext>
            </a:extLst>
          </p:cNvPr>
          <p:cNvSpPr txBox="1"/>
          <p:nvPr/>
        </p:nvSpPr>
        <p:spPr>
          <a:xfrm>
            <a:off x="8327991" y="3791952"/>
            <a:ext cx="1813602"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YOUR HEIRS</a:t>
            </a:r>
          </a:p>
        </p:txBody>
      </p:sp>
      <p:sp>
        <p:nvSpPr>
          <p:cNvPr id="27" name="Rectangle 26">
            <a:extLst>
              <a:ext uri="{FF2B5EF4-FFF2-40B4-BE49-F238E27FC236}">
                <a16:creationId xmlns:a16="http://schemas.microsoft.com/office/drawing/2014/main" id="{E211C903-D805-A654-D773-A56D834B7D1F}"/>
              </a:ext>
            </a:extLst>
          </p:cNvPr>
          <p:cNvSpPr/>
          <p:nvPr/>
        </p:nvSpPr>
        <p:spPr>
          <a:xfrm>
            <a:off x="4295819" y="4498982"/>
            <a:ext cx="2515684" cy="87912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6FC6AD6-5723-0C81-93A5-E7A0AC41EAFC}"/>
              </a:ext>
            </a:extLst>
          </p:cNvPr>
          <p:cNvSpPr txBox="1"/>
          <p:nvPr/>
        </p:nvSpPr>
        <p:spPr>
          <a:xfrm>
            <a:off x="4646860" y="4626657"/>
            <a:ext cx="1813602"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REVOCABLE LIVING TRUST</a:t>
            </a:r>
          </a:p>
        </p:txBody>
      </p:sp>
      <p:sp>
        <p:nvSpPr>
          <p:cNvPr id="29" name="Right Arrow 28">
            <a:extLst>
              <a:ext uri="{FF2B5EF4-FFF2-40B4-BE49-F238E27FC236}">
                <a16:creationId xmlns:a16="http://schemas.microsoft.com/office/drawing/2014/main" id="{9DF00AF5-DDD8-2709-1460-2F651CDE4924}"/>
              </a:ext>
            </a:extLst>
          </p:cNvPr>
          <p:cNvSpPr/>
          <p:nvPr/>
        </p:nvSpPr>
        <p:spPr>
          <a:xfrm>
            <a:off x="3175952" y="2871775"/>
            <a:ext cx="1191414" cy="564230"/>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74FCA8CB-6CCB-C905-6183-1553C0F71E67}"/>
              </a:ext>
            </a:extLst>
          </p:cNvPr>
          <p:cNvSpPr/>
          <p:nvPr/>
        </p:nvSpPr>
        <p:spPr>
          <a:xfrm>
            <a:off x="6705118" y="2865496"/>
            <a:ext cx="1191414" cy="564230"/>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07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9"/>
                                        </p:tgtEl>
                                      </p:cBhvr>
                                    </p:animEffect>
                                    <p:set>
                                      <p:cBhvr>
                                        <p:cTn id="10" dur="1" fill="hold">
                                          <p:stCondLst>
                                            <p:cond delay="499"/>
                                          </p:stCondLst>
                                        </p:cTn>
                                        <p:tgtEl>
                                          <p:spTgt spid="29"/>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animBg="1"/>
      <p:bldP spid="28" grpId="0"/>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45720"/>
            <a:ext cx="10515600" cy="1077999"/>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REVOCABLE LIVING TRUST</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4" name="Content Placeholder 2">
            <a:extLst>
              <a:ext uri="{FF2B5EF4-FFF2-40B4-BE49-F238E27FC236}">
                <a16:creationId xmlns:a16="http://schemas.microsoft.com/office/drawing/2014/main" id="{0517BFE8-DBB0-6900-2ABE-A040A89226DF}"/>
              </a:ext>
            </a:extLst>
          </p:cNvPr>
          <p:cNvSpPr txBox="1">
            <a:spLocks/>
          </p:cNvSpPr>
          <p:nvPr/>
        </p:nvSpPr>
        <p:spPr>
          <a:xfrm>
            <a:off x="0" y="2610296"/>
            <a:ext cx="11614485" cy="2222695"/>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50000"/>
                  <a:lumOff val="50000"/>
                </a:schemeClr>
              </a:buClr>
              <a:buNone/>
            </a:pPr>
            <a:r>
              <a:rPr lang="en-US" sz="4000" b="1" dirty="0">
                <a:solidFill>
                  <a:schemeClr val="accent1">
                    <a:lumMod val="50000"/>
                    <a:lumOff val="50000"/>
                  </a:schemeClr>
                </a:solidFill>
              </a:rPr>
              <a:t>IS NOT </a:t>
            </a:r>
            <a:r>
              <a:rPr lang="en-US" sz="4000" dirty="0"/>
              <a:t>intended to be a tax savings strategy.</a:t>
            </a:r>
          </a:p>
          <a:p>
            <a:pPr marL="0" indent="0" algn="ctr">
              <a:buClr>
                <a:schemeClr val="accent1">
                  <a:lumMod val="50000"/>
                  <a:lumOff val="50000"/>
                </a:schemeClr>
              </a:buClr>
              <a:buNone/>
            </a:pPr>
            <a:r>
              <a:rPr lang="en-US" sz="4000" b="1" dirty="0">
                <a:solidFill>
                  <a:schemeClr val="accent1">
                    <a:lumMod val="50000"/>
                    <a:lumOff val="50000"/>
                  </a:schemeClr>
                </a:solidFill>
              </a:rPr>
              <a:t>DOES NOT </a:t>
            </a:r>
            <a:r>
              <a:rPr lang="en-US" sz="4000" dirty="0"/>
              <a:t>protect assets from creditors</a:t>
            </a:r>
          </a:p>
          <a:p>
            <a:pPr marL="0" indent="0">
              <a:buClr>
                <a:schemeClr val="accent1">
                  <a:lumMod val="90000"/>
                  <a:lumOff val="10000"/>
                </a:schemeClr>
              </a:buClr>
              <a:buNone/>
            </a:pPr>
            <a:endParaRPr lang="en-US" sz="1200" dirty="0"/>
          </a:p>
        </p:txBody>
      </p:sp>
    </p:spTree>
    <p:extLst>
      <p:ext uri="{BB962C8B-B14F-4D97-AF65-F5344CB8AC3E}">
        <p14:creationId xmlns:p14="http://schemas.microsoft.com/office/powerpoint/2010/main" val="62358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45720"/>
            <a:ext cx="10515600" cy="1077999"/>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REVOCABLE VS IRREVOCABLE</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4" name="Content Placeholder 2">
            <a:extLst>
              <a:ext uri="{FF2B5EF4-FFF2-40B4-BE49-F238E27FC236}">
                <a16:creationId xmlns:a16="http://schemas.microsoft.com/office/drawing/2014/main" id="{0517BFE8-DBB0-6900-2ABE-A040A89226DF}"/>
              </a:ext>
            </a:extLst>
          </p:cNvPr>
          <p:cNvSpPr txBox="1">
            <a:spLocks/>
          </p:cNvSpPr>
          <p:nvPr/>
        </p:nvSpPr>
        <p:spPr>
          <a:xfrm>
            <a:off x="928436" y="2494654"/>
            <a:ext cx="4744454" cy="268814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3200" b="1" dirty="0"/>
              <a:t>Designed to avoid probate.</a:t>
            </a:r>
          </a:p>
          <a:p>
            <a:pPr>
              <a:buClr>
                <a:schemeClr val="accent1">
                  <a:lumMod val="50000"/>
                  <a:lumOff val="50000"/>
                </a:schemeClr>
              </a:buClr>
            </a:pPr>
            <a:r>
              <a:rPr lang="en-US" sz="3200" dirty="0"/>
              <a:t>You’re in control of your asset while alive. </a:t>
            </a:r>
          </a:p>
          <a:p>
            <a:pPr>
              <a:buClr>
                <a:schemeClr val="accent1">
                  <a:lumMod val="50000"/>
                  <a:lumOff val="50000"/>
                </a:schemeClr>
              </a:buClr>
            </a:pPr>
            <a:r>
              <a:rPr lang="en-US" sz="3200" dirty="0"/>
              <a:t>Assets transfer from you to </a:t>
            </a:r>
            <a:br>
              <a:rPr lang="en-US" sz="3200" dirty="0"/>
            </a:br>
            <a:r>
              <a:rPr lang="en-US" sz="3200" dirty="0"/>
              <a:t>you as Trustee.</a:t>
            </a:r>
          </a:p>
          <a:p>
            <a:pPr>
              <a:buClr>
                <a:schemeClr val="accent1">
                  <a:lumMod val="50000"/>
                  <a:lumOff val="50000"/>
                </a:schemeClr>
              </a:buClr>
            </a:pPr>
            <a:r>
              <a:rPr lang="en-US" sz="3200" dirty="0"/>
              <a:t>You can change your mind.</a:t>
            </a:r>
          </a:p>
          <a:p>
            <a:pPr>
              <a:buClr>
                <a:schemeClr val="accent1">
                  <a:lumMod val="50000"/>
                  <a:lumOff val="50000"/>
                </a:schemeClr>
              </a:buClr>
            </a:pPr>
            <a:r>
              <a:rPr lang="en-US" sz="3200" b="1" dirty="0"/>
              <a:t>Becomes irrevocable upon </a:t>
            </a:r>
            <a:br>
              <a:rPr lang="en-US" sz="3200" b="1" dirty="0"/>
            </a:br>
            <a:r>
              <a:rPr lang="en-US" sz="3200" b="1" dirty="0"/>
              <a:t>your death.</a:t>
            </a:r>
            <a:endParaRPr lang="en-US" sz="3200" dirty="0"/>
          </a:p>
          <a:p>
            <a:pPr marL="0" indent="0">
              <a:buClr>
                <a:schemeClr val="accent1">
                  <a:lumMod val="90000"/>
                  <a:lumOff val="10000"/>
                </a:schemeClr>
              </a:buClr>
              <a:buNone/>
            </a:pPr>
            <a:endParaRPr lang="en-US" sz="1600" dirty="0"/>
          </a:p>
        </p:txBody>
      </p:sp>
      <p:sp>
        <p:nvSpPr>
          <p:cNvPr id="5" name="Rectangle 4">
            <a:extLst>
              <a:ext uri="{FF2B5EF4-FFF2-40B4-BE49-F238E27FC236}">
                <a16:creationId xmlns:a16="http://schemas.microsoft.com/office/drawing/2014/main" id="{FCD40CB8-97CD-24ED-6682-F90FB0FD28F2}"/>
              </a:ext>
            </a:extLst>
          </p:cNvPr>
          <p:cNvSpPr/>
          <p:nvPr/>
        </p:nvSpPr>
        <p:spPr>
          <a:xfrm>
            <a:off x="838200" y="2201779"/>
            <a:ext cx="4924926" cy="2916726"/>
          </a:xfrm>
          <a:prstGeom prst="rect">
            <a:avLst/>
          </a:prstGeom>
          <a:noFill/>
          <a:ln w="38100">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B1183F3D-DCD1-68D4-436B-43BD0CDDF473}"/>
              </a:ext>
            </a:extLst>
          </p:cNvPr>
          <p:cNvSpPr txBox="1">
            <a:spLocks/>
          </p:cNvSpPr>
          <p:nvPr/>
        </p:nvSpPr>
        <p:spPr>
          <a:xfrm>
            <a:off x="928436" y="1628590"/>
            <a:ext cx="4744454" cy="2222695"/>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50000"/>
                  <a:lumOff val="50000"/>
                </a:schemeClr>
              </a:buClr>
              <a:buNone/>
            </a:pPr>
            <a:r>
              <a:rPr lang="en-US" sz="2400" b="1" dirty="0">
                <a:solidFill>
                  <a:schemeClr val="accent1">
                    <a:lumMod val="50000"/>
                    <a:lumOff val="50000"/>
                  </a:schemeClr>
                </a:solidFill>
              </a:rPr>
              <a:t>REVOCABLE LIVING TRUST</a:t>
            </a:r>
            <a:endParaRPr lang="en-US" sz="1200" dirty="0"/>
          </a:p>
        </p:txBody>
      </p:sp>
      <p:sp>
        <p:nvSpPr>
          <p:cNvPr id="13" name="Rectangle 12">
            <a:extLst>
              <a:ext uri="{FF2B5EF4-FFF2-40B4-BE49-F238E27FC236}">
                <a16:creationId xmlns:a16="http://schemas.microsoft.com/office/drawing/2014/main" id="{0CD8273D-DFF6-C005-46BB-4E976B835865}"/>
              </a:ext>
            </a:extLst>
          </p:cNvPr>
          <p:cNvSpPr/>
          <p:nvPr/>
        </p:nvSpPr>
        <p:spPr>
          <a:xfrm>
            <a:off x="6077951" y="2201779"/>
            <a:ext cx="4924926" cy="2916726"/>
          </a:xfrm>
          <a:prstGeom prst="rect">
            <a:avLst/>
          </a:prstGeom>
          <a:noFill/>
          <a:ln w="38100">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3D364390-F938-7D99-F772-8F2631F266A7}"/>
              </a:ext>
            </a:extLst>
          </p:cNvPr>
          <p:cNvSpPr txBox="1">
            <a:spLocks/>
          </p:cNvSpPr>
          <p:nvPr/>
        </p:nvSpPr>
        <p:spPr>
          <a:xfrm>
            <a:off x="6168187" y="1628590"/>
            <a:ext cx="4744454" cy="2222695"/>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50000"/>
                  <a:lumOff val="50000"/>
                </a:schemeClr>
              </a:buClr>
              <a:buNone/>
            </a:pPr>
            <a:r>
              <a:rPr lang="en-US" sz="2400" b="1" dirty="0">
                <a:solidFill>
                  <a:schemeClr val="accent1">
                    <a:lumMod val="50000"/>
                    <a:lumOff val="50000"/>
                  </a:schemeClr>
                </a:solidFill>
              </a:rPr>
              <a:t>IRREVOCABLE TRUST</a:t>
            </a:r>
            <a:endParaRPr lang="en-US" sz="1200" dirty="0"/>
          </a:p>
        </p:txBody>
      </p:sp>
      <p:sp>
        <p:nvSpPr>
          <p:cNvPr id="15" name="Content Placeholder 2">
            <a:extLst>
              <a:ext uri="{FF2B5EF4-FFF2-40B4-BE49-F238E27FC236}">
                <a16:creationId xmlns:a16="http://schemas.microsoft.com/office/drawing/2014/main" id="{55F6125E-38F6-B134-3087-96100B245178}"/>
              </a:ext>
            </a:extLst>
          </p:cNvPr>
          <p:cNvSpPr txBox="1">
            <a:spLocks/>
          </p:cNvSpPr>
          <p:nvPr/>
        </p:nvSpPr>
        <p:spPr>
          <a:xfrm>
            <a:off x="6348659" y="2462506"/>
            <a:ext cx="4744454" cy="2688147"/>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2200" b="1" dirty="0"/>
              <a:t>Designed to protect assets.</a:t>
            </a:r>
          </a:p>
          <a:p>
            <a:pPr>
              <a:buClr>
                <a:schemeClr val="accent1">
                  <a:lumMod val="50000"/>
                  <a:lumOff val="50000"/>
                </a:schemeClr>
              </a:buClr>
            </a:pPr>
            <a:r>
              <a:rPr lang="en-US" sz="2200" dirty="0"/>
              <a:t>You are legally removed from all rights to ownership of </a:t>
            </a:r>
            <a:br>
              <a:rPr lang="en-US" sz="2200" dirty="0"/>
            </a:br>
            <a:r>
              <a:rPr lang="en-US" sz="2200" dirty="0"/>
              <a:t>the assets.</a:t>
            </a:r>
          </a:p>
          <a:p>
            <a:pPr>
              <a:buClr>
                <a:schemeClr val="accent1">
                  <a:lumMod val="50000"/>
                  <a:lumOff val="50000"/>
                </a:schemeClr>
              </a:buClr>
            </a:pPr>
            <a:r>
              <a:rPr lang="en-US" sz="2200" b="1" dirty="0"/>
              <a:t>Can not change.</a:t>
            </a:r>
            <a:endParaRPr lang="en-US" sz="2200" dirty="0"/>
          </a:p>
          <a:p>
            <a:pPr marL="0" indent="0">
              <a:buClr>
                <a:schemeClr val="accent1">
                  <a:lumMod val="90000"/>
                  <a:lumOff val="10000"/>
                </a:schemeClr>
              </a:buClr>
              <a:buNone/>
            </a:pPr>
            <a:endParaRPr lang="en-US" sz="1600" dirty="0"/>
          </a:p>
        </p:txBody>
      </p:sp>
    </p:spTree>
    <p:extLst>
      <p:ext uri="{BB962C8B-B14F-4D97-AF65-F5344CB8AC3E}">
        <p14:creationId xmlns:p14="http://schemas.microsoft.com/office/powerpoint/2010/main" val="407299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3" grpId="0" animBg="1"/>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5BA01-D888-D7B6-D366-ED91B1EC9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D116B-DB71-082E-D1BF-6FF0D89BFE5E}"/>
              </a:ext>
            </a:extLst>
          </p:cNvPr>
          <p:cNvSpPr>
            <a:spLocks noGrp="1"/>
          </p:cNvSpPr>
          <p:nvPr>
            <p:ph type="title"/>
          </p:nvPr>
        </p:nvSpPr>
        <p:spPr/>
        <p:txBody>
          <a:bodyPr/>
          <a:lstStyle/>
          <a:p>
            <a:r>
              <a:rPr lang="en-US" dirty="0"/>
              <a:t>MICHAEL JACKSON</a:t>
            </a:r>
          </a:p>
        </p:txBody>
      </p:sp>
      <p:sp>
        <p:nvSpPr>
          <p:cNvPr id="3" name="Content Placeholder 2">
            <a:extLst>
              <a:ext uri="{FF2B5EF4-FFF2-40B4-BE49-F238E27FC236}">
                <a16:creationId xmlns:a16="http://schemas.microsoft.com/office/drawing/2014/main" id="{52A16911-87B1-0038-0931-9C838726779A}"/>
              </a:ext>
            </a:extLst>
          </p:cNvPr>
          <p:cNvSpPr>
            <a:spLocks noGrp="1"/>
          </p:cNvSpPr>
          <p:nvPr>
            <p:ph sz="half" idx="1"/>
          </p:nvPr>
        </p:nvSpPr>
        <p:spPr>
          <a:xfrm>
            <a:off x="838200" y="1940913"/>
            <a:ext cx="7571874" cy="3608820"/>
          </a:xfrm>
          <a:noFill/>
        </p:spPr>
        <p:txBody>
          <a:bodyPr>
            <a:normAutofit fontScale="92500" lnSpcReduction="20000"/>
          </a:bodyPr>
          <a:lstStyle/>
          <a:p>
            <a:r>
              <a:rPr lang="en-US" sz="2400" dirty="0"/>
              <a:t>Had a Trust – but never funded it</a:t>
            </a:r>
          </a:p>
          <a:p>
            <a:r>
              <a:rPr lang="en-US" sz="2400" dirty="0"/>
              <a:t>Assets went through probate anyways</a:t>
            </a:r>
          </a:p>
          <a:p>
            <a:r>
              <a:rPr lang="en-US" sz="2400" dirty="0"/>
              <a:t>Created delays and additional costs</a:t>
            </a:r>
          </a:p>
          <a:p>
            <a:r>
              <a:rPr lang="en-US" sz="2400" dirty="0"/>
              <a:t>Defeated the purpose of a trust</a:t>
            </a:r>
          </a:p>
          <a:p>
            <a:pPr marL="0" indent="0">
              <a:buNone/>
            </a:pPr>
            <a:endParaRPr lang="en-US" dirty="0">
              <a:solidFill>
                <a:schemeClr val="tx1"/>
              </a:solidFill>
            </a:endParaRPr>
          </a:p>
          <a:p>
            <a:pPr marL="0" indent="0">
              <a:lnSpc>
                <a:spcPct val="120000"/>
              </a:lnSpc>
              <a:buNone/>
            </a:pPr>
            <a:r>
              <a:rPr lang="en-US" b="1" spc="-150" dirty="0">
                <a:solidFill>
                  <a:schemeClr val="tx1"/>
                </a:solidFill>
              </a:rPr>
              <a:t>	KEY LESSON: </a:t>
            </a:r>
          </a:p>
          <a:p>
            <a:pPr marL="0" indent="0">
              <a:lnSpc>
                <a:spcPct val="120000"/>
              </a:lnSpc>
              <a:buNone/>
            </a:pPr>
            <a:r>
              <a:rPr lang="en-US" sz="2600" b="1" dirty="0">
                <a:solidFill>
                  <a:schemeClr val="tx1"/>
                </a:solidFill>
              </a:rPr>
              <a:t>	</a:t>
            </a:r>
            <a:r>
              <a:rPr lang="en-US" sz="2200" b="1" dirty="0">
                <a:solidFill>
                  <a:schemeClr val="tx1"/>
                </a:solidFill>
              </a:rPr>
              <a:t>Trusts only work when they’re properly </a:t>
            </a:r>
            <a:br>
              <a:rPr lang="en-US" sz="2200" b="1" dirty="0">
                <a:solidFill>
                  <a:schemeClr val="tx1"/>
                </a:solidFill>
              </a:rPr>
            </a:br>
            <a:r>
              <a:rPr lang="en-US" sz="2200" b="1" dirty="0">
                <a:solidFill>
                  <a:schemeClr val="tx1"/>
                </a:solidFill>
              </a:rPr>
              <a:t>	funded and executed.</a:t>
            </a:r>
          </a:p>
        </p:txBody>
      </p:sp>
      <p:sp>
        <p:nvSpPr>
          <p:cNvPr id="4" name="Content Placeholder 3">
            <a:extLst>
              <a:ext uri="{FF2B5EF4-FFF2-40B4-BE49-F238E27FC236}">
                <a16:creationId xmlns:a16="http://schemas.microsoft.com/office/drawing/2014/main" id="{2612643C-5A7B-7334-4697-E8BC08DCA0B6}"/>
              </a:ext>
            </a:extLst>
          </p:cNvPr>
          <p:cNvSpPr>
            <a:spLocks noGrp="1"/>
          </p:cNvSpPr>
          <p:nvPr>
            <p:ph sz="half" idx="2"/>
          </p:nvPr>
        </p:nvSpPr>
        <p:spPr>
          <a:xfrm>
            <a:off x="838200" y="1415508"/>
            <a:ext cx="5181600" cy="406483"/>
          </a:xfrm>
        </p:spPr>
        <p:txBody>
          <a:bodyPr>
            <a:normAutofit fontScale="92500" lnSpcReduction="20000"/>
          </a:bodyPr>
          <a:lstStyle/>
          <a:p>
            <a:pPr marL="0" indent="0">
              <a:buNone/>
            </a:pPr>
            <a:r>
              <a:rPr lang="en-US" b="1" dirty="0">
                <a:solidFill>
                  <a:schemeClr val="tx1"/>
                </a:solidFill>
              </a:rPr>
              <a:t>The Trust that Didn’t Work</a:t>
            </a:r>
          </a:p>
        </p:txBody>
      </p:sp>
      <p:sp>
        <p:nvSpPr>
          <p:cNvPr id="5" name="Rectangle 4">
            <a:extLst>
              <a:ext uri="{FF2B5EF4-FFF2-40B4-BE49-F238E27FC236}">
                <a16:creationId xmlns:a16="http://schemas.microsoft.com/office/drawing/2014/main" id="{9F1F913B-F547-AF6B-CFCE-E4DBDFF1AC1A}"/>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AF97F7E0-2EFA-2A9E-62B2-7053DF87FF64}"/>
              </a:ext>
            </a:extLst>
          </p:cNvPr>
          <p:cNvSpPr txBox="1">
            <a:spLocks/>
          </p:cNvSpPr>
          <p:nvPr/>
        </p:nvSpPr>
        <p:spPr>
          <a:xfrm>
            <a:off x="838200" y="1308267"/>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2">
            <a:extLst>
              <a:ext uri="{FF2B5EF4-FFF2-40B4-BE49-F238E27FC236}">
                <a16:creationId xmlns:a16="http://schemas.microsoft.com/office/drawing/2014/main" id="{59702122-4EAE-A654-EF4D-F71122B17827}"/>
              </a:ext>
            </a:extLst>
          </p:cNvPr>
          <p:cNvSpPr txBox="1">
            <a:spLocks/>
          </p:cNvSpPr>
          <p:nvPr/>
        </p:nvSpPr>
        <p:spPr>
          <a:xfrm>
            <a:off x="838200" y="1320298"/>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0" name="Picture 9">
            <a:extLst>
              <a:ext uri="{FF2B5EF4-FFF2-40B4-BE49-F238E27FC236}">
                <a16:creationId xmlns:a16="http://schemas.microsoft.com/office/drawing/2014/main" id="{4FF25F5E-B818-F34B-2712-332217AD5B8E}"/>
              </a:ext>
            </a:extLst>
          </p:cNvPr>
          <p:cNvPicPr>
            <a:picLocks noChangeAspect="1"/>
          </p:cNvPicPr>
          <p:nvPr/>
        </p:nvPicPr>
        <p:blipFill>
          <a:blip r:embed="rId3"/>
          <a:srcRect l="1139" r="1139"/>
          <a:stretch/>
        </p:blipFill>
        <p:spPr>
          <a:xfrm>
            <a:off x="8129393" y="-12526"/>
            <a:ext cx="4062608" cy="5529759"/>
          </a:xfrm>
          <a:prstGeom prst="rect">
            <a:avLst/>
          </a:prstGeom>
        </p:spPr>
      </p:pic>
      <p:pic>
        <p:nvPicPr>
          <p:cNvPr id="12" name="Graphic 11" descr="Badge New with solid fill">
            <a:extLst>
              <a:ext uri="{FF2B5EF4-FFF2-40B4-BE49-F238E27FC236}">
                <a16:creationId xmlns:a16="http://schemas.microsoft.com/office/drawing/2014/main" id="{258A2F11-C7F1-AE90-61F0-CF9CEFF1B2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695168"/>
            <a:ext cx="923796" cy="923796"/>
          </a:xfrm>
          <a:prstGeom prst="rect">
            <a:avLst/>
          </a:prstGeom>
        </p:spPr>
      </p:pic>
      <p:cxnSp>
        <p:nvCxnSpPr>
          <p:cNvPr id="9" name="Straight Connector 8">
            <a:extLst>
              <a:ext uri="{FF2B5EF4-FFF2-40B4-BE49-F238E27FC236}">
                <a16:creationId xmlns:a16="http://schemas.microsoft.com/office/drawing/2014/main" id="{9764F5DF-9D29-981F-94FB-E5634097E031}"/>
              </a:ext>
            </a:extLst>
          </p:cNvPr>
          <p:cNvCxnSpPr/>
          <p:nvPr/>
        </p:nvCxnSpPr>
        <p:spPr>
          <a:xfrm>
            <a:off x="8133347" y="-12525"/>
            <a:ext cx="0" cy="5524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909AB7-49F8-4F5C-2535-73660B6C1081}"/>
              </a:ext>
            </a:extLst>
          </p:cNvPr>
          <p:cNvSpPr txBox="1"/>
          <p:nvPr/>
        </p:nvSpPr>
        <p:spPr>
          <a:xfrm>
            <a:off x="838200" y="5167312"/>
            <a:ext cx="6700804" cy="338554"/>
          </a:xfrm>
          <a:prstGeom prst="rect">
            <a:avLst/>
          </a:prstGeom>
          <a:noFill/>
        </p:spPr>
        <p:txBody>
          <a:bodyPr wrap="square" rtlCol="0">
            <a:spAutoFit/>
          </a:bodyPr>
          <a:lstStyle/>
          <a:p>
            <a:pPr marL="0" marR="0" algn="l">
              <a:spcBef>
                <a:spcPts val="0"/>
              </a:spcBef>
              <a:spcAft>
                <a:spcPts val="0"/>
              </a:spcAft>
            </a:pPr>
            <a:r>
              <a:rPr lang="en-US" sz="800" b="0" i="1" dirty="0">
                <a:solidFill>
                  <a:schemeClr val="bg2">
                    <a:lumMod val="50000"/>
                  </a:schemeClr>
                </a:solidFill>
                <a:effectLst/>
                <a:latin typeface="Arial" panose="020B0604020202020204" pitchFamily="34" charset="0"/>
                <a:cs typeface="Arial" panose="020B0604020202020204" pitchFamily="34" charset="0"/>
              </a:rPr>
              <a:t>Sources: </a:t>
            </a:r>
            <a:r>
              <a:rPr lang="en-US" sz="800" b="0" i="1" strike="noStrike" dirty="0">
                <a:solidFill>
                  <a:schemeClr val="bg2">
                    <a:lumMod val="50000"/>
                  </a:schemeClr>
                </a:solidFill>
                <a:effectLst/>
                <a:latin typeface="Arial" panose="020B0604020202020204" pitchFamily="34" charset="0"/>
                <a:cs typeface="Arial" panose="020B0604020202020204" pitchFamily="34" charset="0"/>
              </a:rPr>
              <a:t>https://www.attypip.com/mistakes-of-the-rich-and-famous-michael-Jackson. </a:t>
            </a:r>
            <a:r>
              <a:rPr lang="en-US" sz="800" b="0" i="1" dirty="0">
                <a:solidFill>
                  <a:schemeClr val="bg2">
                    <a:lumMod val="50000"/>
                  </a:schemeClr>
                </a:solidFill>
                <a:effectLst/>
                <a:latin typeface="Segoe UI" panose="020B0502040204020203" pitchFamily="34" charset="0"/>
              </a:rPr>
              <a:t>https://guthrolaw.com/the-estate-planning-mistakes-of-prince-heath-ledger-and-michael-jackson-what-should-we-learn-from-them/.</a:t>
            </a:r>
            <a:r>
              <a:rPr lang="en-US" sz="800" i="1" strike="noStrike" dirty="0">
                <a:solidFill>
                  <a:schemeClr val="bg2">
                    <a:lumMod val="50000"/>
                  </a:schemeClr>
                </a:solidFill>
                <a:latin typeface="Arial" panose="020B0604020202020204" pitchFamily="34" charset="0"/>
                <a:cs typeface="Arial" panose="020B0604020202020204" pitchFamily="34" charset="0"/>
              </a:rPr>
              <a:t> </a:t>
            </a:r>
            <a:r>
              <a:rPr lang="en-US" sz="800" b="0" i="1" dirty="0">
                <a:solidFill>
                  <a:schemeClr val="bg2">
                    <a:lumMod val="50000"/>
                  </a:schemeClr>
                </a:solidFill>
                <a:effectLst/>
                <a:latin typeface="Arial" panose="020B0604020202020204" pitchFamily="34" charset="0"/>
                <a:cs typeface="Arial" panose="020B0604020202020204" pitchFamily="34" charset="0"/>
              </a:rPr>
              <a:t>Accessed July 11, 2025.</a:t>
            </a:r>
            <a:endParaRPr lang="en-US" sz="800" i="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778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1"/>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ESTATE PLANNING </a:t>
            </a:r>
            <a:r>
              <a:rPr lang="en-US" sz="2500" b="0" dirty="0">
                <a:solidFill>
                  <a:schemeClr val="accent1">
                    <a:lumMod val="50000"/>
                    <a:lumOff val="50000"/>
                  </a:schemeClr>
                </a:solidFill>
                <a:latin typeface="Arial" panose="020B0604020202020204" pitchFamily="34" charset="0"/>
                <a:cs typeface="Arial" panose="020B0604020202020204" pitchFamily="34" charset="0"/>
              </a:rPr>
              <a:t>TOPICS</a:t>
            </a: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17" name="Content Placeholder 2">
            <a:extLst>
              <a:ext uri="{FF2B5EF4-FFF2-40B4-BE49-F238E27FC236}">
                <a16:creationId xmlns:a16="http://schemas.microsoft.com/office/drawing/2014/main" id="{63A31A01-6F08-FD4F-45BF-DD6F642A2888}"/>
              </a:ext>
            </a:extLst>
          </p:cNvPr>
          <p:cNvGraphicFramePr/>
          <p:nvPr>
            <p:extLst>
              <p:ext uri="{D42A27DB-BD31-4B8C-83A1-F6EECF244321}">
                <p14:modId xmlns:p14="http://schemas.microsoft.com/office/powerpoint/2010/main" val="2716025623"/>
              </p:ext>
            </p:extLst>
          </p:nvPr>
        </p:nvGraphicFramePr>
        <p:xfrm>
          <a:off x="334734" y="1191986"/>
          <a:ext cx="11261553" cy="3814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713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3961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POWER OF ATTORNEY </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788207" y="1945857"/>
            <a:ext cx="5307794"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50000"/>
                  <a:lumOff val="50000"/>
                </a:schemeClr>
              </a:buClr>
              <a:buNone/>
            </a:pPr>
            <a:r>
              <a:rPr lang="en-US" dirty="0"/>
              <a:t>A Power of Attorney allows you to name someone to make financial or medical decisions on your behalf.</a:t>
            </a:r>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4" name="Picture 3">
            <a:extLst>
              <a:ext uri="{FF2B5EF4-FFF2-40B4-BE49-F238E27FC236}">
                <a16:creationId xmlns:a16="http://schemas.microsoft.com/office/drawing/2014/main" id="{3C5383A2-266D-DEF1-6577-896AEDB7538B}"/>
              </a:ext>
            </a:extLst>
          </p:cNvPr>
          <p:cNvPicPr>
            <a:picLocks noChangeAspect="1"/>
          </p:cNvPicPr>
          <p:nvPr/>
        </p:nvPicPr>
        <p:blipFill rotWithShape="1">
          <a:blip r:embed="rId4"/>
          <a:srcRect l="24597" r="9521" b="600"/>
          <a:stretch/>
        </p:blipFill>
        <p:spPr>
          <a:xfrm>
            <a:off x="6713628" y="-1"/>
            <a:ext cx="5504220" cy="5524375"/>
          </a:xfrm>
          <a:prstGeom prst="rect">
            <a:avLst/>
          </a:prstGeom>
          <a:ln w="38100">
            <a:noFill/>
          </a:ln>
        </p:spPr>
      </p:pic>
      <p:cxnSp>
        <p:nvCxnSpPr>
          <p:cNvPr id="5" name="Straight Connector 4">
            <a:extLst>
              <a:ext uri="{FF2B5EF4-FFF2-40B4-BE49-F238E27FC236}">
                <a16:creationId xmlns:a16="http://schemas.microsoft.com/office/drawing/2014/main" id="{7BB1616B-7182-1E21-746D-939083555627}"/>
              </a:ext>
            </a:extLst>
          </p:cNvPr>
          <p:cNvCxnSpPr/>
          <p:nvPr/>
        </p:nvCxnSpPr>
        <p:spPr>
          <a:xfrm>
            <a:off x="6713628" y="0"/>
            <a:ext cx="0" cy="5524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33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POWER OF ATTORNEY </a:t>
            </a:r>
            <a:r>
              <a:rPr lang="en-US" sz="2500" b="0" dirty="0">
                <a:solidFill>
                  <a:schemeClr val="accent1">
                    <a:lumMod val="50000"/>
                    <a:lumOff val="50000"/>
                  </a:schemeClr>
                </a:solidFill>
                <a:latin typeface="Arial" panose="020B0604020202020204" pitchFamily="34" charset="0"/>
                <a:cs typeface="Arial" panose="020B0604020202020204" pitchFamily="34" charset="0"/>
              </a:rPr>
              <a:t>FACTORS TO CONSIDER</a:t>
            </a:r>
          </a:p>
          <a:p>
            <a:r>
              <a:rPr lang="en-US" spc="-150" dirty="0">
                <a:latin typeface="Arial Black" panose="020B0604020202020204" pitchFamily="34" charset="0"/>
                <a:cs typeface="Arial Black" panose="020B0604020202020204" pitchFamily="34" charset="0"/>
              </a:rPr>
              <a:t> </a:t>
            </a:r>
            <a:endParaRPr lang="en-US"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788207" y="1945857"/>
            <a:ext cx="5071172"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dirty="0"/>
              <a:t>When will it be effective?</a:t>
            </a:r>
          </a:p>
          <a:p>
            <a:pPr>
              <a:buClr>
                <a:schemeClr val="accent1">
                  <a:lumMod val="50000"/>
                  <a:lumOff val="50000"/>
                </a:schemeClr>
              </a:buClr>
            </a:pPr>
            <a:r>
              <a:rPr lang="en-US" dirty="0"/>
              <a:t>Who should you select as your agent(s)?</a:t>
            </a:r>
          </a:p>
          <a:p>
            <a:pPr>
              <a:buClr>
                <a:schemeClr val="accent1">
                  <a:lumMod val="50000"/>
                  <a:lumOff val="50000"/>
                </a:schemeClr>
              </a:buClr>
            </a:pPr>
            <a:r>
              <a:rPr lang="en-US" dirty="0"/>
              <a:t>What powers should you give to your agent?</a:t>
            </a:r>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4" name="Picture 3">
            <a:extLst>
              <a:ext uri="{FF2B5EF4-FFF2-40B4-BE49-F238E27FC236}">
                <a16:creationId xmlns:a16="http://schemas.microsoft.com/office/drawing/2014/main" id="{3C5383A2-266D-DEF1-6577-896AEDB7538B}"/>
              </a:ext>
            </a:extLst>
          </p:cNvPr>
          <p:cNvPicPr>
            <a:picLocks noChangeAspect="1"/>
          </p:cNvPicPr>
          <p:nvPr/>
        </p:nvPicPr>
        <p:blipFill>
          <a:blip r:embed="rId4"/>
          <a:srcRect l="3748" r="3748"/>
          <a:stretch/>
        </p:blipFill>
        <p:spPr>
          <a:xfrm>
            <a:off x="6899775" y="2054978"/>
            <a:ext cx="4320745" cy="3113903"/>
          </a:xfrm>
          <a:prstGeom prst="rect">
            <a:avLst/>
          </a:prstGeom>
          <a:ln w="38100">
            <a:solidFill>
              <a:schemeClr val="tx1"/>
            </a:solidFill>
          </a:ln>
        </p:spPr>
      </p:pic>
    </p:spTree>
    <p:extLst>
      <p:ext uri="{BB962C8B-B14F-4D97-AF65-F5344CB8AC3E}">
        <p14:creationId xmlns:p14="http://schemas.microsoft.com/office/powerpoint/2010/main" val="349871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2C84D-0E94-3F97-FB2A-96A8BD4617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03317D-F0C9-6F36-1B35-1B53C7410D23}"/>
              </a:ext>
            </a:extLst>
          </p:cNvPr>
          <p:cNvSpPr>
            <a:spLocks noGrp="1"/>
          </p:cNvSpPr>
          <p:nvPr>
            <p:ph type="title"/>
          </p:nvPr>
        </p:nvSpPr>
        <p:spPr/>
        <p:txBody>
          <a:bodyPr/>
          <a:lstStyle/>
          <a:p>
            <a:r>
              <a:rPr lang="en-US" dirty="0"/>
              <a:t>GLEN CAMPBELL</a:t>
            </a:r>
          </a:p>
        </p:txBody>
      </p:sp>
      <p:sp>
        <p:nvSpPr>
          <p:cNvPr id="3" name="Content Placeholder 2">
            <a:extLst>
              <a:ext uri="{FF2B5EF4-FFF2-40B4-BE49-F238E27FC236}">
                <a16:creationId xmlns:a16="http://schemas.microsoft.com/office/drawing/2014/main" id="{A811294E-4F9B-E5CB-A629-C84756B00D05}"/>
              </a:ext>
            </a:extLst>
          </p:cNvPr>
          <p:cNvSpPr>
            <a:spLocks noGrp="1"/>
          </p:cNvSpPr>
          <p:nvPr>
            <p:ph sz="half" idx="1"/>
          </p:nvPr>
        </p:nvSpPr>
        <p:spPr>
          <a:xfrm>
            <a:off x="838200" y="1940913"/>
            <a:ext cx="7571874" cy="3608820"/>
          </a:xfrm>
          <a:noFill/>
        </p:spPr>
        <p:txBody>
          <a:bodyPr>
            <a:normAutofit fontScale="92500" lnSpcReduction="20000"/>
          </a:bodyPr>
          <a:lstStyle/>
          <a:p>
            <a:r>
              <a:rPr lang="en-US" sz="2400" dirty="0"/>
              <a:t>Diagnosed with Alzheimer’s in 2011</a:t>
            </a:r>
          </a:p>
          <a:p>
            <a:r>
              <a:rPr lang="en-US" sz="2400" dirty="0"/>
              <a:t>Family fought over his care and money</a:t>
            </a:r>
          </a:p>
          <a:p>
            <a:r>
              <a:rPr lang="en-US" sz="2400" dirty="0"/>
              <a:t>Disputes over guardianship and decisions</a:t>
            </a:r>
          </a:p>
          <a:p>
            <a:r>
              <a:rPr lang="en-US" sz="2400" dirty="0"/>
              <a:t>His wishes were never clearly documented</a:t>
            </a:r>
          </a:p>
          <a:p>
            <a:pPr marL="0" indent="0">
              <a:buNone/>
            </a:pPr>
            <a:endParaRPr lang="en-US" dirty="0">
              <a:solidFill>
                <a:schemeClr val="tx1"/>
              </a:solidFill>
            </a:endParaRPr>
          </a:p>
          <a:p>
            <a:pPr marL="0" indent="0">
              <a:lnSpc>
                <a:spcPct val="120000"/>
              </a:lnSpc>
              <a:buNone/>
            </a:pPr>
            <a:r>
              <a:rPr lang="en-US" b="1" spc="-150" dirty="0">
                <a:solidFill>
                  <a:schemeClr val="tx1"/>
                </a:solidFill>
              </a:rPr>
              <a:t>	KEY LESSON: </a:t>
            </a:r>
          </a:p>
          <a:p>
            <a:pPr marL="0" indent="0">
              <a:lnSpc>
                <a:spcPct val="120000"/>
              </a:lnSpc>
              <a:buNone/>
            </a:pPr>
            <a:r>
              <a:rPr lang="en-US" sz="2600" b="1" dirty="0">
                <a:solidFill>
                  <a:schemeClr val="tx1"/>
                </a:solidFill>
              </a:rPr>
              <a:t>	</a:t>
            </a:r>
            <a:r>
              <a:rPr lang="en-US" sz="2200" b="1" dirty="0">
                <a:solidFill>
                  <a:schemeClr val="tx1"/>
                </a:solidFill>
              </a:rPr>
              <a:t>Planning for incapacity avoids </a:t>
            </a:r>
            <a:br>
              <a:rPr lang="en-US" sz="2200" b="1" dirty="0">
                <a:solidFill>
                  <a:schemeClr val="tx1"/>
                </a:solidFill>
              </a:rPr>
            </a:br>
            <a:r>
              <a:rPr lang="en-US" sz="2200" b="1" dirty="0">
                <a:solidFill>
                  <a:schemeClr val="tx1"/>
                </a:solidFill>
              </a:rPr>
              <a:t>	painful family conflicts.</a:t>
            </a:r>
          </a:p>
        </p:txBody>
      </p:sp>
      <p:sp>
        <p:nvSpPr>
          <p:cNvPr id="4" name="Content Placeholder 3">
            <a:extLst>
              <a:ext uri="{FF2B5EF4-FFF2-40B4-BE49-F238E27FC236}">
                <a16:creationId xmlns:a16="http://schemas.microsoft.com/office/drawing/2014/main" id="{151EE5A3-9FFB-2EFE-DB6C-7F441FED3212}"/>
              </a:ext>
            </a:extLst>
          </p:cNvPr>
          <p:cNvSpPr>
            <a:spLocks noGrp="1"/>
          </p:cNvSpPr>
          <p:nvPr>
            <p:ph sz="half" idx="2"/>
          </p:nvPr>
        </p:nvSpPr>
        <p:spPr>
          <a:xfrm>
            <a:off x="838200" y="1415508"/>
            <a:ext cx="5181600" cy="406483"/>
          </a:xfrm>
        </p:spPr>
        <p:txBody>
          <a:bodyPr>
            <a:normAutofit fontScale="92500" lnSpcReduction="20000"/>
          </a:bodyPr>
          <a:lstStyle/>
          <a:p>
            <a:pPr marL="0" indent="0">
              <a:buNone/>
            </a:pPr>
            <a:r>
              <a:rPr lang="en-US" b="1" dirty="0">
                <a:solidFill>
                  <a:schemeClr val="tx1"/>
                </a:solidFill>
              </a:rPr>
              <a:t>The Alzheimer’s Dispute</a:t>
            </a:r>
          </a:p>
        </p:txBody>
      </p:sp>
      <p:sp>
        <p:nvSpPr>
          <p:cNvPr id="5" name="Rectangle 4">
            <a:extLst>
              <a:ext uri="{FF2B5EF4-FFF2-40B4-BE49-F238E27FC236}">
                <a16:creationId xmlns:a16="http://schemas.microsoft.com/office/drawing/2014/main" id="{C4480D1B-5D03-0D1B-EB62-CDEEF87A56F0}"/>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02A92AA9-3657-A69A-1C20-008086325347}"/>
              </a:ext>
            </a:extLst>
          </p:cNvPr>
          <p:cNvSpPr txBox="1">
            <a:spLocks/>
          </p:cNvSpPr>
          <p:nvPr/>
        </p:nvSpPr>
        <p:spPr>
          <a:xfrm>
            <a:off x="838200" y="1308267"/>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2">
            <a:extLst>
              <a:ext uri="{FF2B5EF4-FFF2-40B4-BE49-F238E27FC236}">
                <a16:creationId xmlns:a16="http://schemas.microsoft.com/office/drawing/2014/main" id="{B4F1CBD1-5608-16D4-5478-CB97187DDF30}"/>
              </a:ext>
            </a:extLst>
          </p:cNvPr>
          <p:cNvSpPr txBox="1">
            <a:spLocks/>
          </p:cNvSpPr>
          <p:nvPr/>
        </p:nvSpPr>
        <p:spPr>
          <a:xfrm>
            <a:off x="838200" y="1320298"/>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0" name="Picture 9">
            <a:extLst>
              <a:ext uri="{FF2B5EF4-FFF2-40B4-BE49-F238E27FC236}">
                <a16:creationId xmlns:a16="http://schemas.microsoft.com/office/drawing/2014/main" id="{5CCCB497-EBB0-ADC8-90A4-68FC4961F84A}"/>
              </a:ext>
            </a:extLst>
          </p:cNvPr>
          <p:cNvPicPr>
            <a:picLocks noChangeAspect="1"/>
          </p:cNvPicPr>
          <p:nvPr/>
        </p:nvPicPr>
        <p:blipFill>
          <a:blip r:embed="rId3"/>
          <a:srcRect l="3188" r="3188"/>
          <a:stretch/>
        </p:blipFill>
        <p:spPr>
          <a:xfrm>
            <a:off x="8129393" y="-12526"/>
            <a:ext cx="4062608" cy="5529759"/>
          </a:xfrm>
          <a:prstGeom prst="rect">
            <a:avLst/>
          </a:prstGeom>
        </p:spPr>
      </p:pic>
      <p:pic>
        <p:nvPicPr>
          <p:cNvPr id="12" name="Graphic 11" descr="Badge New with solid fill">
            <a:extLst>
              <a:ext uri="{FF2B5EF4-FFF2-40B4-BE49-F238E27FC236}">
                <a16:creationId xmlns:a16="http://schemas.microsoft.com/office/drawing/2014/main" id="{004F5C5A-1745-AC0F-8C96-ADFB6D85A7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695168"/>
            <a:ext cx="923796" cy="923796"/>
          </a:xfrm>
          <a:prstGeom prst="rect">
            <a:avLst/>
          </a:prstGeom>
        </p:spPr>
      </p:pic>
      <p:cxnSp>
        <p:nvCxnSpPr>
          <p:cNvPr id="8" name="Straight Connector 7">
            <a:extLst>
              <a:ext uri="{FF2B5EF4-FFF2-40B4-BE49-F238E27FC236}">
                <a16:creationId xmlns:a16="http://schemas.microsoft.com/office/drawing/2014/main" id="{40AA7DB5-E7F2-E24A-F03E-0AA9CA3A82D9}"/>
              </a:ext>
            </a:extLst>
          </p:cNvPr>
          <p:cNvCxnSpPr/>
          <p:nvPr/>
        </p:nvCxnSpPr>
        <p:spPr>
          <a:xfrm>
            <a:off x="8133347" y="-12525"/>
            <a:ext cx="0" cy="5524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25432C2-52E0-557C-C222-0AB5B7C58358}"/>
              </a:ext>
            </a:extLst>
          </p:cNvPr>
          <p:cNvSpPr txBox="1"/>
          <p:nvPr/>
        </p:nvSpPr>
        <p:spPr>
          <a:xfrm>
            <a:off x="838200" y="5076037"/>
            <a:ext cx="6700804" cy="461665"/>
          </a:xfrm>
          <a:prstGeom prst="rect">
            <a:avLst/>
          </a:prstGeom>
          <a:noFill/>
        </p:spPr>
        <p:txBody>
          <a:bodyPr wrap="square" rtlCol="0">
            <a:spAutoFit/>
          </a:bodyPr>
          <a:lstStyle/>
          <a:p>
            <a:pPr marL="0" marR="0" algn="l">
              <a:spcBef>
                <a:spcPts val="0"/>
              </a:spcBef>
              <a:spcAft>
                <a:spcPts val="0"/>
              </a:spcAft>
            </a:pPr>
            <a:r>
              <a:rPr lang="en-US" sz="800" b="0" i="1" dirty="0">
                <a:solidFill>
                  <a:schemeClr val="bg2">
                    <a:lumMod val="50000"/>
                  </a:schemeClr>
                </a:solidFill>
                <a:effectLst/>
                <a:latin typeface="Arial" panose="020B0604020202020204" pitchFamily="34" charset="0"/>
                <a:cs typeface="Arial" panose="020B0604020202020204" pitchFamily="34" charset="0"/>
              </a:rPr>
              <a:t>Sources: https://www.alz.org/blog/2020/battling-alzheimer-s-together-glen-campell-s-widow-shares-a-glimpse-into-their-love-story-in-new-bo. https://www.nbcnews.com/health/aging/glen-campbell-family-feud-dementia-divides-many-clans-n320416. https://www.tennessean.com/story/news/2018/11/21/glen-campbell-estate-children-lawsuit/2073743002/. Accessed July 11, 2025.</a:t>
            </a:r>
            <a:endParaRPr lang="en-US" sz="800" i="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97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3961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ADVANCED HEALTH CARE DIRECTIVE/LIVING WILL</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788207" y="2066145"/>
            <a:ext cx="5071172"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50000"/>
                  <a:lumOff val="50000"/>
                </a:schemeClr>
              </a:buClr>
              <a:buNone/>
            </a:pPr>
            <a:r>
              <a:rPr lang="en-US" dirty="0"/>
              <a:t>Advanced Health Care Directives are a Power of Attorney for the management of health of medical care.</a:t>
            </a:r>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4" name="Picture 3">
            <a:extLst>
              <a:ext uri="{FF2B5EF4-FFF2-40B4-BE49-F238E27FC236}">
                <a16:creationId xmlns:a16="http://schemas.microsoft.com/office/drawing/2014/main" id="{3C5383A2-266D-DEF1-6577-896AEDB7538B}"/>
              </a:ext>
            </a:extLst>
          </p:cNvPr>
          <p:cNvPicPr>
            <a:picLocks noChangeAspect="1"/>
          </p:cNvPicPr>
          <p:nvPr/>
        </p:nvPicPr>
        <p:blipFill>
          <a:blip r:embed="rId4"/>
          <a:srcRect l="3793" r="3793"/>
          <a:stretch/>
        </p:blipFill>
        <p:spPr>
          <a:xfrm>
            <a:off x="7026704" y="2125301"/>
            <a:ext cx="4320745" cy="3113903"/>
          </a:xfrm>
          <a:prstGeom prst="rect">
            <a:avLst/>
          </a:prstGeom>
          <a:ln w="38100">
            <a:solidFill>
              <a:schemeClr val="tx1"/>
            </a:solidFill>
          </a:ln>
        </p:spPr>
      </p:pic>
    </p:spTree>
    <p:extLst>
      <p:ext uri="{BB962C8B-B14F-4D97-AF65-F5344CB8AC3E}">
        <p14:creationId xmlns:p14="http://schemas.microsoft.com/office/powerpoint/2010/main" val="395372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Table 4">
            <a:extLst>
              <a:ext uri="{FF2B5EF4-FFF2-40B4-BE49-F238E27FC236}">
                <a16:creationId xmlns:a16="http://schemas.microsoft.com/office/drawing/2014/main" id="{9F95FA95-D466-1461-C179-7C35832B184E}"/>
              </a:ext>
            </a:extLst>
          </p:cNvPr>
          <p:cNvGraphicFramePr>
            <a:graphicFrameLocks noGrp="1"/>
          </p:cNvGraphicFramePr>
          <p:nvPr>
            <p:extLst>
              <p:ext uri="{D42A27DB-BD31-4B8C-83A1-F6EECF244321}">
                <p14:modId xmlns:p14="http://schemas.microsoft.com/office/powerpoint/2010/main" val="1772587421"/>
              </p:ext>
            </p:extLst>
          </p:nvPr>
        </p:nvGraphicFramePr>
        <p:xfrm>
          <a:off x="838199" y="2221845"/>
          <a:ext cx="10315065" cy="2406037"/>
        </p:xfrm>
        <a:graphic>
          <a:graphicData uri="http://schemas.openxmlformats.org/drawingml/2006/table">
            <a:tbl>
              <a:tblPr firstRow="1" bandRow="1">
                <a:tableStyleId>{5C22544A-7EE6-4342-B048-85BDC9FD1C3A}</a:tableStyleId>
              </a:tblPr>
              <a:tblGrid>
                <a:gridCol w="2671382">
                  <a:extLst>
                    <a:ext uri="{9D8B030D-6E8A-4147-A177-3AD203B41FA5}">
                      <a16:colId xmlns:a16="http://schemas.microsoft.com/office/drawing/2014/main" val="3422404484"/>
                    </a:ext>
                  </a:extLst>
                </a:gridCol>
                <a:gridCol w="7643683">
                  <a:extLst>
                    <a:ext uri="{9D8B030D-6E8A-4147-A177-3AD203B41FA5}">
                      <a16:colId xmlns:a16="http://schemas.microsoft.com/office/drawing/2014/main" val="1152906571"/>
                    </a:ext>
                  </a:extLst>
                </a:gridCol>
              </a:tblGrid>
              <a:tr h="577237">
                <a:tc>
                  <a:txBody>
                    <a:bodyPr/>
                    <a:lstStyle/>
                    <a:p>
                      <a:pPr algn="ctr"/>
                      <a:r>
                        <a:rPr lang="en-US" dirty="0">
                          <a:latin typeface="Arial" panose="020B0604020202020204" pitchFamily="34" charset="0"/>
                          <a:cs typeface="Arial" panose="020B0604020202020204" pitchFamily="34" charset="0"/>
                        </a:rPr>
                        <a:t>TRUST TYPE</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USE</a:t>
                      </a:r>
                    </a:p>
                  </a:txBody>
                  <a:tcPr anchor="ctr">
                    <a:solidFill>
                      <a:schemeClr val="tx1"/>
                    </a:solidFill>
                  </a:tcPr>
                </a:tc>
                <a:extLst>
                  <a:ext uri="{0D108BD9-81ED-4DB2-BD59-A6C34878D82A}">
                    <a16:rowId xmlns:a16="http://schemas.microsoft.com/office/drawing/2014/main" val="86936573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Appointment of health care agent</a:t>
                      </a:r>
                    </a:p>
                  </a:txBody>
                  <a:tcPr anchor="ctr"/>
                </a:tc>
                <a:tc>
                  <a:txBody>
                    <a:bodyPr/>
                    <a:lstStyle/>
                    <a:p>
                      <a:pPr marL="285750" indent="-285750" algn="l">
                        <a:buFont typeface="Arial" panose="020B0604020202020204" pitchFamily="34" charset="0"/>
                        <a:buChar char="•"/>
                      </a:pPr>
                      <a:r>
                        <a:rPr lang="en-US" dirty="0">
                          <a:solidFill>
                            <a:schemeClr val="accent5"/>
                          </a:solidFill>
                          <a:latin typeface="Arial" panose="020B0604020202020204" pitchFamily="34" charset="0"/>
                          <a:cs typeface="Arial" panose="020B0604020202020204" pitchFamily="34" charset="0"/>
                        </a:rPr>
                        <a:t>Agent make medical decisions when you are unable to do so</a:t>
                      </a:r>
                    </a:p>
                    <a:p>
                      <a:pPr marL="285750" indent="-285750" algn="l">
                        <a:buFont typeface="Arial" panose="020B0604020202020204" pitchFamily="34" charset="0"/>
                        <a:buChar char="•"/>
                      </a:pPr>
                      <a:r>
                        <a:rPr lang="en-US" dirty="0">
                          <a:solidFill>
                            <a:schemeClr val="accent5"/>
                          </a:solidFill>
                          <a:latin typeface="Arial" panose="020B0604020202020204" pitchFamily="34" charset="0"/>
                          <a:cs typeface="Arial" panose="020B0604020202020204" pitchFamily="34" charset="0"/>
                        </a:rPr>
                        <a:t>Permits health care provider to give medical information to your agent</a:t>
                      </a:r>
                    </a:p>
                  </a:txBody>
                  <a:tcPr anchor="ctr"/>
                </a:tc>
                <a:extLst>
                  <a:ext uri="{0D108BD9-81ED-4DB2-BD59-A6C34878D82A}">
                    <a16:rowId xmlns:a16="http://schemas.microsoft.com/office/drawing/2014/main" val="4174782565"/>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End-of-Life health treatment instructions (Living Will)</a:t>
                      </a:r>
                    </a:p>
                  </a:txBody>
                  <a:tcPr anchor="ctr"/>
                </a:tc>
                <a:tc>
                  <a:txBody>
                    <a:bodyPr/>
                    <a:lstStyle/>
                    <a:p>
                      <a:pPr marL="285750" indent="-285750" algn="l">
                        <a:buFont typeface="Arial" panose="020B0604020202020204" pitchFamily="34" charset="0"/>
                        <a:buChar char="•"/>
                      </a:pPr>
                      <a:r>
                        <a:rPr lang="en-US" dirty="0">
                          <a:solidFill>
                            <a:schemeClr val="accent5"/>
                          </a:solidFill>
                          <a:latin typeface="Arial" panose="020B0604020202020204" pitchFamily="34" charset="0"/>
                          <a:cs typeface="Arial" panose="020B0604020202020204" pitchFamily="34" charset="0"/>
                        </a:rPr>
                        <a:t>Written instructions for your agent and medical team to follow if you are unable to communicate your wishes</a:t>
                      </a:r>
                    </a:p>
                    <a:p>
                      <a:pPr marL="285750" indent="-285750" algn="l">
                        <a:buFont typeface="Arial" panose="020B0604020202020204" pitchFamily="34" charset="0"/>
                        <a:buChar char="•"/>
                      </a:pPr>
                      <a:r>
                        <a:rPr lang="en-US" dirty="0">
                          <a:solidFill>
                            <a:schemeClr val="accent5"/>
                          </a:solidFill>
                          <a:latin typeface="Arial" panose="020B0604020202020204" pitchFamily="34" charset="0"/>
                          <a:cs typeface="Arial" panose="020B0604020202020204" pitchFamily="34" charset="0"/>
                        </a:rPr>
                        <a:t>Permits your agent to request a do-not-resuscitate (DNR) order</a:t>
                      </a:r>
                    </a:p>
                    <a:p>
                      <a:pPr marL="285750" indent="-285750" algn="l">
                        <a:buFont typeface="Arial" panose="020B0604020202020204" pitchFamily="34" charset="0"/>
                        <a:buChar char="•"/>
                      </a:pPr>
                      <a:r>
                        <a:rPr lang="en-US" dirty="0">
                          <a:solidFill>
                            <a:schemeClr val="accent5"/>
                          </a:solidFill>
                          <a:latin typeface="Arial" panose="020B0604020202020204" pitchFamily="34" charset="0"/>
                          <a:cs typeface="Arial" panose="020B0604020202020204" pitchFamily="34" charset="0"/>
                        </a:rPr>
                        <a:t>Avoid receiving unwanted treatments</a:t>
                      </a:r>
                    </a:p>
                  </a:txBody>
                  <a:tcPr anchor="ctr"/>
                </a:tc>
                <a:extLst>
                  <a:ext uri="{0D108BD9-81ED-4DB2-BD59-A6C34878D82A}">
                    <a16:rowId xmlns:a16="http://schemas.microsoft.com/office/drawing/2014/main" val="41355362"/>
                  </a:ext>
                </a:extLst>
              </a:tr>
            </a:tbl>
          </a:graphicData>
        </a:graphic>
      </p:graphicFrame>
      <p:sp>
        <p:nvSpPr>
          <p:cNvPr id="4" name="Title 3">
            <a:extLst>
              <a:ext uri="{FF2B5EF4-FFF2-40B4-BE49-F238E27FC236}">
                <a16:creationId xmlns:a16="http://schemas.microsoft.com/office/drawing/2014/main" id="{0F5169DC-E8AA-5CB6-EC0A-D6B16F64A9F4}"/>
              </a:ext>
            </a:extLst>
          </p:cNvPr>
          <p:cNvSpPr txBox="1">
            <a:spLocks/>
          </p:cNvSpPr>
          <p:nvPr/>
        </p:nvSpPr>
        <p:spPr>
          <a:xfrm>
            <a:off x="838200" y="73961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ADVANCED HEALTH CARE DIRECTIVE/LIVING WILL</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46351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BENEFICIARY-DESIGNATED ASSETS</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788207" y="1945857"/>
            <a:ext cx="5985572"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50000"/>
                  <a:lumOff val="50000"/>
                </a:schemeClr>
              </a:buClr>
              <a:buNone/>
            </a:pPr>
            <a:r>
              <a:rPr lang="en-US" dirty="0"/>
              <a:t>Beneficiary-designated assets permit you to name the person or organization that you want to receive those assets upon your death</a:t>
            </a:r>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4" name="Picture 3">
            <a:extLst>
              <a:ext uri="{FF2B5EF4-FFF2-40B4-BE49-F238E27FC236}">
                <a16:creationId xmlns:a16="http://schemas.microsoft.com/office/drawing/2014/main" id="{3C5383A2-266D-DEF1-6577-896AEDB7538B}"/>
              </a:ext>
            </a:extLst>
          </p:cNvPr>
          <p:cNvPicPr>
            <a:picLocks noChangeAspect="1"/>
          </p:cNvPicPr>
          <p:nvPr/>
        </p:nvPicPr>
        <p:blipFill>
          <a:blip r:embed="rId4"/>
          <a:srcRect l="3748" r="3748"/>
          <a:stretch/>
        </p:blipFill>
        <p:spPr>
          <a:xfrm>
            <a:off x="7308849" y="1739085"/>
            <a:ext cx="4320745" cy="3113903"/>
          </a:xfrm>
          <a:prstGeom prst="rect">
            <a:avLst/>
          </a:prstGeom>
          <a:ln w="38100">
            <a:solidFill>
              <a:schemeClr val="tx1"/>
            </a:solidFill>
          </a:ln>
        </p:spPr>
      </p:pic>
    </p:spTree>
    <p:extLst>
      <p:ext uri="{BB962C8B-B14F-4D97-AF65-F5344CB8AC3E}">
        <p14:creationId xmlns:p14="http://schemas.microsoft.com/office/powerpoint/2010/main" val="177548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97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ASSETS WITH BENEFICIARY DESIGNATIONS</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4" name="Table 3">
            <a:extLst>
              <a:ext uri="{FF2B5EF4-FFF2-40B4-BE49-F238E27FC236}">
                <a16:creationId xmlns:a16="http://schemas.microsoft.com/office/drawing/2014/main" id="{6AF92668-36F4-F17D-DD6E-6CE4351282B4}"/>
              </a:ext>
            </a:extLst>
          </p:cNvPr>
          <p:cNvGraphicFramePr>
            <a:graphicFrameLocks noGrp="1"/>
          </p:cNvGraphicFramePr>
          <p:nvPr>
            <p:extLst>
              <p:ext uri="{D42A27DB-BD31-4B8C-83A1-F6EECF244321}">
                <p14:modId xmlns:p14="http://schemas.microsoft.com/office/powerpoint/2010/main" val="3765611047"/>
              </p:ext>
            </p:extLst>
          </p:nvPr>
        </p:nvGraphicFramePr>
        <p:xfrm>
          <a:off x="838200" y="1715431"/>
          <a:ext cx="10050372" cy="3289706"/>
        </p:xfrm>
        <a:graphic>
          <a:graphicData uri="http://schemas.openxmlformats.org/drawingml/2006/table">
            <a:tbl>
              <a:tblPr firstRow="1" bandRow="1">
                <a:tableStyleId>{5C22544A-7EE6-4342-B048-85BDC9FD1C3A}</a:tableStyleId>
              </a:tblPr>
              <a:tblGrid>
                <a:gridCol w="5025186">
                  <a:extLst>
                    <a:ext uri="{9D8B030D-6E8A-4147-A177-3AD203B41FA5}">
                      <a16:colId xmlns:a16="http://schemas.microsoft.com/office/drawing/2014/main" val="3422404484"/>
                    </a:ext>
                  </a:extLst>
                </a:gridCol>
                <a:gridCol w="5025186">
                  <a:extLst>
                    <a:ext uri="{9D8B030D-6E8A-4147-A177-3AD203B41FA5}">
                      <a16:colId xmlns:a16="http://schemas.microsoft.com/office/drawing/2014/main" val="1152906571"/>
                    </a:ext>
                  </a:extLst>
                </a:gridCol>
              </a:tblGrid>
              <a:tr h="708465">
                <a:tc>
                  <a:txBody>
                    <a:bodyPr/>
                    <a:lstStyle/>
                    <a:p>
                      <a:pPr algn="ctr"/>
                      <a:r>
                        <a:rPr lang="en-US" dirty="0">
                          <a:latin typeface="Arial" panose="020B0604020202020204" pitchFamily="34" charset="0"/>
                          <a:cs typeface="Arial" panose="020B0604020202020204" pitchFamily="34" charset="0"/>
                        </a:rPr>
                        <a:t>ADVANTAGES</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DISADVANTAGES</a:t>
                      </a:r>
                    </a:p>
                  </a:txBody>
                  <a:tcPr anchor="ctr">
                    <a:solidFill>
                      <a:schemeClr val="tx1"/>
                    </a:solidFill>
                  </a:tcPr>
                </a:tc>
                <a:extLst>
                  <a:ext uri="{0D108BD9-81ED-4DB2-BD59-A6C34878D82A}">
                    <a16:rowId xmlns:a16="http://schemas.microsoft.com/office/drawing/2014/main" val="869365732"/>
                  </a:ext>
                </a:extLst>
              </a:tr>
              <a:tr h="1122279">
                <a:tc>
                  <a:txBody>
                    <a:bodyPr/>
                    <a:lstStyle/>
                    <a:p>
                      <a:pPr algn="l"/>
                      <a:r>
                        <a:rPr lang="en-US" b="1" dirty="0">
                          <a:solidFill>
                            <a:schemeClr val="accent5"/>
                          </a:solidFill>
                          <a:latin typeface="Arial" panose="020B0604020202020204" pitchFamily="34" charset="0"/>
                          <a:cs typeface="Arial" panose="020B0604020202020204" pitchFamily="34" charset="0"/>
                        </a:rPr>
                        <a:t>EFFECTIVE DESIGNATION OF ASSETS:</a:t>
                      </a:r>
                    </a:p>
                    <a:p>
                      <a:pPr algn="l"/>
                      <a:r>
                        <a:rPr lang="en-US" dirty="0">
                          <a:solidFill>
                            <a:schemeClr val="accent5"/>
                          </a:solidFill>
                          <a:latin typeface="Arial" panose="020B0604020202020204" pitchFamily="34" charset="0"/>
                          <a:cs typeface="Arial" panose="020B0604020202020204" pitchFamily="34" charset="0"/>
                        </a:rPr>
                        <a:t>Can have multiple people or entities, including trusts, as beneficiaries</a:t>
                      </a:r>
                    </a:p>
                  </a:txBody>
                  <a:tcPr anchor="ctr"/>
                </a:tc>
                <a:tc>
                  <a:txBody>
                    <a:bodyPr/>
                    <a:lstStyle/>
                    <a:p>
                      <a:pPr algn="l"/>
                      <a:r>
                        <a:rPr lang="en-US" b="1" dirty="0">
                          <a:solidFill>
                            <a:schemeClr val="accent5"/>
                          </a:solidFill>
                          <a:latin typeface="Arial" panose="020B0604020202020204" pitchFamily="34" charset="0"/>
                          <a:cs typeface="Arial" panose="020B0604020202020204" pitchFamily="34" charset="0"/>
                        </a:rPr>
                        <a:t>MAINTAINING DESIGNATIONS:</a:t>
                      </a:r>
                    </a:p>
                    <a:p>
                      <a:pPr algn="l"/>
                      <a:r>
                        <a:rPr lang="en-US" dirty="0">
                          <a:solidFill>
                            <a:schemeClr val="accent5"/>
                          </a:solidFill>
                          <a:latin typeface="Arial" panose="020B0604020202020204" pitchFamily="34" charset="0"/>
                          <a:cs typeface="Arial" panose="020B0604020202020204" pitchFamily="34" charset="0"/>
                        </a:rPr>
                        <a:t>Failure to maintain designations can cause assets to be transferred to “unwanted” persons</a:t>
                      </a:r>
                    </a:p>
                  </a:txBody>
                  <a:tcPr anchor="ctr"/>
                </a:tc>
                <a:extLst>
                  <a:ext uri="{0D108BD9-81ED-4DB2-BD59-A6C34878D82A}">
                    <a16:rowId xmlns:a16="http://schemas.microsoft.com/office/drawing/2014/main" val="4174782565"/>
                  </a:ext>
                </a:extLst>
              </a:tr>
              <a:tr h="1458962">
                <a:tc>
                  <a:txBody>
                    <a:bodyPr/>
                    <a:lstStyle/>
                    <a:p>
                      <a:pPr algn="l"/>
                      <a:r>
                        <a:rPr lang="en-US" b="1" dirty="0">
                          <a:solidFill>
                            <a:schemeClr val="accent5"/>
                          </a:solidFill>
                          <a:latin typeface="Arial" panose="020B0604020202020204" pitchFamily="34" charset="0"/>
                          <a:cs typeface="Arial" panose="020B0604020202020204" pitchFamily="34" charset="0"/>
                        </a:rPr>
                        <a:t>COST AND TIME EFFICIENCY:</a:t>
                      </a:r>
                    </a:p>
                    <a:p>
                      <a:pPr algn="l"/>
                      <a:r>
                        <a:rPr lang="en-US" dirty="0">
                          <a:solidFill>
                            <a:schemeClr val="accent5"/>
                          </a:solidFill>
                          <a:latin typeface="Arial" panose="020B0604020202020204" pitchFamily="34" charset="0"/>
                          <a:cs typeface="Arial" panose="020B0604020202020204" pitchFamily="34" charset="0"/>
                        </a:rPr>
                        <a:t>Assets can pass outside of probate</a:t>
                      </a:r>
                    </a:p>
                  </a:txBody>
                  <a:tcPr anchor="ctr"/>
                </a:tc>
                <a:tc>
                  <a:txBody>
                    <a:bodyPr/>
                    <a:lstStyle/>
                    <a:p>
                      <a:pPr algn="l"/>
                      <a:r>
                        <a:rPr lang="en-US" b="1" dirty="0">
                          <a:solidFill>
                            <a:schemeClr val="accent5"/>
                          </a:solidFill>
                          <a:latin typeface="Arial" panose="020B0604020202020204" pitchFamily="34" charset="0"/>
                          <a:cs typeface="Arial" panose="020B0604020202020204" pitchFamily="34" charset="0"/>
                        </a:rPr>
                        <a:t>BALANCING ACCOUNTS:</a:t>
                      </a:r>
                    </a:p>
                    <a:p>
                      <a:pPr algn="l"/>
                      <a:r>
                        <a:rPr lang="en-US" dirty="0">
                          <a:solidFill>
                            <a:schemeClr val="accent5"/>
                          </a:solidFill>
                          <a:latin typeface="Arial" panose="020B0604020202020204" pitchFamily="34" charset="0"/>
                          <a:cs typeface="Arial" panose="020B0604020202020204" pitchFamily="34" charset="0"/>
                        </a:rPr>
                        <a:t>Use of assets in one account over </a:t>
                      </a:r>
                      <a:br>
                        <a:rPr lang="en-US" dirty="0">
                          <a:solidFill>
                            <a:schemeClr val="accent5"/>
                          </a:solidFill>
                          <a:latin typeface="Arial" panose="020B0604020202020204" pitchFamily="34" charset="0"/>
                          <a:cs typeface="Arial" panose="020B0604020202020204" pitchFamily="34" charset="0"/>
                        </a:rPr>
                      </a:br>
                      <a:r>
                        <a:rPr lang="en-US" dirty="0">
                          <a:solidFill>
                            <a:schemeClr val="accent5"/>
                          </a:solidFill>
                          <a:latin typeface="Arial" panose="020B0604020202020204" pitchFamily="34" charset="0"/>
                          <a:cs typeface="Arial" panose="020B0604020202020204" pitchFamily="34" charset="0"/>
                        </a:rPr>
                        <a:t>another can disturb the balance of assets </a:t>
                      </a:r>
                      <a:br>
                        <a:rPr lang="en-US" dirty="0">
                          <a:solidFill>
                            <a:schemeClr val="accent5"/>
                          </a:solidFill>
                          <a:latin typeface="Arial" panose="020B0604020202020204" pitchFamily="34" charset="0"/>
                          <a:cs typeface="Arial" panose="020B0604020202020204" pitchFamily="34" charset="0"/>
                        </a:rPr>
                      </a:br>
                      <a:r>
                        <a:rPr lang="en-US" dirty="0">
                          <a:solidFill>
                            <a:schemeClr val="accent5"/>
                          </a:solidFill>
                          <a:latin typeface="Arial" panose="020B0604020202020204" pitchFamily="34" charset="0"/>
                          <a:cs typeface="Arial" panose="020B0604020202020204" pitchFamily="34" charset="0"/>
                        </a:rPr>
                        <a:t>for each beneficiary</a:t>
                      </a:r>
                    </a:p>
                  </a:txBody>
                  <a:tcPr anchor="ctr"/>
                </a:tc>
                <a:extLst>
                  <a:ext uri="{0D108BD9-81ED-4DB2-BD59-A6C34878D82A}">
                    <a16:rowId xmlns:a16="http://schemas.microsoft.com/office/drawing/2014/main" val="41355362"/>
                  </a:ext>
                </a:extLst>
              </a:tr>
            </a:tbl>
          </a:graphicData>
        </a:graphic>
      </p:graphicFrame>
    </p:spTree>
    <p:extLst>
      <p:ext uri="{BB962C8B-B14F-4D97-AF65-F5344CB8AC3E}">
        <p14:creationId xmlns:p14="http://schemas.microsoft.com/office/powerpoint/2010/main" val="271124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51EDD-DD00-22CC-4585-109F21DDFDD9}"/>
              </a:ext>
            </a:extLst>
          </p:cNvPr>
          <p:cNvPicPr>
            <a:picLocks noChangeAspect="1"/>
          </p:cNvPicPr>
          <p:nvPr/>
        </p:nvPicPr>
        <p:blipFill>
          <a:blip r:embed="rId3"/>
          <a:srcRect t="9672" b="9672"/>
          <a:stretch/>
        </p:blipFill>
        <p:spPr>
          <a:xfrm>
            <a:off x="-1" y="8165"/>
            <a:ext cx="12192000" cy="551163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154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2CD6C0-04BF-D73B-3AC7-D81713893251}"/>
              </a:ext>
            </a:extLst>
          </p:cNvPr>
          <p:cNvSpPr txBox="1"/>
          <p:nvPr/>
        </p:nvSpPr>
        <p:spPr>
          <a:xfrm>
            <a:off x="1159475" y="3964598"/>
            <a:ext cx="10827737" cy="830997"/>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spc="-150" dirty="0">
                <a:solidFill>
                  <a:schemeClr val="bg1"/>
                </a:solidFill>
                <a:latin typeface="Arial Black" panose="020B0604020202020204" pitchFamily="34" charset="0"/>
                <a:cs typeface="Arial Black" panose="020B0604020202020204" pitchFamily="34" charset="0"/>
              </a:rPr>
              <a:t>ESTATE ADMINISTRATION</a:t>
            </a:r>
            <a:endParaRPr lang="en-US" sz="4800" b="1" spc="-150" dirty="0">
              <a:solidFill>
                <a:schemeClr val="tx2"/>
              </a:solidFill>
              <a:latin typeface="Arial Black" panose="020B0604020202020204" pitchFamily="34" charset="0"/>
              <a:cs typeface="Arial Black"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B35207-C0CF-18B6-1008-F8D3C31DF56D}"/>
              </a:ext>
            </a:extLst>
          </p:cNvPr>
          <p:cNvPicPr>
            <a:picLocks noChangeAspect="1"/>
          </p:cNvPicPr>
          <p:nvPr/>
        </p:nvPicPr>
        <p:blipFill rotWithShape="1">
          <a:blip r:embed="rId3"/>
          <a:srcRect l="-99" t="9742" r="93774" b="9514"/>
          <a:stretch/>
        </p:blipFill>
        <p:spPr>
          <a:xfrm>
            <a:off x="-2" y="15957"/>
            <a:ext cx="770257" cy="5511635"/>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80419"/>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93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63673"/>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WHAT IS ESTATE ADMINISTRATION?</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838200" y="1811152"/>
            <a:ext cx="6202142" cy="3004066"/>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50000"/>
                  <a:lumOff val="50000"/>
                </a:schemeClr>
              </a:buClr>
              <a:buNone/>
            </a:pPr>
            <a:r>
              <a:rPr lang="en-US" dirty="0"/>
              <a:t>Estate administration is the process by which a person gains control over your assets in order to pay your debts and ensure that your property is properly distributed.</a:t>
            </a:r>
          </a:p>
          <a:p>
            <a:pPr marL="0" indent="0">
              <a:buClr>
                <a:schemeClr val="accent1">
                  <a:lumMod val="50000"/>
                  <a:lumOff val="50000"/>
                </a:schemeClr>
              </a:buClr>
              <a:buNone/>
            </a:pPr>
            <a:r>
              <a:rPr lang="en-US" dirty="0"/>
              <a:t>Generally, a will needs to be probated (filed) with the court in order for the estate to gain control over the assets.</a:t>
            </a:r>
          </a:p>
          <a:p>
            <a:pPr marL="0" indent="0">
              <a:buClr>
                <a:schemeClr val="accent1">
                  <a:lumMod val="50000"/>
                  <a:lumOff val="50000"/>
                </a:schemeClr>
              </a:buClr>
              <a:buNone/>
            </a:pPr>
            <a:endParaRPr lang="en-US" dirty="0"/>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4" name="Picture 3">
            <a:extLst>
              <a:ext uri="{FF2B5EF4-FFF2-40B4-BE49-F238E27FC236}">
                <a16:creationId xmlns:a16="http://schemas.microsoft.com/office/drawing/2014/main" id="{3C5383A2-266D-DEF1-6577-896AEDB7538B}"/>
              </a:ext>
            </a:extLst>
          </p:cNvPr>
          <p:cNvPicPr>
            <a:picLocks noChangeAspect="1"/>
          </p:cNvPicPr>
          <p:nvPr/>
        </p:nvPicPr>
        <p:blipFill>
          <a:blip r:embed="rId4"/>
          <a:srcRect l="11114" r="11114"/>
          <a:stretch/>
        </p:blipFill>
        <p:spPr>
          <a:xfrm>
            <a:off x="7941277" y="1944855"/>
            <a:ext cx="3797296" cy="2736660"/>
          </a:xfrm>
          <a:prstGeom prst="rect">
            <a:avLst/>
          </a:prstGeom>
          <a:ln w="38100">
            <a:solidFill>
              <a:schemeClr val="tx1"/>
            </a:solidFill>
          </a:ln>
        </p:spPr>
      </p:pic>
    </p:spTree>
    <p:extLst>
      <p:ext uri="{BB962C8B-B14F-4D97-AF65-F5344CB8AC3E}">
        <p14:creationId xmlns:p14="http://schemas.microsoft.com/office/powerpoint/2010/main" val="21426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8426116"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THE UNPREDICATBLE EXPENSES OF PROBATE</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1173218" y="2203286"/>
            <a:ext cx="5985572" cy="3004066"/>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dirty="0"/>
              <a:t>Attorneys’ fees</a:t>
            </a:r>
          </a:p>
          <a:p>
            <a:pPr>
              <a:buClr>
                <a:schemeClr val="accent1">
                  <a:lumMod val="50000"/>
                  <a:lumOff val="50000"/>
                </a:schemeClr>
              </a:buClr>
            </a:pPr>
            <a:r>
              <a:rPr lang="en-US" dirty="0"/>
              <a:t>Probate fees</a:t>
            </a:r>
          </a:p>
          <a:p>
            <a:pPr>
              <a:buClr>
                <a:schemeClr val="accent1">
                  <a:lumMod val="50000"/>
                  <a:lumOff val="50000"/>
                </a:schemeClr>
              </a:buClr>
            </a:pPr>
            <a:r>
              <a:rPr lang="en-US" dirty="0"/>
              <a:t>Appraisals</a:t>
            </a:r>
          </a:p>
          <a:p>
            <a:pPr>
              <a:buClr>
                <a:schemeClr val="accent1">
                  <a:lumMod val="50000"/>
                  <a:lumOff val="50000"/>
                </a:schemeClr>
              </a:buClr>
            </a:pPr>
            <a:r>
              <a:rPr lang="en-US" dirty="0"/>
              <a:t>Estate taxes</a:t>
            </a:r>
          </a:p>
          <a:p>
            <a:pPr>
              <a:buClr>
                <a:schemeClr val="accent1">
                  <a:lumMod val="50000"/>
                  <a:lumOff val="50000"/>
                </a:schemeClr>
              </a:buClr>
            </a:pPr>
            <a:r>
              <a:rPr lang="en-US" dirty="0"/>
              <a:t>Income taxes</a:t>
            </a:r>
          </a:p>
          <a:p>
            <a:pPr>
              <a:buClr>
                <a:schemeClr val="accent1">
                  <a:lumMod val="50000"/>
                  <a:lumOff val="50000"/>
                </a:schemeClr>
              </a:buClr>
            </a:pPr>
            <a:r>
              <a:rPr lang="en-US" dirty="0"/>
              <a:t>Management fees</a:t>
            </a:r>
          </a:p>
          <a:p>
            <a:pPr>
              <a:buClr>
                <a:schemeClr val="accent1">
                  <a:lumMod val="90000"/>
                  <a:lumOff val="10000"/>
                </a:schemeClr>
              </a:buClr>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5" name="Content Placeholder 2">
            <a:extLst>
              <a:ext uri="{FF2B5EF4-FFF2-40B4-BE49-F238E27FC236}">
                <a16:creationId xmlns:a16="http://schemas.microsoft.com/office/drawing/2014/main" id="{D1BBB2EC-8DF6-BA00-6CE5-2F3F5AC2223D}"/>
              </a:ext>
            </a:extLst>
          </p:cNvPr>
          <p:cNvSpPr txBox="1">
            <a:spLocks/>
          </p:cNvSpPr>
          <p:nvPr/>
        </p:nvSpPr>
        <p:spPr>
          <a:xfrm>
            <a:off x="5681049" y="2203286"/>
            <a:ext cx="5985572" cy="300406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dirty="0"/>
              <a:t>Covering debts</a:t>
            </a:r>
          </a:p>
          <a:p>
            <a:pPr>
              <a:buClr>
                <a:schemeClr val="accent1">
                  <a:lumMod val="50000"/>
                  <a:lumOff val="50000"/>
                </a:schemeClr>
              </a:buClr>
            </a:pPr>
            <a:r>
              <a:rPr lang="en-US" dirty="0"/>
              <a:t>Lawsuits</a:t>
            </a:r>
          </a:p>
          <a:p>
            <a:pPr>
              <a:buClr>
                <a:schemeClr val="accent1">
                  <a:lumMod val="50000"/>
                  <a:lumOff val="50000"/>
                </a:schemeClr>
              </a:buClr>
            </a:pPr>
            <a:r>
              <a:rPr lang="en-US" dirty="0"/>
              <a:t>Medical Care</a:t>
            </a:r>
          </a:p>
          <a:p>
            <a:pPr>
              <a:buClr>
                <a:schemeClr val="accent1">
                  <a:lumMod val="50000"/>
                  <a:lumOff val="50000"/>
                </a:schemeClr>
              </a:buClr>
            </a:pPr>
            <a:r>
              <a:rPr lang="en-US" dirty="0"/>
              <a:t>Accidental asset spend down</a:t>
            </a:r>
          </a:p>
          <a:p>
            <a:pPr>
              <a:buClr>
                <a:schemeClr val="accent1">
                  <a:lumMod val="50000"/>
                  <a:lumOff val="50000"/>
                </a:schemeClr>
              </a:buClr>
            </a:pPr>
            <a:r>
              <a:rPr lang="en-US" dirty="0"/>
              <a:t>Length of time before settlement </a:t>
            </a:r>
            <a:br>
              <a:rPr lang="en-US" dirty="0"/>
            </a:br>
            <a:r>
              <a:rPr lang="en-US" dirty="0"/>
              <a:t>(some estates never settle)</a:t>
            </a:r>
          </a:p>
          <a:p>
            <a:pPr>
              <a:buClr>
                <a:schemeClr val="accent1">
                  <a:lumMod val="50000"/>
                  <a:lumOff val="50000"/>
                </a:schemeClr>
              </a:buClr>
            </a:pPr>
            <a:r>
              <a:rPr lang="en-US" dirty="0"/>
              <a:t>AARP</a:t>
            </a:r>
          </a:p>
          <a:p>
            <a:pPr>
              <a:buClr>
                <a:schemeClr val="accent1">
                  <a:lumMod val="90000"/>
                  <a:lumOff val="10000"/>
                </a:schemeClr>
              </a:buClr>
            </a:pPr>
            <a:endParaRPr lang="en-US" sz="1600" dirty="0"/>
          </a:p>
        </p:txBody>
      </p:sp>
    </p:spTree>
    <p:extLst>
      <p:ext uri="{BB962C8B-B14F-4D97-AF65-F5344CB8AC3E}">
        <p14:creationId xmlns:p14="http://schemas.microsoft.com/office/powerpoint/2010/main" val="253493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76777"/>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IMPORTANT ESTATE PLANNING QUESTIONS</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2632812" y="1721272"/>
            <a:ext cx="9001716" cy="3814655"/>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3000" dirty="0"/>
              <a:t>Do you have a will?</a:t>
            </a:r>
          </a:p>
          <a:p>
            <a:pPr>
              <a:buClr>
                <a:schemeClr val="accent1">
                  <a:lumMod val="50000"/>
                  <a:lumOff val="50000"/>
                </a:schemeClr>
              </a:buClr>
            </a:pPr>
            <a:r>
              <a:rPr lang="en-US" sz="3000" dirty="0"/>
              <a:t>Do you have a trust?</a:t>
            </a:r>
          </a:p>
          <a:p>
            <a:pPr>
              <a:buClr>
                <a:schemeClr val="accent1">
                  <a:lumMod val="50000"/>
                  <a:lumOff val="50000"/>
                </a:schemeClr>
              </a:buClr>
            </a:pPr>
            <a:r>
              <a:rPr lang="en-US" sz="3000" dirty="0"/>
              <a:t>Do you have a Power of Attorney?</a:t>
            </a:r>
          </a:p>
          <a:p>
            <a:pPr>
              <a:buClr>
                <a:schemeClr val="accent1">
                  <a:lumMod val="50000"/>
                  <a:lumOff val="50000"/>
                </a:schemeClr>
              </a:buClr>
            </a:pPr>
            <a:r>
              <a:rPr lang="en-US" sz="3000" dirty="0"/>
              <a:t>Do you have a HIPAA Waiver?</a:t>
            </a:r>
          </a:p>
          <a:p>
            <a:pPr lvl="1">
              <a:buClr>
                <a:schemeClr val="accent1">
                  <a:lumMod val="50000"/>
                  <a:lumOff val="50000"/>
                </a:schemeClr>
              </a:buClr>
            </a:pPr>
            <a:r>
              <a:rPr lang="en-US" sz="2600" dirty="0"/>
              <a:t>If you answered ‘yes’ to any of these, when was the last time the information was reviewed and updated?</a:t>
            </a:r>
          </a:p>
          <a:p>
            <a:pPr lvl="1">
              <a:buClr>
                <a:schemeClr val="accent1">
                  <a:lumMod val="50000"/>
                  <a:lumOff val="50000"/>
                </a:schemeClr>
              </a:buClr>
            </a:pPr>
            <a:r>
              <a:rPr lang="en-US" sz="2600" dirty="0"/>
              <a:t>Where do you keep these documents safe?</a:t>
            </a:r>
          </a:p>
          <a:p>
            <a:pPr marL="0" indent="0">
              <a:buClr>
                <a:schemeClr val="accent1">
                  <a:lumMod val="90000"/>
                  <a:lumOff val="10000"/>
                </a:schemeClr>
              </a:buClr>
              <a:buNone/>
            </a:pPr>
            <a:endParaRPr lang="en-US" sz="20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5" name="Graphic 4" descr="Help with solid fill">
            <a:extLst>
              <a:ext uri="{FF2B5EF4-FFF2-40B4-BE49-F238E27FC236}">
                <a16:creationId xmlns:a16="http://schemas.microsoft.com/office/drawing/2014/main" id="{131F0559-33F5-7E37-0FE7-D6585838D4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470" y="1502599"/>
            <a:ext cx="1929164" cy="1929164"/>
          </a:xfrm>
          <a:prstGeom prst="rect">
            <a:avLst/>
          </a:prstGeom>
        </p:spPr>
      </p:pic>
    </p:spTree>
    <p:extLst>
      <p:ext uri="{BB962C8B-B14F-4D97-AF65-F5344CB8AC3E}">
        <p14:creationId xmlns:p14="http://schemas.microsoft.com/office/powerpoint/2010/main" val="62102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CAN PROBATE BE AVOIDED?</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838200" y="1922831"/>
            <a:ext cx="5985572"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50000"/>
                  <a:lumOff val="50000"/>
                </a:schemeClr>
              </a:buClr>
              <a:buNone/>
            </a:pPr>
            <a:r>
              <a:rPr lang="en-US" sz="4000" b="1" dirty="0">
                <a:solidFill>
                  <a:schemeClr val="accent1">
                    <a:lumMod val="50000"/>
                    <a:lumOff val="50000"/>
                  </a:schemeClr>
                </a:solidFill>
              </a:rPr>
              <a:t>Yes!</a:t>
            </a:r>
          </a:p>
          <a:p>
            <a:pPr marL="0" indent="0">
              <a:buClr>
                <a:schemeClr val="accent1">
                  <a:lumMod val="50000"/>
                  <a:lumOff val="50000"/>
                </a:schemeClr>
              </a:buClr>
              <a:buNone/>
            </a:pPr>
            <a:r>
              <a:rPr lang="en-US" dirty="0"/>
              <a:t>Probate can be avoided with proper advanced planning.</a:t>
            </a:r>
          </a:p>
          <a:p>
            <a:pPr marL="0" indent="0">
              <a:buClr>
                <a:schemeClr val="accent1">
                  <a:lumMod val="50000"/>
                  <a:lumOff val="50000"/>
                </a:schemeClr>
              </a:buClr>
              <a:buNone/>
            </a:pPr>
            <a:r>
              <a:rPr lang="en-US" dirty="0"/>
              <a:t>An estate plan can be designed to limit the assets that pass through probate, or to avoid it all together.</a:t>
            </a:r>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4" name="Picture 3">
            <a:extLst>
              <a:ext uri="{FF2B5EF4-FFF2-40B4-BE49-F238E27FC236}">
                <a16:creationId xmlns:a16="http://schemas.microsoft.com/office/drawing/2014/main" id="{3C5383A2-266D-DEF1-6577-896AEDB7538B}"/>
              </a:ext>
            </a:extLst>
          </p:cNvPr>
          <p:cNvPicPr>
            <a:picLocks noChangeAspect="1"/>
          </p:cNvPicPr>
          <p:nvPr/>
        </p:nvPicPr>
        <p:blipFill>
          <a:blip r:embed="rId4"/>
          <a:srcRect l="3826" r="3826"/>
          <a:stretch/>
        </p:blipFill>
        <p:spPr>
          <a:xfrm>
            <a:off x="7308849" y="1739085"/>
            <a:ext cx="4320745" cy="3113903"/>
          </a:xfrm>
          <a:prstGeom prst="rect">
            <a:avLst/>
          </a:prstGeom>
          <a:ln w="38100">
            <a:solidFill>
              <a:schemeClr val="tx1"/>
            </a:solidFill>
          </a:ln>
        </p:spPr>
      </p:pic>
    </p:spTree>
    <p:extLst>
      <p:ext uri="{BB962C8B-B14F-4D97-AF65-F5344CB8AC3E}">
        <p14:creationId xmlns:p14="http://schemas.microsoft.com/office/powerpoint/2010/main" val="339795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1"/>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PROBATE VS. NON-PROBATE PROPERTY</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4" name="Table 3">
            <a:extLst>
              <a:ext uri="{FF2B5EF4-FFF2-40B4-BE49-F238E27FC236}">
                <a16:creationId xmlns:a16="http://schemas.microsoft.com/office/drawing/2014/main" id="{6AF92668-36F4-F17D-DD6E-6CE4351282B4}"/>
              </a:ext>
            </a:extLst>
          </p:cNvPr>
          <p:cNvGraphicFramePr>
            <a:graphicFrameLocks noGrp="1"/>
          </p:cNvGraphicFramePr>
          <p:nvPr>
            <p:extLst>
              <p:ext uri="{D42A27DB-BD31-4B8C-83A1-F6EECF244321}">
                <p14:modId xmlns:p14="http://schemas.microsoft.com/office/powerpoint/2010/main" val="2842407123"/>
              </p:ext>
            </p:extLst>
          </p:nvPr>
        </p:nvGraphicFramePr>
        <p:xfrm>
          <a:off x="838200" y="1715431"/>
          <a:ext cx="9905992" cy="3137557"/>
        </p:xfrm>
        <a:graphic>
          <a:graphicData uri="http://schemas.openxmlformats.org/drawingml/2006/table">
            <a:tbl>
              <a:tblPr firstRow="1" bandRow="1">
                <a:tableStyleId>{5C22544A-7EE6-4342-B048-85BDC9FD1C3A}</a:tableStyleId>
              </a:tblPr>
              <a:tblGrid>
                <a:gridCol w="4952996">
                  <a:extLst>
                    <a:ext uri="{9D8B030D-6E8A-4147-A177-3AD203B41FA5}">
                      <a16:colId xmlns:a16="http://schemas.microsoft.com/office/drawing/2014/main" val="3422404484"/>
                    </a:ext>
                  </a:extLst>
                </a:gridCol>
                <a:gridCol w="4952996">
                  <a:extLst>
                    <a:ext uri="{9D8B030D-6E8A-4147-A177-3AD203B41FA5}">
                      <a16:colId xmlns:a16="http://schemas.microsoft.com/office/drawing/2014/main" val="1152906571"/>
                    </a:ext>
                  </a:extLst>
                </a:gridCol>
              </a:tblGrid>
              <a:tr h="1023644">
                <a:tc>
                  <a:txBody>
                    <a:bodyPr/>
                    <a:lstStyle/>
                    <a:p>
                      <a:pPr algn="ctr"/>
                      <a:r>
                        <a:rPr lang="en-US" dirty="0">
                          <a:latin typeface="Arial" panose="020B0604020202020204" pitchFamily="34" charset="0"/>
                          <a:cs typeface="Arial" panose="020B0604020202020204" pitchFamily="34" charset="0"/>
                        </a:rPr>
                        <a:t>PROBATE PROPERTY</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NON-PROBATE PROPERTY</a:t>
                      </a:r>
                    </a:p>
                  </a:txBody>
                  <a:tcPr anchor="ctr">
                    <a:solidFill>
                      <a:schemeClr val="tx1"/>
                    </a:solidFill>
                  </a:tcPr>
                </a:tc>
                <a:extLst>
                  <a:ext uri="{0D108BD9-81ED-4DB2-BD59-A6C34878D82A}">
                    <a16:rowId xmlns:a16="http://schemas.microsoft.com/office/drawing/2014/main" val="869365732"/>
                  </a:ext>
                </a:extLst>
              </a:tr>
              <a:tr h="2113913">
                <a:tc>
                  <a:txBody>
                    <a:bodyPr/>
                    <a:lstStyle/>
                    <a:p>
                      <a:pPr marL="285750" indent="-285750" algn="l">
                        <a:buFont typeface="Arial" panose="020B0604020202020204" pitchFamily="34" charset="0"/>
                        <a:buChar char="•"/>
                      </a:pPr>
                      <a:r>
                        <a:rPr lang="en-US" b="0" dirty="0">
                          <a:solidFill>
                            <a:schemeClr val="accent5"/>
                          </a:solidFill>
                          <a:latin typeface="Arial" panose="020B0604020202020204" pitchFamily="34" charset="0"/>
                          <a:cs typeface="Arial" panose="020B0604020202020204" pitchFamily="34" charset="0"/>
                        </a:rPr>
                        <a:t>Assets in your name alone</a:t>
                      </a:r>
                    </a:p>
                    <a:p>
                      <a:pPr marL="285750" indent="-285750" algn="l">
                        <a:buFont typeface="Arial" panose="020B0604020202020204" pitchFamily="34" charset="0"/>
                        <a:buChar char="•"/>
                      </a:pPr>
                      <a:r>
                        <a:rPr lang="en-US" b="0" dirty="0">
                          <a:solidFill>
                            <a:schemeClr val="accent5"/>
                          </a:solidFill>
                          <a:latin typeface="Arial" panose="020B0604020202020204" pitchFamily="34" charset="0"/>
                          <a:cs typeface="Arial" panose="020B0604020202020204" pitchFamily="34" charset="0"/>
                        </a:rPr>
                        <a:t>No named beneficiary</a:t>
                      </a:r>
                    </a:p>
                    <a:p>
                      <a:pPr marL="285750" indent="-285750" algn="l">
                        <a:buFont typeface="Arial" panose="020B0604020202020204" pitchFamily="34" charset="0"/>
                        <a:buChar char="•"/>
                      </a:pPr>
                      <a:r>
                        <a:rPr lang="en-US" b="0" dirty="0">
                          <a:solidFill>
                            <a:schemeClr val="accent5"/>
                          </a:solidFill>
                          <a:latin typeface="Arial" panose="020B0604020202020204" pitchFamily="34" charset="0"/>
                          <a:cs typeface="Arial" panose="020B0604020202020204" pitchFamily="34" charset="0"/>
                        </a:rPr>
                        <a:t>Assets will pass per the terms of your </a:t>
                      </a:r>
                      <a:br>
                        <a:rPr lang="en-US" b="0" dirty="0">
                          <a:solidFill>
                            <a:schemeClr val="accent5"/>
                          </a:solidFill>
                          <a:latin typeface="Arial" panose="020B0604020202020204" pitchFamily="34" charset="0"/>
                          <a:cs typeface="Arial" panose="020B0604020202020204" pitchFamily="34" charset="0"/>
                        </a:rPr>
                      </a:br>
                      <a:r>
                        <a:rPr lang="en-US" b="0" dirty="0">
                          <a:solidFill>
                            <a:schemeClr val="accent5"/>
                          </a:solidFill>
                          <a:latin typeface="Arial" panose="020B0604020202020204" pitchFamily="34" charset="0"/>
                          <a:cs typeface="Arial" panose="020B0604020202020204" pitchFamily="34" charset="0"/>
                        </a:rPr>
                        <a:t>will or the laws of your state if you do </a:t>
                      </a:r>
                      <a:br>
                        <a:rPr lang="en-US" b="0" dirty="0">
                          <a:solidFill>
                            <a:schemeClr val="accent5"/>
                          </a:solidFill>
                          <a:latin typeface="Arial" panose="020B0604020202020204" pitchFamily="34" charset="0"/>
                          <a:cs typeface="Arial" panose="020B0604020202020204" pitchFamily="34" charset="0"/>
                        </a:rPr>
                      </a:br>
                      <a:r>
                        <a:rPr lang="en-US" b="0" dirty="0">
                          <a:solidFill>
                            <a:schemeClr val="accent5"/>
                          </a:solidFill>
                          <a:latin typeface="Arial" panose="020B0604020202020204" pitchFamily="34" charset="0"/>
                          <a:cs typeface="Arial" panose="020B0604020202020204" pitchFamily="34" charset="0"/>
                        </a:rPr>
                        <a:t>not have a will</a:t>
                      </a:r>
                    </a:p>
                  </a:txBody>
                  <a:tcPr anchor="ctr"/>
                </a:tc>
                <a:tc>
                  <a:txBody>
                    <a:bodyPr/>
                    <a:lstStyle/>
                    <a:p>
                      <a:pPr marL="285750" indent="-285750" algn="l">
                        <a:buFont typeface="Arial" panose="020B0604020202020204" pitchFamily="34" charset="0"/>
                        <a:buChar char="•"/>
                      </a:pPr>
                      <a:r>
                        <a:rPr lang="en-US" b="0" dirty="0">
                          <a:solidFill>
                            <a:schemeClr val="accent5"/>
                          </a:solidFill>
                          <a:latin typeface="Arial" panose="020B0604020202020204" pitchFamily="34" charset="0"/>
                          <a:cs typeface="Arial" panose="020B0604020202020204" pitchFamily="34" charset="0"/>
                        </a:rPr>
                        <a:t>Certain jointly-owned property</a:t>
                      </a:r>
                    </a:p>
                    <a:p>
                      <a:pPr marL="285750" indent="-285750" algn="l">
                        <a:buFont typeface="Arial" panose="020B0604020202020204" pitchFamily="34" charset="0"/>
                        <a:buChar char="•"/>
                      </a:pPr>
                      <a:r>
                        <a:rPr lang="en-US" b="0" dirty="0">
                          <a:solidFill>
                            <a:schemeClr val="accent5"/>
                          </a:solidFill>
                          <a:latin typeface="Arial" panose="020B0604020202020204" pitchFamily="34" charset="0"/>
                          <a:cs typeface="Arial" panose="020B0604020202020204" pitchFamily="34" charset="0"/>
                        </a:rPr>
                        <a:t>Beneficiary-designated property such as life insurance or IRAs</a:t>
                      </a:r>
                    </a:p>
                    <a:p>
                      <a:pPr marL="285750" indent="-285750" algn="l">
                        <a:buFont typeface="Arial" panose="020B0604020202020204" pitchFamily="34" charset="0"/>
                        <a:buChar char="•"/>
                      </a:pPr>
                      <a:r>
                        <a:rPr lang="en-US" b="0" dirty="0">
                          <a:solidFill>
                            <a:schemeClr val="accent5"/>
                          </a:solidFill>
                          <a:latin typeface="Arial" panose="020B0604020202020204" pitchFamily="34" charset="0"/>
                          <a:cs typeface="Arial" panose="020B0604020202020204" pitchFamily="34" charset="0"/>
                        </a:rPr>
                        <a:t>Trust-owned property</a:t>
                      </a:r>
                    </a:p>
                  </a:txBody>
                  <a:tcPr anchor="ctr"/>
                </a:tc>
                <a:extLst>
                  <a:ext uri="{0D108BD9-81ED-4DB2-BD59-A6C34878D82A}">
                    <a16:rowId xmlns:a16="http://schemas.microsoft.com/office/drawing/2014/main" val="4174782565"/>
                  </a:ext>
                </a:extLst>
              </a:tr>
            </a:tbl>
          </a:graphicData>
        </a:graphic>
      </p:graphicFrame>
    </p:spTree>
    <p:extLst>
      <p:ext uri="{BB962C8B-B14F-4D97-AF65-F5344CB8AC3E}">
        <p14:creationId xmlns:p14="http://schemas.microsoft.com/office/powerpoint/2010/main" val="26457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HOW ESTATE PROPERTY MIGHT PASS</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Diagram 4">
            <a:extLst>
              <a:ext uri="{FF2B5EF4-FFF2-40B4-BE49-F238E27FC236}">
                <a16:creationId xmlns:a16="http://schemas.microsoft.com/office/drawing/2014/main" id="{A009F702-0B6E-3465-4B30-F187DAE9B3C7}"/>
              </a:ext>
            </a:extLst>
          </p:cNvPr>
          <p:cNvGraphicFramePr/>
          <p:nvPr>
            <p:extLst>
              <p:ext uri="{D42A27DB-BD31-4B8C-83A1-F6EECF244321}">
                <p14:modId xmlns:p14="http://schemas.microsoft.com/office/powerpoint/2010/main" val="3221279131"/>
              </p:ext>
            </p:extLst>
          </p:nvPr>
        </p:nvGraphicFramePr>
        <p:xfrm>
          <a:off x="188206" y="1733313"/>
          <a:ext cx="11061319" cy="33831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854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8329863"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WHAT HAPPENS IF YOU DIE WITHOUT A WILL?</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4" name="Content Placeholder 2">
            <a:extLst>
              <a:ext uri="{FF2B5EF4-FFF2-40B4-BE49-F238E27FC236}">
                <a16:creationId xmlns:a16="http://schemas.microsoft.com/office/drawing/2014/main" id="{CD24B893-2138-5701-06ED-989DE798AE71}"/>
              </a:ext>
            </a:extLst>
          </p:cNvPr>
          <p:cNvSpPr txBox="1">
            <a:spLocks/>
          </p:cNvSpPr>
          <p:nvPr/>
        </p:nvSpPr>
        <p:spPr>
          <a:xfrm>
            <a:off x="788207" y="2622726"/>
            <a:ext cx="5985572"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dirty="0"/>
              <a:t>All non-probate property passes to your beneficiaries. </a:t>
            </a:r>
          </a:p>
          <a:p>
            <a:pPr>
              <a:buClr>
                <a:schemeClr val="accent1">
                  <a:lumMod val="50000"/>
                  <a:lumOff val="50000"/>
                </a:schemeClr>
              </a:buClr>
            </a:pPr>
            <a:r>
              <a:rPr lang="en-US" dirty="0"/>
              <a:t>All probate property will pass according to your state’s laws.</a:t>
            </a:r>
          </a:p>
          <a:p>
            <a:pPr marL="0" indent="0">
              <a:buClr>
                <a:schemeClr val="accent1">
                  <a:lumMod val="90000"/>
                  <a:lumOff val="10000"/>
                </a:schemeClr>
              </a:buClr>
              <a:buNone/>
            </a:pPr>
            <a:endParaRPr lang="en-US" sz="1600" dirty="0"/>
          </a:p>
        </p:txBody>
      </p:sp>
      <p:pic>
        <p:nvPicPr>
          <p:cNvPr id="6" name="Picture 5">
            <a:extLst>
              <a:ext uri="{FF2B5EF4-FFF2-40B4-BE49-F238E27FC236}">
                <a16:creationId xmlns:a16="http://schemas.microsoft.com/office/drawing/2014/main" id="{73DD270B-174D-A319-0E0C-2EBFF3840BAE}"/>
              </a:ext>
            </a:extLst>
          </p:cNvPr>
          <p:cNvPicPr>
            <a:picLocks noChangeAspect="1"/>
          </p:cNvPicPr>
          <p:nvPr/>
        </p:nvPicPr>
        <p:blipFill>
          <a:blip r:embed="rId4"/>
          <a:srcRect l="4064" r="4064"/>
          <a:stretch/>
        </p:blipFill>
        <p:spPr>
          <a:xfrm>
            <a:off x="7308849" y="2069309"/>
            <a:ext cx="4320745" cy="3113903"/>
          </a:xfrm>
          <a:prstGeom prst="rect">
            <a:avLst/>
          </a:prstGeom>
          <a:ln w="38100">
            <a:solidFill>
              <a:schemeClr val="tx1"/>
            </a:solidFill>
          </a:ln>
        </p:spPr>
      </p:pic>
    </p:spTree>
    <p:extLst>
      <p:ext uri="{BB962C8B-B14F-4D97-AF65-F5344CB8AC3E}">
        <p14:creationId xmlns:p14="http://schemas.microsoft.com/office/powerpoint/2010/main" val="153884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A2E98-69CB-7DE2-F138-D193183F91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1A8D67-1B05-8AC4-20F5-306C623241FA}"/>
              </a:ext>
            </a:extLst>
          </p:cNvPr>
          <p:cNvSpPr>
            <a:spLocks noGrp="1"/>
          </p:cNvSpPr>
          <p:nvPr>
            <p:ph type="title"/>
          </p:nvPr>
        </p:nvSpPr>
        <p:spPr/>
        <p:txBody>
          <a:bodyPr/>
          <a:lstStyle/>
          <a:p>
            <a:r>
              <a:rPr lang="en-US" dirty="0"/>
              <a:t>HEATH LEDGER</a:t>
            </a:r>
          </a:p>
        </p:txBody>
      </p:sp>
      <p:sp>
        <p:nvSpPr>
          <p:cNvPr id="3" name="Content Placeholder 2">
            <a:extLst>
              <a:ext uri="{FF2B5EF4-FFF2-40B4-BE49-F238E27FC236}">
                <a16:creationId xmlns:a16="http://schemas.microsoft.com/office/drawing/2014/main" id="{AAC666B9-B73F-ADB8-9A67-E561211805D0}"/>
              </a:ext>
            </a:extLst>
          </p:cNvPr>
          <p:cNvSpPr>
            <a:spLocks noGrp="1"/>
          </p:cNvSpPr>
          <p:nvPr>
            <p:ph sz="half" idx="1"/>
          </p:nvPr>
        </p:nvSpPr>
        <p:spPr>
          <a:xfrm>
            <a:off x="838200" y="1940913"/>
            <a:ext cx="7571874" cy="3608820"/>
          </a:xfrm>
          <a:noFill/>
        </p:spPr>
        <p:txBody>
          <a:bodyPr>
            <a:normAutofit fontScale="92500" lnSpcReduction="20000"/>
          </a:bodyPr>
          <a:lstStyle/>
          <a:p>
            <a:r>
              <a:rPr lang="en-US" sz="2400" dirty="0"/>
              <a:t>Died with an outdated will before his daughter’s birth</a:t>
            </a:r>
          </a:p>
          <a:p>
            <a:r>
              <a:rPr lang="en-US" sz="2400" dirty="0"/>
              <a:t>Entire estate went to parents and sisters</a:t>
            </a:r>
          </a:p>
          <a:p>
            <a:r>
              <a:rPr lang="en-US" sz="2400" dirty="0"/>
              <a:t>Estate was given to daughter voluntarily</a:t>
            </a:r>
          </a:p>
          <a:p>
            <a:r>
              <a:rPr lang="en-US" sz="2400" dirty="0"/>
              <a:t>Legally, she was not included</a:t>
            </a:r>
          </a:p>
          <a:p>
            <a:pPr marL="0" indent="0">
              <a:buNone/>
            </a:pPr>
            <a:endParaRPr lang="en-US" dirty="0">
              <a:solidFill>
                <a:schemeClr val="tx1"/>
              </a:solidFill>
            </a:endParaRPr>
          </a:p>
          <a:p>
            <a:pPr marL="0" indent="0">
              <a:lnSpc>
                <a:spcPct val="120000"/>
              </a:lnSpc>
              <a:buNone/>
            </a:pPr>
            <a:r>
              <a:rPr lang="en-US" b="1" spc="-150" dirty="0">
                <a:solidFill>
                  <a:schemeClr val="tx1"/>
                </a:solidFill>
              </a:rPr>
              <a:t>	KEY LESSON: </a:t>
            </a:r>
          </a:p>
          <a:p>
            <a:pPr marL="0" indent="0">
              <a:lnSpc>
                <a:spcPct val="120000"/>
              </a:lnSpc>
              <a:buNone/>
            </a:pPr>
            <a:r>
              <a:rPr lang="en-US" sz="2600" b="1" dirty="0">
                <a:solidFill>
                  <a:schemeClr val="tx1"/>
                </a:solidFill>
              </a:rPr>
              <a:t>	</a:t>
            </a:r>
            <a:r>
              <a:rPr lang="en-US" sz="2200" b="1" dirty="0">
                <a:solidFill>
                  <a:schemeClr val="tx1"/>
                </a:solidFill>
              </a:rPr>
              <a:t>Life changes.</a:t>
            </a:r>
            <a:br>
              <a:rPr lang="en-US" sz="2200" b="1" dirty="0">
                <a:solidFill>
                  <a:schemeClr val="tx1"/>
                </a:solidFill>
              </a:rPr>
            </a:br>
            <a:r>
              <a:rPr lang="en-US" sz="2200" b="1" dirty="0">
                <a:solidFill>
                  <a:schemeClr val="tx1"/>
                </a:solidFill>
              </a:rPr>
              <a:t>	Your estate plan needs to change with it.</a:t>
            </a:r>
          </a:p>
        </p:txBody>
      </p:sp>
      <p:sp>
        <p:nvSpPr>
          <p:cNvPr id="4" name="Content Placeholder 3">
            <a:extLst>
              <a:ext uri="{FF2B5EF4-FFF2-40B4-BE49-F238E27FC236}">
                <a16:creationId xmlns:a16="http://schemas.microsoft.com/office/drawing/2014/main" id="{E4D56F01-C075-85A7-0787-3EB60080963C}"/>
              </a:ext>
            </a:extLst>
          </p:cNvPr>
          <p:cNvSpPr>
            <a:spLocks noGrp="1"/>
          </p:cNvSpPr>
          <p:nvPr>
            <p:ph sz="half" idx="2"/>
          </p:nvPr>
        </p:nvSpPr>
        <p:spPr>
          <a:xfrm>
            <a:off x="838200" y="1415508"/>
            <a:ext cx="5181600" cy="406483"/>
          </a:xfrm>
        </p:spPr>
        <p:txBody>
          <a:bodyPr>
            <a:normAutofit fontScale="92500" lnSpcReduction="20000"/>
          </a:bodyPr>
          <a:lstStyle/>
          <a:p>
            <a:pPr marL="0" indent="0">
              <a:buNone/>
            </a:pPr>
            <a:r>
              <a:rPr lang="en-US" b="1" dirty="0">
                <a:solidFill>
                  <a:schemeClr val="tx1"/>
                </a:solidFill>
              </a:rPr>
              <a:t>A Daughter Left Out</a:t>
            </a:r>
          </a:p>
        </p:txBody>
      </p:sp>
      <p:sp>
        <p:nvSpPr>
          <p:cNvPr id="5" name="Rectangle 4">
            <a:extLst>
              <a:ext uri="{FF2B5EF4-FFF2-40B4-BE49-F238E27FC236}">
                <a16:creationId xmlns:a16="http://schemas.microsoft.com/office/drawing/2014/main" id="{802D25F7-CE9D-75B1-E31E-EC36366488F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4F7A6544-981E-2D47-96AA-CF9A820C6688}"/>
              </a:ext>
            </a:extLst>
          </p:cNvPr>
          <p:cNvSpPr txBox="1">
            <a:spLocks/>
          </p:cNvSpPr>
          <p:nvPr/>
        </p:nvSpPr>
        <p:spPr>
          <a:xfrm>
            <a:off x="838200" y="1308267"/>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2">
            <a:extLst>
              <a:ext uri="{FF2B5EF4-FFF2-40B4-BE49-F238E27FC236}">
                <a16:creationId xmlns:a16="http://schemas.microsoft.com/office/drawing/2014/main" id="{6A88FB98-8CD3-F5ED-C6A9-8E1364641C4E}"/>
              </a:ext>
            </a:extLst>
          </p:cNvPr>
          <p:cNvSpPr txBox="1">
            <a:spLocks/>
          </p:cNvSpPr>
          <p:nvPr/>
        </p:nvSpPr>
        <p:spPr>
          <a:xfrm>
            <a:off x="838200" y="1320298"/>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0" name="Picture 9">
            <a:extLst>
              <a:ext uri="{FF2B5EF4-FFF2-40B4-BE49-F238E27FC236}">
                <a16:creationId xmlns:a16="http://schemas.microsoft.com/office/drawing/2014/main" id="{06B03B7D-6375-DECA-8540-2CF784DDE271}"/>
              </a:ext>
            </a:extLst>
          </p:cNvPr>
          <p:cNvPicPr>
            <a:picLocks noChangeAspect="1"/>
          </p:cNvPicPr>
          <p:nvPr/>
        </p:nvPicPr>
        <p:blipFill>
          <a:blip r:embed="rId3"/>
          <a:srcRect l="626" r="626"/>
          <a:stretch/>
        </p:blipFill>
        <p:spPr>
          <a:xfrm>
            <a:off x="8133347" y="-12525"/>
            <a:ext cx="4058653" cy="5524375"/>
          </a:xfrm>
          <a:prstGeom prst="rect">
            <a:avLst/>
          </a:prstGeom>
        </p:spPr>
      </p:pic>
      <p:pic>
        <p:nvPicPr>
          <p:cNvPr id="12" name="Graphic 11" descr="Badge New with solid fill">
            <a:extLst>
              <a:ext uri="{FF2B5EF4-FFF2-40B4-BE49-F238E27FC236}">
                <a16:creationId xmlns:a16="http://schemas.microsoft.com/office/drawing/2014/main" id="{63591858-12C3-4C74-96D2-204A034ECD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695168"/>
            <a:ext cx="923796" cy="923796"/>
          </a:xfrm>
          <a:prstGeom prst="rect">
            <a:avLst/>
          </a:prstGeom>
        </p:spPr>
      </p:pic>
      <p:cxnSp>
        <p:nvCxnSpPr>
          <p:cNvPr id="9" name="Straight Connector 8">
            <a:extLst>
              <a:ext uri="{FF2B5EF4-FFF2-40B4-BE49-F238E27FC236}">
                <a16:creationId xmlns:a16="http://schemas.microsoft.com/office/drawing/2014/main" id="{B06B6FF5-5ACC-696C-F5AC-A9B1EB5EFFA2}"/>
              </a:ext>
            </a:extLst>
          </p:cNvPr>
          <p:cNvCxnSpPr/>
          <p:nvPr/>
        </p:nvCxnSpPr>
        <p:spPr>
          <a:xfrm>
            <a:off x="8133347" y="-12525"/>
            <a:ext cx="0" cy="5524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EF9F335-BFDF-DA81-9BD3-CD27D19C635F}"/>
              </a:ext>
            </a:extLst>
          </p:cNvPr>
          <p:cNvSpPr txBox="1"/>
          <p:nvPr/>
        </p:nvSpPr>
        <p:spPr>
          <a:xfrm>
            <a:off x="838200" y="5167312"/>
            <a:ext cx="6700804" cy="215444"/>
          </a:xfrm>
          <a:prstGeom prst="rect">
            <a:avLst/>
          </a:prstGeom>
          <a:noFill/>
        </p:spPr>
        <p:txBody>
          <a:bodyPr wrap="square" rtlCol="0">
            <a:spAutoFit/>
          </a:bodyPr>
          <a:lstStyle/>
          <a:p>
            <a:pPr marL="0" marR="0" algn="l">
              <a:spcBef>
                <a:spcPts val="0"/>
              </a:spcBef>
              <a:spcAft>
                <a:spcPts val="0"/>
              </a:spcAft>
            </a:pPr>
            <a:r>
              <a:rPr lang="en-US" sz="800" b="0" i="1" dirty="0">
                <a:solidFill>
                  <a:schemeClr val="bg2">
                    <a:lumMod val="50000"/>
                  </a:schemeClr>
                </a:solidFill>
                <a:effectLst/>
                <a:latin typeface="Arial" panose="020B0604020202020204" pitchFamily="34" charset="0"/>
                <a:cs typeface="Arial" panose="020B0604020202020204" pitchFamily="34" charset="0"/>
              </a:rPr>
              <a:t>Source: </a:t>
            </a:r>
            <a:r>
              <a:rPr lang="en-US" sz="800" b="0" i="1" u="sng" strike="noStrike" dirty="0">
                <a:solidFill>
                  <a:schemeClr val="bg2">
                    <a:lumMod val="50000"/>
                  </a:schemeClr>
                </a:solidFill>
                <a:effectLst/>
                <a:latin typeface="Arial" panose="020B0604020202020204" pitchFamily="34" charset="0"/>
                <a:cs typeface="Arial" panose="020B0604020202020204" pitchFamily="34" charset="0"/>
                <a:hlinkClick r:id="rId6"/>
              </a:rPr>
              <a:t>https://people.com/crime/</a:t>
            </a:r>
            <a:r>
              <a:rPr lang="en-US" sz="800" b="0" i="1" u="sng" strike="noStrike">
                <a:solidFill>
                  <a:schemeClr val="bg2">
                    <a:lumMod val="50000"/>
                  </a:schemeClr>
                </a:solidFill>
                <a:effectLst/>
                <a:latin typeface="Arial" panose="020B0604020202020204" pitchFamily="34" charset="0"/>
                <a:cs typeface="Arial" panose="020B0604020202020204" pitchFamily="34" charset="0"/>
                <a:hlinkClick r:id="rId6"/>
              </a:rPr>
              <a:t>heath-ledgers-daughter-to-inherit-entire-estate/</a:t>
            </a:r>
            <a:r>
              <a:rPr lang="en-US" sz="800" b="0" i="1" u="sng" strike="noStrike">
                <a:solidFill>
                  <a:schemeClr val="bg2">
                    <a:lumMod val="50000"/>
                  </a:schemeClr>
                </a:solidFill>
                <a:effectLst/>
                <a:latin typeface="Arial" panose="020B0604020202020204" pitchFamily="34" charset="0"/>
                <a:cs typeface="Arial" panose="020B0604020202020204" pitchFamily="34" charset="0"/>
              </a:rPr>
              <a:t>.</a:t>
            </a:r>
            <a:r>
              <a:rPr lang="en-US" sz="800" i="1" dirty="0">
                <a:solidFill>
                  <a:schemeClr val="bg2">
                    <a:lumMod val="50000"/>
                  </a:schemeClr>
                </a:solidFill>
                <a:latin typeface="Arial" panose="020B0604020202020204" pitchFamily="34" charset="0"/>
                <a:cs typeface="Arial" panose="020B0604020202020204" pitchFamily="34" charset="0"/>
              </a:rPr>
              <a:t> </a:t>
            </a:r>
            <a:r>
              <a:rPr lang="en-US" sz="800" b="0" i="1">
                <a:solidFill>
                  <a:schemeClr val="bg2">
                    <a:lumMod val="50000"/>
                  </a:schemeClr>
                </a:solidFill>
                <a:effectLst/>
                <a:latin typeface="Arial" panose="020B0604020202020204" pitchFamily="34" charset="0"/>
                <a:cs typeface="Arial" panose="020B0604020202020204" pitchFamily="34" charset="0"/>
              </a:rPr>
              <a:t>Accessed </a:t>
            </a:r>
            <a:r>
              <a:rPr lang="en-US" sz="800" b="0" i="1" dirty="0">
                <a:solidFill>
                  <a:schemeClr val="bg2">
                    <a:lumMod val="50000"/>
                  </a:schemeClr>
                </a:solidFill>
                <a:effectLst/>
                <a:latin typeface="Arial" panose="020B0604020202020204" pitchFamily="34" charset="0"/>
                <a:cs typeface="Arial" panose="020B0604020202020204" pitchFamily="34" charset="0"/>
              </a:rPr>
              <a:t>July 11, 2025.</a:t>
            </a:r>
            <a:endParaRPr lang="en-US" sz="800" i="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11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PROBATE VS NO PROBATE</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Table 4">
            <a:extLst>
              <a:ext uri="{FF2B5EF4-FFF2-40B4-BE49-F238E27FC236}">
                <a16:creationId xmlns:a16="http://schemas.microsoft.com/office/drawing/2014/main" id="{9F95FA95-D466-1461-C179-7C35832B184E}"/>
              </a:ext>
            </a:extLst>
          </p:cNvPr>
          <p:cNvGraphicFramePr>
            <a:graphicFrameLocks noGrp="1"/>
          </p:cNvGraphicFramePr>
          <p:nvPr>
            <p:extLst>
              <p:ext uri="{D42A27DB-BD31-4B8C-83A1-F6EECF244321}">
                <p14:modId xmlns:p14="http://schemas.microsoft.com/office/powerpoint/2010/main" val="3532157393"/>
              </p:ext>
            </p:extLst>
          </p:nvPr>
        </p:nvGraphicFramePr>
        <p:xfrm>
          <a:off x="419051" y="3043599"/>
          <a:ext cx="10940716" cy="1217317"/>
        </p:xfrm>
        <a:graphic>
          <a:graphicData uri="http://schemas.openxmlformats.org/drawingml/2006/table">
            <a:tbl>
              <a:tblPr firstRow="1" bandRow="1">
                <a:tableStyleId>{5C22544A-7EE6-4342-B048-85BDC9FD1C3A}</a:tableStyleId>
              </a:tblPr>
              <a:tblGrid>
                <a:gridCol w="3384884">
                  <a:extLst>
                    <a:ext uri="{9D8B030D-6E8A-4147-A177-3AD203B41FA5}">
                      <a16:colId xmlns:a16="http://schemas.microsoft.com/office/drawing/2014/main" val="3422404484"/>
                    </a:ext>
                  </a:extLst>
                </a:gridCol>
                <a:gridCol w="3862137">
                  <a:extLst>
                    <a:ext uri="{9D8B030D-6E8A-4147-A177-3AD203B41FA5}">
                      <a16:colId xmlns:a16="http://schemas.microsoft.com/office/drawing/2014/main" val="1152906571"/>
                    </a:ext>
                  </a:extLst>
                </a:gridCol>
                <a:gridCol w="3693695">
                  <a:extLst>
                    <a:ext uri="{9D8B030D-6E8A-4147-A177-3AD203B41FA5}">
                      <a16:colId xmlns:a16="http://schemas.microsoft.com/office/drawing/2014/main" val="285173212"/>
                    </a:ext>
                  </a:extLst>
                </a:gridCol>
              </a:tblGrid>
              <a:tr h="577237">
                <a:tc>
                  <a:txBody>
                    <a:bodyPr/>
                    <a:lstStyle/>
                    <a:p>
                      <a:pPr algn="ctr"/>
                      <a:r>
                        <a:rPr lang="en-US" dirty="0">
                          <a:latin typeface="Arial" panose="020B0604020202020204" pitchFamily="34" charset="0"/>
                          <a:cs typeface="Arial" panose="020B0604020202020204" pitchFamily="34" charset="0"/>
                        </a:rPr>
                        <a:t>INTESTATE</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WILL</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REVOCABLE LIVING TRUST</a:t>
                      </a:r>
                    </a:p>
                  </a:txBody>
                  <a:tcPr anchor="ctr">
                    <a:solidFill>
                      <a:schemeClr val="tx1"/>
                    </a:solidFill>
                  </a:tcPr>
                </a:tc>
                <a:extLst>
                  <a:ext uri="{0D108BD9-81ED-4DB2-BD59-A6C34878D82A}">
                    <a16:rowId xmlns:a16="http://schemas.microsoft.com/office/drawing/2014/main" val="869365732"/>
                  </a:ext>
                </a:extLst>
              </a:tr>
              <a:tr h="577237">
                <a:tc>
                  <a:txBody>
                    <a:bodyPr/>
                    <a:lstStyle/>
                    <a:p>
                      <a:pPr algn="ctr"/>
                      <a:r>
                        <a:rPr lang="en-US" b="1" dirty="0">
                          <a:solidFill>
                            <a:schemeClr val="accent5"/>
                          </a:solidFill>
                          <a:latin typeface="Arial" panose="020B0604020202020204" pitchFamily="34" charset="0"/>
                          <a:cs typeface="Arial" panose="020B0604020202020204" pitchFamily="34" charset="0"/>
                        </a:rPr>
                        <a:t>No will</a:t>
                      </a:r>
                    </a:p>
                    <a:p>
                      <a:pPr algn="ctr"/>
                      <a:r>
                        <a:rPr lang="en-US" dirty="0">
                          <a:solidFill>
                            <a:schemeClr val="accent5"/>
                          </a:solidFill>
                          <a:latin typeface="Arial" panose="020B0604020202020204" pitchFamily="34" charset="0"/>
                          <a:cs typeface="Arial" panose="020B0604020202020204" pitchFamily="34" charset="0"/>
                        </a:rPr>
                        <a:t>Heirs will probate</a:t>
                      </a:r>
                    </a:p>
                  </a:txBody>
                  <a:tcPr anchor="ctr"/>
                </a:tc>
                <a:tc>
                  <a:txBody>
                    <a:bodyPr/>
                    <a:lstStyle/>
                    <a:p>
                      <a:pPr algn="ctr"/>
                      <a:r>
                        <a:rPr lang="en-US" sz="1600" dirty="0">
                          <a:solidFill>
                            <a:schemeClr val="accent5"/>
                          </a:solidFill>
                          <a:latin typeface="Arial" panose="020B0604020202020204" pitchFamily="34" charset="0"/>
                          <a:cs typeface="Arial" panose="020B0604020202020204" pitchFamily="34" charset="0"/>
                        </a:rPr>
                        <a:t>Assets are distributed based on your wishes, but heirs must still probate</a:t>
                      </a:r>
                    </a:p>
                  </a:txBody>
                  <a:tcPr anchor="ctr"/>
                </a:tc>
                <a:tc>
                  <a:txBody>
                    <a:bodyPr/>
                    <a:lstStyle/>
                    <a:p>
                      <a:pPr algn="ctr"/>
                      <a:r>
                        <a:rPr lang="en-US" sz="1600" b="1" dirty="0">
                          <a:solidFill>
                            <a:schemeClr val="accent5"/>
                          </a:solidFill>
                          <a:latin typeface="Arial" panose="020B0604020202020204" pitchFamily="34" charset="0"/>
                          <a:cs typeface="Arial" panose="020B0604020202020204" pitchFamily="34" charset="0"/>
                        </a:rPr>
                        <a:t>Assets are distributed based on your wishes and avoids probate.</a:t>
                      </a:r>
                      <a:endParaRPr lang="en-US" sz="1600" dirty="0">
                        <a:solidFill>
                          <a:schemeClr val="accent5"/>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74782565"/>
                  </a:ext>
                </a:extLst>
              </a:tr>
            </a:tbl>
          </a:graphicData>
        </a:graphic>
      </p:graphicFrame>
      <p:pic>
        <p:nvPicPr>
          <p:cNvPr id="6" name="Graphic 5" descr="No sign with solid fill">
            <a:extLst>
              <a:ext uri="{FF2B5EF4-FFF2-40B4-BE49-F238E27FC236}">
                <a16:creationId xmlns:a16="http://schemas.microsoft.com/office/drawing/2014/main" id="{C06EFA15-53E3-D111-B89B-6CF127E28B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4234" y="1947833"/>
            <a:ext cx="914400" cy="914400"/>
          </a:xfrm>
          <a:prstGeom prst="rect">
            <a:avLst/>
          </a:prstGeom>
        </p:spPr>
      </p:pic>
      <p:pic>
        <p:nvPicPr>
          <p:cNvPr id="13" name="Graphic 12" descr="Paper with solid fill">
            <a:extLst>
              <a:ext uri="{FF2B5EF4-FFF2-40B4-BE49-F238E27FC236}">
                <a16:creationId xmlns:a16="http://schemas.microsoft.com/office/drawing/2014/main" id="{8F3A0A2F-A6BF-BA47-DC3A-B960A199DF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32209" y="1947833"/>
            <a:ext cx="914400" cy="914400"/>
          </a:xfrm>
          <a:prstGeom prst="rect">
            <a:avLst/>
          </a:prstGeom>
        </p:spPr>
      </p:pic>
      <p:pic>
        <p:nvPicPr>
          <p:cNvPr id="15" name="Graphic 14" descr="Document with solid fill">
            <a:extLst>
              <a:ext uri="{FF2B5EF4-FFF2-40B4-BE49-F238E27FC236}">
                <a16:creationId xmlns:a16="http://schemas.microsoft.com/office/drawing/2014/main" id="{2E953236-A945-07FF-0380-6867FBF5D0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25525" y="1947833"/>
            <a:ext cx="914400" cy="914400"/>
          </a:xfrm>
          <a:prstGeom prst="rect">
            <a:avLst/>
          </a:prstGeom>
        </p:spPr>
      </p:pic>
    </p:spTree>
    <p:extLst>
      <p:ext uri="{BB962C8B-B14F-4D97-AF65-F5344CB8AC3E}">
        <p14:creationId xmlns:p14="http://schemas.microsoft.com/office/powerpoint/2010/main" val="321198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WILLS – STILL PROBATE</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4" name="Content Placeholder 2">
            <a:extLst>
              <a:ext uri="{FF2B5EF4-FFF2-40B4-BE49-F238E27FC236}">
                <a16:creationId xmlns:a16="http://schemas.microsoft.com/office/drawing/2014/main" id="{F191E283-39EB-7494-7995-94CF77549511}"/>
              </a:ext>
            </a:extLst>
          </p:cNvPr>
          <p:cNvSpPr txBox="1">
            <a:spLocks/>
          </p:cNvSpPr>
          <p:nvPr/>
        </p:nvSpPr>
        <p:spPr>
          <a:xfrm>
            <a:off x="2769407" y="1849607"/>
            <a:ext cx="8584393" cy="3693640"/>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dirty="0"/>
              <a:t>A will is fairly simple to set up</a:t>
            </a:r>
          </a:p>
          <a:p>
            <a:pPr>
              <a:buClr>
                <a:schemeClr val="accent1">
                  <a:lumMod val="50000"/>
                  <a:lumOff val="50000"/>
                </a:schemeClr>
              </a:buClr>
            </a:pPr>
            <a:r>
              <a:rPr lang="en-US" dirty="0"/>
              <a:t>You can hire a lawyer or do it yourself</a:t>
            </a:r>
          </a:p>
          <a:p>
            <a:pPr>
              <a:buClr>
                <a:schemeClr val="accent1">
                  <a:lumMod val="50000"/>
                  <a:lumOff val="50000"/>
                </a:schemeClr>
              </a:buClr>
            </a:pPr>
            <a:r>
              <a:rPr lang="en-US" dirty="0"/>
              <a:t>Less time and cost to set up</a:t>
            </a:r>
          </a:p>
          <a:p>
            <a:pPr>
              <a:buClr>
                <a:schemeClr val="accent1">
                  <a:lumMod val="50000"/>
                  <a:lumOff val="50000"/>
                </a:schemeClr>
              </a:buClr>
            </a:pPr>
            <a:r>
              <a:rPr lang="en-US" dirty="0"/>
              <a:t>Goes into effect only upon death</a:t>
            </a:r>
          </a:p>
          <a:p>
            <a:pPr>
              <a:buClr>
                <a:schemeClr val="accent1">
                  <a:lumMod val="50000"/>
                  <a:lumOff val="50000"/>
                </a:schemeClr>
              </a:buClr>
            </a:pPr>
            <a:r>
              <a:rPr lang="en-US" dirty="0"/>
              <a:t>Assets still go through probate</a:t>
            </a:r>
          </a:p>
          <a:p>
            <a:pPr>
              <a:buClr>
                <a:schemeClr val="accent1">
                  <a:lumMod val="50000"/>
                  <a:lumOff val="50000"/>
                </a:schemeClr>
              </a:buClr>
            </a:pPr>
            <a:r>
              <a:rPr lang="en-US" dirty="0"/>
              <a:t>Public</a:t>
            </a:r>
          </a:p>
          <a:p>
            <a:pPr marL="0" indent="0">
              <a:buClr>
                <a:schemeClr val="accent1">
                  <a:lumMod val="90000"/>
                  <a:lumOff val="10000"/>
                </a:schemeClr>
              </a:buClr>
              <a:buNone/>
            </a:pPr>
            <a:endParaRPr lang="en-US" sz="1600" dirty="0"/>
          </a:p>
        </p:txBody>
      </p:sp>
    </p:spTree>
    <p:extLst>
      <p:ext uri="{BB962C8B-B14F-4D97-AF65-F5344CB8AC3E}">
        <p14:creationId xmlns:p14="http://schemas.microsoft.com/office/powerpoint/2010/main" val="298615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61378"/>
            <a:ext cx="9184105"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THE POTENTIAL ISSUE WITH INTESTACY LAWS</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Diagram 4">
            <a:extLst>
              <a:ext uri="{FF2B5EF4-FFF2-40B4-BE49-F238E27FC236}">
                <a16:creationId xmlns:a16="http://schemas.microsoft.com/office/drawing/2014/main" id="{A009F702-0B6E-3465-4B30-F187DAE9B3C7}"/>
              </a:ext>
            </a:extLst>
          </p:cNvPr>
          <p:cNvGraphicFramePr/>
          <p:nvPr>
            <p:extLst>
              <p:ext uri="{D42A27DB-BD31-4B8C-83A1-F6EECF244321}">
                <p14:modId xmlns:p14="http://schemas.microsoft.com/office/powerpoint/2010/main" val="1158300341"/>
              </p:ext>
            </p:extLst>
          </p:nvPr>
        </p:nvGraphicFramePr>
        <p:xfrm>
          <a:off x="-256576" y="1889724"/>
          <a:ext cx="12167451" cy="33831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459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08D26-0E6F-103E-02C6-6ECDAB0CDD5D}"/>
              </a:ext>
            </a:extLst>
          </p:cNvPr>
          <p:cNvSpPr>
            <a:spLocks noGrp="1"/>
          </p:cNvSpPr>
          <p:nvPr>
            <p:ph type="title"/>
          </p:nvPr>
        </p:nvSpPr>
        <p:spPr/>
        <p:txBody>
          <a:bodyPr/>
          <a:lstStyle/>
          <a:p>
            <a:r>
              <a:rPr lang="en-US" dirty="0"/>
              <a:t>WHY MOST DO NOTHING</a:t>
            </a:r>
          </a:p>
        </p:txBody>
      </p:sp>
      <p:sp>
        <p:nvSpPr>
          <p:cNvPr id="3" name="Content Placeholder 2">
            <a:extLst>
              <a:ext uri="{FF2B5EF4-FFF2-40B4-BE49-F238E27FC236}">
                <a16:creationId xmlns:a16="http://schemas.microsoft.com/office/drawing/2014/main" id="{634EF7B5-154E-1B83-80DA-EED6B1986ADE}"/>
              </a:ext>
            </a:extLst>
          </p:cNvPr>
          <p:cNvSpPr>
            <a:spLocks noGrp="1"/>
          </p:cNvSpPr>
          <p:nvPr>
            <p:ph idx="1"/>
          </p:nvPr>
        </p:nvSpPr>
        <p:spPr>
          <a:xfrm>
            <a:off x="838199" y="1825625"/>
            <a:ext cx="8101264" cy="3619211"/>
          </a:xfrm>
        </p:spPr>
        <p:txBody>
          <a:bodyPr>
            <a:normAutofit fontScale="92500" lnSpcReduction="10000"/>
          </a:bodyPr>
          <a:lstStyle/>
          <a:p>
            <a:r>
              <a:rPr lang="en-US" dirty="0"/>
              <a:t>Don’t want to hire an attorney.</a:t>
            </a:r>
          </a:p>
          <a:p>
            <a:r>
              <a:rPr lang="en-US" dirty="0"/>
              <a:t>Too expensive.</a:t>
            </a:r>
          </a:p>
          <a:p>
            <a:r>
              <a:rPr lang="en-US" dirty="0"/>
              <a:t>A time-consuming process.</a:t>
            </a:r>
          </a:p>
          <a:p>
            <a:r>
              <a:rPr lang="en-US" dirty="0"/>
              <a:t>Unsure of what to do.</a:t>
            </a:r>
          </a:p>
          <a:p>
            <a:r>
              <a:rPr lang="en-US" dirty="0"/>
              <a:t>Want to avoid the conversation.</a:t>
            </a:r>
          </a:p>
          <a:p>
            <a:r>
              <a:rPr lang="en-US" dirty="0"/>
              <a:t>Believe that trusts are only for the rich.</a:t>
            </a:r>
          </a:p>
          <a:p>
            <a:r>
              <a:rPr lang="en-US" dirty="0"/>
              <a:t>Do not have a full understanding of the burden on their loved ones when they die.</a:t>
            </a:r>
          </a:p>
        </p:txBody>
      </p:sp>
      <p:sp>
        <p:nvSpPr>
          <p:cNvPr id="4" name="Rectangle 3">
            <a:extLst>
              <a:ext uri="{FF2B5EF4-FFF2-40B4-BE49-F238E27FC236}">
                <a16:creationId xmlns:a16="http://schemas.microsoft.com/office/drawing/2014/main" id="{21344E60-449B-A793-D7D4-ED952E128AD5}"/>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5AFAD6D4-E977-CB78-57EC-B2643A1D405E}"/>
              </a:ext>
            </a:extLst>
          </p:cNvPr>
          <p:cNvSpPr/>
          <p:nvPr/>
        </p:nvSpPr>
        <p:spPr>
          <a:xfrm>
            <a:off x="6677526" y="1825625"/>
            <a:ext cx="4845004" cy="172051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1734EB48-40A8-F355-EBFA-7A8E3E5E4721}"/>
              </a:ext>
            </a:extLst>
          </p:cNvPr>
          <p:cNvSpPr txBox="1">
            <a:spLocks/>
          </p:cNvSpPr>
          <p:nvPr/>
        </p:nvSpPr>
        <p:spPr>
          <a:xfrm>
            <a:off x="8293859" y="1908573"/>
            <a:ext cx="3059941" cy="155461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accent1">
                  <a:lumMod val="50000"/>
                  <a:lumOff val="50000"/>
                </a:schemeClr>
              </a:buClr>
              <a:buFont typeface="Wingdings" pitchFamily="2" charset="2"/>
              <a:buNone/>
            </a:pPr>
            <a:r>
              <a:rPr lang="en-US" sz="2600" b="1" dirty="0" err="1">
                <a:solidFill>
                  <a:schemeClr val="bg1"/>
                </a:solidFill>
              </a:rPr>
              <a:t>Pro</a:t>
            </a:r>
            <a:r>
              <a:rPr lang="en-US" sz="1900" dirty="0" err="1">
                <a:solidFill>
                  <a:schemeClr val="bg1"/>
                </a:solidFill>
              </a:rPr>
              <a:t>•</a:t>
            </a:r>
            <a:r>
              <a:rPr lang="en-US" sz="2600" b="1" dirty="0" err="1">
                <a:solidFill>
                  <a:schemeClr val="bg1"/>
                </a:solidFill>
              </a:rPr>
              <a:t>cras</a:t>
            </a:r>
            <a:r>
              <a:rPr lang="en-US" sz="1900" dirty="0" err="1">
                <a:solidFill>
                  <a:schemeClr val="bg1"/>
                </a:solidFill>
              </a:rPr>
              <a:t>•</a:t>
            </a:r>
            <a:r>
              <a:rPr lang="en-US" sz="2600" b="1" dirty="0" err="1">
                <a:solidFill>
                  <a:schemeClr val="bg1"/>
                </a:solidFill>
              </a:rPr>
              <a:t>ti</a:t>
            </a:r>
            <a:r>
              <a:rPr lang="en-US" sz="1900" dirty="0" err="1">
                <a:solidFill>
                  <a:schemeClr val="bg1"/>
                </a:solidFill>
              </a:rPr>
              <a:t>•</a:t>
            </a:r>
            <a:r>
              <a:rPr lang="en-US" sz="2600" b="1" dirty="0" err="1">
                <a:solidFill>
                  <a:schemeClr val="bg1"/>
                </a:solidFill>
              </a:rPr>
              <a:t>nate</a:t>
            </a:r>
            <a:r>
              <a:rPr lang="en-US" sz="2600" b="1" dirty="0">
                <a:solidFill>
                  <a:schemeClr val="bg1"/>
                </a:solidFill>
              </a:rPr>
              <a:t> </a:t>
            </a:r>
            <a:r>
              <a:rPr lang="en-US" sz="1500" b="1" dirty="0">
                <a:solidFill>
                  <a:schemeClr val="bg1"/>
                </a:solidFill>
              </a:rPr>
              <a:t>(Verb)</a:t>
            </a:r>
          </a:p>
          <a:p>
            <a:pPr marL="0" indent="0">
              <a:lnSpc>
                <a:spcPct val="100000"/>
              </a:lnSpc>
              <a:buClr>
                <a:schemeClr val="accent1">
                  <a:lumMod val="50000"/>
                  <a:lumOff val="50000"/>
                </a:schemeClr>
              </a:buClr>
              <a:buFont typeface="Wingdings" pitchFamily="2" charset="2"/>
              <a:buNone/>
            </a:pPr>
            <a:r>
              <a:rPr lang="en-US" sz="1900" dirty="0">
                <a:solidFill>
                  <a:schemeClr val="bg1"/>
                </a:solidFill>
              </a:rPr>
              <a:t>To delay or postpone an action; to put off something you know you need to do.</a:t>
            </a:r>
            <a:endParaRPr lang="en-US" sz="1100" dirty="0">
              <a:solidFill>
                <a:schemeClr val="bg1"/>
              </a:solidFill>
            </a:endParaRPr>
          </a:p>
          <a:p>
            <a:pPr marL="0" indent="0">
              <a:lnSpc>
                <a:spcPct val="100000"/>
              </a:lnSpc>
              <a:buClr>
                <a:schemeClr val="accent1">
                  <a:lumMod val="50000"/>
                  <a:lumOff val="50000"/>
                </a:schemeClr>
              </a:buClr>
              <a:buFont typeface="Wingdings" pitchFamily="2" charset="2"/>
              <a:buNone/>
            </a:pPr>
            <a:endParaRPr lang="en-US" dirty="0">
              <a:solidFill>
                <a:srgbClr val="231F20"/>
              </a:solidFill>
            </a:endParaRPr>
          </a:p>
        </p:txBody>
      </p:sp>
      <p:pic>
        <p:nvPicPr>
          <p:cNvPr id="8" name="Graphic 7" descr="Books with solid fill">
            <a:extLst>
              <a:ext uri="{FF2B5EF4-FFF2-40B4-BE49-F238E27FC236}">
                <a16:creationId xmlns:a16="http://schemas.microsoft.com/office/drawing/2014/main" id="{8BFEBFA7-5BC0-15AF-1726-9A5B1AB604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37894" y="2072595"/>
            <a:ext cx="1287235" cy="1287235"/>
          </a:xfrm>
          <a:prstGeom prst="rect">
            <a:avLst/>
          </a:prstGeom>
        </p:spPr>
      </p:pic>
    </p:spTree>
    <p:extLst>
      <p:ext uri="{BB962C8B-B14F-4D97-AF65-F5344CB8AC3E}">
        <p14:creationId xmlns:p14="http://schemas.microsoft.com/office/powerpoint/2010/main" val="94078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08D26-0E6F-103E-02C6-6ECDAB0CDD5D}"/>
              </a:ext>
            </a:extLst>
          </p:cNvPr>
          <p:cNvSpPr>
            <a:spLocks noGrp="1"/>
          </p:cNvSpPr>
          <p:nvPr>
            <p:ph type="title"/>
          </p:nvPr>
        </p:nvSpPr>
        <p:spPr/>
        <p:txBody>
          <a:bodyPr/>
          <a:lstStyle/>
          <a:p>
            <a:r>
              <a:rPr lang="en-US"/>
              <a:t>THE CHOICES FOR YOUR ESTATE</a:t>
            </a:r>
            <a:endParaRPr lang="en-US" dirty="0"/>
          </a:p>
        </p:txBody>
      </p:sp>
      <p:sp>
        <p:nvSpPr>
          <p:cNvPr id="4" name="Rectangle 3">
            <a:extLst>
              <a:ext uri="{FF2B5EF4-FFF2-40B4-BE49-F238E27FC236}">
                <a16:creationId xmlns:a16="http://schemas.microsoft.com/office/drawing/2014/main" id="{21344E60-449B-A793-D7D4-ED952E128AD5}"/>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0" name="Table 9">
            <a:extLst>
              <a:ext uri="{FF2B5EF4-FFF2-40B4-BE49-F238E27FC236}">
                <a16:creationId xmlns:a16="http://schemas.microsoft.com/office/drawing/2014/main" id="{92B333B1-B008-A15A-A475-064AA6A19DB5}"/>
              </a:ext>
            </a:extLst>
          </p:cNvPr>
          <p:cNvGraphicFramePr>
            <a:graphicFrameLocks noGrp="1"/>
          </p:cNvGraphicFramePr>
          <p:nvPr>
            <p:extLst>
              <p:ext uri="{D42A27DB-BD31-4B8C-83A1-F6EECF244321}">
                <p14:modId xmlns:p14="http://schemas.microsoft.com/office/powerpoint/2010/main" val="2357505416"/>
              </p:ext>
            </p:extLst>
          </p:nvPr>
        </p:nvGraphicFramePr>
        <p:xfrm>
          <a:off x="419051" y="3043599"/>
          <a:ext cx="10940716" cy="1217317"/>
        </p:xfrm>
        <a:graphic>
          <a:graphicData uri="http://schemas.openxmlformats.org/drawingml/2006/table">
            <a:tbl>
              <a:tblPr firstRow="1" bandRow="1">
                <a:tableStyleId>{5C22544A-7EE6-4342-B048-85BDC9FD1C3A}</a:tableStyleId>
              </a:tblPr>
              <a:tblGrid>
                <a:gridCol w="3384884">
                  <a:extLst>
                    <a:ext uri="{9D8B030D-6E8A-4147-A177-3AD203B41FA5}">
                      <a16:colId xmlns:a16="http://schemas.microsoft.com/office/drawing/2014/main" val="3422404484"/>
                    </a:ext>
                  </a:extLst>
                </a:gridCol>
                <a:gridCol w="3862137">
                  <a:extLst>
                    <a:ext uri="{9D8B030D-6E8A-4147-A177-3AD203B41FA5}">
                      <a16:colId xmlns:a16="http://schemas.microsoft.com/office/drawing/2014/main" val="1152906571"/>
                    </a:ext>
                  </a:extLst>
                </a:gridCol>
                <a:gridCol w="3693695">
                  <a:extLst>
                    <a:ext uri="{9D8B030D-6E8A-4147-A177-3AD203B41FA5}">
                      <a16:colId xmlns:a16="http://schemas.microsoft.com/office/drawing/2014/main" val="285173212"/>
                    </a:ext>
                  </a:extLst>
                </a:gridCol>
              </a:tblGrid>
              <a:tr h="577237">
                <a:tc>
                  <a:txBody>
                    <a:bodyPr/>
                    <a:lstStyle/>
                    <a:p>
                      <a:pPr algn="ctr"/>
                      <a:r>
                        <a:rPr lang="en-US" dirty="0">
                          <a:latin typeface="Arial" panose="020B0604020202020204" pitchFamily="34" charset="0"/>
                          <a:cs typeface="Arial" panose="020B0604020202020204" pitchFamily="34" charset="0"/>
                        </a:rPr>
                        <a:t>DO NOTHING</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HIRE</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DIY</a:t>
                      </a:r>
                    </a:p>
                  </a:txBody>
                  <a:tcPr anchor="ctr">
                    <a:solidFill>
                      <a:schemeClr val="tx1"/>
                    </a:solidFill>
                  </a:tcPr>
                </a:tc>
                <a:extLst>
                  <a:ext uri="{0D108BD9-81ED-4DB2-BD59-A6C34878D82A}">
                    <a16:rowId xmlns:a16="http://schemas.microsoft.com/office/drawing/2014/main" val="869365732"/>
                  </a:ext>
                </a:extLst>
              </a:tr>
              <a:tr h="577237">
                <a:tc>
                  <a:txBody>
                    <a:bodyPr/>
                    <a:lstStyle/>
                    <a:p>
                      <a:pPr algn="ctr"/>
                      <a:r>
                        <a:rPr lang="en-US" dirty="0">
                          <a:solidFill>
                            <a:schemeClr val="accent5"/>
                          </a:solidFill>
                          <a:latin typeface="Arial" panose="020B0604020202020204" pitchFamily="34" charset="0"/>
                          <a:cs typeface="Arial" panose="020B0604020202020204" pitchFamily="34" charset="0"/>
                        </a:rPr>
                        <a:t>Do nothing.</a:t>
                      </a:r>
                    </a:p>
                    <a:p>
                      <a:pPr algn="ctr"/>
                      <a:r>
                        <a:rPr lang="en-US" dirty="0">
                          <a:solidFill>
                            <a:schemeClr val="accent5"/>
                          </a:solidFill>
                          <a:latin typeface="Arial" panose="020B0604020202020204" pitchFamily="34" charset="0"/>
                          <a:cs typeface="Arial" panose="020B0604020202020204" pitchFamily="34" charset="0"/>
                        </a:rPr>
                        <a:t>No plan.</a:t>
                      </a:r>
                    </a:p>
                  </a:txBody>
                  <a:tcPr anchor="ctr"/>
                </a:tc>
                <a:tc>
                  <a:txBody>
                    <a:bodyPr/>
                    <a:lstStyle/>
                    <a:p>
                      <a:pPr algn="ctr"/>
                      <a:r>
                        <a:rPr lang="en-US" sz="1600" dirty="0">
                          <a:solidFill>
                            <a:schemeClr val="accent5"/>
                          </a:solidFill>
                          <a:latin typeface="Arial" panose="020B0604020202020204" pitchFamily="34" charset="0"/>
                          <a:cs typeface="Arial" panose="020B0604020202020204" pitchFamily="34" charset="0"/>
                        </a:rPr>
                        <a:t>Hire an attorney to set up your </a:t>
                      </a:r>
                      <a:br>
                        <a:rPr lang="en-US" sz="1600" dirty="0">
                          <a:solidFill>
                            <a:schemeClr val="accent5"/>
                          </a:solidFill>
                          <a:latin typeface="Arial" panose="020B0604020202020204" pitchFamily="34" charset="0"/>
                          <a:cs typeface="Arial" panose="020B0604020202020204" pitchFamily="34" charset="0"/>
                        </a:rPr>
                      </a:br>
                      <a:r>
                        <a:rPr lang="en-US" sz="1600" dirty="0">
                          <a:solidFill>
                            <a:schemeClr val="accent5"/>
                          </a:solidFill>
                          <a:latin typeface="Arial" panose="020B0604020202020204" pitchFamily="34" charset="0"/>
                          <a:cs typeface="Arial" panose="020B0604020202020204" pitchFamily="34" charset="0"/>
                        </a:rPr>
                        <a:t>will or trust</a:t>
                      </a:r>
                    </a:p>
                  </a:txBody>
                  <a:tcPr anchor="ctr"/>
                </a:tc>
                <a:tc>
                  <a:txBody>
                    <a:bodyPr/>
                    <a:lstStyle/>
                    <a:p>
                      <a:pPr algn="ctr"/>
                      <a:r>
                        <a:rPr lang="en-US" sz="1600" b="0" dirty="0">
                          <a:solidFill>
                            <a:schemeClr val="accent5"/>
                          </a:solidFill>
                          <a:latin typeface="Arial" panose="020B0604020202020204" pitchFamily="34" charset="0"/>
                          <a:cs typeface="Arial" panose="020B0604020202020204" pitchFamily="34" charset="0"/>
                        </a:rPr>
                        <a:t>Do it yourself using a proven software</a:t>
                      </a:r>
                    </a:p>
                  </a:txBody>
                  <a:tcPr anchor="ctr"/>
                </a:tc>
                <a:extLst>
                  <a:ext uri="{0D108BD9-81ED-4DB2-BD59-A6C34878D82A}">
                    <a16:rowId xmlns:a16="http://schemas.microsoft.com/office/drawing/2014/main" val="4174782565"/>
                  </a:ext>
                </a:extLst>
              </a:tr>
            </a:tbl>
          </a:graphicData>
        </a:graphic>
      </p:graphicFrame>
      <p:pic>
        <p:nvPicPr>
          <p:cNvPr id="11" name="Graphic 10" descr="No sign with solid fill">
            <a:extLst>
              <a:ext uri="{FF2B5EF4-FFF2-40B4-BE49-F238E27FC236}">
                <a16:creationId xmlns:a16="http://schemas.microsoft.com/office/drawing/2014/main" id="{8F4EBDCE-8E73-0C5F-1861-921B599EA4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84234" y="1947833"/>
            <a:ext cx="914400" cy="914400"/>
          </a:xfrm>
          <a:prstGeom prst="rect">
            <a:avLst/>
          </a:prstGeom>
        </p:spPr>
      </p:pic>
      <p:pic>
        <p:nvPicPr>
          <p:cNvPr id="15" name="Graphic 14" descr="Office worker male with solid fill">
            <a:extLst>
              <a:ext uri="{FF2B5EF4-FFF2-40B4-BE49-F238E27FC236}">
                <a16:creationId xmlns:a16="http://schemas.microsoft.com/office/drawing/2014/main" id="{5F1516C0-FDC0-48BF-6D88-9825D6D427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81600" y="1914960"/>
            <a:ext cx="914400" cy="914400"/>
          </a:xfrm>
          <a:prstGeom prst="rect">
            <a:avLst/>
          </a:prstGeom>
        </p:spPr>
      </p:pic>
      <p:pic>
        <p:nvPicPr>
          <p:cNvPr id="21" name="Graphic 20" descr="User with solid fill">
            <a:extLst>
              <a:ext uri="{FF2B5EF4-FFF2-40B4-BE49-F238E27FC236}">
                <a16:creationId xmlns:a16="http://schemas.microsoft.com/office/drawing/2014/main" id="{B34C02E8-7911-986D-B048-8849A6E83E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79756" y="1967024"/>
            <a:ext cx="914400" cy="914400"/>
          </a:xfrm>
          <a:prstGeom prst="rect">
            <a:avLst/>
          </a:prstGeom>
        </p:spPr>
      </p:pic>
    </p:spTree>
    <p:extLst>
      <p:ext uri="{BB962C8B-B14F-4D97-AF65-F5344CB8AC3E}">
        <p14:creationId xmlns:p14="http://schemas.microsoft.com/office/powerpoint/2010/main" val="254178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45386"/>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15705" b="15705"/>
          <a:stretch/>
        </p:blipFill>
        <p:spPr>
          <a:xfrm>
            <a:off x="0" y="-36096"/>
            <a:ext cx="12192000" cy="5575068"/>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14782"/>
            <a:ext cx="12192000" cy="3931776"/>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83538" y="4013768"/>
            <a:ext cx="10827737" cy="830997"/>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spc="-150" dirty="0">
                <a:solidFill>
                  <a:schemeClr val="bg1"/>
                </a:solidFill>
                <a:latin typeface="Arial Black" panose="020B0604020202020204" pitchFamily="34" charset="0"/>
                <a:cs typeface="Arial Black" panose="020B0604020202020204" pitchFamily="34" charset="0"/>
              </a:rPr>
              <a:t>WHAT IS ESTATE PLANNING?</a:t>
            </a:r>
            <a:endParaRPr lang="en-US" sz="4800" b="1" spc="-150" dirty="0">
              <a:solidFill>
                <a:schemeClr val="tx2"/>
              </a:solidFill>
              <a:latin typeface="Arial Black" panose="020B0604020202020204" pitchFamily="34" charset="0"/>
              <a:cs typeface="Arial Black"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27405"/>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091518A-3ED0-8B84-35F1-13EFE152E57D}"/>
              </a:ext>
            </a:extLst>
          </p:cNvPr>
          <p:cNvPicPr>
            <a:picLocks noChangeAspect="1"/>
          </p:cNvPicPr>
          <p:nvPr/>
        </p:nvPicPr>
        <p:blipFill rotWithShape="1">
          <a:blip r:embed="rId3"/>
          <a:srcRect t="15701" r="93682" b="15701"/>
          <a:stretch/>
        </p:blipFill>
        <p:spPr>
          <a:xfrm>
            <a:off x="0" y="-36096"/>
            <a:ext cx="770257" cy="5575068"/>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26814"/>
            <a:ext cx="770257" cy="391261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37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0-#ppt_w/2"/>
                                          </p:val>
                                        </p:tav>
                                        <p:tav tm="100000">
                                          <p:val>
                                            <p:strVal val="#ppt_x"/>
                                          </p:val>
                                        </p:tav>
                                      </p:tavLst>
                                    </p:anim>
                                    <p:anim calcmode="lin" valueType="num">
                                      <p:cBhvr additive="base">
                                        <p:cTn id="12" dur="2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08D26-0E6F-103E-02C6-6ECDAB0CDD5D}"/>
              </a:ext>
            </a:extLst>
          </p:cNvPr>
          <p:cNvSpPr>
            <a:spLocks noGrp="1"/>
          </p:cNvSpPr>
          <p:nvPr>
            <p:ph type="title"/>
          </p:nvPr>
        </p:nvSpPr>
        <p:spPr/>
        <p:txBody>
          <a:bodyPr/>
          <a:lstStyle/>
          <a:p>
            <a:r>
              <a:rPr lang="en-US" dirty="0"/>
              <a:t>DIY REVOCABLE LIVING TRUST</a:t>
            </a:r>
          </a:p>
        </p:txBody>
      </p:sp>
      <p:sp>
        <p:nvSpPr>
          <p:cNvPr id="4" name="Rectangle 3">
            <a:extLst>
              <a:ext uri="{FF2B5EF4-FFF2-40B4-BE49-F238E27FC236}">
                <a16:creationId xmlns:a16="http://schemas.microsoft.com/office/drawing/2014/main" id="{21344E60-449B-A793-D7D4-ED952E128AD5}"/>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D31F3A43-F12F-856B-E103-3BDEEF7C178A}"/>
              </a:ext>
            </a:extLst>
          </p:cNvPr>
          <p:cNvSpPr>
            <a:spLocks noGrp="1"/>
          </p:cNvSpPr>
          <p:nvPr>
            <p:ph idx="1"/>
          </p:nvPr>
        </p:nvSpPr>
        <p:spPr>
          <a:xfrm>
            <a:off x="838199" y="1825625"/>
            <a:ext cx="8101264" cy="3619211"/>
          </a:xfrm>
        </p:spPr>
        <p:txBody>
          <a:bodyPr>
            <a:normAutofit/>
          </a:bodyPr>
          <a:lstStyle/>
          <a:p>
            <a:r>
              <a:rPr lang="en-US" dirty="0"/>
              <a:t>Fully customizable, attorney drafted documents.</a:t>
            </a:r>
          </a:p>
          <a:p>
            <a:r>
              <a:rPr lang="en-US" dirty="0"/>
              <a:t>Affordable and convenient.</a:t>
            </a:r>
          </a:p>
          <a:p>
            <a:r>
              <a:rPr lang="en-US" dirty="0"/>
              <a:t>No waiting, no travel, and no big lawyer bills!</a:t>
            </a:r>
          </a:p>
          <a:p>
            <a:r>
              <a:rPr lang="en-US" dirty="0"/>
              <a:t>Updates and changes do not have any additional charges.</a:t>
            </a:r>
          </a:p>
          <a:p>
            <a:r>
              <a:rPr lang="en-US" dirty="0"/>
              <a:t>TurboTax, LegalZoom, Revocable Living Trust.</a:t>
            </a:r>
          </a:p>
        </p:txBody>
      </p:sp>
    </p:spTree>
    <p:extLst>
      <p:ext uri="{BB962C8B-B14F-4D97-AF65-F5344CB8AC3E}">
        <p14:creationId xmlns:p14="http://schemas.microsoft.com/office/powerpoint/2010/main" val="402411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51EDD-DD00-22CC-4585-109F21DDFDD9}"/>
              </a:ext>
            </a:extLst>
          </p:cNvPr>
          <p:cNvPicPr>
            <a:picLocks noChangeAspect="1"/>
          </p:cNvPicPr>
          <p:nvPr/>
        </p:nvPicPr>
        <p:blipFill>
          <a:blip r:embed="rId3"/>
          <a:srcRect t="16095" b="16095"/>
          <a:stretch/>
        </p:blipFill>
        <p:spPr>
          <a:xfrm>
            <a:off x="-1" y="8165"/>
            <a:ext cx="12192000" cy="551163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154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00BAA-30A9-708D-295F-9CC1CFEA7DA8}"/>
              </a:ext>
            </a:extLst>
          </p:cNvPr>
          <p:cNvSpPr txBox="1"/>
          <p:nvPr/>
        </p:nvSpPr>
        <p:spPr>
          <a:xfrm>
            <a:off x="1159476" y="4157241"/>
            <a:ext cx="10227276" cy="733534"/>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5000"/>
              </a:lnSpc>
            </a:pPr>
            <a:r>
              <a:rPr lang="en-US" sz="4800" b="1" spc="-150" dirty="0">
                <a:solidFill>
                  <a:schemeClr val="bg1"/>
                </a:solidFill>
                <a:latin typeface="Arial Black" panose="020B0604020202020204" pitchFamily="34" charset="0"/>
                <a:cs typeface="Arial Black" panose="020B0604020202020204" pitchFamily="34" charset="0"/>
              </a:rPr>
              <a:t>DEATH &amp; TRANSFER TAXES</a:t>
            </a:r>
            <a:endParaRPr lang="en-US" sz="4800" b="1" spc="-150" dirty="0">
              <a:solidFill>
                <a:schemeClr val="tx2"/>
              </a:solidFill>
              <a:latin typeface="Arial Black" panose="020B0604020202020204" pitchFamily="34" charset="0"/>
              <a:cs typeface="Arial Black"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B35207-C0CF-18B6-1008-F8D3C31DF56D}"/>
              </a:ext>
            </a:extLst>
          </p:cNvPr>
          <p:cNvPicPr>
            <a:picLocks noChangeAspect="1"/>
          </p:cNvPicPr>
          <p:nvPr/>
        </p:nvPicPr>
        <p:blipFill rotWithShape="1">
          <a:blip r:embed="rId3"/>
          <a:srcRect l="-148" t="15910" r="93830" b="16270"/>
          <a:stretch/>
        </p:blipFill>
        <p:spPr>
          <a:xfrm>
            <a:off x="-2" y="-8107"/>
            <a:ext cx="770257" cy="5511635"/>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80419"/>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16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TYPES OF FEDERAL TAX </a:t>
            </a:r>
            <a:r>
              <a:rPr lang="en-US" sz="2500" b="0" spc="-150" dirty="0">
                <a:solidFill>
                  <a:schemeClr val="accent1">
                    <a:lumMod val="50000"/>
                    <a:lumOff val="50000"/>
                  </a:schemeClr>
                </a:solidFill>
                <a:latin typeface="Arial" panose="020B0604020202020204" pitchFamily="34" charset="0"/>
                <a:cs typeface="Arial" panose="020B0604020202020204" pitchFamily="34" charset="0"/>
              </a:rPr>
              <a:t>TRANSFERRED PROPERTY</a:t>
            </a: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Table 4">
            <a:extLst>
              <a:ext uri="{FF2B5EF4-FFF2-40B4-BE49-F238E27FC236}">
                <a16:creationId xmlns:a16="http://schemas.microsoft.com/office/drawing/2014/main" id="{9F95FA95-D466-1461-C179-7C35832B184E}"/>
              </a:ext>
            </a:extLst>
          </p:cNvPr>
          <p:cNvGraphicFramePr>
            <a:graphicFrameLocks noGrp="1"/>
          </p:cNvGraphicFramePr>
          <p:nvPr>
            <p:extLst>
              <p:ext uri="{D42A27DB-BD31-4B8C-83A1-F6EECF244321}">
                <p14:modId xmlns:p14="http://schemas.microsoft.com/office/powerpoint/2010/main" val="3824578615"/>
              </p:ext>
            </p:extLst>
          </p:nvPr>
        </p:nvGraphicFramePr>
        <p:xfrm>
          <a:off x="525379" y="1486657"/>
          <a:ext cx="10940716" cy="3503317"/>
        </p:xfrm>
        <a:graphic>
          <a:graphicData uri="http://schemas.openxmlformats.org/drawingml/2006/table">
            <a:tbl>
              <a:tblPr firstRow="1" bandRow="1">
                <a:tableStyleId>{5C22544A-7EE6-4342-B048-85BDC9FD1C3A}</a:tableStyleId>
              </a:tblPr>
              <a:tblGrid>
                <a:gridCol w="2283319">
                  <a:extLst>
                    <a:ext uri="{9D8B030D-6E8A-4147-A177-3AD203B41FA5}">
                      <a16:colId xmlns:a16="http://schemas.microsoft.com/office/drawing/2014/main" val="3422404484"/>
                    </a:ext>
                  </a:extLst>
                </a:gridCol>
                <a:gridCol w="4000760">
                  <a:extLst>
                    <a:ext uri="{9D8B030D-6E8A-4147-A177-3AD203B41FA5}">
                      <a16:colId xmlns:a16="http://schemas.microsoft.com/office/drawing/2014/main" val="1152906571"/>
                    </a:ext>
                  </a:extLst>
                </a:gridCol>
                <a:gridCol w="4656637">
                  <a:extLst>
                    <a:ext uri="{9D8B030D-6E8A-4147-A177-3AD203B41FA5}">
                      <a16:colId xmlns:a16="http://schemas.microsoft.com/office/drawing/2014/main" val="285173212"/>
                    </a:ext>
                  </a:extLst>
                </a:gridCol>
              </a:tblGrid>
              <a:tr h="577237">
                <a:tc>
                  <a:txBody>
                    <a:bodyPr/>
                    <a:lstStyle/>
                    <a:p>
                      <a:pPr algn="ctr"/>
                      <a:r>
                        <a:rPr lang="en-US" dirty="0">
                          <a:latin typeface="Arial" panose="020B0604020202020204" pitchFamily="34" charset="0"/>
                          <a:cs typeface="Arial" panose="020B0604020202020204" pitchFamily="34" charset="0"/>
                        </a:rPr>
                        <a:t>TAX TYPE</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WHEN APPLICABLE</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TAX RATE</a:t>
                      </a:r>
                    </a:p>
                  </a:txBody>
                  <a:tcPr anchor="ctr">
                    <a:solidFill>
                      <a:schemeClr val="tx1"/>
                    </a:solidFill>
                  </a:tcPr>
                </a:tc>
                <a:extLst>
                  <a:ext uri="{0D108BD9-81ED-4DB2-BD59-A6C34878D82A}">
                    <a16:rowId xmlns:a16="http://schemas.microsoft.com/office/drawing/2014/main" val="86936573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Federal Gift Tax</a:t>
                      </a:r>
                    </a:p>
                  </a:txBody>
                  <a:tcPr anchor="ctr"/>
                </a:tc>
                <a:tc>
                  <a:txBody>
                    <a:bodyPr/>
                    <a:lstStyle/>
                    <a:p>
                      <a:pPr algn="l"/>
                      <a:r>
                        <a:rPr lang="en-US" sz="1600" dirty="0">
                          <a:solidFill>
                            <a:schemeClr val="accent5"/>
                          </a:solidFill>
                          <a:latin typeface="Arial" panose="020B0604020202020204" pitchFamily="34" charset="0"/>
                          <a:cs typeface="Arial" panose="020B0604020202020204" pitchFamily="34" charset="0"/>
                        </a:rPr>
                        <a:t>Gifts made during your lifetime above the annual exclusion amount and not covered by one of the other limited exclusions</a:t>
                      </a:r>
                    </a:p>
                  </a:txBody>
                  <a:tcPr anchor="ctr"/>
                </a:tc>
                <a:tc>
                  <a:txBody>
                    <a:bodyPr/>
                    <a:lstStyle/>
                    <a:p>
                      <a:pPr algn="l"/>
                      <a:r>
                        <a:rPr lang="en-US" sz="1600" b="1" dirty="0">
                          <a:solidFill>
                            <a:schemeClr val="accent5"/>
                          </a:solidFill>
                          <a:latin typeface="Arial" panose="020B0604020202020204" pitchFamily="34" charset="0"/>
                          <a:cs typeface="Arial" panose="020B0604020202020204" pitchFamily="34" charset="0"/>
                        </a:rPr>
                        <a:t>40% on amounts in excess of $13.99 million </a:t>
                      </a:r>
                      <a:r>
                        <a:rPr lang="en-US" sz="1600" dirty="0">
                          <a:solidFill>
                            <a:schemeClr val="accent5"/>
                          </a:solidFill>
                          <a:latin typeface="Arial" panose="020B0604020202020204" pitchFamily="34" charset="0"/>
                          <a:cs typeface="Arial" panose="020B0604020202020204" pitchFamily="34" charset="0"/>
                        </a:rPr>
                        <a:t>including all prior taxable gifts</a:t>
                      </a:r>
                    </a:p>
                  </a:txBody>
                  <a:tcPr anchor="ctr"/>
                </a:tc>
                <a:extLst>
                  <a:ext uri="{0D108BD9-81ED-4DB2-BD59-A6C34878D82A}">
                    <a16:rowId xmlns:a16="http://schemas.microsoft.com/office/drawing/2014/main" val="4174782565"/>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Federal Estate Tax</a:t>
                      </a:r>
                    </a:p>
                  </a:txBody>
                  <a:tcPr anchor="ctr"/>
                </a:tc>
                <a:tc>
                  <a:txBody>
                    <a:bodyPr/>
                    <a:lstStyle/>
                    <a:p>
                      <a:pPr algn="l"/>
                      <a:r>
                        <a:rPr lang="en-US" sz="1600" dirty="0">
                          <a:solidFill>
                            <a:schemeClr val="accent5"/>
                          </a:solidFill>
                          <a:latin typeface="Arial" panose="020B0604020202020204" pitchFamily="34" charset="0"/>
                          <a:cs typeface="Arial" panose="020B0604020202020204" pitchFamily="34" charset="0"/>
                        </a:rPr>
                        <a:t>Applies to assets transferred at time of death for estates above $13.61 million, including lifetime taxable gifts</a:t>
                      </a:r>
                    </a:p>
                  </a:txBody>
                  <a:tcPr anchor="ctr"/>
                </a:tc>
                <a:tc>
                  <a:txBody>
                    <a:bodyPr/>
                    <a:lstStyle/>
                    <a:p>
                      <a:pPr algn="l"/>
                      <a:r>
                        <a:rPr lang="en-US" sz="1600" b="1" dirty="0">
                          <a:solidFill>
                            <a:schemeClr val="accent5"/>
                          </a:solidFill>
                          <a:latin typeface="Arial" panose="020B0604020202020204" pitchFamily="34" charset="0"/>
                          <a:cs typeface="Arial" panose="020B0604020202020204" pitchFamily="34" charset="0"/>
                        </a:rPr>
                        <a:t>40% on amounts in excess of $13.99 million</a:t>
                      </a:r>
                    </a:p>
                  </a:txBody>
                  <a:tcPr anchor="ctr"/>
                </a:tc>
                <a:extLst>
                  <a:ext uri="{0D108BD9-81ED-4DB2-BD59-A6C34878D82A}">
                    <a16:rowId xmlns:a16="http://schemas.microsoft.com/office/drawing/2014/main" val="4135536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Generation Skipping Tax</a:t>
                      </a:r>
                    </a:p>
                  </a:txBody>
                  <a:tcPr anchor="ctr"/>
                </a:tc>
                <a:tc>
                  <a:txBody>
                    <a:bodyPr/>
                    <a:lstStyle/>
                    <a:p>
                      <a:pPr algn="l"/>
                      <a:r>
                        <a:rPr lang="en-US" sz="1600" dirty="0">
                          <a:solidFill>
                            <a:schemeClr val="accent5"/>
                          </a:solidFill>
                          <a:latin typeface="Arial" panose="020B0604020202020204" pitchFamily="34" charset="0"/>
                          <a:cs typeface="Arial" panose="020B0604020202020204" pitchFamily="34" charset="0"/>
                        </a:rPr>
                        <a:t>Applies to transfers made to those more than one generation below you</a:t>
                      </a:r>
                    </a:p>
                  </a:txBody>
                  <a:tcPr anchor="ctr"/>
                </a:tc>
                <a:tc>
                  <a:txBody>
                    <a:bodyPr/>
                    <a:lstStyle/>
                    <a:p>
                      <a:pPr algn="l"/>
                      <a:r>
                        <a:rPr lang="en-US" sz="1600" b="1" dirty="0">
                          <a:solidFill>
                            <a:schemeClr val="accent5"/>
                          </a:solidFill>
                          <a:latin typeface="Arial" panose="020B0604020202020204" pitchFamily="34" charset="0"/>
                          <a:cs typeface="Arial" panose="020B0604020202020204" pitchFamily="34" charset="0"/>
                        </a:rPr>
                        <a:t>40% on amounts in excess of $13.99 million</a:t>
                      </a:r>
                    </a:p>
                    <a:p>
                      <a:pPr algn="l"/>
                      <a:r>
                        <a:rPr lang="en-US" sz="1600" dirty="0">
                          <a:solidFill>
                            <a:schemeClr val="accent5"/>
                          </a:solidFill>
                          <a:latin typeface="Arial" panose="020B0604020202020204" pitchFamily="34" charset="0"/>
                          <a:cs typeface="Arial" panose="020B0604020202020204" pitchFamily="34" charset="0"/>
                        </a:rPr>
                        <a:t>Tax is in addition to gift and estate taxes</a:t>
                      </a:r>
                    </a:p>
                  </a:txBody>
                  <a:tcPr anchor="ctr"/>
                </a:tc>
                <a:extLst>
                  <a:ext uri="{0D108BD9-81ED-4DB2-BD59-A6C34878D82A}">
                    <a16:rowId xmlns:a16="http://schemas.microsoft.com/office/drawing/2014/main" val="132998279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State Estate and Inheritance Tax</a:t>
                      </a:r>
                    </a:p>
                  </a:txBody>
                  <a:tcPr anchor="ctr"/>
                </a:tc>
                <a:tc>
                  <a:txBody>
                    <a:bodyPr/>
                    <a:lstStyle/>
                    <a:p>
                      <a:pPr algn="l"/>
                      <a:r>
                        <a:rPr lang="en-US" sz="1600" dirty="0">
                          <a:solidFill>
                            <a:schemeClr val="accent5"/>
                          </a:solidFill>
                          <a:latin typeface="Arial" panose="020B0604020202020204" pitchFamily="34" charset="0"/>
                          <a:cs typeface="Arial" panose="020B0604020202020204" pitchFamily="34" charset="0"/>
                        </a:rPr>
                        <a:t>Applies to those inheriting your estate (generally applies to all estates)</a:t>
                      </a:r>
                    </a:p>
                  </a:txBody>
                  <a:tcPr anchor="ctr"/>
                </a:tc>
                <a:tc>
                  <a:txBody>
                    <a:bodyPr/>
                    <a:lstStyle/>
                    <a:p>
                      <a:pPr algn="l"/>
                      <a:r>
                        <a:rPr lang="en-US" sz="1600" dirty="0">
                          <a:solidFill>
                            <a:schemeClr val="accent5"/>
                          </a:solidFill>
                          <a:latin typeface="Arial" panose="020B0604020202020204" pitchFamily="34" charset="0"/>
                          <a:cs typeface="Arial" panose="020B0604020202020204" pitchFamily="34" charset="0"/>
                        </a:rPr>
                        <a:t>Rates, exemptions and deductions vary from state to state.</a:t>
                      </a:r>
                    </a:p>
                  </a:txBody>
                  <a:tcPr anchor="ctr"/>
                </a:tc>
                <a:extLst>
                  <a:ext uri="{0D108BD9-81ED-4DB2-BD59-A6C34878D82A}">
                    <a16:rowId xmlns:a16="http://schemas.microsoft.com/office/drawing/2014/main" val="1175359927"/>
                  </a:ext>
                </a:extLst>
              </a:tr>
            </a:tbl>
          </a:graphicData>
        </a:graphic>
      </p:graphicFrame>
      <p:sp>
        <p:nvSpPr>
          <p:cNvPr id="4" name="TextBox 3">
            <a:extLst>
              <a:ext uri="{FF2B5EF4-FFF2-40B4-BE49-F238E27FC236}">
                <a16:creationId xmlns:a16="http://schemas.microsoft.com/office/drawing/2014/main" id="{52ED7876-E1D3-483D-E4C9-2FCF5BDA5CE8}"/>
              </a:ext>
            </a:extLst>
          </p:cNvPr>
          <p:cNvSpPr txBox="1"/>
          <p:nvPr/>
        </p:nvSpPr>
        <p:spPr>
          <a:xfrm>
            <a:off x="525379" y="5116055"/>
            <a:ext cx="10940711" cy="338554"/>
          </a:xfrm>
          <a:prstGeom prst="rect">
            <a:avLst/>
          </a:prstGeom>
          <a:noFill/>
        </p:spPr>
        <p:txBody>
          <a:bodyPr wrap="square" rtlCol="0">
            <a:spAutoFit/>
          </a:bodyPr>
          <a:lstStyle/>
          <a:p>
            <a:r>
              <a:rPr lang="en-US" sz="800" i="1" dirty="0">
                <a:latin typeface="Arial" panose="020B0604020202020204" pitchFamily="34" charset="0"/>
                <a:cs typeface="Arial" panose="020B0604020202020204" pitchFamily="34" charset="0"/>
              </a:rPr>
              <a:t>Sources: https://</a:t>
            </a:r>
            <a:r>
              <a:rPr lang="en-US" sz="800" i="1" dirty="0" err="1">
                <a:latin typeface="Arial" panose="020B0604020202020204" pitchFamily="34" charset="0"/>
                <a:cs typeface="Arial" panose="020B0604020202020204" pitchFamily="34" charset="0"/>
              </a:rPr>
              <a:t>www.irs.gov</a:t>
            </a:r>
            <a:r>
              <a:rPr lang="en-US" sz="800" i="1" dirty="0">
                <a:latin typeface="Arial" panose="020B0604020202020204" pitchFamily="34" charset="0"/>
                <a:cs typeface="Arial" panose="020B0604020202020204" pitchFamily="34" charset="0"/>
              </a:rPr>
              <a:t>/businesses/small-businesses-self-employed/estate-tax. Accessed March 31, 2025, </a:t>
            </a:r>
            <a:r>
              <a:rPr lang="en-US" sz="800" i="1"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https://www.irs.gov/instructions/i706</a:t>
            </a:r>
            <a:r>
              <a:rPr lang="en-US" sz="800" i="1" dirty="0">
                <a:latin typeface="Arial" panose="020B0604020202020204" pitchFamily="34" charset="0"/>
                <a:cs typeface="Arial" panose="020B0604020202020204" pitchFamily="34" charset="0"/>
              </a:rPr>
              <a:t>. Accessed March 31, 2025.</a:t>
            </a:r>
          </a:p>
          <a:p>
            <a:r>
              <a:rPr lang="en-US" sz="800" i="1"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https://www.irs.gov/newsroom/irs-releases-tax-inflation-adjustments-for-tax-year-2025</a:t>
            </a:r>
            <a:r>
              <a:rPr lang="en-US" sz="800" i="1" dirty="0">
                <a:latin typeface="Arial" panose="020B0604020202020204" pitchFamily="34" charset="0"/>
                <a:cs typeface="Arial" panose="020B0604020202020204" pitchFamily="34" charset="0"/>
              </a:rPr>
              <a:t>. Accessed March 31, 2025. </a:t>
            </a:r>
            <a:r>
              <a:rPr lang="en-US" sz="800" i="1"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https://www.irs.gov/businesses/small-businesses-self-employed/whats-new-estate-and-gift-tax</a:t>
            </a:r>
            <a:r>
              <a:rPr lang="en-US" sz="800" i="1" dirty="0">
                <a:latin typeface="Arial" panose="020B0604020202020204" pitchFamily="34" charset="0"/>
                <a:cs typeface="Arial" panose="020B0604020202020204" pitchFamily="34" charset="0"/>
              </a:rPr>
              <a:t>. Accessed March 31, 2025.</a:t>
            </a:r>
          </a:p>
        </p:txBody>
      </p:sp>
    </p:spTree>
    <p:extLst>
      <p:ext uri="{BB962C8B-B14F-4D97-AF65-F5344CB8AC3E}">
        <p14:creationId xmlns:p14="http://schemas.microsoft.com/office/powerpoint/2010/main" val="212569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DA7F7-2C3B-1994-0D00-E7F1D975F8E5}"/>
              </a:ext>
            </a:extLst>
          </p:cNvPr>
          <p:cNvSpPr>
            <a:spLocks noGrp="1"/>
          </p:cNvSpPr>
          <p:nvPr>
            <p:ph type="title"/>
          </p:nvPr>
        </p:nvSpPr>
        <p:spPr/>
        <p:txBody>
          <a:bodyPr/>
          <a:lstStyle/>
          <a:p>
            <a:r>
              <a:rPr lang="en-US" dirty="0"/>
              <a:t>ARE RECEIVED ASSETS TAXABLE?</a:t>
            </a:r>
          </a:p>
        </p:txBody>
      </p:sp>
      <p:sp>
        <p:nvSpPr>
          <p:cNvPr id="3" name="Content Placeholder 2">
            <a:extLst>
              <a:ext uri="{FF2B5EF4-FFF2-40B4-BE49-F238E27FC236}">
                <a16:creationId xmlns:a16="http://schemas.microsoft.com/office/drawing/2014/main" id="{F2A9048F-FF5C-DE58-5432-F97340292F89}"/>
              </a:ext>
            </a:extLst>
          </p:cNvPr>
          <p:cNvSpPr>
            <a:spLocks noGrp="1"/>
          </p:cNvSpPr>
          <p:nvPr>
            <p:ph idx="1"/>
          </p:nvPr>
        </p:nvSpPr>
        <p:spPr>
          <a:xfrm>
            <a:off x="838199" y="1825625"/>
            <a:ext cx="10515600" cy="3619211"/>
          </a:xfrm>
        </p:spPr>
        <p:txBody>
          <a:bodyPr>
            <a:normAutofit/>
          </a:bodyPr>
          <a:lstStyle/>
          <a:p>
            <a:r>
              <a:rPr lang="en-US" sz="2400" dirty="0"/>
              <a:t>Generally, beneficiaries </a:t>
            </a:r>
            <a:r>
              <a:rPr lang="en-US" sz="2400" b="1" dirty="0"/>
              <a:t>do not pay income tax </a:t>
            </a:r>
            <a:r>
              <a:rPr lang="en-US" sz="2400" dirty="0"/>
              <a:t>on money or property </a:t>
            </a:r>
            <a:br>
              <a:rPr lang="en-US" sz="2400" dirty="0"/>
            </a:br>
            <a:r>
              <a:rPr lang="en-US" sz="2400" dirty="0"/>
              <a:t>that they inherit.</a:t>
            </a:r>
          </a:p>
          <a:p>
            <a:r>
              <a:rPr lang="en-US" sz="2400" dirty="0"/>
              <a:t>Step up in Cost Basis rule applies for </a:t>
            </a:r>
            <a:r>
              <a:rPr lang="en-US" sz="2400" b="1" dirty="0"/>
              <a:t>Capital Gains </a:t>
            </a:r>
            <a:r>
              <a:rPr lang="en-US" sz="2400" dirty="0"/>
              <a:t>(Date of death, responsible for new growth).</a:t>
            </a:r>
          </a:p>
          <a:p>
            <a:r>
              <a:rPr lang="en-US" sz="2400" dirty="0"/>
              <a:t>Tax is due on </a:t>
            </a:r>
            <a:r>
              <a:rPr lang="en-US" sz="2400" b="1" dirty="0"/>
              <a:t>income that comes from the trust</a:t>
            </a:r>
            <a:r>
              <a:rPr lang="en-US" sz="2400" dirty="0"/>
              <a:t>.</a:t>
            </a:r>
          </a:p>
          <a:p>
            <a:r>
              <a:rPr lang="en-US" sz="2400" dirty="0"/>
              <a:t>Money inherited from a 401(k), 403(b), or Traditional IRA </a:t>
            </a:r>
            <a:r>
              <a:rPr lang="en-US" sz="2400" b="1" dirty="0"/>
              <a:t>is taxable.</a:t>
            </a:r>
          </a:p>
          <a:p>
            <a:r>
              <a:rPr lang="en-US" sz="2400" dirty="0"/>
              <a:t>No tax due from Roth IRA (5-year rule) or death benefit from life insurance.</a:t>
            </a:r>
          </a:p>
        </p:txBody>
      </p:sp>
      <p:sp>
        <p:nvSpPr>
          <p:cNvPr id="4" name="Rectangle 3">
            <a:extLst>
              <a:ext uri="{FF2B5EF4-FFF2-40B4-BE49-F238E27FC236}">
                <a16:creationId xmlns:a16="http://schemas.microsoft.com/office/drawing/2014/main" id="{F342FDA3-F0CB-FEF8-0FFD-14C15EF727B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3582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1C62A-A933-815F-B91A-E6CB9D343715}"/>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90D8514F-44B8-F355-834E-9D47B13B411D}"/>
              </a:ext>
            </a:extLst>
          </p:cNvPr>
          <p:cNvSpPr txBox="1">
            <a:spLocks/>
          </p:cNvSpPr>
          <p:nvPr/>
        </p:nvSpPr>
        <p:spPr>
          <a:xfrm>
            <a:off x="838199" y="751639"/>
            <a:ext cx="10206789"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YOU HAVE A CHOICE… WHICH ESTATE PLAN DO YOU WANT FOR YOURSELF?</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02F295E9-57E6-DCE9-D2CD-075A1879A3D2}"/>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ED16A36C-36CC-A82D-57BF-70222C53D470}"/>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1D689EA3-3195-BBBD-8BB3-02165F16B49A}"/>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CD3A1BCF-9704-D486-1CA3-58250E906B07}"/>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C048F13-C622-E97B-2F5D-97B9F64BA95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E44380A9-3217-B780-29C4-9DC36FCF3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Diagram 4">
            <a:extLst>
              <a:ext uri="{FF2B5EF4-FFF2-40B4-BE49-F238E27FC236}">
                <a16:creationId xmlns:a16="http://schemas.microsoft.com/office/drawing/2014/main" id="{BF60C3E7-3DE6-5E28-EFC7-F2BFAE321F93}"/>
              </a:ext>
            </a:extLst>
          </p:cNvPr>
          <p:cNvGraphicFramePr/>
          <p:nvPr>
            <p:extLst>
              <p:ext uri="{D42A27DB-BD31-4B8C-83A1-F6EECF244321}">
                <p14:modId xmlns:p14="http://schemas.microsoft.com/office/powerpoint/2010/main" val="4144955743"/>
              </p:ext>
            </p:extLst>
          </p:nvPr>
        </p:nvGraphicFramePr>
        <p:xfrm>
          <a:off x="838200" y="2106291"/>
          <a:ext cx="8128000" cy="2709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230E3AA-886E-C1B7-5586-0DFED78A36B2}"/>
              </a:ext>
            </a:extLst>
          </p:cNvPr>
          <p:cNvPicPr>
            <a:picLocks noChangeAspect="1"/>
          </p:cNvPicPr>
          <p:nvPr/>
        </p:nvPicPr>
        <p:blipFill rotWithShape="1">
          <a:blip r:embed="rId8"/>
          <a:srcRect l="31560" t="517" b="11496"/>
          <a:stretch/>
        </p:blipFill>
        <p:spPr>
          <a:xfrm>
            <a:off x="7308849" y="1904007"/>
            <a:ext cx="4320745" cy="3113903"/>
          </a:xfrm>
          <a:prstGeom prst="rect">
            <a:avLst/>
          </a:prstGeom>
          <a:ln w="38100">
            <a:solidFill>
              <a:schemeClr val="tx1"/>
            </a:solidFill>
          </a:ln>
        </p:spPr>
      </p:pic>
    </p:spTree>
    <p:extLst>
      <p:ext uri="{BB962C8B-B14F-4D97-AF65-F5344CB8AC3E}">
        <p14:creationId xmlns:p14="http://schemas.microsoft.com/office/powerpoint/2010/main" val="417946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E24E2-2B63-7422-A43E-0C8D71A65390}"/>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FDE22959-2872-BB81-9B86-9A04EE72B49D}"/>
              </a:ext>
            </a:extLst>
          </p:cNvPr>
          <p:cNvSpPr txBox="1">
            <a:spLocks/>
          </p:cNvSpPr>
          <p:nvPr/>
        </p:nvSpPr>
        <p:spPr>
          <a:xfrm>
            <a:off x="838200" y="1341186"/>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pPr algn="ctr"/>
            <a:r>
              <a:rPr lang="en-US" sz="4500" spc="-150" dirty="0">
                <a:latin typeface="Arial Black" panose="020B0604020202020204" pitchFamily="34" charset="0"/>
                <a:cs typeface="Arial Black" panose="020B0604020202020204" pitchFamily="34" charset="0"/>
              </a:rPr>
              <a:t>YOUR RETIREMENT PLAN &amp; ESTATE PLAN GO HAND IN HAND</a:t>
            </a:r>
          </a:p>
          <a:p>
            <a:pPr algn="ctr"/>
            <a:endParaRPr lang="en-US" sz="3500" spc="-150" dirty="0">
              <a:solidFill>
                <a:schemeClr val="accent1">
                  <a:lumMod val="50000"/>
                  <a:lumOff val="50000"/>
                </a:schemeClr>
              </a:solidFill>
              <a:latin typeface="Arial Black" panose="020B0604020202020204" pitchFamily="34" charset="0"/>
              <a:cs typeface="Arial Black" panose="020B0604020202020204" pitchFamily="34" charset="0"/>
            </a:endParaRPr>
          </a:p>
          <a:p>
            <a:pPr algn="ctr"/>
            <a:r>
              <a:rPr lang="en-US" sz="3500" spc="-150" dirty="0">
                <a:solidFill>
                  <a:schemeClr val="accent1">
                    <a:lumMod val="50000"/>
                    <a:lumOff val="50000"/>
                  </a:schemeClr>
                </a:solidFill>
                <a:latin typeface="Arial Black" panose="020B0604020202020204" pitchFamily="34" charset="0"/>
                <a:cs typeface="Arial Black" panose="020B0604020202020204" pitchFamily="34" charset="0"/>
              </a:rPr>
              <a:t>SCHEDULE YOUR OWN COMPLIMENTARY RETIREMENT REVIEW INCLUDING A REVIEW OF YOUR CURRENT ESTATE PLAN</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8" name="TextBox 7">
            <a:extLst>
              <a:ext uri="{FF2B5EF4-FFF2-40B4-BE49-F238E27FC236}">
                <a16:creationId xmlns:a16="http://schemas.microsoft.com/office/drawing/2014/main" id="{06A313BB-6F13-0ECD-53EF-0DD7637A9365}"/>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F9AA42CF-27A2-BDD5-E4DC-0329E24A2415}"/>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BA61A804-68C4-47CC-4659-B032168CFD2F}"/>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1C53B92-9B1D-BE62-CBE7-017F6AB5AA7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8EAF43F8-2279-CAAC-1B10-C61536046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164366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D1E5F-F2CB-E041-168B-6A003B1B940A}"/>
              </a:ext>
            </a:extLst>
          </p:cNvPr>
          <p:cNvPicPr>
            <a:picLocks noChangeAspect="1"/>
          </p:cNvPicPr>
          <p:nvPr/>
        </p:nvPicPr>
        <p:blipFill>
          <a:blip r:embed="rId2"/>
          <a:srcRect t="9505" b="9505"/>
          <a:stretch/>
        </p:blipFill>
        <p:spPr>
          <a:xfrm>
            <a:off x="0" y="0"/>
            <a:ext cx="12192000" cy="5535385"/>
          </a:xfrm>
          <a:prstGeom prst="rect">
            <a:avLst/>
          </a:prstGeom>
        </p:spPr>
      </p:pic>
      <p:sp>
        <p:nvSpPr>
          <p:cNvPr id="3" name="Rectangle 2">
            <a:extLst>
              <a:ext uri="{FF2B5EF4-FFF2-40B4-BE49-F238E27FC236}">
                <a16:creationId xmlns:a16="http://schemas.microsoft.com/office/drawing/2014/main" id="{C6E72E4B-0DAF-19C4-7B15-CD109A4B9452}"/>
              </a:ext>
            </a:extLst>
          </p:cNvPr>
          <p:cNvSpPr/>
          <p:nvPr/>
        </p:nvSpPr>
        <p:spPr>
          <a:xfrm>
            <a:off x="0" y="0"/>
            <a:ext cx="12192000" cy="553538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1198930" y="2921553"/>
            <a:ext cx="10227276" cy="1014893"/>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7000"/>
              </a:lnSpc>
            </a:pPr>
            <a:r>
              <a:rPr lang="en-US" sz="8800" b="1" dirty="0">
                <a:solidFill>
                  <a:schemeClr val="bg1"/>
                </a:solidFill>
                <a:latin typeface="Arial Narrow" panose="020B0604020202020204" pitchFamily="34" charset="0"/>
                <a:cs typeface="Arial Narrow" panose="020B0604020202020204" pitchFamily="34" charset="0"/>
              </a:rPr>
              <a:t>THANK YOU!</a:t>
            </a:r>
            <a:endParaRPr lang="en-US" sz="6000" b="1" dirty="0">
              <a:solidFill>
                <a:schemeClr val="bg1"/>
              </a:solidFill>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B7F9D046-D6F7-299C-7608-97C5CB35F5DF}"/>
              </a:ext>
            </a:extLst>
          </p:cNvPr>
          <p:cNvSpPr txBox="1"/>
          <p:nvPr/>
        </p:nvSpPr>
        <p:spPr>
          <a:xfrm>
            <a:off x="8065496" y="2767692"/>
            <a:ext cx="2386153" cy="193899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000" dirty="0">
                <a:solidFill>
                  <a:schemeClr val="bg2"/>
                </a:solidFill>
                <a:latin typeface="Arial" panose="020B0604020202020204" pitchFamily="34" charset="0"/>
                <a:cs typeface="Arial" panose="020B0604020202020204" pitchFamily="34" charset="0"/>
              </a:rPr>
              <a:t>000.000.0000</a:t>
            </a:r>
          </a:p>
          <a:p>
            <a:r>
              <a:rPr lang="en-US" sz="2000" dirty="0">
                <a:solidFill>
                  <a:schemeClr val="bg2"/>
                </a:solidFill>
                <a:latin typeface="Arial" panose="020B0604020202020204" pitchFamily="34" charset="0"/>
                <a:cs typeface="Arial" panose="020B0604020202020204" pitchFamily="34" charset="0"/>
              </a:rPr>
              <a:t>Email</a:t>
            </a:r>
          </a:p>
          <a:p>
            <a:r>
              <a:rPr lang="en-US" sz="2000" dirty="0">
                <a:solidFill>
                  <a:schemeClr val="bg2"/>
                </a:solidFill>
                <a:latin typeface="Arial" panose="020B0604020202020204" pitchFamily="34" charset="0"/>
                <a:cs typeface="Arial" panose="020B0604020202020204" pitchFamily="34" charset="0"/>
              </a:rPr>
              <a:t>Website URL</a:t>
            </a:r>
          </a:p>
          <a:p>
            <a:endParaRPr lang="en-US" sz="2000" dirty="0">
              <a:solidFill>
                <a:schemeClr val="bg2"/>
              </a:solidFill>
              <a:latin typeface="Arial" panose="020B0604020202020204" pitchFamily="34" charset="0"/>
              <a:cs typeface="Arial" panose="020B0604020202020204" pitchFamily="34" charset="0"/>
            </a:endParaRPr>
          </a:p>
          <a:p>
            <a:r>
              <a:rPr lang="en-US" sz="2000" dirty="0">
                <a:solidFill>
                  <a:schemeClr val="bg2"/>
                </a:solidFill>
                <a:latin typeface="Arial" panose="020B0604020202020204" pitchFamily="34" charset="0"/>
                <a:cs typeface="Arial" panose="020B0604020202020204" pitchFamily="34" charset="0"/>
              </a:rPr>
              <a:t>Address Line 1</a:t>
            </a:r>
          </a:p>
          <a:p>
            <a:r>
              <a:rPr lang="en-US" sz="2000" dirty="0">
                <a:solidFill>
                  <a:schemeClr val="bg2"/>
                </a:solidFill>
                <a:latin typeface="Arial" panose="020B0604020202020204" pitchFamily="34" charset="0"/>
                <a:cs typeface="Arial" panose="020B0604020202020204" pitchFamily="34" charset="0"/>
              </a:rPr>
              <a:t>Address Line 2</a:t>
            </a:r>
          </a:p>
        </p:txBody>
      </p:sp>
      <p:pic>
        <p:nvPicPr>
          <p:cNvPr id="5" name="Picture 4" descr="Logo, company name&#10;&#10;Description automatically generated">
            <a:extLst>
              <a:ext uri="{FF2B5EF4-FFF2-40B4-BE49-F238E27FC236}">
                <a16:creationId xmlns:a16="http://schemas.microsoft.com/office/drawing/2014/main" id="{12DC2270-08AC-55F0-56C5-79BB3F687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208" y="5703793"/>
            <a:ext cx="2179583" cy="1089792"/>
          </a:xfrm>
          <a:prstGeom prst="rect">
            <a:avLst/>
          </a:prstGeom>
        </p:spPr>
      </p:pic>
    </p:spTree>
    <p:extLst>
      <p:ext uri="{BB962C8B-B14F-4D97-AF65-F5344CB8AC3E}">
        <p14:creationId xmlns:p14="http://schemas.microsoft.com/office/powerpoint/2010/main" val="195982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0FC3BA-6263-EC36-BF56-B7D72B05BFCA}"/>
              </a:ext>
            </a:extLst>
          </p:cNvPr>
          <p:cNvSpPr txBox="1"/>
          <p:nvPr/>
        </p:nvSpPr>
        <p:spPr>
          <a:xfrm>
            <a:off x="745331" y="1231733"/>
            <a:ext cx="10701337" cy="3293209"/>
          </a:xfrm>
          <a:prstGeom prst="rect">
            <a:avLst/>
          </a:prstGeom>
          <a:noFill/>
        </p:spPr>
        <p:txBody>
          <a:bodyPr wrap="square" rtlCol="0">
            <a:spAutoFit/>
          </a:bodyPr>
          <a:lstStyle/>
          <a:p>
            <a:pPr algn="ctr"/>
            <a:r>
              <a:rPr lang="en-US" sz="1600" i="1" u="none" strike="noStrike" dirty="0">
                <a:solidFill>
                  <a:srgbClr val="212121"/>
                </a:solidFill>
                <a:effectLst/>
                <a:latin typeface="Arial" panose="020B0604020202020204" pitchFamily="34" charset="0"/>
                <a:cs typeface="Arial" panose="020B0604020202020204" pitchFamily="34" charset="0"/>
              </a:rPr>
              <a:t>Investment advisory services offered through Foundations Investment Advisors, LLC (“Foundations”), an SEC registered investment adviser. The content provided is intended for informational and educational purposes only. The views, statements and opinions expressed herein are those of the individual speaker(s) and not necessarily those of Foundations and its affiliates. The content herein is subject to change without notice and is based on information available when created. Nothing in this presentation constitutes legal, tax or investment advice or an offer to sell any securities or represent an express or implied opinion or endorsement of any specific investment opportunity, offering or issuer. Each individual investor’s situation is different, and any ideas provided may not be appropriate for your particular circumstances. Personal investment advice can only be rendered after the engagement of Foundations, execution of required documentation, and receipt of required disclosures. Investments in securities involve the risk of loss. Any past performance is no guarantee of future results. Advisory services are only offered to clients or prospective clients where Foundations and its advisors are properly licensed or exempted. Foundations deems reliable any statistical data or information obtained from or prepared by third party sources included in this presentation, but in no way guarantees its accuracy or completeness.</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75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rPr>
              <a:t>WHAT IS ESTATE PLANNING?</a:t>
            </a:r>
            <a:endParaRPr lang="en-US" dirty="0">
              <a:solidFill>
                <a:schemeClr val="accent1">
                  <a:lumMod val="50000"/>
                  <a:lumOff val="50000"/>
                </a:schemeClr>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5678906" y="1849689"/>
            <a:ext cx="6003757" cy="3608820"/>
          </a:xfrm>
        </p:spPr>
        <p:txBody>
          <a:bodyPr>
            <a:normAutofit/>
          </a:bodyPr>
          <a:lstStyle/>
          <a:p>
            <a:pPr marL="0" indent="0">
              <a:lnSpc>
                <a:spcPct val="100000"/>
              </a:lnSpc>
              <a:buClr>
                <a:schemeClr val="accent1">
                  <a:lumMod val="50000"/>
                  <a:lumOff val="50000"/>
                </a:schemeClr>
              </a:buClr>
              <a:buNone/>
            </a:pPr>
            <a:r>
              <a:rPr lang="en-US" dirty="0">
                <a:solidFill>
                  <a:srgbClr val="231F20"/>
                </a:solidFill>
              </a:rPr>
              <a:t>Estate planning is the process of mapping out how you want your personal and financial affairs to be handled in the case of incapacity or death and creating the legal documents necessary to do so. </a:t>
            </a:r>
          </a:p>
        </p:txBody>
      </p:sp>
      <p:pic>
        <p:nvPicPr>
          <p:cNvPr id="6" name="Picture 5">
            <a:extLst>
              <a:ext uri="{FF2B5EF4-FFF2-40B4-BE49-F238E27FC236}">
                <a16:creationId xmlns:a16="http://schemas.microsoft.com/office/drawing/2014/main" id="{E931015E-6D26-AEC2-3294-329EE405317C}"/>
              </a:ext>
            </a:extLst>
          </p:cNvPr>
          <p:cNvPicPr>
            <a:picLocks noChangeAspect="1"/>
          </p:cNvPicPr>
          <p:nvPr/>
        </p:nvPicPr>
        <p:blipFill rotWithShape="1">
          <a:blip r:embed="rId3"/>
          <a:srcRect l="31560" t="517" b="11496"/>
          <a:stretch/>
        </p:blipFill>
        <p:spPr>
          <a:xfrm>
            <a:off x="1034715" y="1690688"/>
            <a:ext cx="4320745" cy="3113903"/>
          </a:xfrm>
          <a:prstGeom prst="rect">
            <a:avLst/>
          </a:prstGeom>
          <a:ln w="38100">
            <a:solidFill>
              <a:schemeClr val="tx1"/>
            </a:solidFill>
          </a:ln>
        </p:spPr>
      </p:pic>
    </p:spTree>
    <p:extLst>
      <p:ext uri="{BB962C8B-B14F-4D97-AF65-F5344CB8AC3E}">
        <p14:creationId xmlns:p14="http://schemas.microsoft.com/office/powerpoint/2010/main" val="137532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rPr>
              <a:t>WHAT IS ESTATE PLANNING?</a:t>
            </a:r>
            <a:endParaRPr lang="en-US" dirty="0">
              <a:solidFill>
                <a:schemeClr val="accent1">
                  <a:lumMod val="50000"/>
                  <a:lumOff val="50000"/>
                </a:schemeClr>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838200" y="1624590"/>
            <a:ext cx="11121189" cy="3608820"/>
          </a:xfrm>
        </p:spPr>
        <p:txBody>
          <a:bodyPr>
            <a:normAutofit/>
          </a:bodyPr>
          <a:lstStyle/>
          <a:p>
            <a:pPr marL="0" indent="0">
              <a:lnSpc>
                <a:spcPct val="100000"/>
              </a:lnSpc>
              <a:buClr>
                <a:schemeClr val="accent1">
                  <a:lumMod val="50000"/>
                  <a:lumOff val="50000"/>
                </a:schemeClr>
              </a:buClr>
              <a:buNone/>
            </a:pPr>
            <a:r>
              <a:rPr lang="en-US" sz="2600" b="1" dirty="0">
                <a:solidFill>
                  <a:schemeClr val="tx1"/>
                </a:solidFill>
              </a:rPr>
              <a:t>Some of the most common goals of estate planning include:</a:t>
            </a:r>
          </a:p>
          <a:p>
            <a:pPr>
              <a:lnSpc>
                <a:spcPct val="100000"/>
              </a:lnSpc>
              <a:buClr>
                <a:schemeClr val="accent1">
                  <a:lumMod val="50000"/>
                  <a:lumOff val="50000"/>
                </a:schemeClr>
              </a:buClr>
            </a:pPr>
            <a:r>
              <a:rPr lang="en-US" sz="1900" dirty="0">
                <a:solidFill>
                  <a:srgbClr val="231F20"/>
                </a:solidFill>
              </a:rPr>
              <a:t>Ensuring that assets are managed properly if you become incapacitated and </a:t>
            </a:r>
            <a:br>
              <a:rPr lang="en-US" sz="1900" dirty="0">
                <a:solidFill>
                  <a:srgbClr val="231F20"/>
                </a:solidFill>
              </a:rPr>
            </a:br>
            <a:r>
              <a:rPr lang="en-US" sz="1900" dirty="0">
                <a:solidFill>
                  <a:srgbClr val="231F20"/>
                </a:solidFill>
              </a:rPr>
              <a:t>cannot manage your affairs</a:t>
            </a:r>
          </a:p>
          <a:p>
            <a:pPr>
              <a:lnSpc>
                <a:spcPct val="100000"/>
              </a:lnSpc>
              <a:buClr>
                <a:schemeClr val="accent1">
                  <a:lumMod val="50000"/>
                  <a:lumOff val="50000"/>
                </a:schemeClr>
              </a:buClr>
            </a:pPr>
            <a:r>
              <a:rPr lang="en-US" sz="1900" dirty="0">
                <a:solidFill>
                  <a:srgbClr val="231F20"/>
                </a:solidFill>
              </a:rPr>
              <a:t>Ability to pass assets to people and entities as you wish</a:t>
            </a:r>
          </a:p>
          <a:p>
            <a:pPr>
              <a:lnSpc>
                <a:spcPct val="100000"/>
              </a:lnSpc>
              <a:buClr>
                <a:schemeClr val="accent1">
                  <a:lumMod val="50000"/>
                  <a:lumOff val="50000"/>
                </a:schemeClr>
              </a:buClr>
            </a:pPr>
            <a:r>
              <a:rPr lang="en-US" sz="1900" dirty="0">
                <a:solidFill>
                  <a:srgbClr val="231F20"/>
                </a:solidFill>
              </a:rPr>
              <a:t>Avoid or minimize taxes</a:t>
            </a:r>
          </a:p>
          <a:p>
            <a:pPr>
              <a:lnSpc>
                <a:spcPct val="100000"/>
              </a:lnSpc>
              <a:buClr>
                <a:schemeClr val="accent1">
                  <a:lumMod val="50000"/>
                  <a:lumOff val="50000"/>
                </a:schemeClr>
              </a:buClr>
            </a:pPr>
            <a:r>
              <a:rPr lang="en-US" sz="1900" dirty="0">
                <a:solidFill>
                  <a:srgbClr val="231F20"/>
                </a:solidFill>
              </a:rPr>
              <a:t>Avoid ambiguities and misunderstandings</a:t>
            </a:r>
          </a:p>
          <a:p>
            <a:pPr>
              <a:lnSpc>
                <a:spcPct val="100000"/>
              </a:lnSpc>
              <a:buClr>
                <a:schemeClr val="accent1">
                  <a:lumMod val="50000"/>
                  <a:lumOff val="50000"/>
                </a:schemeClr>
              </a:buClr>
            </a:pPr>
            <a:r>
              <a:rPr lang="en-US" sz="1900" dirty="0">
                <a:solidFill>
                  <a:srgbClr val="231F20"/>
                </a:solidFill>
              </a:rPr>
              <a:t>Limit administrative costs</a:t>
            </a:r>
          </a:p>
          <a:p>
            <a:pPr>
              <a:lnSpc>
                <a:spcPct val="100000"/>
              </a:lnSpc>
              <a:buClr>
                <a:schemeClr val="accent1">
                  <a:lumMod val="50000"/>
                  <a:lumOff val="50000"/>
                </a:schemeClr>
              </a:buClr>
            </a:pPr>
            <a:r>
              <a:rPr lang="en-US" sz="1900" dirty="0">
                <a:solidFill>
                  <a:srgbClr val="231F20"/>
                </a:solidFill>
              </a:rPr>
              <a:t>Provide resources and care to those with special circumstances</a:t>
            </a:r>
          </a:p>
          <a:p>
            <a:pPr marL="0" indent="0">
              <a:lnSpc>
                <a:spcPct val="100000"/>
              </a:lnSpc>
              <a:buClr>
                <a:schemeClr val="accent1">
                  <a:lumMod val="50000"/>
                  <a:lumOff val="50000"/>
                </a:schemeClr>
              </a:buClr>
              <a:buNone/>
            </a:pPr>
            <a:endParaRPr lang="en-US" dirty="0">
              <a:solidFill>
                <a:srgbClr val="231F20"/>
              </a:solidFill>
            </a:endParaRPr>
          </a:p>
        </p:txBody>
      </p:sp>
    </p:spTree>
    <p:extLst>
      <p:ext uri="{BB962C8B-B14F-4D97-AF65-F5344CB8AC3E}">
        <p14:creationId xmlns:p14="http://schemas.microsoft.com/office/powerpoint/2010/main" val="260344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fade">
                                      <p:cBhvr>
                                        <p:cTn id="10" dur="500"/>
                                        <p:tgtEl>
                                          <p:spTgt spid="1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fade">
                                      <p:cBhvr>
                                        <p:cTn id="13" dur="500"/>
                                        <p:tgtEl>
                                          <p:spTgt spid="17">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xEl>
                                              <p:pRg st="4" end="4"/>
                                            </p:txEl>
                                          </p:spTgt>
                                        </p:tgtEl>
                                        <p:attrNameLst>
                                          <p:attrName>style.visibility</p:attrName>
                                        </p:attrNameLst>
                                      </p:cBhvr>
                                      <p:to>
                                        <p:strVal val="visible"/>
                                      </p:to>
                                    </p:set>
                                    <p:animEffect transition="in" filter="fade">
                                      <p:cBhvr>
                                        <p:cTn id="16" dur="500"/>
                                        <p:tgtEl>
                                          <p:spTgt spid="17">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animEffect transition="in" filter="fade">
                                      <p:cBhvr>
                                        <p:cTn id="19" dur="500"/>
                                        <p:tgtEl>
                                          <p:spTgt spid="17">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Effect transition="in" filter="fade">
                                      <p:cBhvr>
                                        <p:cTn id="22"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73FE-93F4-AE7C-79BA-6B0F3DA7B721}"/>
              </a:ext>
            </a:extLst>
          </p:cNvPr>
          <p:cNvSpPr>
            <a:spLocks noGrp="1"/>
          </p:cNvSpPr>
          <p:nvPr>
            <p:ph type="title"/>
          </p:nvPr>
        </p:nvSpPr>
        <p:spPr/>
        <p:txBody>
          <a:bodyPr/>
          <a:lstStyle/>
          <a:p>
            <a:r>
              <a:rPr lang="en-US" dirty="0"/>
              <a:t>PRINCE</a:t>
            </a:r>
          </a:p>
        </p:txBody>
      </p:sp>
      <p:sp>
        <p:nvSpPr>
          <p:cNvPr id="3" name="Content Placeholder 2">
            <a:extLst>
              <a:ext uri="{FF2B5EF4-FFF2-40B4-BE49-F238E27FC236}">
                <a16:creationId xmlns:a16="http://schemas.microsoft.com/office/drawing/2014/main" id="{6B6DB82B-FFD1-DA6B-3573-1D2065A3721F}"/>
              </a:ext>
            </a:extLst>
          </p:cNvPr>
          <p:cNvSpPr>
            <a:spLocks noGrp="1"/>
          </p:cNvSpPr>
          <p:nvPr>
            <p:ph sz="half" idx="1"/>
          </p:nvPr>
        </p:nvSpPr>
        <p:spPr>
          <a:xfrm>
            <a:off x="838200" y="1940913"/>
            <a:ext cx="7571874" cy="3608820"/>
          </a:xfrm>
          <a:noFill/>
        </p:spPr>
        <p:txBody>
          <a:bodyPr>
            <a:normAutofit fontScale="92500" lnSpcReduction="20000"/>
          </a:bodyPr>
          <a:lstStyle/>
          <a:p>
            <a:r>
              <a:rPr lang="en-US" sz="2400" dirty="0"/>
              <a:t>Died without a will or trust in 2016</a:t>
            </a:r>
          </a:p>
          <a:p>
            <a:r>
              <a:rPr lang="en-US" sz="2400" dirty="0"/>
              <a:t>$156M estate tied up in court for years</a:t>
            </a:r>
          </a:p>
          <a:p>
            <a:r>
              <a:rPr lang="en-US" sz="2400" dirty="0"/>
              <a:t>Family battled over inheritance</a:t>
            </a:r>
          </a:p>
          <a:p>
            <a:r>
              <a:rPr lang="en-US" sz="2400" dirty="0"/>
              <a:t>Public process – legal fees reduced the estate</a:t>
            </a:r>
          </a:p>
          <a:p>
            <a:pPr marL="0" indent="0">
              <a:buNone/>
            </a:pPr>
            <a:endParaRPr lang="en-US" dirty="0"/>
          </a:p>
          <a:p>
            <a:pPr marL="0" indent="0">
              <a:lnSpc>
                <a:spcPct val="120000"/>
              </a:lnSpc>
              <a:buNone/>
            </a:pPr>
            <a:r>
              <a:rPr lang="en-US" b="1" spc="-150" dirty="0">
                <a:solidFill>
                  <a:schemeClr val="bg1"/>
                </a:solidFill>
              </a:rPr>
              <a:t>	</a:t>
            </a:r>
            <a:r>
              <a:rPr lang="en-US" b="1" spc="-150" dirty="0">
                <a:solidFill>
                  <a:schemeClr val="tx1"/>
                </a:solidFill>
              </a:rPr>
              <a:t>KEY LESSON: </a:t>
            </a:r>
          </a:p>
          <a:p>
            <a:pPr marL="0" indent="0">
              <a:lnSpc>
                <a:spcPct val="120000"/>
              </a:lnSpc>
              <a:buNone/>
            </a:pPr>
            <a:r>
              <a:rPr lang="en-US" sz="2600" b="1" dirty="0">
                <a:solidFill>
                  <a:schemeClr val="tx1"/>
                </a:solidFill>
              </a:rPr>
              <a:t>	</a:t>
            </a:r>
            <a:r>
              <a:rPr lang="en-US" sz="2200" b="1" dirty="0">
                <a:solidFill>
                  <a:schemeClr val="tx1"/>
                </a:solidFill>
              </a:rPr>
              <a:t>Even wealthy, famous people delay </a:t>
            </a:r>
            <a:br>
              <a:rPr lang="en-US" sz="2200" b="1" dirty="0">
                <a:solidFill>
                  <a:schemeClr val="tx1"/>
                </a:solidFill>
              </a:rPr>
            </a:br>
            <a:r>
              <a:rPr lang="en-US" sz="2200" b="1" dirty="0">
                <a:solidFill>
                  <a:schemeClr val="tx1"/>
                </a:solidFill>
              </a:rPr>
              <a:t>	planning. Don’t wait until it’s too late!</a:t>
            </a:r>
          </a:p>
        </p:txBody>
      </p:sp>
      <p:sp>
        <p:nvSpPr>
          <p:cNvPr id="4" name="Content Placeholder 3">
            <a:extLst>
              <a:ext uri="{FF2B5EF4-FFF2-40B4-BE49-F238E27FC236}">
                <a16:creationId xmlns:a16="http://schemas.microsoft.com/office/drawing/2014/main" id="{914A6415-1BDA-9A5A-C652-37DF197B66E8}"/>
              </a:ext>
            </a:extLst>
          </p:cNvPr>
          <p:cNvSpPr>
            <a:spLocks noGrp="1"/>
          </p:cNvSpPr>
          <p:nvPr>
            <p:ph sz="half" idx="2"/>
          </p:nvPr>
        </p:nvSpPr>
        <p:spPr>
          <a:xfrm>
            <a:off x="838200" y="1415508"/>
            <a:ext cx="5181600" cy="406483"/>
          </a:xfrm>
        </p:spPr>
        <p:txBody>
          <a:bodyPr>
            <a:normAutofit fontScale="92500" lnSpcReduction="20000"/>
          </a:bodyPr>
          <a:lstStyle/>
          <a:p>
            <a:pPr marL="0" indent="0">
              <a:buNone/>
            </a:pPr>
            <a:r>
              <a:rPr lang="en-US" b="1" dirty="0">
                <a:solidFill>
                  <a:schemeClr val="tx1"/>
                </a:solidFill>
              </a:rPr>
              <a:t>$156 Million – No Will</a:t>
            </a:r>
          </a:p>
        </p:txBody>
      </p:sp>
      <p:sp>
        <p:nvSpPr>
          <p:cNvPr id="5" name="Rectangle 4">
            <a:extLst>
              <a:ext uri="{FF2B5EF4-FFF2-40B4-BE49-F238E27FC236}">
                <a16:creationId xmlns:a16="http://schemas.microsoft.com/office/drawing/2014/main" id="{926B90A1-C0B3-BDF7-E694-129ACE6A8696}"/>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031E2492-F6D6-7B99-5EE7-BFC256D0FAC9}"/>
              </a:ext>
            </a:extLst>
          </p:cNvPr>
          <p:cNvSpPr txBox="1">
            <a:spLocks/>
          </p:cNvSpPr>
          <p:nvPr/>
        </p:nvSpPr>
        <p:spPr>
          <a:xfrm>
            <a:off x="838200" y="1308267"/>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2">
            <a:extLst>
              <a:ext uri="{FF2B5EF4-FFF2-40B4-BE49-F238E27FC236}">
                <a16:creationId xmlns:a16="http://schemas.microsoft.com/office/drawing/2014/main" id="{2F7C5671-06BE-EF80-9A6D-471941434717}"/>
              </a:ext>
            </a:extLst>
          </p:cNvPr>
          <p:cNvSpPr txBox="1">
            <a:spLocks/>
          </p:cNvSpPr>
          <p:nvPr/>
        </p:nvSpPr>
        <p:spPr>
          <a:xfrm>
            <a:off x="838200" y="1320298"/>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0" name="Picture 9" descr="A person with black hair and a ring&#10;&#10;Description automatically generated">
            <a:extLst>
              <a:ext uri="{FF2B5EF4-FFF2-40B4-BE49-F238E27FC236}">
                <a16:creationId xmlns:a16="http://schemas.microsoft.com/office/drawing/2014/main" id="{34D8C772-9C55-6384-07A9-947BD0F9AD3D}"/>
              </a:ext>
            </a:extLst>
          </p:cNvPr>
          <p:cNvPicPr>
            <a:picLocks noChangeAspect="1"/>
          </p:cNvPicPr>
          <p:nvPr/>
        </p:nvPicPr>
        <p:blipFill>
          <a:blip r:embed="rId3"/>
          <a:srcRect l="14231" r="12301"/>
          <a:stretch/>
        </p:blipFill>
        <p:spPr>
          <a:xfrm>
            <a:off x="8129393" y="0"/>
            <a:ext cx="4062608" cy="5529759"/>
          </a:xfrm>
          <a:prstGeom prst="rect">
            <a:avLst/>
          </a:prstGeom>
        </p:spPr>
      </p:pic>
      <p:pic>
        <p:nvPicPr>
          <p:cNvPr id="12" name="Graphic 11" descr="Badge New with solid fill">
            <a:extLst>
              <a:ext uri="{FF2B5EF4-FFF2-40B4-BE49-F238E27FC236}">
                <a16:creationId xmlns:a16="http://schemas.microsoft.com/office/drawing/2014/main" id="{3E80A753-CB47-ADB1-B24B-79E1D92328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695168"/>
            <a:ext cx="923796" cy="923796"/>
          </a:xfrm>
          <a:prstGeom prst="rect">
            <a:avLst/>
          </a:prstGeom>
        </p:spPr>
      </p:pic>
      <p:cxnSp>
        <p:nvCxnSpPr>
          <p:cNvPr id="13" name="Straight Connector 12">
            <a:extLst>
              <a:ext uri="{FF2B5EF4-FFF2-40B4-BE49-F238E27FC236}">
                <a16:creationId xmlns:a16="http://schemas.microsoft.com/office/drawing/2014/main" id="{D7F96C8E-93B0-3092-BEE8-0EDD682FDD33}"/>
              </a:ext>
            </a:extLst>
          </p:cNvPr>
          <p:cNvCxnSpPr/>
          <p:nvPr/>
        </p:nvCxnSpPr>
        <p:spPr>
          <a:xfrm>
            <a:off x="8133347" y="-12525"/>
            <a:ext cx="0" cy="5524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781C203-8E99-123E-2A0C-83C5B25C1FC4}"/>
              </a:ext>
            </a:extLst>
          </p:cNvPr>
          <p:cNvSpPr txBox="1"/>
          <p:nvPr/>
        </p:nvSpPr>
        <p:spPr>
          <a:xfrm>
            <a:off x="838200" y="5167312"/>
            <a:ext cx="6328611" cy="338554"/>
          </a:xfrm>
          <a:prstGeom prst="rect">
            <a:avLst/>
          </a:prstGeom>
          <a:noFill/>
        </p:spPr>
        <p:txBody>
          <a:bodyPr wrap="square" rtlCol="0">
            <a:spAutoFit/>
          </a:bodyPr>
          <a:lstStyle/>
          <a:p>
            <a:r>
              <a:rPr lang="en-US" sz="800" b="0" i="1" dirty="0">
                <a:solidFill>
                  <a:schemeClr val="bg2">
                    <a:lumMod val="50000"/>
                  </a:schemeClr>
                </a:solidFill>
                <a:effectLst/>
                <a:latin typeface="Arial" panose="020B0604020202020204" pitchFamily="34" charset="0"/>
                <a:cs typeface="Arial" panose="020B0604020202020204" pitchFamily="34" charset="0"/>
              </a:rPr>
              <a:t>Source: https://www.forbes.com/sites/matthewerskine/2024/01/17/the-battle-for-princes-estate-unending-conflict-legal-drama-and-lessons-for-family-business/. Accessed July 11, 2025.</a:t>
            </a:r>
            <a:endParaRPr lang="en-US" sz="800" i="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31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rPr>
              <a:t>WHAT ARE SPECIAL CIRCUMSTANCES?</a:t>
            </a:r>
            <a:endParaRPr lang="en-US" dirty="0">
              <a:solidFill>
                <a:schemeClr val="accent1">
                  <a:lumMod val="50000"/>
                  <a:lumOff val="50000"/>
                </a:schemeClr>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669470" y="1624590"/>
            <a:ext cx="11121189" cy="3608820"/>
          </a:xfrm>
        </p:spPr>
        <p:txBody>
          <a:bodyPr>
            <a:normAutofit/>
          </a:bodyPr>
          <a:lstStyle/>
          <a:p>
            <a:pPr marL="0" indent="0">
              <a:lnSpc>
                <a:spcPct val="100000"/>
              </a:lnSpc>
              <a:buClr>
                <a:schemeClr val="accent1">
                  <a:lumMod val="50000"/>
                  <a:lumOff val="50000"/>
                </a:schemeClr>
              </a:buClr>
              <a:buNone/>
            </a:pPr>
            <a:r>
              <a:rPr lang="en-US" sz="2600" dirty="0">
                <a:solidFill>
                  <a:srgbClr val="231F20"/>
                </a:solidFill>
              </a:rPr>
              <a:t>Special circumstances do not necessarily mean a disability or handicap. They encompass any circumstance that requires additional planning.</a:t>
            </a:r>
          </a:p>
          <a:p>
            <a:pPr>
              <a:lnSpc>
                <a:spcPct val="100000"/>
              </a:lnSpc>
              <a:buClr>
                <a:schemeClr val="accent1">
                  <a:lumMod val="50000"/>
                  <a:lumOff val="50000"/>
                </a:schemeClr>
              </a:buClr>
            </a:pPr>
            <a:r>
              <a:rPr lang="en-US" sz="1800" dirty="0">
                <a:solidFill>
                  <a:srgbClr val="231F20"/>
                </a:solidFill>
              </a:rPr>
              <a:t>Mental or physical disability</a:t>
            </a:r>
          </a:p>
          <a:p>
            <a:pPr>
              <a:lnSpc>
                <a:spcPct val="100000"/>
              </a:lnSpc>
              <a:buClr>
                <a:schemeClr val="accent1">
                  <a:lumMod val="50000"/>
                  <a:lumOff val="50000"/>
                </a:schemeClr>
              </a:buClr>
            </a:pPr>
            <a:r>
              <a:rPr lang="en-US" sz="1800" dirty="0">
                <a:solidFill>
                  <a:srgbClr val="231F20"/>
                </a:solidFill>
              </a:rPr>
              <a:t>Under the age of 18 (minors)</a:t>
            </a:r>
          </a:p>
          <a:p>
            <a:pPr>
              <a:lnSpc>
                <a:spcPct val="100000"/>
              </a:lnSpc>
              <a:buClr>
                <a:schemeClr val="accent1">
                  <a:lumMod val="50000"/>
                  <a:lumOff val="50000"/>
                </a:schemeClr>
              </a:buClr>
            </a:pPr>
            <a:r>
              <a:rPr lang="en-US" sz="1800" dirty="0">
                <a:solidFill>
                  <a:srgbClr val="231F20"/>
                </a:solidFill>
              </a:rPr>
              <a:t>Person with addictions</a:t>
            </a:r>
          </a:p>
          <a:p>
            <a:pPr>
              <a:lnSpc>
                <a:spcPct val="100000"/>
              </a:lnSpc>
              <a:buClr>
                <a:schemeClr val="accent1">
                  <a:lumMod val="50000"/>
                  <a:lumOff val="50000"/>
                </a:schemeClr>
              </a:buClr>
            </a:pPr>
            <a:r>
              <a:rPr lang="en-US" sz="1800" dirty="0">
                <a:solidFill>
                  <a:srgbClr val="231F20"/>
                </a:solidFill>
              </a:rPr>
              <a:t>Unable to manage their own financial affairs</a:t>
            </a:r>
          </a:p>
          <a:p>
            <a:pPr>
              <a:lnSpc>
                <a:spcPct val="100000"/>
              </a:lnSpc>
              <a:buClr>
                <a:schemeClr val="accent1">
                  <a:lumMod val="50000"/>
                  <a:lumOff val="50000"/>
                </a:schemeClr>
              </a:buClr>
            </a:pPr>
            <a:r>
              <a:rPr lang="en-US" sz="1800" dirty="0">
                <a:solidFill>
                  <a:srgbClr val="231F20"/>
                </a:solidFill>
              </a:rPr>
              <a:t>Are in volatile relationships or marriages</a:t>
            </a:r>
          </a:p>
          <a:p>
            <a:pPr>
              <a:lnSpc>
                <a:spcPct val="100000"/>
              </a:lnSpc>
              <a:buClr>
                <a:schemeClr val="accent1">
                  <a:lumMod val="50000"/>
                  <a:lumOff val="50000"/>
                </a:schemeClr>
              </a:buClr>
            </a:pPr>
            <a:r>
              <a:rPr lang="en-US" sz="1800" dirty="0">
                <a:solidFill>
                  <a:srgbClr val="231F20"/>
                </a:solidFill>
              </a:rPr>
              <a:t>Receive, or may be entitled to receive government benefits (Medicare, Social Security, Disability, Etc.)</a:t>
            </a:r>
            <a:endParaRPr lang="en-US" sz="1400" dirty="0">
              <a:solidFill>
                <a:srgbClr val="231F20"/>
              </a:solidFill>
            </a:endParaRPr>
          </a:p>
          <a:p>
            <a:pPr marL="0" indent="0">
              <a:lnSpc>
                <a:spcPct val="100000"/>
              </a:lnSpc>
              <a:buClr>
                <a:schemeClr val="accent1">
                  <a:lumMod val="50000"/>
                  <a:lumOff val="50000"/>
                </a:schemeClr>
              </a:buClr>
              <a:buNone/>
            </a:pPr>
            <a:endParaRPr lang="en-US" dirty="0">
              <a:solidFill>
                <a:srgbClr val="231F20"/>
              </a:solidFill>
            </a:endParaRPr>
          </a:p>
        </p:txBody>
      </p:sp>
    </p:spTree>
    <p:extLst>
      <p:ext uri="{BB962C8B-B14F-4D97-AF65-F5344CB8AC3E}">
        <p14:creationId xmlns:p14="http://schemas.microsoft.com/office/powerpoint/2010/main" val="311319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fade">
                                      <p:cBhvr>
                                        <p:cTn id="10" dur="500"/>
                                        <p:tgtEl>
                                          <p:spTgt spid="1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fade">
                                      <p:cBhvr>
                                        <p:cTn id="13" dur="500"/>
                                        <p:tgtEl>
                                          <p:spTgt spid="17">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xEl>
                                              <p:pRg st="4" end="4"/>
                                            </p:txEl>
                                          </p:spTgt>
                                        </p:tgtEl>
                                        <p:attrNameLst>
                                          <p:attrName>style.visibility</p:attrName>
                                        </p:attrNameLst>
                                      </p:cBhvr>
                                      <p:to>
                                        <p:strVal val="visible"/>
                                      </p:to>
                                    </p:set>
                                    <p:animEffect transition="in" filter="fade">
                                      <p:cBhvr>
                                        <p:cTn id="16" dur="500"/>
                                        <p:tgtEl>
                                          <p:spTgt spid="17">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animEffect transition="in" filter="fade">
                                      <p:cBhvr>
                                        <p:cTn id="19" dur="500"/>
                                        <p:tgtEl>
                                          <p:spTgt spid="17">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Effect transition="in" filter="fade">
                                      <p:cBhvr>
                                        <p:cTn id="22"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1">
      <a:dk1>
        <a:srgbClr val="003B76"/>
      </a:dk1>
      <a:lt1>
        <a:srgbClr val="FFFFFF"/>
      </a:lt1>
      <a:dk2>
        <a:srgbClr val="D49408"/>
      </a:dk2>
      <a:lt2>
        <a:srgbClr val="FFFFFF"/>
      </a:lt2>
      <a:accent1>
        <a:srgbClr val="0B2F53"/>
      </a:accent1>
      <a:accent2>
        <a:srgbClr val="C8C8C8"/>
      </a:accent2>
      <a:accent3>
        <a:srgbClr val="969696"/>
      </a:accent3>
      <a:accent4>
        <a:srgbClr val="FFB61F"/>
      </a:accent4>
      <a:accent5>
        <a:srgbClr val="323232"/>
      </a:accent5>
      <a:accent6>
        <a:srgbClr val="000000"/>
      </a:accent6>
      <a:hlink>
        <a:srgbClr val="636465"/>
      </a:hlink>
      <a:folHlink>
        <a:srgbClr val="0B2F5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66056</TotalTime>
  <Words>9703</Words>
  <Application>Microsoft Macintosh PowerPoint</Application>
  <PresentationFormat>Widescreen</PresentationFormat>
  <Paragraphs>692</Paragraphs>
  <Slides>57</Slides>
  <Notes>43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Aptos</vt:lpstr>
      <vt:lpstr>Arial</vt:lpstr>
      <vt:lpstr>Arial Black</vt:lpstr>
      <vt:lpstr>Arial Narrow</vt:lpstr>
      <vt:lpstr>Arial Nova Cond</vt:lpstr>
      <vt:lpstr>ArialMT</vt:lpstr>
      <vt:lpstr>Calibri</vt:lpstr>
      <vt:lpstr>Segoe UI</vt:lpstr>
      <vt:lpstr>Wingdings</vt:lpstr>
      <vt:lpstr>Office Theme</vt:lpstr>
      <vt:lpstr>PowerPoint Presentation</vt:lpstr>
      <vt:lpstr>PowerPoint Presentation</vt:lpstr>
      <vt:lpstr>PowerPoint Presentation</vt:lpstr>
      <vt:lpstr>PowerPoint Presentation</vt:lpstr>
      <vt:lpstr>PowerPoint Presentation</vt:lpstr>
      <vt:lpstr>WHAT IS ESTATE PLANNING?</vt:lpstr>
      <vt:lpstr>WHAT IS ESTATE PLANNING?</vt:lpstr>
      <vt:lpstr>PRINCE</vt:lpstr>
      <vt:lpstr>WHAT ARE SPECIAL CIRCUMSTANCES?</vt:lpstr>
      <vt:lpstr>PowerPoint Presentation</vt:lpstr>
      <vt:lpstr>WHAT IS INCLUDED IN YOUR ESTATE?</vt:lpstr>
      <vt:lpstr>WHY HAVE AN ESTATE PLAN?</vt:lpstr>
      <vt:lpstr>ARETHA FRANKLIN</vt:lpstr>
      <vt:lpstr>IS THERE ANYONE THAT SHOULDN’T HAVE AN ESTATE PLAN?</vt:lpstr>
      <vt:lpstr>PowerPoint Presentation</vt:lpstr>
      <vt:lpstr>PowerPoint Presentation</vt:lpstr>
      <vt:lpstr>PowerPoint Presentation</vt:lpstr>
      <vt:lpstr>THE GOVERNMENT PLAN: PROBATE</vt:lpstr>
      <vt:lpstr>YOUR PLAN: REVOCABLE LIVING TRUST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MICHAEL JACKSON</vt:lpstr>
      <vt:lpstr>PowerPoint Presentation</vt:lpstr>
      <vt:lpstr>PowerPoint Presentation</vt:lpstr>
      <vt:lpstr>GLEN CAMPBELL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HEATH LEDGER</vt:lpstr>
      <vt:lpstr>PowerPoint Presentation</vt:lpstr>
      <vt:lpstr>PowerPoint Presentation</vt:lpstr>
      <vt:lpstr>PowerPoint Presentation</vt:lpstr>
      <vt:lpstr>WHY MOST DO NOTHING</vt:lpstr>
      <vt:lpstr>THE CHOICES FOR YOUR ESTATE</vt:lpstr>
      <vt:lpstr>DIY REVOCABLE LIVING TRUST</vt:lpstr>
      <vt:lpstr>PowerPoint Presentation</vt:lpstr>
      <vt:lpstr>PowerPoint Presentation</vt:lpstr>
      <vt:lpstr>ARE RECEIVED ASSETS TAXABLE?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Munden</dc:creator>
  <cp:lastModifiedBy>Allison Munden</cp:lastModifiedBy>
  <cp:revision>27</cp:revision>
  <dcterms:created xsi:type="dcterms:W3CDTF">2023-11-30T21:08:21Z</dcterms:created>
  <dcterms:modified xsi:type="dcterms:W3CDTF">2025-07-11T15:52:12Z</dcterms:modified>
</cp:coreProperties>
</file>