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67_5DECF0F4.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23_DC782EEE.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77" r:id="rId2"/>
    <p:sldId id="302" r:id="rId3"/>
    <p:sldId id="304" r:id="rId4"/>
    <p:sldId id="336" r:id="rId5"/>
    <p:sldId id="283" r:id="rId6"/>
    <p:sldId id="275" r:id="rId7"/>
    <p:sldId id="305" r:id="rId8"/>
    <p:sldId id="306" r:id="rId9"/>
    <p:sldId id="337" r:id="rId10"/>
    <p:sldId id="338"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291" r:id="rId36"/>
    <p:sldId id="363" r:id="rId37"/>
    <p:sldId id="308" r:id="rId38"/>
    <p:sldId id="364" r:id="rId39"/>
    <p:sldId id="365" r:id="rId40"/>
    <p:sldId id="366" r:id="rId41"/>
    <p:sldId id="367" r:id="rId42"/>
    <p:sldId id="315" r:id="rId43"/>
    <p:sldId id="368" r:id="rId44"/>
    <p:sldId id="369" r:id="rId45"/>
    <p:sldId id="370" r:id="rId46"/>
    <p:sldId id="371" r:id="rId47"/>
    <p:sldId id="372" r:id="rId48"/>
    <p:sldId id="334" r:id="rId49"/>
    <p:sldId id="375" r:id="rId50"/>
    <p:sldId id="373" r:id="rId51"/>
    <p:sldId id="374" r:id="rId52"/>
    <p:sldId id="30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EDB347-AB84-04AD-C36C-E580F9107C5A}" name="Christopher Shin, CFP®" initials="CSC" userId="S::christopher.shin@fiwealth.com::24ba4d05-5905-4f22-b529-5a7bfc1114b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23232"/>
    <a:srgbClr val="889CB6"/>
    <a:srgbClr val="2A3D53"/>
    <a:srgbClr val="00465F"/>
    <a:srgbClr val="FF00FF"/>
    <a:srgbClr val="FFBD09"/>
    <a:srgbClr val="9BCB7E"/>
    <a:srgbClr val="82A0D8"/>
    <a:srgbClr val="B49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80"/>
    <p:restoredTop sz="76338"/>
  </p:normalViewPr>
  <p:slideViewPr>
    <p:cSldViewPr snapToGrid="0">
      <p:cViewPr varScale="1">
        <p:scale>
          <a:sx n="92" d="100"/>
          <a:sy n="92" d="100"/>
        </p:scale>
        <p:origin x="9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modernComment_123_DC782EEE.xml><?xml version="1.0" encoding="utf-8"?>
<p188:cmLst xmlns:a="http://schemas.openxmlformats.org/drawingml/2006/main" xmlns:r="http://schemas.openxmlformats.org/officeDocument/2006/relationships" xmlns:p188="http://schemas.microsoft.com/office/powerpoint/2018/8/main">
  <p188:cm id="{2622FABD-1C2D-0B43-AA04-5D715ECBF90A}" authorId="{41EDB347-AB84-04AD-C36C-E580F9107C5A}" status="resolved" created="2023-03-02T22:14:15.399">
    <pc:sldMkLst xmlns:pc="http://schemas.microsoft.com/office/powerpoint/2013/main/command">
      <pc:docMk/>
      <pc:sldMk cId="3698863854" sldId="291"/>
    </pc:sldMkLst>
    <p188:txBody>
      <a:bodyPr/>
      <a:lstStyle/>
      <a:p>
        <a:r>
          <a:rPr lang="en-US"/>
          <a:t>*SOURCE NEEDED*
Reference SSA.gov and date accessed.</a:t>
        </a:r>
      </a:p>
    </p188:txBody>
  </p188:cm>
</p188:cmLst>
</file>

<file path=ppt/comments/modernComment_167_5DECF0F4.xml><?xml version="1.0" encoding="utf-8"?>
<p188:cmLst xmlns:a="http://schemas.openxmlformats.org/drawingml/2006/main" xmlns:r="http://schemas.openxmlformats.org/officeDocument/2006/relationships" xmlns:p188="http://schemas.microsoft.com/office/powerpoint/2018/8/main">
  <p188:cm id="{8DDDA121-541F-4841-BE2F-C0BF94222794}" authorId="{41EDB347-AB84-04AD-C36C-E580F9107C5A}" status="resolved" created="2023-03-02T22:11:51.999">
    <pc:sldMkLst xmlns:pc="http://schemas.microsoft.com/office/powerpoint/2013/main/command">
      <pc:docMk/>
      <pc:sldMk cId="1575809268" sldId="323"/>
    </pc:sldMkLst>
    <p188:replyLst>
      <p188:reply id="{0A9E5DBB-75BF-044F-AFE3-56BC2112E118}" authorId="{41EDB347-AB84-04AD-C36C-E580F9107C5A}" created="2023-03-09T00:01:10.014">
        <p188:txBody>
          <a:bodyPr/>
          <a:lstStyle/>
          <a:p>
            <a:r>
              <a:rPr lang="en-US"/>
              <a:t>https://taxfoundation.org/historical-income-tax-rates-brackets/</a:t>
            </a:r>
          </a:p>
        </p188:txBody>
      </p188:reply>
    </p188:replyLst>
    <p188:txBody>
      <a:bodyPr/>
      <a:lstStyle/>
      <a:p>
        <a:r>
          <a:rPr lang="en-US"/>
          <a:t>*SOURCE NEEDED*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26E35-C696-BF40-BA2E-4C7A337A1A09}" type="datetimeFigureOut">
              <a:rPr lang="en-US" smtClean="0"/>
              <a:t>1/21/26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74A09-FFF8-804C-B92E-08E1F18E6CC1}" type="slidenum">
              <a:rPr lang="en-US" smtClean="0"/>
              <a:t>‹#›</a:t>
            </a:fld>
            <a:endParaRPr lang="en-US"/>
          </a:p>
        </p:txBody>
      </p:sp>
    </p:spTree>
    <p:extLst>
      <p:ext uri="{BB962C8B-B14F-4D97-AF65-F5344CB8AC3E}">
        <p14:creationId xmlns:p14="http://schemas.microsoft.com/office/powerpoint/2010/main" val="48567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 PLEASE READ*</a:t>
            </a:r>
          </a:p>
          <a:p>
            <a:endParaRPr lang="en-US" dirty="0"/>
          </a:p>
          <a:p>
            <a:r>
              <a:rPr lang="en-US" dirty="0"/>
              <a:t>This show notes section is to provide talking points for your discussion. Please note that as you are positioning this content to your audience, you should be positioning much of this as OPINION rather than statements of fact. Please remember to use words such as “we believe” and “I think” to avoid miscommunicating the points you are trying to make.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Throughout this presentation, you will hear us reference a financial storm that we believe is brewing. One that may wreak havoc on your financial and retirement dreams. You may find that too often, you turn on the radio, TV, get online you see headlines that might make you uncertain of your financial future; however, there might be a silver lining.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believe it all comes down to whether you are going to let the storm batter you around or if you will take control of your financial picture and make the most of the situation. The choice is yours.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At the end of the presentation, we’re going to discuss the difference between a Tornado and a Hurricane, specifically related to the warnings associated with each….  (This is a teaser for our close)</a:t>
            </a:r>
            <a:r>
              <a:rPr lang="en-US" sz="18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a:t>
            </a:fld>
            <a:endParaRPr lang="en-US"/>
          </a:p>
        </p:txBody>
      </p:sp>
    </p:spTree>
    <p:extLst>
      <p:ext uri="{BB962C8B-B14F-4D97-AF65-F5344CB8AC3E}">
        <p14:creationId xmlns:p14="http://schemas.microsoft.com/office/powerpoint/2010/main" val="409639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11</a:t>
            </a:fld>
            <a:endParaRPr lang="en-US"/>
          </a:p>
        </p:txBody>
      </p:sp>
    </p:spTree>
    <p:extLst>
      <p:ext uri="{BB962C8B-B14F-4D97-AF65-F5344CB8AC3E}">
        <p14:creationId xmlns:p14="http://schemas.microsoft.com/office/powerpoint/2010/main" val="385261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with the challenges retirees in this era faced, there seemed to be a few savings graces. Pensions were created and grew in popularity throughout the few decades leading up to 1978.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certain points in this era, many did not have to worry about their paychecks in retirement, as perhaps their company provided their employees with lifetime income in the form of a pension. It was not uncommon to hear about people working at the same company for 30 to 40 years - yes, loyalty from both the employer and employee, and by the end of it, their employer probably threw them a big party - with the cake, gold watch and pat on the back before sending them off into retirement, along with the promise to mail them a check every two weeks for life. </a:t>
            </a:r>
          </a:p>
          <a:p>
            <a:r>
              <a:rPr lang="en-US" dirty="0">
                <a:solidFill>
                  <a:srgbClr val="3F3F3F"/>
                </a:solidFill>
                <a:effectLst/>
                <a:latin typeface="Helvetica" pitchFamily="2" charset="0"/>
              </a:rPr>
              <a:t>Retirement before 1978:</a:t>
            </a:r>
          </a:p>
          <a:p>
            <a:r>
              <a:rPr lang="en-US" dirty="0">
                <a:solidFill>
                  <a:srgbClr val="3F3F3F"/>
                </a:solidFill>
                <a:effectLst/>
                <a:latin typeface="Helvetica" pitchFamily="2" charset="0"/>
              </a:rPr>
              <a:t>If you had savings to invest, you didn’t need to take chances: there were opportunities to take advantage of high interest rates</a:t>
            </a:r>
          </a:p>
          <a:p>
            <a:r>
              <a:rPr lang="en-US" dirty="0">
                <a:solidFill>
                  <a:srgbClr val="3F3F3F"/>
                </a:solidFill>
                <a:effectLst/>
                <a:latin typeface="Helvetica" pitchFamily="2" charset="0"/>
              </a:rPr>
              <a:t>It probably was not uncommon to hear of someone who worked at the same company for 30+ years,</a:t>
            </a:r>
          </a:p>
          <a:p>
            <a:r>
              <a:rPr lang="en-US" dirty="0">
                <a:solidFill>
                  <a:srgbClr val="3F3F3F"/>
                </a:solidFill>
                <a:effectLst/>
                <a:latin typeface="Helvetica" pitchFamily="2" charset="0"/>
              </a:rPr>
              <a:t>Once working years were done, the employer threw a big party with a cake, gave you a golden watch, and sent you on your way.</a:t>
            </a:r>
          </a:p>
          <a:p>
            <a:r>
              <a:rPr lang="en-US" dirty="0">
                <a:solidFill>
                  <a:srgbClr val="3F3F3F"/>
                </a:solidFill>
                <a:effectLst/>
                <a:latin typeface="Helvetica" pitchFamily="2" charset="0"/>
              </a:rPr>
              <a:t>Then, if you were one of many lucky Americans were in the decades leading up to ’78 - every two weeks, a pension check was waiting in your mailbox.</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12</a:t>
            </a:fld>
            <a:endParaRPr lang="en-US"/>
          </a:p>
        </p:txBody>
      </p:sp>
    </p:spTree>
    <p:extLst>
      <p:ext uri="{BB962C8B-B14F-4D97-AF65-F5344CB8AC3E}">
        <p14:creationId xmlns:p14="http://schemas.microsoft.com/office/powerpoint/2010/main" val="2677529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in the audience are probably asking yourself “what’s changed?”</a:t>
            </a:r>
          </a:p>
          <a:p>
            <a:endParaRPr lang="en-US" dirty="0"/>
          </a:p>
          <a:p>
            <a:r>
              <a:rPr lang="en-US" dirty="0"/>
              <a:t>In 1978, employers lobbied congress because this type of retirement was very expensive for them, and they were tired of shouldering the burden. (Don’t point fingers at the other political party because all the representatives were guilty). The Revenue Act of 1978 was passed which eventually led to the end of pensions and created the “Qualified Account”. </a:t>
            </a:r>
          </a:p>
          <a:p>
            <a:endParaRPr lang="en-US" dirty="0"/>
          </a:p>
          <a:p>
            <a:r>
              <a:rPr lang="en-US" dirty="0"/>
              <a:t>I would venture to guess that most people in the audience has or has had a Qualified Account. The most common being the IRA and 401k, although there are others. The 401k/IRA shifted the responsibility of saving for retirement from the employer to the employee. You are the first generation that is retiring using this system, or what we call: the “Qualified account experiment.”</a:t>
            </a:r>
          </a:p>
          <a:p>
            <a:endParaRPr lang="en-US" dirty="0"/>
          </a:p>
          <a:p>
            <a:pPr marL="0" indent="0">
              <a:buNone/>
            </a:pPr>
            <a:r>
              <a:rPr lang="en-US" b="1" dirty="0"/>
              <a:t>Revenue Act of 1978</a:t>
            </a:r>
          </a:p>
          <a:p>
            <a:pPr marL="628650" lvl="1" indent="-171450">
              <a:buFont typeface="Arial" panose="020B0604020202020204" pitchFamily="34" charset="0"/>
              <a:buChar char="•"/>
            </a:pPr>
            <a:r>
              <a:rPr lang="en-US" dirty="0"/>
              <a:t>Shifted retirement responsibility from the employer to the employee</a:t>
            </a:r>
          </a:p>
          <a:p>
            <a:pPr marL="1085850" lvl="2" indent="-171450">
              <a:buFont typeface="Arial" panose="020B0604020202020204" pitchFamily="34" charset="0"/>
              <a:buChar char="•"/>
            </a:pPr>
            <a:r>
              <a:rPr lang="en-US" dirty="0"/>
              <a:t>Employers lobbied congress because retirement was expensive for them</a:t>
            </a:r>
          </a:p>
          <a:p>
            <a:pPr marL="1085850" lvl="2" indent="-171450">
              <a:buFont typeface="Arial" panose="020B0604020202020204" pitchFamily="34" charset="0"/>
              <a:buChar char="•"/>
            </a:pPr>
            <a:r>
              <a:rPr lang="en-US" dirty="0"/>
              <a:t>Went from pensions (guarantees) to qualified accounts like 401k/IRA’s (uncertainty)</a:t>
            </a:r>
          </a:p>
          <a:p>
            <a:pPr marL="1085850" lvl="2" indent="-171450">
              <a:buFont typeface="Arial" panose="020B0604020202020204" pitchFamily="34" charset="0"/>
              <a:buChar char="•"/>
            </a:pPr>
            <a:r>
              <a:rPr lang="en-US" dirty="0"/>
              <a:t>Interest rate environment began to change from higher rates in the 80s to a 30+ year cycle of lower rates.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13</a:t>
            </a:fld>
            <a:endParaRPr lang="en-US"/>
          </a:p>
        </p:txBody>
      </p:sp>
    </p:spTree>
    <p:extLst>
      <p:ext uri="{BB962C8B-B14F-4D97-AF65-F5344CB8AC3E}">
        <p14:creationId xmlns:p14="http://schemas.microsoft.com/office/powerpoint/2010/main" val="13764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opinion, it was a rotten trick of the employers and congress to shift this responsibility by creating the 401k, but this isn’t even the worst part about it. We call this “The Greatest Trick Ever Played”. Does anyone in the audience know why we call it this? ……because it does get worse. </a:t>
            </a:r>
          </a:p>
          <a:p>
            <a:endParaRPr lang="en-US" dirty="0"/>
          </a:p>
          <a:p>
            <a:r>
              <a:rPr lang="en-US" dirty="0">
                <a:solidFill>
                  <a:srgbClr val="3F3F3F"/>
                </a:solidFill>
                <a:effectLst/>
                <a:latin typeface="Helvetica" pitchFamily="2" charset="0"/>
              </a:rPr>
              <a:t>Let me start by going through a quick exercise. Who in the room has grandchildren? Would your grandchildren play a board game with you if you started by telling them at the end of the game you would share the rules with them and let them know how to play at the end……when the game was done? </a:t>
            </a:r>
          </a:p>
          <a:p>
            <a:endParaRPr lang="en-US" dirty="0">
              <a:solidFill>
                <a:srgbClr val="3F3F3F"/>
              </a:solidFill>
              <a:effectLst/>
              <a:latin typeface="Helvetica" pitchFamily="2" charset="0"/>
            </a:endParaRPr>
          </a:p>
          <a:p>
            <a:r>
              <a:rPr lang="en-US" dirty="0">
                <a:solidFill>
                  <a:srgbClr val="3F3F3F"/>
                </a:solidFill>
                <a:effectLst/>
                <a:latin typeface="Helvetica" pitchFamily="2" charset="0"/>
              </a:rPr>
              <a:t>Would you take out a car loan or mortgage without knowing the rules, rates, or terms of the loan? Of course, you wouldn’t, but you might be doing it with your greatest assets. </a:t>
            </a:r>
          </a:p>
          <a:p>
            <a:endParaRPr lang="en-US" dirty="0">
              <a:solidFill>
                <a:srgbClr val="3F3F3F"/>
              </a:solidFill>
              <a:effectLst/>
              <a:latin typeface="Helvetica" pitchFamily="2" charset="0"/>
            </a:endParaRPr>
          </a:p>
          <a:p>
            <a:r>
              <a:rPr lang="en-US" dirty="0">
                <a:solidFill>
                  <a:srgbClr val="3F3F3F"/>
                </a:solidFill>
                <a:effectLst/>
                <a:latin typeface="Helvetica" pitchFamily="2" charset="0"/>
              </a:rPr>
              <a:t>The Greatest Trick Ever played was the creation of the Qualified Account. With the qualified account, you’re playing a complicated game that you may not know the rules to.</a:t>
            </a:r>
          </a:p>
          <a:p>
            <a:endParaRPr lang="en-US" dirty="0">
              <a:solidFill>
                <a:srgbClr val="3F3F3F"/>
              </a:solidFill>
              <a:effectLst/>
              <a:latin typeface="Helvetica" pitchFamily="2" charset="0"/>
            </a:endParaRPr>
          </a:p>
          <a:p>
            <a:r>
              <a:rPr lang="en-US" dirty="0">
                <a:solidFill>
                  <a:srgbClr val="3F3F3F"/>
                </a:solidFill>
                <a:effectLst/>
                <a:latin typeface="Helvetica" pitchFamily="2" charset="0"/>
              </a:rPr>
              <a:t>We will get more into the topic of “The Greatest Trick Ever Played” when we talk about some of the retirement risks.</a:t>
            </a:r>
          </a:p>
          <a:p>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14</a:t>
            </a:fld>
            <a:endParaRPr lang="en-US"/>
          </a:p>
        </p:txBody>
      </p:sp>
    </p:spTree>
    <p:extLst>
      <p:ext uri="{BB962C8B-B14F-4D97-AF65-F5344CB8AC3E}">
        <p14:creationId xmlns:p14="http://schemas.microsoft.com/office/powerpoint/2010/main" val="4159800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15</a:t>
            </a:fld>
            <a:endParaRPr lang="en-US"/>
          </a:p>
        </p:txBody>
      </p:sp>
    </p:spTree>
    <p:extLst>
      <p:ext uri="{BB962C8B-B14F-4D97-AF65-F5344CB8AC3E}">
        <p14:creationId xmlns:p14="http://schemas.microsoft.com/office/powerpoint/2010/main" val="3151864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Bear Market is typically defined as loss of greater than 20% </a:t>
            </a:r>
          </a:p>
          <a:p>
            <a:pPr marL="0" indent="0">
              <a:buNone/>
            </a:pPr>
            <a:endParaRPr lang="en-US" dirty="0"/>
          </a:p>
          <a:p>
            <a:pPr marL="628650" lvl="1" indent="-171450">
              <a:buFont typeface="Arial" panose="020B0604020202020204" pitchFamily="34" charset="0"/>
              <a:buChar char="•"/>
            </a:pPr>
            <a:r>
              <a:rPr lang="en-US" dirty="0"/>
              <a:t>A Bear market happens about every 5.7 years </a:t>
            </a:r>
          </a:p>
          <a:p>
            <a:pPr marL="628650" lvl="1" indent="-171450">
              <a:buFont typeface="Arial" panose="020B0604020202020204" pitchFamily="34" charset="0"/>
              <a:buChar char="•"/>
            </a:pPr>
            <a:r>
              <a:rPr lang="en-US" dirty="0"/>
              <a:t>The Average Bear market lasts around 10 months and brings the market down about 35.4% </a:t>
            </a:r>
          </a:p>
          <a:p>
            <a:pPr marL="628650" lvl="1" indent="-171450">
              <a:buFont typeface="Arial" panose="020B0604020202020204" pitchFamily="34" charset="0"/>
              <a:buChar char="•"/>
            </a:pPr>
            <a:r>
              <a:rPr lang="en-US" dirty="0"/>
              <a:t>This can have a negative impact on your retirement goals or completely derail them altogether.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16</a:t>
            </a:fld>
            <a:endParaRPr lang="en-US"/>
          </a:p>
        </p:txBody>
      </p:sp>
    </p:spTree>
    <p:extLst>
      <p:ext uri="{BB962C8B-B14F-4D97-AF65-F5344CB8AC3E}">
        <p14:creationId xmlns:p14="http://schemas.microsoft.com/office/powerpoint/2010/main" val="3239853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As we just discussed, Bear Markets happen every 5.7yrs. The data and history suggest that each of us will likely face a bear market at some point in our retirement. </a:t>
            </a:r>
            <a:endParaRPr lang="en-US" sz="12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Let’s take a look at 2 investors with the exact same amount of money to invest in the S&amp;P 500, who earned the same returns over a 22-year period.</a:t>
            </a:r>
            <a:endParaRPr lang="en-US" sz="12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The only difference is the Years of Returns have been flipped upside down.  </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The first investors returns were from 2000-2025.</a:t>
            </a:r>
            <a:endParaRPr lang="en-US" sz="12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17</a:t>
            </a:fld>
            <a:endParaRPr lang="en-US"/>
          </a:p>
        </p:txBody>
      </p:sp>
    </p:spTree>
    <p:extLst>
      <p:ext uri="{BB962C8B-B14F-4D97-AF65-F5344CB8AC3E}">
        <p14:creationId xmlns:p14="http://schemas.microsoft.com/office/powerpoint/2010/main" val="2641266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This slide is Investor #2.</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Again, they received the exact same rate of return and took the same annual withdrawal but this retiree took their losses later in retirement. </a:t>
            </a:r>
            <a:endParaRPr lang="en-US" sz="12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18</a:t>
            </a:fld>
            <a:endParaRPr lang="en-US"/>
          </a:p>
        </p:txBody>
      </p:sp>
    </p:spTree>
    <p:extLst>
      <p:ext uri="{BB962C8B-B14F-4D97-AF65-F5344CB8AC3E}">
        <p14:creationId xmlns:p14="http://schemas.microsoft.com/office/powerpoint/2010/main" val="2515037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Comparing our 2 investors with the exact same amount of money to invest who earned the exact same returns over a 25yr period. </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The only difference is the Years of Returns have been flipped upside down.  </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The first investors returns were from 2000-2025.</a:t>
            </a:r>
            <a:r>
              <a:rPr lang="en-US" sz="1200" b="0" i="0" dirty="0">
                <a:solidFill>
                  <a:srgbClr val="444444"/>
                </a:solidFill>
                <a:effectLst/>
                <a:latin typeface="Calibri" panose="020F0502020204030204" pitchFamily="34" charset="0"/>
              </a:rPr>
              <a:t>​</a:t>
            </a: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They earned a 5.9% Average rate of return and took a 50K annual withdrawal to live on.</a:t>
            </a:r>
            <a:endParaRPr lang="en-US" sz="12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19</a:t>
            </a:fld>
            <a:endParaRPr lang="en-US"/>
          </a:p>
        </p:txBody>
      </p:sp>
    </p:spTree>
    <p:extLst>
      <p:ext uri="{BB962C8B-B14F-4D97-AF65-F5344CB8AC3E}">
        <p14:creationId xmlns:p14="http://schemas.microsoft.com/office/powerpoint/2010/main" val="1928910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Ask who in the audience knows the definition of “Term of Art”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Read definition from slide</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20</a:t>
            </a:fld>
            <a:endParaRPr lang="en-US"/>
          </a:p>
        </p:txBody>
      </p:sp>
    </p:spTree>
    <p:extLst>
      <p:ext uri="{BB962C8B-B14F-4D97-AF65-F5344CB8AC3E}">
        <p14:creationId xmlns:p14="http://schemas.microsoft.com/office/powerpoint/2010/main" val="59785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TO PRESENTER – PLEASE READ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content of this slide must be positioned as common concerns that may make the headlines – not actual headlines that have been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last year, you might have seen some startling headlines in the news, social media, etc., We believe that when words similar to what you see on the screen fill the news headlines, things can naturally feel hopeless.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might have heard things to the effect of: “worst start to the stock market since the Great Depression”, or “Worst start to the bond market in 40 years”, etc. It feels like we are being bombarded with a torrent of bad financial news.</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a:t>
            </a:fld>
            <a:endParaRPr lang="en-US"/>
          </a:p>
        </p:txBody>
      </p:sp>
    </p:spTree>
    <p:extLst>
      <p:ext uri="{BB962C8B-B14F-4D97-AF65-F5344CB8AC3E}">
        <p14:creationId xmlns:p14="http://schemas.microsoft.com/office/powerpoint/2010/main" val="1617305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In our opinion, there are no Terms of Art in the Financial Services Industry. We believe that most Financial Advisors define “Risk” differently and that they define “RISK” without your opinion.</a:t>
            </a:r>
            <a:r>
              <a:rPr lang="en-US" sz="12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21</a:t>
            </a:fld>
            <a:endParaRPr lang="en-US"/>
          </a:p>
        </p:txBody>
      </p:sp>
    </p:spTree>
    <p:extLst>
      <p:ext uri="{BB962C8B-B14F-4D97-AF65-F5344CB8AC3E}">
        <p14:creationId xmlns:p14="http://schemas.microsoft.com/office/powerpoint/2010/main" val="2352776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Do you know your Risk tolerance?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Do you know what questions to ask to determine your personal appetite for Risk?</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If knowing your personal Risk Profile is important to you, check the box for your complimentary Risk report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22</a:t>
            </a:fld>
            <a:endParaRPr lang="en-US"/>
          </a:p>
        </p:txBody>
      </p:sp>
    </p:spTree>
    <p:extLst>
      <p:ext uri="{BB962C8B-B14F-4D97-AF65-F5344CB8AC3E}">
        <p14:creationId xmlns:p14="http://schemas.microsoft.com/office/powerpoint/2010/main" val="2002265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The next Retirement Down Pressure that’s in headlines and is affecting your purchasing power is INFLATION</a:t>
            </a:r>
            <a:r>
              <a:rPr lang="en-US" sz="12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23</a:t>
            </a:fld>
            <a:endParaRPr lang="en-US"/>
          </a:p>
        </p:txBody>
      </p:sp>
    </p:spTree>
    <p:extLst>
      <p:ext uri="{BB962C8B-B14F-4D97-AF65-F5344CB8AC3E}">
        <p14:creationId xmlns:p14="http://schemas.microsoft.com/office/powerpoint/2010/main" val="1432389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ea typeface="+mn-lt"/>
                <a:cs typeface="+mn-lt"/>
              </a:rPr>
              <a:t>Inflation – Not an equal opportunity offender</a:t>
            </a:r>
          </a:p>
          <a:p>
            <a:pPr lvl="1"/>
            <a:r>
              <a:rPr lang="en-US" b="0" i="0" dirty="0">
                <a:effectLst/>
                <a:latin typeface="Calibri"/>
                <a:cs typeface="Calibri"/>
              </a:rPr>
              <a:t>We believe that Inflation is not an equal opportunity offender.</a:t>
            </a:r>
            <a:r>
              <a:rPr lang="en-US" dirty="0">
                <a:latin typeface="Calibri"/>
                <a:cs typeface="Calibri"/>
              </a:rPr>
              <a:t> </a:t>
            </a:r>
            <a:endParaRPr lang="en-US" dirty="0">
              <a:cs typeface="Calibri"/>
            </a:endParaRPr>
          </a:p>
          <a:p>
            <a:pPr lvl="1"/>
            <a:r>
              <a:rPr lang="en-US" b="0" i="0" dirty="0">
                <a:effectLst/>
                <a:latin typeface="Calibri"/>
                <a:cs typeface="Calibri"/>
              </a:rPr>
              <a:t>We think that those that want to enjoy retirement doing the things they always dreamed of will pay higher inflation rates than others have in the past.</a:t>
            </a:r>
            <a:r>
              <a:rPr lang="en-US" dirty="0">
                <a:latin typeface="Calibri"/>
                <a:cs typeface="Calibri"/>
              </a:rPr>
              <a:t> </a:t>
            </a:r>
            <a:endParaRPr lang="en-US" b="0" i="0" dirty="0">
              <a:effectLst/>
              <a:latin typeface="Calibri" panose="020F0502020204030204" pitchFamily="34" charset="0"/>
              <a:cs typeface="Calibri"/>
            </a:endParaRPr>
          </a:p>
          <a:p>
            <a:pPr lvl="1"/>
            <a:r>
              <a:rPr lang="en-US" b="0" i="0" dirty="0">
                <a:effectLst/>
                <a:latin typeface="Calibri"/>
                <a:cs typeface="Calibri"/>
              </a:rPr>
              <a:t>Do you know your personal inflation rate? Would you know how to calculate it.</a:t>
            </a:r>
            <a:r>
              <a:rPr lang="en-US" dirty="0">
                <a:latin typeface="Calibri"/>
                <a:cs typeface="Calibri"/>
              </a:rPr>
              <a:t> </a:t>
            </a:r>
            <a:endParaRPr lang="en-US" b="0" i="0" dirty="0">
              <a:effectLst/>
              <a:latin typeface="Calibri" panose="020F0502020204030204" pitchFamily="34" charset="0"/>
              <a:cs typeface="Calibri"/>
            </a:endParaRPr>
          </a:p>
          <a:p>
            <a:pPr lvl="1"/>
            <a:r>
              <a:rPr lang="en-US" b="0" i="0" dirty="0">
                <a:effectLst/>
                <a:latin typeface="Calibri"/>
                <a:cs typeface="Calibri"/>
              </a:rPr>
              <a:t>The numbers we discussed before are averages </a:t>
            </a:r>
          </a:p>
          <a:p>
            <a:pPr lvl="1"/>
            <a:r>
              <a:rPr lang="en-US" dirty="0">
                <a:latin typeface="Calibri"/>
                <a:cs typeface="Calibri"/>
              </a:rPr>
              <a:t>T</a:t>
            </a:r>
            <a:r>
              <a:rPr lang="en-US" b="0" i="0" dirty="0">
                <a:effectLst/>
                <a:latin typeface="Calibri"/>
                <a:cs typeface="Calibri"/>
              </a:rPr>
              <a:t>he market doesn’t return in averages</a:t>
            </a:r>
            <a:r>
              <a:rPr lang="en-US" dirty="0">
                <a:latin typeface="Calibri"/>
                <a:cs typeface="Calibri"/>
              </a:rPr>
              <a:t>..</a:t>
            </a:r>
            <a:r>
              <a:rPr lang="en-US" b="0" i="0" dirty="0">
                <a:effectLst/>
                <a:latin typeface="Calibri"/>
                <a:cs typeface="Calibri"/>
              </a:rPr>
              <a:t>. inflation doesn’t either</a:t>
            </a:r>
          </a:p>
          <a:p>
            <a:pPr lvl="1"/>
            <a:endParaRPr lang="en-US" b="0" i="0" dirty="0">
              <a:effectLst/>
              <a:latin typeface="Calibri"/>
              <a:cs typeface="Calibri"/>
            </a:endParaRPr>
          </a:p>
          <a:p>
            <a:pPr lvl="1"/>
            <a:r>
              <a:rPr lang="en-US" dirty="0"/>
              <a:t>***2025 info below:***		</a:t>
            </a:r>
          </a:p>
          <a:p>
            <a:pPr lvl="1"/>
            <a:r>
              <a:rPr lang="en-US" dirty="0"/>
              <a:t>Loaf of Bread - $1.83</a:t>
            </a:r>
          </a:p>
          <a:p>
            <a:pPr lvl="1"/>
            <a:r>
              <a:rPr lang="en-US" dirty="0"/>
              <a:t>Gallon of Milk - $4.05</a:t>
            </a:r>
          </a:p>
          <a:p>
            <a:pPr lvl="1"/>
            <a:r>
              <a:rPr lang="en-US" dirty="0"/>
              <a:t>1lb of Ground Beef - $6.52</a:t>
            </a:r>
          </a:p>
          <a:p>
            <a:pPr lvl="1"/>
            <a:r>
              <a:rPr lang="en-US" dirty="0"/>
              <a:t>Eggs per dozen - $2.71</a:t>
            </a:r>
          </a:p>
          <a:p>
            <a:pPr lvl="1"/>
            <a:r>
              <a:rPr lang="en-US" dirty="0"/>
              <a:t>Gallon of Gas - $3.05</a:t>
            </a:r>
          </a:p>
          <a:p>
            <a:pPr lvl="1"/>
            <a:endParaRPr lang="en-US" dirty="0"/>
          </a:p>
          <a:p>
            <a:pPr lvl="1"/>
            <a:r>
              <a:rPr lang="en-US" dirty="0"/>
              <a:t>Transitory numbers – </a:t>
            </a:r>
          </a:p>
          <a:p>
            <a:pPr lvl="1"/>
            <a:r>
              <a:rPr lang="en-US" dirty="0"/>
              <a:t>Gas - -15.3%</a:t>
            </a:r>
          </a:p>
          <a:p>
            <a:pPr lvl="1"/>
            <a:r>
              <a:rPr lang="en-US" dirty="0"/>
              <a:t>Flights – 8.5%</a:t>
            </a:r>
          </a:p>
          <a:p>
            <a:pPr lvl="1"/>
            <a:r>
              <a:rPr lang="en-US" dirty="0"/>
              <a:t>New Cars -  -1.3%</a:t>
            </a:r>
          </a:p>
          <a:p>
            <a:pPr lvl="1"/>
            <a:r>
              <a:rPr lang="en-US" dirty="0"/>
              <a:t>Food at Home – 1.3%</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24</a:t>
            </a:fld>
            <a:endParaRPr lang="en-US"/>
          </a:p>
        </p:txBody>
      </p:sp>
    </p:spTree>
    <p:extLst>
      <p:ext uri="{BB962C8B-B14F-4D97-AF65-F5344CB8AC3E}">
        <p14:creationId xmlns:p14="http://schemas.microsoft.com/office/powerpoint/2010/main" val="274624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retirement is 18yrs</a:t>
            </a:r>
          </a:p>
          <a:p>
            <a:endParaRPr lang="en-US" dirty="0"/>
          </a:p>
          <a:p>
            <a:r>
              <a:rPr lang="en-US" dirty="0"/>
              <a:t>Let’s make inflation real.  Let’s assume in each example, we start with an annual income need of 100K and we stay in retirement for the average length of time which is 18yrs.</a:t>
            </a:r>
          </a:p>
          <a:p>
            <a:endParaRPr lang="en-US" dirty="0"/>
          </a:p>
          <a:p>
            <a:r>
              <a:rPr lang="en-US" dirty="0"/>
              <a:t>The 100-year inflation rate is 3.2% - which means your 100K annual income need would have only been $176,292.79 by year 18</a:t>
            </a:r>
          </a:p>
          <a:p>
            <a:endParaRPr lang="en-US" dirty="0"/>
          </a:p>
          <a:p>
            <a:r>
              <a:rPr lang="en-US" dirty="0"/>
              <a:t>The 10-year inflation rate is 2.39% - which means your 100K annual income need would have only been $152,980.39 by year 18.</a:t>
            </a:r>
          </a:p>
          <a:p>
            <a:endParaRPr lang="en-US" dirty="0"/>
          </a:p>
          <a:p>
            <a:r>
              <a:rPr lang="en-US" dirty="0"/>
              <a:t>The 1-year inflation rate is 8.6% - which means your $100K annual income need would have been $441,506.25 by year 18. </a:t>
            </a:r>
          </a:p>
          <a:p>
            <a:endParaRPr lang="en-US" dirty="0"/>
          </a:p>
          <a:p>
            <a:r>
              <a:rPr lang="en-US" dirty="0"/>
              <a:t>We’re all living longer – if you were to enjoy retirement for just 7 years longer, for a total of 25 years, your annual income need would have been $786,584.95.</a:t>
            </a:r>
          </a:p>
          <a:p>
            <a:endParaRPr lang="en-US" dirty="0"/>
          </a:p>
          <a:p>
            <a:r>
              <a:rPr lang="en-US" dirty="0"/>
              <a:t>While I’m not suggesting that will be the case, I’m absolutely suggesting that everyone should plan accordingly. </a:t>
            </a:r>
          </a:p>
          <a:p>
            <a:endParaRPr lang="en-US" dirty="0"/>
          </a:p>
          <a:p>
            <a:r>
              <a:rPr lang="en-US" dirty="0"/>
              <a:t>What if inflation is here to stay?  Your retirement plan should account for inflation.  Has your financial advisor talked with you about it recently? (Get audience buy in, ask for show of hands if their advisor has discussed recently)</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25</a:t>
            </a:fld>
            <a:endParaRPr lang="en-US"/>
          </a:p>
        </p:txBody>
      </p:sp>
    </p:spTree>
    <p:extLst>
      <p:ext uri="{BB962C8B-B14F-4D97-AF65-F5344CB8AC3E}">
        <p14:creationId xmlns:p14="http://schemas.microsoft.com/office/powerpoint/2010/main" val="3991233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The reason we haven’t heard or thought about inflation much is because, in our opinion, it’s been inconsequential for the past 5yrs.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UNTIL recently when inflation spiked</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26</a:t>
            </a:fld>
            <a:endParaRPr lang="en-US"/>
          </a:p>
        </p:txBody>
      </p:sp>
    </p:spTree>
    <p:extLst>
      <p:ext uri="{BB962C8B-B14F-4D97-AF65-F5344CB8AC3E}">
        <p14:creationId xmlns:p14="http://schemas.microsoft.com/office/powerpoint/2010/main" val="1655483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Are you someone that wants to enjoy the retirement of your dreams. Maybe traveling and visiting nice places, eating nice places.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If crossing off bucket list items that you’ve worked, planned and saved for are important to you, then you must have a plan in place for inflation.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27</a:t>
            </a:fld>
            <a:endParaRPr lang="en-US"/>
          </a:p>
        </p:txBody>
      </p:sp>
    </p:spTree>
    <p:extLst>
      <p:ext uri="{BB962C8B-B14F-4D97-AF65-F5344CB8AC3E}">
        <p14:creationId xmlns:p14="http://schemas.microsoft.com/office/powerpoint/2010/main" val="1080646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If knowing how inflation will impact your retirement is important to you, check the box for your complimentary Personal Inflation Report.</a:t>
            </a:r>
            <a:r>
              <a:rPr lang="en-US" sz="12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28</a:t>
            </a:fld>
            <a:endParaRPr lang="en-US"/>
          </a:p>
        </p:txBody>
      </p:sp>
    </p:spTree>
    <p:extLst>
      <p:ext uri="{BB962C8B-B14F-4D97-AF65-F5344CB8AC3E}">
        <p14:creationId xmlns:p14="http://schemas.microsoft.com/office/powerpoint/2010/main" val="3914150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Calibri" panose="020F0502020204030204" pitchFamily="34" charset="0"/>
              </a:rPr>
              <a:t>The next Retirement Down Pressure is Legislative Risk</a:t>
            </a:r>
            <a:r>
              <a:rPr lang="en-US" sz="1200"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29</a:t>
            </a:fld>
            <a:endParaRPr lang="en-US"/>
          </a:p>
        </p:txBody>
      </p:sp>
    </p:spTree>
    <p:extLst>
      <p:ext uri="{BB962C8B-B14F-4D97-AF65-F5344CB8AC3E}">
        <p14:creationId xmlns:p14="http://schemas.microsoft.com/office/powerpoint/2010/main" val="2052880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Explain Legislative Risk</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30</a:t>
            </a:fld>
            <a:endParaRPr lang="en-US"/>
          </a:p>
        </p:txBody>
      </p:sp>
    </p:spTree>
    <p:extLst>
      <p:ext uri="{BB962C8B-B14F-4D97-AF65-F5344CB8AC3E}">
        <p14:creationId xmlns:p14="http://schemas.microsoft.com/office/powerpoint/2010/main" val="253400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opinion, here’s the good news, or at least news that might make you all feel better about the state of the current market: you are not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belief is that almost every generation that has come before you has faced challenges in navigating retirement. The specific challenges that we face today might be a little different.</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a:t>
            </a:fld>
            <a:endParaRPr lang="en-US"/>
          </a:p>
        </p:txBody>
      </p:sp>
    </p:spTree>
    <p:extLst>
      <p:ext uri="{BB962C8B-B14F-4D97-AF65-F5344CB8AC3E}">
        <p14:creationId xmlns:p14="http://schemas.microsoft.com/office/powerpoint/2010/main" val="4293949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You may be shaking your head or thinking it can’t happen, but let’s take a walk down Memory Lane and revisit some of the Legislative Risk that might have been impactful in your lifetime.</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CLICK THRU TIMELINE AND READ STORY.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PAY SPECIAL ATTENTION TO BIPARTISAN ACT OF 2015</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113AB86-02F3-48A9-A565-394EB18DC941}" type="slidenum">
              <a:rPr lang="en-US" smtClean="0"/>
              <a:t>31</a:t>
            </a:fld>
            <a:endParaRPr lang="en-US"/>
          </a:p>
        </p:txBody>
      </p:sp>
    </p:spTree>
    <p:extLst>
      <p:ext uri="{BB962C8B-B14F-4D97-AF65-F5344CB8AC3E}">
        <p14:creationId xmlns:p14="http://schemas.microsoft.com/office/powerpoint/2010/main" val="881106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34</a:t>
            </a:fld>
            <a:endParaRPr lang="en-US"/>
          </a:p>
        </p:txBody>
      </p:sp>
    </p:spTree>
    <p:extLst>
      <p:ext uri="{BB962C8B-B14F-4D97-AF65-F5344CB8AC3E}">
        <p14:creationId xmlns:p14="http://schemas.microsoft.com/office/powerpoint/2010/main" val="1598085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 show audience what is at stake if they don’t get it right. </a:t>
            </a:r>
          </a:p>
          <a:p>
            <a:endParaRPr lang="en-US" dirty="0"/>
          </a:p>
        </p:txBody>
      </p:sp>
      <p:sp>
        <p:nvSpPr>
          <p:cNvPr id="4" name="Slide Number Placeholder 3"/>
          <p:cNvSpPr>
            <a:spLocks noGrp="1"/>
          </p:cNvSpPr>
          <p:nvPr>
            <p:ph type="sldNum" sz="quarter" idx="5"/>
          </p:nvPr>
        </p:nvSpPr>
        <p:spPr/>
        <p:txBody>
          <a:bodyPr/>
          <a:lstStyle/>
          <a:p>
            <a:fld id="{1113AB86-02F3-48A9-A565-394EB18DC941}" type="slidenum">
              <a:rPr lang="en-US" smtClean="0"/>
              <a:t>35</a:t>
            </a:fld>
            <a:endParaRPr lang="en-US"/>
          </a:p>
        </p:txBody>
      </p:sp>
    </p:spTree>
    <p:extLst>
      <p:ext uri="{BB962C8B-B14F-4D97-AF65-F5344CB8AC3E}">
        <p14:creationId xmlns:p14="http://schemas.microsoft.com/office/powerpoint/2010/main" val="253026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Security</a:t>
            </a:r>
          </a:p>
          <a:p>
            <a:pPr lvl="1"/>
            <a:r>
              <a:rPr lang="en-US" dirty="0"/>
              <a:t>The Big Secret</a:t>
            </a:r>
          </a:p>
          <a:p>
            <a:pPr lvl="2"/>
            <a:r>
              <a:rPr lang="en-US" dirty="0"/>
              <a:t>Bi-Partisan Budget act of 2015</a:t>
            </a:r>
          </a:p>
          <a:p>
            <a:pPr lvl="3"/>
            <a:r>
              <a:rPr lang="en-US" dirty="0"/>
              <a:t>Voted for in the middle of the night (both parties)</a:t>
            </a:r>
          </a:p>
          <a:p>
            <a:pPr lvl="3"/>
            <a:r>
              <a:rPr lang="en-US" dirty="0"/>
              <a:t>Got rid of filing strategies (called them loopholes)</a:t>
            </a:r>
          </a:p>
          <a:p>
            <a:pPr lvl="4"/>
            <a:r>
              <a:rPr lang="en-US" dirty="0"/>
              <a:t>File and suspend</a:t>
            </a:r>
          </a:p>
          <a:p>
            <a:pPr lvl="4"/>
            <a:r>
              <a:rPr lang="en-US" dirty="0"/>
              <a:t>Restricted Application</a:t>
            </a:r>
          </a:p>
          <a:p>
            <a:pPr lvl="2"/>
            <a:r>
              <a:rPr lang="en-US" dirty="0"/>
              <a:t>We believe that timing is now everything</a:t>
            </a:r>
          </a:p>
          <a:p>
            <a:pPr lvl="3"/>
            <a:r>
              <a:rPr lang="en-US" dirty="0"/>
              <a:t>With no filing strategies remaining it all comes down to when you file</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36</a:t>
            </a:fld>
            <a:endParaRPr lang="en-US"/>
          </a:p>
        </p:txBody>
      </p:sp>
    </p:spTree>
    <p:extLst>
      <p:ext uri="{BB962C8B-B14F-4D97-AF65-F5344CB8AC3E}">
        <p14:creationId xmlns:p14="http://schemas.microsoft.com/office/powerpoint/2010/main" val="1192538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Security</a:t>
            </a:r>
          </a:p>
          <a:p>
            <a:pPr lvl="1"/>
            <a:r>
              <a:rPr lang="en-US" dirty="0"/>
              <a:t>The Big Secret</a:t>
            </a:r>
          </a:p>
          <a:p>
            <a:pPr lvl="2"/>
            <a:r>
              <a:rPr lang="en-US" dirty="0"/>
              <a:t>Bi-Partisan Budget act of 2015</a:t>
            </a:r>
          </a:p>
          <a:p>
            <a:pPr lvl="3"/>
            <a:r>
              <a:rPr lang="en-US" dirty="0"/>
              <a:t>Voted for in the middle of the night (both parties)</a:t>
            </a:r>
          </a:p>
          <a:p>
            <a:pPr lvl="3"/>
            <a:r>
              <a:rPr lang="en-US" dirty="0"/>
              <a:t>Got rid of filing strategies (called them loopholes)</a:t>
            </a:r>
          </a:p>
          <a:p>
            <a:pPr lvl="4"/>
            <a:r>
              <a:rPr lang="en-US" dirty="0"/>
              <a:t>File and suspend</a:t>
            </a:r>
          </a:p>
          <a:p>
            <a:pPr lvl="4"/>
            <a:r>
              <a:rPr lang="en-US" dirty="0"/>
              <a:t>Restricted Application</a:t>
            </a:r>
          </a:p>
          <a:p>
            <a:pPr lvl="2"/>
            <a:r>
              <a:rPr lang="en-US" dirty="0"/>
              <a:t>Timing is now everything</a:t>
            </a:r>
          </a:p>
          <a:p>
            <a:pPr lvl="3"/>
            <a:r>
              <a:rPr lang="en-US" dirty="0"/>
              <a:t>With no filing strategies remaining it all comes down to when you file</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37</a:t>
            </a:fld>
            <a:endParaRPr lang="en-US"/>
          </a:p>
        </p:txBody>
      </p:sp>
    </p:spTree>
    <p:extLst>
      <p:ext uri="{BB962C8B-B14F-4D97-AF65-F5344CB8AC3E}">
        <p14:creationId xmlns:p14="http://schemas.microsoft.com/office/powerpoint/2010/main" val="1617853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What we believe is the BIGGEST Legislative Risk is in right in front of us: our US Federal Debt has nearly doubled in the last 8 years.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(Paint the picture of the next few slides here)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38</a:t>
            </a:fld>
            <a:endParaRPr lang="en-US"/>
          </a:p>
        </p:txBody>
      </p:sp>
    </p:spTree>
    <p:extLst>
      <p:ext uri="{BB962C8B-B14F-4D97-AF65-F5344CB8AC3E}">
        <p14:creationId xmlns:p14="http://schemas.microsoft.com/office/powerpoint/2010/main" val="2950505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In addition to US Federal Debt which has skyrocketed to all time highs, our current tax rates are historically low?</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(Again, painting the picture of “How do you think the government plans to fix the problem)</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39</a:t>
            </a:fld>
            <a:endParaRPr lang="en-US"/>
          </a:p>
        </p:txBody>
      </p:sp>
    </p:spTree>
    <p:extLst>
      <p:ext uri="{BB962C8B-B14F-4D97-AF65-F5344CB8AC3E}">
        <p14:creationId xmlns:p14="http://schemas.microsoft.com/office/powerpoint/2010/main" val="2981736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(GET AUDIENCE ENGAGEMENT)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National debt is at an all time high. We think that relative to the past, tax rates have been on sale for 40yrs. There is more money in Qualified plans that have yet to be taxed than ever before.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Where do you think taxes are going?</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40</a:t>
            </a:fld>
            <a:endParaRPr lang="en-US"/>
          </a:p>
        </p:txBody>
      </p:sp>
    </p:spTree>
    <p:extLst>
      <p:ext uri="{BB962C8B-B14F-4D97-AF65-F5344CB8AC3E}">
        <p14:creationId xmlns:p14="http://schemas.microsoft.com/office/powerpoint/2010/main" val="2441066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Remember this slide from earlier in the presentation in which we talked about the Revenue Act of 1978?  From the way we see things: this is where they placed the responsibility of retirement directly on your shoulders.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What we didn’t discuss was the worst part…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THIS IS A GOOD SPOT TO TELL A STORY OR GET AUDIENCE ENGAGEMENT.  ASK QUESTIONS. HAVE FUN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Let me start by going through a quick exercise. Who in the room has grandchildren? Would your grandchildren play a board game with you if you started by telling them at the end of the game you would share the rules with them and let them know how to play at the end……when the game was done?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Anyone in the audience in the market for a new vehicle?  Good deal.. I’m going to make your day.  Go ahead and run down to the car lot and pick out what you want and drive it off the lot..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Do you have any questions?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What’s the interest rate?</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latin typeface="Calibri" panose="020F0502020204030204" pitchFamily="34" charset="0"/>
              </a:rPr>
              <a:t>What’s the terms?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Don’t worry about it, we’ll figure all that out later..  None of us would make that deal, but it’s the exact deal we have with our Qualified accounts, 401K’s, 403B’s, 457 plans, etc.</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Debt is All Time high, Taxes are historically low, More money in qualified accounts than ever before.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How do we fix the problem?</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41</a:t>
            </a:fld>
            <a:endParaRPr lang="en-US"/>
          </a:p>
        </p:txBody>
      </p:sp>
    </p:spTree>
    <p:extLst>
      <p:ext uri="{BB962C8B-B14F-4D97-AF65-F5344CB8AC3E}">
        <p14:creationId xmlns:p14="http://schemas.microsoft.com/office/powerpoint/2010/main" val="3742947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What can someone do when it comes to taxes on qualified accounts?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What can you do?</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3 Options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#1 - Do Nothing – Fingers crossed strategy</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#2 – Pay Taxes Now – You know today’s tax rates vs the unknown later</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#3 - Do REAL tax planning with your retirement accounts.  We have options.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Roth Conversions are an opportunity for tax efficient planning and the related thresholds were raised in 2023, so there is more opportunity this year than in years past.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Tax code 7702 – It may be possible for wealthy individuals utilize the Living Benefits of Life Insurance as tax efficient planning method.</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Neither of these strategies are right for everyone or every situation, but you owe it to yourself to consider how they may help you</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42</a:t>
            </a:fld>
            <a:endParaRPr lang="en-US"/>
          </a:p>
        </p:txBody>
      </p:sp>
    </p:spTree>
    <p:extLst>
      <p:ext uri="{BB962C8B-B14F-4D97-AF65-F5344CB8AC3E}">
        <p14:creationId xmlns:p14="http://schemas.microsoft.com/office/powerpoint/2010/main" val="3695683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a:t>
            </a:fld>
            <a:endParaRPr lang="en-US"/>
          </a:p>
        </p:txBody>
      </p:sp>
    </p:spTree>
    <p:extLst>
      <p:ext uri="{BB962C8B-B14F-4D97-AF65-F5344CB8AC3E}">
        <p14:creationId xmlns:p14="http://schemas.microsoft.com/office/powerpoint/2010/main" val="222075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If you're worried about how Legislative Risk might impact your Retirement and want to know how to maximize your Social Security benefit or would like to know how to potentially reduce or eliminate the taxation on your Qualified Accounts, check the box</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43</a:t>
            </a:fld>
            <a:endParaRPr lang="en-US"/>
          </a:p>
        </p:txBody>
      </p:sp>
    </p:spTree>
    <p:extLst>
      <p:ext uri="{BB962C8B-B14F-4D97-AF65-F5344CB8AC3E}">
        <p14:creationId xmlns:p14="http://schemas.microsoft.com/office/powerpoint/2010/main" val="3177554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of economy is based on consumerism rather than savings</a:t>
            </a:r>
          </a:p>
          <a:p>
            <a:pPr lvl="1"/>
            <a:r>
              <a:rPr lang="en-US" dirty="0"/>
              <a:t>As rates go up (just like with inflation) we lose purchasing power.</a:t>
            </a:r>
          </a:p>
          <a:p>
            <a:pPr lvl="1"/>
            <a:r>
              <a:rPr lang="en-US" dirty="0"/>
              <a:t>Loans become more favorable for banks and less favorable for the consumer</a:t>
            </a:r>
          </a:p>
          <a:p>
            <a:pPr lvl="1"/>
            <a:r>
              <a:rPr lang="en-US" dirty="0"/>
              <a:t>Revolving debt can snowball into an insurmountable payment</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44</a:t>
            </a:fld>
            <a:endParaRPr lang="en-US"/>
          </a:p>
        </p:txBody>
      </p:sp>
    </p:spTree>
    <p:extLst>
      <p:ext uri="{BB962C8B-B14F-4D97-AF65-F5344CB8AC3E}">
        <p14:creationId xmlns:p14="http://schemas.microsoft.com/office/powerpoint/2010/main" val="624721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payments on the average home and average car based on 2020 rates vs. today. As you can see, these 2 items add $800.00 to the monthly expense. And does not consider other debt like credit cards, student loans, etc. </a:t>
            </a:r>
          </a:p>
          <a:p>
            <a:endParaRPr lang="en-US" dirty="0"/>
          </a:p>
          <a:p>
            <a:r>
              <a:rPr lang="en-US" dirty="0"/>
              <a:t>Its nearly 10k a year. During the course of the average 18yr retirement is close to $200,000.00.</a:t>
            </a:r>
          </a:p>
          <a:p>
            <a:endParaRPr lang="en-US" dirty="0"/>
          </a:p>
          <a:p>
            <a:r>
              <a:rPr lang="en-US" dirty="0"/>
              <a:t>This is real and its right now, has your advisor called you to discuss your spending plan.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45</a:t>
            </a:fld>
            <a:endParaRPr lang="en-US"/>
          </a:p>
        </p:txBody>
      </p:sp>
    </p:spTree>
    <p:extLst>
      <p:ext uri="{BB962C8B-B14F-4D97-AF65-F5344CB8AC3E}">
        <p14:creationId xmlns:p14="http://schemas.microsoft.com/office/powerpoint/2010/main" val="1701370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We’ve all spent the last 30, 40 or 50 years working to be able to enjoy the retirement of our dreams.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Don’t let Rising Interest Rates derail your retirement plan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46</a:t>
            </a:fld>
            <a:endParaRPr lang="en-US"/>
          </a:p>
        </p:txBody>
      </p:sp>
    </p:spTree>
    <p:extLst>
      <p:ext uri="{BB962C8B-B14F-4D97-AF65-F5344CB8AC3E}">
        <p14:creationId xmlns:p14="http://schemas.microsoft.com/office/powerpoint/2010/main" val="1427101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Let’s revisit this slide that we started the presentation with.  It may feel a little different now.</a:t>
            </a:r>
            <a:r>
              <a:rPr lang="en-US" sz="1200" b="0" i="0" dirty="0">
                <a:solidFill>
                  <a:srgbClr val="000000"/>
                </a:solidFill>
                <a:effectLst/>
                <a:latin typeface="Calibri" panose="020F0502020204030204" pitchFamily="34" charset="0"/>
              </a:rPr>
              <a:t>​</a:t>
            </a:r>
          </a:p>
          <a:p>
            <a:pPr algn="l" rtl="0" fontAlgn="base"/>
            <a:r>
              <a:rPr lang="en-US" sz="1200" b="0" i="0" u="none" strike="noStrike" dirty="0">
                <a:solidFill>
                  <a:srgbClr val="000000"/>
                </a:solidFill>
                <a:effectLst/>
                <a:latin typeface="Calibri" panose="020F0502020204030204" pitchFamily="34" charset="0"/>
              </a:rPr>
              <a:t>We promised earlier to talk thru the difference between a Hurricane and a Tornado.</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Obviously both natural disasters that can wreak havoc.</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The difference is simple..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With a Tornado, the sirens WAIL and you run for cover.  There was no warning other than maybe some dark clouds.  You get blindsided.  You are a victim.</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br>
              <a:rPr lang="en-US" sz="1200" b="0" i="0" dirty="0">
                <a:solidFill>
                  <a:srgbClr val="444444"/>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With a Hurricane, you receive warning.  Often times, even for weeks, that it’s coming.  You have time to board up, evacuate..  You have time to plan.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The warning signs are everywhere.  Will you be prepared if it Wreaks Havoc?</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47</a:t>
            </a:fld>
            <a:endParaRPr lang="en-US"/>
          </a:p>
        </p:txBody>
      </p:sp>
    </p:spTree>
    <p:extLst>
      <p:ext uri="{BB962C8B-B14F-4D97-AF65-F5344CB8AC3E}">
        <p14:creationId xmlns:p14="http://schemas.microsoft.com/office/powerpoint/2010/main" val="2095077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THE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Many people in the room have a family member or friend or maybe even a Financial Advisor that they work with today.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We talked thru some topics today that may have caused some questions.  You need a second opinion.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It’s important to point out that you can’t get a second opinion from the same person that gave you the first.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48</a:t>
            </a:fld>
            <a:endParaRPr lang="en-US"/>
          </a:p>
        </p:txBody>
      </p:sp>
    </p:spTree>
    <p:extLst>
      <p:ext uri="{BB962C8B-B14F-4D97-AF65-F5344CB8AC3E}">
        <p14:creationId xmlns:p14="http://schemas.microsoft.com/office/powerpoint/2010/main" val="2332051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THE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Many people in the room have a family member or friend or maybe even a Financial Advisor that they work with today.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We talked thru some topics today that may have caused some questions.  You need a second opinion.</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It’s important to point out that you can’t get a second opinion from the same person that gave you the first.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49</a:t>
            </a:fld>
            <a:endParaRPr lang="en-US"/>
          </a:p>
        </p:txBody>
      </p:sp>
    </p:spTree>
    <p:extLst>
      <p:ext uri="{BB962C8B-B14F-4D97-AF65-F5344CB8AC3E}">
        <p14:creationId xmlns:p14="http://schemas.microsoft.com/office/powerpoint/2010/main" val="2673690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THE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Make certain that you meet with a Fiduciary.</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50</a:t>
            </a:fld>
            <a:endParaRPr lang="en-US"/>
          </a:p>
        </p:txBody>
      </p:sp>
    </p:spTree>
    <p:extLst>
      <p:ext uri="{BB962C8B-B14F-4D97-AF65-F5344CB8AC3E}">
        <p14:creationId xmlns:p14="http://schemas.microsoft.com/office/powerpoint/2010/main" val="2495104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READ THE SLIDE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Make certain that you meet with a Fiduciary.</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51</a:t>
            </a:fld>
            <a:endParaRPr lang="en-US"/>
          </a:p>
        </p:txBody>
      </p:sp>
    </p:spTree>
    <p:extLst>
      <p:ext uri="{BB962C8B-B14F-4D97-AF65-F5344CB8AC3E}">
        <p14:creationId xmlns:p14="http://schemas.microsoft.com/office/powerpoint/2010/main" val="1697759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nothing good in life comes without struggles and challenges. We could bore you with the entire history of retirement, but it’s unlikely that anyone here has the time or interest. We’ve decided to focus on times that we think most people in the room can remember. The first timeframe we will discuss didn’t impact us directly, but we might have seen our parents deal with the challenges that retirement in the 60’s, 70’s, and 80’s brought with it. </a:t>
            </a:r>
          </a:p>
          <a:p>
            <a:endParaRPr lang="en-US" dirty="0"/>
          </a:p>
          <a:p>
            <a:r>
              <a:rPr lang="en-US" dirty="0"/>
              <a:t>This timeframe was also stressful. </a:t>
            </a:r>
            <a:r>
              <a:rPr lang="en-US" dirty="0">
                <a:solidFill>
                  <a:schemeClr val="bg1"/>
                </a:solidFill>
              </a:rPr>
              <a:t>In our opinion</a:t>
            </a:r>
            <a:r>
              <a:rPr lang="en-US" dirty="0"/>
              <a:t>, the 60’s were the worst time in history to retire (I would guess that years from now the 2020’s will take its place as the undisputed heavyweight champ). Those that retired around this time might have seen higher than average inflation, rising interest rates, a fuel crisis, loss of jobs, etc., over the decades in their golden years; however, the 1960’s alone saw 3 bear market cycles. </a:t>
            </a:r>
          </a:p>
          <a:p>
            <a:endParaRPr lang="en-US" dirty="0"/>
          </a:p>
          <a:p>
            <a:r>
              <a:rPr lang="en-US" dirty="0"/>
              <a:t>Some in the audience will challenge this and say, “but interest rates were much higher in those three decades!” – and although that’s correct, in our opinion: the landscape of savings and spending looked much different back then as well. Here is another assignment: go home and look at the average household debt prior to 1978, it was much lower relative to today.</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6</a:t>
            </a:fld>
            <a:endParaRPr lang="en-US"/>
          </a:p>
        </p:txBody>
      </p:sp>
    </p:spTree>
    <p:extLst>
      <p:ext uri="{BB962C8B-B14F-4D97-AF65-F5344CB8AC3E}">
        <p14:creationId xmlns:p14="http://schemas.microsoft.com/office/powerpoint/2010/main" val="276317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era we will discuss is a little more recent. Most in here can probably remember the dotcom bubble. Those of us that can were probably in our 30’s and 40’s during this era. We were raising families and growing our retirement nest egg, but only to watch our 401ks drop roughly 50% in value if we invested in US stocks. It was a punch in the stomach, but we were younger and had time on our side. We were able to put our heads down…. work and save.</a:t>
            </a:r>
            <a:endParaRPr lang="en-US" dirty="0">
              <a:ea typeface="Calibri"/>
              <a:cs typeface="Calibri"/>
            </a:endParaRPr>
          </a:p>
          <a:p>
            <a:endParaRPr lang="en-US" dirty="0"/>
          </a:p>
          <a:p>
            <a:r>
              <a:rPr lang="en-US" dirty="0"/>
              <a:t>After riding the wave of opportunity, the WWW brought in the 1990’s, the 2000s began with 3 down years in a row for a total loss of about -37% between January 2000 to January 2003. </a:t>
            </a:r>
          </a:p>
          <a:p>
            <a:endParaRPr lang="en-US" dirty="0"/>
          </a:p>
          <a:p>
            <a:r>
              <a:rPr lang="en-US" dirty="0"/>
              <a:t>Who has heard their financial advisors say to you when the market is down “stay invested…the market will come back”? </a:t>
            </a:r>
            <a:r>
              <a:rPr lang="en-US" sz="1800" dirty="0">
                <a:solidFill>
                  <a:srgbClr val="383838"/>
                </a:solidFill>
                <a:effectLst/>
                <a:latin typeface="Roboto"/>
                <a:ea typeface="Times New Roman" panose="02020603050405020304" pitchFamily="18" charset="0"/>
                <a:cs typeface="Roboto"/>
              </a:rPr>
              <a:t>The term “Lost Decade for Stocks” refers to the ten-year period from 12/31/1999 through 12/31/2009, when the S&amp;P 500</a:t>
            </a:r>
            <a:r>
              <a:rPr lang="en-US" sz="1800" baseline="30000" dirty="0">
                <a:solidFill>
                  <a:srgbClr val="383838"/>
                </a:solidFill>
                <a:effectLst/>
                <a:latin typeface="Roboto"/>
                <a:ea typeface="Times New Roman" panose="02020603050405020304" pitchFamily="18" charset="0"/>
                <a:cs typeface="Roboto"/>
              </a:rPr>
              <a:t>®</a:t>
            </a:r>
            <a:r>
              <a:rPr lang="en-US" sz="1800" dirty="0">
                <a:solidFill>
                  <a:srgbClr val="383838"/>
                </a:solidFill>
                <a:effectLst/>
                <a:latin typeface="Roboto"/>
                <a:ea typeface="Times New Roman" panose="02020603050405020304" pitchFamily="18" charset="0"/>
                <a:cs typeface="Roboto"/>
              </a:rPr>
              <a:t> generated an annualized total return of -0.9% over the period. This was only the second time that the market had a negative total return over a decade period. The other period was the Great Depression decade of the 1930s. </a:t>
            </a:r>
            <a:endParaRPr lang="en-US" dirty="0"/>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7</a:t>
            </a:fld>
            <a:endParaRPr lang="en-US"/>
          </a:p>
        </p:txBody>
      </p:sp>
    </p:spTree>
    <p:extLst>
      <p:ext uri="{BB962C8B-B14F-4D97-AF65-F5344CB8AC3E}">
        <p14:creationId xmlns:p14="http://schemas.microsoft.com/office/powerpoint/2010/main" val="1793781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8</a:t>
            </a:fld>
            <a:endParaRPr lang="en-US"/>
          </a:p>
        </p:txBody>
      </p:sp>
    </p:spTree>
    <p:extLst>
      <p:ext uri="{BB962C8B-B14F-4D97-AF65-F5344CB8AC3E}">
        <p14:creationId xmlns:p14="http://schemas.microsoft.com/office/powerpoint/2010/main" val="382418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9</a:t>
            </a:fld>
            <a:endParaRPr lang="en-US"/>
          </a:p>
        </p:txBody>
      </p:sp>
    </p:spTree>
    <p:extLst>
      <p:ext uri="{BB962C8B-B14F-4D97-AF65-F5344CB8AC3E}">
        <p14:creationId xmlns:p14="http://schemas.microsoft.com/office/powerpoint/2010/main" val="401000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exception of the 2020 COVID pullback and what we are experiencing currently, the financial crisis that we all remember most vividly was the Great Recession of 2008. Most people here in the audience were probably about 10 – 15 years out from retirement and this one probably really hit home for you. There may actually be some in the audience that were ready to retire and forced to go back to work for much longer than they planned. </a:t>
            </a:r>
          </a:p>
          <a:p>
            <a:endParaRPr lang="en-US" dirty="0"/>
          </a:p>
          <a:p>
            <a:r>
              <a:rPr lang="en-US" dirty="0"/>
              <a:t>We believe there was a lot that lead up to this, but in the end, it all came down to greed. Many blamed Wall Street, mortgage and real estate industries, Ratings Agencies, etc. But we believe that there were several parties that contributed to the problem.</a:t>
            </a:r>
          </a:p>
          <a:p>
            <a:endParaRPr lang="en-US" dirty="0"/>
          </a:p>
          <a:p>
            <a:r>
              <a:rPr lang="en-US" dirty="0"/>
              <a:t>Unfortunately, the little people didn’t get the pleasure of being “too big to fail” and we suffered the most. We had to put our heads back down and continue to save and invest just to get back to where we were. </a:t>
            </a:r>
          </a:p>
          <a:p>
            <a:endParaRPr lang="en-US" dirty="0"/>
          </a:p>
        </p:txBody>
      </p:sp>
      <p:sp>
        <p:nvSpPr>
          <p:cNvPr id="4" name="Slide Number Placeholder 3"/>
          <p:cNvSpPr>
            <a:spLocks noGrp="1"/>
          </p:cNvSpPr>
          <p:nvPr>
            <p:ph type="sldNum" sz="quarter" idx="5"/>
          </p:nvPr>
        </p:nvSpPr>
        <p:spPr/>
        <p:txBody>
          <a:bodyPr/>
          <a:lstStyle/>
          <a:p>
            <a:fld id="{96874A09-FFF8-804C-B92E-08E1F18E6CC1}" type="slidenum">
              <a:rPr lang="en-US" smtClean="0"/>
              <a:t>10</a:t>
            </a:fld>
            <a:endParaRPr lang="en-US"/>
          </a:p>
        </p:txBody>
      </p:sp>
    </p:spTree>
    <p:extLst>
      <p:ext uri="{BB962C8B-B14F-4D97-AF65-F5344CB8AC3E}">
        <p14:creationId xmlns:p14="http://schemas.microsoft.com/office/powerpoint/2010/main" val="286367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8D44-3CAB-7C53-0DE7-A03B13442F0C}"/>
              </a:ext>
            </a:extLst>
          </p:cNvPr>
          <p:cNvSpPr>
            <a:spLocks noGrp="1"/>
          </p:cNvSpPr>
          <p:nvPr>
            <p:ph type="ctrTitle" hasCustomPrompt="1"/>
          </p:nvPr>
        </p:nvSpPr>
        <p:spPr>
          <a:xfrm>
            <a:off x="1524000" y="1122363"/>
            <a:ext cx="9144000" cy="2387600"/>
          </a:xfrm>
        </p:spPr>
        <p:txBody>
          <a:bodyPr anchor="b">
            <a:normAutofit/>
          </a:bodyPr>
          <a:lstStyle>
            <a:lvl1pPr algn="ctr">
              <a:defRPr sz="5400"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122C061-3AD4-8090-084A-10DA67D18BB5}"/>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9165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B46E-CF3D-B6EB-B5CB-8B9090D42B00}"/>
              </a:ext>
            </a:extLst>
          </p:cNvPr>
          <p:cNvSpPr>
            <a:spLocks noGrp="1"/>
          </p:cNvSpPr>
          <p:nvPr>
            <p:ph type="title" hasCustomPrompt="1"/>
          </p:nvPr>
        </p:nvSpPr>
        <p:spPr/>
        <p:txBody>
          <a:bodyPr/>
          <a:lstStyle>
            <a:lvl1pPr>
              <a:defRPr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a:t>
            </a:r>
            <a:br>
              <a:rPr lang="en-US" dirty="0"/>
            </a:br>
            <a:r>
              <a:rPr lang="en-US" dirty="0"/>
              <a:t>TITLE STYLE</a:t>
            </a:r>
          </a:p>
        </p:txBody>
      </p:sp>
      <p:sp>
        <p:nvSpPr>
          <p:cNvPr id="3" name="Content Placeholder 2">
            <a:extLst>
              <a:ext uri="{FF2B5EF4-FFF2-40B4-BE49-F238E27FC236}">
                <a16:creationId xmlns:a16="http://schemas.microsoft.com/office/drawing/2014/main" id="{EB35F73C-FC97-B312-A647-8B409E3FF5C8}"/>
              </a:ext>
            </a:extLst>
          </p:cNvPr>
          <p:cNvSpPr>
            <a:spLocks noGrp="1"/>
          </p:cNvSpPr>
          <p:nvPr>
            <p:ph idx="1"/>
          </p:nvPr>
        </p:nvSpPr>
        <p:spPr>
          <a:xfrm>
            <a:off x="838200" y="1825625"/>
            <a:ext cx="5257800" cy="3619211"/>
          </a:xfrm>
        </p:spPr>
        <p:txBody>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91AEDB09-BC82-AC23-BF2E-7E05657E39F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6DF8A4C1-14E4-0D5F-E6C8-6C3682AA819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A72EC737-9534-D6C1-019C-AAFF8762405C}"/>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A41878-632C-9D62-0F6B-532EC0B9D601}"/>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2BC36C42-4C1A-7408-8D6A-A69D6DABE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978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8B59ECA6-B6FF-49CC-F3CD-0D53F5FC33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2" name="Title 1">
            <a:extLst>
              <a:ext uri="{FF2B5EF4-FFF2-40B4-BE49-F238E27FC236}">
                <a16:creationId xmlns:a16="http://schemas.microsoft.com/office/drawing/2014/main" id="{92F51B19-C7BE-B632-81F8-6A0C35592B55}"/>
              </a:ext>
            </a:extLst>
          </p:cNvPr>
          <p:cNvSpPr>
            <a:spLocks noGrp="1"/>
          </p:cNvSpPr>
          <p:nvPr>
            <p:ph type="title" hasCustomPrompt="1"/>
          </p:nvPr>
        </p:nvSpPr>
        <p:spPr>
          <a:xfrm>
            <a:off x="831850" y="1709738"/>
            <a:ext cx="10515600" cy="2852737"/>
          </a:xfrm>
        </p:spPr>
        <p:txBody>
          <a:bodyPr anchor="b">
            <a:normAutofit/>
          </a:bodyPr>
          <a:lstStyle>
            <a:lvl1pPr>
              <a:defRPr sz="5400" b="1"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B09BF10-5D2A-EB8B-A4F2-C500AFC97D1B}"/>
              </a:ext>
            </a:extLst>
          </p:cNvPr>
          <p:cNvSpPr>
            <a:spLocks noGrp="1"/>
          </p:cNvSpPr>
          <p:nvPr>
            <p:ph type="body" idx="1"/>
          </p:nvPr>
        </p:nvSpPr>
        <p:spPr>
          <a:xfrm>
            <a:off x="831850" y="4589463"/>
            <a:ext cx="10515600" cy="876155"/>
          </a:xfrm>
        </p:spPr>
        <p:txBody>
          <a:bodyPr/>
          <a:lstStyle>
            <a:lvl1pPr marL="0" indent="0">
              <a:buNone/>
              <a:defRPr sz="2400">
                <a:solidFill>
                  <a:schemeClr val="accent5"/>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Box 13">
            <a:extLst>
              <a:ext uri="{FF2B5EF4-FFF2-40B4-BE49-F238E27FC236}">
                <a16:creationId xmlns:a16="http://schemas.microsoft.com/office/drawing/2014/main" id="{ABF17193-F761-2159-4BD5-F94DE7BAE994}"/>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5" name="TextBox 14">
            <a:extLst>
              <a:ext uri="{FF2B5EF4-FFF2-40B4-BE49-F238E27FC236}">
                <a16:creationId xmlns:a16="http://schemas.microsoft.com/office/drawing/2014/main" id="{DB44A000-DDE3-28D7-3912-26A0200ADA1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EE9EB98-13D1-CA0D-43BF-9EBE9EB6E629}"/>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8A9928-D23D-3692-89F6-E227571107F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983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6387-EA80-8E4C-220A-3D2183660430}"/>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F23584-7574-92BF-0B38-58666C85C29C}"/>
              </a:ext>
            </a:extLst>
          </p:cNvPr>
          <p:cNvSpPr>
            <a:spLocks noGrp="1"/>
          </p:cNvSpPr>
          <p:nvPr>
            <p:ph sz="half" idx="1"/>
          </p:nvPr>
        </p:nvSpPr>
        <p:spPr>
          <a:xfrm>
            <a:off x="838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8C8B2DC-AFA6-F7F7-87D1-D65995D1C7EB}"/>
              </a:ext>
            </a:extLst>
          </p:cNvPr>
          <p:cNvSpPr>
            <a:spLocks noGrp="1"/>
          </p:cNvSpPr>
          <p:nvPr>
            <p:ph sz="half" idx="2"/>
          </p:nvPr>
        </p:nvSpPr>
        <p:spPr>
          <a:xfrm>
            <a:off x="6172200" y="1825625"/>
            <a:ext cx="5181600" cy="36088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Logo, company name&#10;&#10;Description automatically generated">
            <a:extLst>
              <a:ext uri="{FF2B5EF4-FFF2-40B4-BE49-F238E27FC236}">
                <a16:creationId xmlns:a16="http://schemas.microsoft.com/office/drawing/2014/main" id="{E61BDAA5-86BA-A2CA-C4BA-DA3827B93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3" name="TextBox 12">
            <a:extLst>
              <a:ext uri="{FF2B5EF4-FFF2-40B4-BE49-F238E27FC236}">
                <a16:creationId xmlns:a16="http://schemas.microsoft.com/office/drawing/2014/main" id="{2F2B6393-C3CD-7524-EE3F-8E248A09E69B}"/>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4" name="TextBox 13">
            <a:extLst>
              <a:ext uri="{FF2B5EF4-FFF2-40B4-BE49-F238E27FC236}">
                <a16:creationId xmlns:a16="http://schemas.microsoft.com/office/drawing/2014/main" id="{D735DEB8-4DE5-B8E5-B912-8EAAD36A31D5}"/>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5" name="Straight Connector 14">
            <a:extLst>
              <a:ext uri="{FF2B5EF4-FFF2-40B4-BE49-F238E27FC236}">
                <a16:creationId xmlns:a16="http://schemas.microsoft.com/office/drawing/2014/main" id="{DDF03EBE-2BD7-2020-8AB4-112C5F9A5F05}"/>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DBF15D-C946-39AD-6490-0A9E494742DB}"/>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844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62D1-ACBB-2CBD-12BF-3EAC1ACFAC71}"/>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357B0DC-33C6-7575-6468-138DEBDC77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9EF821-0F7E-EF07-EAE4-79EE9FD24B40}"/>
              </a:ext>
            </a:extLst>
          </p:cNvPr>
          <p:cNvSpPr>
            <a:spLocks noGrp="1"/>
          </p:cNvSpPr>
          <p:nvPr>
            <p:ph sz="half" idx="2"/>
          </p:nvPr>
        </p:nvSpPr>
        <p:spPr>
          <a:xfrm>
            <a:off x="839788" y="2505075"/>
            <a:ext cx="5157787" cy="2970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9D5DF60-2EE3-C144-6F15-69E30529F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6245F9-9443-3F9E-3213-E20A63DA98EE}"/>
              </a:ext>
            </a:extLst>
          </p:cNvPr>
          <p:cNvSpPr>
            <a:spLocks noGrp="1"/>
          </p:cNvSpPr>
          <p:nvPr>
            <p:ph sz="quarter" idx="4"/>
          </p:nvPr>
        </p:nvSpPr>
        <p:spPr>
          <a:xfrm>
            <a:off x="6172200" y="2505075"/>
            <a:ext cx="5183188" cy="29709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Logo, company name&#10;&#10;Description automatically generated">
            <a:extLst>
              <a:ext uri="{FF2B5EF4-FFF2-40B4-BE49-F238E27FC236}">
                <a16:creationId xmlns:a16="http://schemas.microsoft.com/office/drawing/2014/main" id="{71342203-8F78-E6F2-8F40-6089C44B3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5" name="TextBox 14">
            <a:extLst>
              <a:ext uri="{FF2B5EF4-FFF2-40B4-BE49-F238E27FC236}">
                <a16:creationId xmlns:a16="http://schemas.microsoft.com/office/drawing/2014/main" id="{8CB82A9C-5A5E-F6EA-2E34-7D297A8F6085}"/>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6" name="TextBox 15">
            <a:extLst>
              <a:ext uri="{FF2B5EF4-FFF2-40B4-BE49-F238E27FC236}">
                <a16:creationId xmlns:a16="http://schemas.microsoft.com/office/drawing/2014/main" id="{A14CBE5A-6342-A231-5E6F-FC49D0022AC4}"/>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7" name="Straight Connector 16">
            <a:extLst>
              <a:ext uri="{FF2B5EF4-FFF2-40B4-BE49-F238E27FC236}">
                <a16:creationId xmlns:a16="http://schemas.microsoft.com/office/drawing/2014/main" id="{21E6D32F-7FF0-3F8A-8C96-47CD2C8F4C60}"/>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662DFB-783E-29A5-25D4-4782A7691FA9}"/>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3467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F965-6B34-87D6-E944-3743E7791680}"/>
              </a:ext>
            </a:extLst>
          </p:cNvPr>
          <p:cNvSpPr>
            <a:spLocks noGrp="1"/>
          </p:cNvSpPr>
          <p:nvPr>
            <p:ph type="title" hasCustomPrompt="1"/>
          </p:nvPr>
        </p:nvSpPr>
        <p:spPr/>
        <p:txBody>
          <a:bodyPr/>
          <a:lstStyle/>
          <a:p>
            <a:r>
              <a:rPr lang="en-US" dirty="0"/>
              <a:t>CLICK TO EDIT MASTER TITLE STYLE</a:t>
            </a:r>
          </a:p>
        </p:txBody>
      </p:sp>
      <p:pic>
        <p:nvPicPr>
          <p:cNvPr id="10" name="Picture 9" descr="Logo, company name&#10;&#10;Description automatically generated">
            <a:extLst>
              <a:ext uri="{FF2B5EF4-FFF2-40B4-BE49-F238E27FC236}">
                <a16:creationId xmlns:a16="http://schemas.microsoft.com/office/drawing/2014/main" id="{40F0324E-FEC7-AF8D-6687-38218B0820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11" name="TextBox 10">
            <a:extLst>
              <a:ext uri="{FF2B5EF4-FFF2-40B4-BE49-F238E27FC236}">
                <a16:creationId xmlns:a16="http://schemas.microsoft.com/office/drawing/2014/main" id="{326CA147-AA66-70F9-AA0B-B30F9B2E7733}"/>
              </a:ext>
            </a:extLst>
          </p:cNvPr>
          <p:cNvSpPr txBox="1"/>
          <p:nvPr userDrawn="1"/>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12" name="TextBox 11">
            <a:extLst>
              <a:ext uri="{FF2B5EF4-FFF2-40B4-BE49-F238E27FC236}">
                <a16:creationId xmlns:a16="http://schemas.microsoft.com/office/drawing/2014/main" id="{C66C4FA9-438C-905D-CE5E-B68A130A5628}"/>
              </a:ext>
            </a:extLst>
          </p:cNvPr>
          <p:cNvSpPr txBox="1"/>
          <p:nvPr userDrawn="1"/>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39D77C0-FCF6-B2DA-72DF-41AA7CB629F8}"/>
              </a:ext>
            </a:extLst>
          </p:cNvPr>
          <p:cNvCxnSpPr>
            <a:cxnSpLocks/>
          </p:cNvCxnSpPr>
          <p:nvPr userDrawn="1"/>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005BF2-E2F9-CD5E-902F-E96BFAC2500F}"/>
              </a:ext>
            </a:extLst>
          </p:cNvPr>
          <p:cNvSpPr txBox="1"/>
          <p:nvPr userDrawn="1"/>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Tree>
    <p:extLst>
      <p:ext uri="{BB962C8B-B14F-4D97-AF65-F5344CB8AC3E}">
        <p14:creationId xmlns:p14="http://schemas.microsoft.com/office/powerpoint/2010/main" val="52189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877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93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FF985-278E-6C6A-F2E0-2225CE09E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86822A-FC53-8E41-04A7-FEEEC29D1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CAB70ED-F7B7-0CB6-D268-1D03E3F3F477}"/>
              </a:ext>
            </a:extLst>
          </p:cNvPr>
          <p:cNvSpPr/>
          <p:nvPr userDrawn="1"/>
        </p:nvSpPr>
        <p:spPr>
          <a:xfrm>
            <a:off x="0" y="5590309"/>
            <a:ext cx="12192000" cy="1267691"/>
          </a:xfrm>
          <a:prstGeom prst="rect">
            <a:avLst/>
          </a:prstGeom>
          <a:solidFill>
            <a:srgbClr val="2A3D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64CAB3-37E5-31FF-D493-A52E04281A8D}"/>
              </a:ext>
            </a:extLst>
          </p:cNvPr>
          <p:cNvSpPr/>
          <p:nvPr userDrawn="1"/>
        </p:nvSpPr>
        <p:spPr>
          <a:xfrm>
            <a:off x="0" y="5517573"/>
            <a:ext cx="12192000" cy="72736"/>
          </a:xfrm>
          <a:prstGeom prst="rect">
            <a:avLst/>
          </a:prstGeom>
          <a:gradFill>
            <a:gsLst>
              <a:gs pos="27000">
                <a:schemeClr val="accent3">
                  <a:lumMod val="50000"/>
                </a:schemeClr>
              </a:gs>
              <a:gs pos="77000">
                <a:schemeClr val="bg2">
                  <a:lumMod val="95000"/>
                </a:schemeClr>
              </a:gs>
              <a:gs pos="0">
                <a:schemeClr val="bg1">
                  <a:lumMod val="85000"/>
                </a:schemeClr>
              </a:gs>
              <a:gs pos="13000">
                <a:schemeClr val="bg1">
                  <a:lumMod val="65000"/>
                </a:schemeClr>
              </a:gs>
              <a:gs pos="54000">
                <a:schemeClr val="bg1">
                  <a:lumMod val="75000"/>
                </a:schemeClr>
              </a:gs>
              <a:gs pos="95000">
                <a:schemeClr val="bg1">
                  <a:lumMod val="6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8026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crotrends.net/2526/sp-500-historical-annual-returns"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fred.stlouisfed.org/series/CUSR0000SETG01"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bls.gov/news.release/pdf/cpi.pdf?utm_source=chatgpt.co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www.usinflationcalculator.com/inflation/current-inflation-rat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31.xml.rels><?xml version="1.0" encoding="UTF-8" standalone="yes"?>
<Relationships xmlns="http://schemas.openxmlformats.org/package/2006/relationships"><Relationship Id="rId3" Type="http://schemas.microsoft.com/office/2018/10/relationships/comments" Target="../comments/modernComment_167_5DECF0F4.xml"/><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microsoft.com/office/2007/relationships/hdphoto" Target="../media/hdphoto9.wdp"/><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8.xml"/><Relationship Id="rId5" Type="http://schemas.microsoft.com/office/2007/relationships/hdphoto" Target="../media/hdphoto11.wdp"/><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13.wdp"/><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microsoft.com/office/2007/relationships/hdphoto" Target="../media/hdphoto15.wdp"/><Relationship Id="rId5" Type="http://schemas.openxmlformats.org/officeDocument/2006/relationships/image" Target="../media/image37.png"/><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microsoft.com/office/2018/10/relationships/comments" Target="../comments/modernComment_123_DC782EEE.xm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www.ssa.gov/news/en/cola/factsheets/2026.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fool.com/money/mortgages/articles/heres-the-median-down-payment-on-a-home-in-2025"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hyperlink" Target="https://www.moneygeek.com/resources/average-price-of-a-new-car" TargetMode="External"/><Relationship Id="rId4" Type="http://schemas.openxmlformats.org/officeDocument/2006/relationships/hyperlink" Target="https://www.cbsnews.com/news/how-much-would-the-monthly-payment-be-on-the-average-american-hom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jpeg"/><Relationship Id="rId7"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startwithnfts.com/posts/17-companies-that-failed-during-the-dot-com-bubble-what-can-they-teach-us-about-nf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reuters.com/technology/ai-bubble-isnt-near-peak-its-only-base-camp-2025-10-22" TargetMode="External"/><Relationship Id="rId5" Type="http://schemas.openxmlformats.org/officeDocument/2006/relationships/hyperlink" Target="https://investorsobserver.com/research/report-microsoft-took-17-years-to-recover-from-the-dot-com-crash-will-history-repeat-for-ai-stocks"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s://companiesmarketcap.com/deutsche-telekom/stock-price-history" TargetMode="External"/><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marketspeaker.com/briefs/cisco-shares-break-dotcom-bubble-peak-after-25-years" TargetMode="External"/><Relationship Id="rId4" Type="http://schemas.openxmlformats.org/officeDocument/2006/relationships/image" Target="../media/image11.png"/><Relationship Id="rId9" Type="http://schemas.openxmlformats.org/officeDocument/2006/relationships/hyperlink" Target="https://www.macrotrends.net/stocks/charts/INTC/intel/stock-price-history?utm_source=chatgp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50C22-901C-307F-9E01-0EC4A10B19E6}"/>
              </a:ext>
            </a:extLst>
          </p:cNvPr>
          <p:cNvPicPr>
            <a:picLocks noChangeAspect="1"/>
          </p:cNvPicPr>
          <p:nvPr/>
        </p:nvPicPr>
        <p:blipFill>
          <a:blip r:embed="rId3"/>
          <a:srcRect t="9666" b="9666"/>
          <a:stretch/>
        </p:blipFill>
        <p:spPr>
          <a:xfrm>
            <a:off x="0" y="0"/>
            <a:ext cx="12192000" cy="553538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1999" cy="5535385"/>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F9D046-D6F7-299C-7608-97C5CB35F5DF}"/>
              </a:ext>
            </a:extLst>
          </p:cNvPr>
          <p:cNvSpPr txBox="1"/>
          <p:nvPr/>
        </p:nvSpPr>
        <p:spPr>
          <a:xfrm>
            <a:off x="982361" y="3780074"/>
            <a:ext cx="10227276" cy="46166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400" spc="300" dirty="0">
                <a:solidFill>
                  <a:schemeClr val="bg2"/>
                </a:solidFill>
                <a:latin typeface="Arial" panose="020B0604020202020204" pitchFamily="34" charset="0"/>
                <a:cs typeface="Arial" panose="020B0604020202020204" pitchFamily="34" charset="0"/>
              </a:rPr>
              <a:t>CAN YOUR RETIREMENT SURVIVE THE STORM?</a:t>
            </a:r>
          </a:p>
        </p:txBody>
      </p:sp>
      <p:pic>
        <p:nvPicPr>
          <p:cNvPr id="5" name="Picture 4" descr="Logo, company name&#10;&#10;Description automatically generated">
            <a:extLst>
              <a:ext uri="{FF2B5EF4-FFF2-40B4-BE49-F238E27FC236}">
                <a16:creationId xmlns:a16="http://schemas.microsoft.com/office/drawing/2014/main" id="{12DC2270-08AC-55F0-56C5-79BB3F687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6208" y="5703793"/>
            <a:ext cx="2179583" cy="1089792"/>
          </a:xfrm>
          <a:prstGeom prst="rect">
            <a:avLst/>
          </a:prstGeom>
        </p:spPr>
      </p:pic>
      <p:sp>
        <p:nvSpPr>
          <p:cNvPr id="4" name="TextBox 3">
            <a:extLst>
              <a:ext uri="{FF2B5EF4-FFF2-40B4-BE49-F238E27FC236}">
                <a16:creationId xmlns:a16="http://schemas.microsoft.com/office/drawing/2014/main" id="{5DD31EC6-AC0C-B646-8CF2-00C0E25B3924}"/>
              </a:ext>
            </a:extLst>
          </p:cNvPr>
          <p:cNvSpPr txBox="1"/>
          <p:nvPr/>
        </p:nvSpPr>
        <p:spPr>
          <a:xfrm>
            <a:off x="982362" y="944984"/>
            <a:ext cx="10227276" cy="2662332"/>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10000"/>
              </a:lnSpc>
            </a:pPr>
            <a:r>
              <a:rPr lang="en-US" sz="4000" dirty="0">
                <a:solidFill>
                  <a:schemeClr val="bg1"/>
                </a:solidFill>
                <a:latin typeface="Arial" panose="020B0604020202020204" pitchFamily="34" charset="0"/>
                <a:cs typeface="Arial" panose="020B0604020202020204" pitchFamily="34" charset="0"/>
              </a:rPr>
              <a:t>THE FINANCIAL</a:t>
            </a:r>
            <a:r>
              <a:rPr lang="en-US" sz="7200" dirty="0">
                <a:solidFill>
                  <a:schemeClr val="bg1"/>
                </a:solidFill>
                <a:latin typeface="Arial" panose="020B0604020202020204" pitchFamily="34" charset="0"/>
                <a:cs typeface="Arial" panose="020B0604020202020204" pitchFamily="34" charset="0"/>
              </a:rPr>
              <a:t> </a:t>
            </a:r>
            <a:br>
              <a:rPr lang="en-US" sz="11500" b="1" dirty="0">
                <a:solidFill>
                  <a:schemeClr val="bg1"/>
                </a:solidFill>
                <a:latin typeface="Arial Narrow" panose="020B0604020202020204" pitchFamily="34" charset="0"/>
                <a:cs typeface="Arial Narrow" panose="020B0604020202020204" pitchFamily="34" charset="0"/>
              </a:rPr>
            </a:br>
            <a:r>
              <a:rPr lang="en-US" sz="11500" b="1" spc="-150" dirty="0">
                <a:solidFill>
                  <a:schemeClr val="bg1"/>
                </a:solidFill>
                <a:latin typeface="Arial Narrow" panose="020B0604020202020204" pitchFamily="34" charset="0"/>
                <a:cs typeface="Arial Narrow" panose="020B0604020202020204" pitchFamily="34" charset="0"/>
              </a:rPr>
              <a:t>PERFECT STORM</a:t>
            </a:r>
            <a:endParaRPr lang="en-US" sz="7200" b="1" spc="-150" dirty="0">
              <a:solidFill>
                <a:schemeClr val="bg1"/>
              </a:solidFill>
              <a:latin typeface="Arial Narrow" panose="020B0604020202020204" pitchFamily="34" charset="0"/>
              <a:cs typeface="Arial Narrow" panose="020B0604020202020204" pitchFamily="34" charset="0"/>
            </a:endParaRPr>
          </a:p>
        </p:txBody>
      </p:sp>
      <p:cxnSp>
        <p:nvCxnSpPr>
          <p:cNvPr id="9" name="Straight Connector 8">
            <a:extLst>
              <a:ext uri="{FF2B5EF4-FFF2-40B4-BE49-F238E27FC236}">
                <a16:creationId xmlns:a16="http://schemas.microsoft.com/office/drawing/2014/main" id="{85F3A65C-7426-6D05-5EDF-C0592EAE6B7E}"/>
              </a:ext>
            </a:extLst>
          </p:cNvPr>
          <p:cNvCxnSpPr>
            <a:cxnSpLocks/>
          </p:cNvCxnSpPr>
          <p:nvPr/>
        </p:nvCxnSpPr>
        <p:spPr>
          <a:xfrm>
            <a:off x="1155032" y="3582863"/>
            <a:ext cx="985386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97D247-FC52-AF14-525B-324B0D37CDCC}"/>
              </a:ext>
            </a:extLst>
          </p:cNvPr>
          <p:cNvCxnSpPr>
            <a:cxnSpLocks/>
          </p:cNvCxnSpPr>
          <p:nvPr/>
        </p:nvCxnSpPr>
        <p:spPr>
          <a:xfrm>
            <a:off x="8121316" y="1813553"/>
            <a:ext cx="28875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7B027F-ADDB-4D68-219C-2C12B2CB447A}"/>
              </a:ext>
            </a:extLst>
          </p:cNvPr>
          <p:cNvCxnSpPr>
            <a:cxnSpLocks/>
          </p:cNvCxnSpPr>
          <p:nvPr/>
        </p:nvCxnSpPr>
        <p:spPr>
          <a:xfrm>
            <a:off x="1155032" y="1794295"/>
            <a:ext cx="288757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BA47ADC2-D6CD-4C39-BF1E-9FA0D9CA84DE}"/>
              </a:ext>
            </a:extLst>
          </p:cNvPr>
          <p:cNvSpPr txBox="1">
            <a:spLocks/>
          </p:cNvSpPr>
          <p:nvPr/>
        </p:nvSpPr>
        <p:spPr>
          <a:xfrm>
            <a:off x="1524000" y="5139781"/>
            <a:ext cx="9144000" cy="228177"/>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solidFill>
                  <a:schemeClr val="bg1"/>
                </a:solidFill>
              </a:rPr>
              <a:t>Information is Current as of January 2026</a:t>
            </a:r>
          </a:p>
          <a:p>
            <a:endParaRPr lang="en-US" dirty="0"/>
          </a:p>
        </p:txBody>
      </p:sp>
    </p:spTree>
    <p:extLst>
      <p:ext uri="{BB962C8B-B14F-4D97-AF65-F5344CB8AC3E}">
        <p14:creationId xmlns:p14="http://schemas.microsoft.com/office/powerpoint/2010/main" val="418504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THE GREAT RECESSION</a:t>
            </a:r>
            <a:r>
              <a:rPr lang="en-US" dirty="0">
                <a:solidFill>
                  <a:srgbClr val="2A3D53"/>
                </a:solidFill>
                <a:latin typeface="Arial Narrow" panose="020B0604020202020204" pitchFamily="34" charset="0"/>
                <a:cs typeface="Arial Narrow" panose="020B0604020202020204" pitchFamily="34" charset="0"/>
              </a:rPr>
              <a:t>: </a:t>
            </a:r>
            <a:r>
              <a:rPr lang="en-US" sz="3200" b="0" dirty="0">
                <a:solidFill>
                  <a:schemeClr val="accent3"/>
                </a:solidFill>
                <a:latin typeface="Arial Narrow" panose="020B0604020202020204" pitchFamily="34" charset="0"/>
                <a:cs typeface="Arial Narrow" panose="020B0604020202020204" pitchFamily="34" charset="0"/>
              </a:rPr>
              <a:t>THE 2008 FINANCIAL CRISIS</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credit card&#10;&#10;Description automatically generated with medium confidence">
            <a:extLst>
              <a:ext uri="{FF2B5EF4-FFF2-40B4-BE49-F238E27FC236}">
                <a16:creationId xmlns:a16="http://schemas.microsoft.com/office/drawing/2014/main" id="{2B6FBA99-4CE6-8AD1-9005-58B300A006B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486" r="4413"/>
          <a:stretch/>
        </p:blipFill>
        <p:spPr>
          <a:xfrm>
            <a:off x="838201" y="3344779"/>
            <a:ext cx="2676892" cy="1776674"/>
          </a:xfrm>
          <a:prstGeom prst="rect">
            <a:avLst/>
          </a:prstGeom>
          <a:ln w="38100">
            <a:solidFill>
              <a:schemeClr val="bg1"/>
            </a:solidFill>
          </a:ln>
        </p:spPr>
      </p:pic>
      <p:pic>
        <p:nvPicPr>
          <p:cNvPr id="3" name="Picture 2" descr="A close-up of a newspaper&#10;&#10;Description automatically generated with medium confidence">
            <a:extLst>
              <a:ext uri="{FF2B5EF4-FFF2-40B4-BE49-F238E27FC236}">
                <a16:creationId xmlns:a16="http://schemas.microsoft.com/office/drawing/2014/main" id="{68873433-C394-244F-A033-62E81D09E2F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3997480" y="3342458"/>
            <a:ext cx="3224144" cy="1758624"/>
          </a:xfrm>
          <a:prstGeom prst="rect">
            <a:avLst/>
          </a:prstGeom>
          <a:ln w="38100">
            <a:solidFill>
              <a:schemeClr val="bg1"/>
            </a:solidFill>
          </a:ln>
        </p:spPr>
      </p:pic>
      <p:pic>
        <p:nvPicPr>
          <p:cNvPr id="5" name="Picture 4" descr="A group of men standing in front of a newspaper&#10;&#10;Description automatically generated with medium confidence">
            <a:extLst>
              <a:ext uri="{FF2B5EF4-FFF2-40B4-BE49-F238E27FC236}">
                <a16:creationId xmlns:a16="http://schemas.microsoft.com/office/drawing/2014/main" id="{6284C27C-B32D-BAA2-59E4-E7E9D34612E2}"/>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774380" y="3344779"/>
            <a:ext cx="3164296" cy="1776674"/>
          </a:xfrm>
          <a:prstGeom prst="rect">
            <a:avLst/>
          </a:prstGeom>
          <a:ln w="38100">
            <a:solidFill>
              <a:schemeClr val="bg1"/>
            </a:solidFill>
          </a:ln>
        </p:spPr>
      </p:pic>
      <p:sp>
        <p:nvSpPr>
          <p:cNvPr id="6" name="Content Placeholder 2">
            <a:extLst>
              <a:ext uri="{FF2B5EF4-FFF2-40B4-BE49-F238E27FC236}">
                <a16:creationId xmlns:a16="http://schemas.microsoft.com/office/drawing/2014/main" id="{BE46A603-61DE-34E0-B101-FF3FA76E401D}"/>
              </a:ext>
            </a:extLst>
          </p:cNvPr>
          <p:cNvSpPr txBox="1">
            <a:spLocks/>
          </p:cNvSpPr>
          <p:nvPr/>
        </p:nvSpPr>
        <p:spPr>
          <a:xfrm>
            <a:off x="790407" y="1642518"/>
            <a:ext cx="9520321" cy="2354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6"/>
                </a:solidFill>
              </a:rPr>
              <a:t>Market plummeted, wiping out nearly $8 trillion of market value</a:t>
            </a:r>
          </a:p>
          <a:p>
            <a:r>
              <a:rPr lang="en-US" sz="2000" dirty="0">
                <a:solidFill>
                  <a:schemeClr val="accent6"/>
                </a:solidFill>
              </a:rPr>
              <a:t>Consumer spending decreased </a:t>
            </a:r>
          </a:p>
          <a:p>
            <a:r>
              <a:rPr lang="en-US" sz="2000" dirty="0">
                <a:solidFill>
                  <a:schemeClr val="accent6"/>
                </a:solidFill>
              </a:rPr>
              <a:t>Home values fell drastically</a:t>
            </a:r>
          </a:p>
          <a:p>
            <a:r>
              <a:rPr lang="en-US" sz="2000" dirty="0">
                <a:solidFill>
                  <a:schemeClr val="accent6"/>
                </a:solidFill>
              </a:rPr>
              <a:t>Unemployment rate peaked at over 10%</a:t>
            </a:r>
          </a:p>
        </p:txBody>
      </p:sp>
      <p:sp>
        <p:nvSpPr>
          <p:cNvPr id="11" name="TextBox 10">
            <a:extLst>
              <a:ext uri="{FF2B5EF4-FFF2-40B4-BE49-F238E27FC236}">
                <a16:creationId xmlns:a16="http://schemas.microsoft.com/office/drawing/2014/main" id="{9CF7D0E4-F4A5-8BE2-817E-2175B3A05C99}"/>
              </a:ext>
            </a:extLst>
          </p:cNvPr>
          <p:cNvSpPr txBox="1"/>
          <p:nvPr/>
        </p:nvSpPr>
        <p:spPr>
          <a:xfrm>
            <a:off x="870449" y="5229281"/>
            <a:ext cx="9360238" cy="230832"/>
          </a:xfrm>
          <a:prstGeom prst="rect">
            <a:avLst/>
          </a:prstGeom>
          <a:noFill/>
        </p:spPr>
        <p:txBody>
          <a:bodyPr wrap="square">
            <a:spAutoFit/>
          </a:bodyPr>
          <a:lstStyle/>
          <a:p>
            <a:r>
              <a:rPr lang="en-US" sz="900" dirty="0">
                <a:solidFill>
                  <a:schemeClr val="accent6"/>
                </a:solidFill>
              </a:rPr>
              <a:t>Source: https://www.bls.gov/spotlight/2012/recession/pdf/recession_bls_spotlight.pdf. Accessed 1/8/2026</a:t>
            </a:r>
          </a:p>
        </p:txBody>
      </p:sp>
    </p:spTree>
    <p:extLst>
      <p:ext uri="{BB962C8B-B14F-4D97-AF65-F5344CB8AC3E}">
        <p14:creationId xmlns:p14="http://schemas.microsoft.com/office/powerpoint/2010/main" val="8223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290C3-81DD-BA81-EE24-C0BC6954482E}"/>
              </a:ext>
            </a:extLst>
          </p:cNvPr>
          <p:cNvSpPr/>
          <p:nvPr/>
        </p:nvSpPr>
        <p:spPr>
          <a:xfrm rot="16200000">
            <a:off x="4065518" y="-3821487"/>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2151493"/>
            <a:ext cx="10515600" cy="1325563"/>
          </a:xfrm>
          <a:effectLst>
            <a:outerShdw blurRad="50800" dist="38100" dir="2700000" algn="tl" rotWithShape="0">
              <a:prstClr val="black">
                <a:alpha val="40000"/>
              </a:prstClr>
            </a:outerShdw>
          </a:effectLst>
        </p:spPr>
        <p:txBody>
          <a:bodyPr>
            <a:normAutofit/>
          </a:bodyPr>
          <a:lstStyle/>
          <a:p>
            <a:pPr algn="ctr"/>
            <a:r>
              <a:rPr lang="en-US" sz="7200" spc="-150" dirty="0">
                <a:solidFill>
                  <a:schemeClr val="bg1"/>
                </a:solidFill>
                <a:latin typeface="Arial Narrow" panose="020B0604020202020204" pitchFamily="34" charset="0"/>
                <a:cs typeface="Arial Narrow" panose="020B0604020202020204" pitchFamily="34" charset="0"/>
              </a:rPr>
              <a:t>THE BIG DIFFERENCE…</a:t>
            </a:r>
            <a:endParaRPr lang="en-US" sz="7200" b="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95667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eating a hot dog&#10;&#10;Description automatically generated with medium confidence">
            <a:extLst>
              <a:ext uri="{FF2B5EF4-FFF2-40B4-BE49-F238E27FC236}">
                <a16:creationId xmlns:a16="http://schemas.microsoft.com/office/drawing/2014/main" id="{482A33E6-0349-42CC-DE70-305C7B7525D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0425" b="21630"/>
          <a:stretch/>
        </p:blipFill>
        <p:spPr>
          <a:xfrm>
            <a:off x="0" y="0"/>
            <a:ext cx="12192000" cy="5544469"/>
          </a:xfrm>
          <a:prstGeom prst="rect">
            <a:avLst/>
          </a:prstGeom>
        </p:spPr>
      </p:pic>
      <p:sp>
        <p:nvSpPr>
          <p:cNvPr id="10" name="Rectangle 9">
            <a:extLst>
              <a:ext uri="{FF2B5EF4-FFF2-40B4-BE49-F238E27FC236}">
                <a16:creationId xmlns:a16="http://schemas.microsoft.com/office/drawing/2014/main" id="{351CFA19-D4B1-4F12-3D96-588AFA81CA7A}"/>
              </a:ext>
            </a:extLst>
          </p:cNvPr>
          <p:cNvSpPr/>
          <p:nvPr/>
        </p:nvSpPr>
        <p:spPr>
          <a:xfrm>
            <a:off x="0" y="0"/>
            <a:ext cx="12192000" cy="5544469"/>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851869"/>
            <a:ext cx="10515600" cy="1325563"/>
          </a:xfrm>
          <a:effectLst>
            <a:outerShdw blurRad="50800" dist="38100" dir="2700000" algn="tl" rotWithShape="0">
              <a:prstClr val="black">
                <a:alpha val="40000"/>
              </a:prstClr>
            </a:outerShdw>
          </a:effectLst>
        </p:spPr>
        <p:txBody>
          <a:bodyPr>
            <a:normAutofit/>
          </a:bodyPr>
          <a:lstStyle/>
          <a:p>
            <a:pPr algn="ctr"/>
            <a:r>
              <a:rPr lang="en-US" sz="6000" spc="-150" dirty="0">
                <a:solidFill>
                  <a:schemeClr val="bg1"/>
                </a:solidFill>
                <a:latin typeface="Arial Narrow" panose="020B0604020202020204" pitchFamily="34" charset="0"/>
                <a:cs typeface="Arial Narrow" panose="020B0604020202020204" pitchFamily="34" charset="0"/>
              </a:rPr>
              <a:t>RETIREMENT USED TO BE EASIER</a:t>
            </a:r>
            <a:endParaRPr lang="en-US" sz="6000" b="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74673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WHAT CHANGED?</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 letter&#10;&#10;Description automatically generated">
            <a:extLst>
              <a:ext uri="{FF2B5EF4-FFF2-40B4-BE49-F238E27FC236}">
                <a16:creationId xmlns:a16="http://schemas.microsoft.com/office/drawing/2014/main" id="{42946B12-C99F-F76B-7CA0-36C40AEEA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469" y="3038924"/>
            <a:ext cx="2340682" cy="3476260"/>
          </a:xfrm>
          <a:prstGeom prst="rect">
            <a:avLst/>
          </a:prstGeom>
        </p:spPr>
      </p:pic>
      <p:pic>
        <p:nvPicPr>
          <p:cNvPr id="9" name="Picture 8" descr="A white building with a statue on top&#10;&#10;Description automatically generated with medium confidence">
            <a:extLst>
              <a:ext uri="{FF2B5EF4-FFF2-40B4-BE49-F238E27FC236}">
                <a16:creationId xmlns:a16="http://schemas.microsoft.com/office/drawing/2014/main" id="{DA4A2E66-3A5C-7491-9C2E-083649B632F6}"/>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379621" y="-347455"/>
            <a:ext cx="10812379" cy="7205455"/>
          </a:xfrm>
          <a:prstGeom prst="rect">
            <a:avLst/>
          </a:prstGeom>
        </p:spPr>
      </p:pic>
    </p:spTree>
    <p:extLst>
      <p:ext uri="{BB962C8B-B14F-4D97-AF65-F5344CB8AC3E}">
        <p14:creationId xmlns:p14="http://schemas.microsoft.com/office/powerpoint/2010/main" val="83461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2.22222E-6 L -0.3513 -0.2088 " pathEditMode="relative" rAng="0" ptsTypes="AA">
                                      <p:cBhvr>
                                        <p:cTn id="6" dur="2000" fill="hold"/>
                                        <p:tgtEl>
                                          <p:spTgt spid="7"/>
                                        </p:tgtEl>
                                        <p:attrNameLst>
                                          <p:attrName>ppt_x</p:attrName>
                                          <p:attrName>ppt_y</p:attrName>
                                        </p:attrNameLst>
                                      </p:cBhvr>
                                      <p:rCtr x="-17565" y="-10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FFEF95-BDFF-365F-2686-391499A15D04}"/>
              </a:ext>
            </a:extLst>
          </p:cNvPr>
          <p:cNvSpPr/>
          <p:nvPr/>
        </p:nvSpPr>
        <p:spPr>
          <a:xfrm rot="16200000">
            <a:off x="4065517" y="-3586508"/>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84695"/>
            <a:ext cx="10515600" cy="1325563"/>
          </a:xfrm>
        </p:spPr>
        <p:txBody>
          <a:bodyPr/>
          <a:lstStyle/>
          <a:p>
            <a:pPr algn="ctr"/>
            <a:r>
              <a:rPr lang="en-US" sz="3200" b="0" spc="-150" dirty="0">
                <a:solidFill>
                  <a:srgbClr val="2A3D53"/>
                </a:solidFill>
                <a:latin typeface="Arial Narrow" panose="020B0604020202020204" pitchFamily="34" charset="0"/>
                <a:cs typeface="Arial Narrow" panose="020B0604020202020204" pitchFamily="34" charset="0"/>
              </a:rPr>
              <a:t>WHAT WE BELIEVE WAS </a:t>
            </a:r>
            <a:br>
              <a:rPr lang="en-US" spc="-150" dirty="0">
                <a:solidFill>
                  <a:srgbClr val="2A3D53"/>
                </a:solidFill>
                <a:latin typeface="Arial Narrow" panose="020B0604020202020204" pitchFamily="34" charset="0"/>
                <a:cs typeface="Arial Narrow" panose="020B0604020202020204" pitchFamily="34" charset="0"/>
              </a:rPr>
            </a:br>
            <a:r>
              <a:rPr lang="en-US" spc="-150" dirty="0">
                <a:solidFill>
                  <a:srgbClr val="2A3D53"/>
                </a:solidFill>
                <a:latin typeface="Arial Narrow" panose="020B0604020202020204" pitchFamily="34" charset="0"/>
                <a:cs typeface="Arial Narrow" panose="020B0604020202020204" pitchFamily="34" charset="0"/>
              </a:rPr>
              <a:t>THE GREATEST TRICK EVER PLAYED</a:t>
            </a:r>
            <a:endParaRPr lang="en-US" b="0" dirty="0">
              <a:solidFill>
                <a:schemeClr val="accent3"/>
              </a:solidFill>
              <a:latin typeface="Arial Narrow" panose="020B0604020202020204" pitchFamily="34" charset="0"/>
              <a:cs typeface="Arial Narrow" panose="020B0604020202020204" pitchFamily="34" charset="0"/>
            </a:endParaRPr>
          </a:p>
        </p:txBody>
      </p:sp>
      <p:pic>
        <p:nvPicPr>
          <p:cNvPr id="2" name="Picture 1" descr="A picture containing table, indoor, orange, person&#10;&#10;Description automatically generated">
            <a:extLst>
              <a:ext uri="{FF2B5EF4-FFF2-40B4-BE49-F238E27FC236}">
                <a16:creationId xmlns:a16="http://schemas.microsoft.com/office/drawing/2014/main" id="{0FEA69D3-994C-7025-75FC-5D0DE1FB55F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073" b="13035"/>
          <a:stretch/>
        </p:blipFill>
        <p:spPr>
          <a:xfrm>
            <a:off x="2554759" y="1494953"/>
            <a:ext cx="7082481" cy="3868093"/>
          </a:xfrm>
          <a:prstGeom prst="rect">
            <a:avLst/>
          </a:prstGeom>
          <a:ln w="38100">
            <a:solidFill>
              <a:schemeClr val="bg1"/>
            </a:solidFill>
          </a:ln>
        </p:spPr>
      </p:pic>
    </p:spTree>
    <p:extLst>
      <p:ext uri="{BB962C8B-B14F-4D97-AF65-F5344CB8AC3E}">
        <p14:creationId xmlns:p14="http://schemas.microsoft.com/office/powerpoint/2010/main" val="275253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927" b="9927"/>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726990"/>
            <a:ext cx="9560662" cy="138499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DOWN PRESSURES:</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BEAR MARKETS/VOLATILITY</a:t>
            </a:r>
            <a:endParaRPr lang="en-US" sz="4800"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EE3C49E-0C24-635B-6E54-AC9AC357029A}"/>
              </a:ext>
            </a:extLst>
          </p:cNvPr>
          <p:cNvPicPr>
            <a:picLocks noChangeAspect="1"/>
          </p:cNvPicPr>
          <p:nvPr/>
        </p:nvPicPr>
        <p:blipFill rotWithShape="1">
          <a:blip r:embed="rId3"/>
          <a:srcRect t="9927" r="93682" b="9927"/>
          <a:stretch/>
        </p:blipFill>
        <p:spPr>
          <a:xfrm>
            <a:off x="0" y="0"/>
            <a:ext cx="770257" cy="5499600"/>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0275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0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rPr>
              <a:t>BEAR MARKETS</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2">
            <a:extLst>
              <a:ext uri="{FF2B5EF4-FFF2-40B4-BE49-F238E27FC236}">
                <a16:creationId xmlns:a16="http://schemas.microsoft.com/office/drawing/2014/main" id="{48E51631-01D1-B6E1-1D1B-47790258B7BB}"/>
              </a:ext>
            </a:extLst>
          </p:cNvPr>
          <p:cNvGraphicFramePr>
            <a:graphicFrameLocks noGrp="1"/>
          </p:cNvGraphicFramePr>
          <p:nvPr>
            <p:extLst>
              <p:ext uri="{D42A27DB-BD31-4B8C-83A1-F6EECF244321}">
                <p14:modId xmlns:p14="http://schemas.microsoft.com/office/powerpoint/2010/main" val="3207735157"/>
              </p:ext>
            </p:extLst>
          </p:nvPr>
        </p:nvGraphicFramePr>
        <p:xfrm>
          <a:off x="5145667" y="231496"/>
          <a:ext cx="5280199" cy="5058688"/>
        </p:xfrm>
        <a:graphic>
          <a:graphicData uri="http://schemas.openxmlformats.org/drawingml/2006/table">
            <a:tbl>
              <a:tblPr firstRow="1" bandRow="1">
                <a:tableStyleId>{8EC20E35-A176-4012-BC5E-935CFFF8708E}</a:tableStyleId>
              </a:tblPr>
              <a:tblGrid>
                <a:gridCol w="2118988">
                  <a:extLst>
                    <a:ext uri="{9D8B030D-6E8A-4147-A177-3AD203B41FA5}">
                      <a16:colId xmlns:a16="http://schemas.microsoft.com/office/drawing/2014/main" val="1869289868"/>
                    </a:ext>
                  </a:extLst>
                </a:gridCol>
                <a:gridCol w="1580605">
                  <a:extLst>
                    <a:ext uri="{9D8B030D-6E8A-4147-A177-3AD203B41FA5}">
                      <a16:colId xmlns:a16="http://schemas.microsoft.com/office/drawing/2014/main" val="75751830"/>
                    </a:ext>
                  </a:extLst>
                </a:gridCol>
                <a:gridCol w="1580606">
                  <a:extLst>
                    <a:ext uri="{9D8B030D-6E8A-4147-A177-3AD203B41FA5}">
                      <a16:colId xmlns:a16="http://schemas.microsoft.com/office/drawing/2014/main" val="4213627962"/>
                    </a:ext>
                  </a:extLst>
                </a:gridCol>
              </a:tblGrid>
              <a:tr h="0">
                <a:tc>
                  <a:txBody>
                    <a:bodyPr/>
                    <a:lstStyle/>
                    <a:p>
                      <a:pPr algn="ctr"/>
                      <a:r>
                        <a:rPr lang="en-US" sz="1500" b="1" dirty="0">
                          <a:solidFill>
                            <a:schemeClr val="bg1"/>
                          </a:solidFill>
                          <a:effectLst/>
                          <a:latin typeface="Arial" panose="020B0604020202020204" pitchFamily="34" charset="0"/>
                          <a:cs typeface="Arial" panose="020B0604020202020204" pitchFamily="34" charset="0"/>
                        </a:rPr>
                        <a:t>Timeframe</a:t>
                      </a:r>
                    </a:p>
                  </a:txBody>
                  <a:tcPr marL="50428" marR="50428" marT="50428" marB="50428" anchor="b">
                    <a:solidFill>
                      <a:srgbClr val="2A3D53"/>
                    </a:solidFill>
                  </a:tcPr>
                </a:tc>
                <a:tc>
                  <a:txBody>
                    <a:bodyPr/>
                    <a:lstStyle/>
                    <a:p>
                      <a:pPr algn="ctr"/>
                      <a:r>
                        <a:rPr lang="en-US" sz="1500" b="1" dirty="0">
                          <a:solidFill>
                            <a:schemeClr val="bg1"/>
                          </a:solidFill>
                          <a:effectLst/>
                          <a:latin typeface="Arial" panose="020B0604020202020204" pitchFamily="34" charset="0"/>
                          <a:cs typeface="Arial" panose="020B0604020202020204" pitchFamily="34" charset="0"/>
                        </a:rPr>
                        <a:t>Length (Days)</a:t>
                      </a:r>
                    </a:p>
                  </a:txBody>
                  <a:tcPr marL="50428" marR="50428" marT="50428" marB="50428" anchor="b">
                    <a:solidFill>
                      <a:srgbClr val="2A3D53"/>
                    </a:solidFill>
                  </a:tcPr>
                </a:tc>
                <a:tc>
                  <a:txBody>
                    <a:bodyPr/>
                    <a:lstStyle/>
                    <a:p>
                      <a:pPr algn="ctr"/>
                      <a:r>
                        <a:rPr lang="en-US" sz="1500" b="1" dirty="0">
                          <a:solidFill>
                            <a:schemeClr val="bg1"/>
                          </a:solidFill>
                          <a:effectLst/>
                          <a:latin typeface="Arial" panose="020B0604020202020204" pitchFamily="34" charset="0"/>
                          <a:cs typeface="Arial" panose="020B0604020202020204" pitchFamily="34" charset="0"/>
                        </a:rPr>
                        <a:t>% Change</a:t>
                      </a:r>
                    </a:p>
                  </a:txBody>
                  <a:tcPr marL="50428" marR="50428" marT="50428" marB="50428" anchor="b">
                    <a:solidFill>
                      <a:srgbClr val="2A3D53"/>
                    </a:solidFill>
                  </a:tcPr>
                </a:tc>
                <a:extLst>
                  <a:ext uri="{0D108BD9-81ED-4DB2-BD59-A6C34878D82A}">
                    <a16:rowId xmlns:a16="http://schemas.microsoft.com/office/drawing/2014/main" val="3836823004"/>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Dec. 1961 – Jun. 1962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196</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-27.97%</a:t>
                      </a:r>
                    </a:p>
                  </a:txBody>
                  <a:tcPr marL="50428" marR="50428" marT="50428" marB="50428"/>
                </a:tc>
                <a:extLst>
                  <a:ext uri="{0D108BD9-81ED-4DB2-BD59-A6C34878D82A}">
                    <a16:rowId xmlns:a16="http://schemas.microsoft.com/office/drawing/2014/main" val="673413978"/>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Feb. 1966 – Oct. 1966</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240</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-22.18%</a:t>
                      </a:r>
                    </a:p>
                  </a:txBody>
                  <a:tcPr marL="50428" marR="50428" marT="50428" marB="50428"/>
                </a:tc>
                <a:extLst>
                  <a:ext uri="{0D108BD9-81ED-4DB2-BD59-A6C34878D82A}">
                    <a16:rowId xmlns:a16="http://schemas.microsoft.com/office/drawing/2014/main" val="3817359396"/>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Nov. 1968 – May 1970</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543</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-36.06%</a:t>
                      </a:r>
                    </a:p>
                  </a:txBody>
                  <a:tcPr marL="50428" marR="50428" marT="50428" marB="50428"/>
                </a:tc>
                <a:extLst>
                  <a:ext uri="{0D108BD9-81ED-4DB2-BD59-A6C34878D82A}">
                    <a16:rowId xmlns:a16="http://schemas.microsoft.com/office/drawing/2014/main" val="1058360313"/>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Jan. 1973 – Oct. 1974</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630</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-48.20%</a:t>
                      </a:r>
                    </a:p>
                  </a:txBody>
                  <a:tcPr marL="50428" marR="50428" marT="50428" marB="50428"/>
                </a:tc>
                <a:extLst>
                  <a:ext uri="{0D108BD9-81ED-4DB2-BD59-A6C34878D82A}">
                    <a16:rowId xmlns:a16="http://schemas.microsoft.com/office/drawing/2014/main" val="1375877786"/>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Nov. 1980 – Aug. 1982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622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-27.11%</a:t>
                      </a:r>
                    </a:p>
                  </a:txBody>
                  <a:tcPr marL="50428" marR="50428" marT="50428" marB="50428"/>
                </a:tc>
                <a:extLst>
                  <a:ext uri="{0D108BD9-81ED-4DB2-BD59-A6C34878D82A}">
                    <a16:rowId xmlns:a16="http://schemas.microsoft.com/office/drawing/2014/main" val="2752189772"/>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Aug. 1987 – Dec. 1987</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101</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-33.51%</a:t>
                      </a:r>
                    </a:p>
                  </a:txBody>
                  <a:tcPr marL="50428" marR="50428" marT="50428" marB="50428"/>
                </a:tc>
                <a:extLst>
                  <a:ext uri="{0D108BD9-81ED-4DB2-BD59-A6C34878D82A}">
                    <a16:rowId xmlns:a16="http://schemas.microsoft.com/office/drawing/2014/main" val="3784441794"/>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Mar. 2000 – Sep. 2001</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546</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-36.77%</a:t>
                      </a:r>
                    </a:p>
                  </a:txBody>
                  <a:tcPr marL="50428" marR="50428" marT="50428" marB="50428"/>
                </a:tc>
                <a:extLst>
                  <a:ext uri="{0D108BD9-81ED-4DB2-BD59-A6C34878D82A}">
                    <a16:rowId xmlns:a16="http://schemas.microsoft.com/office/drawing/2014/main" val="2689554623"/>
                  </a:ext>
                </a:extLst>
              </a:tr>
              <a:tr h="337442">
                <a:tc>
                  <a:txBody>
                    <a:bodyPr/>
                    <a:lstStyle/>
                    <a:p>
                      <a:pPr algn="ctr"/>
                      <a:r>
                        <a:rPr lang="en-US" sz="1500" dirty="0">
                          <a:solidFill>
                            <a:srgbClr val="2A3D53"/>
                          </a:solidFill>
                          <a:effectLst/>
                          <a:latin typeface="Arial" panose="020B0604020202020204" pitchFamily="34" charset="0"/>
                          <a:cs typeface="Arial" panose="020B0604020202020204" pitchFamily="34" charset="0"/>
                        </a:rPr>
                        <a:t>Jan. 2002 – Oct. 2002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278</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-33.75%</a:t>
                      </a:r>
                    </a:p>
                  </a:txBody>
                  <a:tcPr marL="50428" marR="50428" marT="50428" marB="50428"/>
                </a:tc>
                <a:extLst>
                  <a:ext uri="{0D108BD9-81ED-4DB2-BD59-A6C34878D82A}">
                    <a16:rowId xmlns:a16="http://schemas.microsoft.com/office/drawing/2014/main" val="3547246393"/>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Oct. 2007 – Nov. 2008</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408</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-51.93%</a:t>
                      </a:r>
                    </a:p>
                  </a:txBody>
                  <a:tcPr marL="50428" marR="50428" marT="50428" marB="50428"/>
                </a:tc>
                <a:extLst>
                  <a:ext uri="{0D108BD9-81ED-4DB2-BD59-A6C34878D82A}">
                    <a16:rowId xmlns:a16="http://schemas.microsoft.com/office/drawing/2014/main" val="2041879652"/>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Jan. 2009 – Mar. 2009</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62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-27.62%</a:t>
                      </a:r>
                    </a:p>
                  </a:txBody>
                  <a:tcPr marL="50428" marR="50428" marT="50428" marB="50428"/>
                </a:tc>
                <a:extLst>
                  <a:ext uri="{0D108BD9-81ED-4DB2-BD59-A6C34878D82A}">
                    <a16:rowId xmlns:a16="http://schemas.microsoft.com/office/drawing/2014/main" val="1502834712"/>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Feb. 2020 – Mar. 2020</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33</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-33.92%</a:t>
                      </a:r>
                    </a:p>
                  </a:txBody>
                  <a:tcPr marL="50428" marR="50428" marT="50428" marB="50428"/>
                </a:tc>
                <a:extLst>
                  <a:ext uri="{0D108BD9-81ED-4DB2-BD59-A6C34878D82A}">
                    <a16:rowId xmlns:a16="http://schemas.microsoft.com/office/drawing/2014/main" val="1075161460"/>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Jan. 2022 – Oct. 2022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282</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-25.40%</a:t>
                      </a:r>
                    </a:p>
                  </a:txBody>
                  <a:tcPr marL="50428" marR="50428" marT="50428" marB="50428"/>
                </a:tc>
                <a:extLst>
                  <a:ext uri="{0D108BD9-81ED-4DB2-BD59-A6C34878D82A}">
                    <a16:rowId xmlns:a16="http://schemas.microsoft.com/office/drawing/2014/main" val="238392801"/>
                  </a:ext>
                </a:extLst>
              </a:tr>
              <a:tr h="337830">
                <a:tc>
                  <a:txBody>
                    <a:bodyPr/>
                    <a:lstStyle/>
                    <a:p>
                      <a:pPr algn="ctr"/>
                      <a:r>
                        <a:rPr lang="en-US" sz="1500" dirty="0">
                          <a:solidFill>
                            <a:srgbClr val="2A3D53"/>
                          </a:solidFill>
                          <a:effectLst/>
                          <a:latin typeface="Arial" panose="020B0604020202020204" pitchFamily="34" charset="0"/>
                          <a:cs typeface="Arial" panose="020B0604020202020204" pitchFamily="34" charset="0"/>
                        </a:rPr>
                        <a:t>Nov. 2023 - Mar. 2024</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90</a:t>
                      </a:r>
                    </a:p>
                  </a:txBody>
                  <a:tcPr marL="50428" marR="50428" marT="50428" marB="50428"/>
                </a:tc>
                <a:tc>
                  <a:txBody>
                    <a:bodyPr/>
                    <a:lstStyle/>
                    <a:p>
                      <a:pPr algn="ctr"/>
                      <a:r>
                        <a:rPr lang="en-US" sz="1500" dirty="0">
                          <a:solidFill>
                            <a:srgbClr val="2A3D53"/>
                          </a:solidFill>
                          <a:effectLst/>
                          <a:latin typeface="Arial" panose="020B0604020202020204" pitchFamily="34" charset="0"/>
                          <a:cs typeface="Arial" panose="020B0604020202020204" pitchFamily="34" charset="0"/>
                        </a:rPr>
                        <a:t>-20%</a:t>
                      </a:r>
                    </a:p>
                  </a:txBody>
                  <a:tcPr marL="50428" marR="50428" marT="50428" marB="50428"/>
                </a:tc>
                <a:extLst>
                  <a:ext uri="{0D108BD9-81ED-4DB2-BD59-A6C34878D82A}">
                    <a16:rowId xmlns:a16="http://schemas.microsoft.com/office/drawing/2014/main" val="1872557982"/>
                  </a:ext>
                </a:extLst>
              </a:tr>
              <a:tr h="337830">
                <a:tc>
                  <a:txBody>
                    <a:bodyPr/>
                    <a:lstStyle/>
                    <a:p>
                      <a:pPr algn="ctr"/>
                      <a:r>
                        <a:rPr lang="en-US" sz="1500" dirty="0">
                          <a:solidFill>
                            <a:schemeClr val="bg1"/>
                          </a:solidFill>
                          <a:effectLst/>
                          <a:latin typeface="Arial" panose="020B0604020202020204" pitchFamily="34" charset="0"/>
                          <a:cs typeface="Arial" panose="020B0604020202020204" pitchFamily="34" charset="0"/>
                        </a:rPr>
                        <a:t>Average</a:t>
                      </a:r>
                    </a:p>
                  </a:txBody>
                  <a:tcPr marL="50428" marR="50428" marT="50428" marB="50428">
                    <a:solidFill>
                      <a:srgbClr val="2A3D53"/>
                    </a:solidFill>
                  </a:tcPr>
                </a:tc>
                <a:tc>
                  <a:txBody>
                    <a:bodyPr/>
                    <a:lstStyle/>
                    <a:p>
                      <a:pPr algn="ctr"/>
                      <a:r>
                        <a:rPr lang="en-US" sz="1500" dirty="0">
                          <a:solidFill>
                            <a:schemeClr val="bg1"/>
                          </a:solidFill>
                          <a:effectLst/>
                          <a:latin typeface="Arial" panose="020B0604020202020204" pitchFamily="34" charset="0"/>
                          <a:cs typeface="Arial" panose="020B0604020202020204" pitchFamily="34" charset="0"/>
                        </a:rPr>
                        <a:t>323</a:t>
                      </a:r>
                    </a:p>
                  </a:txBody>
                  <a:tcPr marL="50428" marR="50428" marT="50428" marB="50428">
                    <a:solidFill>
                      <a:srgbClr val="2A3D53"/>
                    </a:solidFill>
                  </a:tcPr>
                </a:tc>
                <a:tc>
                  <a:txBody>
                    <a:bodyPr/>
                    <a:lstStyle/>
                    <a:p>
                      <a:pPr algn="ctr"/>
                      <a:r>
                        <a:rPr lang="en-US" sz="1500" dirty="0">
                          <a:solidFill>
                            <a:schemeClr val="bg1"/>
                          </a:solidFill>
                          <a:effectLst/>
                          <a:latin typeface="Arial" panose="020B0604020202020204" pitchFamily="34" charset="0"/>
                          <a:cs typeface="Arial" panose="020B0604020202020204" pitchFamily="34" charset="0"/>
                        </a:rPr>
                        <a:t>-31.11%</a:t>
                      </a:r>
                    </a:p>
                  </a:txBody>
                  <a:tcPr marL="50428" marR="50428" marT="50428" marB="50428">
                    <a:solidFill>
                      <a:srgbClr val="2A3D53"/>
                    </a:solidFill>
                  </a:tcPr>
                </a:tc>
                <a:extLst>
                  <a:ext uri="{0D108BD9-81ED-4DB2-BD59-A6C34878D82A}">
                    <a16:rowId xmlns:a16="http://schemas.microsoft.com/office/drawing/2014/main" val="2461598439"/>
                  </a:ext>
                </a:extLst>
              </a:tr>
            </a:tbl>
          </a:graphicData>
        </a:graphic>
      </p:graphicFrame>
      <p:sp>
        <p:nvSpPr>
          <p:cNvPr id="15" name="Content Placeholder 2">
            <a:extLst>
              <a:ext uri="{FF2B5EF4-FFF2-40B4-BE49-F238E27FC236}">
                <a16:creationId xmlns:a16="http://schemas.microsoft.com/office/drawing/2014/main" id="{F8917484-5AAB-DEAB-651B-99F436482BF4}"/>
              </a:ext>
            </a:extLst>
          </p:cNvPr>
          <p:cNvSpPr txBox="1">
            <a:spLocks/>
          </p:cNvSpPr>
          <p:nvPr/>
        </p:nvSpPr>
        <p:spPr>
          <a:xfrm>
            <a:off x="838199" y="1552353"/>
            <a:ext cx="4031513" cy="37378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200" b="0" i="1" dirty="0">
                <a:solidFill>
                  <a:srgbClr val="2A3D53"/>
                </a:solidFill>
                <a:effectLst/>
                <a:latin typeface="Arial" panose="020B0604020202020204" pitchFamily="34" charset="0"/>
                <a:cs typeface="Arial" panose="020B0604020202020204" pitchFamily="34" charset="0"/>
              </a:rPr>
              <a:t>This is for illustrative purposes only and not indicative of any actual investment. Standard and Poor's 500 Index is a capitalization-weighted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Please consult with your tax or investment professional. </a:t>
            </a:r>
          </a:p>
          <a:p>
            <a:pPr marL="0" lvl="1" algn="l">
              <a:lnSpc>
                <a:spcPct val="100000"/>
              </a:lnSpc>
              <a:spcBef>
                <a:spcPts val="0"/>
              </a:spcBef>
            </a:pPr>
            <a:endParaRPr lang="en-US" sz="1200" b="0" i="1" dirty="0">
              <a:solidFill>
                <a:srgbClr val="2A3D53"/>
              </a:solidFill>
              <a:effectLst/>
              <a:latin typeface="Arial" panose="020B0604020202020204" pitchFamily="34" charset="0"/>
              <a:cs typeface="Arial" panose="020B0604020202020204" pitchFamily="34" charset="0"/>
            </a:endParaRPr>
          </a:p>
          <a:p>
            <a:pPr marL="0" lvl="1" algn="l">
              <a:lnSpc>
                <a:spcPct val="100000"/>
              </a:lnSpc>
              <a:spcBef>
                <a:spcPts val="0"/>
              </a:spcBef>
            </a:pPr>
            <a:r>
              <a:rPr lang="en-US" sz="1200" i="1" dirty="0">
                <a:solidFill>
                  <a:srgbClr val="2A3D53"/>
                </a:solidFill>
                <a:latin typeface="Arial" panose="020B0604020202020204" pitchFamily="34" charset="0"/>
                <a:cs typeface="Arial" panose="020B0604020202020204" pitchFamily="34" charset="0"/>
              </a:rPr>
              <a:t>Note: Number of days includes weekends and holidays.</a:t>
            </a:r>
          </a:p>
          <a:p>
            <a:pPr marL="0" lvl="1" algn="l">
              <a:lnSpc>
                <a:spcPct val="100000"/>
              </a:lnSpc>
              <a:spcBef>
                <a:spcPts val="0"/>
              </a:spcBef>
            </a:pPr>
            <a:endParaRPr lang="en-US" sz="1200" i="1" dirty="0">
              <a:solidFill>
                <a:srgbClr val="2A3D53"/>
              </a:solidFill>
              <a:latin typeface="Arial" panose="020B0604020202020204" pitchFamily="34" charset="0"/>
              <a:cs typeface="Arial" panose="020B0604020202020204" pitchFamily="34" charset="0"/>
            </a:endParaRPr>
          </a:p>
          <a:p>
            <a:pPr marL="0" lvl="1" algn="l">
              <a:lnSpc>
                <a:spcPct val="100000"/>
              </a:lnSpc>
              <a:spcBef>
                <a:spcPts val="0"/>
              </a:spcBef>
            </a:pPr>
            <a:r>
              <a:rPr lang="en-US" sz="900" i="1" dirty="0">
                <a:solidFill>
                  <a:srgbClr val="2A3D53"/>
                </a:solidFill>
                <a:latin typeface="Arial" panose="020B0604020202020204" pitchFamily="34" charset="0"/>
                <a:cs typeface="Arial" panose="020B0604020202020204" pitchFamily="34" charset="0"/>
              </a:rPr>
              <a:t>Source: https://</a:t>
            </a:r>
            <a:r>
              <a:rPr lang="en-US" sz="900" i="1" dirty="0" err="1">
                <a:solidFill>
                  <a:srgbClr val="2A3D53"/>
                </a:solidFill>
                <a:latin typeface="Arial" panose="020B0604020202020204" pitchFamily="34" charset="0"/>
                <a:cs typeface="Arial" panose="020B0604020202020204" pitchFamily="34" charset="0"/>
              </a:rPr>
              <a:t>www.reuters.com</a:t>
            </a:r>
            <a:r>
              <a:rPr lang="en-US" sz="900" i="1" dirty="0">
                <a:solidFill>
                  <a:srgbClr val="2A3D53"/>
                </a:solidFill>
                <a:latin typeface="Arial" panose="020B0604020202020204" pitchFamily="34" charset="0"/>
                <a:cs typeface="Arial" panose="020B0604020202020204" pitchFamily="34" charset="0"/>
              </a:rPr>
              <a:t>/graphics/USA-STOCKS/</a:t>
            </a:r>
            <a:r>
              <a:rPr lang="en-US" sz="900" i="1" dirty="0" err="1">
                <a:solidFill>
                  <a:srgbClr val="2A3D53"/>
                </a:solidFill>
                <a:latin typeface="Arial" panose="020B0604020202020204" pitchFamily="34" charset="0"/>
                <a:cs typeface="Arial" panose="020B0604020202020204" pitchFamily="34" charset="0"/>
              </a:rPr>
              <a:t>lbvgwokanvq</a:t>
            </a:r>
            <a:r>
              <a:rPr lang="en-US" sz="900" i="1" dirty="0">
                <a:solidFill>
                  <a:srgbClr val="2A3D53"/>
                </a:solidFill>
                <a:latin typeface="Arial" panose="020B0604020202020204" pitchFamily="34" charset="0"/>
                <a:cs typeface="Arial" panose="020B0604020202020204" pitchFamily="34" charset="0"/>
              </a:rPr>
              <a:t>/?</a:t>
            </a:r>
            <a:r>
              <a:rPr lang="en-US" sz="900" i="1" dirty="0" err="1">
                <a:solidFill>
                  <a:srgbClr val="2A3D53"/>
                </a:solidFill>
                <a:latin typeface="Arial" panose="020B0604020202020204" pitchFamily="34" charset="0"/>
                <a:cs typeface="Arial" panose="020B0604020202020204" pitchFamily="34" charset="0"/>
              </a:rPr>
              <a:t>utm_source</a:t>
            </a:r>
            <a:r>
              <a:rPr lang="en-US" sz="900" i="1" dirty="0">
                <a:solidFill>
                  <a:srgbClr val="2A3D53"/>
                </a:solidFill>
                <a:latin typeface="Arial" panose="020B0604020202020204" pitchFamily="34" charset="0"/>
                <a:cs typeface="Arial" panose="020B0604020202020204" pitchFamily="34" charset="0"/>
              </a:rPr>
              <a:t>=</a:t>
            </a:r>
            <a:r>
              <a:rPr lang="en-US" sz="900" i="1" dirty="0" err="1">
                <a:solidFill>
                  <a:srgbClr val="2A3D53"/>
                </a:solidFill>
                <a:latin typeface="Arial" panose="020B0604020202020204" pitchFamily="34" charset="0"/>
                <a:cs typeface="Arial" panose="020B0604020202020204" pitchFamily="34" charset="0"/>
              </a:rPr>
              <a:t>chatgpt.com</a:t>
            </a:r>
            <a:r>
              <a:rPr lang="en-US" sz="900" i="1" dirty="0">
                <a:solidFill>
                  <a:srgbClr val="2A3D53"/>
                </a:solidFill>
                <a:latin typeface="Arial" panose="020B0604020202020204" pitchFamily="34" charset="0"/>
                <a:cs typeface="Arial" panose="020B0604020202020204" pitchFamily="34" charset="0"/>
              </a:rPr>
              <a:t>. Accessed 1/8/2026 https://</a:t>
            </a:r>
            <a:r>
              <a:rPr lang="en-US" sz="900" i="1" dirty="0" err="1">
                <a:solidFill>
                  <a:srgbClr val="2A3D53"/>
                </a:solidFill>
                <a:latin typeface="Arial" panose="020B0604020202020204" pitchFamily="34" charset="0"/>
                <a:cs typeface="Arial" panose="020B0604020202020204" pitchFamily="34" charset="0"/>
              </a:rPr>
              <a:t>www.slickcharts.com</a:t>
            </a:r>
            <a:r>
              <a:rPr lang="en-US" sz="900" i="1" dirty="0">
                <a:solidFill>
                  <a:srgbClr val="2A3D53"/>
                </a:solidFill>
                <a:latin typeface="Arial" panose="020B0604020202020204" pitchFamily="34" charset="0"/>
                <a:cs typeface="Arial" panose="020B0604020202020204" pitchFamily="34" charset="0"/>
              </a:rPr>
              <a:t>/sp500/drawdown. Accessed 1/8/2026 https://</a:t>
            </a:r>
            <a:r>
              <a:rPr lang="en-US" sz="900" i="1" dirty="0" err="1">
                <a:solidFill>
                  <a:srgbClr val="2A3D53"/>
                </a:solidFill>
                <a:latin typeface="Arial" panose="020B0604020202020204" pitchFamily="34" charset="0"/>
                <a:cs typeface="Arial" panose="020B0604020202020204" pitchFamily="34" charset="0"/>
              </a:rPr>
              <a:t>skloff.com</a:t>
            </a:r>
            <a:r>
              <a:rPr lang="en-US" sz="900" i="1" dirty="0">
                <a:solidFill>
                  <a:srgbClr val="2A3D53"/>
                </a:solidFill>
                <a:latin typeface="Arial" panose="020B0604020202020204" pitchFamily="34" charset="0"/>
                <a:cs typeface="Arial" panose="020B0604020202020204" pitchFamily="34" charset="0"/>
              </a:rPr>
              <a:t>/bear-markets-through-history-and-their-recoveries-1950-2024/?</a:t>
            </a:r>
            <a:r>
              <a:rPr lang="en-US" sz="900" i="1" dirty="0" err="1">
                <a:solidFill>
                  <a:srgbClr val="2A3D53"/>
                </a:solidFill>
                <a:latin typeface="Arial" panose="020B0604020202020204" pitchFamily="34" charset="0"/>
                <a:cs typeface="Arial" panose="020B0604020202020204" pitchFamily="34" charset="0"/>
              </a:rPr>
              <a:t>utm_source</a:t>
            </a:r>
            <a:r>
              <a:rPr lang="en-US" sz="900" i="1" dirty="0">
                <a:solidFill>
                  <a:srgbClr val="2A3D53"/>
                </a:solidFill>
                <a:latin typeface="Arial" panose="020B0604020202020204" pitchFamily="34" charset="0"/>
                <a:cs typeface="Arial" panose="020B0604020202020204" pitchFamily="34" charset="0"/>
              </a:rPr>
              <a:t>=</a:t>
            </a:r>
            <a:r>
              <a:rPr lang="en-US" sz="900" i="1" dirty="0" err="1">
                <a:solidFill>
                  <a:srgbClr val="2A3D53"/>
                </a:solidFill>
                <a:latin typeface="Arial" panose="020B0604020202020204" pitchFamily="34" charset="0"/>
                <a:cs typeface="Arial" panose="020B0604020202020204" pitchFamily="34" charset="0"/>
              </a:rPr>
              <a:t>chatgpt.com</a:t>
            </a:r>
            <a:r>
              <a:rPr lang="en-US" sz="900" i="1" dirty="0">
                <a:solidFill>
                  <a:srgbClr val="2A3D53"/>
                </a:solidFill>
                <a:latin typeface="Arial" panose="020B0604020202020204" pitchFamily="34" charset="0"/>
                <a:cs typeface="Arial" panose="020B0604020202020204" pitchFamily="34" charset="0"/>
              </a:rPr>
              <a:t>. Accessed 1/8/2026</a:t>
            </a:r>
          </a:p>
          <a:p>
            <a:pPr marL="0" lvl="1" algn="l">
              <a:lnSpc>
                <a:spcPct val="100000"/>
              </a:lnSpc>
              <a:spcBef>
                <a:spcPts val="0"/>
              </a:spcBef>
            </a:pPr>
            <a:endParaRPr lang="en-US" sz="1200" i="1" dirty="0">
              <a:solidFill>
                <a:srgbClr val="2A3D53"/>
              </a:solidFill>
              <a:latin typeface="Arial" panose="020B0604020202020204" pitchFamily="34" charset="0"/>
              <a:cs typeface="Arial" panose="020B0604020202020204" pitchFamily="34" charset="0"/>
            </a:endParaRPr>
          </a:p>
          <a:p>
            <a:pPr marL="0" lvl="1" algn="l">
              <a:lnSpc>
                <a:spcPct val="100000"/>
              </a:lnSpc>
              <a:spcBef>
                <a:spcPts val="0"/>
              </a:spcBef>
            </a:pPr>
            <a:endParaRPr lang="en-US" sz="1200" i="1" dirty="0">
              <a:solidFill>
                <a:srgbClr val="2A3D53"/>
              </a:solidFill>
              <a:latin typeface="Arial" panose="020B0604020202020204" pitchFamily="34" charset="0"/>
              <a:cs typeface="Arial" panose="020B0604020202020204" pitchFamily="34" charset="0"/>
            </a:endParaRPr>
          </a:p>
        </p:txBody>
      </p:sp>
      <p:pic>
        <p:nvPicPr>
          <p:cNvPr id="17" name="Picture 16" descr="A picture containing mollusk, swimming&#10;&#10;Description automatically generated">
            <a:extLst>
              <a:ext uri="{FF2B5EF4-FFF2-40B4-BE49-F238E27FC236}">
                <a16:creationId xmlns:a16="http://schemas.microsoft.com/office/drawing/2014/main" id="{AAAD1E60-2B02-3313-1F8E-7CB13E7C741F}"/>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tretch>
            <a:fillRect/>
          </a:stretch>
        </p:blipFill>
        <p:spPr>
          <a:xfrm>
            <a:off x="-4979208" y="1861759"/>
            <a:ext cx="7971141" cy="4483768"/>
          </a:xfrm>
          <a:prstGeom prst="rect">
            <a:avLst/>
          </a:prstGeom>
        </p:spPr>
      </p:pic>
    </p:spTree>
    <p:extLst>
      <p:ext uri="{BB962C8B-B14F-4D97-AF65-F5344CB8AC3E}">
        <p14:creationId xmlns:p14="http://schemas.microsoft.com/office/powerpoint/2010/main" val="106770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3633 0.11481 L 0.26589 0.00347 " pathEditMode="relative" rAng="0" ptsTypes="AA">
                                      <p:cBhvr>
                                        <p:cTn id="6" dur="2000" fill="hold"/>
                                        <p:tgtEl>
                                          <p:spTgt spid="17"/>
                                        </p:tgtEl>
                                        <p:attrNameLst>
                                          <p:attrName>ppt_x</p:attrName>
                                          <p:attrName>ppt_y</p:attrName>
                                        </p:attrNameLst>
                                      </p:cBhvr>
                                      <p:rCtr x="15104" y="-5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852C3B-B3E5-0626-CD67-B6FB5EA0EF48}"/>
              </a:ext>
            </a:extLst>
          </p:cNvPr>
          <p:cNvSpPr/>
          <p:nvPr/>
        </p:nvSpPr>
        <p:spPr>
          <a:xfrm>
            <a:off x="-1" y="0"/>
            <a:ext cx="12377531" cy="71694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idx="4294967295"/>
          </p:nvPr>
        </p:nvSpPr>
        <p:spPr>
          <a:xfrm>
            <a:off x="838200" y="666750"/>
            <a:ext cx="10515600" cy="1325563"/>
          </a:xfrm>
        </p:spPr>
        <p:txBody>
          <a:bodyPr/>
          <a:lstStyle/>
          <a:p>
            <a:r>
              <a:rPr lang="en-US" spc="-150" dirty="0">
                <a:solidFill>
                  <a:srgbClr val="2A3D53"/>
                </a:solidFill>
                <a:latin typeface="Arial Narrow" panose="020B0604020202020204" pitchFamily="34" charset="0"/>
                <a:cs typeface="Arial Narrow" panose="020B0604020202020204" pitchFamily="34" charset="0"/>
              </a:rPr>
              <a:t>SEQUENCE OF </a:t>
            </a:r>
            <a:br>
              <a:rPr lang="en-US" spc="-150" dirty="0">
                <a:solidFill>
                  <a:srgbClr val="2A3D53"/>
                </a:solidFill>
                <a:latin typeface="Arial Narrow" panose="020B0604020202020204" pitchFamily="34" charset="0"/>
                <a:cs typeface="Arial Narrow" panose="020B0604020202020204" pitchFamily="34" charset="0"/>
              </a:rPr>
            </a:br>
            <a:r>
              <a:rPr lang="en-US" spc="-150" dirty="0">
                <a:solidFill>
                  <a:srgbClr val="2A3D53"/>
                </a:solidFill>
                <a:latin typeface="Arial Narrow" panose="020B0604020202020204" pitchFamily="34" charset="0"/>
                <a:cs typeface="Arial Narrow" panose="020B0604020202020204" pitchFamily="34" charset="0"/>
              </a:rPr>
              <a:t>RETURNS</a:t>
            </a:r>
            <a:endParaRPr lang="en-US" dirty="0">
              <a:solidFill>
                <a:srgbClr val="2A3D53"/>
              </a:solidFill>
              <a:latin typeface="Arial Narrow" panose="020B0604020202020204" pitchFamily="34" charset="0"/>
              <a:cs typeface="Arial Narrow" panose="020B0604020202020204" pitchFamily="34" charset="0"/>
            </a:endParaRPr>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rgbClr val="2A3D53"/>
                </a:solidFill>
                <a:latin typeface="Arial" panose="020B0604020202020204" pitchFamily="34" charset="0"/>
                <a:cs typeface="Arial" panose="020B0604020202020204" pitchFamily="34" charset="0"/>
              </a:rPr>
              <a:t>S&amp;P 500 YEAR 2001 - 2024</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rgbClr val="2A3D53"/>
                </a:solidFill>
                <a:latin typeface="Arial" panose="020B0604020202020204" pitchFamily="34" charset="0"/>
                <a:cs typeface="Arial" panose="020B0604020202020204" pitchFamily="34" charset="0"/>
              </a:rPr>
              <a:t>AVG RETURN 5.90%</a:t>
            </a:r>
          </a:p>
        </p:txBody>
      </p:sp>
      <p:sp>
        <p:nvSpPr>
          <p:cNvPr id="6" name="TextBox 5">
            <a:extLst>
              <a:ext uri="{FF2B5EF4-FFF2-40B4-BE49-F238E27FC236}">
                <a16:creationId xmlns:a16="http://schemas.microsoft.com/office/drawing/2014/main" id="{C4E52191-92A7-0401-D276-3A8A872BE8ED}"/>
              </a:ext>
            </a:extLst>
          </p:cNvPr>
          <p:cNvSpPr txBox="1"/>
          <p:nvPr/>
        </p:nvSpPr>
        <p:spPr>
          <a:xfrm>
            <a:off x="839788" y="3601402"/>
            <a:ext cx="3521197" cy="2062103"/>
          </a:xfrm>
          <a:prstGeom prst="rect">
            <a:avLst/>
          </a:prstGeom>
          <a:noFill/>
        </p:spPr>
        <p:txBody>
          <a:bodyPr wrap="square">
            <a:spAutoFit/>
          </a:bodyPr>
          <a:lstStyle/>
          <a:p>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https://www.macrotrends.net/2526/sp-500-historical-annual-returns</a:t>
            </a:r>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Accessed 1/15/2026</a:t>
            </a:r>
          </a:p>
          <a:p>
            <a:r>
              <a:rPr lang="en-US" sz="800" i="1" dirty="0">
                <a:solidFill>
                  <a:srgbClr val="363A3E"/>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p>
          <a:p>
            <a:endParaRPr lang="en-US" sz="800" i="1" dirty="0">
              <a:solidFill>
                <a:srgbClr val="231F20"/>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6AD2F5A-48BF-725B-0DD5-A9C9D24D9FBA}"/>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aphicFrame>
        <p:nvGraphicFramePr>
          <p:cNvPr id="10" name="Table 2">
            <a:extLst>
              <a:ext uri="{FF2B5EF4-FFF2-40B4-BE49-F238E27FC236}">
                <a16:creationId xmlns:a16="http://schemas.microsoft.com/office/drawing/2014/main" id="{5CCA4016-240C-9F16-68A4-D984A14238A5}"/>
              </a:ext>
            </a:extLst>
          </p:cNvPr>
          <p:cNvGraphicFramePr>
            <a:graphicFrameLocks noGrp="1"/>
          </p:cNvGraphicFramePr>
          <p:nvPr>
            <p:extLst>
              <p:ext uri="{D42A27DB-BD31-4B8C-83A1-F6EECF244321}">
                <p14:modId xmlns:p14="http://schemas.microsoft.com/office/powerpoint/2010/main" val="399058656"/>
              </p:ext>
            </p:extLst>
          </p:nvPr>
        </p:nvGraphicFramePr>
        <p:xfrm>
          <a:off x="4669947" y="237792"/>
          <a:ext cx="6968700" cy="6382417"/>
        </p:xfrm>
        <a:graphic>
          <a:graphicData uri="http://schemas.openxmlformats.org/drawingml/2006/table">
            <a:tbl>
              <a:tblPr firstRow="1" bandRow="1">
                <a:tableStyleId>{B301B821-A1FF-4177-AEE7-76D212191A09}</a:tableStyleId>
              </a:tblPr>
              <a:tblGrid>
                <a:gridCol w="540278">
                  <a:extLst>
                    <a:ext uri="{9D8B030D-6E8A-4147-A177-3AD203B41FA5}">
                      <a16:colId xmlns:a16="http://schemas.microsoft.com/office/drawing/2014/main" val="3870115412"/>
                    </a:ext>
                  </a:extLst>
                </a:gridCol>
                <a:gridCol w="1960925">
                  <a:extLst>
                    <a:ext uri="{9D8B030D-6E8A-4147-A177-3AD203B41FA5}">
                      <a16:colId xmlns:a16="http://schemas.microsoft.com/office/drawing/2014/main" val="4184258226"/>
                    </a:ext>
                  </a:extLst>
                </a:gridCol>
                <a:gridCol w="2481942">
                  <a:extLst>
                    <a:ext uri="{9D8B030D-6E8A-4147-A177-3AD203B41FA5}">
                      <a16:colId xmlns:a16="http://schemas.microsoft.com/office/drawing/2014/main" val="23139006"/>
                    </a:ext>
                  </a:extLst>
                </a:gridCol>
                <a:gridCol w="1985555">
                  <a:extLst>
                    <a:ext uri="{9D8B030D-6E8A-4147-A177-3AD203B41FA5}">
                      <a16:colId xmlns:a16="http://schemas.microsoft.com/office/drawing/2014/main" val="1931494437"/>
                    </a:ext>
                  </a:extLst>
                </a:gridCol>
              </a:tblGrid>
              <a:tr h="270313">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accent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254671">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$869,600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-13.04%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54671">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$819,600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$628,059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254671">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$578,059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$730,552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54671">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$680,552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$741,733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54671">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$691,733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$712,485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54671">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$662,485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$752,716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54671">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$702,716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$727,521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54671">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$677,521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$416,743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54671">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$366,743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54671">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$402,745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54671">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54671">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$354,216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54671">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$351,716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54671">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$405,824</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54671">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$402,047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54671">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$349,112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$382,418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54671">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$332,418</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254671">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$346,973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$325,322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254671">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$275,322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254671">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$304,835</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$354,401</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54671">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$304,401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$386,254</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54671">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$336,254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$270,887</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54671">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$220,887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$275,181</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r h="254671">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$275,181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$341,857</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987690876"/>
                  </a:ext>
                </a:extLst>
              </a:tr>
            </a:tbl>
          </a:graphicData>
        </a:graphic>
      </p:graphicFrame>
      <p:sp>
        <p:nvSpPr>
          <p:cNvPr id="13" name="Oval 12">
            <a:extLst>
              <a:ext uri="{FF2B5EF4-FFF2-40B4-BE49-F238E27FC236}">
                <a16:creationId xmlns:a16="http://schemas.microsoft.com/office/drawing/2014/main" id="{34231773-FEEE-2796-6DED-770755B2CD9F}"/>
              </a:ext>
            </a:extLst>
          </p:cNvPr>
          <p:cNvSpPr/>
          <p:nvPr/>
        </p:nvSpPr>
        <p:spPr>
          <a:xfrm>
            <a:off x="7833542" y="6293251"/>
            <a:ext cx="1146335" cy="431030"/>
          </a:xfrm>
          <a:prstGeom prst="ellipse">
            <a:avLst/>
          </a:prstGeom>
          <a:noFill/>
          <a:ln w="38100">
            <a:solidFill>
              <a:srgbClr val="EEC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6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99E7F7-86B1-2973-D881-E4E79C5D312C}"/>
              </a:ext>
            </a:extLst>
          </p:cNvPr>
          <p:cNvSpPr/>
          <p:nvPr/>
        </p:nvSpPr>
        <p:spPr>
          <a:xfrm>
            <a:off x="-1" y="-145774"/>
            <a:ext cx="12377531" cy="71694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Title 3">
            <a:extLst>
              <a:ext uri="{FF2B5EF4-FFF2-40B4-BE49-F238E27FC236}">
                <a16:creationId xmlns:a16="http://schemas.microsoft.com/office/drawing/2014/main" id="{C6DD1D1C-29CC-0989-DAF7-F05455946BEF}"/>
              </a:ext>
            </a:extLst>
          </p:cNvPr>
          <p:cNvSpPr>
            <a:spLocks noGrp="1"/>
          </p:cNvSpPr>
          <p:nvPr>
            <p:ph type="title" idx="4294967295"/>
          </p:nvPr>
        </p:nvSpPr>
        <p:spPr>
          <a:xfrm>
            <a:off x="838200" y="666750"/>
            <a:ext cx="10515600" cy="1325563"/>
          </a:xfrm>
        </p:spPr>
        <p:txBody>
          <a:bodyPr/>
          <a:lstStyle/>
          <a:p>
            <a:r>
              <a:rPr lang="en-US" spc="-150" dirty="0">
                <a:latin typeface="Arial Narrow" panose="020B0604020202020204" pitchFamily="34" charset="0"/>
                <a:cs typeface="Arial Narrow" panose="020B0604020202020204" pitchFamily="34" charset="0"/>
              </a:rPr>
              <a:t>SEQUENCE OF </a:t>
            </a:r>
            <a:br>
              <a:rPr lang="en-US" spc="-150" dirty="0">
                <a:latin typeface="Arial Narrow" panose="020B0604020202020204" pitchFamily="34" charset="0"/>
                <a:cs typeface="Arial Narrow" panose="020B0604020202020204" pitchFamily="34" charset="0"/>
              </a:rPr>
            </a:br>
            <a:r>
              <a:rPr lang="en-US" spc="-150" dirty="0">
                <a:latin typeface="Arial Narrow" panose="020B0604020202020204" pitchFamily="34" charset="0"/>
                <a:cs typeface="Arial Narrow" panose="020B0604020202020204" pitchFamily="34" charset="0"/>
              </a:rPr>
              <a:t>RETURNS</a:t>
            </a:r>
            <a:endParaRPr lang="en-US" dirty="0">
              <a:solidFill>
                <a:schemeClr val="accent5"/>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extBox 1">
            <a:extLst>
              <a:ext uri="{FF2B5EF4-FFF2-40B4-BE49-F238E27FC236}">
                <a16:creationId xmlns:a16="http://schemas.microsoft.com/office/drawing/2014/main" id="{C66F0B81-84D0-A74B-03C4-D5D65C5CC3ED}"/>
              </a:ext>
            </a:extLst>
          </p:cNvPr>
          <p:cNvSpPr txBox="1"/>
          <p:nvPr/>
        </p:nvSpPr>
        <p:spPr>
          <a:xfrm>
            <a:off x="838200" y="1992436"/>
            <a:ext cx="4113418" cy="400110"/>
          </a:xfrm>
          <a:prstGeom prst="rect">
            <a:avLst/>
          </a:prstGeom>
          <a:noFill/>
        </p:spPr>
        <p:txBody>
          <a:bodyPr wrap="square" rtlCol="0">
            <a:spAutoFit/>
          </a:bodyPr>
          <a:lstStyle/>
          <a:p>
            <a:r>
              <a:rPr lang="en-US" sz="2000" b="1" dirty="0">
                <a:solidFill>
                  <a:srgbClr val="2A3D53"/>
                </a:solidFill>
                <a:latin typeface="Arial" panose="020B0604020202020204" pitchFamily="34" charset="0"/>
                <a:cs typeface="Arial" panose="020B0604020202020204" pitchFamily="34" charset="0"/>
              </a:rPr>
              <a:t>S&amp;P 500 YEAR 2024 - 2001</a:t>
            </a:r>
          </a:p>
        </p:txBody>
      </p:sp>
      <p:sp>
        <p:nvSpPr>
          <p:cNvPr id="3" name="TextBox 2">
            <a:extLst>
              <a:ext uri="{FF2B5EF4-FFF2-40B4-BE49-F238E27FC236}">
                <a16:creationId xmlns:a16="http://schemas.microsoft.com/office/drawing/2014/main" id="{30944C66-A01D-C680-C8F7-F9F4AEDE2D39}"/>
              </a:ext>
            </a:extLst>
          </p:cNvPr>
          <p:cNvSpPr txBox="1"/>
          <p:nvPr/>
        </p:nvSpPr>
        <p:spPr>
          <a:xfrm>
            <a:off x="839788" y="2424827"/>
            <a:ext cx="2128677" cy="646331"/>
          </a:xfrm>
          <a:prstGeom prst="rect">
            <a:avLst/>
          </a:prstGeom>
          <a:noFill/>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Assuming 50K annual withdrawal</a:t>
            </a:r>
          </a:p>
        </p:txBody>
      </p:sp>
      <p:sp>
        <p:nvSpPr>
          <p:cNvPr id="5" name="TextBox 4">
            <a:extLst>
              <a:ext uri="{FF2B5EF4-FFF2-40B4-BE49-F238E27FC236}">
                <a16:creationId xmlns:a16="http://schemas.microsoft.com/office/drawing/2014/main" id="{6008E070-2493-0166-F749-D91CD75D78D2}"/>
              </a:ext>
            </a:extLst>
          </p:cNvPr>
          <p:cNvSpPr txBox="1"/>
          <p:nvPr/>
        </p:nvSpPr>
        <p:spPr>
          <a:xfrm>
            <a:off x="839788" y="3136225"/>
            <a:ext cx="2935043" cy="400110"/>
          </a:xfrm>
          <a:prstGeom prst="rect">
            <a:avLst/>
          </a:prstGeom>
          <a:noFill/>
        </p:spPr>
        <p:txBody>
          <a:bodyPr wrap="square" rtlCol="0" anchor="b">
            <a:spAutoFit/>
          </a:bodyPr>
          <a:lstStyle/>
          <a:p>
            <a:r>
              <a:rPr lang="en-US" sz="2000" b="1" dirty="0">
                <a:solidFill>
                  <a:srgbClr val="2A3D53"/>
                </a:solidFill>
                <a:latin typeface="Arial" panose="020B0604020202020204" pitchFamily="34" charset="0"/>
                <a:cs typeface="Arial" panose="020B0604020202020204" pitchFamily="34" charset="0"/>
              </a:rPr>
              <a:t>AVG RETURN 5.90%</a:t>
            </a:r>
          </a:p>
        </p:txBody>
      </p:sp>
      <p:sp>
        <p:nvSpPr>
          <p:cNvPr id="6" name="TextBox 5">
            <a:extLst>
              <a:ext uri="{FF2B5EF4-FFF2-40B4-BE49-F238E27FC236}">
                <a16:creationId xmlns:a16="http://schemas.microsoft.com/office/drawing/2014/main" id="{C4E52191-92A7-0401-D276-3A8A872BE8ED}"/>
              </a:ext>
            </a:extLst>
          </p:cNvPr>
          <p:cNvSpPr txBox="1"/>
          <p:nvPr/>
        </p:nvSpPr>
        <p:spPr>
          <a:xfrm>
            <a:off x="839788" y="3601402"/>
            <a:ext cx="3521197" cy="2062103"/>
          </a:xfrm>
          <a:prstGeom prst="rect">
            <a:avLst/>
          </a:prstGeom>
          <a:noFill/>
        </p:spPr>
        <p:txBody>
          <a:bodyPr wrap="square">
            <a:spAutoFit/>
          </a:bodyPr>
          <a:lstStyle/>
          <a:p>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a:t>
            </a:r>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https://www.macrotrends.net/2526/sp-500-historical-annual-returns</a:t>
            </a:r>
            <a:r>
              <a:rPr lang="en-US" sz="800" i="1" dirty="0">
                <a:solidFill>
                  <a:srgbClr val="363A3E"/>
                </a:solidFill>
                <a:latin typeface="Arial" panose="020B0604020202020204" pitchFamily="34" charset="0"/>
                <a:ea typeface="Calibri" panose="020F0502020204030204" pitchFamily="34" charset="0"/>
                <a:cs typeface="Arial" panose="020B0604020202020204" pitchFamily="34" charset="0"/>
              </a:rPr>
              <a:t> Accessed 1/14/2026.</a:t>
            </a:r>
          </a:p>
          <a:p>
            <a:r>
              <a:rPr lang="en-US" sz="800" i="1" dirty="0">
                <a:solidFill>
                  <a:srgbClr val="363A3E"/>
                </a:solidFill>
                <a:latin typeface="Arial" panose="020B0604020202020204" pitchFamily="34" charset="0"/>
                <a:cs typeface="Arial" panose="020B0604020202020204" pitchFamily="34" charset="0"/>
              </a:rPr>
              <a:t>For illustration purposes only. The results presented above do not represent any actual investment performance or the actual accounts of any investors. The S &amp; P 500 Annual Return is the investment return received each year, excluding dividends, when holding the S&amp; P500 index. Standard and Poor’s  500 index is a capitalization weighted index of 500 stocks. The index is designed to measure performance of the broad domestic economy through changes in the aggregate market value of 500 stocks representing all major industries. Investors cannot invest directly in an index. Index returns do not reflect any fees, expenses, or sales charges. Investments in securities involve the risk of loss. Any past performance is no guarantee of future results. No legal, tax, or investment advice is being provided. This table assumes that the $50,000 distributions were taken at the end of each calendar year</a:t>
            </a:r>
          </a:p>
          <a:p>
            <a:endParaRPr lang="en-US" sz="800" i="1" dirty="0">
              <a:solidFill>
                <a:srgbClr val="231F2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e 2">
            <a:extLst>
              <a:ext uri="{FF2B5EF4-FFF2-40B4-BE49-F238E27FC236}">
                <a16:creationId xmlns:a16="http://schemas.microsoft.com/office/drawing/2014/main" id="{D4375E6B-6E0F-3A03-3A36-4CC1279CDA7F}"/>
              </a:ext>
            </a:extLst>
          </p:cNvPr>
          <p:cNvGraphicFramePr>
            <a:graphicFrameLocks noGrp="1"/>
          </p:cNvGraphicFramePr>
          <p:nvPr>
            <p:extLst>
              <p:ext uri="{D42A27DB-BD31-4B8C-83A1-F6EECF244321}">
                <p14:modId xmlns:p14="http://schemas.microsoft.com/office/powerpoint/2010/main" val="394337817"/>
              </p:ext>
            </p:extLst>
          </p:nvPr>
        </p:nvGraphicFramePr>
        <p:xfrm>
          <a:off x="4669947" y="237792"/>
          <a:ext cx="6968700" cy="6382417"/>
        </p:xfrm>
        <a:graphic>
          <a:graphicData uri="http://schemas.openxmlformats.org/drawingml/2006/table">
            <a:tbl>
              <a:tblPr firstRow="1" bandRow="1">
                <a:tableStyleId>{B301B821-A1FF-4177-AEE7-76D212191A09}</a:tableStyleId>
              </a:tblPr>
              <a:tblGrid>
                <a:gridCol w="540278">
                  <a:extLst>
                    <a:ext uri="{9D8B030D-6E8A-4147-A177-3AD203B41FA5}">
                      <a16:colId xmlns:a16="http://schemas.microsoft.com/office/drawing/2014/main" val="3870115412"/>
                    </a:ext>
                  </a:extLst>
                </a:gridCol>
                <a:gridCol w="1960925">
                  <a:extLst>
                    <a:ext uri="{9D8B030D-6E8A-4147-A177-3AD203B41FA5}">
                      <a16:colId xmlns:a16="http://schemas.microsoft.com/office/drawing/2014/main" val="4184258226"/>
                    </a:ext>
                  </a:extLst>
                </a:gridCol>
                <a:gridCol w="2481942">
                  <a:extLst>
                    <a:ext uri="{9D8B030D-6E8A-4147-A177-3AD203B41FA5}">
                      <a16:colId xmlns:a16="http://schemas.microsoft.com/office/drawing/2014/main" val="23139006"/>
                    </a:ext>
                  </a:extLst>
                </a:gridCol>
                <a:gridCol w="1985555">
                  <a:extLst>
                    <a:ext uri="{9D8B030D-6E8A-4147-A177-3AD203B41FA5}">
                      <a16:colId xmlns:a16="http://schemas.microsoft.com/office/drawing/2014/main" val="1931494437"/>
                    </a:ext>
                  </a:extLst>
                </a:gridCol>
              </a:tblGrid>
              <a:tr h="270313">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accent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extLst>
                  <a:ext uri="{0D108BD9-81ED-4DB2-BD59-A6C34878D82A}">
                    <a16:rowId xmlns:a16="http://schemas.microsoft.com/office/drawing/2014/main" val="3869928478"/>
                  </a:ext>
                </a:extLst>
              </a:tr>
              <a:tr h="254671">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dirty="0">
                          <a:solidFill>
                            <a:schemeClr val="tx1"/>
                          </a:solidFill>
                        </a:rPr>
                        <a:t>$ 1,195,800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$1435,560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449744664"/>
                  </a:ext>
                </a:extLst>
              </a:tr>
              <a:tr h="254671">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54671">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dirty="0">
                          <a:solidFill>
                            <a:schemeClr val="tx1"/>
                          </a:solidFill>
                        </a:rPr>
                        <a:t>$1,194,933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$912,692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254671">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dirty="0">
                          <a:solidFill>
                            <a:schemeClr val="tx1"/>
                          </a:solidFill>
                        </a:rPr>
                        <a:t>$986,866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$1,252,249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54671">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a:solidFill>
                            <a:schemeClr val="tx1"/>
                          </a:solidFill>
                        </a:rPr>
                        <a:t>$1,037,275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$1,205,935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54671">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a:solidFill>
                            <a:schemeClr val="tx1"/>
                          </a:solidFill>
                        </a:rPr>
                        <a:t>$1,155,935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$1,489,770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54671">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$1,439,770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$1,349,928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54671">
                <a:tc>
                  <a:txBody>
                    <a:bodyPr/>
                    <a:lstStyle/>
                    <a:p>
                      <a:pPr algn="ctr"/>
                      <a:r>
                        <a:rPr lang="en-US" sz="1000" dirty="0">
                          <a:solidFill>
                            <a:schemeClr val="bg1"/>
                          </a:solidFill>
                        </a:rPr>
                        <a:t>2017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$1,299,928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$1,552,374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54671">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$1,502,374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$1,645,701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54671">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$1,595,701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$1,584,052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54671">
                <a:tc>
                  <a:txBody>
                    <a:bodyPr/>
                    <a:lstStyle/>
                    <a:p>
                      <a:pPr algn="ctr"/>
                      <a:r>
                        <a:rPr lang="en-US" sz="1000">
                          <a:solidFill>
                            <a:schemeClr val="bg1"/>
                          </a:solidFill>
                        </a:rPr>
                        <a:t>2014</a:t>
                      </a:r>
                      <a:endParaRPr lang="en-US" sz="100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$1,534,052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$1,708,780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54671">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$1,658,780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$2,149,779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54671">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$2,099,779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54671">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54671">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$2,572,918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54671">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$2,522,918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$3,114,542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54671">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$3,064,542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$1,885,000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54671">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$1,835,000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$1,899,775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254671">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$1,849,775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$2,101,715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254671">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$2,051,715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$2,113,266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254671">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$2,063,266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$2,248,754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54671">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$2,198,754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$2,778,785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54671">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$2,728,785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$2,091,068</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54671">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$2,041,068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$1,774,913</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-13.04%</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bl>
          </a:graphicData>
        </a:graphic>
      </p:graphicFrame>
      <p:sp>
        <p:nvSpPr>
          <p:cNvPr id="9" name="Oval 8">
            <a:extLst>
              <a:ext uri="{FF2B5EF4-FFF2-40B4-BE49-F238E27FC236}">
                <a16:creationId xmlns:a16="http://schemas.microsoft.com/office/drawing/2014/main" id="{5863F211-7CD7-2338-DCF9-93B751CD3FFF}"/>
              </a:ext>
            </a:extLst>
          </p:cNvPr>
          <p:cNvSpPr/>
          <p:nvPr/>
        </p:nvSpPr>
        <p:spPr>
          <a:xfrm>
            <a:off x="7833542" y="6293251"/>
            <a:ext cx="1146335" cy="431030"/>
          </a:xfrm>
          <a:prstGeom prst="ellipse">
            <a:avLst/>
          </a:prstGeom>
          <a:noFill/>
          <a:ln w="38100">
            <a:solidFill>
              <a:srgbClr val="EEC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4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53A674-54E2-B768-2D43-EED08059292B}"/>
              </a:ext>
            </a:extLst>
          </p:cNvPr>
          <p:cNvSpPr/>
          <p:nvPr/>
        </p:nvSpPr>
        <p:spPr>
          <a:xfrm>
            <a:off x="0" y="-155713"/>
            <a:ext cx="12377531" cy="71694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9C74212-ACE7-9D9E-3E31-5149523B4A98}"/>
              </a:ext>
            </a:extLst>
          </p:cNvPr>
          <p:cNvGraphicFramePr>
            <a:graphicFrameLocks noGrp="1"/>
          </p:cNvGraphicFramePr>
          <p:nvPr>
            <p:extLst>
              <p:ext uri="{D42A27DB-BD31-4B8C-83A1-F6EECF244321}">
                <p14:modId xmlns:p14="http://schemas.microsoft.com/office/powerpoint/2010/main" val="2770049712"/>
              </p:ext>
            </p:extLst>
          </p:nvPr>
        </p:nvGraphicFramePr>
        <p:xfrm>
          <a:off x="6586417" y="121050"/>
          <a:ext cx="4327283" cy="6386180"/>
        </p:xfrm>
        <a:graphic>
          <a:graphicData uri="http://schemas.openxmlformats.org/drawingml/2006/table">
            <a:tbl>
              <a:tblPr firstRow="1" bandRow="1">
                <a:tableStyleId>{B301B821-A1FF-4177-AEE7-76D212191A09}</a:tableStyleId>
              </a:tblPr>
              <a:tblGrid>
                <a:gridCol w="532775">
                  <a:extLst>
                    <a:ext uri="{9D8B030D-6E8A-4147-A177-3AD203B41FA5}">
                      <a16:colId xmlns:a16="http://schemas.microsoft.com/office/drawing/2014/main" val="3870115412"/>
                    </a:ext>
                  </a:extLst>
                </a:gridCol>
                <a:gridCol w="1157476">
                  <a:extLst>
                    <a:ext uri="{9D8B030D-6E8A-4147-A177-3AD203B41FA5}">
                      <a16:colId xmlns:a16="http://schemas.microsoft.com/office/drawing/2014/main" val="4184258226"/>
                    </a:ext>
                  </a:extLst>
                </a:gridCol>
                <a:gridCol w="1465017">
                  <a:extLst>
                    <a:ext uri="{9D8B030D-6E8A-4147-A177-3AD203B41FA5}">
                      <a16:colId xmlns:a16="http://schemas.microsoft.com/office/drawing/2014/main" val="23139006"/>
                    </a:ext>
                  </a:extLst>
                </a:gridCol>
                <a:gridCol w="1172015">
                  <a:extLst>
                    <a:ext uri="{9D8B030D-6E8A-4147-A177-3AD203B41FA5}">
                      <a16:colId xmlns:a16="http://schemas.microsoft.com/office/drawing/2014/main" val="1931494437"/>
                    </a:ext>
                  </a:extLst>
                </a:gridCol>
              </a:tblGrid>
              <a:tr h="221868">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accent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0">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dirty="0">
                          <a:solidFill>
                            <a:schemeClr val="tx1"/>
                          </a:solidFill>
                        </a:rPr>
                        <a:t>$1,195,800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$1,435,560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23132937"/>
                  </a:ext>
                </a:extLst>
              </a:tr>
              <a:tr h="0">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dirty="0">
                          <a:solidFill>
                            <a:schemeClr val="tx1"/>
                          </a:solidFill>
                        </a:rPr>
                        <a:t>$1,000,000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$1,195,800</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40989">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dirty="0">
                          <a:solidFill>
                            <a:schemeClr val="tx1"/>
                          </a:solidFill>
                        </a:rPr>
                        <a:t>$1,194,933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$912,692</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0">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dirty="0">
                          <a:solidFill>
                            <a:schemeClr val="tx1"/>
                          </a:solidFill>
                        </a:rPr>
                        <a:t>$986,866</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$1,252,249</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40989">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a:solidFill>
                            <a:schemeClr val="tx1"/>
                          </a:solidFill>
                        </a:rPr>
                        <a:t>$1,037,275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$1,205,935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40989">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algn="ctr"/>
                      <a:r>
                        <a:rPr lang="en-US" sz="1000">
                          <a:solidFill>
                            <a:schemeClr val="tx1"/>
                          </a:solidFill>
                        </a:rPr>
                        <a:t>$1,155,935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$1,489,770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40989">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$1,439,770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$1,349,928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40989">
                <a:tc>
                  <a:txBody>
                    <a:bodyPr/>
                    <a:lstStyle/>
                    <a:p>
                      <a:pPr algn="ctr"/>
                      <a:r>
                        <a:rPr lang="en-US" sz="1000">
                          <a:solidFill>
                            <a:schemeClr val="bg1"/>
                          </a:solidFill>
                        </a:rPr>
                        <a:t>2017</a:t>
                      </a:r>
                      <a:endParaRPr lang="en-US" sz="100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$1,299,928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$1,552,374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40989">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$1,502,374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$1,645,701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40989">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$1,595,701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$1,584,052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40989">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$1,534,052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$1,708,780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40989">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$1,658,780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$2,149,779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40989">
                <a:tc>
                  <a:txBody>
                    <a:bodyPr/>
                    <a:lstStyle/>
                    <a:p>
                      <a:pPr algn="ctr"/>
                      <a:r>
                        <a:rPr lang="en-US" sz="1000" dirty="0">
                          <a:solidFill>
                            <a:schemeClr val="bg1"/>
                          </a:solidFill>
                        </a:rPr>
                        <a:t>2012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$2,099,779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40989">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$2,331,360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40989">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$2,281,360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$2,572,918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40989">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$2,522,918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$3,114,542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40989">
                <a:tc>
                  <a:txBody>
                    <a:bodyPr/>
                    <a:lstStyle/>
                    <a:p>
                      <a:pPr algn="ctr"/>
                      <a:r>
                        <a:rPr lang="en-US" sz="1000" dirty="0">
                          <a:solidFill>
                            <a:schemeClr val="bg1"/>
                          </a:solidFill>
                        </a:rPr>
                        <a:t>2008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$3,064,542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$1,885,000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40989">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$1,835,000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$1,899,775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0">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$1,849,775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$2,101,715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0">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$2,051,715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$2,113,266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0">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$2,063,266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$2,248,754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40989">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$2,198,754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$2,778,785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40989">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$2,728,785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$2,091,068</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40989">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$2,041,068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$1,774,913</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rgbClr val="FF0000"/>
                          </a:solidFill>
                        </a:rPr>
                        <a:t>-13.04%</a:t>
                      </a:r>
                      <a:endParaRPr lang="en-US" sz="1000" dirty="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bl>
          </a:graphicData>
        </a:graphic>
      </p:graphicFrame>
      <p:graphicFrame>
        <p:nvGraphicFramePr>
          <p:cNvPr id="6" name="Table 2">
            <a:extLst>
              <a:ext uri="{FF2B5EF4-FFF2-40B4-BE49-F238E27FC236}">
                <a16:creationId xmlns:a16="http://schemas.microsoft.com/office/drawing/2014/main" id="{42910472-7376-D5B0-35C5-8CD2FAE31379}"/>
              </a:ext>
            </a:extLst>
          </p:cNvPr>
          <p:cNvGraphicFramePr>
            <a:graphicFrameLocks noGrp="1"/>
          </p:cNvGraphicFramePr>
          <p:nvPr>
            <p:extLst>
              <p:ext uri="{D42A27DB-BD31-4B8C-83A1-F6EECF244321}">
                <p14:modId xmlns:p14="http://schemas.microsoft.com/office/powerpoint/2010/main" val="424610521"/>
              </p:ext>
            </p:extLst>
          </p:nvPr>
        </p:nvGraphicFramePr>
        <p:xfrm>
          <a:off x="1546784" y="121050"/>
          <a:ext cx="4327283" cy="6386180"/>
        </p:xfrm>
        <a:graphic>
          <a:graphicData uri="http://schemas.openxmlformats.org/drawingml/2006/table">
            <a:tbl>
              <a:tblPr firstRow="1" bandRow="1">
                <a:tableStyleId>{B301B821-A1FF-4177-AEE7-76D212191A09}</a:tableStyleId>
              </a:tblPr>
              <a:tblGrid>
                <a:gridCol w="532775">
                  <a:extLst>
                    <a:ext uri="{9D8B030D-6E8A-4147-A177-3AD203B41FA5}">
                      <a16:colId xmlns:a16="http://schemas.microsoft.com/office/drawing/2014/main" val="3870115412"/>
                    </a:ext>
                  </a:extLst>
                </a:gridCol>
                <a:gridCol w="1157476">
                  <a:extLst>
                    <a:ext uri="{9D8B030D-6E8A-4147-A177-3AD203B41FA5}">
                      <a16:colId xmlns:a16="http://schemas.microsoft.com/office/drawing/2014/main" val="4184258226"/>
                    </a:ext>
                  </a:extLst>
                </a:gridCol>
                <a:gridCol w="1465017">
                  <a:extLst>
                    <a:ext uri="{9D8B030D-6E8A-4147-A177-3AD203B41FA5}">
                      <a16:colId xmlns:a16="http://schemas.microsoft.com/office/drawing/2014/main" val="23139006"/>
                    </a:ext>
                  </a:extLst>
                </a:gridCol>
                <a:gridCol w="1172015">
                  <a:extLst>
                    <a:ext uri="{9D8B030D-6E8A-4147-A177-3AD203B41FA5}">
                      <a16:colId xmlns:a16="http://schemas.microsoft.com/office/drawing/2014/main" val="1931494437"/>
                    </a:ext>
                  </a:extLst>
                </a:gridCol>
              </a:tblGrid>
              <a:tr h="221868">
                <a:tc>
                  <a:txBody>
                    <a:bodyPr/>
                    <a:lstStyle/>
                    <a:p>
                      <a:pPr algn="ctr"/>
                      <a:r>
                        <a:rPr lang="en-US" sz="1100" dirty="0">
                          <a:solidFill>
                            <a:schemeClr val="bg1"/>
                          </a:solidFill>
                        </a:rPr>
                        <a:t>Year</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nchor="b">
                    <a:solidFill>
                      <a:schemeClr val="accent1"/>
                    </a:solidFill>
                  </a:tcPr>
                </a:tc>
                <a:tc>
                  <a:txBody>
                    <a:bodyPr/>
                    <a:lstStyle/>
                    <a:p>
                      <a:pPr algn="ctr"/>
                      <a:r>
                        <a:rPr lang="en-US" sz="1100" dirty="0">
                          <a:solidFill>
                            <a:schemeClr val="bg1"/>
                          </a:solidFill>
                        </a:rPr>
                        <a:t>Beg.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End Of Year Acct. Value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100" dirty="0">
                          <a:solidFill>
                            <a:schemeClr val="bg1"/>
                          </a:solidFill>
                        </a:rPr>
                        <a:t>Earnings Rate</a:t>
                      </a:r>
                      <a:endParaRPr lang="en-US" sz="1100" dirty="0">
                        <a:solidFill>
                          <a:schemeClr val="bg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869928478"/>
                  </a:ext>
                </a:extLst>
              </a:tr>
              <a:tr h="0">
                <a:tc>
                  <a:txBody>
                    <a:bodyPr/>
                    <a:lstStyle/>
                    <a:p>
                      <a:pPr algn="ctr"/>
                      <a:r>
                        <a:rPr lang="en-US" sz="1000" dirty="0">
                          <a:solidFill>
                            <a:schemeClr val="bg1"/>
                          </a:solidFill>
                        </a:rPr>
                        <a:t>2001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$1,000,000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$869,600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-13.04%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286632072"/>
                  </a:ext>
                </a:extLst>
              </a:tr>
              <a:tr h="240989">
                <a:tc>
                  <a:txBody>
                    <a:bodyPr/>
                    <a:lstStyle/>
                    <a:p>
                      <a:pPr algn="ctr"/>
                      <a:r>
                        <a:rPr lang="en-US" sz="1000" dirty="0">
                          <a:solidFill>
                            <a:schemeClr val="bg1"/>
                          </a:solidFill>
                        </a:rPr>
                        <a:t>2002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$819,600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$628,059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-23.37%</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222245592"/>
                  </a:ext>
                </a:extLst>
              </a:tr>
              <a:tr h="0">
                <a:tc>
                  <a:txBody>
                    <a:bodyPr/>
                    <a:lstStyle/>
                    <a:p>
                      <a:pPr algn="ctr"/>
                      <a:r>
                        <a:rPr lang="en-US" sz="1000" dirty="0">
                          <a:solidFill>
                            <a:schemeClr val="bg1"/>
                          </a:solidFill>
                        </a:rPr>
                        <a:t>2003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$578,059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$730,552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26.38%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3379143"/>
                  </a:ext>
                </a:extLst>
              </a:tr>
              <a:tr h="240989">
                <a:tc>
                  <a:txBody>
                    <a:bodyPr/>
                    <a:lstStyle/>
                    <a:p>
                      <a:pPr algn="ctr"/>
                      <a:r>
                        <a:rPr lang="en-US" sz="1000" dirty="0">
                          <a:solidFill>
                            <a:schemeClr val="bg1"/>
                          </a:solidFill>
                        </a:rPr>
                        <a:t>2004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$680,552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$741,733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8.99%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06695906"/>
                  </a:ext>
                </a:extLst>
              </a:tr>
              <a:tr h="240989">
                <a:tc>
                  <a:txBody>
                    <a:bodyPr/>
                    <a:lstStyle/>
                    <a:p>
                      <a:pPr algn="ctr"/>
                      <a:r>
                        <a:rPr lang="en-US" sz="1000" dirty="0">
                          <a:solidFill>
                            <a:schemeClr val="bg1"/>
                          </a:solidFill>
                        </a:rPr>
                        <a:t>2005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$691,733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$712,485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979900145"/>
                  </a:ext>
                </a:extLst>
              </a:tr>
              <a:tr h="240989">
                <a:tc>
                  <a:txBody>
                    <a:bodyPr/>
                    <a:lstStyle/>
                    <a:p>
                      <a:pPr algn="ctr"/>
                      <a:r>
                        <a:rPr lang="en-US" sz="1000" dirty="0">
                          <a:solidFill>
                            <a:schemeClr val="bg1"/>
                          </a:solidFill>
                        </a:rPr>
                        <a:t>2006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$662,485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$752,716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13.62%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00694725"/>
                  </a:ext>
                </a:extLst>
              </a:tr>
              <a:tr h="240989">
                <a:tc>
                  <a:txBody>
                    <a:bodyPr/>
                    <a:lstStyle/>
                    <a:p>
                      <a:pPr algn="ctr"/>
                      <a:r>
                        <a:rPr lang="en-US" sz="1000" dirty="0">
                          <a:solidFill>
                            <a:schemeClr val="bg1"/>
                          </a:solidFill>
                        </a:rPr>
                        <a:t>2007</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$702,716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$727,521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3.53%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341080841"/>
                  </a:ext>
                </a:extLst>
              </a:tr>
              <a:tr h="240989">
                <a:tc>
                  <a:txBody>
                    <a:bodyPr/>
                    <a:lstStyle/>
                    <a:p>
                      <a:pPr algn="ctr"/>
                      <a:r>
                        <a:rPr lang="en-US" sz="1000">
                          <a:solidFill>
                            <a:schemeClr val="bg1"/>
                          </a:solidFill>
                        </a:rPr>
                        <a:t>2008</a:t>
                      </a:r>
                      <a:endParaRPr lang="en-US" sz="100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$677,521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$416,743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-38.49%</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4168285169"/>
                  </a:ext>
                </a:extLst>
              </a:tr>
              <a:tr h="240989">
                <a:tc>
                  <a:txBody>
                    <a:bodyPr/>
                    <a:lstStyle/>
                    <a:p>
                      <a:pPr algn="ctr"/>
                      <a:r>
                        <a:rPr lang="en-US" sz="1000" dirty="0">
                          <a:solidFill>
                            <a:schemeClr val="bg1"/>
                          </a:solidFill>
                        </a:rPr>
                        <a:t>2009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$366,743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23.45%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72509582"/>
                  </a:ext>
                </a:extLst>
              </a:tr>
              <a:tr h="240989">
                <a:tc>
                  <a:txBody>
                    <a:bodyPr/>
                    <a:lstStyle/>
                    <a:p>
                      <a:pPr algn="ctr"/>
                      <a:r>
                        <a:rPr lang="en-US" sz="1000" dirty="0">
                          <a:solidFill>
                            <a:schemeClr val="bg1"/>
                          </a:solidFill>
                        </a:rPr>
                        <a:t>2010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$402,745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12.78%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38142799"/>
                  </a:ext>
                </a:extLst>
              </a:tr>
              <a:tr h="240989">
                <a:tc>
                  <a:txBody>
                    <a:bodyPr/>
                    <a:lstStyle/>
                    <a:p>
                      <a:pPr algn="ctr"/>
                      <a:r>
                        <a:rPr lang="en-US" sz="1000" dirty="0">
                          <a:solidFill>
                            <a:schemeClr val="bg1"/>
                          </a:solidFill>
                        </a:rPr>
                        <a:t>2011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0.00%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122483090"/>
                  </a:ext>
                </a:extLst>
              </a:tr>
              <a:tr h="240989">
                <a:tc>
                  <a:txBody>
                    <a:bodyPr/>
                    <a:lstStyle/>
                    <a:p>
                      <a:pPr algn="ctr"/>
                      <a:r>
                        <a:rPr lang="en-US" sz="1000">
                          <a:solidFill>
                            <a:schemeClr val="bg1"/>
                          </a:solidFill>
                        </a:rPr>
                        <a:t>2012</a:t>
                      </a:r>
                      <a:endParaRPr lang="en-US" sz="100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$354,216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13.41%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44263523"/>
                  </a:ext>
                </a:extLst>
              </a:tr>
              <a:tr h="240989">
                <a:tc>
                  <a:txBody>
                    <a:bodyPr/>
                    <a:lstStyle/>
                    <a:p>
                      <a:pPr algn="ctr"/>
                      <a:r>
                        <a:rPr lang="en-US" sz="1000" dirty="0">
                          <a:solidFill>
                            <a:schemeClr val="bg1"/>
                          </a:solidFill>
                        </a:rPr>
                        <a:t>2013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$351,716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29.60%</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797827047"/>
                  </a:ext>
                </a:extLst>
              </a:tr>
              <a:tr h="240989">
                <a:tc>
                  <a:txBody>
                    <a:bodyPr/>
                    <a:lstStyle/>
                    <a:p>
                      <a:pPr algn="ctr"/>
                      <a:r>
                        <a:rPr lang="en-US" sz="1000" dirty="0">
                          <a:solidFill>
                            <a:schemeClr val="bg1"/>
                          </a:solidFill>
                        </a:rPr>
                        <a:t>2014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$405,824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$452,047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11.39%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109870773"/>
                  </a:ext>
                </a:extLst>
              </a:tr>
              <a:tr h="240989">
                <a:tc>
                  <a:txBody>
                    <a:bodyPr/>
                    <a:lstStyle/>
                    <a:p>
                      <a:pPr algn="ctr"/>
                      <a:r>
                        <a:rPr lang="en-US" sz="1000" dirty="0">
                          <a:solidFill>
                            <a:schemeClr val="bg1"/>
                          </a:solidFill>
                        </a:rPr>
                        <a:t>2015</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$402,047</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-0.73%</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16147678"/>
                  </a:ext>
                </a:extLst>
              </a:tr>
              <a:tr h="240989">
                <a:tc>
                  <a:txBody>
                    <a:bodyPr/>
                    <a:lstStyle/>
                    <a:p>
                      <a:pPr algn="ctr"/>
                      <a:r>
                        <a:rPr lang="en-US" sz="1000" dirty="0">
                          <a:solidFill>
                            <a:schemeClr val="bg1"/>
                          </a:solidFill>
                        </a:rPr>
                        <a:t>2016</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$349,112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$382,418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9.54%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475166576"/>
                  </a:ext>
                </a:extLst>
              </a:tr>
              <a:tr h="240989">
                <a:tc>
                  <a:txBody>
                    <a:bodyPr/>
                    <a:lstStyle/>
                    <a:p>
                      <a:pPr algn="ctr"/>
                      <a:r>
                        <a:rPr lang="en-US" sz="1000">
                          <a:solidFill>
                            <a:schemeClr val="bg1"/>
                          </a:solidFill>
                        </a:rPr>
                        <a:t>2017</a:t>
                      </a:r>
                      <a:endParaRPr lang="en-US" sz="100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$332,418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$396,973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19.42%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642426805"/>
                  </a:ext>
                </a:extLst>
              </a:tr>
              <a:tr h="0">
                <a:tc>
                  <a:txBody>
                    <a:bodyPr/>
                    <a:lstStyle/>
                    <a:p>
                      <a:pPr algn="ctr"/>
                      <a:r>
                        <a:rPr lang="en-US" sz="1000" dirty="0">
                          <a:solidFill>
                            <a:schemeClr val="bg1"/>
                          </a:solidFill>
                        </a:rPr>
                        <a:t>2018</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$346,973</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$325,322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-6.24%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93214122"/>
                  </a:ext>
                </a:extLst>
              </a:tr>
              <a:tr h="0">
                <a:tc>
                  <a:txBody>
                    <a:bodyPr/>
                    <a:lstStyle/>
                    <a:p>
                      <a:pPr algn="ctr"/>
                      <a:r>
                        <a:rPr lang="en-US" sz="1000" dirty="0">
                          <a:solidFill>
                            <a:schemeClr val="bg1"/>
                          </a:solidFill>
                        </a:rPr>
                        <a:t>2019</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$275,322</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$354,835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28.88%</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3638181915"/>
                  </a:ext>
                </a:extLst>
              </a:tr>
              <a:tr h="0">
                <a:tc>
                  <a:txBody>
                    <a:bodyPr/>
                    <a:lstStyle/>
                    <a:p>
                      <a:pPr algn="ctr"/>
                      <a:r>
                        <a:rPr lang="en-US" sz="1000" dirty="0">
                          <a:solidFill>
                            <a:schemeClr val="bg1"/>
                          </a:solidFill>
                        </a:rPr>
                        <a:t>2020</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$304,835</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$354,401</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16.26%</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82512193"/>
                  </a:ext>
                </a:extLst>
              </a:tr>
              <a:tr h="240989">
                <a:tc>
                  <a:txBody>
                    <a:bodyPr/>
                    <a:lstStyle/>
                    <a:p>
                      <a:pPr algn="ctr"/>
                      <a:r>
                        <a:rPr lang="en-US" sz="1000" dirty="0">
                          <a:solidFill>
                            <a:schemeClr val="bg1"/>
                          </a:solidFill>
                        </a:rPr>
                        <a:t>2021</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$304,401</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$386,254</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chemeClr val="tx1"/>
                          </a:solidFill>
                        </a:rPr>
                        <a:t>26.89%</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788981146"/>
                  </a:ext>
                </a:extLst>
              </a:tr>
              <a:tr h="240989">
                <a:tc>
                  <a:txBody>
                    <a:bodyPr/>
                    <a:lstStyle/>
                    <a:p>
                      <a:pPr algn="ctr"/>
                      <a:r>
                        <a:rPr lang="en-US" sz="1000" dirty="0">
                          <a:solidFill>
                            <a:schemeClr val="bg1"/>
                          </a:solidFill>
                        </a:rPr>
                        <a:t>2022</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$336,254</a:t>
                      </a:r>
                      <a:endParaRPr lang="en-US" sz="100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$270,887</a:t>
                      </a:r>
                      <a:endParaRPr lang="en-US" sz="1000" b="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a:solidFill>
                            <a:srgbClr val="FF0000"/>
                          </a:solidFill>
                        </a:rPr>
                        <a:t>-19.44%</a:t>
                      </a:r>
                      <a:endParaRPr lang="en-US" sz="1000">
                        <a:solidFill>
                          <a:srgbClr val="FF0000"/>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2849474603"/>
                  </a:ext>
                </a:extLst>
              </a:tr>
              <a:tr h="240989">
                <a:tc>
                  <a:txBody>
                    <a:bodyPr/>
                    <a:lstStyle/>
                    <a:p>
                      <a:pPr algn="ctr"/>
                      <a:r>
                        <a:rPr lang="en-US" sz="1000" dirty="0">
                          <a:solidFill>
                            <a:schemeClr val="bg1"/>
                          </a:solidFill>
                        </a:rPr>
                        <a:t>2023</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$220,887</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$275,181</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24.23%</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1084634341"/>
                  </a:ext>
                </a:extLst>
              </a:tr>
              <a:tr h="240989">
                <a:tc>
                  <a:txBody>
                    <a:bodyPr/>
                    <a:lstStyle/>
                    <a:p>
                      <a:pPr algn="ctr"/>
                      <a:r>
                        <a:rPr lang="en-US" sz="1000" dirty="0">
                          <a:solidFill>
                            <a:schemeClr val="bg1"/>
                          </a:solidFill>
                        </a:rPr>
                        <a:t>2024</a:t>
                      </a:r>
                      <a:endParaRPr lang="en-US" sz="1000" dirty="0">
                        <a:solidFill>
                          <a:schemeClr val="bg1"/>
                        </a:solidFill>
                        <a:latin typeface="Arial" panose="020B0604020202020204" pitchFamily="34" charset="0"/>
                        <a:cs typeface="Arial" panose="020B0604020202020204" pitchFamily="34" charset="0"/>
                      </a:endParaRPr>
                    </a:p>
                  </a:txBody>
                  <a:tcPr marL="95731" marR="95731" marT="47866" marB="47866">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$275,181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$341, 857</a:t>
                      </a:r>
                      <a:endParaRPr lang="en-US" sz="1000" b="0" dirty="0">
                        <a:solidFill>
                          <a:schemeClr val="tx1"/>
                        </a:solidFill>
                        <a:latin typeface="Arial" panose="020B0604020202020204" pitchFamily="34" charset="0"/>
                        <a:cs typeface="Arial" panose="020B0604020202020204" pitchFamily="34" charset="0"/>
                      </a:endParaRPr>
                    </a:p>
                  </a:txBody>
                  <a:tcPr marL="95731" marR="95731" marT="47866" marB="47866"/>
                </a:tc>
                <a:tc>
                  <a:txBody>
                    <a:bodyPr/>
                    <a:lstStyle/>
                    <a:p>
                      <a:pPr algn="ctr"/>
                      <a:r>
                        <a:rPr lang="en-US" sz="1000" dirty="0">
                          <a:solidFill>
                            <a:schemeClr val="tx1"/>
                          </a:solidFill>
                        </a:rPr>
                        <a:t>23.31%</a:t>
                      </a:r>
                      <a:endParaRPr lang="en-US" sz="1000" dirty="0">
                        <a:solidFill>
                          <a:schemeClr val="tx1"/>
                        </a:solidFill>
                        <a:latin typeface="Arial" panose="020B0604020202020204" pitchFamily="34" charset="0"/>
                        <a:cs typeface="Arial" panose="020B0604020202020204" pitchFamily="34" charset="0"/>
                      </a:endParaRPr>
                    </a:p>
                  </a:txBody>
                  <a:tcPr marL="95731" marR="95731" marT="47866" marB="47866"/>
                </a:tc>
                <a:extLst>
                  <a:ext uri="{0D108BD9-81ED-4DB2-BD59-A6C34878D82A}">
                    <a16:rowId xmlns:a16="http://schemas.microsoft.com/office/drawing/2014/main" val="960683593"/>
                  </a:ext>
                </a:extLst>
              </a:tr>
            </a:tbl>
          </a:graphicData>
        </a:graphic>
      </p:graphicFrame>
      <p:sp>
        <p:nvSpPr>
          <p:cNvPr id="7" name="Oval 6">
            <a:extLst>
              <a:ext uri="{FF2B5EF4-FFF2-40B4-BE49-F238E27FC236}">
                <a16:creationId xmlns:a16="http://schemas.microsoft.com/office/drawing/2014/main" id="{226F872F-5B1A-8DE9-BC5C-430284EFFBEE}"/>
              </a:ext>
            </a:extLst>
          </p:cNvPr>
          <p:cNvSpPr/>
          <p:nvPr/>
        </p:nvSpPr>
        <p:spPr>
          <a:xfrm>
            <a:off x="3360474" y="6178062"/>
            <a:ext cx="1148679" cy="558888"/>
          </a:xfrm>
          <a:prstGeom prst="ellipse">
            <a:avLst/>
          </a:prstGeom>
          <a:noFill/>
          <a:ln w="38100">
            <a:solidFill>
              <a:srgbClr val="EEC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1CA45F-AABB-9393-8A23-81A4B3875587}"/>
              </a:ext>
            </a:extLst>
          </p:cNvPr>
          <p:cNvSpPr/>
          <p:nvPr/>
        </p:nvSpPr>
        <p:spPr>
          <a:xfrm>
            <a:off x="8447074" y="6178062"/>
            <a:ext cx="1148679" cy="558888"/>
          </a:xfrm>
          <a:prstGeom prst="ellipse">
            <a:avLst/>
          </a:prstGeom>
          <a:noFill/>
          <a:ln w="38100">
            <a:solidFill>
              <a:srgbClr val="EEC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68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43E82F1-0DD4-B948-0001-25291FDEFC46}"/>
              </a:ext>
            </a:extLst>
          </p:cNvPr>
          <p:cNvSpPr txBox="1">
            <a:spLocks/>
          </p:cNvSpPr>
          <p:nvPr/>
        </p:nvSpPr>
        <p:spPr>
          <a:xfrm>
            <a:off x="838200" y="679450"/>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r>
              <a:rPr lang="en-US" spc="-150" dirty="0">
                <a:solidFill>
                  <a:srgbClr val="2A3D53"/>
                </a:solidFill>
                <a:latin typeface="Arial Narrow" panose="020B0604020202020204" pitchFamily="34" charset="0"/>
                <a:cs typeface="Arial Narrow" panose="020B0604020202020204" pitchFamily="34" charset="0"/>
              </a:rPr>
              <a:t>AGENT NAME </a:t>
            </a:r>
            <a:r>
              <a:rPr lang="en-US" sz="3200" b="0" dirty="0">
                <a:solidFill>
                  <a:schemeClr val="accent3">
                    <a:lumMod val="75000"/>
                  </a:schemeClr>
                </a:solidFill>
                <a:latin typeface="Arial Narrow" panose="020B0604020202020204" pitchFamily="34" charset="0"/>
                <a:cs typeface="Arial Narrow" panose="020B0604020202020204" pitchFamily="34" charset="0"/>
              </a:rPr>
              <a:t>DESIGNATIONS</a:t>
            </a:r>
            <a:endParaRPr lang="en-US" b="0" dirty="0">
              <a:solidFill>
                <a:schemeClr val="accent3">
                  <a:lumMod val="75000"/>
                </a:schemeClr>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11767668-D8FA-3E8E-E76D-99613FA6F82F}"/>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43E0A182-4804-A9AB-9037-0D67059ECA06}"/>
              </a:ext>
            </a:extLst>
          </p:cNvPr>
          <p:cNvSpPr txBox="1">
            <a:spLocks/>
          </p:cNvSpPr>
          <p:nvPr/>
        </p:nvSpPr>
        <p:spPr>
          <a:xfrm>
            <a:off x="838199" y="1619790"/>
            <a:ext cx="6862763" cy="3814655"/>
          </a:xfrm>
          <a:prstGeom prst="rect">
            <a:avLst/>
          </a:prstGeom>
        </p:spPr>
        <p:txBody>
          <a:bodyPr>
            <a:normAutofit/>
          </a:bodyPr>
          <a:lst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a:buClr>
                <a:srgbClr val="2A3D53"/>
              </a:buClr>
            </a:pPr>
            <a:r>
              <a:rPr lang="en-US" sz="2000" dirty="0"/>
              <a:t>Lorem ipsum dolor sit </a:t>
            </a:r>
            <a:r>
              <a:rPr lang="en-US" sz="2000" dirty="0" err="1"/>
              <a:t>amet</a:t>
            </a:r>
            <a:r>
              <a:rPr lang="en-US" sz="2000" dirty="0"/>
              <a:t>, </a:t>
            </a:r>
            <a:r>
              <a:rPr lang="en-US" sz="2000" dirty="0" err="1"/>
              <a:t>consecutar</a:t>
            </a:r>
            <a:r>
              <a:rPr lang="en-US" sz="2000" dirty="0"/>
              <a:t> </a:t>
            </a:r>
            <a:r>
              <a:rPr lang="en-US" sz="2000" dirty="0" err="1"/>
              <a:t>adipiscing</a:t>
            </a:r>
            <a:r>
              <a:rPr lang="en-US" sz="2000" dirty="0"/>
              <a:t> </a:t>
            </a:r>
            <a:r>
              <a:rPr lang="en-US" sz="2000" dirty="0" err="1"/>
              <a:t>elit</a:t>
            </a:r>
            <a:r>
              <a:rPr lang="en-US" sz="2000" dirty="0"/>
              <a:t>, sed diam </a:t>
            </a:r>
            <a:r>
              <a:rPr lang="en-US" sz="2000" dirty="0" err="1"/>
              <a:t>nonummy</a:t>
            </a:r>
            <a:r>
              <a:rPr lang="en-US" sz="2000" dirty="0"/>
              <a:t> </a:t>
            </a:r>
            <a:r>
              <a:rPr lang="en-US" sz="2000" dirty="0" err="1"/>
              <a:t>nibh</a:t>
            </a:r>
            <a:r>
              <a:rPr lang="en-US" sz="2000" dirty="0"/>
              <a:t> </a:t>
            </a:r>
            <a:r>
              <a:rPr lang="en-US" sz="2000" dirty="0" err="1"/>
              <a:t>euismod</a:t>
            </a:r>
            <a:r>
              <a:rPr lang="en-US" sz="2000" dirty="0"/>
              <a:t> </a:t>
            </a:r>
            <a:r>
              <a:rPr lang="en-US" sz="2000" dirty="0" err="1"/>
              <a:t>tincidunt</a:t>
            </a:r>
            <a:r>
              <a:rPr lang="en-US" sz="2000" dirty="0"/>
              <a:t> </a:t>
            </a:r>
            <a:r>
              <a:rPr lang="en-US" sz="2000" dirty="0" err="1"/>
              <a:t>ut</a:t>
            </a:r>
            <a:r>
              <a:rPr lang="en-US" sz="2000" dirty="0"/>
              <a:t> </a:t>
            </a:r>
            <a:r>
              <a:rPr lang="en-US" sz="2000" dirty="0" err="1"/>
              <a:t>laoreet</a:t>
            </a:r>
            <a:r>
              <a:rPr lang="en-US" sz="2000" dirty="0"/>
              <a:t>.</a:t>
            </a:r>
          </a:p>
          <a:p>
            <a:pPr marL="0" indent="0">
              <a:buClr>
                <a:schemeClr val="accent1">
                  <a:lumMod val="90000"/>
                  <a:lumOff val="10000"/>
                </a:schemeClr>
              </a:buClr>
              <a:buNone/>
            </a:pPr>
            <a:endParaRPr lang="en-US" sz="2000" dirty="0"/>
          </a:p>
        </p:txBody>
      </p:sp>
      <p:pic>
        <p:nvPicPr>
          <p:cNvPr id="7" name="Content Placeholder 4">
            <a:extLst>
              <a:ext uri="{FF2B5EF4-FFF2-40B4-BE49-F238E27FC236}">
                <a16:creationId xmlns:a16="http://schemas.microsoft.com/office/drawing/2014/main" id="{C56A2CE9-8DE1-AFEB-113B-1135DA44DFC0}"/>
              </a:ext>
            </a:extLst>
          </p:cNvPr>
          <p:cNvPicPr>
            <a:picLocks noChangeAspect="1"/>
          </p:cNvPicPr>
          <p:nvPr/>
        </p:nvPicPr>
        <p:blipFill rotWithShape="1">
          <a:blip r:embed="rId2"/>
          <a:srcRect l="265" t="1474" r="4366" b="4980"/>
          <a:stretch/>
        </p:blipFill>
        <p:spPr>
          <a:xfrm>
            <a:off x="8185978" y="787221"/>
            <a:ext cx="3336552" cy="4129345"/>
          </a:xfrm>
          <a:prstGeom prst="rect">
            <a:avLst/>
          </a:prstGeom>
          <a:ln w="57150">
            <a:noFill/>
          </a:ln>
        </p:spPr>
      </p:pic>
      <p:sp>
        <p:nvSpPr>
          <p:cNvPr id="8" name="TextBox 7">
            <a:extLst>
              <a:ext uri="{FF2B5EF4-FFF2-40B4-BE49-F238E27FC236}">
                <a16:creationId xmlns:a16="http://schemas.microsoft.com/office/drawing/2014/main" id="{7E663022-D158-74B1-2295-900487A28C67}"/>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9" name="TextBox 8">
            <a:extLst>
              <a:ext uri="{FF2B5EF4-FFF2-40B4-BE49-F238E27FC236}">
                <a16:creationId xmlns:a16="http://schemas.microsoft.com/office/drawing/2014/main" id="{8FD0B0E9-EAA9-A4A3-389B-3762FE00599E}"/>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53FC9AA2-A245-EC18-35BB-4137CD103A0D}"/>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D6BB25C-2EE9-7B75-12B1-701DEBAFA8F1}"/>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2" name="Picture 11" descr="Logo, company name&#10;&#10;Description automatically generated">
            <a:extLst>
              <a:ext uri="{FF2B5EF4-FFF2-40B4-BE49-F238E27FC236}">
                <a16:creationId xmlns:a16="http://schemas.microsoft.com/office/drawing/2014/main" id="{39B3C2C7-F9FC-9F13-A6C3-03E8C561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Tree>
    <p:extLst>
      <p:ext uri="{BB962C8B-B14F-4D97-AF65-F5344CB8AC3E}">
        <p14:creationId xmlns:p14="http://schemas.microsoft.com/office/powerpoint/2010/main" val="2648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WHAT IS THE PROBLEM WITH RISK?</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D034A-60E9-003A-CC1E-A6B2ECBD99BC}"/>
              </a:ext>
            </a:extLst>
          </p:cNvPr>
          <p:cNvSpPr/>
          <p:nvPr/>
        </p:nvSpPr>
        <p:spPr>
          <a:xfrm rot="16200000">
            <a:off x="4065519" y="-3243971"/>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Open book outline">
            <a:extLst>
              <a:ext uri="{FF2B5EF4-FFF2-40B4-BE49-F238E27FC236}">
                <a16:creationId xmlns:a16="http://schemas.microsoft.com/office/drawing/2014/main" id="{DCE73D8D-01AE-C115-9807-684A73F236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1989" y="2491945"/>
            <a:ext cx="1992552" cy="1992552"/>
          </a:xfrm>
          <a:prstGeom prst="rect">
            <a:avLst/>
          </a:prstGeom>
        </p:spPr>
      </p:pic>
      <p:cxnSp>
        <p:nvCxnSpPr>
          <p:cNvPr id="3" name="Straight Connector 2">
            <a:extLst>
              <a:ext uri="{FF2B5EF4-FFF2-40B4-BE49-F238E27FC236}">
                <a16:creationId xmlns:a16="http://schemas.microsoft.com/office/drawing/2014/main" id="{4018B1E3-7291-C5F9-D633-4590282F6940}"/>
              </a:ext>
            </a:extLst>
          </p:cNvPr>
          <p:cNvCxnSpPr>
            <a:cxnSpLocks/>
          </p:cNvCxnSpPr>
          <p:nvPr/>
        </p:nvCxnSpPr>
        <p:spPr>
          <a:xfrm>
            <a:off x="4592373" y="2338705"/>
            <a:ext cx="0" cy="214579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4705E75-B0A3-C9CE-3650-122FC985C17B}"/>
              </a:ext>
            </a:extLst>
          </p:cNvPr>
          <p:cNvSpPr txBox="1"/>
          <p:nvPr/>
        </p:nvSpPr>
        <p:spPr>
          <a:xfrm>
            <a:off x="4811829" y="2321673"/>
            <a:ext cx="5070106" cy="215443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TERMS OF ART</a:t>
            </a:r>
          </a:p>
          <a:p>
            <a:r>
              <a:rPr lang="en-US" sz="1400" i="1" dirty="0">
                <a:solidFill>
                  <a:schemeClr val="bg1"/>
                </a:solidFill>
                <a:latin typeface="Arial" panose="020B0604020202020204" pitchFamily="34" charset="0"/>
                <a:cs typeface="Arial" panose="020B0604020202020204" pitchFamily="34" charset="0"/>
              </a:rPr>
              <a:t>Noun</a:t>
            </a:r>
          </a:p>
          <a:p>
            <a:endParaRPr lang="en-US" sz="1400" i="1" dirty="0">
              <a:solidFill>
                <a:schemeClr val="tx2">
                  <a:lumMod val="10000"/>
                  <a:lumOff val="90000"/>
                </a:schemeClr>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A word or phrase that has a precise, specialized meaning within a particular field or profession.</a:t>
            </a:r>
          </a:p>
          <a:p>
            <a:endParaRPr lang="en-US"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“’Public Domain’ is a term of art in copyright law and you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shouldn’t throw it around if you don’t know what it means”</a:t>
            </a:r>
          </a:p>
        </p:txBody>
      </p:sp>
    </p:spTree>
    <p:extLst>
      <p:ext uri="{BB962C8B-B14F-4D97-AF65-F5344CB8AC3E}">
        <p14:creationId xmlns:p14="http://schemas.microsoft.com/office/powerpoint/2010/main" val="425067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74167"/>
            <a:ext cx="10515600" cy="1325563"/>
          </a:xfrm>
        </p:spPr>
        <p:txBody>
          <a:bodyPr/>
          <a:lstStyle/>
          <a:p>
            <a:r>
              <a:rPr lang="en-US" spc="-150" dirty="0">
                <a:solidFill>
                  <a:srgbClr val="2A3D53"/>
                </a:solidFill>
                <a:latin typeface="Arial Narrow" panose="020B0604020202020204" pitchFamily="34" charset="0"/>
                <a:cs typeface="Arial Narrow" panose="020B0604020202020204" pitchFamily="34" charset="0"/>
              </a:rPr>
              <a:t>WHY ARE TERMS OF ART IMPORTANT?</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D034A-60E9-003A-CC1E-A6B2ECBD99BC}"/>
              </a:ext>
            </a:extLst>
          </p:cNvPr>
          <p:cNvSpPr/>
          <p:nvPr/>
        </p:nvSpPr>
        <p:spPr>
          <a:xfrm rot="16200000">
            <a:off x="4065519" y="-3243971"/>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423CFAD-5353-217A-C17B-CE3B949A8081}"/>
              </a:ext>
            </a:extLst>
          </p:cNvPr>
          <p:cNvGrpSpPr/>
          <p:nvPr/>
        </p:nvGrpSpPr>
        <p:grpSpPr>
          <a:xfrm>
            <a:off x="575679" y="1997242"/>
            <a:ext cx="5796546" cy="5072856"/>
            <a:chOff x="575679" y="3429000"/>
            <a:chExt cx="5796546" cy="5072856"/>
          </a:xfrm>
        </p:grpSpPr>
        <p:sp>
          <p:nvSpPr>
            <p:cNvPr id="9" name="Content Placeholder 2">
              <a:extLst>
                <a:ext uri="{FF2B5EF4-FFF2-40B4-BE49-F238E27FC236}">
                  <a16:creationId xmlns:a16="http://schemas.microsoft.com/office/drawing/2014/main" id="{4B075274-D11B-EF90-43FF-8B4DD513F17E}"/>
                </a:ext>
              </a:extLst>
            </p:cNvPr>
            <p:cNvSpPr txBox="1">
              <a:spLocks/>
            </p:cNvSpPr>
            <p:nvPr/>
          </p:nvSpPr>
          <p:spPr>
            <a:xfrm>
              <a:off x="575679" y="4483894"/>
              <a:ext cx="5796546" cy="4017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bg1"/>
                  </a:solidFill>
                  <a:latin typeface="Arial" panose="020B0604020202020204" pitchFamily="34" charset="0"/>
                  <a:cs typeface="Arial" panose="020B0604020202020204" pitchFamily="34" charset="0"/>
                </a:rPr>
                <a:t>If you are a Doctor or an Attorney, a definition means the same thing from NY to CA. </a:t>
              </a:r>
            </a:p>
            <a:p>
              <a:pPr lvl="1"/>
              <a:r>
                <a:rPr lang="en-US" sz="1800" dirty="0">
                  <a:solidFill>
                    <a:schemeClr val="bg1"/>
                  </a:solidFill>
                  <a:latin typeface="Arial" panose="020B0604020202020204" pitchFamily="34" charset="0"/>
                  <a:cs typeface="Arial" panose="020B0604020202020204" pitchFamily="34" charset="0"/>
                </a:rPr>
                <a:t>This provides both consistency and clarity when treating a patient. There is no room for individual interpretation on these topics. </a:t>
              </a:r>
            </a:p>
            <a:p>
              <a:endParaRPr lang="en-US" sz="1800" dirty="0">
                <a:solidFill>
                  <a:schemeClr val="bg1"/>
                </a:solidFill>
                <a:latin typeface="Arial" panose="020B0604020202020204" pitchFamily="34" charset="0"/>
                <a:cs typeface="Arial" panose="020B0604020202020204" pitchFamily="34" charset="0"/>
              </a:endParaRPr>
            </a:p>
          </p:txBody>
        </p:sp>
        <p:pic>
          <p:nvPicPr>
            <p:cNvPr id="10" name="Graphic 9" descr="Medical with solid fill">
              <a:extLst>
                <a:ext uri="{FF2B5EF4-FFF2-40B4-BE49-F238E27FC236}">
                  <a16:creationId xmlns:a16="http://schemas.microsoft.com/office/drawing/2014/main" id="{4E0C69E5-1542-3329-95F9-FBD9D9B1DD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8294" y="3429000"/>
              <a:ext cx="914400" cy="914400"/>
            </a:xfrm>
            <a:prstGeom prst="rect">
              <a:avLst/>
            </a:prstGeom>
          </p:spPr>
        </p:pic>
      </p:grpSp>
      <p:grpSp>
        <p:nvGrpSpPr>
          <p:cNvPr id="11" name="Group 10">
            <a:extLst>
              <a:ext uri="{FF2B5EF4-FFF2-40B4-BE49-F238E27FC236}">
                <a16:creationId xmlns:a16="http://schemas.microsoft.com/office/drawing/2014/main" id="{EDF79586-83D1-BF82-DD40-72591F682B60}"/>
              </a:ext>
            </a:extLst>
          </p:cNvPr>
          <p:cNvGrpSpPr/>
          <p:nvPr/>
        </p:nvGrpSpPr>
        <p:grpSpPr>
          <a:xfrm>
            <a:off x="6686466" y="1961987"/>
            <a:ext cx="4929855" cy="5134305"/>
            <a:chOff x="6686466" y="3448337"/>
            <a:chExt cx="4929855" cy="5134305"/>
          </a:xfrm>
        </p:grpSpPr>
        <p:pic>
          <p:nvPicPr>
            <p:cNvPr id="12" name="Graphic 11" descr="Scales of justice with solid fill">
              <a:extLst>
                <a:ext uri="{FF2B5EF4-FFF2-40B4-BE49-F238E27FC236}">
                  <a16:creationId xmlns:a16="http://schemas.microsoft.com/office/drawing/2014/main" id="{CF486C6B-2D81-E5C2-B1F6-E1AF195C78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0935" y="3448337"/>
              <a:ext cx="914400" cy="914400"/>
            </a:xfrm>
            <a:prstGeom prst="rect">
              <a:avLst/>
            </a:prstGeom>
          </p:spPr>
        </p:pic>
        <p:sp>
          <p:nvSpPr>
            <p:cNvPr id="13" name="Content Placeholder 2">
              <a:extLst>
                <a:ext uri="{FF2B5EF4-FFF2-40B4-BE49-F238E27FC236}">
                  <a16:creationId xmlns:a16="http://schemas.microsoft.com/office/drawing/2014/main" id="{13DADB36-C75B-6324-DA2E-771138A86936}"/>
                </a:ext>
              </a:extLst>
            </p:cNvPr>
            <p:cNvSpPr txBox="1">
              <a:spLocks/>
            </p:cNvSpPr>
            <p:nvPr/>
          </p:nvSpPr>
          <p:spPr>
            <a:xfrm>
              <a:off x="6686466" y="4564680"/>
              <a:ext cx="4929855" cy="4017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In Financial Services there are no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“Terms of Art”.  </a:t>
              </a:r>
            </a:p>
            <a:p>
              <a:pPr lvl="1"/>
              <a:r>
                <a:rPr lang="en-US" sz="1800" dirty="0">
                  <a:solidFill>
                    <a:schemeClr val="bg1"/>
                  </a:solidFill>
                  <a:latin typeface="Arial" panose="020B0604020202020204" pitchFamily="34" charset="0"/>
                  <a:cs typeface="Arial" panose="020B0604020202020204" pitchFamily="34" charset="0"/>
                </a:rPr>
                <a:t>Everyone asks different questions.</a:t>
              </a:r>
            </a:p>
            <a:p>
              <a:pPr lvl="1"/>
              <a:r>
                <a:rPr lang="en-US" sz="1800" dirty="0">
                  <a:solidFill>
                    <a:schemeClr val="bg1"/>
                  </a:solidFill>
                  <a:latin typeface="Arial" panose="020B0604020202020204" pitchFamily="34" charset="0"/>
                  <a:cs typeface="Arial" panose="020B0604020202020204" pitchFamily="34" charset="0"/>
                </a:rPr>
                <a:t>There is no consensus on the tools used to define what risk means to you and your retirement.</a:t>
              </a:r>
            </a:p>
            <a:p>
              <a:endParaRPr lang="en-US" sz="18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826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927" b="9927"/>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525381" y="2804314"/>
            <a:ext cx="6224336" cy="2123658"/>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DO YOU KNOW YOUR RISK TOLERANCE?</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FIND OUT WHERE YOU STAND</a:t>
            </a:r>
            <a:endParaRPr lang="en-US" sz="4800" dirty="0">
              <a:solidFill>
                <a:schemeClr val="tx2"/>
              </a:solidFill>
              <a:latin typeface="Arial Narrow" panose="020B0604020202020204" pitchFamily="34" charset="0"/>
              <a:cs typeface="Arial Narrow" panose="020B0604020202020204" pitchFamily="34" charset="0"/>
            </a:endParaRPr>
          </a:p>
        </p:txBody>
      </p:sp>
      <p:pic>
        <p:nvPicPr>
          <p:cNvPr id="3" name="Picture 2" descr="A picture containing graphical user interface&#10;&#10;Description automatically generated">
            <a:extLst>
              <a:ext uri="{FF2B5EF4-FFF2-40B4-BE49-F238E27FC236}">
                <a16:creationId xmlns:a16="http://schemas.microsoft.com/office/drawing/2014/main" id="{1FC8D2EF-D67B-FC76-A144-A5D89166B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8339" y="202938"/>
            <a:ext cx="8103571" cy="5402381"/>
          </a:xfrm>
          <a:prstGeom prst="rect">
            <a:avLst/>
          </a:prstGeom>
        </p:spPr>
      </p:pic>
    </p:spTree>
    <p:extLst>
      <p:ext uri="{BB962C8B-B14F-4D97-AF65-F5344CB8AC3E}">
        <p14:creationId xmlns:p14="http://schemas.microsoft.com/office/powerpoint/2010/main" val="151348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767" b="9767"/>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726990"/>
            <a:ext cx="9560662" cy="138499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DOWN PRESSURES:</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INFLATION</a:t>
            </a:r>
            <a:endParaRPr lang="en-US" sz="4800" dirty="0">
              <a:solidFill>
                <a:schemeClr val="tx2"/>
              </a:solidFill>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F64D702F-91C3-9F9A-B5C4-AA0BE19FFFD2}"/>
              </a:ext>
            </a:extLst>
          </p:cNvPr>
          <p:cNvPicPr>
            <a:picLocks noChangeAspect="1"/>
          </p:cNvPicPr>
          <p:nvPr/>
        </p:nvPicPr>
        <p:blipFill rotWithShape="1">
          <a:blip r:embed="rId3"/>
          <a:srcRect t="9767" r="93826" b="9767"/>
          <a:stretch/>
        </p:blipFill>
        <p:spPr>
          <a:xfrm>
            <a:off x="17497" y="23952"/>
            <a:ext cx="752760" cy="5404555"/>
          </a:xfrm>
          <a:prstGeom prst="rect">
            <a:avLst/>
          </a:prstGeom>
        </p:spPr>
      </p:pic>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599E27-46D3-CD0B-0E72-B65E9228F852}"/>
              </a:ext>
            </a:extLst>
          </p:cNvPr>
          <p:cNvSpPr/>
          <p:nvPr/>
        </p:nvSpPr>
        <p:spPr>
          <a:xfrm>
            <a:off x="0" y="160275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6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INFLATION</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18">
            <a:extLst>
              <a:ext uri="{FF2B5EF4-FFF2-40B4-BE49-F238E27FC236}">
                <a16:creationId xmlns:a16="http://schemas.microsoft.com/office/drawing/2014/main" id="{E9619609-6736-B823-3B41-7D3D6755FF71}"/>
              </a:ext>
            </a:extLst>
          </p:cNvPr>
          <p:cNvGraphicFramePr>
            <a:graphicFrameLocks noGrp="1"/>
          </p:cNvGraphicFramePr>
          <p:nvPr>
            <p:extLst>
              <p:ext uri="{D42A27DB-BD31-4B8C-83A1-F6EECF244321}">
                <p14:modId xmlns:p14="http://schemas.microsoft.com/office/powerpoint/2010/main" val="705027339"/>
              </p:ext>
            </p:extLst>
          </p:nvPr>
        </p:nvGraphicFramePr>
        <p:xfrm>
          <a:off x="836810" y="1943501"/>
          <a:ext cx="6253801" cy="2225040"/>
        </p:xfrm>
        <a:graphic>
          <a:graphicData uri="http://schemas.openxmlformats.org/drawingml/2006/table">
            <a:tbl>
              <a:tblPr firstRow="1" bandRow="1">
                <a:tableStyleId>{8EC20E35-A176-4012-BC5E-935CFFF8708E}</a:tableStyleId>
              </a:tblPr>
              <a:tblGrid>
                <a:gridCol w="2323485">
                  <a:extLst>
                    <a:ext uri="{9D8B030D-6E8A-4147-A177-3AD203B41FA5}">
                      <a16:colId xmlns:a16="http://schemas.microsoft.com/office/drawing/2014/main" val="1766165734"/>
                    </a:ext>
                  </a:extLst>
                </a:gridCol>
                <a:gridCol w="1203158">
                  <a:extLst>
                    <a:ext uri="{9D8B030D-6E8A-4147-A177-3AD203B41FA5}">
                      <a16:colId xmlns:a16="http://schemas.microsoft.com/office/drawing/2014/main" val="2769621505"/>
                    </a:ext>
                  </a:extLst>
                </a:gridCol>
                <a:gridCol w="1283368">
                  <a:extLst>
                    <a:ext uri="{9D8B030D-6E8A-4147-A177-3AD203B41FA5}">
                      <a16:colId xmlns:a16="http://schemas.microsoft.com/office/drawing/2014/main" val="3715829320"/>
                    </a:ext>
                  </a:extLst>
                </a:gridCol>
                <a:gridCol w="1443790">
                  <a:extLst>
                    <a:ext uri="{9D8B030D-6E8A-4147-A177-3AD203B41FA5}">
                      <a16:colId xmlns:a16="http://schemas.microsoft.com/office/drawing/2014/main" val="4263012779"/>
                    </a:ext>
                  </a:extLst>
                </a:gridCol>
              </a:tblGrid>
              <a:tr h="370840">
                <a:tc>
                  <a:txBody>
                    <a:bodyPr/>
                    <a:lstStyle/>
                    <a:p>
                      <a:pPr algn="ctr"/>
                      <a:r>
                        <a:rPr lang="en-US" sz="1600" dirty="0">
                          <a:solidFill>
                            <a:schemeClr val="bg1"/>
                          </a:solidFill>
                          <a:latin typeface="Arial" panose="020B0604020202020204" pitchFamily="34" charset="0"/>
                          <a:cs typeface="Arial" panose="020B0604020202020204" pitchFamily="34" charset="0"/>
                        </a:rPr>
                        <a:t>Item</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2005</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2015</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2025</a:t>
                      </a:r>
                    </a:p>
                  </a:txBody>
                  <a:tcPr>
                    <a:solidFill>
                      <a:srgbClr val="2A3D53"/>
                    </a:solidFill>
                  </a:tcPr>
                </a:tc>
                <a:extLst>
                  <a:ext uri="{0D108BD9-81ED-4DB2-BD59-A6C34878D82A}">
                    <a16:rowId xmlns:a16="http://schemas.microsoft.com/office/drawing/2014/main" val="797860743"/>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Loaf of Bread</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$0.48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$1.43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$1.83</a:t>
                      </a:r>
                    </a:p>
                  </a:txBody>
                  <a:tcPr/>
                </a:tc>
                <a:extLst>
                  <a:ext uri="{0D108BD9-81ED-4DB2-BD59-A6C34878D82A}">
                    <a16:rowId xmlns:a16="http://schemas.microsoft.com/office/drawing/2014/main" val="2212104049"/>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Gallon of Milk</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$3.24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$3.31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$4.05</a:t>
                      </a:r>
                    </a:p>
                  </a:txBody>
                  <a:tcPr/>
                </a:tc>
                <a:extLst>
                  <a:ext uri="{0D108BD9-81ED-4DB2-BD59-A6C34878D82A}">
                    <a16:rowId xmlns:a16="http://schemas.microsoft.com/office/drawing/2014/main" val="1980563841"/>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1lb of Ground Beef</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$2.61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$4.03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$6.52</a:t>
                      </a:r>
                    </a:p>
                  </a:txBody>
                  <a:tcPr/>
                </a:tc>
                <a:extLst>
                  <a:ext uri="{0D108BD9-81ED-4DB2-BD59-A6C34878D82A}">
                    <a16:rowId xmlns:a16="http://schemas.microsoft.com/office/drawing/2014/main" val="2358052201"/>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Eggs per Dozen</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$1.35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$2.75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$2.71</a:t>
                      </a:r>
                    </a:p>
                  </a:txBody>
                  <a:tcPr/>
                </a:tc>
                <a:extLst>
                  <a:ext uri="{0D108BD9-81ED-4DB2-BD59-A6C34878D82A}">
                    <a16:rowId xmlns:a16="http://schemas.microsoft.com/office/drawing/2014/main" val="1118805064"/>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Gallon of Gasoline</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$2.19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$2.06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3E4264"/>
                          </a:solidFill>
                          <a:latin typeface="Arial" panose="020B0604020202020204" pitchFamily="34" charset="0"/>
                          <a:cs typeface="Arial" panose="020B0604020202020204" pitchFamily="34" charset="0"/>
                        </a:rPr>
                        <a:t>$3.05</a:t>
                      </a:r>
                    </a:p>
                  </a:txBody>
                  <a:tcPr/>
                </a:tc>
                <a:extLst>
                  <a:ext uri="{0D108BD9-81ED-4DB2-BD59-A6C34878D82A}">
                    <a16:rowId xmlns:a16="http://schemas.microsoft.com/office/drawing/2014/main" val="3243729047"/>
                  </a:ext>
                </a:extLst>
              </a:tr>
            </a:tbl>
          </a:graphicData>
        </a:graphic>
      </p:graphicFrame>
      <p:sp>
        <p:nvSpPr>
          <p:cNvPr id="9" name="Content Placeholder 2">
            <a:extLst>
              <a:ext uri="{FF2B5EF4-FFF2-40B4-BE49-F238E27FC236}">
                <a16:creationId xmlns:a16="http://schemas.microsoft.com/office/drawing/2014/main" id="{5C237062-F24A-D467-ACCA-FF6FC7CFCA05}"/>
              </a:ext>
            </a:extLst>
          </p:cNvPr>
          <p:cNvSpPr txBox="1">
            <a:spLocks/>
          </p:cNvSpPr>
          <p:nvPr/>
        </p:nvSpPr>
        <p:spPr>
          <a:xfrm>
            <a:off x="783336" y="4267798"/>
            <a:ext cx="6307275" cy="761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lnSpc>
                <a:spcPct val="100000"/>
              </a:lnSpc>
              <a:spcBef>
                <a:spcPts val="0"/>
              </a:spcBef>
            </a:pPr>
            <a:r>
              <a:rPr lang="en-US" sz="1200" i="1" dirty="0">
                <a:solidFill>
                  <a:schemeClr val="accent5"/>
                </a:solidFill>
                <a:latin typeface="Arial" panose="020B0604020202020204" pitchFamily="34" charset="0"/>
                <a:cs typeface="Arial" panose="020B0604020202020204" pitchFamily="34" charset="0"/>
              </a:rPr>
              <a:t>https://www.bls.gov/charts/consumer-price-index/consumer-price-index-average-price-data.htm.  Accessed 1/8/2026. </a:t>
            </a:r>
            <a:r>
              <a:rPr lang="en-US" sz="1200" i="1" dirty="0">
                <a:solidFill>
                  <a:schemeClr val="accent5"/>
                </a:solidFill>
                <a:latin typeface="Arial" panose="020B0604020202020204" pitchFamily="34" charset="0"/>
                <a:cs typeface="Arial" panose="020B0604020202020204" pitchFamily="34" charset="0"/>
                <a:hlinkClick r:id="rId3"/>
              </a:rPr>
              <a:t>https://fred.stlouisfed.org/series/CUSR0000SETG01</a:t>
            </a:r>
            <a:r>
              <a:rPr lang="en-US" sz="1200" i="1" dirty="0">
                <a:solidFill>
                  <a:schemeClr val="accent5"/>
                </a:solidFill>
                <a:latin typeface="Arial" panose="020B0604020202020204" pitchFamily="34" charset="0"/>
                <a:cs typeface="Arial" panose="020B0604020202020204" pitchFamily="34" charset="0"/>
              </a:rPr>
              <a:t>. Accessed 1/8/2026</a:t>
            </a:r>
          </a:p>
        </p:txBody>
      </p:sp>
      <p:grpSp>
        <p:nvGrpSpPr>
          <p:cNvPr id="10" name="Group 9">
            <a:extLst>
              <a:ext uri="{FF2B5EF4-FFF2-40B4-BE49-F238E27FC236}">
                <a16:creationId xmlns:a16="http://schemas.microsoft.com/office/drawing/2014/main" id="{CECB7856-00BE-9288-E60A-E5CC7EFCD6B6}"/>
              </a:ext>
            </a:extLst>
          </p:cNvPr>
          <p:cNvGrpSpPr/>
          <p:nvPr/>
        </p:nvGrpSpPr>
        <p:grpSpPr>
          <a:xfrm>
            <a:off x="7442096" y="1824020"/>
            <a:ext cx="5165559" cy="2555307"/>
            <a:chOff x="8149392" y="2085470"/>
            <a:chExt cx="5165559" cy="2555307"/>
          </a:xfrm>
          <a:solidFill>
            <a:srgbClr val="2A3D53"/>
          </a:solidFill>
        </p:grpSpPr>
        <p:sp>
          <p:nvSpPr>
            <p:cNvPr id="12" name="Rectangle 11">
              <a:extLst>
                <a:ext uri="{FF2B5EF4-FFF2-40B4-BE49-F238E27FC236}">
                  <a16:creationId xmlns:a16="http://schemas.microsoft.com/office/drawing/2014/main" id="{67EAFD60-06AB-5968-2CAA-8BEA113EB287}"/>
                </a:ext>
              </a:extLst>
            </p:cNvPr>
            <p:cNvSpPr/>
            <p:nvPr/>
          </p:nvSpPr>
          <p:spPr>
            <a:xfrm rot="16200000">
              <a:off x="9454518" y="780344"/>
              <a:ext cx="2555307" cy="5165559"/>
            </a:xfrm>
            <a:prstGeom prst="rect">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6EE1AC43-74F5-6AE4-EDEE-DF57BA2B8A54}"/>
                </a:ext>
              </a:extLst>
            </p:cNvPr>
            <p:cNvSpPr txBox="1">
              <a:spLocks/>
            </p:cNvSpPr>
            <p:nvPr/>
          </p:nvSpPr>
          <p:spPr>
            <a:xfrm>
              <a:off x="8611576" y="2366210"/>
              <a:ext cx="3580424" cy="2133601"/>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bg1"/>
                  </a:solidFill>
                  <a:latin typeface="Arial" panose="020B0604020202020204" pitchFamily="34" charset="0"/>
                  <a:cs typeface="Arial" panose="020B0604020202020204" pitchFamily="34" charset="0"/>
                </a:rPr>
                <a:t>Is it transitory?</a:t>
              </a:r>
            </a:p>
            <a:p>
              <a:pPr lvl="1"/>
              <a:r>
                <a:rPr lang="en-US" sz="2000" dirty="0">
                  <a:solidFill>
                    <a:schemeClr val="bg1"/>
                  </a:solidFill>
                  <a:latin typeface="Arial" panose="020B0604020202020204" pitchFamily="34" charset="0"/>
                  <a:cs typeface="Arial" panose="020B0604020202020204" pitchFamily="34" charset="0"/>
                </a:rPr>
                <a:t>Gas 15.3%</a:t>
              </a:r>
            </a:p>
            <a:p>
              <a:pPr lvl="1"/>
              <a:r>
                <a:rPr lang="en-US" sz="2000" dirty="0">
                  <a:solidFill>
                    <a:schemeClr val="bg1"/>
                  </a:solidFill>
                  <a:latin typeface="Arial" panose="020B0604020202020204" pitchFamily="34" charset="0"/>
                  <a:cs typeface="Arial" panose="020B0604020202020204" pitchFamily="34" charset="0"/>
                </a:rPr>
                <a:t>Flights 8.5%</a:t>
              </a:r>
            </a:p>
            <a:p>
              <a:pPr lvl="1"/>
              <a:r>
                <a:rPr lang="en-US" sz="2000" dirty="0">
                  <a:solidFill>
                    <a:schemeClr val="bg1"/>
                  </a:solidFill>
                  <a:latin typeface="Arial" panose="020B0604020202020204" pitchFamily="34" charset="0"/>
                  <a:cs typeface="Arial" panose="020B0604020202020204" pitchFamily="34" charset="0"/>
                </a:rPr>
                <a:t>New Cars 1.3%</a:t>
              </a:r>
            </a:p>
            <a:p>
              <a:pPr lvl="1"/>
              <a:r>
                <a:rPr lang="en-US" sz="2000" dirty="0">
                  <a:solidFill>
                    <a:schemeClr val="bg1"/>
                  </a:solidFill>
                  <a:latin typeface="Arial" panose="020B0604020202020204" pitchFamily="34" charset="0"/>
                  <a:cs typeface="Arial" panose="020B0604020202020204" pitchFamily="34" charset="0"/>
                </a:rPr>
                <a:t>Food at Home 1.3%</a:t>
              </a:r>
            </a:p>
            <a:p>
              <a:pPr lvl="1"/>
              <a:endParaRPr lang="en-US" sz="18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3498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INFLATION</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8">
            <a:extLst>
              <a:ext uri="{FF2B5EF4-FFF2-40B4-BE49-F238E27FC236}">
                <a16:creationId xmlns:a16="http://schemas.microsoft.com/office/drawing/2014/main" id="{CA8559BE-5299-59D6-B2DA-C60B050C3B21}"/>
              </a:ext>
            </a:extLst>
          </p:cNvPr>
          <p:cNvGraphicFramePr>
            <a:graphicFrameLocks noGrp="1"/>
          </p:cNvGraphicFramePr>
          <p:nvPr>
            <p:extLst>
              <p:ext uri="{D42A27DB-BD31-4B8C-83A1-F6EECF244321}">
                <p14:modId xmlns:p14="http://schemas.microsoft.com/office/powerpoint/2010/main" val="3398790354"/>
              </p:ext>
            </p:extLst>
          </p:nvPr>
        </p:nvGraphicFramePr>
        <p:xfrm>
          <a:off x="1180404" y="1534427"/>
          <a:ext cx="9831191" cy="1112520"/>
        </p:xfrm>
        <a:graphic>
          <a:graphicData uri="http://schemas.openxmlformats.org/drawingml/2006/table">
            <a:tbl>
              <a:tblPr firstRow="1" bandRow="1">
                <a:tableStyleId>{8EC20E35-A176-4012-BC5E-935CFFF8708E}</a:tableStyleId>
              </a:tblPr>
              <a:tblGrid>
                <a:gridCol w="1338089">
                  <a:extLst>
                    <a:ext uri="{9D8B030D-6E8A-4147-A177-3AD203B41FA5}">
                      <a16:colId xmlns:a16="http://schemas.microsoft.com/office/drawing/2014/main" val="1766165734"/>
                    </a:ext>
                  </a:extLst>
                </a:gridCol>
                <a:gridCol w="2653775">
                  <a:extLst>
                    <a:ext uri="{9D8B030D-6E8A-4147-A177-3AD203B41FA5}">
                      <a16:colId xmlns:a16="http://schemas.microsoft.com/office/drawing/2014/main" val="2769621505"/>
                    </a:ext>
                  </a:extLst>
                </a:gridCol>
                <a:gridCol w="5839327">
                  <a:extLst>
                    <a:ext uri="{9D8B030D-6E8A-4147-A177-3AD203B41FA5}">
                      <a16:colId xmlns:a16="http://schemas.microsoft.com/office/drawing/2014/main" val="1566691222"/>
                    </a:ext>
                  </a:extLst>
                </a:gridCol>
              </a:tblGrid>
              <a:tr h="370840">
                <a:tc>
                  <a:txBody>
                    <a:bodyPr/>
                    <a:lstStyle/>
                    <a:p>
                      <a:pPr algn="ctr"/>
                      <a:r>
                        <a:rPr lang="en-US" sz="1600" dirty="0">
                          <a:solidFill>
                            <a:schemeClr val="bg1"/>
                          </a:solidFill>
                          <a:latin typeface="Arial" panose="020B0604020202020204" pitchFamily="34" charset="0"/>
                          <a:cs typeface="Arial" panose="020B0604020202020204" pitchFamily="34" charset="0"/>
                        </a:rPr>
                        <a:t>Timeline</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Inflation Rate</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Annual Income (100K) 18 Year Retirement</a:t>
                      </a:r>
                    </a:p>
                  </a:txBody>
                  <a:tcPr>
                    <a:solidFill>
                      <a:srgbClr val="2A3D53"/>
                    </a:solidFill>
                  </a:tcPr>
                </a:tc>
                <a:extLst>
                  <a:ext uri="{0D108BD9-81ED-4DB2-BD59-A6C34878D82A}">
                    <a16:rowId xmlns:a16="http://schemas.microsoft.com/office/drawing/2014/main" val="797860743"/>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100 Year</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3.20%</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$176,292.79</a:t>
                      </a:r>
                    </a:p>
                  </a:txBody>
                  <a:tcPr/>
                </a:tc>
                <a:extLst>
                  <a:ext uri="{0D108BD9-81ED-4DB2-BD59-A6C34878D82A}">
                    <a16:rowId xmlns:a16="http://schemas.microsoft.com/office/drawing/2014/main" val="2212104049"/>
                  </a:ext>
                </a:extLst>
              </a:tr>
              <a:tr h="370840">
                <a:tc>
                  <a:txBody>
                    <a:bodyPr/>
                    <a:lstStyle/>
                    <a:p>
                      <a:pPr algn="ctr"/>
                      <a:r>
                        <a:rPr lang="en-US" sz="1600" b="0" dirty="0">
                          <a:solidFill>
                            <a:srgbClr val="3E4264"/>
                          </a:solidFill>
                          <a:latin typeface="Arial" panose="020B0604020202020204" pitchFamily="34" charset="0"/>
                          <a:cs typeface="Arial" panose="020B0604020202020204" pitchFamily="34" charset="0"/>
                        </a:rPr>
                        <a:t>10 Year</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2.39%</a:t>
                      </a:r>
                    </a:p>
                  </a:txBody>
                  <a:tcPr/>
                </a:tc>
                <a:tc>
                  <a:txBody>
                    <a:bodyPr/>
                    <a:lstStyle/>
                    <a:p>
                      <a:pPr algn="ctr"/>
                      <a:r>
                        <a:rPr lang="en-US" sz="1600" b="0" dirty="0">
                          <a:solidFill>
                            <a:srgbClr val="3E4264"/>
                          </a:solidFill>
                          <a:latin typeface="Arial" panose="020B0604020202020204" pitchFamily="34" charset="0"/>
                          <a:cs typeface="Arial" panose="020B0604020202020204" pitchFamily="34" charset="0"/>
                        </a:rPr>
                        <a:t>$152,980.39</a:t>
                      </a:r>
                    </a:p>
                  </a:txBody>
                  <a:tcPr/>
                </a:tc>
                <a:extLst>
                  <a:ext uri="{0D108BD9-81ED-4DB2-BD59-A6C34878D82A}">
                    <a16:rowId xmlns:a16="http://schemas.microsoft.com/office/drawing/2014/main" val="1980563841"/>
                  </a:ext>
                </a:extLst>
              </a:tr>
            </a:tbl>
          </a:graphicData>
        </a:graphic>
      </p:graphicFrame>
      <p:sp>
        <p:nvSpPr>
          <p:cNvPr id="3" name="Content Placeholder 2">
            <a:extLst>
              <a:ext uri="{FF2B5EF4-FFF2-40B4-BE49-F238E27FC236}">
                <a16:creationId xmlns:a16="http://schemas.microsoft.com/office/drawing/2014/main" id="{998BC4C5-A17E-2717-3E13-9A1F922FBBCA}"/>
              </a:ext>
            </a:extLst>
          </p:cNvPr>
          <p:cNvSpPr txBox="1">
            <a:spLocks/>
          </p:cNvSpPr>
          <p:nvPr/>
        </p:nvSpPr>
        <p:spPr>
          <a:xfrm>
            <a:off x="5221704" y="2950164"/>
            <a:ext cx="5933975" cy="23939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2000" dirty="0">
                <a:solidFill>
                  <a:srgbClr val="2A3D53"/>
                </a:solidFill>
                <a:ea typeface="+mn-lt"/>
              </a:rPr>
              <a:t>If you wanted to enjoy retirement for 25 years your annual income would need to have been </a:t>
            </a:r>
          </a:p>
          <a:p>
            <a:pPr marL="0" indent="0" algn="ctr">
              <a:buFont typeface="Wingdings" pitchFamily="2" charset="2"/>
              <a:buNone/>
            </a:pPr>
            <a:r>
              <a:rPr lang="en-US" sz="4400" b="1" dirty="0">
                <a:solidFill>
                  <a:srgbClr val="2A3D53"/>
                </a:solidFill>
                <a:ea typeface="+mn-lt"/>
              </a:rPr>
              <a:t>$786,584.95</a:t>
            </a:r>
            <a:endParaRPr lang="en-US" sz="4400" b="1" dirty="0">
              <a:solidFill>
                <a:srgbClr val="2A3D53"/>
              </a:solidFill>
            </a:endParaRPr>
          </a:p>
          <a:p>
            <a:endParaRPr lang="en-US" dirty="0"/>
          </a:p>
        </p:txBody>
      </p:sp>
      <p:sp>
        <p:nvSpPr>
          <p:cNvPr id="5" name="TextBox 4">
            <a:extLst>
              <a:ext uri="{FF2B5EF4-FFF2-40B4-BE49-F238E27FC236}">
                <a16:creationId xmlns:a16="http://schemas.microsoft.com/office/drawing/2014/main" id="{103B68B9-DE9F-276A-B1EF-39A8C863802E}"/>
              </a:ext>
            </a:extLst>
          </p:cNvPr>
          <p:cNvSpPr txBox="1"/>
          <p:nvPr/>
        </p:nvSpPr>
        <p:spPr>
          <a:xfrm>
            <a:off x="1164359" y="4946457"/>
            <a:ext cx="10748211" cy="464743"/>
          </a:xfrm>
          <a:prstGeom prst="rect">
            <a:avLst/>
          </a:prstGeom>
          <a:noFill/>
        </p:spPr>
        <p:txBody>
          <a:bodyPr wrap="square" rtlCol="0">
            <a:spAutoFit/>
          </a:bodyPr>
          <a:lstStyle/>
          <a:p>
            <a:pPr algn="ctr">
              <a:lnSpc>
                <a:spcPct val="120000"/>
              </a:lnSpc>
            </a:pPr>
            <a:r>
              <a:rPr lang="en-US" sz="1100" i="1" dirty="0">
                <a:solidFill>
                  <a:srgbClr val="2A3D53"/>
                </a:solidFill>
                <a:latin typeface="Arial" panose="020B0604020202020204" pitchFamily="34" charset="0"/>
                <a:cs typeface="Arial" panose="020B0604020202020204" pitchFamily="34" charset="0"/>
              </a:rPr>
              <a:t>Source: </a:t>
            </a:r>
            <a:r>
              <a:rPr lang="en-US" sz="1100" i="1" dirty="0">
                <a:solidFill>
                  <a:srgbClr val="2A3D53"/>
                </a:solidFill>
                <a:latin typeface="Arial" panose="020B0604020202020204" pitchFamily="34" charset="0"/>
                <a:cs typeface="Arial" panose="020B0604020202020204" pitchFamily="34" charset="0"/>
                <a:hlinkClick r:id="rId3"/>
              </a:rPr>
              <a:t>https://www.bls.gov/news.release/pdf/cpi.pdf</a:t>
            </a:r>
            <a:r>
              <a:rPr lang="en-US" sz="1100" i="1" dirty="0">
                <a:solidFill>
                  <a:srgbClr val="2A3D53"/>
                </a:solidFill>
                <a:latin typeface="Arial" panose="020B0604020202020204" pitchFamily="34" charset="0"/>
                <a:cs typeface="Arial" panose="020B0604020202020204" pitchFamily="34" charset="0"/>
              </a:rPr>
              <a:t>. Accessed 1/8/2026. </a:t>
            </a:r>
            <a:r>
              <a:rPr lang="en-US" sz="1100" i="1" dirty="0">
                <a:solidFill>
                  <a:srgbClr val="2A3D53"/>
                </a:solidFill>
                <a:latin typeface="Arial" panose="020B0604020202020204" pitchFamily="34" charset="0"/>
                <a:cs typeface="Arial" panose="020B0604020202020204" pitchFamily="34" charset="0"/>
                <a:hlinkClick r:id="rId4"/>
              </a:rPr>
              <a:t>https://www.usinflationcalculator.com/inflation/current-inflation-rates</a:t>
            </a:r>
            <a:r>
              <a:rPr lang="en-US" sz="1100" i="1" dirty="0">
                <a:solidFill>
                  <a:srgbClr val="2A3D53"/>
                </a:solidFill>
                <a:latin typeface="Arial" panose="020B0604020202020204" pitchFamily="34" charset="0"/>
                <a:cs typeface="Arial" panose="020B0604020202020204" pitchFamily="34" charset="0"/>
              </a:rPr>
              <a:t>. Accessed 1/8/2026.</a:t>
            </a:r>
          </a:p>
          <a:p>
            <a:pPr algn="ctr"/>
            <a:r>
              <a:rPr lang="en-US" sz="1100" dirty="0">
                <a:solidFill>
                  <a:srgbClr val="2A3D53"/>
                </a:solidFill>
              </a:rPr>
              <a:t>This hypothetical example is for informational and education purposes only. No investment advice is being provided.</a:t>
            </a:r>
          </a:p>
        </p:txBody>
      </p:sp>
      <p:graphicFrame>
        <p:nvGraphicFramePr>
          <p:cNvPr id="6" name="Table 18">
            <a:extLst>
              <a:ext uri="{FF2B5EF4-FFF2-40B4-BE49-F238E27FC236}">
                <a16:creationId xmlns:a16="http://schemas.microsoft.com/office/drawing/2014/main" id="{041B2C5A-C203-7C96-CAC8-299CC4160E58}"/>
              </a:ext>
            </a:extLst>
          </p:cNvPr>
          <p:cNvGraphicFramePr>
            <a:graphicFrameLocks noGrp="1"/>
          </p:cNvGraphicFramePr>
          <p:nvPr>
            <p:extLst>
              <p:ext uri="{D42A27DB-BD31-4B8C-83A1-F6EECF244321}">
                <p14:modId xmlns:p14="http://schemas.microsoft.com/office/powerpoint/2010/main" val="357774647"/>
              </p:ext>
            </p:extLst>
          </p:nvPr>
        </p:nvGraphicFramePr>
        <p:xfrm>
          <a:off x="1180402" y="2985788"/>
          <a:ext cx="4041302" cy="1854200"/>
        </p:xfrm>
        <a:graphic>
          <a:graphicData uri="http://schemas.openxmlformats.org/drawingml/2006/table">
            <a:tbl>
              <a:tblPr firstRow="1" bandRow="1">
                <a:tableStyleId>{8EC20E35-A176-4012-BC5E-935CFFF8708E}</a:tableStyleId>
              </a:tblPr>
              <a:tblGrid>
                <a:gridCol w="1601653">
                  <a:extLst>
                    <a:ext uri="{9D8B030D-6E8A-4147-A177-3AD203B41FA5}">
                      <a16:colId xmlns:a16="http://schemas.microsoft.com/office/drawing/2014/main" val="1766165734"/>
                    </a:ext>
                  </a:extLst>
                </a:gridCol>
                <a:gridCol w="2439649">
                  <a:extLst>
                    <a:ext uri="{9D8B030D-6E8A-4147-A177-3AD203B41FA5}">
                      <a16:colId xmlns:a16="http://schemas.microsoft.com/office/drawing/2014/main" val="62314161"/>
                    </a:ext>
                  </a:extLst>
                </a:gridCol>
              </a:tblGrid>
              <a:tr h="370840">
                <a:tc gridSpan="2">
                  <a:txBody>
                    <a:bodyPr/>
                    <a:lstStyle/>
                    <a:p>
                      <a:pPr algn="ctr"/>
                      <a:r>
                        <a:rPr lang="en-US" sz="1600" dirty="0">
                          <a:solidFill>
                            <a:schemeClr val="bg1"/>
                          </a:solidFill>
                          <a:latin typeface="Arial" panose="020B0604020202020204" pitchFamily="34" charset="0"/>
                          <a:cs typeface="Arial" panose="020B0604020202020204" pitchFamily="34" charset="0"/>
                        </a:rPr>
                        <a:t>Current U.S. Inflation Rate: 2023-2025</a:t>
                      </a:r>
                    </a:p>
                  </a:txBody>
                  <a:tcPr>
                    <a:solidFill>
                      <a:srgbClr val="2A3D53"/>
                    </a:solidFill>
                  </a:tcPr>
                </a:tc>
                <a:tc hMerge="1">
                  <a:txBody>
                    <a:bodyPr/>
                    <a:lstStyle/>
                    <a:p>
                      <a:endParaRPr lang="en-US"/>
                    </a:p>
                  </a:txBody>
                  <a:tcPr/>
                </a:tc>
                <a:extLst>
                  <a:ext uri="{0D108BD9-81ED-4DB2-BD59-A6C34878D82A}">
                    <a16:rowId xmlns:a16="http://schemas.microsoft.com/office/drawing/2014/main" val="797860743"/>
                  </a:ext>
                </a:extLst>
              </a:tr>
              <a:tr h="370840">
                <a:tc>
                  <a:txBody>
                    <a:bodyPr/>
                    <a:lstStyle/>
                    <a:p>
                      <a:pPr algn="ctr"/>
                      <a:r>
                        <a:rPr lang="en-US" sz="1600" dirty="0">
                          <a:solidFill>
                            <a:schemeClr val="bg1"/>
                          </a:solidFill>
                          <a:latin typeface="Arial" panose="020B0604020202020204" pitchFamily="34" charset="0"/>
                          <a:cs typeface="Arial" panose="020B0604020202020204" pitchFamily="34" charset="0"/>
                        </a:rPr>
                        <a:t>Year</a:t>
                      </a:r>
                    </a:p>
                  </a:txBody>
                  <a:tcPr>
                    <a:solidFill>
                      <a:srgbClr val="2A3D53"/>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Annual Inflation Rate</a:t>
                      </a:r>
                    </a:p>
                  </a:txBody>
                  <a:tcPr>
                    <a:solidFill>
                      <a:srgbClr val="2A3D53"/>
                    </a:solidFill>
                  </a:tcPr>
                </a:tc>
                <a:extLst>
                  <a:ext uri="{0D108BD9-81ED-4DB2-BD59-A6C34878D82A}">
                    <a16:rowId xmlns:a16="http://schemas.microsoft.com/office/drawing/2014/main" val="926184580"/>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2023</a:t>
                      </a:r>
                    </a:p>
                  </a:txBody>
                  <a:tcPr/>
                </a:tc>
                <a:tc>
                  <a:txBody>
                    <a:bodyPr/>
                    <a:lstStyle/>
                    <a:p>
                      <a:pPr algn="ctr"/>
                      <a:r>
                        <a:rPr lang="en-US" dirty="0">
                          <a:solidFill>
                            <a:srgbClr val="2A3D53"/>
                          </a:solidFill>
                          <a:latin typeface="Arial" panose="020B0604020202020204" pitchFamily="34" charset="0"/>
                          <a:cs typeface="Arial" panose="020B0604020202020204" pitchFamily="34" charset="0"/>
                        </a:rPr>
                        <a:t>3.4%</a:t>
                      </a:r>
                    </a:p>
                  </a:txBody>
                  <a:tcPr/>
                </a:tc>
                <a:extLst>
                  <a:ext uri="{0D108BD9-81ED-4DB2-BD59-A6C34878D82A}">
                    <a16:rowId xmlns:a16="http://schemas.microsoft.com/office/drawing/2014/main" val="2212104049"/>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2024</a:t>
                      </a:r>
                    </a:p>
                  </a:txBody>
                  <a:tcPr/>
                </a:tc>
                <a:tc>
                  <a:txBody>
                    <a:bodyPr/>
                    <a:lstStyle/>
                    <a:p>
                      <a:pPr algn="ctr"/>
                      <a:r>
                        <a:rPr lang="en-US" dirty="0">
                          <a:solidFill>
                            <a:srgbClr val="2A3D53"/>
                          </a:solidFill>
                          <a:latin typeface="Arial" panose="020B0604020202020204" pitchFamily="34" charset="0"/>
                          <a:cs typeface="Arial" panose="020B0604020202020204" pitchFamily="34" charset="0"/>
                        </a:rPr>
                        <a:t>2.6%</a:t>
                      </a:r>
                    </a:p>
                  </a:txBody>
                  <a:tcPr/>
                </a:tc>
                <a:extLst>
                  <a:ext uri="{0D108BD9-81ED-4DB2-BD59-A6C34878D82A}">
                    <a16:rowId xmlns:a16="http://schemas.microsoft.com/office/drawing/2014/main" val="1980563841"/>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2025</a:t>
                      </a:r>
                    </a:p>
                  </a:txBody>
                  <a:tcPr/>
                </a:tc>
                <a:tc>
                  <a:txBody>
                    <a:bodyPr/>
                    <a:lstStyle/>
                    <a:p>
                      <a:pPr algn="ctr"/>
                      <a:r>
                        <a:rPr lang="en-US" dirty="0">
                          <a:solidFill>
                            <a:srgbClr val="2A3D53"/>
                          </a:solidFill>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2929520844"/>
                  </a:ext>
                </a:extLst>
              </a:tr>
            </a:tbl>
          </a:graphicData>
        </a:graphic>
      </p:graphicFrame>
      <p:cxnSp>
        <p:nvCxnSpPr>
          <p:cNvPr id="14" name="Straight Connector 13">
            <a:extLst>
              <a:ext uri="{FF2B5EF4-FFF2-40B4-BE49-F238E27FC236}">
                <a16:creationId xmlns:a16="http://schemas.microsoft.com/office/drawing/2014/main" id="{28DD3A58-0CA8-D1E4-0F5E-A4254903FE5C}"/>
              </a:ext>
            </a:extLst>
          </p:cNvPr>
          <p:cNvCxnSpPr/>
          <p:nvPr/>
        </p:nvCxnSpPr>
        <p:spPr>
          <a:xfrm>
            <a:off x="1164359" y="3344779"/>
            <a:ext cx="417766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90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INFLATION</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151DED-7BF6-0CA3-516F-4F62E516FFFC}"/>
              </a:ext>
            </a:extLst>
          </p:cNvPr>
          <p:cNvSpPr/>
          <p:nvPr/>
        </p:nvSpPr>
        <p:spPr>
          <a:xfrm rot="16200000">
            <a:off x="4199973" y="-2950801"/>
            <a:ext cx="3960507" cy="12577009"/>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18">
            <a:extLst>
              <a:ext uri="{FF2B5EF4-FFF2-40B4-BE49-F238E27FC236}">
                <a16:creationId xmlns:a16="http://schemas.microsoft.com/office/drawing/2014/main" id="{6A93B667-FA61-C6B5-ED6C-ADA44209B2C4}"/>
              </a:ext>
            </a:extLst>
          </p:cNvPr>
          <p:cNvGraphicFramePr>
            <a:graphicFrameLocks noGrp="1"/>
          </p:cNvGraphicFramePr>
          <p:nvPr>
            <p:extLst>
              <p:ext uri="{D42A27DB-BD31-4B8C-83A1-F6EECF244321}">
                <p14:modId xmlns:p14="http://schemas.microsoft.com/office/powerpoint/2010/main" val="3163688965"/>
              </p:ext>
            </p:extLst>
          </p:nvPr>
        </p:nvGraphicFramePr>
        <p:xfrm>
          <a:off x="6865663" y="1690688"/>
          <a:ext cx="4400877" cy="2966720"/>
        </p:xfrm>
        <a:graphic>
          <a:graphicData uri="http://schemas.openxmlformats.org/drawingml/2006/table">
            <a:tbl>
              <a:tblPr firstRow="1" bandRow="1">
                <a:tableStyleId>{8EC20E35-A176-4012-BC5E-935CFFF8708E}</a:tableStyleId>
              </a:tblPr>
              <a:tblGrid>
                <a:gridCol w="2310820">
                  <a:extLst>
                    <a:ext uri="{9D8B030D-6E8A-4147-A177-3AD203B41FA5}">
                      <a16:colId xmlns:a16="http://schemas.microsoft.com/office/drawing/2014/main" val="1766165734"/>
                    </a:ext>
                  </a:extLst>
                </a:gridCol>
                <a:gridCol w="2090057">
                  <a:extLst>
                    <a:ext uri="{9D8B030D-6E8A-4147-A177-3AD203B41FA5}">
                      <a16:colId xmlns:a16="http://schemas.microsoft.com/office/drawing/2014/main" val="2769621505"/>
                    </a:ext>
                  </a:extLst>
                </a:gridCol>
              </a:tblGrid>
              <a:tr h="370840">
                <a:tc>
                  <a:txBody>
                    <a:bodyPr/>
                    <a:lstStyle/>
                    <a:p>
                      <a:pPr algn="ctr"/>
                      <a:r>
                        <a:rPr lang="en-US" sz="1600" dirty="0">
                          <a:solidFill>
                            <a:schemeClr val="bg1"/>
                          </a:solidFill>
                        </a:rPr>
                        <a:t>Date</a:t>
                      </a:r>
                      <a:endParaRPr lang="en-US" sz="16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1600" dirty="0">
                          <a:solidFill>
                            <a:schemeClr val="bg1"/>
                          </a:solidFill>
                        </a:rPr>
                        <a:t>Inflation</a:t>
                      </a:r>
                      <a:endParaRPr lang="en-US" sz="16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2019</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2212104049"/>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2020</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2.5%</a:t>
                      </a:r>
                    </a:p>
                  </a:txBody>
                  <a:tcPr/>
                </a:tc>
                <a:extLst>
                  <a:ext uri="{0D108BD9-81ED-4DB2-BD59-A6C34878D82A}">
                    <a16:rowId xmlns:a16="http://schemas.microsoft.com/office/drawing/2014/main" val="1980563841"/>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2021</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1.4%</a:t>
                      </a:r>
                    </a:p>
                  </a:txBody>
                  <a:tcPr/>
                </a:tc>
                <a:extLst>
                  <a:ext uri="{0D108BD9-81ED-4DB2-BD59-A6C34878D82A}">
                    <a16:rowId xmlns:a16="http://schemas.microsoft.com/office/drawing/2014/main" val="2358052201"/>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2022</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1118805064"/>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2023</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6.4%</a:t>
                      </a:r>
                    </a:p>
                  </a:txBody>
                  <a:tcPr/>
                </a:tc>
                <a:extLst>
                  <a:ext uri="{0D108BD9-81ED-4DB2-BD59-A6C34878D82A}">
                    <a16:rowId xmlns:a16="http://schemas.microsoft.com/office/drawing/2014/main" val="3243729047"/>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2024</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3.1%</a:t>
                      </a:r>
                    </a:p>
                  </a:txBody>
                  <a:tcPr/>
                </a:tc>
                <a:extLst>
                  <a:ext uri="{0D108BD9-81ED-4DB2-BD59-A6C34878D82A}">
                    <a16:rowId xmlns:a16="http://schemas.microsoft.com/office/drawing/2014/main" val="600290330"/>
                  </a:ext>
                </a:extLst>
              </a:tr>
              <a:tr h="370840">
                <a:tc>
                  <a:txBody>
                    <a:bodyPr/>
                    <a:lstStyle/>
                    <a:p>
                      <a:pPr algn="ctr"/>
                      <a:r>
                        <a:rPr lang="en-US" sz="1600" b="0" dirty="0">
                          <a:solidFill>
                            <a:srgbClr val="2A3D53"/>
                          </a:solidFill>
                          <a:latin typeface="Arial" panose="020B0604020202020204" pitchFamily="34" charset="0"/>
                          <a:cs typeface="Arial" panose="020B0604020202020204" pitchFamily="34" charset="0"/>
                        </a:rPr>
                        <a:t>January 31, 2025</a:t>
                      </a:r>
                    </a:p>
                  </a:txBody>
                  <a:tcPr/>
                </a:tc>
                <a:tc>
                  <a:txBody>
                    <a:bodyPr/>
                    <a:lstStyle/>
                    <a:p>
                      <a:pPr algn="ctr"/>
                      <a:r>
                        <a:rPr lang="en-US" sz="1600" b="0" dirty="0">
                          <a:solidFill>
                            <a:srgbClr val="2A3D53"/>
                          </a:solidFill>
                          <a:latin typeface="Arial" panose="020B0604020202020204" pitchFamily="34" charset="0"/>
                          <a:cs typeface="Arial" panose="020B0604020202020204" pitchFamily="34" charset="0"/>
                        </a:rPr>
                        <a:t>3.0%</a:t>
                      </a:r>
                    </a:p>
                  </a:txBody>
                  <a:tcPr/>
                </a:tc>
                <a:extLst>
                  <a:ext uri="{0D108BD9-81ED-4DB2-BD59-A6C34878D82A}">
                    <a16:rowId xmlns:a16="http://schemas.microsoft.com/office/drawing/2014/main" val="72986528"/>
                  </a:ext>
                </a:extLst>
              </a:tr>
            </a:tbl>
          </a:graphicData>
        </a:graphic>
      </p:graphicFrame>
      <p:pic>
        <p:nvPicPr>
          <p:cNvPr id="10" name="Picture 9">
            <a:extLst>
              <a:ext uri="{FF2B5EF4-FFF2-40B4-BE49-F238E27FC236}">
                <a16:creationId xmlns:a16="http://schemas.microsoft.com/office/drawing/2014/main" id="{FAF44740-7C91-C139-E6DD-9DEBB55BFF66}"/>
              </a:ext>
            </a:extLst>
          </p:cNvPr>
          <p:cNvPicPr>
            <a:picLocks noChangeAspect="1"/>
          </p:cNvPicPr>
          <p:nvPr/>
        </p:nvPicPr>
        <p:blipFill>
          <a:blip r:embed="rId3"/>
          <a:srcRect/>
          <a:stretch/>
        </p:blipFill>
        <p:spPr>
          <a:xfrm>
            <a:off x="851938" y="1656117"/>
            <a:ext cx="5144836" cy="3545766"/>
          </a:xfrm>
          <a:prstGeom prst="rect">
            <a:avLst/>
          </a:prstGeom>
        </p:spPr>
      </p:pic>
      <p:sp>
        <p:nvSpPr>
          <p:cNvPr id="11" name="TextBox 10">
            <a:extLst>
              <a:ext uri="{FF2B5EF4-FFF2-40B4-BE49-F238E27FC236}">
                <a16:creationId xmlns:a16="http://schemas.microsoft.com/office/drawing/2014/main" id="{A8E2C22B-D57F-67DB-A569-D4F0DAFDD970}"/>
              </a:ext>
            </a:extLst>
          </p:cNvPr>
          <p:cNvSpPr txBox="1"/>
          <p:nvPr/>
        </p:nvSpPr>
        <p:spPr>
          <a:xfrm>
            <a:off x="6348305" y="4905127"/>
            <a:ext cx="7895969" cy="226472"/>
          </a:xfrm>
          <a:prstGeom prst="rect">
            <a:avLst/>
          </a:prstGeom>
          <a:noFill/>
        </p:spPr>
        <p:txBody>
          <a:bodyPr wrap="square" anchor="b">
            <a:spAutoFit/>
          </a:bodyPr>
          <a:lstStyle/>
          <a:p>
            <a:pPr>
              <a:lnSpc>
                <a:spcPct val="120000"/>
              </a:lnSpc>
            </a:pPr>
            <a:r>
              <a:rPr lang="en-US" sz="800" i="1" dirty="0">
                <a:solidFill>
                  <a:schemeClr val="bg1"/>
                </a:solidFill>
                <a:latin typeface="Arial" panose="020B0604020202020204" pitchFamily="34" charset="0"/>
                <a:cs typeface="Arial" panose="020B0604020202020204" pitchFamily="34" charset="0"/>
              </a:rPr>
              <a:t>Source: https://www.usinflationcalculator.com/inflation/current-inflation-rates/. Accessed 1/8/2026</a:t>
            </a:r>
          </a:p>
        </p:txBody>
      </p:sp>
    </p:spTree>
    <p:extLst>
      <p:ext uri="{BB962C8B-B14F-4D97-AF65-F5344CB8AC3E}">
        <p14:creationId xmlns:p14="http://schemas.microsoft.com/office/powerpoint/2010/main" val="389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rgbClr val="2A3D53"/>
                </a:solidFill>
                <a:latin typeface="Arial Narrow" panose="020B0604020202020204" pitchFamily="34" charset="0"/>
                <a:cs typeface="Arial Narrow" panose="020B0604020202020204" pitchFamily="34" charset="0"/>
              </a:rPr>
              <a:t>REQUIRED MINIMUM DISTRIBUTIONS</a:t>
            </a:r>
            <a:endParaRPr lang="en-US" dirty="0">
              <a:solidFill>
                <a:srgbClr val="2A3D5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9" name="Content Placeholder 2">
            <a:extLst>
              <a:ext uri="{FF2B5EF4-FFF2-40B4-BE49-F238E27FC236}">
                <a16:creationId xmlns:a16="http://schemas.microsoft.com/office/drawing/2014/main" id="{1710B9A2-9AD8-1435-83BD-973E9C142E51}"/>
              </a:ext>
            </a:extLst>
          </p:cNvPr>
          <p:cNvSpPr>
            <a:spLocks noGrp="1"/>
          </p:cNvSpPr>
          <p:nvPr>
            <p:ph sz="half" idx="1"/>
          </p:nvPr>
        </p:nvSpPr>
        <p:spPr>
          <a:xfrm>
            <a:off x="838200" y="1595516"/>
            <a:ext cx="6617676" cy="3454793"/>
          </a:xfrm>
        </p:spPr>
        <p:txBody>
          <a:bodyPr>
            <a:normAutofit fontScale="85000" lnSpcReduction="10000"/>
          </a:bodyPr>
          <a:lstStyle/>
          <a:p>
            <a:pPr marL="0" indent="0">
              <a:lnSpc>
                <a:spcPct val="120000"/>
              </a:lnSpc>
              <a:buNone/>
            </a:pPr>
            <a:r>
              <a:rPr lang="en-US" sz="2600" b="1" dirty="0">
                <a:solidFill>
                  <a:schemeClr val="accent3"/>
                </a:solidFill>
                <a:latin typeface="Arial" panose="020B0604020202020204" pitchFamily="34" charset="0"/>
                <a:ea typeface="+mn-lt"/>
                <a:cs typeface="Arial" panose="020B0604020202020204" pitchFamily="34" charset="0"/>
              </a:rPr>
              <a:t>Inflation is not an equal opportunity offender</a:t>
            </a:r>
          </a:p>
          <a:p>
            <a:pPr lvl="1">
              <a:lnSpc>
                <a:spcPct val="120000"/>
              </a:lnSpc>
            </a:pPr>
            <a:r>
              <a:rPr lang="en-US" sz="2200" b="0" i="0" dirty="0">
                <a:solidFill>
                  <a:schemeClr val="accent6"/>
                </a:solidFill>
                <a:effectLst/>
                <a:latin typeface="Arial" panose="020B0604020202020204" pitchFamily="34" charset="0"/>
                <a:cs typeface="Arial" panose="020B0604020202020204" pitchFamily="34" charset="0"/>
              </a:rPr>
              <a:t>We believe those that want to enjoy retirement doing the things they always dreamed of will pay higher inflation rates than others.</a:t>
            </a:r>
            <a:r>
              <a:rPr lang="en-US" sz="2200" dirty="0">
                <a:solidFill>
                  <a:schemeClr val="accent6"/>
                </a:solidFill>
                <a:latin typeface="Arial" panose="020B0604020202020204" pitchFamily="34" charset="0"/>
                <a:cs typeface="Arial" panose="020B0604020202020204" pitchFamily="34" charset="0"/>
              </a:rPr>
              <a:t> </a:t>
            </a:r>
            <a:endParaRPr lang="en-US" sz="2200" b="0" i="0" dirty="0">
              <a:solidFill>
                <a:schemeClr val="accent6"/>
              </a:solidFill>
              <a:effectLst/>
              <a:latin typeface="Arial" panose="020B0604020202020204" pitchFamily="34" charset="0"/>
              <a:cs typeface="Arial" panose="020B0604020202020204" pitchFamily="34" charset="0"/>
            </a:endParaRPr>
          </a:p>
          <a:p>
            <a:pPr lvl="1">
              <a:lnSpc>
                <a:spcPct val="120000"/>
              </a:lnSpc>
            </a:pPr>
            <a:r>
              <a:rPr lang="en-US" sz="2200" b="0" i="0" dirty="0">
                <a:solidFill>
                  <a:schemeClr val="accent6"/>
                </a:solidFill>
                <a:effectLst/>
                <a:latin typeface="Arial" panose="020B0604020202020204" pitchFamily="34" charset="0"/>
                <a:cs typeface="Arial" panose="020B0604020202020204" pitchFamily="34" charset="0"/>
              </a:rPr>
              <a:t>Do you know your personal inflation rate? Would you know how to calculate it?</a:t>
            </a:r>
            <a:r>
              <a:rPr lang="en-US" sz="2200" dirty="0">
                <a:solidFill>
                  <a:schemeClr val="accent6"/>
                </a:solidFill>
                <a:latin typeface="Arial" panose="020B0604020202020204" pitchFamily="34" charset="0"/>
                <a:cs typeface="Arial" panose="020B0604020202020204" pitchFamily="34" charset="0"/>
              </a:rPr>
              <a:t> </a:t>
            </a:r>
            <a:endParaRPr lang="en-US" sz="2200" b="0" i="0" dirty="0">
              <a:solidFill>
                <a:schemeClr val="accent6"/>
              </a:solidFill>
              <a:effectLst/>
              <a:latin typeface="Arial" panose="020B0604020202020204" pitchFamily="34" charset="0"/>
              <a:cs typeface="Arial" panose="020B0604020202020204" pitchFamily="34" charset="0"/>
            </a:endParaRPr>
          </a:p>
          <a:p>
            <a:pPr lvl="1">
              <a:lnSpc>
                <a:spcPct val="120000"/>
              </a:lnSpc>
            </a:pPr>
            <a:r>
              <a:rPr lang="en-US" sz="2200" b="0" i="0" dirty="0">
                <a:solidFill>
                  <a:schemeClr val="accent6"/>
                </a:solidFill>
                <a:effectLst/>
                <a:latin typeface="Arial" panose="020B0604020202020204" pitchFamily="34" charset="0"/>
                <a:cs typeface="Arial" panose="020B0604020202020204" pitchFamily="34" charset="0"/>
              </a:rPr>
              <a:t>The numbers we discussed before are averages </a:t>
            </a:r>
          </a:p>
          <a:p>
            <a:pPr lvl="1">
              <a:lnSpc>
                <a:spcPct val="120000"/>
              </a:lnSpc>
            </a:pPr>
            <a:r>
              <a:rPr lang="en-US" sz="2200" dirty="0">
                <a:solidFill>
                  <a:schemeClr val="accent6"/>
                </a:solidFill>
                <a:latin typeface="Arial" panose="020B0604020202020204" pitchFamily="34" charset="0"/>
                <a:cs typeface="Arial" panose="020B0604020202020204" pitchFamily="34" charset="0"/>
              </a:rPr>
              <a:t>The </a:t>
            </a:r>
            <a:r>
              <a:rPr lang="en-US" sz="2200" b="0" i="0" dirty="0">
                <a:solidFill>
                  <a:schemeClr val="accent6"/>
                </a:solidFill>
                <a:effectLst/>
                <a:latin typeface="Arial" panose="020B0604020202020204" pitchFamily="34" charset="0"/>
                <a:cs typeface="Arial" panose="020B0604020202020204" pitchFamily="34" charset="0"/>
              </a:rPr>
              <a:t>market doesn’t return in averages</a:t>
            </a:r>
            <a:r>
              <a:rPr lang="en-US" sz="2200" dirty="0">
                <a:solidFill>
                  <a:schemeClr val="accent6"/>
                </a:solidFill>
                <a:latin typeface="Arial" panose="020B0604020202020204" pitchFamily="34" charset="0"/>
                <a:cs typeface="Arial" panose="020B0604020202020204" pitchFamily="34" charset="0"/>
              </a:rPr>
              <a:t>..</a:t>
            </a:r>
            <a:r>
              <a:rPr lang="en-US" sz="2200" b="0" i="0" dirty="0">
                <a:solidFill>
                  <a:schemeClr val="accent6"/>
                </a:solidFill>
                <a:effectLst/>
                <a:latin typeface="Arial" panose="020B0604020202020204" pitchFamily="34" charset="0"/>
                <a:cs typeface="Arial" panose="020B0604020202020204" pitchFamily="34" charset="0"/>
              </a:rPr>
              <a:t>. </a:t>
            </a:r>
            <a:br>
              <a:rPr lang="en-US" sz="2200" b="0" i="0" dirty="0">
                <a:solidFill>
                  <a:schemeClr val="accent6"/>
                </a:solidFill>
                <a:effectLst/>
                <a:latin typeface="Arial" panose="020B0604020202020204" pitchFamily="34" charset="0"/>
                <a:cs typeface="Arial" panose="020B0604020202020204" pitchFamily="34" charset="0"/>
              </a:rPr>
            </a:br>
            <a:r>
              <a:rPr lang="en-US" sz="2200" b="0" i="0" dirty="0">
                <a:solidFill>
                  <a:schemeClr val="accent6"/>
                </a:solidFill>
                <a:effectLst/>
                <a:latin typeface="Arial" panose="020B0604020202020204" pitchFamily="34" charset="0"/>
                <a:cs typeface="Arial" panose="020B0604020202020204" pitchFamily="34" charset="0"/>
              </a:rPr>
              <a:t>inflation doesn’t either</a:t>
            </a:r>
          </a:p>
          <a:p>
            <a:pPr>
              <a:buClr>
                <a:schemeClr val="accent1">
                  <a:lumMod val="50000"/>
                  <a:lumOff val="50000"/>
                </a:schemeClr>
              </a:buClr>
            </a:pPr>
            <a:endParaRPr lang="en-US" dirty="0"/>
          </a:p>
        </p:txBody>
      </p:sp>
      <p:pic>
        <p:nvPicPr>
          <p:cNvPr id="6" name="Picture 5" descr="A yellow sign with black text&#10;&#10;Description automatically generated with medium confidence">
            <a:extLst>
              <a:ext uri="{FF2B5EF4-FFF2-40B4-BE49-F238E27FC236}">
                <a16:creationId xmlns:a16="http://schemas.microsoft.com/office/drawing/2014/main" id="{8C9558BF-FA3E-3427-30B4-2B55400723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10354"/>
          <a:stretch/>
        </p:blipFill>
        <p:spPr>
          <a:xfrm>
            <a:off x="7749953" y="1690688"/>
            <a:ext cx="3993796" cy="2968855"/>
          </a:xfrm>
          <a:prstGeom prst="rect">
            <a:avLst/>
          </a:prstGeom>
          <a:ln w="38100">
            <a:solidFill>
              <a:schemeClr val="bg1"/>
            </a:solidFill>
          </a:ln>
        </p:spPr>
      </p:pic>
    </p:spTree>
    <p:extLst>
      <p:ext uri="{BB962C8B-B14F-4D97-AF65-F5344CB8AC3E}">
        <p14:creationId xmlns:p14="http://schemas.microsoft.com/office/powerpoint/2010/main" val="18168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767" b="9767"/>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525380" y="2804314"/>
            <a:ext cx="7030451" cy="2123658"/>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HOW IS INFLATION AFFECTING YOU?</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GET YOUR FREE INFLATION REPORT</a:t>
            </a:r>
            <a:endParaRPr lang="en-US" sz="4800" dirty="0">
              <a:solidFill>
                <a:schemeClr val="tx2"/>
              </a:solidFill>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4E4070C0-CE38-F31B-7F44-9D22ACFACE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69868" y="85181"/>
            <a:ext cx="7755105" cy="5170069"/>
          </a:xfrm>
          <a:prstGeom prst="rect">
            <a:avLst/>
          </a:prstGeom>
        </p:spPr>
      </p:pic>
    </p:spTree>
    <p:extLst>
      <p:ext uri="{BB962C8B-B14F-4D97-AF65-F5344CB8AC3E}">
        <p14:creationId xmlns:p14="http://schemas.microsoft.com/office/powerpoint/2010/main" val="369457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4871" b="4871"/>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726990"/>
            <a:ext cx="9560662" cy="138499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DOWN PRESSURES:</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LEGISLATIVE RISK</a:t>
            </a:r>
            <a:endParaRPr lang="en-US" sz="4800"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D2075F-D5DA-63DA-1F7C-C24DFB944BC7}"/>
              </a:ext>
            </a:extLst>
          </p:cNvPr>
          <p:cNvPicPr>
            <a:picLocks noChangeAspect="1"/>
          </p:cNvPicPr>
          <p:nvPr/>
        </p:nvPicPr>
        <p:blipFill rotWithShape="1">
          <a:blip r:embed="rId3"/>
          <a:srcRect t="4871" r="93961" b="4871"/>
          <a:stretch/>
        </p:blipFill>
        <p:spPr>
          <a:xfrm>
            <a:off x="0" y="0"/>
            <a:ext cx="770257" cy="5499600"/>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0275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86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171D48D-5681-497A-789A-54428C891F7B}"/>
              </a:ext>
            </a:extLst>
          </p:cNvPr>
          <p:cNvPicPr>
            <a:picLocks noChangeAspect="1"/>
          </p:cNvPicPr>
          <p:nvPr/>
        </p:nvPicPr>
        <p:blipFill>
          <a:blip r:embed="rId3"/>
          <a:srcRect t="7812" b="7812"/>
          <a:stretch/>
        </p:blipFill>
        <p:spPr>
          <a:xfrm>
            <a:off x="0" y="0"/>
            <a:ext cx="12192000" cy="6858000"/>
          </a:xfrm>
          <a:prstGeom prst="rect">
            <a:avLst/>
          </a:prstGeom>
          <a:solidFill>
            <a:schemeClr val="accent6"/>
          </a:solidFill>
        </p:spPr>
      </p:pic>
      <p:sp>
        <p:nvSpPr>
          <p:cNvPr id="13" name="Rectangle 12">
            <a:extLst>
              <a:ext uri="{FF2B5EF4-FFF2-40B4-BE49-F238E27FC236}">
                <a16:creationId xmlns:a16="http://schemas.microsoft.com/office/drawing/2014/main" id="{C0A655BC-0CB7-C567-2F01-A60AD7A6051E}"/>
              </a:ext>
            </a:extLst>
          </p:cNvPr>
          <p:cNvSpPr/>
          <p:nvPr/>
        </p:nvSpPr>
        <p:spPr>
          <a:xfrm>
            <a:off x="0" y="0"/>
            <a:ext cx="12191999" cy="6858000"/>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24C25AB-067E-49ED-245D-10472F3F8753}"/>
              </a:ext>
            </a:extLst>
          </p:cNvPr>
          <p:cNvSpPr txBox="1"/>
          <p:nvPr/>
        </p:nvSpPr>
        <p:spPr>
          <a:xfrm>
            <a:off x="4053406" y="998583"/>
            <a:ext cx="8187690" cy="1785104"/>
          </a:xfrm>
          <a:prstGeom prst="rect">
            <a:avLst/>
          </a:prstGeom>
          <a:noFill/>
          <a:effectLst/>
        </p:spPr>
        <p:txBody>
          <a:bodyPr wrap="square" rtlCol="0">
            <a:spAutoFit/>
          </a:bodyPr>
          <a:lstStyle/>
          <a:p>
            <a:pPr algn="ctr"/>
            <a:r>
              <a:rPr lang="en-US" sz="11000" b="1" dirty="0">
                <a:solidFill>
                  <a:schemeClr val="bg1"/>
                </a:solidFill>
                <a:latin typeface="Arial" panose="020B0604020202020204" pitchFamily="34" charset="0"/>
                <a:cs typeface="Arial" panose="020B0604020202020204" pitchFamily="34" charset="0"/>
              </a:rPr>
              <a:t>TAX RATES </a:t>
            </a:r>
          </a:p>
        </p:txBody>
      </p:sp>
      <p:sp>
        <p:nvSpPr>
          <p:cNvPr id="29" name="TextBox 28">
            <a:extLst>
              <a:ext uri="{FF2B5EF4-FFF2-40B4-BE49-F238E27FC236}">
                <a16:creationId xmlns:a16="http://schemas.microsoft.com/office/drawing/2014/main" id="{535852B1-28BE-8E8E-8584-6DAF9D109F61}"/>
              </a:ext>
            </a:extLst>
          </p:cNvPr>
          <p:cNvSpPr txBox="1"/>
          <p:nvPr/>
        </p:nvSpPr>
        <p:spPr>
          <a:xfrm>
            <a:off x="-982503" y="3579987"/>
            <a:ext cx="10247376" cy="1323439"/>
          </a:xfrm>
          <a:prstGeom prst="rect">
            <a:avLst/>
          </a:prstGeom>
          <a:noFill/>
          <a:effectLst/>
        </p:spPr>
        <p:txBody>
          <a:bodyPr wrap="square" rtlCol="0">
            <a:spAutoFit/>
          </a:bodyPr>
          <a:lstStyle/>
          <a:p>
            <a:pPr algn="ctr"/>
            <a:r>
              <a:rPr lang="en-US" sz="8000" dirty="0">
                <a:solidFill>
                  <a:schemeClr val="bg1"/>
                </a:solidFill>
                <a:latin typeface="Arial" panose="020B0604020202020204" pitchFamily="34" charset="0"/>
                <a:cs typeface="Arial" panose="020B0604020202020204" pitchFamily="34" charset="0"/>
              </a:rPr>
              <a:t>FEDERAL DEBT</a:t>
            </a:r>
          </a:p>
        </p:txBody>
      </p:sp>
      <p:sp>
        <p:nvSpPr>
          <p:cNvPr id="30" name="TextBox 29">
            <a:extLst>
              <a:ext uri="{FF2B5EF4-FFF2-40B4-BE49-F238E27FC236}">
                <a16:creationId xmlns:a16="http://schemas.microsoft.com/office/drawing/2014/main" id="{4357D037-8F0C-8D9C-597F-0B1C2B423985}"/>
              </a:ext>
            </a:extLst>
          </p:cNvPr>
          <p:cNvSpPr txBox="1"/>
          <p:nvPr/>
        </p:nvSpPr>
        <p:spPr>
          <a:xfrm>
            <a:off x="-408432" y="2300876"/>
            <a:ext cx="12838176" cy="1708160"/>
          </a:xfrm>
          <a:prstGeom prst="rect">
            <a:avLst/>
          </a:prstGeom>
          <a:noFill/>
          <a:effectLst/>
        </p:spPr>
        <p:txBody>
          <a:bodyPr wrap="square" rtlCol="0">
            <a:spAutoFit/>
          </a:bodyPr>
          <a:lstStyle/>
          <a:p>
            <a:pPr algn="ctr"/>
            <a:r>
              <a:rPr lang="en-US" sz="10500" b="1" dirty="0">
                <a:solidFill>
                  <a:schemeClr val="bg1"/>
                </a:solidFill>
                <a:latin typeface="Arial" panose="020B0604020202020204" pitchFamily="34" charset="0"/>
                <a:cs typeface="Arial" panose="020B0604020202020204" pitchFamily="34" charset="0"/>
              </a:rPr>
              <a:t>CONSUMER DEBT</a:t>
            </a:r>
          </a:p>
        </p:txBody>
      </p:sp>
      <p:sp>
        <p:nvSpPr>
          <p:cNvPr id="31" name="TextBox 30">
            <a:extLst>
              <a:ext uri="{FF2B5EF4-FFF2-40B4-BE49-F238E27FC236}">
                <a16:creationId xmlns:a16="http://schemas.microsoft.com/office/drawing/2014/main" id="{88BDE4B5-AF0B-0960-7A7D-D6E9F97E852C}"/>
              </a:ext>
            </a:extLst>
          </p:cNvPr>
          <p:cNvSpPr txBox="1"/>
          <p:nvPr/>
        </p:nvSpPr>
        <p:spPr>
          <a:xfrm>
            <a:off x="-646176" y="4634145"/>
            <a:ext cx="13313664" cy="1246495"/>
          </a:xfrm>
          <a:prstGeom prst="rect">
            <a:avLst/>
          </a:prstGeom>
          <a:noFill/>
          <a:effectLst/>
        </p:spPr>
        <p:txBody>
          <a:bodyPr wrap="square" rtlCol="0">
            <a:spAutoFit/>
          </a:bodyPr>
          <a:lstStyle/>
          <a:p>
            <a:pPr algn="ctr"/>
            <a:r>
              <a:rPr lang="en-US" sz="7500" b="1" dirty="0">
                <a:solidFill>
                  <a:schemeClr val="bg1"/>
                </a:solidFill>
                <a:latin typeface="Arial" panose="020B0604020202020204" pitchFamily="34" charset="0"/>
                <a:cs typeface="Arial" panose="020B0604020202020204" pitchFamily="34" charset="0"/>
              </a:rPr>
              <a:t>RISING INTEREST RATES</a:t>
            </a:r>
          </a:p>
        </p:txBody>
      </p:sp>
      <p:sp>
        <p:nvSpPr>
          <p:cNvPr id="32" name="TextBox 31">
            <a:extLst>
              <a:ext uri="{FF2B5EF4-FFF2-40B4-BE49-F238E27FC236}">
                <a16:creationId xmlns:a16="http://schemas.microsoft.com/office/drawing/2014/main" id="{49717C2F-E6F2-DE77-C316-85CB9825DB85}"/>
              </a:ext>
            </a:extLst>
          </p:cNvPr>
          <p:cNvSpPr txBox="1"/>
          <p:nvPr/>
        </p:nvSpPr>
        <p:spPr>
          <a:xfrm>
            <a:off x="7466218" y="428862"/>
            <a:ext cx="4396919" cy="954107"/>
          </a:xfrm>
          <a:prstGeom prst="rect">
            <a:avLst/>
          </a:prstGeom>
          <a:noFill/>
          <a:effectLst/>
        </p:spPr>
        <p:txBody>
          <a:bodyPr wrap="square" rtlCol="0">
            <a:spAutoFit/>
          </a:bodyPr>
          <a:lstStyle/>
          <a:p>
            <a:pPr algn="ctr"/>
            <a:r>
              <a:rPr lang="en-US" sz="5600" dirty="0">
                <a:solidFill>
                  <a:schemeClr val="bg1"/>
                </a:solidFill>
                <a:latin typeface="Arial" panose="020B0604020202020204" pitchFamily="34" charset="0"/>
                <a:cs typeface="Arial" panose="020B0604020202020204" pitchFamily="34" charset="0"/>
              </a:rPr>
              <a:t>VOLATILITY</a:t>
            </a:r>
          </a:p>
        </p:txBody>
      </p:sp>
      <p:sp>
        <p:nvSpPr>
          <p:cNvPr id="33" name="TextBox 32">
            <a:extLst>
              <a:ext uri="{FF2B5EF4-FFF2-40B4-BE49-F238E27FC236}">
                <a16:creationId xmlns:a16="http://schemas.microsoft.com/office/drawing/2014/main" id="{EB566483-DCCA-08D6-FED6-E6AA4FE7401D}"/>
              </a:ext>
            </a:extLst>
          </p:cNvPr>
          <p:cNvSpPr txBox="1"/>
          <p:nvPr/>
        </p:nvSpPr>
        <p:spPr>
          <a:xfrm>
            <a:off x="113157" y="1270884"/>
            <a:ext cx="4864608" cy="630942"/>
          </a:xfrm>
          <a:prstGeom prst="rect">
            <a:avLst/>
          </a:prstGeom>
          <a:noFill/>
          <a:effectLst/>
        </p:spPr>
        <p:txBody>
          <a:bodyPr wrap="square" rtlCol="0">
            <a:spAutoFit/>
          </a:bodyPr>
          <a:lstStyle/>
          <a:p>
            <a:r>
              <a:rPr lang="en-US" sz="3500" b="1" dirty="0">
                <a:solidFill>
                  <a:schemeClr val="bg1"/>
                </a:solidFill>
                <a:latin typeface="Arial" panose="020B0604020202020204" pitchFamily="34" charset="0"/>
                <a:cs typeface="Arial" panose="020B0604020202020204" pitchFamily="34" charset="0"/>
              </a:rPr>
              <a:t>MARKET LOSSES</a:t>
            </a:r>
          </a:p>
        </p:txBody>
      </p:sp>
      <p:sp>
        <p:nvSpPr>
          <p:cNvPr id="34" name="TextBox 33">
            <a:extLst>
              <a:ext uri="{FF2B5EF4-FFF2-40B4-BE49-F238E27FC236}">
                <a16:creationId xmlns:a16="http://schemas.microsoft.com/office/drawing/2014/main" id="{2B33E177-88E7-883A-3599-37547EEED6D3}"/>
              </a:ext>
            </a:extLst>
          </p:cNvPr>
          <p:cNvSpPr txBox="1"/>
          <p:nvPr/>
        </p:nvSpPr>
        <p:spPr>
          <a:xfrm>
            <a:off x="8903955" y="3642666"/>
            <a:ext cx="3739134" cy="677108"/>
          </a:xfrm>
          <a:prstGeom prst="rect">
            <a:avLst/>
          </a:prstGeom>
          <a:noFill/>
          <a:effectLst/>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RECESSION</a:t>
            </a:r>
          </a:p>
        </p:txBody>
      </p:sp>
      <p:sp>
        <p:nvSpPr>
          <p:cNvPr id="35" name="TextBox 34">
            <a:extLst>
              <a:ext uri="{FF2B5EF4-FFF2-40B4-BE49-F238E27FC236}">
                <a16:creationId xmlns:a16="http://schemas.microsoft.com/office/drawing/2014/main" id="{75DC6229-5970-75E5-FF5C-C8994B253588}"/>
              </a:ext>
            </a:extLst>
          </p:cNvPr>
          <p:cNvSpPr txBox="1"/>
          <p:nvPr/>
        </p:nvSpPr>
        <p:spPr>
          <a:xfrm>
            <a:off x="8040624" y="4180068"/>
            <a:ext cx="4864608" cy="584775"/>
          </a:xfrm>
          <a:prstGeom prst="rect">
            <a:avLst/>
          </a:prstGeom>
          <a:noFill/>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HOUSING CRASH</a:t>
            </a:r>
          </a:p>
        </p:txBody>
      </p:sp>
      <p:sp>
        <p:nvSpPr>
          <p:cNvPr id="36" name="TextBox 35">
            <a:extLst>
              <a:ext uri="{FF2B5EF4-FFF2-40B4-BE49-F238E27FC236}">
                <a16:creationId xmlns:a16="http://schemas.microsoft.com/office/drawing/2014/main" id="{E5E96F5E-50E0-49E6-0627-6E1EBA20BD5A}"/>
              </a:ext>
            </a:extLst>
          </p:cNvPr>
          <p:cNvSpPr txBox="1"/>
          <p:nvPr/>
        </p:nvSpPr>
        <p:spPr>
          <a:xfrm>
            <a:off x="4438518" y="5502945"/>
            <a:ext cx="8276273" cy="1477328"/>
          </a:xfrm>
          <a:prstGeom prst="rect">
            <a:avLst/>
          </a:prstGeom>
          <a:noFill/>
          <a:effectLst/>
        </p:spPr>
        <p:txBody>
          <a:bodyPr wrap="square" rtlCol="0">
            <a:spAutoFit/>
          </a:bodyPr>
          <a:lstStyle/>
          <a:p>
            <a:r>
              <a:rPr lang="en-US" sz="8700" b="1" dirty="0">
                <a:solidFill>
                  <a:schemeClr val="bg1"/>
                </a:solidFill>
                <a:latin typeface="Arial" panose="020B0604020202020204" pitchFamily="34" charset="0"/>
                <a:cs typeface="Arial" panose="020B0604020202020204" pitchFamily="34" charset="0"/>
              </a:rPr>
              <a:t>LEGISLATION</a:t>
            </a:r>
          </a:p>
        </p:txBody>
      </p:sp>
      <p:sp>
        <p:nvSpPr>
          <p:cNvPr id="37" name="TextBox 36">
            <a:extLst>
              <a:ext uri="{FF2B5EF4-FFF2-40B4-BE49-F238E27FC236}">
                <a16:creationId xmlns:a16="http://schemas.microsoft.com/office/drawing/2014/main" id="{61F4F1AE-8512-1ADE-0BC8-AED4A86D92C5}"/>
              </a:ext>
            </a:extLst>
          </p:cNvPr>
          <p:cNvSpPr txBox="1"/>
          <p:nvPr/>
        </p:nvSpPr>
        <p:spPr>
          <a:xfrm>
            <a:off x="113157" y="5692354"/>
            <a:ext cx="5072634" cy="615553"/>
          </a:xfrm>
          <a:prstGeom prst="rect">
            <a:avLst/>
          </a:prstGeom>
          <a:noFill/>
          <a:effectLst/>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RETIREMENT RISK</a:t>
            </a:r>
          </a:p>
        </p:txBody>
      </p:sp>
      <p:sp>
        <p:nvSpPr>
          <p:cNvPr id="38" name="TextBox 37">
            <a:extLst>
              <a:ext uri="{FF2B5EF4-FFF2-40B4-BE49-F238E27FC236}">
                <a16:creationId xmlns:a16="http://schemas.microsoft.com/office/drawing/2014/main" id="{D76E49E8-0375-7B0F-082A-16E67F64FBC5}"/>
              </a:ext>
            </a:extLst>
          </p:cNvPr>
          <p:cNvSpPr txBox="1"/>
          <p:nvPr/>
        </p:nvSpPr>
        <p:spPr>
          <a:xfrm>
            <a:off x="756927" y="1972662"/>
            <a:ext cx="10145268" cy="584775"/>
          </a:xfrm>
          <a:prstGeom prst="rect">
            <a:avLst/>
          </a:prstGeom>
          <a:noFill/>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BOND RETURNS</a:t>
            </a:r>
          </a:p>
        </p:txBody>
      </p:sp>
      <p:sp>
        <p:nvSpPr>
          <p:cNvPr id="39" name="TextBox 38">
            <a:extLst>
              <a:ext uri="{FF2B5EF4-FFF2-40B4-BE49-F238E27FC236}">
                <a16:creationId xmlns:a16="http://schemas.microsoft.com/office/drawing/2014/main" id="{8165C450-E426-28B1-5EAC-D22CB986B61F}"/>
              </a:ext>
            </a:extLst>
          </p:cNvPr>
          <p:cNvSpPr txBox="1"/>
          <p:nvPr/>
        </p:nvSpPr>
        <p:spPr>
          <a:xfrm>
            <a:off x="7466218" y="9147"/>
            <a:ext cx="10145269" cy="677108"/>
          </a:xfrm>
          <a:prstGeom prst="rect">
            <a:avLst/>
          </a:prstGeom>
          <a:noFill/>
          <a:effectLst/>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BEAR MARKETS</a:t>
            </a:r>
          </a:p>
        </p:txBody>
      </p:sp>
      <p:sp>
        <p:nvSpPr>
          <p:cNvPr id="40" name="TextBox 39">
            <a:extLst>
              <a:ext uri="{FF2B5EF4-FFF2-40B4-BE49-F238E27FC236}">
                <a16:creationId xmlns:a16="http://schemas.microsoft.com/office/drawing/2014/main" id="{5BA320EF-B181-3671-C772-B8F1BBDCBA8C}"/>
              </a:ext>
            </a:extLst>
          </p:cNvPr>
          <p:cNvSpPr txBox="1"/>
          <p:nvPr/>
        </p:nvSpPr>
        <p:spPr>
          <a:xfrm>
            <a:off x="635949" y="5147972"/>
            <a:ext cx="4864608" cy="1862048"/>
          </a:xfrm>
          <a:prstGeom prst="rect">
            <a:avLst/>
          </a:prstGeom>
          <a:noFill/>
          <a:effectLst/>
        </p:spPr>
        <p:txBody>
          <a:bodyPr wrap="square" rtlCol="0">
            <a:spAutoFit/>
          </a:bodyPr>
          <a:lstStyle/>
          <a:p>
            <a:r>
              <a:rPr lang="en-US" sz="4200" dirty="0">
                <a:solidFill>
                  <a:schemeClr val="bg1"/>
                </a:solidFill>
                <a:latin typeface="Arial" panose="020B0604020202020204" pitchFamily="34" charset="0"/>
                <a:cs typeface="Arial" panose="020B0604020202020204" pitchFamily="34" charset="0"/>
              </a:rPr>
              <a:t>UNCERTAINTY</a:t>
            </a:r>
            <a:r>
              <a:rPr lang="en-US" sz="11500" dirty="0">
                <a:solidFill>
                  <a:schemeClr val="bg1"/>
                </a:solidFill>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9C0564A6-0C8D-F86C-6AE2-083136859EF1}"/>
              </a:ext>
            </a:extLst>
          </p:cNvPr>
          <p:cNvSpPr txBox="1"/>
          <p:nvPr/>
        </p:nvSpPr>
        <p:spPr>
          <a:xfrm>
            <a:off x="-154044" y="-230597"/>
            <a:ext cx="8079486" cy="1785104"/>
          </a:xfrm>
          <a:prstGeom prst="rect">
            <a:avLst/>
          </a:prstGeom>
          <a:noFill/>
          <a:effectLst/>
        </p:spPr>
        <p:txBody>
          <a:bodyPr wrap="square" rtlCol="0">
            <a:spAutoFit/>
          </a:bodyPr>
          <a:lstStyle/>
          <a:p>
            <a:pPr algn="ctr"/>
            <a:r>
              <a:rPr lang="en-US" sz="11000" b="1" dirty="0">
                <a:solidFill>
                  <a:schemeClr val="bg1"/>
                </a:solidFill>
                <a:latin typeface="Arial" panose="020B0604020202020204" pitchFamily="34" charset="0"/>
                <a:cs typeface="Arial" panose="020B0604020202020204" pitchFamily="34" charset="0"/>
              </a:rPr>
              <a:t>INFLATION </a:t>
            </a:r>
          </a:p>
        </p:txBody>
      </p:sp>
    </p:spTree>
    <p:extLst>
      <p:ext uri="{BB962C8B-B14F-4D97-AF65-F5344CB8AC3E}">
        <p14:creationId xmlns:p14="http://schemas.microsoft.com/office/powerpoint/2010/main" val="23165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par>
                          <p:cTn id="60" fill="hold">
                            <p:stCondLst>
                              <p:cond delay="7000"/>
                            </p:stCondLst>
                            <p:childTnLst>
                              <p:par>
                                <p:cTn id="61" presetID="10" presetClass="entr" presetSubtype="0" fill="hold" grpId="0" nodeType="afterEffect">
                                  <p:stCondLst>
                                    <p:cond delay="5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LEGISLATIVE RISK</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D034A-60E9-003A-CC1E-A6B2ECBD99BC}"/>
              </a:ext>
            </a:extLst>
          </p:cNvPr>
          <p:cNvSpPr/>
          <p:nvPr/>
        </p:nvSpPr>
        <p:spPr>
          <a:xfrm rot="16200000">
            <a:off x="4065519" y="-3243971"/>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Open book outline">
            <a:extLst>
              <a:ext uri="{FF2B5EF4-FFF2-40B4-BE49-F238E27FC236}">
                <a16:creationId xmlns:a16="http://schemas.microsoft.com/office/drawing/2014/main" id="{DCE73D8D-01AE-C115-9807-684A73F236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1989" y="2491945"/>
            <a:ext cx="1992552" cy="1992552"/>
          </a:xfrm>
          <a:prstGeom prst="rect">
            <a:avLst/>
          </a:prstGeom>
        </p:spPr>
      </p:pic>
      <p:cxnSp>
        <p:nvCxnSpPr>
          <p:cNvPr id="3" name="Straight Connector 2">
            <a:extLst>
              <a:ext uri="{FF2B5EF4-FFF2-40B4-BE49-F238E27FC236}">
                <a16:creationId xmlns:a16="http://schemas.microsoft.com/office/drawing/2014/main" id="{4018B1E3-7291-C5F9-D633-4590282F6940}"/>
              </a:ext>
            </a:extLst>
          </p:cNvPr>
          <p:cNvCxnSpPr>
            <a:cxnSpLocks/>
          </p:cNvCxnSpPr>
          <p:nvPr/>
        </p:nvCxnSpPr>
        <p:spPr>
          <a:xfrm>
            <a:off x="4592373" y="2338705"/>
            <a:ext cx="0" cy="214579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4705E75-B0A3-C9CE-3650-122FC985C17B}"/>
              </a:ext>
            </a:extLst>
          </p:cNvPr>
          <p:cNvSpPr txBox="1"/>
          <p:nvPr/>
        </p:nvSpPr>
        <p:spPr>
          <a:xfrm>
            <a:off x="4811828" y="2321673"/>
            <a:ext cx="5956431" cy="2000548"/>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LEGISLATIVE RISK</a:t>
            </a:r>
          </a:p>
          <a:p>
            <a:r>
              <a:rPr lang="en-US" sz="1400" i="1" dirty="0">
                <a:solidFill>
                  <a:schemeClr val="bg1"/>
                </a:solidFill>
                <a:latin typeface="Arial" panose="020B0604020202020204" pitchFamily="34" charset="0"/>
                <a:cs typeface="Arial" panose="020B0604020202020204" pitchFamily="34" charset="0"/>
              </a:rPr>
              <a:t>Noun</a:t>
            </a:r>
          </a:p>
          <a:p>
            <a:endParaRPr lang="en-US" sz="1400" i="1" dirty="0">
              <a:solidFill>
                <a:schemeClr val="tx2">
                  <a:lumMod val="10000"/>
                  <a:lumOff val="90000"/>
                </a:schemeClr>
              </a:solidFill>
              <a:latin typeface="Arial" panose="020B0604020202020204" pitchFamily="34" charset="0"/>
              <a:cs typeface="Arial" panose="020B0604020202020204" pitchFamily="34" charset="0"/>
            </a:endParaRPr>
          </a:p>
          <a:p>
            <a:r>
              <a:rPr lang="en-US" sz="1800" dirty="0">
                <a:solidFill>
                  <a:schemeClr val="bg1"/>
                </a:solidFill>
                <a:latin typeface="Arial" panose="020B0604020202020204" pitchFamily="34" charset="0"/>
                <a:cs typeface="Arial" panose="020B0604020202020204" pitchFamily="34" charset="0"/>
              </a:rPr>
              <a:t>T</a:t>
            </a:r>
            <a:r>
              <a:rPr lang="en-US" sz="1800" i="0" dirty="0">
                <a:solidFill>
                  <a:schemeClr val="bg1"/>
                </a:solidFill>
                <a:effectLst/>
                <a:latin typeface="Arial" panose="020B0604020202020204" pitchFamily="34" charset="0"/>
                <a:cs typeface="Arial" panose="020B0604020202020204" pitchFamily="34" charset="0"/>
              </a:rPr>
              <a:t>he potential that regulations or legislation by the government could significantly alter the business prospects of one or more companies. This can have negative effects on your retirement income.</a:t>
            </a:r>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83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8F9096-6671-1BB2-91FC-9A7064319CC9}"/>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C49D01-85FF-BB27-E049-4A96C4533DAE}"/>
              </a:ext>
            </a:extLst>
          </p:cNvPr>
          <p:cNvSpPr>
            <a:spLocks noGrp="1"/>
          </p:cNvSpPr>
          <p:nvPr>
            <p:ph idx="4294967295"/>
          </p:nvPr>
        </p:nvSpPr>
        <p:spPr>
          <a:xfrm>
            <a:off x="1009554" y="3312971"/>
            <a:ext cx="10515600" cy="620712"/>
          </a:xfrm>
        </p:spPr>
        <p:txBody>
          <a:bodyPr>
            <a:normAutofit/>
          </a:bodyPr>
          <a:lstStyle/>
          <a:p>
            <a:pPr marL="0" indent="0" algn="l" rtl="0" fontAlgn="base">
              <a:buNone/>
            </a:pPr>
            <a:r>
              <a:rPr lang="en-US" sz="2400" b="1" i="0" dirty="0">
                <a:solidFill>
                  <a:schemeClr val="bg1"/>
                </a:solidFill>
                <a:effectLst/>
                <a:latin typeface="Arial" panose="020B0604020202020204" pitchFamily="34" charset="0"/>
                <a:cs typeface="Arial" panose="020B0604020202020204" pitchFamily="34" charset="0"/>
              </a:rPr>
              <a:t>The 1950s, 1960s and 1970s </a:t>
            </a:r>
          </a:p>
          <a:p>
            <a:pPr marL="0" indent="0" algn="l" rtl="0" fontAlgn="base">
              <a:buNone/>
            </a:pPr>
            <a:endParaRPr lang="en-US" sz="1600" b="0" i="0" dirty="0">
              <a:effectLst/>
            </a:endParaRPr>
          </a:p>
          <a:p>
            <a:pPr marL="914400" lvl="2" indent="0" fontAlgn="base">
              <a:buNone/>
            </a:pPr>
            <a:endParaRPr lang="en-US" sz="1600" b="0" i="0" dirty="0">
              <a:solidFill>
                <a:srgbClr val="000000"/>
              </a:solidFill>
              <a:effectLst/>
              <a:latin typeface="Calibri" panose="020F0502020204030204" pitchFamily="34" charset="0"/>
            </a:endParaRPr>
          </a:p>
          <a:p>
            <a:endParaRPr lang="en-US" dirty="0"/>
          </a:p>
        </p:txBody>
      </p:sp>
      <p:cxnSp>
        <p:nvCxnSpPr>
          <p:cNvPr id="19" name="Straight Connector 18">
            <a:extLst>
              <a:ext uri="{FF2B5EF4-FFF2-40B4-BE49-F238E27FC236}">
                <a16:creationId xmlns:a16="http://schemas.microsoft.com/office/drawing/2014/main" id="{2166618C-D972-8450-E1A3-9F1365577754}"/>
              </a:ext>
            </a:extLst>
          </p:cNvPr>
          <p:cNvCxnSpPr/>
          <p:nvPr/>
        </p:nvCxnSpPr>
        <p:spPr>
          <a:xfrm flipV="1">
            <a:off x="1168254" y="2745088"/>
            <a:ext cx="0" cy="4822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1EF66CD-DFD8-8C02-C083-3EECB29AEDB1}"/>
              </a:ext>
            </a:extLst>
          </p:cNvPr>
          <p:cNvSpPr txBox="1"/>
          <p:nvPr/>
        </p:nvSpPr>
        <p:spPr>
          <a:xfrm>
            <a:off x="5245775" y="4773469"/>
            <a:ext cx="4796583" cy="984885"/>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cs typeface="Arial" panose="020B0604020202020204" pitchFamily="34" charset="0"/>
              </a:rPr>
              <a:t>Over this 30-year time frame, the top federal tax rate never fell below 70% </a:t>
            </a:r>
            <a:endParaRPr lang="en-US" sz="2000" dirty="0">
              <a:solidFill>
                <a:schemeClr val="bg1"/>
              </a:solidFill>
              <a:latin typeface="Arial" panose="020B0604020202020204" pitchFamily="34" charset="0"/>
              <a:cs typeface="Arial" panose="020B0604020202020204" pitchFamily="34" charset="0"/>
            </a:endParaRPr>
          </a:p>
          <a:p>
            <a:endParaRPr lang="en-US" dirty="0"/>
          </a:p>
        </p:txBody>
      </p:sp>
      <p:grpSp>
        <p:nvGrpSpPr>
          <p:cNvPr id="2" name="Group 1">
            <a:extLst>
              <a:ext uri="{FF2B5EF4-FFF2-40B4-BE49-F238E27FC236}">
                <a16:creationId xmlns:a16="http://schemas.microsoft.com/office/drawing/2014/main" id="{063B709B-781D-06A5-41AF-A072C0B550F8}"/>
              </a:ext>
            </a:extLst>
          </p:cNvPr>
          <p:cNvGrpSpPr/>
          <p:nvPr/>
        </p:nvGrpSpPr>
        <p:grpSpPr>
          <a:xfrm>
            <a:off x="783336" y="1932298"/>
            <a:ext cx="17214402" cy="812790"/>
            <a:chOff x="783336" y="3037889"/>
            <a:chExt cx="17214402" cy="812790"/>
          </a:xfrm>
        </p:grpSpPr>
        <p:cxnSp>
          <p:nvCxnSpPr>
            <p:cNvPr id="8" name="Straight Connector 7">
              <a:extLst>
                <a:ext uri="{FF2B5EF4-FFF2-40B4-BE49-F238E27FC236}">
                  <a16:creationId xmlns:a16="http://schemas.microsoft.com/office/drawing/2014/main" id="{F8248CFC-85A5-9A38-0DD0-3DD677A3926D}"/>
                </a:ext>
              </a:extLst>
            </p:cNvPr>
            <p:cNvCxnSpPr>
              <a:cxnSpLocks/>
            </p:cNvCxnSpPr>
            <p:nvPr/>
          </p:nvCxnSpPr>
          <p:spPr>
            <a:xfrm>
              <a:off x="838200" y="3429000"/>
              <a:ext cx="168645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56FBF8F-DB56-E41A-B14E-0AC1C1BD5A70}"/>
                </a:ext>
              </a:extLst>
            </p:cNvPr>
            <p:cNvSpPr/>
            <p:nvPr/>
          </p:nvSpPr>
          <p:spPr>
            <a:xfrm>
              <a:off x="783336"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FABEF40-4EE1-B7A4-5C6D-1C28B4F5216F}"/>
                </a:ext>
              </a:extLst>
            </p:cNvPr>
            <p:cNvSpPr/>
            <p:nvPr/>
          </p:nvSpPr>
          <p:spPr>
            <a:xfrm>
              <a:off x="5787735"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F6B03A-0790-6E2A-8489-7A0784592089}"/>
                </a:ext>
              </a:extLst>
            </p:cNvPr>
            <p:cNvSpPr/>
            <p:nvPr/>
          </p:nvSpPr>
          <p:spPr>
            <a:xfrm>
              <a:off x="11477028"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2ED7D4-57F6-D856-2D88-CC31D37555BA}"/>
                </a:ext>
              </a:extLst>
            </p:cNvPr>
            <p:cNvSpPr/>
            <p:nvPr/>
          </p:nvSpPr>
          <p:spPr>
            <a:xfrm>
              <a:off x="17227902"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icture containing text, outdoor, ground, building&#10;&#10;Description automatically generated">
            <a:extLst>
              <a:ext uri="{FF2B5EF4-FFF2-40B4-BE49-F238E27FC236}">
                <a16:creationId xmlns:a16="http://schemas.microsoft.com/office/drawing/2014/main" id="{EF768D27-EF5A-5AAB-EB56-E8D344725F4B}"/>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168254" y="4032465"/>
            <a:ext cx="3322919" cy="2057440"/>
          </a:xfrm>
          <a:prstGeom prst="rect">
            <a:avLst/>
          </a:prstGeom>
          <a:ln w="38100">
            <a:solidFill>
              <a:schemeClr val="bg1"/>
            </a:solidFill>
          </a:ln>
        </p:spPr>
      </p:pic>
      <p:sp>
        <p:nvSpPr>
          <p:cNvPr id="4" name="TextBox 3">
            <a:extLst>
              <a:ext uri="{FF2B5EF4-FFF2-40B4-BE49-F238E27FC236}">
                <a16:creationId xmlns:a16="http://schemas.microsoft.com/office/drawing/2014/main" id="{F4A8073B-D894-D2D0-5785-4419956CC5BF}"/>
              </a:ext>
            </a:extLst>
          </p:cNvPr>
          <p:cNvSpPr txBox="1"/>
          <p:nvPr/>
        </p:nvSpPr>
        <p:spPr>
          <a:xfrm>
            <a:off x="249836" y="6271063"/>
            <a:ext cx="11692328" cy="327077"/>
          </a:xfrm>
          <a:prstGeom prst="rect">
            <a:avLst/>
          </a:prstGeom>
          <a:noFill/>
        </p:spPr>
        <p:txBody>
          <a:bodyPr wrap="square" rtlCol="0">
            <a:spAutoFit/>
          </a:bodyPr>
          <a:lstStyle/>
          <a:p>
            <a:pPr algn="ctr">
              <a:lnSpc>
                <a:spcPct val="120000"/>
              </a:lnSpc>
            </a:pPr>
            <a:r>
              <a:rPr lang="en-US" sz="1400" i="1" dirty="0">
                <a:solidFill>
                  <a:schemeClr val="bg1"/>
                </a:solidFill>
                <a:latin typeface="Arial" panose="020B0604020202020204" pitchFamily="34" charset="0"/>
                <a:cs typeface="Arial" panose="020B0604020202020204" pitchFamily="34" charset="0"/>
              </a:rPr>
              <a:t>Source: https://</a:t>
            </a:r>
            <a:r>
              <a:rPr lang="en-US" sz="1400" i="1" dirty="0" err="1">
                <a:solidFill>
                  <a:schemeClr val="bg1"/>
                </a:solidFill>
                <a:latin typeface="Arial" panose="020B0604020202020204" pitchFamily="34" charset="0"/>
                <a:cs typeface="Arial" panose="020B0604020202020204" pitchFamily="34" charset="0"/>
              </a:rPr>
              <a:t>taxfoundation.org</a:t>
            </a:r>
            <a:r>
              <a:rPr lang="en-US" sz="1400" i="1" dirty="0">
                <a:solidFill>
                  <a:schemeClr val="bg1"/>
                </a:solidFill>
                <a:latin typeface="Arial" panose="020B0604020202020204" pitchFamily="34" charset="0"/>
                <a:cs typeface="Arial" panose="020B0604020202020204" pitchFamily="34" charset="0"/>
              </a:rPr>
              <a:t>/data/all/federal/historical-income-tax-rates-brackets/. Accessed 1/8/2026</a:t>
            </a:r>
          </a:p>
        </p:txBody>
      </p:sp>
      <p:sp>
        <p:nvSpPr>
          <p:cNvPr id="10" name="Title 3">
            <a:extLst>
              <a:ext uri="{FF2B5EF4-FFF2-40B4-BE49-F238E27FC236}">
                <a16:creationId xmlns:a16="http://schemas.microsoft.com/office/drawing/2014/main" id="{DCD4EF4C-AF3E-D984-E533-F9FF135B3E19}"/>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12" name="Rectangle 11">
            <a:extLst>
              <a:ext uri="{FF2B5EF4-FFF2-40B4-BE49-F238E27FC236}">
                <a16:creationId xmlns:a16="http://schemas.microsoft.com/office/drawing/2014/main" id="{294ED4FA-E90F-8D6D-016A-1A829094BB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809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Lst>
  </p:timing>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ECADB4-15BB-10AC-A553-8F0A72DF73C0}"/>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AFFB463-19F8-5F09-66E2-54A373848AE6}"/>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7" name="Rectangle 6">
            <a:extLst>
              <a:ext uri="{FF2B5EF4-FFF2-40B4-BE49-F238E27FC236}">
                <a16:creationId xmlns:a16="http://schemas.microsoft.com/office/drawing/2014/main" id="{C682E78F-1D35-9439-9098-091AF3498838}"/>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1EF66CD-DFD8-8C02-C083-3EECB29AEDB1}"/>
              </a:ext>
            </a:extLst>
          </p:cNvPr>
          <p:cNvSpPr txBox="1"/>
          <p:nvPr/>
        </p:nvSpPr>
        <p:spPr>
          <a:xfrm>
            <a:off x="5245774" y="4496470"/>
            <a:ext cx="6141364" cy="1600438"/>
          </a:xfrm>
          <a:prstGeom prst="rect">
            <a:avLst/>
          </a:prstGeom>
          <a:noFill/>
        </p:spPr>
        <p:txBody>
          <a:bodyPr wrap="square" rtlCol="0">
            <a:spAutoFit/>
          </a:bodyPr>
          <a:lstStyle/>
          <a:p>
            <a:pPr marL="285750" indent="-285750" fontAlgn="base">
              <a:buFont typeface="Arial" panose="020B0604020202020204" pitchFamily="34" charset="0"/>
              <a:buChar char="•"/>
            </a:pPr>
            <a:r>
              <a:rPr lang="en-US" sz="2000" dirty="0">
                <a:solidFill>
                  <a:schemeClr val="bg1"/>
                </a:solidFill>
              </a:rPr>
              <a:t>1981 </a:t>
            </a:r>
            <a:r>
              <a:rPr lang="en-US" sz="2000" dirty="0">
                <a:solidFill>
                  <a:schemeClr val="bg1"/>
                </a:solidFill>
                <a:latin typeface="Arial" panose="020B0604020202020204" pitchFamily="34" charset="0"/>
                <a:cs typeface="Arial" panose="020B0604020202020204" pitchFamily="34" charset="0"/>
              </a:rPr>
              <a:t>–</a:t>
            </a:r>
            <a:r>
              <a:rPr lang="en-US" sz="2000" dirty="0">
                <a:solidFill>
                  <a:schemeClr val="bg1"/>
                </a:solidFill>
              </a:rPr>
              <a:t> The Economic Recovery Tax Act of 1981 </a:t>
            </a:r>
            <a:r>
              <a:rPr lang="en-US" sz="2000" dirty="0">
                <a:solidFill>
                  <a:schemeClr val="bg1"/>
                </a:solidFill>
                <a:latin typeface="Arial" panose="020B0604020202020204" pitchFamily="34" charset="0"/>
                <a:cs typeface="Arial" panose="020B0604020202020204" pitchFamily="34" charset="0"/>
              </a:rPr>
              <a:t>– </a:t>
            </a:r>
            <a:r>
              <a:rPr lang="en-US" sz="2000" dirty="0">
                <a:solidFill>
                  <a:schemeClr val="bg1"/>
                </a:solidFill>
              </a:rPr>
              <a:t>dropped taxes for high earners from 70% to 50% </a:t>
            </a:r>
          </a:p>
          <a:p>
            <a:pPr marL="285750" indent="-285750" fontAlgn="base">
              <a:buFont typeface="Arial" panose="020B0604020202020204" pitchFamily="34" charset="0"/>
              <a:buChar char="•"/>
            </a:pPr>
            <a:r>
              <a:rPr lang="en-US" sz="2000" dirty="0">
                <a:solidFill>
                  <a:schemeClr val="bg1"/>
                </a:solidFill>
              </a:rPr>
              <a:t>1986 </a:t>
            </a:r>
            <a:r>
              <a:rPr lang="en-US" sz="2000" dirty="0">
                <a:solidFill>
                  <a:schemeClr val="bg1"/>
                </a:solidFill>
                <a:latin typeface="Arial" panose="020B0604020202020204" pitchFamily="34" charset="0"/>
                <a:cs typeface="Arial" panose="020B0604020202020204" pitchFamily="34" charset="0"/>
              </a:rPr>
              <a:t>–</a:t>
            </a:r>
            <a:r>
              <a:rPr lang="en-US" sz="2000" dirty="0">
                <a:solidFill>
                  <a:schemeClr val="bg1"/>
                </a:solidFill>
              </a:rPr>
              <a:t> The Tax Reform Act of 1986 </a:t>
            </a:r>
            <a:r>
              <a:rPr lang="en-US" sz="2000" dirty="0">
                <a:solidFill>
                  <a:schemeClr val="bg1"/>
                </a:solidFill>
                <a:latin typeface="Arial" panose="020B0604020202020204" pitchFamily="34" charset="0"/>
                <a:cs typeface="Arial" panose="020B0604020202020204" pitchFamily="34" charset="0"/>
              </a:rPr>
              <a:t>–</a:t>
            </a:r>
            <a:r>
              <a:rPr lang="en-US" sz="2000" dirty="0">
                <a:solidFill>
                  <a:schemeClr val="bg1"/>
                </a:solidFill>
              </a:rPr>
              <a:t> dropped tax rate to 28% (promised it would never go below 28%)</a:t>
            </a:r>
          </a:p>
          <a:p>
            <a:endParaRPr lang="en-US" dirty="0"/>
          </a:p>
        </p:txBody>
      </p:sp>
      <p:pic>
        <p:nvPicPr>
          <p:cNvPr id="5" name="Picture 4" descr="A picture containing outdoor, building, sky, ground&#10;&#10;Description automatically generated">
            <a:extLst>
              <a:ext uri="{FF2B5EF4-FFF2-40B4-BE49-F238E27FC236}">
                <a16:creationId xmlns:a16="http://schemas.microsoft.com/office/drawing/2014/main" id="{58D081DA-BC06-A334-371F-56DD1216DA9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68254" y="4019361"/>
            <a:ext cx="3322919" cy="2097839"/>
          </a:xfrm>
          <a:prstGeom prst="rect">
            <a:avLst/>
          </a:prstGeom>
          <a:ln w="38100">
            <a:solidFill>
              <a:schemeClr val="bg1"/>
            </a:solidFill>
          </a:ln>
        </p:spPr>
      </p:pic>
      <p:grpSp>
        <p:nvGrpSpPr>
          <p:cNvPr id="16" name="Group 15">
            <a:extLst>
              <a:ext uri="{FF2B5EF4-FFF2-40B4-BE49-F238E27FC236}">
                <a16:creationId xmlns:a16="http://schemas.microsoft.com/office/drawing/2014/main" id="{F3AD84B9-D96C-0C1D-5556-D918258D18F8}"/>
              </a:ext>
            </a:extLst>
          </p:cNvPr>
          <p:cNvGrpSpPr/>
          <p:nvPr/>
        </p:nvGrpSpPr>
        <p:grpSpPr>
          <a:xfrm>
            <a:off x="-4219739" y="1932298"/>
            <a:ext cx="17214402" cy="812790"/>
            <a:chOff x="783336" y="3037889"/>
            <a:chExt cx="17214402" cy="812790"/>
          </a:xfrm>
        </p:grpSpPr>
        <p:cxnSp>
          <p:nvCxnSpPr>
            <p:cNvPr id="17" name="Straight Connector 16">
              <a:extLst>
                <a:ext uri="{FF2B5EF4-FFF2-40B4-BE49-F238E27FC236}">
                  <a16:creationId xmlns:a16="http://schemas.microsoft.com/office/drawing/2014/main" id="{F31206D2-7486-51B1-AFCD-455EB03921C6}"/>
                </a:ext>
              </a:extLst>
            </p:cNvPr>
            <p:cNvCxnSpPr>
              <a:cxnSpLocks/>
            </p:cNvCxnSpPr>
            <p:nvPr/>
          </p:nvCxnSpPr>
          <p:spPr>
            <a:xfrm>
              <a:off x="838200" y="3429000"/>
              <a:ext cx="168645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23EBA42-E88D-CEFF-ED64-D3B688676918}"/>
                </a:ext>
              </a:extLst>
            </p:cNvPr>
            <p:cNvSpPr/>
            <p:nvPr/>
          </p:nvSpPr>
          <p:spPr>
            <a:xfrm>
              <a:off x="783336"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BE211F6-ABD4-75C1-F6E7-272C7C123F6E}"/>
                </a:ext>
              </a:extLst>
            </p:cNvPr>
            <p:cNvSpPr/>
            <p:nvPr/>
          </p:nvSpPr>
          <p:spPr>
            <a:xfrm>
              <a:off x="5787735"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B63E8B3-A2B3-26A9-3905-D9DF543D6BE1}"/>
                </a:ext>
              </a:extLst>
            </p:cNvPr>
            <p:cNvSpPr/>
            <p:nvPr/>
          </p:nvSpPr>
          <p:spPr>
            <a:xfrm>
              <a:off x="11477028"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7FC0953-35B2-3107-3330-9FBF56814439}"/>
                </a:ext>
              </a:extLst>
            </p:cNvPr>
            <p:cNvSpPr/>
            <p:nvPr/>
          </p:nvSpPr>
          <p:spPr>
            <a:xfrm>
              <a:off x="17227902"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2">
            <a:extLst>
              <a:ext uri="{FF2B5EF4-FFF2-40B4-BE49-F238E27FC236}">
                <a16:creationId xmlns:a16="http://schemas.microsoft.com/office/drawing/2014/main" id="{B7AAD288-5009-AC43-D768-15D07EC7A6DB}"/>
              </a:ext>
            </a:extLst>
          </p:cNvPr>
          <p:cNvSpPr txBox="1">
            <a:spLocks/>
          </p:cNvSpPr>
          <p:nvPr/>
        </p:nvSpPr>
        <p:spPr>
          <a:xfrm>
            <a:off x="1009554" y="3312971"/>
            <a:ext cx="10515600" cy="620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2400" b="1" dirty="0">
                <a:solidFill>
                  <a:schemeClr val="bg1"/>
                </a:solidFill>
                <a:latin typeface="Arial" panose="020B0604020202020204" pitchFamily="34" charset="0"/>
                <a:cs typeface="Arial" panose="020B0604020202020204" pitchFamily="34" charset="0"/>
              </a:rPr>
              <a:t>The 1980s</a:t>
            </a:r>
          </a:p>
          <a:p>
            <a:pPr marL="0" indent="0" fontAlgn="base">
              <a:buFont typeface="Arial" panose="020B0604020202020204" pitchFamily="34" charset="0"/>
              <a:buNone/>
            </a:pPr>
            <a:endParaRPr lang="en-US" sz="1600" dirty="0"/>
          </a:p>
          <a:p>
            <a:pPr marL="914400" lvl="2" indent="0" fontAlgn="base">
              <a:buFont typeface="Arial" panose="020B0604020202020204" pitchFamily="34" charset="0"/>
              <a:buNone/>
            </a:pPr>
            <a:endParaRPr lang="en-US" sz="1600" dirty="0">
              <a:solidFill>
                <a:srgbClr val="000000"/>
              </a:solidFill>
              <a:latin typeface="Calibri" panose="020F0502020204030204" pitchFamily="34" charset="0"/>
            </a:endParaRPr>
          </a:p>
          <a:p>
            <a:endParaRPr lang="en-US" dirty="0"/>
          </a:p>
        </p:txBody>
      </p:sp>
      <p:cxnSp>
        <p:nvCxnSpPr>
          <p:cNvPr id="26" name="Straight Connector 25">
            <a:extLst>
              <a:ext uri="{FF2B5EF4-FFF2-40B4-BE49-F238E27FC236}">
                <a16:creationId xmlns:a16="http://schemas.microsoft.com/office/drawing/2014/main" id="{2B3D0DFC-D846-4CEC-56C0-9181F1675DCF}"/>
              </a:ext>
            </a:extLst>
          </p:cNvPr>
          <p:cNvCxnSpPr/>
          <p:nvPr/>
        </p:nvCxnSpPr>
        <p:spPr>
          <a:xfrm flipV="1">
            <a:off x="1168254" y="2745088"/>
            <a:ext cx="0" cy="4822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text, outdoor, ground, building&#10;&#10;Description automatically generated">
            <a:extLst>
              <a:ext uri="{FF2B5EF4-FFF2-40B4-BE49-F238E27FC236}">
                <a16:creationId xmlns:a16="http://schemas.microsoft.com/office/drawing/2014/main" id="{F8E47042-991C-1576-C8D8-6C68824A59A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164875" y="4032465"/>
            <a:ext cx="3322919" cy="2057440"/>
          </a:xfrm>
          <a:prstGeom prst="rect">
            <a:avLst/>
          </a:prstGeom>
          <a:ln w="38100">
            <a:solidFill>
              <a:schemeClr val="bg1"/>
            </a:solidFill>
          </a:ln>
        </p:spPr>
      </p:pic>
      <p:sp>
        <p:nvSpPr>
          <p:cNvPr id="6" name="TextBox 5">
            <a:extLst>
              <a:ext uri="{FF2B5EF4-FFF2-40B4-BE49-F238E27FC236}">
                <a16:creationId xmlns:a16="http://schemas.microsoft.com/office/drawing/2014/main" id="{CD3002FA-DA8E-33AB-34FB-41CA0BBE107F}"/>
              </a:ext>
            </a:extLst>
          </p:cNvPr>
          <p:cNvSpPr txBox="1"/>
          <p:nvPr/>
        </p:nvSpPr>
        <p:spPr>
          <a:xfrm>
            <a:off x="249836" y="6271063"/>
            <a:ext cx="11692328" cy="327077"/>
          </a:xfrm>
          <a:prstGeom prst="rect">
            <a:avLst/>
          </a:prstGeom>
          <a:noFill/>
        </p:spPr>
        <p:txBody>
          <a:bodyPr wrap="square" rtlCol="0">
            <a:spAutoFit/>
          </a:bodyPr>
          <a:lstStyle/>
          <a:p>
            <a:pPr algn="ctr">
              <a:lnSpc>
                <a:spcPct val="120000"/>
              </a:lnSpc>
            </a:pPr>
            <a:r>
              <a:rPr lang="en-US" sz="1400" i="1" dirty="0">
                <a:solidFill>
                  <a:schemeClr val="bg1"/>
                </a:solidFill>
                <a:latin typeface="Arial" panose="020B0604020202020204" pitchFamily="34" charset="0"/>
                <a:cs typeface="Arial" panose="020B0604020202020204" pitchFamily="34" charset="0"/>
              </a:rPr>
              <a:t>Source: https://</a:t>
            </a:r>
            <a:r>
              <a:rPr lang="en-US" sz="1400" i="1" dirty="0" err="1">
                <a:solidFill>
                  <a:schemeClr val="bg1"/>
                </a:solidFill>
                <a:latin typeface="Arial" panose="020B0604020202020204" pitchFamily="34" charset="0"/>
                <a:cs typeface="Arial" panose="020B0604020202020204" pitchFamily="34" charset="0"/>
              </a:rPr>
              <a:t>taxfoundation.org</a:t>
            </a:r>
            <a:r>
              <a:rPr lang="en-US" sz="1400" i="1" dirty="0">
                <a:solidFill>
                  <a:schemeClr val="bg1"/>
                </a:solidFill>
                <a:latin typeface="Arial" panose="020B0604020202020204" pitchFamily="34" charset="0"/>
                <a:cs typeface="Arial" panose="020B0604020202020204" pitchFamily="34" charset="0"/>
              </a:rPr>
              <a:t>/data/all/federal/historical-income-tax-rates-brackets/. Accessed 1/8/2026</a:t>
            </a:r>
          </a:p>
        </p:txBody>
      </p:sp>
    </p:spTree>
    <p:extLst>
      <p:ext uri="{BB962C8B-B14F-4D97-AF65-F5344CB8AC3E}">
        <p14:creationId xmlns:p14="http://schemas.microsoft.com/office/powerpoint/2010/main" val="1931116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EF2B3F-A0EA-E485-8F18-1C48306B0B6A}"/>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796DCB2-69EC-27A6-39A3-EDB72000FDC0}"/>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F8F3424-6502-12ED-ECF0-EE70CC468F9B}"/>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1EF66CD-DFD8-8C02-C083-3EECB29AEDB1}"/>
              </a:ext>
            </a:extLst>
          </p:cNvPr>
          <p:cNvSpPr txBox="1"/>
          <p:nvPr/>
        </p:nvSpPr>
        <p:spPr>
          <a:xfrm>
            <a:off x="4689566" y="4697224"/>
            <a:ext cx="6540409" cy="984885"/>
          </a:xfrm>
          <a:prstGeom prst="rect">
            <a:avLst/>
          </a:prstGeom>
          <a:noFill/>
        </p:spPr>
        <p:txBody>
          <a:bodyPr wrap="square" rtlCol="0">
            <a:spAutoFit/>
          </a:bodyPr>
          <a:lstStyle/>
          <a:p>
            <a:pPr marL="742950" lvl="1" indent="-285750" fontAlgn="base">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2001 – Economic Growth and Reconciliation Act of 2001 – dropped the highest tax rate to 35%</a:t>
            </a:r>
          </a:p>
          <a:p>
            <a:pPr marL="285750" indent="-285750">
              <a:buFont typeface="Arial" panose="020B0604020202020204" pitchFamily="34" charset="0"/>
              <a:buChar char="•"/>
            </a:pPr>
            <a:endParaRPr lang="en-US" dirty="0"/>
          </a:p>
        </p:txBody>
      </p:sp>
      <p:pic>
        <p:nvPicPr>
          <p:cNvPr id="9" name="Picture 8" descr="A satellite image of the earth&#10;&#10;Description automatically generated with low confidence">
            <a:extLst>
              <a:ext uri="{FF2B5EF4-FFF2-40B4-BE49-F238E27FC236}">
                <a16:creationId xmlns:a16="http://schemas.microsoft.com/office/drawing/2014/main" id="{8CB590A7-7881-F51E-F5B1-5D06FE59009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63152" y="3979681"/>
            <a:ext cx="3387526" cy="2110212"/>
          </a:xfrm>
          <a:prstGeom prst="rect">
            <a:avLst/>
          </a:prstGeom>
          <a:ln w="38100">
            <a:solidFill>
              <a:schemeClr val="bg1"/>
            </a:solidFill>
          </a:ln>
        </p:spPr>
      </p:pic>
      <p:grpSp>
        <p:nvGrpSpPr>
          <p:cNvPr id="17" name="Group 16">
            <a:extLst>
              <a:ext uri="{FF2B5EF4-FFF2-40B4-BE49-F238E27FC236}">
                <a16:creationId xmlns:a16="http://schemas.microsoft.com/office/drawing/2014/main" id="{AF0CCAA9-AA22-2BF8-1D40-9355032F3549}"/>
              </a:ext>
            </a:extLst>
          </p:cNvPr>
          <p:cNvGrpSpPr/>
          <p:nvPr/>
        </p:nvGrpSpPr>
        <p:grpSpPr>
          <a:xfrm>
            <a:off x="-9915458" y="1932298"/>
            <a:ext cx="17214402" cy="812790"/>
            <a:chOff x="783336" y="3037889"/>
            <a:chExt cx="17214402" cy="812790"/>
          </a:xfrm>
        </p:grpSpPr>
        <p:cxnSp>
          <p:nvCxnSpPr>
            <p:cNvPr id="21" name="Straight Connector 20">
              <a:extLst>
                <a:ext uri="{FF2B5EF4-FFF2-40B4-BE49-F238E27FC236}">
                  <a16:creationId xmlns:a16="http://schemas.microsoft.com/office/drawing/2014/main" id="{E4BCCAD8-D15E-79F0-D84C-77BE1EE27F77}"/>
                </a:ext>
              </a:extLst>
            </p:cNvPr>
            <p:cNvCxnSpPr>
              <a:cxnSpLocks/>
            </p:cNvCxnSpPr>
            <p:nvPr/>
          </p:nvCxnSpPr>
          <p:spPr>
            <a:xfrm>
              <a:off x="838200" y="3429000"/>
              <a:ext cx="168645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5951045-E593-1F7A-47CB-417EC16E1217}"/>
                </a:ext>
              </a:extLst>
            </p:cNvPr>
            <p:cNvSpPr/>
            <p:nvPr/>
          </p:nvSpPr>
          <p:spPr>
            <a:xfrm>
              <a:off x="783336"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7C105FC-631D-2A8C-FD29-5AAF72AFA3F1}"/>
                </a:ext>
              </a:extLst>
            </p:cNvPr>
            <p:cNvSpPr/>
            <p:nvPr/>
          </p:nvSpPr>
          <p:spPr>
            <a:xfrm>
              <a:off x="5787735"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3B942DE-E646-D611-330C-961C75C9B0C9}"/>
                </a:ext>
              </a:extLst>
            </p:cNvPr>
            <p:cNvSpPr/>
            <p:nvPr/>
          </p:nvSpPr>
          <p:spPr>
            <a:xfrm>
              <a:off x="11477028"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7B05529-AFB9-ABF3-5E5A-56399404A28D}"/>
                </a:ext>
              </a:extLst>
            </p:cNvPr>
            <p:cNvSpPr/>
            <p:nvPr/>
          </p:nvSpPr>
          <p:spPr>
            <a:xfrm>
              <a:off x="17227902"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Content Placeholder 2">
            <a:extLst>
              <a:ext uri="{FF2B5EF4-FFF2-40B4-BE49-F238E27FC236}">
                <a16:creationId xmlns:a16="http://schemas.microsoft.com/office/drawing/2014/main" id="{F248AF95-694C-EC23-9DE2-80AFB16C8F0D}"/>
              </a:ext>
            </a:extLst>
          </p:cNvPr>
          <p:cNvSpPr txBox="1">
            <a:spLocks/>
          </p:cNvSpPr>
          <p:nvPr/>
        </p:nvSpPr>
        <p:spPr>
          <a:xfrm>
            <a:off x="1009554" y="3312971"/>
            <a:ext cx="10515600" cy="620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2400" b="1" dirty="0">
                <a:solidFill>
                  <a:schemeClr val="bg1"/>
                </a:solidFill>
                <a:latin typeface="Arial" panose="020B0604020202020204" pitchFamily="34" charset="0"/>
                <a:cs typeface="Arial" panose="020B0604020202020204" pitchFamily="34" charset="0"/>
              </a:rPr>
              <a:t>The 1990s and 2000s</a:t>
            </a:r>
          </a:p>
          <a:p>
            <a:pPr marL="0" indent="0" fontAlgn="base">
              <a:buFont typeface="Arial" panose="020B0604020202020204" pitchFamily="34" charset="0"/>
              <a:buNone/>
            </a:pPr>
            <a:endParaRPr lang="en-US" sz="1600" dirty="0"/>
          </a:p>
          <a:p>
            <a:pPr marL="914400" lvl="2" indent="0" fontAlgn="base">
              <a:buFont typeface="Arial" panose="020B0604020202020204" pitchFamily="34" charset="0"/>
              <a:buNone/>
            </a:pPr>
            <a:endParaRPr lang="en-US" sz="1600" dirty="0">
              <a:solidFill>
                <a:srgbClr val="000000"/>
              </a:solidFill>
              <a:latin typeface="Calibri" panose="020F0502020204030204" pitchFamily="34" charset="0"/>
            </a:endParaRPr>
          </a:p>
          <a:p>
            <a:endParaRPr lang="en-US" dirty="0"/>
          </a:p>
        </p:txBody>
      </p:sp>
      <p:cxnSp>
        <p:nvCxnSpPr>
          <p:cNvPr id="27" name="Straight Connector 26">
            <a:extLst>
              <a:ext uri="{FF2B5EF4-FFF2-40B4-BE49-F238E27FC236}">
                <a16:creationId xmlns:a16="http://schemas.microsoft.com/office/drawing/2014/main" id="{02917B2C-AAEE-335E-9D70-5766FFA4E326}"/>
              </a:ext>
            </a:extLst>
          </p:cNvPr>
          <p:cNvCxnSpPr/>
          <p:nvPr/>
        </p:nvCxnSpPr>
        <p:spPr>
          <a:xfrm flipV="1">
            <a:off x="1168254" y="2745088"/>
            <a:ext cx="0" cy="4822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outdoor, building, sky, ground&#10;&#10;Description automatically generated">
            <a:extLst>
              <a:ext uri="{FF2B5EF4-FFF2-40B4-BE49-F238E27FC236}">
                <a16:creationId xmlns:a16="http://schemas.microsoft.com/office/drawing/2014/main" id="{0D099D14-2661-D634-B442-52F34E688A2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911059" y="4019361"/>
            <a:ext cx="3322919" cy="2097839"/>
          </a:xfrm>
          <a:prstGeom prst="rect">
            <a:avLst/>
          </a:prstGeom>
          <a:ln w="38100">
            <a:solidFill>
              <a:schemeClr val="bg1"/>
            </a:solidFill>
          </a:ln>
        </p:spPr>
      </p:pic>
      <p:sp>
        <p:nvSpPr>
          <p:cNvPr id="6" name="TextBox 5">
            <a:extLst>
              <a:ext uri="{FF2B5EF4-FFF2-40B4-BE49-F238E27FC236}">
                <a16:creationId xmlns:a16="http://schemas.microsoft.com/office/drawing/2014/main" id="{231E9C46-1DC9-CF57-F417-1712BA6D2C4F}"/>
              </a:ext>
            </a:extLst>
          </p:cNvPr>
          <p:cNvSpPr txBox="1"/>
          <p:nvPr/>
        </p:nvSpPr>
        <p:spPr>
          <a:xfrm>
            <a:off x="249836" y="6271063"/>
            <a:ext cx="11692328" cy="327077"/>
          </a:xfrm>
          <a:prstGeom prst="rect">
            <a:avLst/>
          </a:prstGeom>
          <a:noFill/>
        </p:spPr>
        <p:txBody>
          <a:bodyPr wrap="square" rtlCol="0">
            <a:spAutoFit/>
          </a:bodyPr>
          <a:lstStyle/>
          <a:p>
            <a:pPr algn="ctr">
              <a:lnSpc>
                <a:spcPct val="120000"/>
              </a:lnSpc>
            </a:pPr>
            <a:r>
              <a:rPr lang="en-US" sz="1400" i="1" dirty="0">
                <a:solidFill>
                  <a:schemeClr val="bg1"/>
                </a:solidFill>
                <a:latin typeface="Arial" panose="020B0604020202020204" pitchFamily="34" charset="0"/>
                <a:cs typeface="Arial" panose="020B0604020202020204" pitchFamily="34" charset="0"/>
              </a:rPr>
              <a:t>Source: https://</a:t>
            </a:r>
            <a:r>
              <a:rPr lang="en-US" sz="1400" i="1" dirty="0" err="1">
                <a:solidFill>
                  <a:schemeClr val="bg1"/>
                </a:solidFill>
                <a:latin typeface="Arial" panose="020B0604020202020204" pitchFamily="34" charset="0"/>
                <a:cs typeface="Arial" panose="020B0604020202020204" pitchFamily="34" charset="0"/>
              </a:rPr>
              <a:t>taxfoundation.org</a:t>
            </a:r>
            <a:r>
              <a:rPr lang="en-US" sz="1400" i="1" dirty="0">
                <a:solidFill>
                  <a:schemeClr val="bg1"/>
                </a:solidFill>
                <a:latin typeface="Arial" panose="020B0604020202020204" pitchFamily="34" charset="0"/>
                <a:cs typeface="Arial" panose="020B0604020202020204" pitchFamily="34" charset="0"/>
              </a:rPr>
              <a:t>/data/all/federal/historical-income-tax-rates-brackets/. Accessed 1/8/2026</a:t>
            </a:r>
          </a:p>
        </p:txBody>
      </p:sp>
    </p:spTree>
    <p:extLst>
      <p:ext uri="{BB962C8B-B14F-4D97-AF65-F5344CB8AC3E}">
        <p14:creationId xmlns:p14="http://schemas.microsoft.com/office/powerpoint/2010/main" val="11294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AD7A6-A0C1-DE53-0343-675B0EC5D345}"/>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23C5BB8-AAB2-6912-AB21-F5EE3941911A}"/>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11C19A4-7EC0-24A8-9053-23858B1D5A62}"/>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ay&#10;&#10;Description automatically generated">
            <a:extLst>
              <a:ext uri="{FF2B5EF4-FFF2-40B4-BE49-F238E27FC236}">
                <a16:creationId xmlns:a16="http://schemas.microsoft.com/office/drawing/2014/main" id="{17C6686E-3EBF-859D-92C3-7ADB5D888B8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168254" y="3933683"/>
            <a:ext cx="3400760" cy="2148727"/>
          </a:xfrm>
          <a:prstGeom prst="rect">
            <a:avLst/>
          </a:prstGeom>
          <a:ln w="38100">
            <a:solidFill>
              <a:schemeClr val="bg1"/>
            </a:solidFill>
          </a:ln>
        </p:spPr>
      </p:pic>
      <p:sp>
        <p:nvSpPr>
          <p:cNvPr id="12" name="TextBox 11">
            <a:extLst>
              <a:ext uri="{FF2B5EF4-FFF2-40B4-BE49-F238E27FC236}">
                <a16:creationId xmlns:a16="http://schemas.microsoft.com/office/drawing/2014/main" id="{6F3F63B3-6556-7487-D405-8697BD6419A9}"/>
              </a:ext>
            </a:extLst>
          </p:cNvPr>
          <p:cNvSpPr txBox="1"/>
          <p:nvPr/>
        </p:nvSpPr>
        <p:spPr>
          <a:xfrm>
            <a:off x="4593800" y="3006637"/>
            <a:ext cx="7401683" cy="3170099"/>
          </a:xfrm>
          <a:prstGeom prst="rect">
            <a:avLst/>
          </a:prstGeom>
          <a:noFill/>
        </p:spPr>
        <p:txBody>
          <a:bodyPr wrap="square" rtlCol="0">
            <a:spAutoFit/>
          </a:bodyPr>
          <a:lstStyle/>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2010 – The Job Creation Act of 2010 – maintained the tax rate at 35% through 2012 </a:t>
            </a:r>
          </a:p>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2010 – The Patient Protection Act  –  added an additional 3.8% taking the maximum to 43.4%  </a:t>
            </a:r>
          </a:p>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2012 – The American Taxpayer Relief Act of 2012   – raised highest tax bracket to 39.6% </a:t>
            </a:r>
          </a:p>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2015 – The Bipartisan Budget Act of 2015</a:t>
            </a:r>
          </a:p>
          <a:p>
            <a:pPr marL="742950" lvl="1" indent="-285750" fontAlgn="base">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2017 – The Tax Cuts and Jobs Act – Most individual tax provisions expired at the end of 2025, with tax law reverting in 2026 absent Congressional action</a:t>
            </a:r>
            <a:endParaRPr lang="en-US" dirty="0">
              <a:solidFill>
                <a:schemeClr val="bg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596FFCC-829E-1BA6-39EE-A02336111B55}"/>
              </a:ext>
            </a:extLst>
          </p:cNvPr>
          <p:cNvGrpSpPr/>
          <p:nvPr/>
        </p:nvGrpSpPr>
        <p:grpSpPr>
          <a:xfrm>
            <a:off x="-15649739" y="1932298"/>
            <a:ext cx="17214402" cy="812790"/>
            <a:chOff x="783336" y="3037889"/>
            <a:chExt cx="17214402" cy="812790"/>
          </a:xfrm>
        </p:grpSpPr>
        <p:cxnSp>
          <p:nvCxnSpPr>
            <p:cNvPr id="21" name="Straight Connector 20">
              <a:extLst>
                <a:ext uri="{FF2B5EF4-FFF2-40B4-BE49-F238E27FC236}">
                  <a16:creationId xmlns:a16="http://schemas.microsoft.com/office/drawing/2014/main" id="{F68AD666-9E0B-0349-3FC1-C0999A94069D}"/>
                </a:ext>
              </a:extLst>
            </p:cNvPr>
            <p:cNvCxnSpPr>
              <a:cxnSpLocks/>
            </p:cNvCxnSpPr>
            <p:nvPr/>
          </p:nvCxnSpPr>
          <p:spPr>
            <a:xfrm>
              <a:off x="838200" y="3429000"/>
              <a:ext cx="168645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E33EED6-84DA-3E1A-AF6E-C8EDE31FD858}"/>
                </a:ext>
              </a:extLst>
            </p:cNvPr>
            <p:cNvSpPr/>
            <p:nvPr/>
          </p:nvSpPr>
          <p:spPr>
            <a:xfrm>
              <a:off x="783336" y="3037889"/>
              <a:ext cx="769836" cy="782222"/>
            </a:xfrm>
            <a:prstGeom prst="ellipse">
              <a:avLst/>
            </a:prstGeom>
            <a:solidFill>
              <a:schemeClr val="bg1"/>
            </a:solid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889AEB3-F290-50DC-C2FA-799A2B8B7B9F}"/>
                </a:ext>
              </a:extLst>
            </p:cNvPr>
            <p:cNvSpPr/>
            <p:nvPr/>
          </p:nvSpPr>
          <p:spPr>
            <a:xfrm>
              <a:off x="5787735"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C696AC0-CEED-E31A-1D08-D2826C3D0F45}"/>
                </a:ext>
              </a:extLst>
            </p:cNvPr>
            <p:cNvSpPr/>
            <p:nvPr/>
          </p:nvSpPr>
          <p:spPr>
            <a:xfrm>
              <a:off x="11477028" y="3068457"/>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270BF42-800A-8548-26D8-419EA9DA1936}"/>
                </a:ext>
              </a:extLst>
            </p:cNvPr>
            <p:cNvSpPr/>
            <p:nvPr/>
          </p:nvSpPr>
          <p:spPr>
            <a:xfrm>
              <a:off x="17227902" y="3037889"/>
              <a:ext cx="769836" cy="78222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Content Placeholder 2">
            <a:extLst>
              <a:ext uri="{FF2B5EF4-FFF2-40B4-BE49-F238E27FC236}">
                <a16:creationId xmlns:a16="http://schemas.microsoft.com/office/drawing/2014/main" id="{835B0E75-CB10-62C3-499C-DA3F3B56387E}"/>
              </a:ext>
            </a:extLst>
          </p:cNvPr>
          <p:cNvSpPr txBox="1">
            <a:spLocks/>
          </p:cNvSpPr>
          <p:nvPr/>
        </p:nvSpPr>
        <p:spPr>
          <a:xfrm>
            <a:off x="1009554" y="3312971"/>
            <a:ext cx="10515600" cy="620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2400" b="1" dirty="0">
                <a:solidFill>
                  <a:schemeClr val="bg1"/>
                </a:solidFill>
                <a:latin typeface="Arial" panose="020B0604020202020204" pitchFamily="34" charset="0"/>
                <a:cs typeface="Arial" panose="020B0604020202020204" pitchFamily="34" charset="0"/>
              </a:rPr>
              <a:t>The 2010s</a:t>
            </a:r>
          </a:p>
          <a:p>
            <a:pPr marL="0" indent="0" fontAlgn="base">
              <a:buFont typeface="Arial" panose="020B0604020202020204" pitchFamily="34" charset="0"/>
              <a:buNone/>
            </a:pPr>
            <a:endParaRPr lang="en-US" sz="1600" dirty="0"/>
          </a:p>
          <a:p>
            <a:pPr marL="914400" lvl="2" indent="0" fontAlgn="base">
              <a:buFont typeface="Arial" panose="020B0604020202020204" pitchFamily="34" charset="0"/>
              <a:buNone/>
            </a:pPr>
            <a:endParaRPr lang="en-US" sz="1600" dirty="0">
              <a:solidFill>
                <a:srgbClr val="000000"/>
              </a:solidFill>
              <a:latin typeface="Calibri" panose="020F0502020204030204" pitchFamily="34" charset="0"/>
            </a:endParaRPr>
          </a:p>
          <a:p>
            <a:endParaRPr lang="en-US" dirty="0"/>
          </a:p>
        </p:txBody>
      </p:sp>
      <p:cxnSp>
        <p:nvCxnSpPr>
          <p:cNvPr id="27" name="Straight Connector 26">
            <a:extLst>
              <a:ext uri="{FF2B5EF4-FFF2-40B4-BE49-F238E27FC236}">
                <a16:creationId xmlns:a16="http://schemas.microsoft.com/office/drawing/2014/main" id="{3F4B997D-B816-0ECA-796D-21E5F1669688}"/>
              </a:ext>
            </a:extLst>
          </p:cNvPr>
          <p:cNvCxnSpPr/>
          <p:nvPr/>
        </p:nvCxnSpPr>
        <p:spPr>
          <a:xfrm flipV="1">
            <a:off x="1168254" y="2745088"/>
            <a:ext cx="0" cy="48220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descr="A satellite image of the earth&#10;&#10;Description automatically generated with low confidence">
            <a:extLst>
              <a:ext uri="{FF2B5EF4-FFF2-40B4-BE49-F238E27FC236}">
                <a16:creationId xmlns:a16="http://schemas.microsoft.com/office/drawing/2014/main" id="{548CAD47-299A-1588-E635-37174A78FF2E}"/>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956047" y="3979681"/>
            <a:ext cx="3387526" cy="2110212"/>
          </a:xfrm>
          <a:prstGeom prst="rect">
            <a:avLst/>
          </a:prstGeom>
          <a:ln w="38100">
            <a:solidFill>
              <a:schemeClr val="bg1"/>
            </a:solidFill>
          </a:ln>
        </p:spPr>
      </p:pic>
      <p:sp>
        <p:nvSpPr>
          <p:cNvPr id="6" name="TextBox 5">
            <a:extLst>
              <a:ext uri="{FF2B5EF4-FFF2-40B4-BE49-F238E27FC236}">
                <a16:creationId xmlns:a16="http://schemas.microsoft.com/office/drawing/2014/main" id="{9CAB361A-5D07-685F-3E30-98D11A60EA24}"/>
              </a:ext>
            </a:extLst>
          </p:cNvPr>
          <p:cNvSpPr txBox="1"/>
          <p:nvPr/>
        </p:nvSpPr>
        <p:spPr>
          <a:xfrm>
            <a:off x="249836" y="6271063"/>
            <a:ext cx="11692328" cy="327077"/>
          </a:xfrm>
          <a:prstGeom prst="rect">
            <a:avLst/>
          </a:prstGeom>
          <a:noFill/>
        </p:spPr>
        <p:txBody>
          <a:bodyPr wrap="square" rtlCol="0">
            <a:spAutoFit/>
          </a:bodyPr>
          <a:lstStyle/>
          <a:p>
            <a:pPr algn="ctr">
              <a:lnSpc>
                <a:spcPct val="120000"/>
              </a:lnSpc>
            </a:pPr>
            <a:r>
              <a:rPr lang="en-US" sz="1400" i="1" dirty="0">
                <a:solidFill>
                  <a:schemeClr val="bg1"/>
                </a:solidFill>
                <a:latin typeface="Arial" panose="020B0604020202020204" pitchFamily="34" charset="0"/>
                <a:cs typeface="Arial" panose="020B0604020202020204" pitchFamily="34" charset="0"/>
              </a:rPr>
              <a:t>Source: https://</a:t>
            </a:r>
            <a:r>
              <a:rPr lang="en-US" sz="1400" i="1" dirty="0" err="1">
                <a:solidFill>
                  <a:schemeClr val="bg1"/>
                </a:solidFill>
                <a:latin typeface="Arial" panose="020B0604020202020204" pitchFamily="34" charset="0"/>
                <a:cs typeface="Arial" panose="020B0604020202020204" pitchFamily="34" charset="0"/>
              </a:rPr>
              <a:t>taxfoundation.org</a:t>
            </a:r>
            <a:r>
              <a:rPr lang="en-US" sz="1400" i="1" dirty="0">
                <a:solidFill>
                  <a:schemeClr val="bg1"/>
                </a:solidFill>
                <a:latin typeface="Arial" panose="020B0604020202020204" pitchFamily="34" charset="0"/>
                <a:cs typeface="Arial" panose="020B0604020202020204" pitchFamily="34" charset="0"/>
              </a:rPr>
              <a:t>/data/all/federal/historical-income-tax-rates-brackets/. Accessed 1/8/2026</a:t>
            </a:r>
          </a:p>
        </p:txBody>
      </p:sp>
    </p:spTree>
    <p:extLst>
      <p:ext uri="{BB962C8B-B14F-4D97-AF65-F5344CB8AC3E}">
        <p14:creationId xmlns:p14="http://schemas.microsoft.com/office/powerpoint/2010/main" val="4070293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50AC6D0-84C7-AEFA-4043-6F89F9AC6D8A}"/>
              </a:ext>
            </a:extLst>
          </p:cNvPr>
          <p:cNvSpPr txBox="1">
            <a:spLocks/>
          </p:cNvSpPr>
          <p:nvPr/>
        </p:nvSpPr>
        <p:spPr>
          <a:xfrm>
            <a:off x="839788" y="1435897"/>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3"/>
                </a:solidFill>
              </a:rPr>
              <a:t>WHEN CAN I FILE?</a:t>
            </a:r>
          </a:p>
        </p:txBody>
      </p:sp>
      <p:sp>
        <p:nvSpPr>
          <p:cNvPr id="5" name="Content Placeholder 3">
            <a:extLst>
              <a:ext uri="{FF2B5EF4-FFF2-40B4-BE49-F238E27FC236}">
                <a16:creationId xmlns:a16="http://schemas.microsoft.com/office/drawing/2014/main" id="{DB6A3F26-537B-071D-E31C-6C149BA04D95}"/>
              </a:ext>
            </a:extLst>
          </p:cNvPr>
          <p:cNvSpPr txBox="1">
            <a:spLocks/>
          </p:cNvSpPr>
          <p:nvPr/>
        </p:nvSpPr>
        <p:spPr>
          <a:xfrm>
            <a:off x="839788" y="1921926"/>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A3D53"/>
              </a:buClr>
            </a:pPr>
            <a:r>
              <a:rPr lang="en-US" sz="2400" dirty="0"/>
              <a:t>*Minimum age 62 = 70%-75%</a:t>
            </a:r>
          </a:p>
          <a:p>
            <a:pPr>
              <a:buClr>
                <a:srgbClr val="2A3D53"/>
              </a:buClr>
            </a:pPr>
            <a:r>
              <a:rPr lang="en-US" sz="2400" dirty="0"/>
              <a:t>FRA (age 66/67) = 100%</a:t>
            </a:r>
          </a:p>
          <a:p>
            <a:pPr>
              <a:buClr>
                <a:srgbClr val="2A3D53"/>
              </a:buClr>
            </a:pPr>
            <a:r>
              <a:rPr lang="en-US" sz="2400" dirty="0"/>
              <a:t>Maximum age 70 = 132%</a:t>
            </a:r>
          </a:p>
        </p:txBody>
      </p:sp>
      <p:sp>
        <p:nvSpPr>
          <p:cNvPr id="6" name="Text Placeholder 4">
            <a:extLst>
              <a:ext uri="{FF2B5EF4-FFF2-40B4-BE49-F238E27FC236}">
                <a16:creationId xmlns:a16="http://schemas.microsoft.com/office/drawing/2014/main" id="{9278A3E7-CCCF-0F88-F557-7203717506CB}"/>
              </a:ext>
            </a:extLst>
          </p:cNvPr>
          <p:cNvSpPr txBox="1">
            <a:spLocks/>
          </p:cNvSpPr>
          <p:nvPr/>
        </p:nvSpPr>
        <p:spPr>
          <a:xfrm>
            <a:off x="6172199" y="1500576"/>
            <a:ext cx="5597769" cy="425841"/>
          </a:xfrm>
          <a:prstGeom prst="rect">
            <a:avLst/>
          </a:prstGeom>
        </p:spPr>
        <p:txBody>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3"/>
                </a:solidFill>
              </a:rPr>
              <a:t>SOCIAL SECURITY WAGE TAX</a:t>
            </a:r>
          </a:p>
        </p:txBody>
      </p:sp>
      <p:sp>
        <p:nvSpPr>
          <p:cNvPr id="7" name="Content Placeholder 5">
            <a:extLst>
              <a:ext uri="{FF2B5EF4-FFF2-40B4-BE49-F238E27FC236}">
                <a16:creationId xmlns:a16="http://schemas.microsoft.com/office/drawing/2014/main" id="{15DD5351-D059-2620-B4AF-43AB0FC59B45}"/>
              </a:ext>
            </a:extLst>
          </p:cNvPr>
          <p:cNvSpPr txBox="1">
            <a:spLocks/>
          </p:cNvSpPr>
          <p:nvPr/>
        </p:nvSpPr>
        <p:spPr>
          <a:xfrm>
            <a:off x="6172200" y="1921926"/>
            <a:ext cx="5183188" cy="3342896"/>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A3D53"/>
              </a:buClr>
            </a:pPr>
            <a:r>
              <a:rPr lang="en-US" sz="2400" dirty="0"/>
              <a:t>2025 = $176,100</a:t>
            </a:r>
          </a:p>
          <a:p>
            <a:pPr>
              <a:buClr>
                <a:srgbClr val="2A3D53"/>
              </a:buClr>
            </a:pPr>
            <a:r>
              <a:rPr lang="en-US" sz="2400" dirty="0"/>
              <a:t>2020 = $137,700</a:t>
            </a:r>
          </a:p>
          <a:p>
            <a:pPr>
              <a:buClr>
                <a:srgbClr val="2A3D53"/>
              </a:buClr>
            </a:pPr>
            <a:r>
              <a:rPr lang="en-US" sz="2400" dirty="0"/>
              <a:t>2019 = $132,900</a:t>
            </a:r>
          </a:p>
          <a:p>
            <a:pPr>
              <a:buClr>
                <a:srgbClr val="2A3D53"/>
              </a:buClr>
            </a:pPr>
            <a:endParaRPr lang="en-US" sz="2400" dirty="0"/>
          </a:p>
          <a:p>
            <a:pPr>
              <a:buClr>
                <a:srgbClr val="2A3D53"/>
              </a:buClr>
            </a:pPr>
            <a:r>
              <a:rPr lang="en-US" sz="2400" dirty="0"/>
              <a:t>Maximum Benefit at FRA = $4,152</a:t>
            </a:r>
          </a:p>
          <a:p>
            <a:pPr>
              <a:buClr>
                <a:srgbClr val="2A3D53"/>
              </a:buClr>
            </a:pPr>
            <a:r>
              <a:rPr lang="en-US" sz="2400" dirty="0"/>
              <a:t>Average Benefit </a:t>
            </a:r>
          </a:p>
          <a:p>
            <a:pPr lvl="1">
              <a:buClr>
                <a:srgbClr val="2A3D53"/>
              </a:buClr>
            </a:pPr>
            <a:r>
              <a:rPr lang="en-US" sz="2000" dirty="0"/>
              <a:t>$3,208 (Married)</a:t>
            </a:r>
          </a:p>
          <a:p>
            <a:pPr lvl="1">
              <a:buClr>
                <a:srgbClr val="2A3D53"/>
              </a:buClr>
            </a:pPr>
            <a:r>
              <a:rPr lang="en-US" sz="2000" dirty="0"/>
              <a:t>$2,071 (Single)</a:t>
            </a:r>
          </a:p>
        </p:txBody>
      </p:sp>
      <p:sp>
        <p:nvSpPr>
          <p:cNvPr id="8" name="Text Placeholder 2">
            <a:extLst>
              <a:ext uri="{FF2B5EF4-FFF2-40B4-BE49-F238E27FC236}">
                <a16:creationId xmlns:a16="http://schemas.microsoft.com/office/drawing/2014/main" id="{48F04E47-BB40-A087-DC11-B5B4804912DA}"/>
              </a:ext>
            </a:extLst>
          </p:cNvPr>
          <p:cNvSpPr txBox="1">
            <a:spLocks/>
          </p:cNvSpPr>
          <p:nvPr/>
        </p:nvSpPr>
        <p:spPr>
          <a:xfrm>
            <a:off x="836612" y="2945865"/>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231F20"/>
                </a:solidFill>
                <a:latin typeface=""/>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chemeClr val="accent3"/>
                </a:solidFill>
                <a:latin typeface="Arial" panose="020B0604020202020204" pitchFamily="34" charset="0"/>
                <a:cs typeface="Arial" panose="020B0604020202020204" pitchFamily="34" charset="0"/>
              </a:rPr>
              <a:t>COLA (COST OF LIVING)</a:t>
            </a:r>
          </a:p>
        </p:txBody>
      </p:sp>
      <p:sp>
        <p:nvSpPr>
          <p:cNvPr id="9" name="Content Placeholder 3">
            <a:extLst>
              <a:ext uri="{FF2B5EF4-FFF2-40B4-BE49-F238E27FC236}">
                <a16:creationId xmlns:a16="http://schemas.microsoft.com/office/drawing/2014/main" id="{00E33875-A840-A97D-0D5A-142AD9F7505C}"/>
              </a:ext>
            </a:extLst>
          </p:cNvPr>
          <p:cNvSpPr txBox="1">
            <a:spLocks/>
          </p:cNvSpPr>
          <p:nvPr/>
        </p:nvSpPr>
        <p:spPr>
          <a:xfrm>
            <a:off x="836612" y="3769777"/>
            <a:ext cx="51577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A3D53"/>
              </a:buClr>
              <a:buFont typeface="Wingdings" pitchFamily="2" charset="2"/>
              <a:buChar char="§"/>
            </a:pPr>
            <a:r>
              <a:rPr lang="en-US" sz="2400" dirty="0">
                <a:solidFill>
                  <a:schemeClr val="accent5"/>
                </a:solidFill>
              </a:rPr>
              <a:t>Since 1975 = 3.77%</a:t>
            </a:r>
          </a:p>
          <a:p>
            <a:pPr>
              <a:buClr>
                <a:srgbClr val="2A3D53"/>
              </a:buClr>
              <a:buFont typeface="Wingdings" pitchFamily="2" charset="2"/>
              <a:buChar char="§"/>
            </a:pPr>
            <a:r>
              <a:rPr lang="en-US" sz="2400" dirty="0">
                <a:solidFill>
                  <a:schemeClr val="accent5"/>
                </a:solidFill>
              </a:rPr>
              <a:t>Last 20 Years = 2.63%</a:t>
            </a:r>
          </a:p>
          <a:p>
            <a:pPr>
              <a:buClr>
                <a:srgbClr val="2A3D53"/>
              </a:buClr>
              <a:buFont typeface="Wingdings" pitchFamily="2" charset="2"/>
              <a:buChar char="§"/>
            </a:pPr>
            <a:r>
              <a:rPr lang="en-US" sz="2400" dirty="0">
                <a:solidFill>
                  <a:schemeClr val="accent5"/>
                </a:solidFill>
              </a:rPr>
              <a:t>2026 = 2.8%</a:t>
            </a:r>
          </a:p>
        </p:txBody>
      </p:sp>
      <p:sp>
        <p:nvSpPr>
          <p:cNvPr id="10" name="Rectangle 9">
            <a:extLst>
              <a:ext uri="{FF2B5EF4-FFF2-40B4-BE49-F238E27FC236}">
                <a16:creationId xmlns:a16="http://schemas.microsoft.com/office/drawing/2014/main" id="{6E7E6870-E4B3-501D-E8BE-FCC77942862F}"/>
              </a:ext>
            </a:extLst>
          </p:cNvPr>
          <p:cNvSpPr/>
          <p:nvPr/>
        </p:nvSpPr>
        <p:spPr>
          <a:xfrm>
            <a:off x="5697415" y="1505610"/>
            <a:ext cx="58616" cy="340691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C9E3A58A-B1CC-D0DF-0EEB-1704E48A97A1}"/>
              </a:ext>
            </a:extLst>
          </p:cNvPr>
          <p:cNvSpPr txBox="1">
            <a:spLocks/>
          </p:cNvSpPr>
          <p:nvPr/>
        </p:nvSpPr>
        <p:spPr>
          <a:xfrm>
            <a:off x="838200" y="672042"/>
            <a:ext cx="10515600" cy="13255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SOCIAL SECURITY: </a:t>
            </a:r>
            <a:r>
              <a:rPr lang="en-US" sz="3200" b="0" dirty="0">
                <a:solidFill>
                  <a:schemeClr val="accent3"/>
                </a:solidFill>
              </a:rPr>
              <a:t>BASICS</a:t>
            </a:r>
            <a:endParaRPr lang="en-US" b="0" dirty="0">
              <a:solidFill>
                <a:schemeClr val="accent3"/>
              </a:solidFill>
            </a:endParaRPr>
          </a:p>
        </p:txBody>
      </p:sp>
      <p:sp>
        <p:nvSpPr>
          <p:cNvPr id="15" name="Rectangle 14">
            <a:extLst>
              <a:ext uri="{FF2B5EF4-FFF2-40B4-BE49-F238E27FC236}">
                <a16:creationId xmlns:a16="http://schemas.microsoft.com/office/drawing/2014/main" id="{286F8F97-ACB7-6200-D226-0EAD63DD3239}"/>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79DD505-49BB-65B9-41DB-5A94103716B0}"/>
              </a:ext>
            </a:extLst>
          </p:cNvPr>
          <p:cNvSpPr txBox="1"/>
          <p:nvPr/>
        </p:nvSpPr>
        <p:spPr>
          <a:xfrm>
            <a:off x="836612" y="5190338"/>
            <a:ext cx="9954635" cy="276999"/>
          </a:xfrm>
          <a:prstGeom prst="rect">
            <a:avLst/>
          </a:prstGeom>
          <a:noFill/>
        </p:spPr>
        <p:txBody>
          <a:bodyPr wrap="square" rtlCol="0">
            <a:spAutoFit/>
          </a:bodyPr>
          <a:lstStyle/>
          <a:p>
            <a:pPr algn="ctr"/>
            <a:r>
              <a:rPr lang="en-US" sz="1200" i="1" dirty="0">
                <a:latin typeface="Arial" panose="020B0604020202020204" pitchFamily="34" charset="0"/>
                <a:cs typeface="Arial" panose="020B0604020202020204" pitchFamily="34" charset="0"/>
              </a:rPr>
              <a:t>Source: </a:t>
            </a:r>
            <a:r>
              <a:rPr lang="en-US" sz="1200" i="1" dirty="0">
                <a:latin typeface="Arial" panose="020B0604020202020204" pitchFamily="34" charset="0"/>
                <a:cs typeface="Arial" panose="020B0604020202020204" pitchFamily="34" charset="0"/>
                <a:hlinkClick r:id="rId4"/>
              </a:rPr>
              <a:t>https://www.ssa.gov/news/en/cola/factsheets/2026.html</a:t>
            </a:r>
            <a:r>
              <a:rPr lang="en-US" sz="1200" i="1" dirty="0">
                <a:latin typeface="Arial" panose="020B0604020202020204" pitchFamily="34" charset="0"/>
                <a:cs typeface="Arial" panose="020B0604020202020204" pitchFamily="34" charset="0"/>
              </a:rPr>
              <a:t>. Accessed 1/8/2026.</a:t>
            </a:r>
          </a:p>
        </p:txBody>
      </p:sp>
    </p:spTree>
    <p:extLst>
      <p:ext uri="{BB962C8B-B14F-4D97-AF65-F5344CB8AC3E}">
        <p14:creationId xmlns:p14="http://schemas.microsoft.com/office/powerpoint/2010/main" val="369886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BIPARTISAN BUDGET </a:t>
            </a:r>
            <a:br>
              <a:rPr lang="en-US" spc="-150" dirty="0">
                <a:solidFill>
                  <a:srgbClr val="2A3D53"/>
                </a:solidFill>
                <a:latin typeface="Arial Narrow" panose="020B0604020202020204" pitchFamily="34" charset="0"/>
                <a:cs typeface="Arial Narrow" panose="020B0604020202020204" pitchFamily="34" charset="0"/>
              </a:rPr>
            </a:br>
            <a:r>
              <a:rPr lang="en-US" spc="-150" dirty="0">
                <a:solidFill>
                  <a:srgbClr val="2A3D53"/>
                </a:solidFill>
                <a:latin typeface="Arial Narrow" panose="020B0604020202020204" pitchFamily="34" charset="0"/>
                <a:cs typeface="Arial Narrow" panose="020B0604020202020204" pitchFamily="34" charset="0"/>
              </a:rPr>
              <a:t>ACT OF 2015</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 application&#10;&#10;Description automatically generated">
            <a:extLst>
              <a:ext uri="{FF2B5EF4-FFF2-40B4-BE49-F238E27FC236}">
                <a16:creationId xmlns:a16="http://schemas.microsoft.com/office/drawing/2014/main" id="{FAE465F0-7ED4-0A3E-F77A-161A32F00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980" y="3052482"/>
            <a:ext cx="2393660" cy="3729789"/>
          </a:xfrm>
          <a:prstGeom prst="rect">
            <a:avLst/>
          </a:prstGeom>
        </p:spPr>
      </p:pic>
      <p:pic>
        <p:nvPicPr>
          <p:cNvPr id="3" name="Picture 2" descr="A white building with a statue on top&#10;&#10;Description automatically generated with medium confidence">
            <a:extLst>
              <a:ext uri="{FF2B5EF4-FFF2-40B4-BE49-F238E27FC236}">
                <a16:creationId xmlns:a16="http://schemas.microsoft.com/office/drawing/2014/main" id="{BB9D65F2-BDF0-97A9-FC1F-2D7243FEE3D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379621" y="-341541"/>
            <a:ext cx="10812379" cy="7205455"/>
          </a:xfrm>
          <a:prstGeom prst="rect">
            <a:avLst/>
          </a:prstGeom>
        </p:spPr>
      </p:pic>
    </p:spTree>
    <p:extLst>
      <p:ext uri="{BB962C8B-B14F-4D97-AF65-F5344CB8AC3E}">
        <p14:creationId xmlns:p14="http://schemas.microsoft.com/office/powerpoint/2010/main" val="38185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13 0.01991 L -0.39075 -0.17338 " pathEditMode="relative" rAng="0" ptsTypes="AA">
                                      <p:cBhvr>
                                        <p:cTn id="6" dur="2000" fill="hold"/>
                                        <p:tgtEl>
                                          <p:spTgt spid="2"/>
                                        </p:tgtEl>
                                        <p:attrNameLst>
                                          <p:attrName>ppt_x</p:attrName>
                                          <p:attrName>ppt_y</p:attrName>
                                        </p:attrNameLst>
                                      </p:cBhvr>
                                      <p:rCtr x="-19544" y="-9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WHY PLANNING IS SO IMPORTANT</a:t>
            </a: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12325F-A762-B140-A525-E1544CA000DF}"/>
              </a:ext>
            </a:extLst>
          </p:cNvPr>
          <p:cNvSpPr/>
          <p:nvPr/>
        </p:nvSpPr>
        <p:spPr>
          <a:xfrm>
            <a:off x="-172278" y="1570892"/>
            <a:ext cx="12364278" cy="3086598"/>
          </a:xfrm>
          <a:prstGeom prst="rect">
            <a:avLst/>
          </a:prstGeom>
          <a:solidFill>
            <a:srgbClr val="2A3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2">
            <a:extLst>
              <a:ext uri="{FF2B5EF4-FFF2-40B4-BE49-F238E27FC236}">
                <a16:creationId xmlns:a16="http://schemas.microsoft.com/office/drawing/2014/main" id="{4E9AD303-25AB-8132-BE71-1B149D28729A}"/>
              </a:ext>
            </a:extLst>
          </p:cNvPr>
          <p:cNvGraphicFramePr>
            <a:graphicFrameLocks noGrp="1"/>
          </p:cNvGraphicFramePr>
          <p:nvPr>
            <p:extLst>
              <p:ext uri="{D42A27DB-BD31-4B8C-83A1-F6EECF244321}">
                <p14:modId xmlns:p14="http://schemas.microsoft.com/office/powerpoint/2010/main" val="3794677635"/>
              </p:ext>
            </p:extLst>
          </p:nvPr>
        </p:nvGraphicFramePr>
        <p:xfrm>
          <a:off x="5281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rgbClr val="2A3D53"/>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62</a:t>
                      </a:r>
                    </a:p>
                  </a:txBody>
                  <a:tcPr marL="53571" marR="53571" marT="53571" marB="53571">
                    <a:solidFill>
                      <a:srgbClr val="2A3D53"/>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160109">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$1,959,732</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rgbClr val="2A3D53"/>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0" name="Table 2">
            <a:extLst>
              <a:ext uri="{FF2B5EF4-FFF2-40B4-BE49-F238E27FC236}">
                <a16:creationId xmlns:a16="http://schemas.microsoft.com/office/drawing/2014/main" id="{D3C7553D-6CF1-28FB-8AD2-CB5D5D5C8EB5}"/>
              </a:ext>
            </a:extLst>
          </p:cNvPr>
          <p:cNvGraphicFramePr>
            <a:graphicFrameLocks noGrp="1"/>
          </p:cNvGraphicFramePr>
          <p:nvPr>
            <p:extLst>
              <p:ext uri="{D42A27DB-BD31-4B8C-83A1-F6EECF244321}">
                <p14:modId xmlns:p14="http://schemas.microsoft.com/office/powerpoint/2010/main" val="734249539"/>
              </p:ext>
            </p:extLst>
          </p:nvPr>
        </p:nvGraphicFramePr>
        <p:xfrm>
          <a:off x="4113829"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rgbClr val="2A3D53"/>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67</a:t>
                      </a:r>
                    </a:p>
                  </a:txBody>
                  <a:tcPr marL="53571" marR="53571" marT="53571" marB="53571">
                    <a:solidFill>
                      <a:srgbClr val="2A3D53"/>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$2,325,540</a:t>
                      </a:r>
                    </a:p>
                    <a:p>
                      <a:pPr algn="ctr"/>
                      <a:r>
                        <a:rPr lang="en-US" sz="120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rgbClr val="2A3D53"/>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graphicFrame>
        <p:nvGraphicFramePr>
          <p:cNvPr id="11" name="Table 2">
            <a:extLst>
              <a:ext uri="{FF2B5EF4-FFF2-40B4-BE49-F238E27FC236}">
                <a16:creationId xmlns:a16="http://schemas.microsoft.com/office/drawing/2014/main" id="{7BF74F70-A009-5374-582B-F0E183A7A9FE}"/>
              </a:ext>
            </a:extLst>
          </p:cNvPr>
          <p:cNvGraphicFramePr>
            <a:graphicFrameLocks noGrp="1"/>
          </p:cNvGraphicFramePr>
          <p:nvPr>
            <p:extLst>
              <p:ext uri="{D42A27DB-BD31-4B8C-83A1-F6EECF244321}">
                <p14:modId xmlns:p14="http://schemas.microsoft.com/office/powerpoint/2010/main" val="1594952411"/>
              </p:ext>
            </p:extLst>
          </p:nvPr>
        </p:nvGraphicFramePr>
        <p:xfrm>
          <a:off x="8147947" y="1612270"/>
          <a:ext cx="3981301" cy="2998328"/>
        </p:xfrm>
        <a:graphic>
          <a:graphicData uri="http://schemas.openxmlformats.org/drawingml/2006/table">
            <a:tbl>
              <a:tblPr firstRow="1" bandRow="1">
                <a:tableStyleId>{8A107856-5554-42FB-B03E-39F5DBC370BA}</a:tableStyleId>
              </a:tblPr>
              <a:tblGrid>
                <a:gridCol w="2475232">
                  <a:extLst>
                    <a:ext uri="{9D8B030D-6E8A-4147-A177-3AD203B41FA5}">
                      <a16:colId xmlns:a16="http://schemas.microsoft.com/office/drawing/2014/main" val="1869289868"/>
                    </a:ext>
                  </a:extLst>
                </a:gridCol>
                <a:gridCol w="739588">
                  <a:extLst>
                    <a:ext uri="{9D8B030D-6E8A-4147-A177-3AD203B41FA5}">
                      <a16:colId xmlns:a16="http://schemas.microsoft.com/office/drawing/2014/main" val="75751830"/>
                    </a:ext>
                  </a:extLst>
                </a:gridCol>
                <a:gridCol w="766481">
                  <a:extLst>
                    <a:ext uri="{9D8B030D-6E8A-4147-A177-3AD203B41FA5}">
                      <a16:colId xmlns:a16="http://schemas.microsoft.com/office/drawing/2014/main" val="4213627962"/>
                    </a:ext>
                  </a:extLst>
                </a:gridCol>
              </a:tblGrid>
              <a:tr h="221146">
                <a:tc>
                  <a:txBody>
                    <a:bodyPr/>
                    <a:lstStyle/>
                    <a:p>
                      <a:pPr algn="ctr"/>
                      <a:endParaRPr lang="en-US" sz="1600" b="1" dirty="0">
                        <a:solidFill>
                          <a:schemeClr val="bg1"/>
                        </a:solidFill>
                        <a:effectLst/>
                        <a:latin typeface="Arial" panose="020B0604020202020204" pitchFamily="34" charset="0"/>
                        <a:cs typeface="Arial" panose="020B0604020202020204" pitchFamily="34" charset="0"/>
                      </a:endParaRP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Ron</a:t>
                      </a:r>
                    </a:p>
                  </a:txBody>
                  <a:tcPr marL="53571" marR="53571" marT="53571" marB="53571" anchor="b">
                    <a:solidFill>
                      <a:srgbClr val="2A3D53"/>
                    </a:solidFill>
                  </a:tcPr>
                </a:tc>
                <a:tc>
                  <a:txBody>
                    <a:bodyPr/>
                    <a:lstStyle/>
                    <a:p>
                      <a:pPr algn="ctr"/>
                      <a:r>
                        <a:rPr lang="en-US" sz="1600" b="1" dirty="0">
                          <a:solidFill>
                            <a:schemeClr val="bg1"/>
                          </a:solidFill>
                          <a:effectLst/>
                          <a:latin typeface="Arial" panose="020B0604020202020204" pitchFamily="34" charset="0"/>
                          <a:cs typeface="Arial" panose="020B0604020202020204" pitchFamily="34" charset="0"/>
                        </a:rPr>
                        <a:t>Nancy</a:t>
                      </a:r>
                    </a:p>
                  </a:txBody>
                  <a:tcPr marL="53571" marR="53571" marT="53571" marB="53571" anchor="b">
                    <a:solidFill>
                      <a:srgbClr val="2A3D53"/>
                    </a:solidFill>
                  </a:tcPr>
                </a:tc>
                <a:extLst>
                  <a:ext uri="{0D108BD9-81ED-4DB2-BD59-A6C34878D82A}">
                    <a16:rowId xmlns:a16="http://schemas.microsoft.com/office/drawing/2014/main" val="3836823004"/>
                  </a:ext>
                </a:extLst>
              </a:tr>
              <a:tr h="37427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Current Age (at year end)</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60</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58</a:t>
                      </a:r>
                    </a:p>
                  </a:txBody>
                  <a:tcPr marL="53571" marR="53571" marT="53571" marB="53571">
                    <a:solidFill>
                      <a:schemeClr val="bg1"/>
                    </a:solidFill>
                  </a:tcPr>
                </a:tc>
                <a:extLst>
                  <a:ext uri="{0D108BD9-81ED-4DB2-BD59-A6C34878D82A}">
                    <a16:rowId xmlns:a16="http://schemas.microsoft.com/office/drawing/2014/main" val="3738981184"/>
                  </a:ext>
                </a:extLst>
              </a:tr>
              <a:tr h="208372">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Monthly Benefit at FRA</a:t>
                      </a:r>
                      <a:endParaRPr lang="en-US" sz="1600" kern="1200" baseline="300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$3,011</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$2,235</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extLst>
                  <a:ext uri="{0D108BD9-81ED-4DB2-BD59-A6C34878D82A}">
                    <a16:rowId xmlns:a16="http://schemas.microsoft.com/office/drawing/2014/main" val="2950536620"/>
                  </a:ext>
                </a:extLst>
              </a:tr>
              <a:tr h="220846">
                <a:tc>
                  <a:txBody>
                    <a:bodyPr/>
                    <a:lstStyle/>
                    <a:p>
                      <a:pPr algn="ctr"/>
                      <a:r>
                        <a:rPr lang="en-US" sz="1600" kern="1200" dirty="0">
                          <a:solidFill>
                            <a:srgbClr val="231F20"/>
                          </a:solidFill>
                          <a:effectLst/>
                          <a:latin typeface="Arial" panose="020B0604020202020204" pitchFamily="34" charset="0"/>
                          <a:cs typeface="Arial" panose="020B0604020202020204" pitchFamily="34" charset="0"/>
                        </a:rPr>
                        <a:t>Life Expectancy</a:t>
                      </a:r>
                      <a:endParaRPr lang="en-US" sz="1600" kern="1200" dirty="0">
                        <a:solidFill>
                          <a:srgbClr val="231F20"/>
                        </a:solidFill>
                        <a:effectLst/>
                        <a:latin typeface="Arial" panose="020B0604020202020204" pitchFamily="34" charset="0"/>
                        <a:ea typeface="+mn-ea"/>
                        <a:cs typeface="Arial" panose="020B0604020202020204" pitchFamily="34" charset="0"/>
                      </a:endParaRP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85</a:t>
                      </a:r>
                    </a:p>
                  </a:txBody>
                  <a:tcPr marL="53571" marR="53571" marT="53571" marB="53571">
                    <a:solidFill>
                      <a:schemeClr val="bg1"/>
                    </a:solidFill>
                  </a:tcPr>
                </a:tc>
                <a:tc>
                  <a:txBody>
                    <a:bodyPr/>
                    <a:lstStyle/>
                    <a:p>
                      <a:pPr algn="ctr"/>
                      <a:r>
                        <a:rPr lang="en-US" sz="1600" dirty="0">
                          <a:solidFill>
                            <a:srgbClr val="231F20"/>
                          </a:solidFill>
                          <a:effectLst/>
                          <a:latin typeface="Arial" panose="020B0604020202020204" pitchFamily="34" charset="0"/>
                          <a:cs typeface="Arial" panose="020B0604020202020204" pitchFamily="34" charset="0"/>
                        </a:rPr>
                        <a:t>90</a:t>
                      </a:r>
                    </a:p>
                  </a:txBody>
                  <a:tcPr marL="53571" marR="53571" marT="53571" marB="53571">
                    <a:solidFill>
                      <a:schemeClr val="bg1"/>
                    </a:solidFill>
                  </a:tcPr>
                </a:tc>
                <a:extLst>
                  <a:ext uri="{0D108BD9-81ED-4DB2-BD59-A6C34878D82A}">
                    <a16:rowId xmlns:a16="http://schemas.microsoft.com/office/drawing/2014/main" val="673413978"/>
                  </a:ext>
                </a:extLst>
              </a:tr>
              <a:tr h="220846">
                <a:tc>
                  <a:txBody>
                    <a:bodyPr/>
                    <a:lstStyle/>
                    <a:p>
                      <a:pPr algn="ctr"/>
                      <a:r>
                        <a:rPr lang="en-US" sz="1600" dirty="0">
                          <a:solidFill>
                            <a:schemeClr val="bg1"/>
                          </a:solidFill>
                          <a:effectLst/>
                          <a:latin typeface="Arial" panose="020B0604020202020204" pitchFamily="34" charset="0"/>
                          <a:cs typeface="Arial" panose="020B0604020202020204" pitchFamily="34" charset="0"/>
                        </a:rPr>
                        <a:t>Start Benefits at Age</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rgbClr val="2A3D53"/>
                    </a:solidFill>
                  </a:tcPr>
                </a:tc>
                <a:tc>
                  <a:txBody>
                    <a:bodyPr/>
                    <a:lstStyle/>
                    <a:p>
                      <a:pPr algn="ctr"/>
                      <a:r>
                        <a:rPr lang="en-US" sz="1600" dirty="0">
                          <a:solidFill>
                            <a:schemeClr val="bg1"/>
                          </a:solidFill>
                          <a:effectLst/>
                          <a:latin typeface="Arial" panose="020B0604020202020204" pitchFamily="34" charset="0"/>
                          <a:cs typeface="Arial" panose="020B0604020202020204" pitchFamily="34" charset="0"/>
                        </a:rPr>
                        <a:t>70</a:t>
                      </a:r>
                    </a:p>
                  </a:txBody>
                  <a:tcPr marL="53571" marR="53571" marT="53571" marB="53571">
                    <a:solidFill>
                      <a:srgbClr val="2A3D53"/>
                    </a:solidFill>
                  </a:tcPr>
                </a:tc>
                <a:extLst>
                  <a:ext uri="{0D108BD9-81ED-4DB2-BD59-A6C34878D82A}">
                    <a16:rowId xmlns:a16="http://schemas.microsoft.com/office/drawing/2014/main" val="3817359396"/>
                  </a:ext>
                </a:extLst>
              </a:tr>
              <a:tr h="240025">
                <a:tc gridSpan="3">
                  <a:txBody>
                    <a:bodyPr/>
                    <a:lstStyle/>
                    <a:p>
                      <a:pPr algn="ctr"/>
                      <a:r>
                        <a:rPr lang="en-US" sz="1800" b="1" dirty="0">
                          <a:solidFill>
                            <a:srgbClr val="231F20"/>
                          </a:solidFill>
                          <a:effectLst/>
                          <a:latin typeface="Arial" panose="020B0604020202020204" pitchFamily="34" charset="0"/>
                          <a:cs typeface="Arial" panose="020B0604020202020204" pitchFamily="34" charset="0"/>
                        </a:rPr>
                        <a:t>Cumulative Value of Benefits</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058360313"/>
                  </a:ext>
                </a:extLst>
              </a:tr>
              <a:tr h="277084">
                <a:tc gridSpan="3">
                  <a:txBody>
                    <a:bodyPr/>
                    <a:lstStyle/>
                    <a:p>
                      <a:pPr algn="ctr"/>
                      <a:r>
                        <a:rPr lang="en-US" sz="3600" b="1" dirty="0">
                          <a:solidFill>
                            <a:schemeClr val="bg1"/>
                          </a:solidFill>
                          <a:effectLst/>
                          <a:latin typeface="Arial" panose="020B0604020202020204" pitchFamily="34" charset="0"/>
                          <a:cs typeface="Arial" panose="020B0604020202020204" pitchFamily="34" charset="0"/>
                        </a:rPr>
                        <a:t>$2,579,220</a:t>
                      </a:r>
                    </a:p>
                    <a:p>
                      <a:pPr algn="ctr"/>
                      <a:r>
                        <a:rPr lang="en-US" sz="1200" b="0" dirty="0">
                          <a:solidFill>
                            <a:schemeClr val="bg1"/>
                          </a:solidFill>
                          <a:effectLst/>
                          <a:latin typeface="Arial" panose="020B0604020202020204" pitchFamily="34" charset="0"/>
                          <a:cs typeface="Arial" panose="020B0604020202020204" pitchFamily="34" charset="0"/>
                        </a:rPr>
                        <a:t>File for Benefits</a:t>
                      </a:r>
                    </a:p>
                  </a:txBody>
                  <a:tcPr marL="53571" marR="53571" marT="53571" marB="53571">
                    <a:solidFill>
                      <a:srgbClr val="2A3D53"/>
                    </a:solidFill>
                  </a:tcPr>
                </a:tc>
                <a:tc hMerge="1">
                  <a:txBody>
                    <a:bodyPr/>
                    <a:lstStyle/>
                    <a:p>
                      <a:pPr algn="ctr"/>
                      <a:r>
                        <a:rPr lang="en-US" sz="1600" dirty="0">
                          <a:effectLst/>
                        </a:rPr>
                        <a:t>$225</a:t>
                      </a:r>
                    </a:p>
                  </a:txBody>
                  <a:tcPr marL="53571" marR="53571" marT="53571" marB="53571">
                    <a:solidFill>
                      <a:schemeClr val="bg1"/>
                    </a:solidFill>
                  </a:tcPr>
                </a:tc>
                <a:tc hMerge="1">
                  <a:txBody>
                    <a:bodyPr/>
                    <a:lstStyle/>
                    <a:p>
                      <a:pPr algn="ctr"/>
                      <a:r>
                        <a:rPr lang="en-US" sz="1600" dirty="0">
                          <a:effectLst/>
                        </a:rPr>
                        <a:t>$2.25</a:t>
                      </a:r>
                    </a:p>
                  </a:txBody>
                  <a:tcPr marL="53571" marR="53571" marT="53571" marB="53571">
                    <a:solidFill>
                      <a:schemeClr val="bg1"/>
                    </a:solidFill>
                  </a:tcPr>
                </a:tc>
                <a:extLst>
                  <a:ext uri="{0D108BD9-81ED-4DB2-BD59-A6C34878D82A}">
                    <a16:rowId xmlns:a16="http://schemas.microsoft.com/office/drawing/2014/main" val="1375877786"/>
                  </a:ext>
                </a:extLst>
              </a:tr>
            </a:tbl>
          </a:graphicData>
        </a:graphic>
      </p:graphicFrame>
      <p:sp>
        <p:nvSpPr>
          <p:cNvPr id="12" name="Title 2">
            <a:extLst>
              <a:ext uri="{FF2B5EF4-FFF2-40B4-BE49-F238E27FC236}">
                <a16:creationId xmlns:a16="http://schemas.microsoft.com/office/drawing/2014/main" id="{5BCF757E-F5A7-37D1-2214-C12B358C48C7}"/>
              </a:ext>
            </a:extLst>
          </p:cNvPr>
          <p:cNvSpPr txBox="1">
            <a:spLocks/>
          </p:cNvSpPr>
          <p:nvPr/>
        </p:nvSpPr>
        <p:spPr>
          <a:xfrm>
            <a:off x="-54763" y="4698868"/>
            <a:ext cx="12129248" cy="4516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2A3D53"/>
                </a:solidFill>
                <a:latin typeface="Arial" panose="020B0604020202020204" pitchFamily="34" charset="0"/>
                <a:ea typeface="ＭＳ Ｐゴシック" charset="0"/>
                <a:cs typeface="Arial" panose="020B0604020202020204" pitchFamily="34" charset="0"/>
                <a:sym typeface="Bebas Neue" charset="0"/>
              </a:rPr>
              <a:t>$619,488 </a:t>
            </a:r>
            <a:r>
              <a:rPr lang="en-US" sz="2400" dirty="0">
                <a:solidFill>
                  <a:srgbClr val="231F20"/>
                </a:solidFill>
                <a:latin typeface="Arial" panose="020B0604020202020204" pitchFamily="34" charset="0"/>
                <a:ea typeface="ＭＳ Ｐゴシック" charset="0"/>
                <a:cs typeface="Arial" panose="020B0604020202020204" pitchFamily="34" charset="0"/>
                <a:sym typeface="Bebas Neue" charset="0"/>
              </a:rPr>
              <a:t>Difference in Filing</a:t>
            </a:r>
            <a:endParaRPr lang="en-US" sz="2400" dirty="0">
              <a:solidFill>
                <a:srgbClr val="231F2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4EAA383-4A6D-A159-7F4F-AFDD1372598B}"/>
              </a:ext>
            </a:extLst>
          </p:cNvPr>
          <p:cNvSpPr txBox="1"/>
          <p:nvPr/>
        </p:nvSpPr>
        <p:spPr>
          <a:xfrm>
            <a:off x="922421" y="1278074"/>
            <a:ext cx="8229513" cy="246221"/>
          </a:xfrm>
          <a:prstGeom prst="rect">
            <a:avLst/>
          </a:prstGeom>
          <a:noFill/>
        </p:spPr>
        <p:txBody>
          <a:bodyPr wrap="square">
            <a:spAutoFit/>
          </a:bodyPr>
          <a:lstStyle/>
          <a:p>
            <a:r>
              <a:rPr lang="en-US" sz="1000" b="0" i="1" u="none" strike="noStrike" dirty="0">
                <a:solidFill>
                  <a:srgbClr val="212121"/>
                </a:solidFill>
                <a:effectLst/>
                <a:latin typeface="Arial" panose="020B0604020202020204" pitchFamily="34" charset="0"/>
                <a:cs typeface="Arial" panose="020B0604020202020204" pitchFamily="34" charset="0"/>
              </a:rPr>
              <a:t>This is a hypothetical example shown for illustrative purposes only. Values shown are not actual or guaranteed.</a:t>
            </a:r>
            <a:endParaRPr lang="en-US"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58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AD7A6-A0C1-DE53-0343-675B0EC5D345}"/>
              </a:ext>
            </a:extLst>
          </p:cNvPr>
          <p:cNvSpPr>
            <a:spLocks noGrp="1" noRot="1" noMove="1" noResize="1" noEditPoints="1" noAdjustHandles="1" noChangeArrowheads="1" noChangeShapeType="1"/>
          </p:cNvSpPr>
          <p:nvPr/>
        </p:nvSpPr>
        <p:spPr>
          <a:xfrm rot="16200000">
            <a:off x="3213048" y="-2446947"/>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23C5BB8-AAB2-6912-AB21-F5EE3941911A}"/>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11C19A4-7EC0-24A8-9053-23858B1D5A62}"/>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
            <a:extLst>
              <a:ext uri="{FF2B5EF4-FFF2-40B4-BE49-F238E27FC236}">
                <a16:creationId xmlns:a16="http://schemas.microsoft.com/office/drawing/2014/main" id="{873E7430-A14C-5A2F-24BC-F2DC5113F665}"/>
              </a:ext>
            </a:extLst>
          </p:cNvPr>
          <p:cNvSpPr txBox="1">
            <a:spLocks/>
          </p:cNvSpPr>
          <p:nvPr/>
        </p:nvSpPr>
        <p:spPr>
          <a:xfrm>
            <a:off x="1541224" y="1881008"/>
            <a:ext cx="2105333" cy="4299976"/>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1970 - $371B</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1980 - $908B</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1990 - $3.2T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2000 - $5.7T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2005 - $7.9T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2010 - $13.6T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2015 - $18.2T </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2022 - $31.3T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2023 - $33.2T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2024 - $35.5T</a:t>
            </a:r>
          </a:p>
          <a:p>
            <a:pPr marL="285750" indent="-285750">
              <a:lnSpc>
                <a:spcPct val="150000"/>
              </a:lnSpc>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sym typeface="Wingdings"/>
              </a:rPr>
              <a:t>2025 - $38.4T</a:t>
            </a:r>
          </a:p>
        </p:txBody>
      </p:sp>
      <p:grpSp>
        <p:nvGrpSpPr>
          <p:cNvPr id="8" name="Group 7">
            <a:extLst>
              <a:ext uri="{FF2B5EF4-FFF2-40B4-BE49-F238E27FC236}">
                <a16:creationId xmlns:a16="http://schemas.microsoft.com/office/drawing/2014/main" id="{09AC418F-90FF-441B-9CD0-61E4053B82F7}"/>
              </a:ext>
            </a:extLst>
          </p:cNvPr>
          <p:cNvGrpSpPr/>
          <p:nvPr/>
        </p:nvGrpSpPr>
        <p:grpSpPr>
          <a:xfrm>
            <a:off x="4034257" y="2342300"/>
            <a:ext cx="6792934" cy="3700500"/>
            <a:chOff x="5002827" y="2091236"/>
            <a:chExt cx="5872897" cy="3700500"/>
          </a:xfrm>
        </p:grpSpPr>
        <p:sp>
          <p:nvSpPr>
            <p:cNvPr id="9" name="TextBox 8">
              <a:extLst>
                <a:ext uri="{FF2B5EF4-FFF2-40B4-BE49-F238E27FC236}">
                  <a16:creationId xmlns:a16="http://schemas.microsoft.com/office/drawing/2014/main" id="{76ABBBC4-B996-2C09-76EF-5E6FFFFCB03B}"/>
                </a:ext>
              </a:extLst>
            </p:cNvPr>
            <p:cNvSpPr txBox="1"/>
            <p:nvPr/>
          </p:nvSpPr>
          <p:spPr>
            <a:xfrm>
              <a:off x="5341870" y="2446199"/>
              <a:ext cx="419112"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30</a:t>
              </a:r>
            </a:p>
          </p:txBody>
        </p:sp>
        <p:sp>
          <p:nvSpPr>
            <p:cNvPr id="11" name="TextBox 10">
              <a:extLst>
                <a:ext uri="{FF2B5EF4-FFF2-40B4-BE49-F238E27FC236}">
                  <a16:creationId xmlns:a16="http://schemas.microsoft.com/office/drawing/2014/main" id="{C579AE63-E2CB-892D-2436-45C86036D770}"/>
                </a:ext>
              </a:extLst>
            </p:cNvPr>
            <p:cNvSpPr txBox="1"/>
            <p:nvPr/>
          </p:nvSpPr>
          <p:spPr>
            <a:xfrm>
              <a:off x="5341870" y="3208199"/>
              <a:ext cx="419112"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a:t>
              </a:r>
            </a:p>
          </p:txBody>
        </p:sp>
        <p:sp>
          <p:nvSpPr>
            <p:cNvPr id="13" name="TextBox 12">
              <a:extLst>
                <a:ext uri="{FF2B5EF4-FFF2-40B4-BE49-F238E27FC236}">
                  <a16:creationId xmlns:a16="http://schemas.microsoft.com/office/drawing/2014/main" id="{351FDF27-6795-39C9-4D66-A0D139221653}"/>
                </a:ext>
              </a:extLst>
            </p:cNvPr>
            <p:cNvSpPr txBox="1"/>
            <p:nvPr/>
          </p:nvSpPr>
          <p:spPr>
            <a:xfrm>
              <a:off x="5341870" y="3979724"/>
              <a:ext cx="419112"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10</a:t>
              </a:r>
            </a:p>
          </p:txBody>
        </p:sp>
        <p:sp>
          <p:nvSpPr>
            <p:cNvPr id="14" name="TextBox 13">
              <a:extLst>
                <a:ext uri="{FF2B5EF4-FFF2-40B4-BE49-F238E27FC236}">
                  <a16:creationId xmlns:a16="http://schemas.microsoft.com/office/drawing/2014/main" id="{281CFE62-DA41-889E-AC33-F37824C8850A}"/>
                </a:ext>
              </a:extLst>
            </p:cNvPr>
            <p:cNvSpPr txBox="1"/>
            <p:nvPr/>
          </p:nvSpPr>
          <p:spPr>
            <a:xfrm>
              <a:off x="5853126" y="2091236"/>
              <a:ext cx="4676305" cy="615553"/>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US Federal Debt from FY 2005 to FY 2025</a:t>
              </a:r>
            </a:p>
            <a:p>
              <a:endParaRPr lang="en-US" dirty="0"/>
            </a:p>
          </p:txBody>
        </p:sp>
        <p:cxnSp>
          <p:nvCxnSpPr>
            <p:cNvPr id="15" name="Straight Connector 14">
              <a:extLst>
                <a:ext uri="{FF2B5EF4-FFF2-40B4-BE49-F238E27FC236}">
                  <a16:creationId xmlns:a16="http://schemas.microsoft.com/office/drawing/2014/main" id="{CA830D13-EBF7-1C68-7A24-C0B34A601F79}"/>
                </a:ext>
              </a:extLst>
            </p:cNvPr>
            <p:cNvCxnSpPr>
              <a:cxnSpLocks/>
            </p:cNvCxnSpPr>
            <p:nvPr/>
          </p:nvCxnSpPr>
          <p:spPr>
            <a:xfrm>
              <a:off x="5766407" y="3386882"/>
              <a:ext cx="5056885"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D42B3C2-3754-1489-C41E-169E826459B5}"/>
                </a:ext>
              </a:extLst>
            </p:cNvPr>
            <p:cNvCxnSpPr>
              <a:cxnSpLocks/>
            </p:cNvCxnSpPr>
            <p:nvPr/>
          </p:nvCxnSpPr>
          <p:spPr>
            <a:xfrm>
              <a:off x="5767186" y="4158407"/>
              <a:ext cx="5056106"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DE037012-3C93-0D3E-D8F3-77D7CB318FD8}"/>
                </a:ext>
              </a:extLst>
            </p:cNvPr>
            <p:cNvSpPr txBox="1"/>
            <p:nvPr/>
          </p:nvSpPr>
          <p:spPr>
            <a:xfrm>
              <a:off x="5443135" y="4741436"/>
              <a:ext cx="276660"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0</a:t>
              </a:r>
            </a:p>
          </p:txBody>
        </p:sp>
        <p:cxnSp>
          <p:nvCxnSpPr>
            <p:cNvPr id="19" name="Straight Connector 18">
              <a:extLst>
                <a:ext uri="{FF2B5EF4-FFF2-40B4-BE49-F238E27FC236}">
                  <a16:creationId xmlns:a16="http://schemas.microsoft.com/office/drawing/2014/main" id="{0DEFE729-8972-CFFA-E781-606E5097C81B}"/>
                </a:ext>
              </a:extLst>
            </p:cNvPr>
            <p:cNvCxnSpPr>
              <a:cxnSpLocks/>
            </p:cNvCxnSpPr>
            <p:nvPr/>
          </p:nvCxnSpPr>
          <p:spPr>
            <a:xfrm>
              <a:off x="5766404" y="3012504"/>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DB7EF31-F233-FE73-9562-FD1B7DA7AC4D}"/>
                </a:ext>
              </a:extLst>
            </p:cNvPr>
            <p:cNvCxnSpPr>
              <a:cxnSpLocks/>
            </p:cNvCxnSpPr>
            <p:nvPr/>
          </p:nvCxnSpPr>
          <p:spPr>
            <a:xfrm>
              <a:off x="5766404" y="3764982"/>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DA705C9-BD14-60E1-F5FF-967837F0CECF}"/>
                </a:ext>
              </a:extLst>
            </p:cNvPr>
            <p:cNvCxnSpPr>
              <a:cxnSpLocks/>
            </p:cNvCxnSpPr>
            <p:nvPr/>
          </p:nvCxnSpPr>
          <p:spPr>
            <a:xfrm>
              <a:off x="5766404" y="4549899"/>
              <a:ext cx="15656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30" name="Rectangle: Rounded Corners 16">
              <a:extLst>
                <a:ext uri="{FF2B5EF4-FFF2-40B4-BE49-F238E27FC236}">
                  <a16:creationId xmlns:a16="http://schemas.microsoft.com/office/drawing/2014/main" id="{BCC4E086-634C-CB68-3F00-CC49588A3327}"/>
                </a:ext>
              </a:extLst>
            </p:cNvPr>
            <p:cNvSpPr/>
            <p:nvPr/>
          </p:nvSpPr>
          <p:spPr>
            <a:xfrm>
              <a:off x="6381481" y="4875106"/>
              <a:ext cx="269069" cy="62312"/>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18">
              <a:extLst>
                <a:ext uri="{FF2B5EF4-FFF2-40B4-BE49-F238E27FC236}">
                  <a16:creationId xmlns:a16="http://schemas.microsoft.com/office/drawing/2014/main" id="{D20ADB8F-C67D-EE13-D409-10F55BAB3391}"/>
                </a:ext>
              </a:extLst>
            </p:cNvPr>
            <p:cNvSpPr/>
            <p:nvPr/>
          </p:nvSpPr>
          <p:spPr>
            <a:xfrm>
              <a:off x="6843964" y="4786814"/>
              <a:ext cx="269069" cy="150606"/>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20">
              <a:extLst>
                <a:ext uri="{FF2B5EF4-FFF2-40B4-BE49-F238E27FC236}">
                  <a16:creationId xmlns:a16="http://schemas.microsoft.com/office/drawing/2014/main" id="{0B19697D-01BD-F1DB-FCDD-6FDCF1F6BA05}"/>
                </a:ext>
              </a:extLst>
            </p:cNvPr>
            <p:cNvSpPr/>
            <p:nvPr/>
          </p:nvSpPr>
          <p:spPr>
            <a:xfrm>
              <a:off x="7303304" y="4549899"/>
              <a:ext cx="275075" cy="387522"/>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22">
              <a:extLst>
                <a:ext uri="{FF2B5EF4-FFF2-40B4-BE49-F238E27FC236}">
                  <a16:creationId xmlns:a16="http://schemas.microsoft.com/office/drawing/2014/main" id="{AF60E03C-29ED-55A9-ABE9-827BE4B934F6}"/>
                </a:ext>
              </a:extLst>
            </p:cNvPr>
            <p:cNvSpPr/>
            <p:nvPr/>
          </p:nvSpPr>
          <p:spPr>
            <a:xfrm>
              <a:off x="7772911" y="4424964"/>
              <a:ext cx="276660" cy="512458"/>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24">
              <a:extLst>
                <a:ext uri="{FF2B5EF4-FFF2-40B4-BE49-F238E27FC236}">
                  <a16:creationId xmlns:a16="http://schemas.microsoft.com/office/drawing/2014/main" id="{8712EBA7-3365-2024-9CA6-E72BCEED0C71}"/>
                </a:ext>
              </a:extLst>
            </p:cNvPr>
            <p:cNvSpPr/>
            <p:nvPr/>
          </p:nvSpPr>
          <p:spPr>
            <a:xfrm>
              <a:off x="8254747" y="3874170"/>
              <a:ext cx="281607" cy="1063252"/>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26">
              <a:extLst>
                <a:ext uri="{FF2B5EF4-FFF2-40B4-BE49-F238E27FC236}">
                  <a16:creationId xmlns:a16="http://schemas.microsoft.com/office/drawing/2014/main" id="{1F3C5026-7340-5B05-8CB7-79401CE77CDC}"/>
                </a:ext>
              </a:extLst>
            </p:cNvPr>
            <p:cNvSpPr/>
            <p:nvPr/>
          </p:nvSpPr>
          <p:spPr>
            <a:xfrm>
              <a:off x="8707735" y="3563377"/>
              <a:ext cx="281607" cy="1374045"/>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2">
              <a:extLst>
                <a:ext uri="{FF2B5EF4-FFF2-40B4-BE49-F238E27FC236}">
                  <a16:creationId xmlns:a16="http://schemas.microsoft.com/office/drawing/2014/main" id="{A9C4EDC9-9E24-CA98-C5B0-1955B70A8800}"/>
                </a:ext>
              </a:extLst>
            </p:cNvPr>
            <p:cNvSpPr/>
            <p:nvPr/>
          </p:nvSpPr>
          <p:spPr>
            <a:xfrm>
              <a:off x="5901892" y="4891699"/>
              <a:ext cx="273763" cy="45719"/>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CBFB7E00-C9D6-A460-C870-22CCF28AB43D}"/>
                </a:ext>
              </a:extLst>
            </p:cNvPr>
            <p:cNvGrpSpPr/>
            <p:nvPr/>
          </p:nvGrpSpPr>
          <p:grpSpPr>
            <a:xfrm>
              <a:off x="5740024" y="4951220"/>
              <a:ext cx="5135700" cy="307777"/>
              <a:chOff x="5822918" y="5663532"/>
              <a:chExt cx="5135700" cy="307777"/>
            </a:xfrm>
          </p:grpSpPr>
          <p:sp>
            <p:nvSpPr>
              <p:cNvPr id="42" name="TextBox 41">
                <a:extLst>
                  <a:ext uri="{FF2B5EF4-FFF2-40B4-BE49-F238E27FC236}">
                    <a16:creationId xmlns:a16="http://schemas.microsoft.com/office/drawing/2014/main" id="{471BBF51-146F-B24D-F170-A3188F1123DE}"/>
                  </a:ext>
                </a:extLst>
              </p:cNvPr>
              <p:cNvSpPr txBox="1"/>
              <p:nvPr/>
            </p:nvSpPr>
            <p:spPr>
              <a:xfrm>
                <a:off x="5822918" y="5663532"/>
                <a:ext cx="735329"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1970</a:t>
                </a:r>
              </a:p>
            </p:txBody>
          </p:sp>
          <p:sp>
            <p:nvSpPr>
              <p:cNvPr id="43" name="TextBox 42">
                <a:extLst>
                  <a:ext uri="{FF2B5EF4-FFF2-40B4-BE49-F238E27FC236}">
                    <a16:creationId xmlns:a16="http://schemas.microsoft.com/office/drawing/2014/main" id="{F7CD1605-B100-DC23-ACDF-F32528E86786}"/>
                  </a:ext>
                </a:extLst>
              </p:cNvPr>
              <p:cNvSpPr txBox="1"/>
              <p:nvPr/>
            </p:nvSpPr>
            <p:spPr>
              <a:xfrm>
                <a:off x="6312017" y="5663532"/>
                <a:ext cx="735328"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1980</a:t>
                </a:r>
              </a:p>
            </p:txBody>
          </p:sp>
          <p:sp>
            <p:nvSpPr>
              <p:cNvPr id="44" name="TextBox 43">
                <a:extLst>
                  <a:ext uri="{FF2B5EF4-FFF2-40B4-BE49-F238E27FC236}">
                    <a16:creationId xmlns:a16="http://schemas.microsoft.com/office/drawing/2014/main" id="{F498EB49-0DCC-D890-C2C5-64EE776CC8EE}"/>
                  </a:ext>
                </a:extLst>
              </p:cNvPr>
              <p:cNvSpPr txBox="1"/>
              <p:nvPr/>
            </p:nvSpPr>
            <p:spPr>
              <a:xfrm>
                <a:off x="6779850" y="5663532"/>
                <a:ext cx="692163"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1990</a:t>
                </a:r>
              </a:p>
            </p:txBody>
          </p:sp>
          <p:sp>
            <p:nvSpPr>
              <p:cNvPr id="45" name="TextBox 44">
                <a:extLst>
                  <a:ext uri="{FF2B5EF4-FFF2-40B4-BE49-F238E27FC236}">
                    <a16:creationId xmlns:a16="http://schemas.microsoft.com/office/drawing/2014/main" id="{FF073528-2015-EDDA-9E6D-47C073B690C2}"/>
                  </a:ext>
                </a:extLst>
              </p:cNvPr>
              <p:cNvSpPr txBox="1"/>
              <p:nvPr/>
            </p:nvSpPr>
            <p:spPr>
              <a:xfrm>
                <a:off x="7247683" y="5663532"/>
                <a:ext cx="708933"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2000</a:t>
                </a:r>
              </a:p>
            </p:txBody>
          </p:sp>
          <p:sp>
            <p:nvSpPr>
              <p:cNvPr id="46" name="TextBox 45">
                <a:extLst>
                  <a:ext uri="{FF2B5EF4-FFF2-40B4-BE49-F238E27FC236}">
                    <a16:creationId xmlns:a16="http://schemas.microsoft.com/office/drawing/2014/main" id="{2166A0BC-8376-DC68-5661-D4BF47AC6F35}"/>
                  </a:ext>
                </a:extLst>
              </p:cNvPr>
              <p:cNvSpPr txBox="1"/>
              <p:nvPr/>
            </p:nvSpPr>
            <p:spPr>
              <a:xfrm>
                <a:off x="7726149" y="5663532"/>
                <a:ext cx="701213"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2005</a:t>
                </a:r>
              </a:p>
            </p:txBody>
          </p:sp>
          <p:sp>
            <p:nvSpPr>
              <p:cNvPr id="47" name="TextBox 46">
                <a:extLst>
                  <a:ext uri="{FF2B5EF4-FFF2-40B4-BE49-F238E27FC236}">
                    <a16:creationId xmlns:a16="http://schemas.microsoft.com/office/drawing/2014/main" id="{57F5CE59-2A77-4DB6-36F6-4604FE5DB184}"/>
                  </a:ext>
                </a:extLst>
              </p:cNvPr>
              <p:cNvSpPr txBox="1"/>
              <p:nvPr/>
            </p:nvSpPr>
            <p:spPr>
              <a:xfrm>
                <a:off x="8183349" y="5663532"/>
                <a:ext cx="735327"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2010</a:t>
                </a:r>
              </a:p>
            </p:txBody>
          </p:sp>
          <p:sp>
            <p:nvSpPr>
              <p:cNvPr id="48" name="TextBox 47">
                <a:extLst>
                  <a:ext uri="{FF2B5EF4-FFF2-40B4-BE49-F238E27FC236}">
                    <a16:creationId xmlns:a16="http://schemas.microsoft.com/office/drawing/2014/main" id="{F8376E46-6A33-9622-E810-93F172AABB66}"/>
                  </a:ext>
                </a:extLst>
              </p:cNvPr>
              <p:cNvSpPr txBox="1"/>
              <p:nvPr/>
            </p:nvSpPr>
            <p:spPr>
              <a:xfrm>
                <a:off x="8661815" y="5663532"/>
                <a:ext cx="802795"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2015</a:t>
                </a:r>
              </a:p>
            </p:txBody>
          </p:sp>
          <p:sp>
            <p:nvSpPr>
              <p:cNvPr id="49" name="TextBox 48">
                <a:extLst>
                  <a:ext uri="{FF2B5EF4-FFF2-40B4-BE49-F238E27FC236}">
                    <a16:creationId xmlns:a16="http://schemas.microsoft.com/office/drawing/2014/main" id="{97E36134-3B70-6FC0-77D7-A55783B1CF6C}"/>
                  </a:ext>
                </a:extLst>
              </p:cNvPr>
              <p:cNvSpPr txBox="1"/>
              <p:nvPr/>
            </p:nvSpPr>
            <p:spPr>
              <a:xfrm>
                <a:off x="9129647" y="5663532"/>
                <a:ext cx="735327"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2022</a:t>
                </a:r>
              </a:p>
            </p:txBody>
          </p:sp>
          <p:sp>
            <p:nvSpPr>
              <p:cNvPr id="50" name="TextBox 49">
                <a:extLst>
                  <a:ext uri="{FF2B5EF4-FFF2-40B4-BE49-F238E27FC236}">
                    <a16:creationId xmlns:a16="http://schemas.microsoft.com/office/drawing/2014/main" id="{BB8E3E05-6BAD-8352-EFD7-F1DE55A60983}"/>
                  </a:ext>
                </a:extLst>
              </p:cNvPr>
              <p:cNvSpPr txBox="1"/>
              <p:nvPr/>
            </p:nvSpPr>
            <p:spPr>
              <a:xfrm>
                <a:off x="9576215" y="5663532"/>
                <a:ext cx="1382403"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2023  2024  2025</a:t>
                </a:r>
              </a:p>
            </p:txBody>
          </p:sp>
        </p:grpSp>
        <p:sp>
          <p:nvSpPr>
            <p:cNvPr id="38" name="TextBox 37">
              <a:extLst>
                <a:ext uri="{FF2B5EF4-FFF2-40B4-BE49-F238E27FC236}">
                  <a16:creationId xmlns:a16="http://schemas.microsoft.com/office/drawing/2014/main" id="{83DEFD4E-D31D-F02D-83A7-61447D7316A2}"/>
                </a:ext>
              </a:extLst>
            </p:cNvPr>
            <p:cNvSpPr txBox="1"/>
            <p:nvPr/>
          </p:nvSpPr>
          <p:spPr>
            <a:xfrm rot="16200000">
              <a:off x="4086383" y="3501038"/>
              <a:ext cx="2202219"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trillion nominal</a:t>
              </a:r>
            </a:p>
          </p:txBody>
        </p:sp>
        <p:sp>
          <p:nvSpPr>
            <p:cNvPr id="40" name="TextBox 39">
              <a:extLst>
                <a:ext uri="{FF2B5EF4-FFF2-40B4-BE49-F238E27FC236}">
                  <a16:creationId xmlns:a16="http://schemas.microsoft.com/office/drawing/2014/main" id="{6F24ED20-38C7-99B3-DD37-AD6287B9EE7F}"/>
                </a:ext>
              </a:extLst>
            </p:cNvPr>
            <p:cNvSpPr txBox="1"/>
            <p:nvPr/>
          </p:nvSpPr>
          <p:spPr>
            <a:xfrm>
              <a:off x="5719794" y="5311796"/>
              <a:ext cx="4921477" cy="479940"/>
            </a:xfrm>
            <a:prstGeom prst="rect">
              <a:avLst/>
            </a:prstGeom>
            <a:noFill/>
          </p:spPr>
          <p:txBody>
            <a:bodyPr wrap="square">
              <a:spAutoFit/>
            </a:bodyPr>
            <a:lstStyle/>
            <a:p>
              <a:pPr>
                <a:lnSpc>
                  <a:spcPct val="120000"/>
                </a:lnSpc>
              </a:pPr>
              <a:r>
                <a:rPr lang="en-US" sz="1050" i="1" dirty="0">
                  <a:solidFill>
                    <a:schemeClr val="bg1"/>
                  </a:solidFill>
                  <a:latin typeface="Arial" panose="020B0604020202020204" pitchFamily="34" charset="0"/>
                  <a:cs typeface="Arial" panose="020B0604020202020204" pitchFamily="34" charset="0"/>
                </a:rPr>
                <a:t>Source: https://fiscaldata.treasury.gov/datasets/historical-debt-outstanding/historical-debt-outstanding. Accessed 1/8/2026.</a:t>
              </a:r>
            </a:p>
          </p:txBody>
        </p:sp>
        <p:sp>
          <p:nvSpPr>
            <p:cNvPr id="41" name="Rectangle: Rounded Corners 30">
              <a:extLst>
                <a:ext uri="{FF2B5EF4-FFF2-40B4-BE49-F238E27FC236}">
                  <a16:creationId xmlns:a16="http://schemas.microsoft.com/office/drawing/2014/main" id="{B096F906-68E2-81DC-0E02-6DA54935F936}"/>
                </a:ext>
              </a:extLst>
            </p:cNvPr>
            <p:cNvSpPr/>
            <p:nvPr/>
          </p:nvSpPr>
          <p:spPr>
            <a:xfrm>
              <a:off x="9130682" y="2560780"/>
              <a:ext cx="286292" cy="2376644"/>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5ECC635-7C7E-13FA-235E-C4CB2A095299}"/>
                </a:ext>
              </a:extLst>
            </p:cNvPr>
            <p:cNvSpPr/>
            <p:nvPr/>
          </p:nvSpPr>
          <p:spPr>
            <a:xfrm>
              <a:off x="5765500" y="2622446"/>
              <a:ext cx="5057792" cy="2314973"/>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Rounded Corners 30">
            <a:extLst>
              <a:ext uri="{FF2B5EF4-FFF2-40B4-BE49-F238E27FC236}">
                <a16:creationId xmlns:a16="http://schemas.microsoft.com/office/drawing/2014/main" id="{B2F8960B-F258-CF5B-CDB1-7CACBEC7AF2F}"/>
              </a:ext>
            </a:extLst>
          </p:cNvPr>
          <p:cNvSpPr/>
          <p:nvPr/>
        </p:nvSpPr>
        <p:spPr>
          <a:xfrm>
            <a:off x="9364287" y="2682026"/>
            <a:ext cx="295539" cy="2520258"/>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30">
            <a:extLst>
              <a:ext uri="{FF2B5EF4-FFF2-40B4-BE49-F238E27FC236}">
                <a16:creationId xmlns:a16="http://schemas.microsoft.com/office/drawing/2014/main" id="{29D52E82-765A-FA53-A379-18285FE24615}"/>
              </a:ext>
            </a:extLst>
          </p:cNvPr>
          <p:cNvSpPr/>
          <p:nvPr/>
        </p:nvSpPr>
        <p:spPr>
          <a:xfrm>
            <a:off x="9849197" y="2414750"/>
            <a:ext cx="279008" cy="2787534"/>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30">
            <a:extLst>
              <a:ext uri="{FF2B5EF4-FFF2-40B4-BE49-F238E27FC236}">
                <a16:creationId xmlns:a16="http://schemas.microsoft.com/office/drawing/2014/main" id="{0F5DFE7E-D48C-345F-50BB-386976F67225}"/>
              </a:ext>
            </a:extLst>
          </p:cNvPr>
          <p:cNvSpPr/>
          <p:nvPr/>
        </p:nvSpPr>
        <p:spPr>
          <a:xfrm>
            <a:off x="10293697" y="2289438"/>
            <a:ext cx="279008" cy="2912846"/>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7210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AD7A6-A0C1-DE53-0343-675B0EC5D345}"/>
              </a:ext>
            </a:extLst>
          </p:cNvPr>
          <p:cNvSpPr/>
          <p:nvPr/>
        </p:nvSpPr>
        <p:spPr>
          <a:xfrm rot="16200000">
            <a:off x="3368939" y="-2504822"/>
            <a:ext cx="545412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23C5BB8-AAB2-6912-AB21-F5EE3941911A}"/>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11C19A4-7EC0-24A8-9053-23858B1D5A62}"/>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CAA664-4CA2-4DD7-78EF-8A6C582682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9631" y="2130742"/>
            <a:ext cx="10299306" cy="3873753"/>
          </a:xfrm>
          <a:prstGeom prst="rect">
            <a:avLst/>
          </a:prstGeom>
        </p:spPr>
      </p:pic>
      <p:sp>
        <p:nvSpPr>
          <p:cNvPr id="10" name="TextBox 9">
            <a:extLst>
              <a:ext uri="{FF2B5EF4-FFF2-40B4-BE49-F238E27FC236}">
                <a16:creationId xmlns:a16="http://schemas.microsoft.com/office/drawing/2014/main" id="{A9BFF862-1883-E49F-1190-7BA635B756B3}"/>
              </a:ext>
            </a:extLst>
          </p:cNvPr>
          <p:cNvSpPr txBox="1"/>
          <p:nvPr/>
        </p:nvSpPr>
        <p:spPr>
          <a:xfrm>
            <a:off x="3526940" y="1930258"/>
            <a:ext cx="5327472" cy="615553"/>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Highest &amp; Lowest Marginal Tax Rates over History</a:t>
            </a:r>
          </a:p>
          <a:p>
            <a:endParaRPr lang="en-US" dirty="0"/>
          </a:p>
        </p:txBody>
      </p:sp>
      <p:sp>
        <p:nvSpPr>
          <p:cNvPr id="12" name="TextBox 11">
            <a:extLst>
              <a:ext uri="{FF2B5EF4-FFF2-40B4-BE49-F238E27FC236}">
                <a16:creationId xmlns:a16="http://schemas.microsoft.com/office/drawing/2014/main" id="{CA7189F5-EA7D-97C6-5F1A-72240F4119D7}"/>
              </a:ext>
            </a:extLst>
          </p:cNvPr>
          <p:cNvSpPr txBox="1"/>
          <p:nvPr/>
        </p:nvSpPr>
        <p:spPr>
          <a:xfrm rot="16200000">
            <a:off x="-141140" y="3302238"/>
            <a:ext cx="2128408" cy="615553"/>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Tax Percentage</a:t>
            </a:r>
          </a:p>
          <a:p>
            <a:endParaRPr lang="en-US" dirty="0"/>
          </a:p>
        </p:txBody>
      </p:sp>
      <p:sp>
        <p:nvSpPr>
          <p:cNvPr id="18" name="TextBox 17">
            <a:extLst>
              <a:ext uri="{FF2B5EF4-FFF2-40B4-BE49-F238E27FC236}">
                <a16:creationId xmlns:a16="http://schemas.microsoft.com/office/drawing/2014/main" id="{130B0A12-A681-DDC2-3F8C-6BC179694656}"/>
              </a:ext>
            </a:extLst>
          </p:cNvPr>
          <p:cNvSpPr txBox="1"/>
          <p:nvPr/>
        </p:nvSpPr>
        <p:spPr>
          <a:xfrm>
            <a:off x="923063" y="6004495"/>
            <a:ext cx="12043429" cy="553998"/>
          </a:xfrm>
          <a:prstGeom prst="rect">
            <a:avLst/>
          </a:prstGeom>
          <a:noFill/>
        </p:spPr>
        <p:txBody>
          <a:bodyPr wrap="square">
            <a:spAutoFit/>
          </a:bodyPr>
          <a:lstStyle/>
          <a:p>
            <a:r>
              <a:rPr lang="en-US" sz="1200" dirty="0">
                <a:solidFill>
                  <a:schemeClr val="bg1"/>
                </a:solidFill>
              </a:rPr>
              <a:t>Source: </a:t>
            </a:r>
            <a:r>
              <a:rPr lang="en-US" sz="1200" i="1" dirty="0">
                <a:solidFill>
                  <a:schemeClr val="bg1"/>
                </a:solidFill>
                <a:latin typeface="Arial" panose="020B0604020202020204" pitchFamily="34" charset="0"/>
                <a:cs typeface="Arial" panose="020B0604020202020204" pitchFamily="34" charset="0"/>
              </a:rPr>
              <a:t>https://</a:t>
            </a:r>
            <a:r>
              <a:rPr lang="en-US" sz="1200" i="1" dirty="0" err="1">
                <a:solidFill>
                  <a:schemeClr val="bg1"/>
                </a:solidFill>
                <a:latin typeface="Arial" panose="020B0604020202020204" pitchFamily="34" charset="0"/>
                <a:cs typeface="Arial" panose="020B0604020202020204" pitchFamily="34" charset="0"/>
              </a:rPr>
              <a:t>taxfoundation.org</a:t>
            </a:r>
            <a:r>
              <a:rPr lang="en-US" sz="1200" i="1" dirty="0">
                <a:solidFill>
                  <a:schemeClr val="bg1"/>
                </a:solidFill>
                <a:latin typeface="Arial" panose="020B0604020202020204" pitchFamily="34" charset="0"/>
                <a:cs typeface="Arial" panose="020B0604020202020204" pitchFamily="34" charset="0"/>
              </a:rPr>
              <a:t>/data/all/federal/historical-income-tax-rates-brackets/. </a:t>
            </a:r>
            <a:r>
              <a:rPr lang="en-US" sz="1200" i="1" dirty="0">
                <a:solidFill>
                  <a:schemeClr val="bg1"/>
                </a:solidFill>
                <a:effectLst/>
                <a:latin typeface="Arial" panose="020B0604020202020204" pitchFamily="34" charset="0"/>
                <a:cs typeface="Arial" panose="020B0604020202020204" pitchFamily="34" charset="0"/>
              </a:rPr>
              <a:t>Accessed 1/8/2026. </a:t>
            </a:r>
            <a:endParaRPr lang="en-US" sz="1200" i="1" dirty="0">
              <a:solidFill>
                <a:schemeClr val="bg1"/>
              </a:solidFill>
              <a:latin typeface="Arial" panose="020B0604020202020204" pitchFamily="34" charset="0"/>
              <a:cs typeface="Arial" panose="020B0604020202020204" pitchFamily="34" charset="0"/>
            </a:endParaRPr>
          </a:p>
          <a:p>
            <a:endParaRPr lang="en-US" dirty="0">
              <a:solidFill>
                <a:schemeClr val="bg1"/>
              </a:solidFill>
            </a:endParaRPr>
          </a:p>
        </p:txBody>
      </p:sp>
    </p:spTree>
    <p:extLst>
      <p:ext uri="{BB962C8B-B14F-4D97-AF65-F5344CB8AC3E}">
        <p14:creationId xmlns:p14="http://schemas.microsoft.com/office/powerpoint/2010/main" val="252816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9048ED-59D4-73C3-5DE1-7A396D1C0EB4}"/>
              </a:ext>
            </a:extLst>
          </p:cNvPr>
          <p:cNvPicPr>
            <a:picLocks noChangeAspect="1"/>
          </p:cNvPicPr>
          <p:nvPr/>
        </p:nvPicPr>
        <p:blipFill>
          <a:blip r:embed="rId3"/>
          <a:srcRect t="7812" b="7812"/>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0A655BC-0CB7-C567-2F01-A60AD7A6051E}"/>
              </a:ext>
            </a:extLst>
          </p:cNvPr>
          <p:cNvSpPr/>
          <p:nvPr/>
        </p:nvSpPr>
        <p:spPr>
          <a:xfrm>
            <a:off x="0" y="0"/>
            <a:ext cx="12192000" cy="6858000"/>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C0564A6-0C8D-F86C-6AE2-083136859EF1}"/>
              </a:ext>
            </a:extLst>
          </p:cNvPr>
          <p:cNvSpPr txBox="1"/>
          <p:nvPr/>
        </p:nvSpPr>
        <p:spPr>
          <a:xfrm>
            <a:off x="1174511" y="2003991"/>
            <a:ext cx="9842976" cy="258532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WE BELIEVE THAT EVERY GENERATION HAS FACED RETIREMENT CHALLENGES</a:t>
            </a:r>
          </a:p>
        </p:txBody>
      </p:sp>
    </p:spTree>
    <p:extLst>
      <p:ext uri="{BB962C8B-B14F-4D97-AF65-F5344CB8AC3E}">
        <p14:creationId xmlns:p14="http://schemas.microsoft.com/office/powerpoint/2010/main" val="141374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B4D141-5DE2-31F3-13C6-6628FDFFE60F}"/>
              </a:ext>
            </a:extLst>
          </p:cNvPr>
          <p:cNvSpPr txBox="1">
            <a:spLocks/>
          </p:cNvSpPr>
          <p:nvPr/>
        </p:nvSpPr>
        <p:spPr>
          <a:xfrm>
            <a:off x="675641"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5"/>
                </a:solidFill>
                <a:latin typeface="Arial Nova Cond" panose="020F0502020204030204" pitchFamily="34" charset="0"/>
                <a:ea typeface="Roboto Condensed" panose="02000000000000000000" pitchFamily="2" charset="0"/>
                <a:cs typeface="Arial Nova Cond" panose="020F0502020204030204" pitchFamily="34" charset="0"/>
              </a:defRPr>
            </a:lvl1pPr>
          </a:lstStyle>
          <a:p>
            <a:pPr algn="ctr"/>
            <a:r>
              <a:rPr lang="en-US" dirty="0">
                <a:solidFill>
                  <a:srgbClr val="2A3D53"/>
                </a:solidFill>
                <a:latin typeface="Arial Narrow" panose="020B0604020202020204" pitchFamily="34" charset="0"/>
                <a:cs typeface="Arial Narrow" panose="020B0604020202020204" pitchFamily="34" charset="0"/>
              </a:rPr>
              <a:t>WHERE EXPERTS THINK </a:t>
            </a:r>
            <a:br>
              <a:rPr lang="en-US" dirty="0">
                <a:solidFill>
                  <a:srgbClr val="2A3D53"/>
                </a:solidFill>
                <a:latin typeface="Arial Narrow" panose="020B0604020202020204" pitchFamily="34" charset="0"/>
                <a:cs typeface="Arial Narrow" panose="020B0604020202020204" pitchFamily="34" charset="0"/>
              </a:rPr>
            </a:br>
            <a:r>
              <a:rPr lang="en-US" dirty="0">
                <a:solidFill>
                  <a:srgbClr val="2A3D53"/>
                </a:solidFill>
                <a:latin typeface="Arial Narrow" panose="020B0604020202020204" pitchFamily="34" charset="0"/>
                <a:cs typeface="Arial Narrow" panose="020B0604020202020204" pitchFamily="34" charset="0"/>
              </a:rPr>
              <a:t>TAX RATES ARE GOING?</a:t>
            </a:r>
          </a:p>
        </p:txBody>
      </p:sp>
      <p:sp>
        <p:nvSpPr>
          <p:cNvPr id="9" name="TextBox 8">
            <a:extLst>
              <a:ext uri="{FF2B5EF4-FFF2-40B4-BE49-F238E27FC236}">
                <a16:creationId xmlns:a16="http://schemas.microsoft.com/office/drawing/2014/main" id="{C04AA925-387D-CA8E-E6E3-E5785CA8B006}"/>
              </a:ext>
            </a:extLst>
          </p:cNvPr>
          <p:cNvSpPr txBox="1"/>
          <p:nvPr/>
        </p:nvSpPr>
        <p:spPr>
          <a:xfrm>
            <a:off x="3560840" y="1692548"/>
            <a:ext cx="2183476"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solidFill>
                  <a:srgbClr val="2A3D53"/>
                </a:solidFill>
                <a:latin typeface="Arial" panose="020B0604020202020204" pitchFamily="34" charset="0"/>
                <a:cs typeface="Arial" panose="020B0604020202020204" pitchFamily="34" charset="0"/>
              </a:rPr>
              <a:t>Lower?</a:t>
            </a:r>
          </a:p>
        </p:txBody>
      </p:sp>
      <p:sp>
        <p:nvSpPr>
          <p:cNvPr id="10" name="TextBox 9">
            <a:extLst>
              <a:ext uri="{FF2B5EF4-FFF2-40B4-BE49-F238E27FC236}">
                <a16:creationId xmlns:a16="http://schemas.microsoft.com/office/drawing/2014/main" id="{B330454A-2FB3-EC78-1D5F-C003A673DE1D}"/>
              </a:ext>
            </a:extLst>
          </p:cNvPr>
          <p:cNvSpPr txBox="1"/>
          <p:nvPr/>
        </p:nvSpPr>
        <p:spPr>
          <a:xfrm>
            <a:off x="6112694" y="1690688"/>
            <a:ext cx="1931882" cy="630942"/>
          </a:xfrm>
          <a:prstGeom prst="rect">
            <a:avLst/>
          </a:prstGeom>
          <a:noFill/>
        </p:spPr>
        <p:txBody>
          <a:bodyPr wrap="square" rtlCol="0">
            <a:spAutoFit/>
          </a:bodyPr>
          <a:lstStyle/>
          <a:p>
            <a:pPr algn="ctr">
              <a:lnSpc>
                <a:spcPts val="4219"/>
              </a:lnSpc>
              <a:tabLst>
                <a:tab pos="35719" algn="l"/>
                <a:tab pos="1309688" algn="l"/>
              </a:tabLst>
            </a:pPr>
            <a:r>
              <a:rPr lang="en-US" altLang="zh-CN" sz="3600" b="1" dirty="0">
                <a:solidFill>
                  <a:srgbClr val="2A3D53"/>
                </a:solidFill>
                <a:latin typeface="Arial" panose="020B0604020202020204" pitchFamily="34" charset="0"/>
                <a:cs typeface="Arial" panose="020B0604020202020204" pitchFamily="34" charset="0"/>
              </a:rPr>
              <a:t>Higher?</a:t>
            </a:r>
          </a:p>
        </p:txBody>
      </p:sp>
      <p:sp>
        <p:nvSpPr>
          <p:cNvPr id="11" name="Arrow: Up 2">
            <a:extLst>
              <a:ext uri="{FF2B5EF4-FFF2-40B4-BE49-F238E27FC236}">
                <a16:creationId xmlns:a16="http://schemas.microsoft.com/office/drawing/2014/main" id="{AD166FB1-4555-A8BA-0E88-C926F6FF8F1C}"/>
              </a:ext>
            </a:extLst>
          </p:cNvPr>
          <p:cNvSpPr/>
          <p:nvPr/>
        </p:nvSpPr>
        <p:spPr>
          <a:xfrm rot="10800000">
            <a:off x="3269150" y="2312342"/>
            <a:ext cx="2664291" cy="2720164"/>
          </a:xfrm>
          <a:prstGeom prst="upArrow">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Arrow: Up 22">
            <a:extLst>
              <a:ext uri="{FF2B5EF4-FFF2-40B4-BE49-F238E27FC236}">
                <a16:creationId xmlns:a16="http://schemas.microsoft.com/office/drawing/2014/main" id="{42B2CD27-0BAC-834B-057E-BF29470364F8}"/>
              </a:ext>
            </a:extLst>
          </p:cNvPr>
          <p:cNvSpPr/>
          <p:nvPr/>
        </p:nvSpPr>
        <p:spPr>
          <a:xfrm>
            <a:off x="5647371" y="2378711"/>
            <a:ext cx="2664291" cy="2720164"/>
          </a:xfrm>
          <a:prstGeom prst="upArrow">
            <a:avLst/>
          </a:prstGeom>
          <a:solidFill>
            <a:srgbClr val="2A3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7144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FFEF95-BDFF-365F-2686-391499A15D04}"/>
              </a:ext>
            </a:extLst>
          </p:cNvPr>
          <p:cNvSpPr/>
          <p:nvPr/>
        </p:nvSpPr>
        <p:spPr>
          <a:xfrm rot="16200000">
            <a:off x="4065517" y="-3586508"/>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0"/>
            <a:ext cx="10515600" cy="1325563"/>
          </a:xfrm>
        </p:spPr>
        <p:txBody>
          <a:bodyPr/>
          <a:lstStyle/>
          <a:p>
            <a:pPr algn="ctr"/>
            <a:r>
              <a:rPr lang="en-US" spc="-150" dirty="0">
                <a:solidFill>
                  <a:srgbClr val="2A3D53"/>
                </a:solidFill>
                <a:latin typeface="Arial Narrow" panose="020B0604020202020204" pitchFamily="34" charset="0"/>
                <a:cs typeface="Arial Narrow" panose="020B0604020202020204" pitchFamily="34" charset="0"/>
              </a:rPr>
              <a:t>THE GREATEST TRICK EVER PLAYED</a:t>
            </a:r>
            <a:endParaRPr lang="en-US" b="0" dirty="0">
              <a:solidFill>
                <a:schemeClr val="accent3"/>
              </a:solidFill>
              <a:latin typeface="Arial Narrow" panose="020B0604020202020204" pitchFamily="34" charset="0"/>
              <a:cs typeface="Arial Narrow" panose="020B0604020202020204" pitchFamily="34" charset="0"/>
            </a:endParaRPr>
          </a:p>
        </p:txBody>
      </p:sp>
      <p:pic>
        <p:nvPicPr>
          <p:cNvPr id="2" name="Picture 1" descr="A picture containing table, indoor, orange, person&#10;&#10;Description automatically generated">
            <a:extLst>
              <a:ext uri="{FF2B5EF4-FFF2-40B4-BE49-F238E27FC236}">
                <a16:creationId xmlns:a16="http://schemas.microsoft.com/office/drawing/2014/main" id="{0FEA69D3-994C-7025-75FC-5D0DE1FB55F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073" b="13035"/>
          <a:stretch/>
        </p:blipFill>
        <p:spPr>
          <a:xfrm>
            <a:off x="2177717" y="1082146"/>
            <a:ext cx="7772400" cy="4244892"/>
          </a:xfrm>
          <a:prstGeom prst="rect">
            <a:avLst/>
          </a:prstGeom>
          <a:ln w="38100">
            <a:solidFill>
              <a:schemeClr val="bg1"/>
            </a:solidFill>
          </a:ln>
        </p:spPr>
      </p:pic>
    </p:spTree>
    <p:extLst>
      <p:ext uri="{BB962C8B-B14F-4D97-AF65-F5344CB8AC3E}">
        <p14:creationId xmlns:p14="http://schemas.microsoft.com/office/powerpoint/2010/main" val="217582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365125"/>
            <a:ext cx="10515600" cy="1325563"/>
          </a:xfrm>
        </p:spPr>
        <p:txBody>
          <a:bodyPr>
            <a:normAutofit/>
          </a:bodyPr>
          <a:lstStyle/>
          <a:p>
            <a:r>
              <a:rPr lang="en-US" spc="-150" dirty="0">
                <a:solidFill>
                  <a:srgbClr val="2A3D53"/>
                </a:solidFill>
                <a:latin typeface="Arial Narrow" panose="020B0604020202020204" pitchFamily="34" charset="0"/>
                <a:cs typeface="Arial Narrow" panose="020B0604020202020204" pitchFamily="34" charset="0"/>
              </a:rPr>
              <a:t>WHAT ARE OUR OPTIONS?</a:t>
            </a:r>
            <a:endParaRPr lang="en-US" dirty="0">
              <a:solidFill>
                <a:srgbClr val="2A3D5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Content Placeholder 3">
            <a:extLst>
              <a:ext uri="{FF2B5EF4-FFF2-40B4-BE49-F238E27FC236}">
                <a16:creationId xmlns:a16="http://schemas.microsoft.com/office/drawing/2014/main" id="{C2F7E726-2FF8-256C-7B0D-3262920E0502}"/>
              </a:ext>
            </a:extLst>
          </p:cNvPr>
          <p:cNvSpPr>
            <a:spLocks noGrp="1"/>
          </p:cNvSpPr>
          <p:nvPr>
            <p:ph sz="half" idx="2"/>
          </p:nvPr>
        </p:nvSpPr>
        <p:spPr>
          <a:xfrm>
            <a:off x="8059615" y="1960072"/>
            <a:ext cx="3651738" cy="3454793"/>
          </a:xfrm>
        </p:spPr>
        <p:txBody>
          <a:bodyPr>
            <a:normAutofit/>
          </a:bodyPr>
          <a:lstStyle/>
          <a:p>
            <a:pPr marL="0" indent="0">
              <a:lnSpc>
                <a:spcPct val="120000"/>
              </a:lnSpc>
              <a:buClr>
                <a:schemeClr val="accent2"/>
              </a:buClr>
              <a:buNone/>
            </a:pPr>
            <a:r>
              <a:rPr lang="en-US" sz="3400" b="1" dirty="0">
                <a:solidFill>
                  <a:schemeClr val="bg1"/>
                </a:solidFill>
                <a:latin typeface="Arial" panose="020B0604020202020204" pitchFamily="34" charset="0"/>
                <a:cs typeface="Arial" panose="020B0604020202020204" pitchFamily="34" charset="0"/>
              </a:rPr>
              <a:t>Required Withdrawal</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73 = 3.77%</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80 = 4.95%</a:t>
            </a:r>
          </a:p>
          <a:p>
            <a:pPr marL="223838" lvl="1" indent="0">
              <a:lnSpc>
                <a:spcPct val="120000"/>
              </a:lnSpc>
              <a:buClr>
                <a:schemeClr val="accent2"/>
              </a:buClr>
              <a:buNone/>
            </a:pPr>
            <a:r>
              <a:rPr lang="en-US" sz="3400" dirty="0">
                <a:solidFill>
                  <a:schemeClr val="bg1"/>
                </a:solidFill>
                <a:latin typeface="Arial" panose="020B0604020202020204" pitchFamily="34" charset="0"/>
                <a:cs typeface="Arial" panose="020B0604020202020204" pitchFamily="34" charset="0"/>
              </a:rPr>
              <a:t>Age 90 = 8.20%</a:t>
            </a:r>
          </a:p>
          <a:p>
            <a:endParaRPr lang="en-US" dirty="0"/>
          </a:p>
        </p:txBody>
      </p:sp>
      <p:grpSp>
        <p:nvGrpSpPr>
          <p:cNvPr id="5" name="Group 4">
            <a:extLst>
              <a:ext uri="{FF2B5EF4-FFF2-40B4-BE49-F238E27FC236}">
                <a16:creationId xmlns:a16="http://schemas.microsoft.com/office/drawing/2014/main" id="{C3786906-4454-2C48-9CB6-F27775941AF1}"/>
              </a:ext>
            </a:extLst>
          </p:cNvPr>
          <p:cNvGrpSpPr/>
          <p:nvPr/>
        </p:nvGrpSpPr>
        <p:grpSpPr>
          <a:xfrm>
            <a:off x="414147" y="1469543"/>
            <a:ext cx="3710542" cy="3958244"/>
            <a:chOff x="414147" y="1469543"/>
            <a:chExt cx="3710542" cy="3958244"/>
          </a:xfrm>
        </p:grpSpPr>
        <p:sp>
          <p:nvSpPr>
            <p:cNvPr id="9" name="TextBox 8">
              <a:extLst>
                <a:ext uri="{FF2B5EF4-FFF2-40B4-BE49-F238E27FC236}">
                  <a16:creationId xmlns:a16="http://schemas.microsoft.com/office/drawing/2014/main" id="{3CCA270A-3CF3-17F7-E49E-52EBDC8AC4FD}"/>
                </a:ext>
              </a:extLst>
            </p:cNvPr>
            <p:cNvSpPr txBox="1"/>
            <p:nvPr/>
          </p:nvSpPr>
          <p:spPr>
            <a:xfrm>
              <a:off x="554513" y="2795106"/>
              <a:ext cx="3449046" cy="1600438"/>
            </a:xfrm>
            <a:prstGeom prst="rect">
              <a:avLst/>
            </a:prstGeom>
            <a:solidFill>
              <a:schemeClr val="bg1"/>
            </a:solidFill>
            <a:ln>
              <a:noFill/>
            </a:ln>
          </p:spPr>
          <p:txBody>
            <a:bodyPr wrap="square" rtlCol="0">
              <a:spAutoFit/>
            </a:bodyPr>
            <a:lstStyle/>
            <a:p>
              <a:pPr algn="ctr"/>
              <a:r>
                <a:rPr lang="en-US" sz="2000" b="1" dirty="0">
                  <a:solidFill>
                    <a:schemeClr val="accent3"/>
                  </a:solidFill>
                  <a:latin typeface="Arial" panose="020B0604020202020204" pitchFamily="34" charset="0"/>
                  <a:cs typeface="Arial" panose="020B0604020202020204" pitchFamily="34" charset="0"/>
                </a:rPr>
                <a:t>DO NOTHING</a:t>
              </a:r>
            </a:p>
            <a:p>
              <a:pPr algn="ctr"/>
              <a:r>
                <a:rPr lang="en-US" sz="2000" b="1" dirty="0">
                  <a:solidFill>
                    <a:srgbClr val="C02036"/>
                  </a:solidFill>
                  <a:latin typeface="Times" pitchFamily="2" charset="0"/>
                </a:rPr>
                <a:t> </a:t>
              </a:r>
              <a:br>
                <a:rPr lang="en-US" sz="2000" b="1" dirty="0">
                  <a:solidFill>
                    <a:schemeClr val="bg1"/>
                  </a:solidFill>
                  <a:latin typeface="Times" pitchFamily="2" charset="0"/>
                </a:rPr>
              </a:br>
              <a:r>
                <a:rPr lang="en-US" sz="2000" dirty="0">
                  <a:solidFill>
                    <a:srgbClr val="231F20"/>
                  </a:solidFill>
                  <a:latin typeface="Arial" panose="020B0604020202020204" pitchFamily="34" charset="0"/>
                  <a:cs typeface="Arial" panose="020B0604020202020204" pitchFamily="34" charset="0"/>
                </a:rPr>
                <a:t>Continue to defer and pay unknown taxes later</a:t>
              </a:r>
            </a:p>
            <a:p>
              <a:endParaRPr lang="en-US" dirty="0"/>
            </a:p>
          </p:txBody>
        </p:sp>
        <p:sp>
          <p:nvSpPr>
            <p:cNvPr id="11" name="TextBox 10">
              <a:extLst>
                <a:ext uri="{FF2B5EF4-FFF2-40B4-BE49-F238E27FC236}">
                  <a16:creationId xmlns:a16="http://schemas.microsoft.com/office/drawing/2014/main" id="{13C0A5FC-89C8-B311-643A-F726CB5910E9}"/>
                </a:ext>
              </a:extLst>
            </p:cNvPr>
            <p:cNvSpPr txBox="1"/>
            <p:nvPr/>
          </p:nvSpPr>
          <p:spPr>
            <a:xfrm>
              <a:off x="1492671" y="1687109"/>
              <a:ext cx="1572730" cy="1107997"/>
            </a:xfrm>
            <a:prstGeom prst="rect">
              <a:avLst/>
            </a:prstGeom>
            <a:solidFill>
              <a:schemeClr val="bg1"/>
            </a:solidFill>
            <a:ln>
              <a:noFill/>
            </a:ln>
          </p:spPr>
          <p:txBody>
            <a:bodyPr wrap="square" rtlCol="0">
              <a:spAutoFit/>
            </a:bodyPr>
            <a:lstStyle/>
            <a:p>
              <a:pPr algn="ctr"/>
              <a:r>
                <a:rPr lang="en-US" sz="6600" b="1" dirty="0">
                  <a:solidFill>
                    <a:srgbClr val="2A3D53"/>
                  </a:solidFill>
                  <a:latin typeface="Arial" panose="020B0604020202020204" pitchFamily="34" charset="0"/>
                  <a:cs typeface="Arial" panose="020B0604020202020204" pitchFamily="34" charset="0"/>
                </a:rPr>
                <a:t>1</a:t>
              </a:r>
            </a:p>
          </p:txBody>
        </p:sp>
        <p:sp>
          <p:nvSpPr>
            <p:cNvPr id="12" name="Rectangle 11">
              <a:extLst>
                <a:ext uri="{FF2B5EF4-FFF2-40B4-BE49-F238E27FC236}">
                  <a16:creationId xmlns:a16="http://schemas.microsoft.com/office/drawing/2014/main" id="{48105540-DACC-2D1F-A57F-4969C58B7BB6}"/>
                </a:ext>
              </a:extLst>
            </p:cNvPr>
            <p:cNvSpPr/>
            <p:nvPr/>
          </p:nvSpPr>
          <p:spPr>
            <a:xfrm>
              <a:off x="414147" y="1469543"/>
              <a:ext cx="3710542" cy="3958244"/>
            </a:xfrm>
            <a:prstGeom prst="rect">
              <a:avLst/>
            </a:prstGeom>
            <a:noFill/>
            <a:ln w="57150">
              <a:solidFill>
                <a:srgbClr val="2A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1C76F86A-EB6E-AB27-DA20-BA37969D787E}"/>
              </a:ext>
            </a:extLst>
          </p:cNvPr>
          <p:cNvGrpSpPr/>
          <p:nvPr/>
        </p:nvGrpSpPr>
        <p:grpSpPr>
          <a:xfrm>
            <a:off x="4240728" y="1469542"/>
            <a:ext cx="3710542" cy="3958243"/>
            <a:chOff x="4240728" y="1469542"/>
            <a:chExt cx="3710542" cy="3958243"/>
          </a:xfrm>
        </p:grpSpPr>
        <p:sp>
          <p:nvSpPr>
            <p:cNvPr id="14" name="Rectangle 13">
              <a:extLst>
                <a:ext uri="{FF2B5EF4-FFF2-40B4-BE49-F238E27FC236}">
                  <a16:creationId xmlns:a16="http://schemas.microsoft.com/office/drawing/2014/main" id="{53378609-48B8-07E0-88A7-7C7D14A0F31E}"/>
                </a:ext>
              </a:extLst>
            </p:cNvPr>
            <p:cNvSpPr/>
            <p:nvPr/>
          </p:nvSpPr>
          <p:spPr>
            <a:xfrm>
              <a:off x="4240728" y="1469542"/>
              <a:ext cx="3710542" cy="3958243"/>
            </a:xfrm>
            <a:prstGeom prst="rect">
              <a:avLst/>
            </a:prstGeom>
            <a:solidFill>
              <a:schemeClr val="bg1"/>
            </a:solidFill>
            <a:ln w="57150">
              <a:solidFill>
                <a:srgbClr val="2A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49397FD-42A4-D154-E214-F6F3296CF13B}"/>
                </a:ext>
              </a:extLst>
            </p:cNvPr>
            <p:cNvSpPr txBox="1"/>
            <p:nvPr/>
          </p:nvSpPr>
          <p:spPr>
            <a:xfrm>
              <a:off x="4361859" y="2766483"/>
              <a:ext cx="3473967" cy="1292662"/>
            </a:xfrm>
            <a:prstGeom prst="rect">
              <a:avLst/>
            </a:prstGeom>
            <a:solidFill>
              <a:schemeClr val="bg1"/>
            </a:solidFill>
            <a:ln>
              <a:noFill/>
            </a:ln>
          </p:spPr>
          <p:txBody>
            <a:bodyPr wrap="square" rtlCol="0">
              <a:spAutoFit/>
            </a:bodyPr>
            <a:lstStyle/>
            <a:p>
              <a:pPr marL="0" lvl="1" algn="ctr"/>
              <a:r>
                <a:rPr lang="en-US" sz="2000" b="1" dirty="0">
                  <a:solidFill>
                    <a:schemeClr val="accent3"/>
                  </a:solidFill>
                  <a:latin typeface="Arial" panose="020B0604020202020204" pitchFamily="34" charset="0"/>
                  <a:cs typeface="Arial" panose="020B0604020202020204" pitchFamily="34" charset="0"/>
                </a:rPr>
                <a:t>PAY TAXES NOW </a:t>
              </a:r>
            </a:p>
            <a:p>
              <a:pPr marL="0" lvl="1" algn="ctr"/>
              <a:endParaRPr lang="en-US" sz="2000" b="1" dirty="0">
                <a:solidFill>
                  <a:srgbClr val="C02036"/>
                </a:solidFill>
                <a:latin typeface="Times" pitchFamily="2" charset="0"/>
              </a:endParaRPr>
            </a:p>
            <a:p>
              <a:pPr marL="0" lvl="1" algn="ctr"/>
              <a:r>
                <a:rPr lang="en-US" sz="2000" dirty="0">
                  <a:solidFill>
                    <a:srgbClr val="231F20"/>
                  </a:solidFill>
                  <a:latin typeface="Arial" panose="020B0604020202020204" pitchFamily="34" charset="0"/>
                  <a:cs typeface="Arial" panose="020B0604020202020204" pitchFamily="34" charset="0"/>
                </a:rPr>
                <a:t>Known rates vs unknown</a:t>
              </a:r>
            </a:p>
            <a:p>
              <a:endParaRPr lang="en-US" dirty="0"/>
            </a:p>
          </p:txBody>
        </p:sp>
        <p:sp>
          <p:nvSpPr>
            <p:cNvPr id="16" name="TextBox 15">
              <a:extLst>
                <a:ext uri="{FF2B5EF4-FFF2-40B4-BE49-F238E27FC236}">
                  <a16:creationId xmlns:a16="http://schemas.microsoft.com/office/drawing/2014/main" id="{01D2FCC2-FB89-6CBB-C3A6-8C41B373AC8E}"/>
                </a:ext>
              </a:extLst>
            </p:cNvPr>
            <p:cNvSpPr txBox="1"/>
            <p:nvPr/>
          </p:nvSpPr>
          <p:spPr>
            <a:xfrm>
              <a:off x="5306526" y="1660277"/>
              <a:ext cx="1550795" cy="1107996"/>
            </a:xfrm>
            <a:prstGeom prst="rect">
              <a:avLst/>
            </a:prstGeom>
            <a:solidFill>
              <a:schemeClr val="bg1"/>
            </a:solidFill>
            <a:ln>
              <a:noFill/>
            </a:ln>
          </p:spPr>
          <p:txBody>
            <a:bodyPr wrap="square" rtlCol="0">
              <a:spAutoFit/>
            </a:bodyPr>
            <a:lstStyle/>
            <a:p>
              <a:pPr algn="ctr"/>
              <a:r>
                <a:rPr lang="en-US" sz="6600" b="1" dirty="0">
                  <a:solidFill>
                    <a:srgbClr val="2A3D53"/>
                  </a:solidFill>
                  <a:latin typeface="Arial" panose="020B0604020202020204" pitchFamily="34" charset="0"/>
                  <a:cs typeface="Arial" panose="020B0604020202020204" pitchFamily="34" charset="0"/>
                </a:rPr>
                <a:t>2</a:t>
              </a:r>
            </a:p>
          </p:txBody>
        </p:sp>
      </p:grpSp>
      <p:grpSp>
        <p:nvGrpSpPr>
          <p:cNvPr id="17" name="Group 16">
            <a:extLst>
              <a:ext uri="{FF2B5EF4-FFF2-40B4-BE49-F238E27FC236}">
                <a16:creationId xmlns:a16="http://schemas.microsoft.com/office/drawing/2014/main" id="{18EC7EFD-EEDD-AC96-02E2-C2B2DA6E965A}"/>
              </a:ext>
            </a:extLst>
          </p:cNvPr>
          <p:cNvGrpSpPr/>
          <p:nvPr/>
        </p:nvGrpSpPr>
        <p:grpSpPr>
          <a:xfrm>
            <a:off x="8067311" y="1469542"/>
            <a:ext cx="3842957" cy="3958243"/>
            <a:chOff x="8349043" y="1843637"/>
            <a:chExt cx="2860824" cy="4147588"/>
          </a:xfrm>
          <a:solidFill>
            <a:schemeClr val="bg1"/>
          </a:solidFill>
        </p:grpSpPr>
        <p:sp>
          <p:nvSpPr>
            <p:cNvPr id="18" name="Rectangle 17">
              <a:extLst>
                <a:ext uri="{FF2B5EF4-FFF2-40B4-BE49-F238E27FC236}">
                  <a16:creationId xmlns:a16="http://schemas.microsoft.com/office/drawing/2014/main" id="{6E51C9CB-7A37-97B5-E9C4-E041EFD80CC8}"/>
                </a:ext>
              </a:extLst>
            </p:cNvPr>
            <p:cNvSpPr/>
            <p:nvPr/>
          </p:nvSpPr>
          <p:spPr>
            <a:xfrm>
              <a:off x="8349043" y="1843637"/>
              <a:ext cx="2860824" cy="4147588"/>
            </a:xfrm>
            <a:prstGeom prst="rect">
              <a:avLst/>
            </a:prstGeom>
            <a:grpFill/>
            <a:ln w="57150">
              <a:solidFill>
                <a:srgbClr val="2A3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7C50E6C-043F-E9AB-567D-E95EE3634684}"/>
                </a:ext>
              </a:extLst>
            </p:cNvPr>
            <p:cNvSpPr txBox="1"/>
            <p:nvPr/>
          </p:nvSpPr>
          <p:spPr>
            <a:xfrm>
              <a:off x="8430979" y="3194509"/>
              <a:ext cx="2705618" cy="741748"/>
            </a:xfrm>
            <a:prstGeom prst="rect">
              <a:avLst/>
            </a:prstGeom>
            <a:grpFill/>
            <a:ln>
              <a:noFill/>
            </a:ln>
          </p:spPr>
          <p:txBody>
            <a:bodyPr wrap="square" rtlCol="0">
              <a:spAutoFit/>
            </a:bodyPr>
            <a:lstStyle/>
            <a:p>
              <a:pPr marL="0" lvl="1" algn="ctr"/>
              <a:r>
                <a:rPr lang="en-US" sz="2000" b="1" dirty="0">
                  <a:solidFill>
                    <a:schemeClr val="accent3"/>
                  </a:solidFill>
                  <a:latin typeface="Arial" panose="020B0604020202020204" pitchFamily="34" charset="0"/>
                  <a:cs typeface="Arial" panose="020B0604020202020204" pitchFamily="34" charset="0"/>
                </a:rPr>
                <a:t>TAX EFFICIENT </a:t>
              </a:r>
              <a:br>
                <a:rPr lang="en-US" sz="2000" b="1" dirty="0">
                  <a:solidFill>
                    <a:schemeClr val="accent3"/>
                  </a:solidFill>
                  <a:latin typeface="Arial" panose="020B0604020202020204" pitchFamily="34" charset="0"/>
                  <a:cs typeface="Arial" panose="020B0604020202020204" pitchFamily="34" charset="0"/>
                </a:rPr>
              </a:br>
              <a:r>
                <a:rPr lang="en-US" sz="2000" b="1" dirty="0">
                  <a:solidFill>
                    <a:schemeClr val="accent3"/>
                  </a:solidFill>
                  <a:latin typeface="Arial" panose="020B0604020202020204" pitchFamily="34" charset="0"/>
                  <a:cs typeface="Arial" panose="020B0604020202020204" pitchFamily="34" charset="0"/>
                </a:rPr>
                <a:t>PLANNING OPTIONS</a:t>
              </a:r>
            </a:p>
          </p:txBody>
        </p:sp>
        <p:sp>
          <p:nvSpPr>
            <p:cNvPr id="20" name="TextBox 19">
              <a:extLst>
                <a:ext uri="{FF2B5EF4-FFF2-40B4-BE49-F238E27FC236}">
                  <a16:creationId xmlns:a16="http://schemas.microsoft.com/office/drawing/2014/main" id="{DF15503E-CED1-44A0-4CE7-86806E9D715A}"/>
                </a:ext>
              </a:extLst>
            </p:cNvPr>
            <p:cNvSpPr txBox="1"/>
            <p:nvPr/>
          </p:nvSpPr>
          <p:spPr>
            <a:xfrm>
              <a:off x="8430979" y="3855672"/>
              <a:ext cx="2705618" cy="2031745"/>
            </a:xfrm>
            <a:prstGeom prst="rect">
              <a:avLst/>
            </a:prstGeom>
            <a:grpFill/>
            <a:ln>
              <a:noFill/>
            </a:ln>
          </p:spPr>
          <p:txBody>
            <a:bodyPr wrap="square" rtlCol="0">
              <a:spAutoFit/>
            </a:bodyPr>
            <a:lstStyle/>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Contribute to Roth</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Covert traditional IRA to </a:t>
              </a:r>
              <a:br>
                <a:rPr lang="en-US" sz="2000" dirty="0">
                  <a:solidFill>
                    <a:srgbClr val="231F20"/>
                  </a:solidFill>
                  <a:latin typeface="Arial" panose="020B0604020202020204" pitchFamily="34" charset="0"/>
                  <a:cs typeface="Arial" panose="020B0604020202020204" pitchFamily="34" charset="0"/>
                </a:rPr>
              </a:br>
              <a:r>
                <a:rPr lang="en-US" sz="2000" dirty="0">
                  <a:solidFill>
                    <a:srgbClr val="231F20"/>
                  </a:solidFill>
                  <a:latin typeface="Arial" panose="020B0604020202020204" pitchFamily="34" charset="0"/>
                  <a:cs typeface="Arial" panose="020B0604020202020204" pitchFamily="34" charset="0"/>
                </a:rPr>
                <a:t>Roth IRA</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Take advantage of Living Benefits plans</a:t>
              </a:r>
            </a:p>
            <a:p>
              <a:pPr marL="285750" lvl="1" indent="-285750">
                <a:buFont typeface="Arial" panose="020B0604020202020204" pitchFamily="34" charset="0"/>
                <a:buChar char="•"/>
              </a:pPr>
              <a:r>
                <a:rPr lang="en-US" sz="2000" dirty="0">
                  <a:solidFill>
                    <a:srgbClr val="231F20"/>
                  </a:solidFill>
                  <a:latin typeface="Arial" panose="020B0604020202020204" pitchFamily="34" charset="0"/>
                  <a:cs typeface="Arial" panose="020B0604020202020204" pitchFamily="34" charset="0"/>
                </a:rPr>
                <a:t>Tax Code Section 7702</a:t>
              </a:r>
            </a:p>
          </p:txBody>
        </p:sp>
        <p:sp>
          <p:nvSpPr>
            <p:cNvPr id="21" name="TextBox 20">
              <a:extLst>
                <a:ext uri="{FF2B5EF4-FFF2-40B4-BE49-F238E27FC236}">
                  <a16:creationId xmlns:a16="http://schemas.microsoft.com/office/drawing/2014/main" id="{22A15FA5-CBA4-75F5-AF2A-45DFA4E7B112}"/>
                </a:ext>
              </a:extLst>
            </p:cNvPr>
            <p:cNvSpPr txBox="1"/>
            <p:nvPr/>
          </p:nvSpPr>
          <p:spPr>
            <a:xfrm>
              <a:off x="9152438" y="2035387"/>
              <a:ext cx="1254033" cy="1160998"/>
            </a:xfrm>
            <a:prstGeom prst="rect">
              <a:avLst/>
            </a:prstGeom>
            <a:grpFill/>
            <a:ln>
              <a:noFill/>
            </a:ln>
          </p:spPr>
          <p:txBody>
            <a:bodyPr wrap="square" rtlCol="0">
              <a:spAutoFit/>
            </a:bodyPr>
            <a:lstStyle/>
            <a:p>
              <a:pPr algn="ctr"/>
              <a:r>
                <a:rPr lang="en-US" sz="6600" b="1" dirty="0">
                  <a:solidFill>
                    <a:srgbClr val="2A3D53"/>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369236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3" name="Picture 2">
            <a:extLst>
              <a:ext uri="{FF2B5EF4-FFF2-40B4-BE49-F238E27FC236}">
                <a16:creationId xmlns:a16="http://schemas.microsoft.com/office/drawing/2014/main" id="{38846532-5CFE-6A97-F9B6-A6F57E6D2E59}"/>
              </a:ext>
            </a:extLst>
          </p:cNvPr>
          <p:cNvPicPr>
            <a:picLocks noChangeAspect="1"/>
          </p:cNvPicPr>
          <p:nvPr/>
        </p:nvPicPr>
        <p:blipFill>
          <a:blip r:embed="rId3"/>
          <a:srcRect t="4871" b="4871"/>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525380" y="2804314"/>
            <a:ext cx="7607238" cy="1938992"/>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WHAT IS YOUR TAX BURDEN?</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GET YOUR FREE TAX MAP &amp; SOCIAL SECURITY MAXIMIZATION REPORTS</a:t>
            </a:r>
            <a:endParaRPr lang="en-US" sz="4800" dirty="0">
              <a:solidFill>
                <a:schemeClr val="tx2"/>
              </a:solidFill>
              <a:latin typeface="Arial Narrow" panose="020B0604020202020204" pitchFamily="34" charset="0"/>
              <a:cs typeface="Arial Narrow" panose="020B0604020202020204" pitchFamily="34" charset="0"/>
            </a:endParaRPr>
          </a:p>
        </p:txBody>
      </p:sp>
      <p:pic>
        <p:nvPicPr>
          <p:cNvPr id="4" name="Picture 3">
            <a:extLst>
              <a:ext uri="{FF2B5EF4-FFF2-40B4-BE49-F238E27FC236}">
                <a16:creationId xmlns:a16="http://schemas.microsoft.com/office/drawing/2014/main" id="{E95D0FD8-1906-6CDC-EA0E-BD3A45E695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70324" y="164321"/>
            <a:ext cx="8330864" cy="5553909"/>
          </a:xfrm>
          <a:prstGeom prst="rect">
            <a:avLst/>
          </a:prstGeom>
        </p:spPr>
      </p:pic>
      <p:pic>
        <p:nvPicPr>
          <p:cNvPr id="6" name="Picture 5" descr="A picture containing text, electronics, screenshot, display&#10;&#10;Description automatically generated">
            <a:extLst>
              <a:ext uri="{FF2B5EF4-FFF2-40B4-BE49-F238E27FC236}">
                <a16:creationId xmlns:a16="http://schemas.microsoft.com/office/drawing/2014/main" id="{91E0F47B-1187-58D1-3D07-CDD2C448C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517" y="845810"/>
            <a:ext cx="3011702" cy="3897496"/>
          </a:xfrm>
          <a:prstGeom prst="rect">
            <a:avLst/>
          </a:prstGeom>
        </p:spPr>
      </p:pic>
    </p:spTree>
    <p:extLst>
      <p:ext uri="{BB962C8B-B14F-4D97-AF65-F5344CB8AC3E}">
        <p14:creationId xmlns:p14="http://schemas.microsoft.com/office/powerpoint/2010/main" val="99056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9760" b="9760"/>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726990"/>
            <a:ext cx="9560662" cy="1384995"/>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DOWN PRESSURES:</a:t>
            </a:r>
            <a:br>
              <a:rPr lang="en-US" sz="4800" b="1" dirty="0">
                <a:solidFill>
                  <a:schemeClr val="bg1"/>
                </a:solidFill>
                <a:latin typeface="Arial Narrow" panose="020B0604020202020204" pitchFamily="34" charset="0"/>
                <a:cs typeface="Arial Narrow" panose="020B0604020202020204" pitchFamily="34" charset="0"/>
              </a:rPr>
            </a:br>
            <a:r>
              <a:rPr lang="en-US" sz="3600" dirty="0">
                <a:solidFill>
                  <a:schemeClr val="bg1"/>
                </a:solidFill>
                <a:latin typeface="Arial Narrow" panose="020B0604020202020204" pitchFamily="34" charset="0"/>
                <a:cs typeface="Arial Narrow" panose="020B0604020202020204" pitchFamily="34" charset="0"/>
              </a:rPr>
              <a:t>RISING INTEREST RATES</a:t>
            </a:r>
            <a:endParaRPr lang="en-US" sz="4800"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F0D04B2-2B0D-D628-9E26-6BEFEBDF631C}"/>
              </a:ext>
            </a:extLst>
          </p:cNvPr>
          <p:cNvPicPr>
            <a:picLocks noChangeAspect="1"/>
          </p:cNvPicPr>
          <p:nvPr/>
        </p:nvPicPr>
        <p:blipFill rotWithShape="1">
          <a:blip r:embed="rId3"/>
          <a:srcRect t="9760" r="93682" b="9760"/>
          <a:stretch/>
        </p:blipFill>
        <p:spPr>
          <a:xfrm>
            <a:off x="0" y="0"/>
            <a:ext cx="770257" cy="5499600"/>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3046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5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1AD7A6-A0C1-DE53-0343-675B0EC5D345}"/>
              </a:ext>
            </a:extLst>
          </p:cNvPr>
          <p:cNvSpPr/>
          <p:nvPr/>
        </p:nvSpPr>
        <p:spPr>
          <a:xfrm rot="16200000">
            <a:off x="3279236" y="-2415119"/>
            <a:ext cx="5633528"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23C5BB8-AAB2-6912-AB21-F5EE3941911A}"/>
              </a:ext>
            </a:extLst>
          </p:cNvPr>
          <p:cNvSpPr txBox="1">
            <a:spLocks/>
          </p:cNvSpPr>
          <p:nvPr/>
        </p:nvSpPr>
        <p:spPr>
          <a:xfrm>
            <a:off x="838200" y="677016"/>
            <a:ext cx="10515600" cy="726863"/>
          </a:xfrm>
          <a:prstGeom prst="rect">
            <a:avLst/>
          </a:prstGeom>
        </p:spPr>
        <p:txBody>
          <a:bodyPr/>
          <a:lstStyle>
            <a:lvl1pPr algn="l" defTabSz="914400" rtl="0" eaLnBrk="1" latinLnBrk="0" hangingPunct="1">
              <a:lnSpc>
                <a:spcPct val="90000"/>
              </a:lnSpc>
              <a:spcBef>
                <a:spcPct val="0"/>
              </a:spcBef>
              <a:buNone/>
              <a:defRPr sz="4400" b="1" i="0" kern="1200">
                <a:solidFill>
                  <a:schemeClr val="accent5"/>
                </a:solidFill>
                <a:latin typeface="Arial Narrow" panose="020B0604020202020204" pitchFamily="34" charset="0"/>
                <a:ea typeface="Roboto Condensed" panose="02000000000000000000" pitchFamily="2" charset="0"/>
                <a:cs typeface="Arial Narrow" panose="020B0604020202020204" pitchFamily="34" charset="0"/>
              </a:defRPr>
            </a:lvl1pPr>
          </a:lstStyle>
          <a:p>
            <a:r>
              <a:rPr lang="en-US" spc="-150" dirty="0">
                <a:solidFill>
                  <a:srgbClr val="2A3D53"/>
                </a:solidFill>
              </a:rPr>
              <a:t>LEGISLATIVE RISK</a:t>
            </a:r>
            <a:endParaRPr lang="en-US" b="0" dirty="0">
              <a:solidFill>
                <a:schemeClr val="accent3"/>
              </a:solidFill>
            </a:endParaRPr>
          </a:p>
        </p:txBody>
      </p:sp>
      <p:sp>
        <p:nvSpPr>
          <p:cNvPr id="5" name="Rectangle 4">
            <a:extLst>
              <a:ext uri="{FF2B5EF4-FFF2-40B4-BE49-F238E27FC236}">
                <a16:creationId xmlns:a16="http://schemas.microsoft.com/office/drawing/2014/main" id="{411C19A4-7EC0-24A8-9053-23858B1D5A62}"/>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EC547F-BFE7-3CFE-D3D3-91E272A132FB}"/>
              </a:ext>
            </a:extLst>
          </p:cNvPr>
          <p:cNvSpPr txBox="1"/>
          <p:nvPr/>
        </p:nvSpPr>
        <p:spPr>
          <a:xfrm>
            <a:off x="6479324" y="2272067"/>
            <a:ext cx="4460195" cy="3416320"/>
          </a:xfrm>
          <a:prstGeom prst="rect">
            <a:avLst/>
          </a:prstGeom>
          <a:noFill/>
        </p:spPr>
        <p:txBody>
          <a:bodyPr wrap="square" rtlCol="0">
            <a:spAutoFit/>
          </a:bodyPr>
          <a:lstStyle/>
          <a:p>
            <a:pPr marL="0" indent="0" algn="ctr">
              <a:buFont typeface="Arial" panose="020B0604020202020204" pitchFamily="34" charset="0"/>
              <a:buNone/>
            </a:pPr>
            <a:r>
              <a:rPr lang="en-US" sz="2400" b="1" dirty="0">
                <a:solidFill>
                  <a:schemeClr val="bg1"/>
                </a:solidFill>
                <a:latin typeface="Arial" panose="020B0604020202020204" pitchFamily="34" charset="0"/>
                <a:cs typeface="Arial" panose="020B0604020202020204" pitchFamily="34" charset="0"/>
              </a:rPr>
              <a:t>AVERAGE NEW CAR PRICE</a:t>
            </a:r>
          </a:p>
          <a:p>
            <a:pPr marL="0" indent="0" algn="ctr">
              <a:buFont typeface="Arial" panose="020B0604020202020204" pitchFamily="34" charset="0"/>
              <a:buNone/>
            </a:pPr>
            <a:r>
              <a:rPr lang="en-US" dirty="0">
                <a:solidFill>
                  <a:schemeClr val="bg1"/>
                </a:solidFill>
                <a:latin typeface="Arial" panose="020B0604020202020204" pitchFamily="34" charset="0"/>
                <a:cs typeface="Arial" panose="020B0604020202020204" pitchFamily="34" charset="0"/>
              </a:rPr>
              <a:t>($48,800)</a:t>
            </a:r>
          </a:p>
          <a:p>
            <a:pPr marL="0" indent="0" algn="ctr">
              <a:buFont typeface="Arial" panose="020B0604020202020204" pitchFamily="34" charset="0"/>
              <a:buNone/>
            </a:pPr>
            <a:endParaRPr lang="en-US" sz="24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dirty="0">
              <a:solidFill>
                <a:schemeClr val="bg1"/>
              </a:solidFill>
              <a:latin typeface="Arial" panose="020B0604020202020204" pitchFamily="34" charset="0"/>
              <a:cs typeface="Arial" panose="020B0604020202020204" pitchFamily="34" charset="0"/>
            </a:endParaRPr>
          </a:p>
          <a:p>
            <a:pPr algn="ctr"/>
            <a:r>
              <a:rPr lang="en-US" sz="2400" b="1" dirty="0">
                <a:solidFill>
                  <a:schemeClr val="accent4"/>
                </a:solidFill>
                <a:latin typeface="Arial" panose="020B0604020202020204" pitchFamily="34" charset="0"/>
                <a:cs typeface="Arial" panose="020B0604020202020204" pitchFamily="34" charset="0"/>
              </a:rPr>
              <a:t>DIFFERENCE: $2,723.04/Year</a:t>
            </a:r>
          </a:p>
        </p:txBody>
      </p:sp>
      <p:sp>
        <p:nvSpPr>
          <p:cNvPr id="18" name="TextBox 17">
            <a:extLst>
              <a:ext uri="{FF2B5EF4-FFF2-40B4-BE49-F238E27FC236}">
                <a16:creationId xmlns:a16="http://schemas.microsoft.com/office/drawing/2014/main" id="{D11F5CF4-C24A-8525-4DD0-52EA4A7AF985}"/>
              </a:ext>
            </a:extLst>
          </p:cNvPr>
          <p:cNvSpPr txBox="1"/>
          <p:nvPr/>
        </p:nvSpPr>
        <p:spPr>
          <a:xfrm>
            <a:off x="549058" y="2257779"/>
            <a:ext cx="5476854" cy="3416320"/>
          </a:xfrm>
          <a:prstGeom prst="rect">
            <a:avLst/>
          </a:prstGeom>
          <a:noFill/>
        </p:spPr>
        <p:txBody>
          <a:bodyPr wrap="square" rtlCol="0">
            <a:spAutoFit/>
          </a:bodyPr>
          <a:lstStyle/>
          <a:p>
            <a:pPr marL="0" indent="0" algn="ctr">
              <a:buNone/>
            </a:pPr>
            <a:r>
              <a:rPr lang="en-US" sz="2400" b="1" dirty="0">
                <a:solidFill>
                  <a:schemeClr val="bg1"/>
                </a:solidFill>
                <a:latin typeface="Arial" panose="020B0604020202020204" pitchFamily="34" charset="0"/>
                <a:cs typeface="Arial" panose="020B0604020202020204" pitchFamily="34" charset="0"/>
              </a:rPr>
              <a:t>MEDIAN HOME PRICE</a:t>
            </a:r>
          </a:p>
          <a:p>
            <a:pPr marL="0" indent="0" algn="ctr">
              <a:buNone/>
            </a:pPr>
            <a:r>
              <a:rPr lang="en-US" dirty="0">
                <a:solidFill>
                  <a:schemeClr val="bg1"/>
                </a:solidFill>
                <a:latin typeface="Arial" panose="020B0604020202020204" pitchFamily="34" charset="0"/>
                <a:cs typeface="Arial" panose="020B0604020202020204" pitchFamily="34" charset="0"/>
              </a:rPr>
              <a:t>($398,400)</a:t>
            </a:r>
          </a:p>
          <a:p>
            <a:pPr marL="0" indent="0" algn="ctr">
              <a:buNone/>
            </a:pPr>
            <a:endParaRPr lang="en-US" sz="24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endParaRPr lang="en-US" sz="2000" dirty="0">
              <a:solidFill>
                <a:schemeClr val="bg1"/>
              </a:solidFill>
              <a:latin typeface="Arial" panose="020B0604020202020204" pitchFamily="34" charset="0"/>
              <a:cs typeface="Arial" panose="020B0604020202020204" pitchFamily="34" charset="0"/>
            </a:endParaRPr>
          </a:p>
          <a:p>
            <a:pPr marL="0" indent="0" algn="ctr">
              <a:buNone/>
            </a:pPr>
            <a:r>
              <a:rPr lang="en-US" sz="2400" b="1" dirty="0">
                <a:solidFill>
                  <a:schemeClr val="accent4"/>
                </a:solidFill>
                <a:latin typeface="Arial" panose="020B0604020202020204" pitchFamily="34" charset="0"/>
                <a:cs typeface="Arial" panose="020B0604020202020204" pitchFamily="34" charset="0"/>
              </a:rPr>
              <a:t>DIFFERENCE: $14,544.00/Year</a:t>
            </a:r>
          </a:p>
        </p:txBody>
      </p:sp>
      <p:graphicFrame>
        <p:nvGraphicFramePr>
          <p:cNvPr id="21" name="Table 18">
            <a:extLst>
              <a:ext uri="{FF2B5EF4-FFF2-40B4-BE49-F238E27FC236}">
                <a16:creationId xmlns:a16="http://schemas.microsoft.com/office/drawing/2014/main" id="{A9B7F64D-C8C2-2947-6B6D-BB1238FA6583}"/>
              </a:ext>
            </a:extLst>
          </p:cNvPr>
          <p:cNvGraphicFramePr>
            <a:graphicFrameLocks noGrp="1"/>
          </p:cNvGraphicFramePr>
          <p:nvPr>
            <p:extLst>
              <p:ext uri="{D42A27DB-BD31-4B8C-83A1-F6EECF244321}">
                <p14:modId xmlns:p14="http://schemas.microsoft.com/office/powerpoint/2010/main" val="204168191"/>
              </p:ext>
            </p:extLst>
          </p:nvPr>
        </p:nvGraphicFramePr>
        <p:xfrm>
          <a:off x="912364" y="3174667"/>
          <a:ext cx="4949133" cy="792480"/>
        </p:xfrm>
        <a:graphic>
          <a:graphicData uri="http://schemas.openxmlformats.org/drawingml/2006/table">
            <a:tbl>
              <a:tblPr firstRow="1" bandRow="1">
                <a:tableStyleId>{8EC20E35-A176-4012-BC5E-935CFFF8708E}</a:tableStyleId>
              </a:tblPr>
              <a:tblGrid>
                <a:gridCol w="2232427">
                  <a:extLst>
                    <a:ext uri="{9D8B030D-6E8A-4147-A177-3AD203B41FA5}">
                      <a16:colId xmlns:a16="http://schemas.microsoft.com/office/drawing/2014/main" val="1766165734"/>
                    </a:ext>
                  </a:extLst>
                </a:gridCol>
                <a:gridCol w="2716706">
                  <a:extLst>
                    <a:ext uri="{9D8B030D-6E8A-4147-A177-3AD203B41FA5}">
                      <a16:colId xmlns:a16="http://schemas.microsoft.com/office/drawing/2014/main" val="2769621505"/>
                    </a:ext>
                  </a:extLst>
                </a:gridCol>
              </a:tblGrid>
              <a:tr h="309105">
                <a:tc>
                  <a:txBody>
                    <a:bodyPr/>
                    <a:lstStyle/>
                    <a:p>
                      <a:pPr algn="ctr"/>
                      <a:r>
                        <a:rPr lang="en-US" sz="2400" dirty="0">
                          <a:solidFill>
                            <a:schemeClr val="bg1"/>
                          </a:solidFill>
                        </a:rPr>
                        <a:t>2020 Rate</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2400" dirty="0">
                          <a:solidFill>
                            <a:schemeClr val="bg1"/>
                          </a:solidFill>
                        </a:rPr>
                        <a:t>2020 Payment</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286346">
                <a:tc>
                  <a:txBody>
                    <a:bodyPr/>
                    <a:lstStyle/>
                    <a:p>
                      <a:pPr algn="ctr"/>
                      <a:r>
                        <a:rPr lang="en-US" sz="1600" b="0" dirty="0">
                          <a:solidFill>
                            <a:schemeClr val="bg1"/>
                          </a:solidFill>
                        </a:rPr>
                        <a:t>3.11%</a:t>
                      </a:r>
                      <a:endParaRPr lang="en-US" sz="1600" b="0" dirty="0">
                        <a:solidFill>
                          <a:schemeClr val="bg1"/>
                        </a:solidFill>
                        <a:latin typeface="Arial" panose="020B0604020202020204" pitchFamily="34" charset="0"/>
                        <a:cs typeface="Arial" panose="020B0604020202020204" pitchFamily="34" charset="0"/>
                      </a:endParaRPr>
                    </a:p>
                  </a:txBody>
                  <a:tcPr>
                    <a:solidFill>
                      <a:srgbClr val="181C24"/>
                    </a:solidFill>
                  </a:tcPr>
                </a:tc>
                <a:tc>
                  <a:txBody>
                    <a:bodyPr/>
                    <a:lstStyle/>
                    <a:p>
                      <a:pPr algn="ctr"/>
                      <a:r>
                        <a:rPr lang="en-US" sz="1600" b="1" dirty="0">
                          <a:solidFill>
                            <a:schemeClr val="accent4"/>
                          </a:solidFill>
                        </a:rPr>
                        <a:t> $1,488.00/month  ($0 Down)</a:t>
                      </a:r>
                      <a:endParaRPr lang="en-US" sz="1600" b="1" dirty="0">
                        <a:solidFill>
                          <a:schemeClr val="accent4"/>
                        </a:solidFill>
                        <a:latin typeface="Arial" panose="020B0604020202020204" pitchFamily="34" charset="0"/>
                        <a:cs typeface="Arial" panose="020B0604020202020204" pitchFamily="34" charset="0"/>
                      </a:endParaRPr>
                    </a:p>
                  </a:txBody>
                  <a:tcPr>
                    <a:solidFill>
                      <a:srgbClr val="181C24"/>
                    </a:solidFill>
                  </a:tcPr>
                </a:tc>
                <a:extLst>
                  <a:ext uri="{0D108BD9-81ED-4DB2-BD59-A6C34878D82A}">
                    <a16:rowId xmlns:a16="http://schemas.microsoft.com/office/drawing/2014/main" val="2212104049"/>
                  </a:ext>
                </a:extLst>
              </a:tr>
            </a:tbl>
          </a:graphicData>
        </a:graphic>
      </p:graphicFrame>
      <p:graphicFrame>
        <p:nvGraphicFramePr>
          <p:cNvPr id="22" name="Table 18">
            <a:extLst>
              <a:ext uri="{FF2B5EF4-FFF2-40B4-BE49-F238E27FC236}">
                <a16:creationId xmlns:a16="http://schemas.microsoft.com/office/drawing/2014/main" id="{4A4937D4-C3F1-821A-12E8-22282287625E}"/>
              </a:ext>
            </a:extLst>
          </p:cNvPr>
          <p:cNvGraphicFramePr>
            <a:graphicFrameLocks noGrp="1"/>
          </p:cNvGraphicFramePr>
          <p:nvPr>
            <p:extLst>
              <p:ext uri="{D42A27DB-BD31-4B8C-83A1-F6EECF244321}">
                <p14:modId xmlns:p14="http://schemas.microsoft.com/office/powerpoint/2010/main" val="406091996"/>
              </p:ext>
            </p:extLst>
          </p:nvPr>
        </p:nvGraphicFramePr>
        <p:xfrm>
          <a:off x="6330503" y="3187747"/>
          <a:ext cx="4949133" cy="792480"/>
        </p:xfrm>
        <a:graphic>
          <a:graphicData uri="http://schemas.openxmlformats.org/drawingml/2006/table">
            <a:tbl>
              <a:tblPr firstRow="1" bandRow="1">
                <a:tableStyleId>{8EC20E35-A176-4012-BC5E-935CFFF8708E}</a:tableStyleId>
              </a:tblPr>
              <a:tblGrid>
                <a:gridCol w="2232428">
                  <a:extLst>
                    <a:ext uri="{9D8B030D-6E8A-4147-A177-3AD203B41FA5}">
                      <a16:colId xmlns:a16="http://schemas.microsoft.com/office/drawing/2014/main" val="1766165734"/>
                    </a:ext>
                  </a:extLst>
                </a:gridCol>
                <a:gridCol w="2716705">
                  <a:extLst>
                    <a:ext uri="{9D8B030D-6E8A-4147-A177-3AD203B41FA5}">
                      <a16:colId xmlns:a16="http://schemas.microsoft.com/office/drawing/2014/main" val="2769621505"/>
                    </a:ext>
                  </a:extLst>
                </a:gridCol>
              </a:tblGrid>
              <a:tr h="251916">
                <a:tc>
                  <a:txBody>
                    <a:bodyPr/>
                    <a:lstStyle/>
                    <a:p>
                      <a:pPr algn="ctr"/>
                      <a:r>
                        <a:rPr lang="en-US" sz="2400" dirty="0">
                          <a:solidFill>
                            <a:schemeClr val="bg1"/>
                          </a:solidFill>
                        </a:rPr>
                        <a:t>2020 Rate</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2400" dirty="0">
                          <a:solidFill>
                            <a:schemeClr val="bg1"/>
                          </a:solidFill>
                        </a:rPr>
                        <a:t>2020 Payment</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233367">
                <a:tc>
                  <a:txBody>
                    <a:bodyPr/>
                    <a:lstStyle/>
                    <a:p>
                      <a:pPr algn="ctr"/>
                      <a:r>
                        <a:rPr lang="en-US" sz="1600" b="0" dirty="0">
                          <a:solidFill>
                            <a:schemeClr val="bg1"/>
                          </a:solidFill>
                        </a:rPr>
                        <a:t>3.50%</a:t>
                      </a:r>
                      <a:endParaRPr lang="en-US" sz="1600" b="0" dirty="0">
                        <a:solidFill>
                          <a:schemeClr val="bg1"/>
                        </a:solidFill>
                        <a:latin typeface="Arial" panose="020B0604020202020204" pitchFamily="34" charset="0"/>
                        <a:cs typeface="Arial" panose="020B0604020202020204" pitchFamily="34" charset="0"/>
                      </a:endParaRPr>
                    </a:p>
                  </a:txBody>
                  <a:tcPr>
                    <a:solidFill>
                      <a:srgbClr val="181C24"/>
                    </a:solidFill>
                  </a:tcPr>
                </a:tc>
                <a:tc>
                  <a:txBody>
                    <a:bodyPr/>
                    <a:lstStyle/>
                    <a:p>
                      <a:pPr algn="ctr"/>
                      <a:r>
                        <a:rPr lang="en-US" sz="1600" b="1" dirty="0">
                          <a:solidFill>
                            <a:schemeClr val="accent4"/>
                          </a:solidFill>
                        </a:rPr>
                        <a:t> $740.08/month ($0 Down)</a:t>
                      </a:r>
                      <a:endParaRPr lang="en-US" sz="1600" b="1" dirty="0">
                        <a:solidFill>
                          <a:schemeClr val="accent4"/>
                        </a:solidFill>
                        <a:latin typeface="Arial" panose="020B0604020202020204" pitchFamily="34" charset="0"/>
                        <a:cs typeface="Arial" panose="020B0604020202020204" pitchFamily="34" charset="0"/>
                      </a:endParaRPr>
                    </a:p>
                  </a:txBody>
                  <a:tcPr>
                    <a:solidFill>
                      <a:srgbClr val="181C24"/>
                    </a:solidFill>
                  </a:tcPr>
                </a:tc>
                <a:extLst>
                  <a:ext uri="{0D108BD9-81ED-4DB2-BD59-A6C34878D82A}">
                    <a16:rowId xmlns:a16="http://schemas.microsoft.com/office/drawing/2014/main" val="2212104049"/>
                  </a:ext>
                </a:extLst>
              </a:tr>
            </a:tbl>
          </a:graphicData>
        </a:graphic>
      </p:graphicFrame>
      <p:graphicFrame>
        <p:nvGraphicFramePr>
          <p:cNvPr id="23" name="Table 22">
            <a:extLst>
              <a:ext uri="{FF2B5EF4-FFF2-40B4-BE49-F238E27FC236}">
                <a16:creationId xmlns:a16="http://schemas.microsoft.com/office/drawing/2014/main" id="{05E7E05B-6A2E-C7E7-9148-BDB9C53AAFEA}"/>
              </a:ext>
            </a:extLst>
          </p:cNvPr>
          <p:cNvGraphicFramePr>
            <a:graphicFrameLocks noGrp="1"/>
          </p:cNvGraphicFramePr>
          <p:nvPr>
            <p:extLst>
              <p:ext uri="{D42A27DB-BD31-4B8C-83A1-F6EECF244321}">
                <p14:modId xmlns:p14="http://schemas.microsoft.com/office/powerpoint/2010/main" val="2521145726"/>
              </p:ext>
            </p:extLst>
          </p:nvPr>
        </p:nvGraphicFramePr>
        <p:xfrm>
          <a:off x="912364" y="4152898"/>
          <a:ext cx="4949133" cy="821958"/>
        </p:xfrm>
        <a:graphic>
          <a:graphicData uri="http://schemas.openxmlformats.org/drawingml/2006/table">
            <a:tbl>
              <a:tblPr firstRow="1" bandRow="1">
                <a:tableStyleId>{8EC20E35-A176-4012-BC5E-935CFFF8708E}</a:tableStyleId>
              </a:tblPr>
              <a:tblGrid>
                <a:gridCol w="2232427">
                  <a:extLst>
                    <a:ext uri="{9D8B030D-6E8A-4147-A177-3AD203B41FA5}">
                      <a16:colId xmlns:a16="http://schemas.microsoft.com/office/drawing/2014/main" val="1766165734"/>
                    </a:ext>
                  </a:extLst>
                </a:gridCol>
                <a:gridCol w="2716706">
                  <a:extLst>
                    <a:ext uri="{9D8B030D-6E8A-4147-A177-3AD203B41FA5}">
                      <a16:colId xmlns:a16="http://schemas.microsoft.com/office/drawing/2014/main" val="2769621505"/>
                    </a:ext>
                  </a:extLst>
                </a:gridCol>
              </a:tblGrid>
              <a:tr h="486678">
                <a:tc>
                  <a:txBody>
                    <a:bodyPr/>
                    <a:lstStyle/>
                    <a:p>
                      <a:pPr algn="ctr"/>
                      <a:r>
                        <a:rPr lang="en-US" sz="2400" dirty="0">
                          <a:solidFill>
                            <a:schemeClr val="bg1"/>
                          </a:solidFill>
                        </a:rPr>
                        <a:t>2025 Rate</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2400" dirty="0">
                          <a:solidFill>
                            <a:schemeClr val="bg1"/>
                          </a:solidFill>
                        </a:rPr>
                        <a:t>2025 Payment</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0">
                <a:tc>
                  <a:txBody>
                    <a:bodyPr/>
                    <a:lstStyle/>
                    <a:p>
                      <a:pPr algn="ctr"/>
                      <a:r>
                        <a:rPr lang="en-US" sz="1600" b="0" dirty="0">
                          <a:solidFill>
                            <a:schemeClr val="bg1"/>
                          </a:solidFill>
                        </a:rPr>
                        <a:t>6.60%</a:t>
                      </a:r>
                      <a:endParaRPr lang="en-US" sz="1600" b="0" dirty="0">
                        <a:solidFill>
                          <a:schemeClr val="bg1"/>
                        </a:solidFill>
                        <a:latin typeface="Arial" panose="020B0604020202020204" pitchFamily="34" charset="0"/>
                        <a:cs typeface="Arial" panose="020B0604020202020204" pitchFamily="34" charset="0"/>
                      </a:endParaRPr>
                    </a:p>
                  </a:txBody>
                  <a:tcPr>
                    <a:solidFill>
                      <a:srgbClr val="181C24"/>
                    </a:solidFill>
                  </a:tcPr>
                </a:tc>
                <a:tc>
                  <a:txBody>
                    <a:bodyPr/>
                    <a:lstStyle/>
                    <a:p>
                      <a:pPr algn="ctr"/>
                      <a:r>
                        <a:rPr lang="en-US" sz="1600" b="1" dirty="0">
                          <a:solidFill>
                            <a:schemeClr val="accent4"/>
                          </a:solidFill>
                        </a:rPr>
                        <a:t> $2,700.00/month ($0 Down)</a:t>
                      </a:r>
                      <a:endParaRPr lang="en-US" sz="1600" b="1" dirty="0">
                        <a:solidFill>
                          <a:schemeClr val="accent4"/>
                        </a:solidFill>
                        <a:latin typeface="Arial" panose="020B0604020202020204" pitchFamily="34" charset="0"/>
                        <a:cs typeface="Arial" panose="020B0604020202020204" pitchFamily="34" charset="0"/>
                      </a:endParaRPr>
                    </a:p>
                  </a:txBody>
                  <a:tcPr>
                    <a:solidFill>
                      <a:srgbClr val="181C24"/>
                    </a:solidFill>
                  </a:tcPr>
                </a:tc>
                <a:extLst>
                  <a:ext uri="{0D108BD9-81ED-4DB2-BD59-A6C34878D82A}">
                    <a16:rowId xmlns:a16="http://schemas.microsoft.com/office/drawing/2014/main" val="2212104049"/>
                  </a:ext>
                </a:extLst>
              </a:tr>
            </a:tbl>
          </a:graphicData>
        </a:graphic>
      </p:graphicFrame>
      <p:graphicFrame>
        <p:nvGraphicFramePr>
          <p:cNvPr id="24" name="Table 18">
            <a:extLst>
              <a:ext uri="{FF2B5EF4-FFF2-40B4-BE49-F238E27FC236}">
                <a16:creationId xmlns:a16="http://schemas.microsoft.com/office/drawing/2014/main" id="{F8BDD239-94E0-700D-9554-896565E8955A}"/>
              </a:ext>
            </a:extLst>
          </p:cNvPr>
          <p:cNvGraphicFramePr>
            <a:graphicFrameLocks noGrp="1"/>
          </p:cNvGraphicFramePr>
          <p:nvPr>
            <p:extLst>
              <p:ext uri="{D42A27DB-BD31-4B8C-83A1-F6EECF244321}">
                <p14:modId xmlns:p14="http://schemas.microsoft.com/office/powerpoint/2010/main" val="880293524"/>
              </p:ext>
            </p:extLst>
          </p:nvPr>
        </p:nvGraphicFramePr>
        <p:xfrm>
          <a:off x="6330502" y="4152898"/>
          <a:ext cx="4949133" cy="809721"/>
        </p:xfrm>
        <a:graphic>
          <a:graphicData uri="http://schemas.openxmlformats.org/drawingml/2006/table">
            <a:tbl>
              <a:tblPr firstRow="1" bandRow="1">
                <a:tableStyleId>{8EC20E35-A176-4012-BC5E-935CFFF8708E}</a:tableStyleId>
              </a:tblPr>
              <a:tblGrid>
                <a:gridCol w="2232428">
                  <a:extLst>
                    <a:ext uri="{9D8B030D-6E8A-4147-A177-3AD203B41FA5}">
                      <a16:colId xmlns:a16="http://schemas.microsoft.com/office/drawing/2014/main" val="1766165734"/>
                    </a:ext>
                  </a:extLst>
                </a:gridCol>
                <a:gridCol w="2716705">
                  <a:extLst>
                    <a:ext uri="{9D8B030D-6E8A-4147-A177-3AD203B41FA5}">
                      <a16:colId xmlns:a16="http://schemas.microsoft.com/office/drawing/2014/main" val="2769621505"/>
                    </a:ext>
                  </a:extLst>
                </a:gridCol>
              </a:tblGrid>
              <a:tr h="474441">
                <a:tc>
                  <a:txBody>
                    <a:bodyPr/>
                    <a:lstStyle/>
                    <a:p>
                      <a:pPr algn="ctr"/>
                      <a:r>
                        <a:rPr lang="en-US" sz="2400" dirty="0">
                          <a:solidFill>
                            <a:schemeClr val="bg1"/>
                          </a:solidFill>
                        </a:rPr>
                        <a:t>2025 Rate</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tc>
                  <a:txBody>
                    <a:bodyPr/>
                    <a:lstStyle/>
                    <a:p>
                      <a:pPr algn="ctr"/>
                      <a:r>
                        <a:rPr lang="en-US" sz="2400" dirty="0">
                          <a:solidFill>
                            <a:schemeClr val="bg1"/>
                          </a:solidFill>
                        </a:rPr>
                        <a:t>2025 Payment</a:t>
                      </a:r>
                      <a:endParaRPr lang="en-US" sz="2400" dirty="0">
                        <a:solidFill>
                          <a:schemeClr val="bg1"/>
                        </a:solidFill>
                        <a:latin typeface="Arial" panose="020B0604020202020204" pitchFamily="34" charset="0"/>
                        <a:cs typeface="Arial" panose="020B0604020202020204" pitchFamily="34" charset="0"/>
                      </a:endParaRPr>
                    </a:p>
                  </a:txBody>
                  <a:tcPr>
                    <a:solidFill>
                      <a:schemeClr val="accent3"/>
                    </a:solidFill>
                  </a:tcPr>
                </a:tc>
                <a:extLst>
                  <a:ext uri="{0D108BD9-81ED-4DB2-BD59-A6C34878D82A}">
                    <a16:rowId xmlns:a16="http://schemas.microsoft.com/office/drawing/2014/main" val="797860743"/>
                  </a:ext>
                </a:extLst>
              </a:tr>
              <a:tr h="0">
                <a:tc>
                  <a:txBody>
                    <a:bodyPr/>
                    <a:lstStyle/>
                    <a:p>
                      <a:pPr algn="ctr"/>
                      <a:r>
                        <a:rPr lang="en-US" sz="1600" b="0" dirty="0">
                          <a:solidFill>
                            <a:schemeClr val="bg1"/>
                          </a:solidFill>
                        </a:rPr>
                        <a:t>7.27%</a:t>
                      </a:r>
                      <a:endParaRPr lang="en-US" sz="1600" b="0" dirty="0">
                        <a:solidFill>
                          <a:schemeClr val="bg1"/>
                        </a:solidFill>
                        <a:latin typeface="Arial" panose="020B0604020202020204" pitchFamily="34" charset="0"/>
                        <a:cs typeface="Arial" panose="020B0604020202020204" pitchFamily="34" charset="0"/>
                      </a:endParaRPr>
                    </a:p>
                  </a:txBody>
                  <a:tcPr>
                    <a:solidFill>
                      <a:srgbClr val="181C24"/>
                    </a:solidFill>
                  </a:tcPr>
                </a:tc>
                <a:tc>
                  <a:txBody>
                    <a:bodyPr/>
                    <a:lstStyle/>
                    <a:p>
                      <a:pPr algn="ctr"/>
                      <a:r>
                        <a:rPr lang="en-US" sz="1600" b="1" dirty="0">
                          <a:solidFill>
                            <a:schemeClr val="accent4"/>
                          </a:solidFill>
                        </a:rPr>
                        <a:t> $967.00/month ($0 Down)</a:t>
                      </a:r>
                      <a:endParaRPr lang="en-US" sz="1600" b="1" dirty="0">
                        <a:solidFill>
                          <a:schemeClr val="accent4"/>
                        </a:solidFill>
                        <a:latin typeface="Arial" panose="020B0604020202020204" pitchFamily="34" charset="0"/>
                        <a:cs typeface="Arial" panose="020B0604020202020204" pitchFamily="34" charset="0"/>
                      </a:endParaRPr>
                    </a:p>
                  </a:txBody>
                  <a:tcPr>
                    <a:solidFill>
                      <a:srgbClr val="181C24"/>
                    </a:solidFill>
                  </a:tcPr>
                </a:tc>
                <a:extLst>
                  <a:ext uri="{0D108BD9-81ED-4DB2-BD59-A6C34878D82A}">
                    <a16:rowId xmlns:a16="http://schemas.microsoft.com/office/drawing/2014/main" val="2212104049"/>
                  </a:ext>
                </a:extLst>
              </a:tr>
            </a:tbl>
          </a:graphicData>
        </a:graphic>
      </p:graphicFrame>
      <p:sp>
        <p:nvSpPr>
          <p:cNvPr id="25" name="TextBox 24">
            <a:extLst>
              <a:ext uri="{FF2B5EF4-FFF2-40B4-BE49-F238E27FC236}">
                <a16:creationId xmlns:a16="http://schemas.microsoft.com/office/drawing/2014/main" id="{571AB810-3B80-FD56-A876-B951BF14C76D}"/>
              </a:ext>
            </a:extLst>
          </p:cNvPr>
          <p:cNvSpPr txBox="1"/>
          <p:nvPr/>
        </p:nvSpPr>
        <p:spPr>
          <a:xfrm>
            <a:off x="912364" y="5504806"/>
            <a:ext cx="4460195" cy="769441"/>
          </a:xfrm>
          <a:prstGeom prst="rect">
            <a:avLst/>
          </a:prstGeom>
          <a:noFill/>
        </p:spPr>
        <p:txBody>
          <a:bodyPr wrap="square">
            <a:spAutoFit/>
          </a:bodyPr>
          <a:lstStyle/>
          <a:p>
            <a:r>
              <a:rPr lang="en-US" sz="1100" i="1" dirty="0">
                <a:solidFill>
                  <a:schemeClr val="bg1"/>
                </a:solidFill>
              </a:rPr>
              <a:t>Source: </a:t>
            </a:r>
            <a:r>
              <a:rPr lang="en-US" sz="1100" i="1" dirty="0">
                <a:solidFill>
                  <a:schemeClr val="bg1"/>
                </a:solidFill>
                <a:hlinkClick r:id="rId3"/>
              </a:rPr>
              <a:t>https://www.fool.com/money/mortgages/articles/heres-the-median-down-payment-on-a-home-in-2025</a:t>
            </a:r>
            <a:r>
              <a:rPr lang="en-US" sz="1100" i="1" dirty="0">
                <a:solidFill>
                  <a:schemeClr val="bg1"/>
                </a:solidFill>
              </a:rPr>
              <a:t>. Accessed 1/8/2026. </a:t>
            </a:r>
            <a:r>
              <a:rPr lang="en-US" sz="1100" i="1" dirty="0">
                <a:solidFill>
                  <a:schemeClr val="bg1"/>
                </a:solidFill>
                <a:hlinkClick r:id="rId4"/>
              </a:rPr>
              <a:t>https://www.cbsnews.com/news/how-much-would-the-monthly-payment-be-on-the-average-american-home</a:t>
            </a:r>
            <a:r>
              <a:rPr lang="en-US" sz="1100" i="1" dirty="0">
                <a:solidFill>
                  <a:schemeClr val="bg1"/>
                </a:solidFill>
              </a:rPr>
              <a:t>. Accessed 1/8/2026.</a:t>
            </a:r>
          </a:p>
        </p:txBody>
      </p:sp>
      <p:sp>
        <p:nvSpPr>
          <p:cNvPr id="26" name="TextBox 25">
            <a:extLst>
              <a:ext uri="{FF2B5EF4-FFF2-40B4-BE49-F238E27FC236}">
                <a16:creationId xmlns:a16="http://schemas.microsoft.com/office/drawing/2014/main" id="{94C41D9D-DC56-7402-01EF-B133716BDB07}"/>
              </a:ext>
            </a:extLst>
          </p:cNvPr>
          <p:cNvSpPr txBox="1"/>
          <p:nvPr/>
        </p:nvSpPr>
        <p:spPr>
          <a:xfrm>
            <a:off x="6330502" y="5504806"/>
            <a:ext cx="4460195" cy="415498"/>
          </a:xfrm>
          <a:prstGeom prst="rect">
            <a:avLst/>
          </a:prstGeom>
          <a:noFill/>
        </p:spPr>
        <p:txBody>
          <a:bodyPr wrap="square">
            <a:spAutoFit/>
          </a:bodyPr>
          <a:lstStyle/>
          <a:p>
            <a:r>
              <a:rPr lang="en-US" sz="1050" i="1" dirty="0">
                <a:solidFill>
                  <a:schemeClr val="bg1"/>
                </a:solidFill>
              </a:rPr>
              <a:t>Source: </a:t>
            </a:r>
            <a:r>
              <a:rPr lang="en-US" sz="1050" i="1" dirty="0">
                <a:solidFill>
                  <a:schemeClr val="bg1"/>
                </a:solidFill>
                <a:hlinkClick r:id="rId5"/>
              </a:rPr>
              <a:t>https://www.moneygeek.com/resources/average-price-of-a-new-car</a:t>
            </a:r>
            <a:r>
              <a:rPr lang="en-US" sz="1050" i="1" dirty="0">
                <a:solidFill>
                  <a:schemeClr val="bg1"/>
                </a:solidFill>
              </a:rPr>
              <a:t>. Accessed 1/8/2026</a:t>
            </a:r>
          </a:p>
        </p:txBody>
      </p:sp>
    </p:spTree>
    <p:extLst>
      <p:ext uri="{BB962C8B-B14F-4D97-AF65-F5344CB8AC3E}">
        <p14:creationId xmlns:p14="http://schemas.microsoft.com/office/powerpoint/2010/main" val="146603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animEffect transition="in" filter="fade">
                                      <p:cBhvr>
                                        <p:cTn id="31" dur="500"/>
                                        <p:tgtEl>
                                          <p:spTgt spid="18">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9" end="9"/>
                                            </p:txEl>
                                          </p:spTgt>
                                        </p:tgtEl>
                                        <p:attrNameLst>
                                          <p:attrName>style.visibility</p:attrName>
                                        </p:attrNameLst>
                                      </p:cBhvr>
                                      <p:to>
                                        <p:strVal val="visible"/>
                                      </p:to>
                                    </p:set>
                                    <p:animEffect transition="in" filter="fade">
                                      <p:cBhvr>
                                        <p:cTn id="34"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2" name="Picture 1">
            <a:extLst>
              <a:ext uri="{FF2B5EF4-FFF2-40B4-BE49-F238E27FC236}">
                <a16:creationId xmlns:a16="http://schemas.microsoft.com/office/drawing/2014/main" id="{436ECF1D-AB17-7AE1-8287-D51A3BB3A9CB}"/>
              </a:ext>
            </a:extLst>
          </p:cNvPr>
          <p:cNvPicPr>
            <a:picLocks noChangeAspect="1"/>
          </p:cNvPicPr>
          <p:nvPr/>
        </p:nvPicPr>
        <p:blipFill>
          <a:blip r:embed="rId3"/>
          <a:srcRect t="9760" b="9760"/>
          <a:stretch/>
        </p:blipFill>
        <p:spPr>
          <a:xfrm>
            <a:off x="0" y="0"/>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0"/>
            <a:ext cx="12192000" cy="547659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525380" y="1674359"/>
            <a:ext cx="10828420" cy="2308324"/>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4800" b="1" dirty="0">
                <a:solidFill>
                  <a:schemeClr val="bg1"/>
                </a:solidFill>
                <a:latin typeface="Arial Narrow" panose="020B0604020202020204" pitchFamily="34" charset="0"/>
                <a:cs typeface="Arial Narrow" panose="020B0604020202020204" pitchFamily="34" charset="0"/>
              </a:rPr>
              <a:t>HAVE YOU CONSIDERED THE IMPACT THAT RISING INTEREST RATES MAY HAVE ON YOUR RETIREMENT LIFESTYLE?</a:t>
            </a:r>
            <a:endParaRPr lang="en-US" sz="4800" dirty="0">
              <a:solidFill>
                <a:schemeClr val="tx2"/>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76737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171D48D-5681-497A-789A-54428C891F7B}"/>
              </a:ext>
            </a:extLst>
          </p:cNvPr>
          <p:cNvPicPr>
            <a:picLocks noChangeAspect="1"/>
          </p:cNvPicPr>
          <p:nvPr/>
        </p:nvPicPr>
        <p:blipFill>
          <a:blip r:embed="rId3"/>
          <a:srcRect t="7812" b="7812"/>
          <a:stretch/>
        </p:blipFill>
        <p:spPr>
          <a:xfrm>
            <a:off x="0" y="0"/>
            <a:ext cx="12192000" cy="6858000"/>
          </a:xfrm>
          <a:prstGeom prst="rect">
            <a:avLst/>
          </a:prstGeom>
          <a:solidFill>
            <a:schemeClr val="accent6"/>
          </a:solidFill>
        </p:spPr>
      </p:pic>
      <p:pic>
        <p:nvPicPr>
          <p:cNvPr id="3" name="Picture 2" descr="A sun shining through clouds over water&#10;&#10;Description automatically generated">
            <a:extLst>
              <a:ext uri="{FF2B5EF4-FFF2-40B4-BE49-F238E27FC236}">
                <a16:creationId xmlns:a16="http://schemas.microsoft.com/office/drawing/2014/main" id="{588EA339-04EB-B872-53DA-E4DA191600FA}"/>
              </a:ext>
            </a:extLst>
          </p:cNvPr>
          <p:cNvPicPr>
            <a:picLocks noChangeAspect="1"/>
          </p:cNvPicPr>
          <p:nvPr/>
        </p:nvPicPr>
        <p:blipFill>
          <a:blip r:embed="rId4"/>
          <a:stretch>
            <a:fillRect/>
          </a:stretch>
        </p:blipFill>
        <p:spPr>
          <a:xfrm>
            <a:off x="0" y="12272"/>
            <a:ext cx="12192000" cy="6833454"/>
          </a:xfrm>
          <a:prstGeom prst="rect">
            <a:avLst/>
          </a:prstGeom>
        </p:spPr>
      </p:pic>
      <p:sp>
        <p:nvSpPr>
          <p:cNvPr id="13" name="Rectangle 12">
            <a:extLst>
              <a:ext uri="{FF2B5EF4-FFF2-40B4-BE49-F238E27FC236}">
                <a16:creationId xmlns:a16="http://schemas.microsoft.com/office/drawing/2014/main" id="{C0A655BC-0CB7-C567-2F01-A60AD7A6051E}"/>
              </a:ext>
            </a:extLst>
          </p:cNvPr>
          <p:cNvSpPr/>
          <p:nvPr/>
        </p:nvSpPr>
        <p:spPr>
          <a:xfrm>
            <a:off x="0" y="0"/>
            <a:ext cx="12191999" cy="6858000"/>
          </a:xfrm>
          <a:prstGeom prst="rect">
            <a:avLst/>
          </a:prstGeom>
          <a:solidFill>
            <a:schemeClr val="accent6">
              <a:alpha val="2388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24C25AB-067E-49ED-245D-10472F3F8753}"/>
              </a:ext>
            </a:extLst>
          </p:cNvPr>
          <p:cNvSpPr txBox="1"/>
          <p:nvPr/>
        </p:nvSpPr>
        <p:spPr>
          <a:xfrm>
            <a:off x="4053406" y="998583"/>
            <a:ext cx="8187690" cy="1785104"/>
          </a:xfrm>
          <a:prstGeom prst="rect">
            <a:avLst/>
          </a:prstGeom>
          <a:noFill/>
          <a:effectLst/>
        </p:spPr>
        <p:txBody>
          <a:bodyPr wrap="square" rtlCol="0">
            <a:spAutoFit/>
          </a:bodyPr>
          <a:lstStyle/>
          <a:p>
            <a:pPr algn="ctr"/>
            <a:r>
              <a:rPr lang="en-US" sz="11000" b="1" dirty="0">
                <a:solidFill>
                  <a:schemeClr val="bg1"/>
                </a:solidFill>
                <a:latin typeface="Arial" panose="020B0604020202020204" pitchFamily="34" charset="0"/>
                <a:cs typeface="Arial" panose="020B0604020202020204" pitchFamily="34" charset="0"/>
              </a:rPr>
              <a:t>TAX RATES </a:t>
            </a:r>
          </a:p>
        </p:txBody>
      </p:sp>
      <p:sp>
        <p:nvSpPr>
          <p:cNvPr id="29" name="TextBox 28">
            <a:extLst>
              <a:ext uri="{FF2B5EF4-FFF2-40B4-BE49-F238E27FC236}">
                <a16:creationId xmlns:a16="http://schemas.microsoft.com/office/drawing/2014/main" id="{535852B1-28BE-8E8E-8584-6DAF9D109F61}"/>
              </a:ext>
            </a:extLst>
          </p:cNvPr>
          <p:cNvSpPr txBox="1"/>
          <p:nvPr/>
        </p:nvSpPr>
        <p:spPr>
          <a:xfrm>
            <a:off x="-982503" y="3579987"/>
            <a:ext cx="10247376" cy="1323439"/>
          </a:xfrm>
          <a:prstGeom prst="rect">
            <a:avLst/>
          </a:prstGeom>
          <a:noFill/>
          <a:effectLst/>
        </p:spPr>
        <p:txBody>
          <a:bodyPr wrap="square" rtlCol="0">
            <a:spAutoFit/>
          </a:bodyPr>
          <a:lstStyle/>
          <a:p>
            <a:pPr algn="ctr"/>
            <a:r>
              <a:rPr lang="en-US" sz="8000" dirty="0">
                <a:solidFill>
                  <a:schemeClr val="bg1"/>
                </a:solidFill>
                <a:latin typeface="Arial" panose="020B0604020202020204" pitchFamily="34" charset="0"/>
                <a:cs typeface="Arial" panose="020B0604020202020204" pitchFamily="34" charset="0"/>
              </a:rPr>
              <a:t>FEDERAL DEBT</a:t>
            </a:r>
          </a:p>
        </p:txBody>
      </p:sp>
      <p:sp>
        <p:nvSpPr>
          <p:cNvPr id="30" name="TextBox 29">
            <a:extLst>
              <a:ext uri="{FF2B5EF4-FFF2-40B4-BE49-F238E27FC236}">
                <a16:creationId xmlns:a16="http://schemas.microsoft.com/office/drawing/2014/main" id="{4357D037-8F0C-8D9C-597F-0B1C2B423985}"/>
              </a:ext>
            </a:extLst>
          </p:cNvPr>
          <p:cNvSpPr txBox="1"/>
          <p:nvPr/>
        </p:nvSpPr>
        <p:spPr>
          <a:xfrm>
            <a:off x="-408432" y="2300876"/>
            <a:ext cx="12838176" cy="1708160"/>
          </a:xfrm>
          <a:prstGeom prst="rect">
            <a:avLst/>
          </a:prstGeom>
          <a:noFill/>
          <a:effectLst/>
        </p:spPr>
        <p:txBody>
          <a:bodyPr wrap="square" rtlCol="0">
            <a:spAutoFit/>
          </a:bodyPr>
          <a:lstStyle/>
          <a:p>
            <a:pPr algn="ctr"/>
            <a:r>
              <a:rPr lang="en-US" sz="10500" b="1" dirty="0">
                <a:solidFill>
                  <a:schemeClr val="bg1"/>
                </a:solidFill>
                <a:latin typeface="Arial" panose="020B0604020202020204" pitchFamily="34" charset="0"/>
                <a:cs typeface="Arial" panose="020B0604020202020204" pitchFamily="34" charset="0"/>
              </a:rPr>
              <a:t>CONSUMER DEBT</a:t>
            </a:r>
          </a:p>
        </p:txBody>
      </p:sp>
      <p:sp>
        <p:nvSpPr>
          <p:cNvPr id="31" name="TextBox 30">
            <a:extLst>
              <a:ext uri="{FF2B5EF4-FFF2-40B4-BE49-F238E27FC236}">
                <a16:creationId xmlns:a16="http://schemas.microsoft.com/office/drawing/2014/main" id="{88BDE4B5-AF0B-0960-7A7D-D6E9F97E852C}"/>
              </a:ext>
            </a:extLst>
          </p:cNvPr>
          <p:cNvSpPr txBox="1"/>
          <p:nvPr/>
        </p:nvSpPr>
        <p:spPr>
          <a:xfrm>
            <a:off x="-646176" y="4634145"/>
            <a:ext cx="13313664" cy="1246495"/>
          </a:xfrm>
          <a:prstGeom prst="rect">
            <a:avLst/>
          </a:prstGeom>
          <a:noFill/>
          <a:effectLst/>
        </p:spPr>
        <p:txBody>
          <a:bodyPr wrap="square" rtlCol="0">
            <a:spAutoFit/>
          </a:bodyPr>
          <a:lstStyle/>
          <a:p>
            <a:pPr algn="ctr"/>
            <a:r>
              <a:rPr lang="en-US" sz="7500" b="1" dirty="0">
                <a:solidFill>
                  <a:schemeClr val="bg1"/>
                </a:solidFill>
                <a:latin typeface="Arial" panose="020B0604020202020204" pitchFamily="34" charset="0"/>
                <a:cs typeface="Arial" panose="020B0604020202020204" pitchFamily="34" charset="0"/>
              </a:rPr>
              <a:t>RISING INTEREST RATES</a:t>
            </a:r>
          </a:p>
        </p:txBody>
      </p:sp>
      <p:sp>
        <p:nvSpPr>
          <p:cNvPr id="33" name="TextBox 32">
            <a:extLst>
              <a:ext uri="{FF2B5EF4-FFF2-40B4-BE49-F238E27FC236}">
                <a16:creationId xmlns:a16="http://schemas.microsoft.com/office/drawing/2014/main" id="{EB566483-DCCA-08D6-FED6-E6AA4FE7401D}"/>
              </a:ext>
            </a:extLst>
          </p:cNvPr>
          <p:cNvSpPr txBox="1"/>
          <p:nvPr/>
        </p:nvSpPr>
        <p:spPr>
          <a:xfrm>
            <a:off x="113157" y="1270884"/>
            <a:ext cx="4864608" cy="630942"/>
          </a:xfrm>
          <a:prstGeom prst="rect">
            <a:avLst/>
          </a:prstGeom>
          <a:noFill/>
          <a:effectLst/>
        </p:spPr>
        <p:txBody>
          <a:bodyPr wrap="square" rtlCol="0">
            <a:spAutoFit/>
          </a:bodyPr>
          <a:lstStyle/>
          <a:p>
            <a:r>
              <a:rPr lang="en-US" sz="3500" b="1" dirty="0">
                <a:solidFill>
                  <a:schemeClr val="bg1"/>
                </a:solidFill>
                <a:latin typeface="Arial" panose="020B0604020202020204" pitchFamily="34" charset="0"/>
                <a:cs typeface="Arial" panose="020B0604020202020204" pitchFamily="34" charset="0"/>
              </a:rPr>
              <a:t>MARKET LOSSES</a:t>
            </a:r>
          </a:p>
        </p:txBody>
      </p:sp>
      <p:sp>
        <p:nvSpPr>
          <p:cNvPr id="34" name="TextBox 33">
            <a:extLst>
              <a:ext uri="{FF2B5EF4-FFF2-40B4-BE49-F238E27FC236}">
                <a16:creationId xmlns:a16="http://schemas.microsoft.com/office/drawing/2014/main" id="{2B33E177-88E7-883A-3599-37547EEED6D3}"/>
              </a:ext>
            </a:extLst>
          </p:cNvPr>
          <p:cNvSpPr txBox="1"/>
          <p:nvPr/>
        </p:nvSpPr>
        <p:spPr>
          <a:xfrm>
            <a:off x="8903955" y="3642666"/>
            <a:ext cx="3739134" cy="677108"/>
          </a:xfrm>
          <a:prstGeom prst="rect">
            <a:avLst/>
          </a:prstGeom>
          <a:noFill/>
          <a:effectLst/>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RECESSION</a:t>
            </a:r>
          </a:p>
        </p:txBody>
      </p:sp>
      <p:sp>
        <p:nvSpPr>
          <p:cNvPr id="35" name="TextBox 34">
            <a:extLst>
              <a:ext uri="{FF2B5EF4-FFF2-40B4-BE49-F238E27FC236}">
                <a16:creationId xmlns:a16="http://schemas.microsoft.com/office/drawing/2014/main" id="{75DC6229-5970-75E5-FF5C-C8994B253588}"/>
              </a:ext>
            </a:extLst>
          </p:cNvPr>
          <p:cNvSpPr txBox="1"/>
          <p:nvPr/>
        </p:nvSpPr>
        <p:spPr>
          <a:xfrm>
            <a:off x="8040624" y="4180068"/>
            <a:ext cx="4864608" cy="584775"/>
          </a:xfrm>
          <a:prstGeom prst="rect">
            <a:avLst/>
          </a:prstGeom>
          <a:noFill/>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HOUSING CRASH</a:t>
            </a:r>
          </a:p>
        </p:txBody>
      </p:sp>
      <p:sp>
        <p:nvSpPr>
          <p:cNvPr id="36" name="TextBox 35">
            <a:extLst>
              <a:ext uri="{FF2B5EF4-FFF2-40B4-BE49-F238E27FC236}">
                <a16:creationId xmlns:a16="http://schemas.microsoft.com/office/drawing/2014/main" id="{E5E96F5E-50E0-49E6-0627-6E1EBA20BD5A}"/>
              </a:ext>
            </a:extLst>
          </p:cNvPr>
          <p:cNvSpPr txBox="1"/>
          <p:nvPr/>
        </p:nvSpPr>
        <p:spPr>
          <a:xfrm>
            <a:off x="4438518" y="5502945"/>
            <a:ext cx="8276273" cy="1477328"/>
          </a:xfrm>
          <a:prstGeom prst="rect">
            <a:avLst/>
          </a:prstGeom>
          <a:noFill/>
          <a:effectLst/>
        </p:spPr>
        <p:txBody>
          <a:bodyPr wrap="square" rtlCol="0">
            <a:spAutoFit/>
          </a:bodyPr>
          <a:lstStyle/>
          <a:p>
            <a:r>
              <a:rPr lang="en-US" sz="8700" b="1" dirty="0">
                <a:solidFill>
                  <a:schemeClr val="bg1"/>
                </a:solidFill>
                <a:latin typeface="Arial" panose="020B0604020202020204" pitchFamily="34" charset="0"/>
                <a:cs typeface="Arial" panose="020B0604020202020204" pitchFamily="34" charset="0"/>
              </a:rPr>
              <a:t>LEGISLATION</a:t>
            </a:r>
          </a:p>
        </p:txBody>
      </p:sp>
      <p:sp>
        <p:nvSpPr>
          <p:cNvPr id="37" name="TextBox 36">
            <a:extLst>
              <a:ext uri="{FF2B5EF4-FFF2-40B4-BE49-F238E27FC236}">
                <a16:creationId xmlns:a16="http://schemas.microsoft.com/office/drawing/2014/main" id="{61F4F1AE-8512-1ADE-0BC8-AED4A86D92C5}"/>
              </a:ext>
            </a:extLst>
          </p:cNvPr>
          <p:cNvSpPr txBox="1"/>
          <p:nvPr/>
        </p:nvSpPr>
        <p:spPr>
          <a:xfrm>
            <a:off x="113157" y="5692354"/>
            <a:ext cx="5072634" cy="615553"/>
          </a:xfrm>
          <a:prstGeom prst="rect">
            <a:avLst/>
          </a:prstGeom>
          <a:noFill/>
          <a:effectLst/>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RETIREMENT RISK</a:t>
            </a:r>
          </a:p>
        </p:txBody>
      </p:sp>
      <p:sp>
        <p:nvSpPr>
          <p:cNvPr id="38" name="TextBox 37">
            <a:extLst>
              <a:ext uri="{FF2B5EF4-FFF2-40B4-BE49-F238E27FC236}">
                <a16:creationId xmlns:a16="http://schemas.microsoft.com/office/drawing/2014/main" id="{D76E49E8-0375-7B0F-082A-16E67F64FBC5}"/>
              </a:ext>
            </a:extLst>
          </p:cNvPr>
          <p:cNvSpPr txBox="1"/>
          <p:nvPr/>
        </p:nvSpPr>
        <p:spPr>
          <a:xfrm>
            <a:off x="756927" y="1972662"/>
            <a:ext cx="10145268" cy="584775"/>
          </a:xfrm>
          <a:prstGeom prst="rect">
            <a:avLst/>
          </a:prstGeom>
          <a:noFill/>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BOND RETURNS</a:t>
            </a:r>
          </a:p>
        </p:txBody>
      </p:sp>
      <p:sp>
        <p:nvSpPr>
          <p:cNvPr id="39" name="TextBox 38">
            <a:extLst>
              <a:ext uri="{FF2B5EF4-FFF2-40B4-BE49-F238E27FC236}">
                <a16:creationId xmlns:a16="http://schemas.microsoft.com/office/drawing/2014/main" id="{8165C450-E426-28B1-5EAC-D22CB986B61F}"/>
              </a:ext>
            </a:extLst>
          </p:cNvPr>
          <p:cNvSpPr txBox="1"/>
          <p:nvPr/>
        </p:nvSpPr>
        <p:spPr>
          <a:xfrm>
            <a:off x="7466218" y="9147"/>
            <a:ext cx="10145269" cy="677108"/>
          </a:xfrm>
          <a:prstGeom prst="rect">
            <a:avLst/>
          </a:prstGeom>
          <a:noFill/>
          <a:effectLst/>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BEAR MARKETS</a:t>
            </a:r>
          </a:p>
        </p:txBody>
      </p:sp>
      <p:sp>
        <p:nvSpPr>
          <p:cNvPr id="40" name="TextBox 39">
            <a:extLst>
              <a:ext uri="{FF2B5EF4-FFF2-40B4-BE49-F238E27FC236}">
                <a16:creationId xmlns:a16="http://schemas.microsoft.com/office/drawing/2014/main" id="{5BA320EF-B181-3671-C772-B8F1BBDCBA8C}"/>
              </a:ext>
            </a:extLst>
          </p:cNvPr>
          <p:cNvSpPr txBox="1"/>
          <p:nvPr/>
        </p:nvSpPr>
        <p:spPr>
          <a:xfrm>
            <a:off x="635949" y="5147972"/>
            <a:ext cx="4864608" cy="1862048"/>
          </a:xfrm>
          <a:prstGeom prst="rect">
            <a:avLst/>
          </a:prstGeom>
          <a:noFill/>
          <a:effectLst/>
        </p:spPr>
        <p:txBody>
          <a:bodyPr wrap="square" rtlCol="0">
            <a:spAutoFit/>
          </a:bodyPr>
          <a:lstStyle/>
          <a:p>
            <a:r>
              <a:rPr lang="en-US" sz="4200" dirty="0">
                <a:solidFill>
                  <a:schemeClr val="bg1"/>
                </a:solidFill>
                <a:latin typeface="Arial" panose="020B0604020202020204" pitchFamily="34" charset="0"/>
                <a:cs typeface="Arial" panose="020B0604020202020204" pitchFamily="34" charset="0"/>
              </a:rPr>
              <a:t>UNCERTAINTY</a:t>
            </a:r>
            <a:r>
              <a:rPr lang="en-US" sz="11500" dirty="0">
                <a:solidFill>
                  <a:schemeClr val="bg1"/>
                </a:solidFill>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9C0564A6-0C8D-F86C-6AE2-083136859EF1}"/>
              </a:ext>
            </a:extLst>
          </p:cNvPr>
          <p:cNvSpPr txBox="1"/>
          <p:nvPr/>
        </p:nvSpPr>
        <p:spPr>
          <a:xfrm>
            <a:off x="-154044" y="-230597"/>
            <a:ext cx="8079486" cy="1785104"/>
          </a:xfrm>
          <a:prstGeom prst="rect">
            <a:avLst/>
          </a:prstGeom>
          <a:noFill/>
          <a:effectLst/>
        </p:spPr>
        <p:txBody>
          <a:bodyPr wrap="square" rtlCol="0">
            <a:spAutoFit/>
          </a:bodyPr>
          <a:lstStyle/>
          <a:p>
            <a:pPr algn="ctr"/>
            <a:r>
              <a:rPr lang="en-US" sz="11000" b="1" dirty="0">
                <a:solidFill>
                  <a:schemeClr val="bg1"/>
                </a:solidFill>
                <a:latin typeface="Arial" panose="020B0604020202020204" pitchFamily="34" charset="0"/>
                <a:cs typeface="Arial" panose="020B0604020202020204" pitchFamily="34" charset="0"/>
              </a:rPr>
              <a:t>INFLATION </a:t>
            </a:r>
          </a:p>
        </p:txBody>
      </p:sp>
      <p:sp>
        <p:nvSpPr>
          <p:cNvPr id="2" name="TextBox 1">
            <a:extLst>
              <a:ext uri="{FF2B5EF4-FFF2-40B4-BE49-F238E27FC236}">
                <a16:creationId xmlns:a16="http://schemas.microsoft.com/office/drawing/2014/main" id="{0C68A223-FA99-0845-0FBE-C8829FC7FE14}"/>
              </a:ext>
            </a:extLst>
          </p:cNvPr>
          <p:cNvSpPr txBox="1"/>
          <p:nvPr/>
        </p:nvSpPr>
        <p:spPr>
          <a:xfrm>
            <a:off x="7466218" y="428862"/>
            <a:ext cx="4396919" cy="954107"/>
          </a:xfrm>
          <a:prstGeom prst="rect">
            <a:avLst/>
          </a:prstGeom>
          <a:noFill/>
          <a:effectLst/>
        </p:spPr>
        <p:txBody>
          <a:bodyPr wrap="square" rtlCol="0">
            <a:spAutoFit/>
          </a:bodyPr>
          <a:lstStyle/>
          <a:p>
            <a:pPr algn="ctr"/>
            <a:r>
              <a:rPr lang="en-US" sz="5600" dirty="0">
                <a:solidFill>
                  <a:schemeClr val="bg1"/>
                </a:solidFill>
                <a:latin typeface="Arial" panose="020B0604020202020204" pitchFamily="34" charset="0"/>
                <a:cs typeface="Arial" panose="020B0604020202020204" pitchFamily="34" charset="0"/>
              </a:rPr>
              <a:t>VOLATILITY</a:t>
            </a:r>
          </a:p>
        </p:txBody>
      </p:sp>
    </p:spTree>
    <p:extLst>
      <p:ext uri="{BB962C8B-B14F-4D97-AF65-F5344CB8AC3E}">
        <p14:creationId xmlns:p14="http://schemas.microsoft.com/office/powerpoint/2010/main" val="422136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3"/>
          <a:srcRect t="9672" b="9672"/>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445912" y="1500645"/>
            <a:ext cx="9461800" cy="99001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RETIREMENT TIP #1</a:t>
            </a:r>
          </a:p>
        </p:txBody>
      </p:sp>
      <p:sp>
        <p:nvSpPr>
          <p:cNvPr id="5" name="TextBox 4">
            <a:extLst>
              <a:ext uri="{FF2B5EF4-FFF2-40B4-BE49-F238E27FC236}">
                <a16:creationId xmlns:a16="http://schemas.microsoft.com/office/drawing/2014/main" id="{AAF57125-8584-6131-2197-DBBC5840C6BC}"/>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1EDCF046-B96B-C95E-EC63-8B9B4EEB10A6}"/>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8BE61CD0-4888-E10E-F0EA-A926EA1F0F71}"/>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F2E07-87E7-06E1-72EA-356885D2B964}"/>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CEB943D6-D87C-674D-4259-FAB71D68B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3" name="TextBox 2">
            <a:extLst>
              <a:ext uri="{FF2B5EF4-FFF2-40B4-BE49-F238E27FC236}">
                <a16:creationId xmlns:a16="http://schemas.microsoft.com/office/drawing/2014/main" id="{A121E6A7-9267-32F2-9AB0-65AEAA2CAC8F}"/>
              </a:ext>
            </a:extLst>
          </p:cNvPr>
          <p:cNvSpPr txBox="1"/>
          <p:nvPr/>
        </p:nvSpPr>
        <p:spPr>
          <a:xfrm>
            <a:off x="1468889" y="2828835"/>
            <a:ext cx="9415847" cy="1200329"/>
          </a:xfrm>
          <a:prstGeom prst="rect">
            <a:avLst/>
          </a:prstGeom>
          <a:noFill/>
        </p:spPr>
        <p:txBody>
          <a:bodyPr wrap="square" rtlCol="0" anchor="ctr">
            <a:spAutoFit/>
          </a:bodyPr>
          <a:lstStyle/>
          <a:p>
            <a:pPr algn="ctr" defTabSz="457200" eaLnBrk="0" fontAlgn="base" hangingPunct="0">
              <a:spcBef>
                <a:spcPct val="0"/>
              </a:spcBef>
              <a:spcAft>
                <a:spcPct val="0"/>
              </a:spcAft>
              <a:buClr>
                <a:schemeClr val="accent1">
                  <a:lumMod val="50000"/>
                  <a:lumOff val="50000"/>
                </a:schemeClr>
              </a:buClr>
            </a:pPr>
            <a:r>
              <a:rPr lang="en-US" sz="3600" b="1" dirty="0">
                <a:solidFill>
                  <a:schemeClr val="bg1"/>
                </a:solidFill>
                <a:latin typeface="Arial" panose="020B0604020202020204" pitchFamily="34" charset="0"/>
                <a:cs typeface="Arial" panose="020B0604020202020204" pitchFamily="34" charset="0"/>
              </a:rPr>
              <a:t>You can’t get a 2</a:t>
            </a:r>
            <a:r>
              <a:rPr lang="en-US" sz="3600" b="1" baseline="30000" dirty="0">
                <a:solidFill>
                  <a:schemeClr val="bg1"/>
                </a:solidFill>
                <a:latin typeface="Arial" panose="020B0604020202020204" pitchFamily="34" charset="0"/>
                <a:cs typeface="Arial" panose="020B0604020202020204" pitchFamily="34" charset="0"/>
              </a:rPr>
              <a:t>nd</a:t>
            </a:r>
            <a:r>
              <a:rPr lang="en-US" sz="3600" b="1" dirty="0">
                <a:solidFill>
                  <a:schemeClr val="bg1"/>
                </a:solidFill>
                <a:latin typeface="Arial" panose="020B0604020202020204" pitchFamily="34" charset="0"/>
                <a:cs typeface="Arial" panose="020B0604020202020204" pitchFamily="34" charset="0"/>
              </a:rPr>
              <a:t> opinion from the advisor that gave you the first opinion.</a:t>
            </a:r>
          </a:p>
        </p:txBody>
      </p:sp>
    </p:spTree>
    <p:extLst>
      <p:ext uri="{BB962C8B-B14F-4D97-AF65-F5344CB8AC3E}">
        <p14:creationId xmlns:p14="http://schemas.microsoft.com/office/powerpoint/2010/main" val="192658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3"/>
          <a:srcRect t="9672" b="9672"/>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D31EC6-AC0C-B646-8CF2-00C0E25B3924}"/>
              </a:ext>
            </a:extLst>
          </p:cNvPr>
          <p:cNvSpPr txBox="1"/>
          <p:nvPr/>
        </p:nvSpPr>
        <p:spPr>
          <a:xfrm>
            <a:off x="1445912" y="421209"/>
            <a:ext cx="9461800" cy="99001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6600" b="1" spc="-150" dirty="0">
                <a:solidFill>
                  <a:schemeClr val="bg1"/>
                </a:solidFill>
                <a:latin typeface="Arial Narrow" panose="020B0604020202020204" pitchFamily="34" charset="0"/>
                <a:cs typeface="Arial Narrow" panose="020B0604020202020204" pitchFamily="34" charset="0"/>
              </a:rPr>
              <a:t>RETIREMENT TIP #2</a:t>
            </a:r>
          </a:p>
        </p:txBody>
      </p:sp>
      <p:sp>
        <p:nvSpPr>
          <p:cNvPr id="5" name="TextBox 4">
            <a:extLst>
              <a:ext uri="{FF2B5EF4-FFF2-40B4-BE49-F238E27FC236}">
                <a16:creationId xmlns:a16="http://schemas.microsoft.com/office/drawing/2014/main" id="{AAF57125-8584-6131-2197-DBBC5840C6BC}"/>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1EDCF046-B96B-C95E-EC63-8B9B4EEB10A6}"/>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8BE61CD0-4888-E10E-F0EA-A926EA1F0F71}"/>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F2E07-87E7-06E1-72EA-356885D2B964}"/>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CEB943D6-D87C-674D-4259-FAB71D68B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3" name="TextBox 2">
            <a:extLst>
              <a:ext uri="{FF2B5EF4-FFF2-40B4-BE49-F238E27FC236}">
                <a16:creationId xmlns:a16="http://schemas.microsoft.com/office/drawing/2014/main" id="{A121E6A7-9267-32F2-9AB0-65AEAA2CAC8F}"/>
              </a:ext>
            </a:extLst>
          </p:cNvPr>
          <p:cNvSpPr txBox="1"/>
          <p:nvPr/>
        </p:nvSpPr>
        <p:spPr>
          <a:xfrm>
            <a:off x="1468889" y="1343787"/>
            <a:ext cx="9415847" cy="646331"/>
          </a:xfrm>
          <a:prstGeom prst="rect">
            <a:avLst/>
          </a:prstGeom>
          <a:noFill/>
        </p:spPr>
        <p:txBody>
          <a:bodyPr wrap="square" rtlCol="0" anchor="ctr">
            <a:spAutoFit/>
          </a:bodyPr>
          <a:lstStyle/>
          <a:p>
            <a:pPr algn="ctr" defTabSz="457200" eaLnBrk="0" fontAlgn="base" hangingPunct="0">
              <a:spcBef>
                <a:spcPct val="0"/>
              </a:spcBef>
              <a:spcAft>
                <a:spcPct val="0"/>
              </a:spcAft>
              <a:buClr>
                <a:schemeClr val="accent1">
                  <a:lumMod val="50000"/>
                  <a:lumOff val="50000"/>
                </a:schemeClr>
              </a:buClr>
            </a:pPr>
            <a:r>
              <a:rPr lang="en-US" sz="3600" b="1" dirty="0">
                <a:solidFill>
                  <a:schemeClr val="bg1"/>
                </a:solidFill>
                <a:latin typeface="Arial" panose="020B0604020202020204" pitchFamily="34" charset="0"/>
                <a:cs typeface="Arial" panose="020B0604020202020204" pitchFamily="34" charset="0"/>
              </a:rPr>
              <a:t>Work with a Fiduciary</a:t>
            </a:r>
          </a:p>
        </p:txBody>
      </p:sp>
      <p:pic>
        <p:nvPicPr>
          <p:cNvPr id="7" name="Graphic 6" descr="Checkbox Checked with solid fill">
            <a:extLst>
              <a:ext uri="{FF2B5EF4-FFF2-40B4-BE49-F238E27FC236}">
                <a16:creationId xmlns:a16="http://schemas.microsoft.com/office/drawing/2014/main" id="{883B7A3E-8CE1-4809-4AF4-A7C4A01BA5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961" y="2610350"/>
            <a:ext cx="838966" cy="838966"/>
          </a:xfrm>
          <a:prstGeom prst="rect">
            <a:avLst/>
          </a:prstGeom>
        </p:spPr>
      </p:pic>
      <p:sp>
        <p:nvSpPr>
          <p:cNvPr id="12" name="TextBox 11">
            <a:extLst>
              <a:ext uri="{FF2B5EF4-FFF2-40B4-BE49-F238E27FC236}">
                <a16:creationId xmlns:a16="http://schemas.microsoft.com/office/drawing/2014/main" id="{C5D71F92-5805-C7EB-F16E-CE09827A19DF}"/>
              </a:ext>
            </a:extLst>
          </p:cNvPr>
          <p:cNvSpPr txBox="1"/>
          <p:nvPr/>
        </p:nvSpPr>
        <p:spPr>
          <a:xfrm>
            <a:off x="1867439" y="2610350"/>
            <a:ext cx="3086321" cy="954107"/>
          </a:xfrm>
          <a:prstGeom prst="rect">
            <a:avLst/>
          </a:prstGeom>
          <a:noFill/>
        </p:spPr>
        <p:txBody>
          <a:bodyPr wrap="square" rtlCol="0">
            <a:spAutoFit/>
          </a:bodyPr>
          <a:lstStyle/>
          <a:p>
            <a:r>
              <a:rPr lang="en-US" sz="2800" b="1" dirty="0">
                <a:solidFill>
                  <a:schemeClr val="bg1"/>
                </a:solidFill>
              </a:rPr>
              <a:t>The Fiduciary</a:t>
            </a:r>
          </a:p>
          <a:p>
            <a:r>
              <a:rPr lang="en-US" sz="2800" b="1" dirty="0">
                <a:solidFill>
                  <a:schemeClr val="bg1"/>
                </a:solidFill>
              </a:rPr>
              <a:t>Advantage</a:t>
            </a:r>
          </a:p>
        </p:txBody>
      </p:sp>
      <p:sp>
        <p:nvSpPr>
          <p:cNvPr id="13" name="Content Placeholder 2">
            <a:extLst>
              <a:ext uri="{FF2B5EF4-FFF2-40B4-BE49-F238E27FC236}">
                <a16:creationId xmlns:a16="http://schemas.microsoft.com/office/drawing/2014/main" id="{62729CF5-5992-2042-2F84-675599060623}"/>
              </a:ext>
            </a:extLst>
          </p:cNvPr>
          <p:cNvSpPr txBox="1">
            <a:spLocks/>
          </p:cNvSpPr>
          <p:nvPr/>
        </p:nvSpPr>
        <p:spPr>
          <a:xfrm>
            <a:off x="4049131" y="2610350"/>
            <a:ext cx="9295393" cy="2081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solidFill>
                  <a:schemeClr val="bg1"/>
                </a:solidFill>
                <a:latin typeface="Arial" panose="020B0604020202020204" pitchFamily="34" charset="0"/>
                <a:cs typeface="Arial" panose="020B0604020202020204" pitchFamily="34" charset="0"/>
              </a:rPr>
              <a:t>Provides investment and planning advice</a:t>
            </a:r>
          </a:p>
          <a:p>
            <a:pPr lvl="1"/>
            <a:r>
              <a:rPr lang="en-US" sz="2000" dirty="0">
                <a:solidFill>
                  <a:schemeClr val="bg1"/>
                </a:solidFill>
                <a:latin typeface="Arial" panose="020B0604020202020204" pitchFamily="34" charset="0"/>
                <a:cs typeface="Arial" panose="020B0604020202020204" pitchFamily="34" charset="0"/>
              </a:rPr>
              <a:t>Compensated through an advisory fee</a:t>
            </a:r>
          </a:p>
          <a:p>
            <a:pPr lvl="1"/>
            <a:r>
              <a:rPr lang="en-US" sz="2000" dirty="0">
                <a:solidFill>
                  <a:schemeClr val="bg1"/>
                </a:solidFill>
                <a:latin typeface="Arial" panose="020B0604020202020204" pitchFamily="34" charset="0"/>
                <a:cs typeface="Arial" panose="020B0604020202020204" pitchFamily="34" charset="0"/>
              </a:rPr>
              <a:t>Follows fiduciary standards</a:t>
            </a:r>
          </a:p>
          <a:p>
            <a:pPr lvl="1"/>
            <a:r>
              <a:rPr lang="en-US" sz="2000" dirty="0">
                <a:solidFill>
                  <a:schemeClr val="bg1"/>
                </a:solidFill>
                <a:latin typeface="Arial" panose="020B0604020202020204" pitchFamily="34" charset="0"/>
                <a:cs typeface="Arial" panose="020B0604020202020204" pitchFamily="34" charset="0"/>
              </a:rPr>
              <a:t>Obligated to put the client’s interests first</a:t>
            </a:r>
          </a:p>
          <a:p>
            <a:pPr lvl="1"/>
            <a:r>
              <a:rPr lang="en-US" sz="2000" dirty="0">
                <a:solidFill>
                  <a:schemeClr val="bg1"/>
                </a:solidFill>
                <a:latin typeface="Arial" panose="020B0604020202020204" pitchFamily="34" charset="0"/>
                <a:cs typeface="Arial" panose="020B0604020202020204" pitchFamily="34" charset="0"/>
              </a:rPr>
              <a:t>Obligated to disclose potential and actual conflicts of interest</a:t>
            </a:r>
          </a:p>
          <a:p>
            <a:pPr lvl="1"/>
            <a:r>
              <a:rPr lang="en-US" sz="2000" dirty="0">
                <a:solidFill>
                  <a:schemeClr val="bg1"/>
                </a:solidFill>
                <a:latin typeface="Arial" panose="020B0604020202020204" pitchFamily="34" charset="0"/>
                <a:cs typeface="Arial" panose="020B0604020202020204" pitchFamily="34" charset="0"/>
              </a:rPr>
              <a:t>Aligned with the client’s best interests</a:t>
            </a:r>
          </a:p>
        </p:txBody>
      </p:sp>
    </p:spTree>
    <p:extLst>
      <p:ext uri="{BB962C8B-B14F-4D97-AF65-F5344CB8AC3E}">
        <p14:creationId xmlns:p14="http://schemas.microsoft.com/office/powerpoint/2010/main" val="82357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298017-43DE-53D3-F4FB-E255D1FF83BE}"/>
              </a:ext>
            </a:extLst>
          </p:cNvPr>
          <p:cNvSpPr>
            <a:spLocks noGrp="1"/>
          </p:cNvSpPr>
          <p:nvPr>
            <p:ph type="title"/>
          </p:nvPr>
        </p:nvSpPr>
        <p:spPr>
          <a:xfrm>
            <a:off x="838200" y="348796"/>
            <a:ext cx="10515600" cy="1325563"/>
          </a:xfrm>
        </p:spPr>
        <p:txBody>
          <a:bodyPr/>
          <a:lstStyle/>
          <a:p>
            <a:endParaRPr lang="en-US"/>
          </a:p>
        </p:txBody>
      </p:sp>
      <p:sp>
        <p:nvSpPr>
          <p:cNvPr id="15" name="Content Placeholder 14">
            <a:extLst>
              <a:ext uri="{FF2B5EF4-FFF2-40B4-BE49-F238E27FC236}">
                <a16:creationId xmlns:a16="http://schemas.microsoft.com/office/drawing/2014/main" id="{3D2B2C26-85E4-AE66-D015-C1A611CA6426}"/>
              </a:ext>
            </a:extLst>
          </p:cNvPr>
          <p:cNvSpPr>
            <a:spLocks noGrp="1"/>
          </p:cNvSpPr>
          <p:nvPr>
            <p:ph idx="1"/>
          </p:nvPr>
        </p:nvSpPr>
        <p:spPr>
          <a:xfrm>
            <a:off x="838200" y="1809296"/>
            <a:ext cx="5257800" cy="3619211"/>
          </a:xfrm>
        </p:spPr>
        <p:txBody>
          <a:bodyPr/>
          <a:lstStyle/>
          <a:p>
            <a:endParaRPr lang="en-US"/>
          </a:p>
        </p:txBody>
      </p:sp>
      <p:pic>
        <p:nvPicPr>
          <p:cNvPr id="5" name="Picture 4">
            <a:extLst>
              <a:ext uri="{FF2B5EF4-FFF2-40B4-BE49-F238E27FC236}">
                <a16:creationId xmlns:a16="http://schemas.microsoft.com/office/drawing/2014/main" id="{7BF1650E-E122-36B4-6AFF-E35C8D5D9FA3}"/>
              </a:ext>
            </a:extLst>
          </p:cNvPr>
          <p:cNvPicPr>
            <a:picLocks noChangeAspect="1"/>
          </p:cNvPicPr>
          <p:nvPr/>
        </p:nvPicPr>
        <p:blipFill>
          <a:blip r:embed="rId3"/>
          <a:srcRect t="16210" b="16210"/>
          <a:stretch/>
        </p:blipFill>
        <p:spPr>
          <a:xfrm>
            <a:off x="0" y="-23005"/>
            <a:ext cx="12192000" cy="5499600"/>
          </a:xfrm>
          <a:prstGeom prst="rect">
            <a:avLst/>
          </a:prstGeom>
        </p:spPr>
      </p:pic>
      <p:sp>
        <p:nvSpPr>
          <p:cNvPr id="9" name="Rectangle 8">
            <a:extLst>
              <a:ext uri="{FF2B5EF4-FFF2-40B4-BE49-F238E27FC236}">
                <a16:creationId xmlns:a16="http://schemas.microsoft.com/office/drawing/2014/main" id="{AE439058-3BDD-6654-B0BB-FECD595E7937}"/>
              </a:ext>
            </a:extLst>
          </p:cNvPr>
          <p:cNvSpPr/>
          <p:nvPr/>
        </p:nvSpPr>
        <p:spPr>
          <a:xfrm>
            <a:off x="0" y="1602750"/>
            <a:ext cx="12192000" cy="3873844"/>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62EB39-0ABE-4952-6DE9-44B7ABFC8BBF}"/>
              </a:ext>
            </a:extLst>
          </p:cNvPr>
          <p:cNvSpPr txBox="1"/>
          <p:nvPr/>
        </p:nvSpPr>
        <p:spPr>
          <a:xfrm>
            <a:off x="1159476" y="3634658"/>
            <a:ext cx="9560662" cy="156966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4800" b="1" dirty="0">
                <a:solidFill>
                  <a:schemeClr val="bg1"/>
                </a:solidFill>
                <a:latin typeface="Arial Narrow" panose="020B0604020202020204" pitchFamily="34" charset="0"/>
                <a:cs typeface="Arial Narrow" panose="020B0604020202020204" pitchFamily="34" charset="0"/>
              </a:rPr>
              <a:t>RETIREMENT CHALLENGES THROUGH THE GENERATIONS</a:t>
            </a:r>
            <a:endParaRPr lang="en-US" sz="4800" b="1" dirty="0">
              <a:solidFill>
                <a:schemeClr val="tx2"/>
              </a:solidFill>
              <a:latin typeface="Arial Narrow" panose="020B0604020202020204" pitchFamily="34" charset="0"/>
              <a:cs typeface="Arial Narrow" panose="020B0604020202020204" pitchFamily="34" charset="0"/>
            </a:endParaRPr>
          </a:p>
        </p:txBody>
      </p:sp>
      <p:cxnSp>
        <p:nvCxnSpPr>
          <p:cNvPr id="7" name="Straight Connector 6">
            <a:extLst>
              <a:ext uri="{FF2B5EF4-FFF2-40B4-BE49-F238E27FC236}">
                <a16:creationId xmlns:a16="http://schemas.microsoft.com/office/drawing/2014/main" id="{3E81F291-EA22-61D8-8C41-088763DC985C}"/>
              </a:ext>
            </a:extLst>
          </p:cNvPr>
          <p:cNvCxnSpPr>
            <a:cxnSpLocks/>
          </p:cNvCxnSpPr>
          <p:nvPr/>
        </p:nvCxnSpPr>
        <p:spPr>
          <a:xfrm>
            <a:off x="805248" y="3765565"/>
            <a:ext cx="0" cy="1307847"/>
          </a:xfrm>
          <a:prstGeom prst="line">
            <a:avLst/>
          </a:prstGeom>
          <a:ln w="57150">
            <a:solidFill>
              <a:schemeClr val="accent3"/>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61A3B73-CF18-8370-C35C-E5612DF02E88}"/>
              </a:ext>
            </a:extLst>
          </p:cNvPr>
          <p:cNvPicPr>
            <a:picLocks noChangeAspect="1"/>
          </p:cNvPicPr>
          <p:nvPr/>
        </p:nvPicPr>
        <p:blipFill rotWithShape="1">
          <a:blip r:embed="rId3"/>
          <a:srcRect t="16210" r="93682" b="16210"/>
          <a:stretch/>
        </p:blipFill>
        <p:spPr>
          <a:xfrm>
            <a:off x="0" y="-23006"/>
            <a:ext cx="770257" cy="5492923"/>
          </a:xfrm>
          <a:prstGeom prst="rect">
            <a:avLst/>
          </a:prstGeom>
        </p:spPr>
      </p:pic>
      <p:sp>
        <p:nvSpPr>
          <p:cNvPr id="12" name="Rectangle 11">
            <a:extLst>
              <a:ext uri="{FF2B5EF4-FFF2-40B4-BE49-F238E27FC236}">
                <a16:creationId xmlns:a16="http://schemas.microsoft.com/office/drawing/2014/main" id="{A1599E27-46D3-CD0B-0E72-B65E9228F852}"/>
              </a:ext>
            </a:extLst>
          </p:cNvPr>
          <p:cNvSpPr/>
          <p:nvPr/>
        </p:nvSpPr>
        <p:spPr>
          <a:xfrm>
            <a:off x="0" y="1602750"/>
            <a:ext cx="770257" cy="3854965"/>
          </a:xfrm>
          <a:prstGeom prst="rect">
            <a:avLst/>
          </a:prstGeom>
          <a:gradFill>
            <a:gsLst>
              <a:gs pos="0">
                <a:schemeClr val="accent6">
                  <a:alpha val="0"/>
                </a:schemeClr>
              </a:gs>
              <a:gs pos="9700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37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3"/>
          <a:srcRect t="9672" b="9672"/>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2000" cy="5535385"/>
          </a:xfrm>
          <a:prstGeom prst="rect">
            <a:avLst/>
          </a:prstGeom>
          <a:solidFill>
            <a:schemeClr val="accent5">
              <a:alpha val="5166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F57125-8584-6131-2197-DBBC5840C6BC}"/>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1EDCF046-B96B-C95E-EC63-8B9B4EEB10A6}"/>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8BE61CD0-4888-E10E-F0EA-A926EA1F0F71}"/>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F2E07-87E7-06E1-72EA-356885D2B964}"/>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CEB943D6-D87C-674D-4259-FAB71D68B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sp>
        <p:nvSpPr>
          <p:cNvPr id="3" name="TextBox 2">
            <a:extLst>
              <a:ext uri="{FF2B5EF4-FFF2-40B4-BE49-F238E27FC236}">
                <a16:creationId xmlns:a16="http://schemas.microsoft.com/office/drawing/2014/main" id="{A121E6A7-9267-32F2-9AB0-65AEAA2CAC8F}"/>
              </a:ext>
            </a:extLst>
          </p:cNvPr>
          <p:cNvSpPr txBox="1"/>
          <p:nvPr/>
        </p:nvSpPr>
        <p:spPr>
          <a:xfrm>
            <a:off x="985448" y="549995"/>
            <a:ext cx="10369940" cy="1077218"/>
          </a:xfrm>
          <a:prstGeom prst="rect">
            <a:avLst/>
          </a:prstGeom>
          <a:noFill/>
        </p:spPr>
        <p:txBody>
          <a:bodyPr wrap="square" rtlCol="0" anchor="ctr">
            <a:spAutoFit/>
          </a:bodyPr>
          <a:lstStyle/>
          <a:p>
            <a:pPr algn="ctr" defTabSz="457200" eaLnBrk="0" fontAlgn="base" hangingPunct="0">
              <a:spcBef>
                <a:spcPct val="0"/>
              </a:spcBef>
              <a:spcAft>
                <a:spcPct val="0"/>
              </a:spcAft>
              <a:buClr>
                <a:schemeClr val="accent1">
                  <a:lumMod val="50000"/>
                  <a:lumOff val="50000"/>
                </a:schemeClr>
              </a:buClr>
            </a:pPr>
            <a:r>
              <a:rPr lang="en-US" sz="3200" b="1" dirty="0">
                <a:solidFill>
                  <a:schemeClr val="bg1"/>
                </a:solidFill>
                <a:latin typeface="Arial" panose="020B0604020202020204" pitchFamily="34" charset="0"/>
                <a:cs typeface="Arial" panose="020B0604020202020204" pitchFamily="34" charset="0"/>
              </a:rPr>
              <a:t>Don’t wait to find out how secure your retirement is. Find out where you stand against the storm.</a:t>
            </a:r>
          </a:p>
        </p:txBody>
      </p:sp>
      <p:sp>
        <p:nvSpPr>
          <p:cNvPr id="17" name="Content Placeholder 2">
            <a:extLst>
              <a:ext uri="{FF2B5EF4-FFF2-40B4-BE49-F238E27FC236}">
                <a16:creationId xmlns:a16="http://schemas.microsoft.com/office/drawing/2014/main" id="{A3C75698-C874-BA17-74D5-A2C5A1F8DAB9}"/>
              </a:ext>
            </a:extLst>
          </p:cNvPr>
          <p:cNvSpPr txBox="1">
            <a:spLocks/>
          </p:cNvSpPr>
          <p:nvPr/>
        </p:nvSpPr>
        <p:spPr>
          <a:xfrm>
            <a:off x="1193100" y="3259647"/>
            <a:ext cx="4889615" cy="1630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 Risk Report</a:t>
            </a:r>
          </a:p>
          <a:p>
            <a:pPr marL="0" indent="0">
              <a:buFont typeface="Arial" panose="020B0604020202020204" pitchFamily="34" charset="0"/>
              <a:buNone/>
            </a:pPr>
            <a:r>
              <a:rPr lang="en-US" sz="2000" dirty="0"/>
              <a:t>❑ Inflation Report</a:t>
            </a:r>
          </a:p>
          <a:p>
            <a:pPr marL="0" indent="0">
              <a:buFont typeface="Arial" panose="020B0604020202020204" pitchFamily="34" charset="0"/>
              <a:buNone/>
            </a:pPr>
            <a:r>
              <a:rPr lang="en-US" sz="2000" dirty="0"/>
              <a:t>❑ Social Security Maximization Report</a:t>
            </a:r>
          </a:p>
          <a:p>
            <a:pPr marL="0" indent="0">
              <a:buFont typeface="Arial" panose="020B0604020202020204" pitchFamily="34" charset="0"/>
              <a:buNone/>
            </a:pPr>
            <a:r>
              <a:rPr lang="en-US" sz="2000" dirty="0"/>
              <a:t>❑ Tax Map</a:t>
            </a:r>
          </a:p>
        </p:txBody>
      </p:sp>
      <p:pic>
        <p:nvPicPr>
          <p:cNvPr id="18" name="Content Placeholder 11" descr="Graphical user interface, application&#10;&#10;Description automatically generated">
            <a:extLst>
              <a:ext uri="{FF2B5EF4-FFF2-40B4-BE49-F238E27FC236}">
                <a16:creationId xmlns:a16="http://schemas.microsoft.com/office/drawing/2014/main" id="{AA453135-BEB2-82E0-C258-A6912F34254F}"/>
              </a:ext>
            </a:extLst>
          </p:cNvPr>
          <p:cNvPicPr>
            <a:picLocks noChangeAspect="1"/>
          </p:cNvPicPr>
          <p:nvPr/>
        </p:nvPicPr>
        <p:blipFill rotWithShape="1">
          <a:blip r:embed="rId5">
            <a:extLst>
              <a:ext uri="{28A0092B-C50C-407E-A947-70E740481C1C}">
                <a14:useLocalDpi xmlns:a14="http://schemas.microsoft.com/office/drawing/2010/main" val="0"/>
              </a:ext>
            </a:extLst>
          </a:blip>
          <a:srcRect l="35003" t="12271" r="27183" b="13748"/>
          <a:stretch/>
        </p:blipFill>
        <p:spPr>
          <a:xfrm>
            <a:off x="9385517" y="1753294"/>
            <a:ext cx="2330919" cy="3040790"/>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9B5E424B-8A74-4EC8-EF14-7D9665FA5436}"/>
              </a:ext>
            </a:extLst>
          </p:cNvPr>
          <p:cNvPicPr>
            <a:picLocks noChangeAspect="1"/>
          </p:cNvPicPr>
          <p:nvPr/>
        </p:nvPicPr>
        <p:blipFill rotWithShape="1">
          <a:blip r:embed="rId6">
            <a:extLst>
              <a:ext uri="{28A0092B-C50C-407E-A947-70E740481C1C}">
                <a14:useLocalDpi xmlns:a14="http://schemas.microsoft.com/office/drawing/2010/main" val="0"/>
              </a:ext>
            </a:extLst>
          </a:blip>
          <a:srcRect l="35874" t="11357" r="27246" b="16014"/>
          <a:stretch/>
        </p:blipFill>
        <p:spPr>
          <a:xfrm>
            <a:off x="8390970" y="1997474"/>
            <a:ext cx="2316075" cy="3040790"/>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A5920176-AC38-496C-1FE8-340F6AF1EF22}"/>
              </a:ext>
            </a:extLst>
          </p:cNvPr>
          <p:cNvPicPr>
            <a:picLocks noChangeAspect="1"/>
          </p:cNvPicPr>
          <p:nvPr/>
        </p:nvPicPr>
        <p:blipFill rotWithShape="1">
          <a:blip r:embed="rId7">
            <a:extLst>
              <a:ext uri="{28A0092B-C50C-407E-A947-70E740481C1C}">
                <a14:useLocalDpi xmlns:a14="http://schemas.microsoft.com/office/drawing/2010/main" val="0"/>
              </a:ext>
            </a:extLst>
          </a:blip>
          <a:srcRect l="37088" t="11081" r="28464" b="16097"/>
          <a:stretch/>
        </p:blipFill>
        <p:spPr>
          <a:xfrm>
            <a:off x="7551309" y="2353459"/>
            <a:ext cx="2235199" cy="3149998"/>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9E6C8180-FEA0-6BF1-C6E8-2452F6C5FA10}"/>
              </a:ext>
            </a:extLst>
          </p:cNvPr>
          <p:cNvPicPr>
            <a:picLocks noChangeAspect="1"/>
          </p:cNvPicPr>
          <p:nvPr/>
        </p:nvPicPr>
        <p:blipFill rotWithShape="1">
          <a:blip r:embed="rId8">
            <a:extLst>
              <a:ext uri="{28A0092B-C50C-407E-A947-70E740481C1C}">
                <a14:useLocalDpi xmlns:a14="http://schemas.microsoft.com/office/drawing/2010/main" val="0"/>
              </a:ext>
            </a:extLst>
          </a:blip>
          <a:srcRect l="35101" t="11357" r="27909" b="16014"/>
          <a:stretch/>
        </p:blipFill>
        <p:spPr>
          <a:xfrm>
            <a:off x="6381498" y="2785484"/>
            <a:ext cx="2406454" cy="3149999"/>
          </a:xfrm>
          <a:prstGeom prst="rect">
            <a:avLst/>
          </a:prstGeom>
        </p:spPr>
      </p:pic>
      <p:sp>
        <p:nvSpPr>
          <p:cNvPr id="22" name="TextBox 21">
            <a:extLst>
              <a:ext uri="{FF2B5EF4-FFF2-40B4-BE49-F238E27FC236}">
                <a16:creationId xmlns:a16="http://schemas.microsoft.com/office/drawing/2014/main" id="{53D9C8FE-2909-26D4-3283-89EF2FB86769}"/>
              </a:ext>
            </a:extLst>
          </p:cNvPr>
          <p:cNvSpPr txBox="1"/>
          <p:nvPr/>
        </p:nvSpPr>
        <p:spPr>
          <a:xfrm>
            <a:off x="1039981" y="2473160"/>
            <a:ext cx="5590791" cy="584775"/>
          </a:xfrm>
          <a:prstGeom prst="rect">
            <a:avLst/>
          </a:prstGeom>
          <a:noFill/>
        </p:spPr>
        <p:txBody>
          <a:bodyPr wrap="square" rtlCol="0" anchor="ctr">
            <a:spAutoFit/>
          </a:bodyPr>
          <a:lstStyle/>
          <a:p>
            <a:pPr defTabSz="457200" eaLnBrk="0" fontAlgn="base" hangingPunct="0">
              <a:spcBef>
                <a:spcPct val="0"/>
              </a:spcBef>
              <a:spcAft>
                <a:spcPct val="0"/>
              </a:spcAft>
              <a:buClr>
                <a:schemeClr val="accent1">
                  <a:lumMod val="50000"/>
                  <a:lumOff val="50000"/>
                </a:schemeClr>
              </a:buClr>
            </a:pPr>
            <a:r>
              <a:rPr lang="en-US" sz="3200" b="1" dirty="0">
                <a:solidFill>
                  <a:schemeClr val="bg1"/>
                </a:solidFill>
                <a:latin typeface="Arial" panose="020B0604020202020204" pitchFamily="34" charset="0"/>
                <a:cs typeface="Arial" panose="020B0604020202020204" pitchFamily="34" charset="0"/>
              </a:rPr>
              <a:t>Get your complimentary</a:t>
            </a:r>
          </a:p>
        </p:txBody>
      </p:sp>
    </p:spTree>
    <p:extLst>
      <p:ext uri="{BB962C8B-B14F-4D97-AF65-F5344CB8AC3E}">
        <p14:creationId xmlns:p14="http://schemas.microsoft.com/office/powerpoint/2010/main" val="111315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E2CD7-6F9F-D5F0-208C-15DB3176E78F}"/>
              </a:ext>
            </a:extLst>
          </p:cNvPr>
          <p:cNvPicPr>
            <a:picLocks noChangeAspect="1"/>
          </p:cNvPicPr>
          <p:nvPr/>
        </p:nvPicPr>
        <p:blipFill>
          <a:blip r:embed="rId3"/>
          <a:srcRect t="9672" b="9672"/>
          <a:stretch/>
        </p:blipFill>
        <p:spPr>
          <a:xfrm>
            <a:off x="-1" y="8165"/>
            <a:ext cx="12192000" cy="5511635"/>
          </a:xfrm>
          <a:prstGeom prst="rect">
            <a:avLst/>
          </a:prstGeom>
        </p:spPr>
      </p:pic>
      <p:sp>
        <p:nvSpPr>
          <p:cNvPr id="2" name="Rectangle 1">
            <a:extLst>
              <a:ext uri="{FF2B5EF4-FFF2-40B4-BE49-F238E27FC236}">
                <a16:creationId xmlns:a16="http://schemas.microsoft.com/office/drawing/2014/main" id="{424CB178-CFD2-C9D4-7214-97EA5B66BEAC}"/>
              </a:ext>
            </a:extLst>
          </p:cNvPr>
          <p:cNvSpPr/>
          <p:nvPr/>
        </p:nvSpPr>
        <p:spPr>
          <a:xfrm>
            <a:off x="0" y="0"/>
            <a:ext cx="12192000" cy="5535385"/>
          </a:xfrm>
          <a:prstGeom prst="rect">
            <a:avLst/>
          </a:prstGeom>
          <a:solidFill>
            <a:srgbClr val="32323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F57125-8584-6131-2197-DBBC5840C6BC}"/>
              </a:ext>
            </a:extLst>
          </p:cNvPr>
          <p:cNvSpPr txBox="1"/>
          <p:nvPr/>
        </p:nvSpPr>
        <p:spPr>
          <a:xfrm>
            <a:off x="3145666" y="6562872"/>
            <a:ext cx="8209722" cy="230832"/>
          </a:xfrm>
          <a:prstGeom prst="rect">
            <a:avLst/>
          </a:prstGeom>
          <a:noFill/>
        </p:spPr>
        <p:txBody>
          <a:bodyPr wrap="square" rtlCol="0">
            <a:spAutoFit/>
          </a:bodyPr>
          <a:lstStyle/>
          <a:p>
            <a:pPr algn="r"/>
            <a:r>
              <a:rPr lang="en-US" sz="900" b="0" i="0" dirty="0">
                <a:solidFill>
                  <a:srgbClr val="FFFFFF"/>
                </a:solidFill>
                <a:effectLst/>
                <a:latin typeface="Arial Nova Cond" panose="020F0502020204030204" pitchFamily="34" charset="0"/>
                <a:ea typeface="Roboto Condensed" panose="02000000000000000000" pitchFamily="2" charset="0"/>
                <a:cs typeface="Arial Nova Cond" panose="020F0502020204030204" pitchFamily="34" charset="0"/>
              </a:rPr>
              <a:t>Investment advisory services offered through Foundations Investment Advisors, LLC, an SEC registered investment adviser. </a:t>
            </a:r>
            <a:endParaRPr lang="en-US" sz="900" b="0" i="0" dirty="0">
              <a:latin typeface="Arial Nova Cond" panose="020F0502020204030204" pitchFamily="34" charset="0"/>
              <a:ea typeface="Roboto Condensed" panose="02000000000000000000" pitchFamily="2" charset="0"/>
              <a:cs typeface="Arial Nova Cond" panose="020F0502020204030204" pitchFamily="34" charset="0"/>
            </a:endParaRPr>
          </a:p>
        </p:txBody>
      </p:sp>
      <p:sp>
        <p:nvSpPr>
          <p:cNvPr id="8" name="TextBox 7">
            <a:extLst>
              <a:ext uri="{FF2B5EF4-FFF2-40B4-BE49-F238E27FC236}">
                <a16:creationId xmlns:a16="http://schemas.microsoft.com/office/drawing/2014/main" id="{1EDCF046-B96B-C95E-EC63-8B9B4EEB10A6}"/>
              </a:ext>
            </a:extLst>
          </p:cNvPr>
          <p:cNvSpPr txBox="1"/>
          <p:nvPr/>
        </p:nvSpPr>
        <p:spPr>
          <a:xfrm>
            <a:off x="6454173" y="5975356"/>
            <a:ext cx="3015049" cy="523220"/>
          </a:xfrm>
          <a:prstGeom prst="rect">
            <a:avLst/>
          </a:prstGeom>
          <a:noFill/>
        </p:spPr>
        <p:txBody>
          <a:bodyPr wrap="square" rtlCol="0">
            <a:spAutoFit/>
          </a:bodyPr>
          <a:lstStyle/>
          <a:p>
            <a:pPr algn="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pPr algn="r"/>
            <a:r>
              <a:rPr lang="en-US" sz="14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9" name="Straight Connector 8">
            <a:extLst>
              <a:ext uri="{FF2B5EF4-FFF2-40B4-BE49-F238E27FC236}">
                <a16:creationId xmlns:a16="http://schemas.microsoft.com/office/drawing/2014/main" id="{8BE61CD0-4888-E10E-F0EA-A926EA1F0F71}"/>
              </a:ext>
            </a:extLst>
          </p:cNvPr>
          <p:cNvCxnSpPr>
            <a:cxnSpLocks/>
          </p:cNvCxnSpPr>
          <p:nvPr/>
        </p:nvCxnSpPr>
        <p:spPr>
          <a:xfrm>
            <a:off x="9662812" y="6046841"/>
            <a:ext cx="0" cy="38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1FF2E07-87E7-06E1-72EA-356885D2B964}"/>
              </a:ext>
            </a:extLst>
          </p:cNvPr>
          <p:cNvSpPr txBox="1"/>
          <p:nvPr/>
        </p:nvSpPr>
        <p:spPr>
          <a:xfrm>
            <a:off x="9839925" y="5975356"/>
            <a:ext cx="3015049" cy="523220"/>
          </a:xfrm>
          <a:prstGeom prst="rect">
            <a:avLst/>
          </a:prstGeom>
          <a:noFill/>
        </p:spPr>
        <p:txBody>
          <a:bodyPr wrap="square" rtlCol="0">
            <a:spAutoFit/>
          </a:bodyPr>
          <a:lstStyle/>
          <a:p>
            <a:pPr algn="l"/>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pic>
        <p:nvPicPr>
          <p:cNvPr id="11" name="Picture 10" descr="Logo, company name&#10;&#10;Description automatically generated">
            <a:extLst>
              <a:ext uri="{FF2B5EF4-FFF2-40B4-BE49-F238E27FC236}">
                <a16:creationId xmlns:a16="http://schemas.microsoft.com/office/drawing/2014/main" id="{CEB943D6-D87C-674D-4259-FAB71D68B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51" y="5703793"/>
            <a:ext cx="2179583" cy="1089792"/>
          </a:xfrm>
          <a:prstGeom prst="rect">
            <a:avLst/>
          </a:prstGeom>
        </p:spPr>
      </p:pic>
      <p:grpSp>
        <p:nvGrpSpPr>
          <p:cNvPr id="3" name="Group 2">
            <a:extLst>
              <a:ext uri="{FF2B5EF4-FFF2-40B4-BE49-F238E27FC236}">
                <a16:creationId xmlns:a16="http://schemas.microsoft.com/office/drawing/2014/main" id="{76B4B115-3BFB-E8A8-0FC4-D7CE345896D3}"/>
              </a:ext>
            </a:extLst>
          </p:cNvPr>
          <p:cNvGrpSpPr/>
          <p:nvPr/>
        </p:nvGrpSpPr>
        <p:grpSpPr>
          <a:xfrm>
            <a:off x="982362" y="1275833"/>
            <a:ext cx="10227276" cy="3348386"/>
            <a:chOff x="982362" y="1275833"/>
            <a:chExt cx="10227276" cy="3348386"/>
          </a:xfrm>
        </p:grpSpPr>
        <p:cxnSp>
          <p:nvCxnSpPr>
            <p:cNvPr id="12" name="Straight Connector 11">
              <a:extLst>
                <a:ext uri="{FF2B5EF4-FFF2-40B4-BE49-F238E27FC236}">
                  <a16:creationId xmlns:a16="http://schemas.microsoft.com/office/drawing/2014/main" id="{B92F3B66-A6C6-9DAA-1290-EDEF89A4864B}"/>
                </a:ext>
              </a:extLst>
            </p:cNvPr>
            <p:cNvCxnSpPr>
              <a:cxnSpLocks/>
            </p:cNvCxnSpPr>
            <p:nvPr/>
          </p:nvCxnSpPr>
          <p:spPr>
            <a:xfrm>
              <a:off x="3893149" y="2354107"/>
              <a:ext cx="4405702"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0E8C5C0-E434-0547-8CE8-4B848E38F230}"/>
                </a:ext>
              </a:extLst>
            </p:cNvPr>
            <p:cNvSpPr txBox="1"/>
            <p:nvPr/>
          </p:nvSpPr>
          <p:spPr>
            <a:xfrm>
              <a:off x="6096000" y="2931248"/>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000.000.0000</a:t>
              </a:r>
            </a:p>
            <a:p>
              <a:r>
                <a:rPr lang="en-US" sz="2000" dirty="0" err="1">
                  <a:solidFill>
                    <a:schemeClr val="bg1"/>
                  </a:solidFill>
                  <a:latin typeface="Arial" panose="020B0604020202020204" pitchFamily="34" charset="0"/>
                  <a:ea typeface="Roboto" panose="02000000000000000000" pitchFamily="2" charset="0"/>
                  <a:cs typeface="Arial" panose="020B0604020202020204" pitchFamily="34" charset="0"/>
                </a:rPr>
                <a:t>WebsiteURL.com</a:t>
              </a:r>
              <a:endParaRPr lang="en-US" sz="2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6F7A9AAB-4398-0335-2EA0-D7636E63B3A2}"/>
                </a:ext>
              </a:extLst>
            </p:cNvPr>
            <p:cNvSpPr txBox="1"/>
            <p:nvPr/>
          </p:nvSpPr>
          <p:spPr>
            <a:xfrm>
              <a:off x="6096000" y="3916333"/>
              <a:ext cx="3015049" cy="707886"/>
            </a:xfrm>
            <a:prstGeom prst="rect">
              <a:avLst/>
            </a:prstGeom>
            <a:noFill/>
          </p:spPr>
          <p:txBody>
            <a:bodyPr wrap="square" rtlCol="0">
              <a:spAutoFit/>
            </a:bodyPr>
            <a:lstStyle/>
            <a:p>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#1</a:t>
              </a:r>
              <a:b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bg1"/>
                  </a:solidFill>
                  <a:latin typeface="Arial" panose="020B0604020202020204" pitchFamily="34" charset="0"/>
                  <a:ea typeface="Roboto" panose="02000000000000000000" pitchFamily="2" charset="0"/>
                  <a:cs typeface="Arial" panose="020B0604020202020204" pitchFamily="34" charset="0"/>
                </a:rPr>
                <a:t>Address Line #2</a:t>
              </a:r>
            </a:p>
          </p:txBody>
        </p:sp>
        <p:sp>
          <p:nvSpPr>
            <p:cNvPr id="15" name="Rectangle 14">
              <a:extLst>
                <a:ext uri="{FF2B5EF4-FFF2-40B4-BE49-F238E27FC236}">
                  <a16:creationId xmlns:a16="http://schemas.microsoft.com/office/drawing/2014/main" id="{343F1F8D-216B-BBB1-FAB8-8EE62B8C9A25}"/>
                </a:ext>
              </a:extLst>
            </p:cNvPr>
            <p:cNvSpPr/>
            <p:nvPr/>
          </p:nvSpPr>
          <p:spPr>
            <a:xfrm>
              <a:off x="4079092" y="2964961"/>
              <a:ext cx="1639345" cy="1639345"/>
            </a:xfrm>
            <a:prstGeom prst="rect">
              <a:avLst/>
            </a:prstGeom>
            <a:solidFill>
              <a:srgbClr val="FF00FF"/>
            </a:solidFill>
            <a:ln w="28575">
              <a:solidFill>
                <a:srgbClr val="363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B63287-2D23-B27E-86A4-64C282A90F5A}"/>
                </a:ext>
              </a:extLst>
            </p:cNvPr>
            <p:cNvSpPr txBox="1"/>
            <p:nvPr/>
          </p:nvSpPr>
          <p:spPr>
            <a:xfrm>
              <a:off x="4100931" y="3599967"/>
              <a:ext cx="1595665"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QR CODE</a:t>
              </a:r>
            </a:p>
          </p:txBody>
        </p:sp>
        <p:sp>
          <p:nvSpPr>
            <p:cNvPr id="17" name="TextBox 16">
              <a:extLst>
                <a:ext uri="{FF2B5EF4-FFF2-40B4-BE49-F238E27FC236}">
                  <a16:creationId xmlns:a16="http://schemas.microsoft.com/office/drawing/2014/main" id="{4757378A-FC59-923D-7393-5D7FAA4CB62E}"/>
                </a:ext>
              </a:extLst>
            </p:cNvPr>
            <p:cNvSpPr txBox="1"/>
            <p:nvPr/>
          </p:nvSpPr>
          <p:spPr>
            <a:xfrm>
              <a:off x="982362" y="1275833"/>
              <a:ext cx="10227276" cy="1020408"/>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lnSpc>
                  <a:spcPts val="7000"/>
                </a:lnSpc>
              </a:pPr>
              <a:r>
                <a:rPr lang="en-US" sz="8800" b="1" dirty="0">
                  <a:solidFill>
                    <a:schemeClr val="bg1"/>
                  </a:solidFill>
                  <a:latin typeface="Arial Nova Cond" panose="020F0502020204030204" pitchFamily="34" charset="0"/>
                  <a:cs typeface="Arial Nova Cond" panose="020F0502020204030204" pitchFamily="34" charset="0"/>
                </a:rPr>
                <a:t>THANK YOU!</a:t>
              </a:r>
              <a:endParaRPr lang="en-US" sz="6000" dirty="0">
                <a:solidFill>
                  <a:schemeClr val="bg1"/>
                </a:solidFill>
                <a:latin typeface="Arial Nova Cond" panose="020F0502020204030204" pitchFamily="34" charset="0"/>
                <a:cs typeface="Arial Nova Cond" panose="020F0502020204030204" pitchFamily="34" charset="0"/>
              </a:endParaRPr>
            </a:p>
          </p:txBody>
        </p:sp>
      </p:grpSp>
    </p:spTree>
    <p:extLst>
      <p:ext uri="{BB962C8B-B14F-4D97-AF65-F5344CB8AC3E}">
        <p14:creationId xmlns:p14="http://schemas.microsoft.com/office/powerpoint/2010/main" val="5515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FC3BA-6263-EC36-BF56-B7D72B05BFCA}"/>
              </a:ext>
            </a:extLst>
          </p:cNvPr>
          <p:cNvSpPr txBox="1"/>
          <p:nvPr/>
        </p:nvSpPr>
        <p:spPr>
          <a:xfrm>
            <a:off x="745331" y="942976"/>
            <a:ext cx="10701337" cy="4278094"/>
          </a:xfrm>
          <a:prstGeom prst="rect">
            <a:avLst/>
          </a:prstGeom>
          <a:noFill/>
        </p:spPr>
        <p:txBody>
          <a:bodyPr wrap="square" rtlCol="0">
            <a:spAutoFit/>
          </a:bodyPr>
          <a:lstStyle/>
          <a:p>
            <a:pPr algn="ctr"/>
            <a:r>
              <a:rPr lang="en-US" sz="1600" b="0" i="1" u="none" strike="noStrike" dirty="0">
                <a:solidFill>
                  <a:srgbClr val="212529"/>
                </a:solidFill>
                <a:effectLst/>
                <a:latin typeface="Arial" panose="020B0604020202020204" pitchFamily="34" charset="0"/>
                <a:cs typeface="Arial" panose="020B0604020202020204" pitchFamily="34" charset="0"/>
              </a:rPr>
              <a:t>Investment advisory services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t>
            </a:r>
            <a:r>
              <a:rPr lang="en-US" sz="1600" b="0" i="1" u="none" strike="noStrike" dirty="0" err="1">
                <a:solidFill>
                  <a:srgbClr val="212529"/>
                </a:solidFill>
                <a:effectLst/>
                <a:latin typeface="Arial" panose="020B0604020202020204" pitchFamily="34" charset="0"/>
                <a:cs typeface="Arial" panose="020B0604020202020204" pitchFamily="34" charset="0"/>
              </a:rPr>
              <a:t>affiliates.The</a:t>
            </a:r>
            <a:r>
              <a:rPr lang="en-US" sz="1600" b="0" i="1" u="none" strike="noStrike" dirty="0">
                <a:solidFill>
                  <a:srgbClr val="212529"/>
                </a:solidFill>
                <a:effectLst/>
                <a:latin typeface="Arial" panose="020B0604020202020204" pitchFamily="34" charset="0"/>
                <a:cs typeface="Arial" panose="020B0604020202020204" pitchFamily="34" charset="0"/>
              </a:rPr>
              <a:t> content herein is subject to change without notice.  A Roth conversion may not be suitable for your situation. The primary goal in converting retirement assets into a Roth IRA is to reduce the future tax liability on the distributions you take in retirement, or on the distributions of your beneficiaries. The information provided is to help you determine whether or not a Roth IRA conversion may be appropriate for your particular circumstances. Nothing in this presentation constitutes legal, tax or investment advice or an offer to sell any securities or represent an express or implied opinion or endorsement of any specific investment opportunity, offering or issuer. Each individual investor’s situation is different, and any ideas provided may not be appropriate for your particular circumstances. Personal investment advice can only be rendered after the engagement of Foundations, execution of required documentation, and receipt of required disclosures. Investments in securities involve the risk of loss. Any past performance is no guarantee of future results. Advisory services are only offered to clients or prospective clients where Foundations and its advisors are properly licensed or exempted. Foundations deems reliable any statistical data or information obtained from or prepared by third party sources included in this presentation, but in no way guarantees its accuracy or completeness.</a:t>
            </a:r>
            <a:r>
              <a:rPr lang="en-US" sz="1600" b="0" i="0" u="none" strike="noStrike" dirty="0">
                <a:solidFill>
                  <a:srgbClr val="212121"/>
                </a:solidFill>
                <a:effectLst/>
                <a:latin typeface="Times New Roman" panose="02020603050405020304" pitchFamily="18" charset="0"/>
              </a:rPr>
              <a:t> </a:t>
            </a:r>
            <a:r>
              <a:rPr lang="en-US" sz="1600" b="0" i="1" u="none" strike="noStrike" dirty="0">
                <a:solidFill>
                  <a:srgbClr val="212121"/>
                </a:solidFill>
                <a:effectLst/>
                <a:latin typeface="Arial" panose="020B0604020202020204" pitchFamily="34" charset="0"/>
                <a:cs typeface="Arial" panose="020B0604020202020204" pitchFamily="34" charset="0"/>
              </a:rPr>
              <a:t>This presentation is not endorsed or affiliated with the Social Security Administration or any U.S. government agency.</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75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RETIREMENT CHALLENGES: </a:t>
            </a:r>
            <a:r>
              <a:rPr lang="en-US" sz="3200" b="0" dirty="0">
                <a:solidFill>
                  <a:schemeClr val="accent3"/>
                </a:solidFill>
              </a:rPr>
              <a:t>’60s, ‘70s, AND EARLY ’80s</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EE6B39-996A-C431-1C67-F6A6DB03F72D}"/>
              </a:ext>
            </a:extLst>
          </p:cNvPr>
          <p:cNvSpPr/>
          <p:nvPr/>
        </p:nvSpPr>
        <p:spPr>
          <a:xfrm rot="16200000">
            <a:off x="5491903" y="-3038092"/>
            <a:ext cx="1208194" cy="12577016"/>
          </a:xfrm>
          <a:prstGeom prst="rect">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person, indoor, people, group&#10;&#10;Description automatically generated">
            <a:extLst>
              <a:ext uri="{FF2B5EF4-FFF2-40B4-BE49-F238E27FC236}">
                <a16:creationId xmlns:a16="http://schemas.microsoft.com/office/drawing/2014/main" id="{CD665216-DC78-8C33-EB26-C6FB8563F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992603"/>
            <a:ext cx="2872562" cy="2872562"/>
          </a:xfrm>
          <a:prstGeom prst="rect">
            <a:avLst/>
          </a:prstGeom>
          <a:ln w="38100">
            <a:solidFill>
              <a:schemeClr val="bg1"/>
            </a:solidFill>
          </a:ln>
        </p:spPr>
      </p:pic>
      <p:pic>
        <p:nvPicPr>
          <p:cNvPr id="10" name="Picture 9" descr="A sign on a window&#10;&#10;Description automatically generated with low confidence">
            <a:extLst>
              <a:ext uri="{FF2B5EF4-FFF2-40B4-BE49-F238E27FC236}">
                <a16:creationId xmlns:a16="http://schemas.microsoft.com/office/drawing/2014/main" id="{65BC8179-BF6C-7AF0-7B47-E92CCBAA1A0F}"/>
              </a:ext>
            </a:extLst>
          </p:cNvPr>
          <p:cNvPicPr>
            <a:picLocks noChangeAspect="1"/>
          </p:cNvPicPr>
          <p:nvPr/>
        </p:nvPicPr>
        <p:blipFill rotWithShape="1">
          <a:blip r:embed="rId4">
            <a:extLst>
              <a:ext uri="{28A0092B-C50C-407E-A947-70E740481C1C}">
                <a14:useLocalDpi xmlns:a14="http://schemas.microsoft.com/office/drawing/2010/main" val="0"/>
              </a:ext>
            </a:extLst>
          </a:blip>
          <a:srcRect l="28781" r="19957"/>
          <a:stretch/>
        </p:blipFill>
        <p:spPr>
          <a:xfrm>
            <a:off x="7168121" y="1992603"/>
            <a:ext cx="1869248" cy="2872562"/>
          </a:xfrm>
          <a:prstGeom prst="rect">
            <a:avLst/>
          </a:prstGeom>
          <a:ln w="38100">
            <a:solidFill>
              <a:schemeClr val="bg1"/>
            </a:solidFill>
          </a:ln>
        </p:spPr>
      </p:pic>
      <p:pic>
        <p:nvPicPr>
          <p:cNvPr id="11" name="Picture 10" descr="A picture containing text, newspaper, person, reading&#10;&#10;Description automatically generated">
            <a:extLst>
              <a:ext uri="{FF2B5EF4-FFF2-40B4-BE49-F238E27FC236}">
                <a16:creationId xmlns:a16="http://schemas.microsoft.com/office/drawing/2014/main" id="{01808692-9D64-515B-241A-B66DFBD76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282" y="1992626"/>
            <a:ext cx="3830330" cy="2872748"/>
          </a:xfrm>
          <a:prstGeom prst="rect">
            <a:avLst/>
          </a:prstGeom>
          <a:ln w="38100">
            <a:solidFill>
              <a:schemeClr val="bg1"/>
            </a:solidFill>
          </a:ln>
        </p:spPr>
      </p:pic>
      <p:pic>
        <p:nvPicPr>
          <p:cNvPr id="12" name="Picture 11" descr="A group of people marching&#10;&#10;Description automatically generated with low confidence">
            <a:extLst>
              <a:ext uri="{FF2B5EF4-FFF2-40B4-BE49-F238E27FC236}">
                <a16:creationId xmlns:a16="http://schemas.microsoft.com/office/drawing/2014/main" id="{1FD80EEC-1A15-9B54-B6F9-4BB7E7B7D500}"/>
              </a:ext>
            </a:extLst>
          </p:cNvPr>
          <p:cNvPicPr>
            <a:picLocks noChangeAspect="1"/>
          </p:cNvPicPr>
          <p:nvPr/>
        </p:nvPicPr>
        <p:blipFill rotWithShape="1">
          <a:blip r:embed="rId6">
            <a:extLst>
              <a:ext uri="{28A0092B-C50C-407E-A947-70E740481C1C}">
                <a14:useLocalDpi xmlns:a14="http://schemas.microsoft.com/office/drawing/2010/main" val="0"/>
              </a:ext>
            </a:extLst>
          </a:blip>
          <a:srcRect l="15713" r="38644"/>
          <a:stretch/>
        </p:blipFill>
        <p:spPr>
          <a:xfrm>
            <a:off x="9229878" y="1992603"/>
            <a:ext cx="2872563" cy="2872749"/>
          </a:xfrm>
          <a:prstGeom prst="rect">
            <a:avLst/>
          </a:prstGeom>
          <a:ln w="38100">
            <a:solidFill>
              <a:schemeClr val="bg1"/>
            </a:solidFill>
          </a:ln>
        </p:spPr>
      </p:pic>
    </p:spTree>
    <p:extLst>
      <p:ext uri="{BB962C8B-B14F-4D97-AF65-F5344CB8AC3E}">
        <p14:creationId xmlns:p14="http://schemas.microsoft.com/office/powerpoint/2010/main" val="137532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p:txBody>
          <a:bodyPr/>
          <a:lstStyle/>
          <a:p>
            <a:r>
              <a:rPr lang="en-US" spc="-150" dirty="0">
                <a:solidFill>
                  <a:srgbClr val="2A3D53"/>
                </a:solidFill>
                <a:latin typeface="Arial Narrow" panose="020B0604020202020204" pitchFamily="34" charset="0"/>
                <a:cs typeface="Arial Narrow" panose="020B0604020202020204" pitchFamily="34" charset="0"/>
              </a:rPr>
              <a:t>DOT-COM BUBBLE</a:t>
            </a:r>
            <a:r>
              <a:rPr lang="en-US" dirty="0">
                <a:solidFill>
                  <a:srgbClr val="2A3D53"/>
                </a:solidFill>
                <a:latin typeface="Arial Narrow" panose="020B0604020202020204" pitchFamily="34" charset="0"/>
                <a:cs typeface="Arial Narrow" panose="020B0604020202020204" pitchFamily="34" charset="0"/>
              </a:rPr>
              <a:t>: </a:t>
            </a:r>
            <a:r>
              <a:rPr lang="en-US" sz="3200" b="0" dirty="0">
                <a:solidFill>
                  <a:schemeClr val="accent3"/>
                </a:solidFill>
                <a:latin typeface="Arial Narrow" panose="020B0604020202020204" pitchFamily="34" charset="0"/>
                <a:cs typeface="Arial Narrow" panose="020B0604020202020204" pitchFamily="34" charset="0"/>
              </a:rPr>
              <a:t>THE LOST DECADE</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CD034A-60E9-003A-CC1E-A6B2ECBD99BC}"/>
              </a:ext>
            </a:extLst>
          </p:cNvPr>
          <p:cNvSpPr/>
          <p:nvPr/>
        </p:nvSpPr>
        <p:spPr>
          <a:xfrm rot="16200000">
            <a:off x="4065519" y="-3243971"/>
            <a:ext cx="3447381" cy="13271524"/>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1DAB76-8306-35F3-BE36-09DFE6D0CE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56250" y="1668100"/>
            <a:ext cx="5874929" cy="3447381"/>
          </a:xfrm>
          <a:prstGeom prst="rect">
            <a:avLst/>
          </a:prstGeom>
        </p:spPr>
      </p:pic>
      <p:sp>
        <p:nvSpPr>
          <p:cNvPr id="10" name="Content Placeholder 2">
            <a:extLst>
              <a:ext uri="{FF2B5EF4-FFF2-40B4-BE49-F238E27FC236}">
                <a16:creationId xmlns:a16="http://schemas.microsoft.com/office/drawing/2014/main" id="{7CC33E06-60BF-1825-B611-F7DF4BAF8331}"/>
              </a:ext>
            </a:extLst>
          </p:cNvPr>
          <p:cNvSpPr txBox="1">
            <a:spLocks/>
          </p:cNvSpPr>
          <p:nvPr/>
        </p:nvSpPr>
        <p:spPr>
          <a:xfrm>
            <a:off x="-1" y="5189900"/>
            <a:ext cx="12192001" cy="296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1000" i="1" dirty="0">
                <a:solidFill>
                  <a:srgbClr val="2A3D53"/>
                </a:solidFill>
                <a:latin typeface="Arial" panose="020B0604020202020204" pitchFamily="34" charset="0"/>
                <a:ea typeface="Times New Roman" panose="02020603050405020304" pitchFamily="18" charset="0"/>
                <a:cs typeface="Arial" panose="020B0604020202020204" pitchFamily="34" charset="0"/>
              </a:rPr>
              <a:t>Source: </a:t>
            </a:r>
            <a:r>
              <a:rPr lang="en-US" sz="1000" i="1" dirty="0">
                <a:solidFill>
                  <a:srgbClr val="636465"/>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https://www.startwithnfts.com/posts/17-companies-that-failed-during-the-dot-com-bubble-what-can-they-teach-us-about-nfts</a:t>
            </a:r>
            <a:r>
              <a:rPr lang="en-US" sz="1000" i="1" dirty="0">
                <a:solidFill>
                  <a:srgbClr val="2A3D53"/>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n-US" sz="1000" i="1" dirty="0">
                <a:solidFill>
                  <a:srgbClr val="2A3D53"/>
                </a:solidFill>
                <a:latin typeface="Arial" panose="020B0604020202020204" pitchFamily="34" charset="0"/>
                <a:ea typeface="Times New Roman" panose="02020603050405020304" pitchFamily="18" charset="0"/>
                <a:cs typeface="Arial" panose="020B0604020202020204" pitchFamily="34" charset="0"/>
              </a:rPr>
              <a:t>. Accessed 1/8/2026</a:t>
            </a:r>
            <a:endParaRPr lang="en-US" sz="1000" i="1" dirty="0">
              <a:solidFill>
                <a:srgbClr val="2A3D53"/>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3051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590506"/>
            <a:ext cx="10515600" cy="1325563"/>
          </a:xfrm>
        </p:spPr>
        <p:txBody>
          <a:bodyPr/>
          <a:lstStyle/>
          <a:p>
            <a:r>
              <a:rPr lang="en-US" spc="-150" dirty="0">
                <a:solidFill>
                  <a:srgbClr val="2A3D53"/>
                </a:solidFill>
                <a:latin typeface="Arial Narrow" panose="020B0604020202020204" pitchFamily="34" charset="0"/>
                <a:cs typeface="Arial Narrow" panose="020B0604020202020204" pitchFamily="34" charset="0"/>
              </a:rPr>
              <a:t>DOT-COM BUBBLE: </a:t>
            </a:r>
            <a:br>
              <a:rPr lang="en-US" spc="-150" dirty="0">
                <a:solidFill>
                  <a:srgbClr val="2A3D53"/>
                </a:solidFill>
                <a:latin typeface="Arial Narrow" panose="020B0604020202020204" pitchFamily="34" charset="0"/>
                <a:cs typeface="Arial Narrow" panose="020B0604020202020204" pitchFamily="34" charset="0"/>
              </a:rPr>
            </a:br>
            <a:r>
              <a:rPr lang="en-US" sz="3200" b="0" dirty="0">
                <a:solidFill>
                  <a:schemeClr val="accent3"/>
                </a:solidFill>
                <a:latin typeface="Arial Narrow" panose="020B0604020202020204" pitchFamily="34" charset="0"/>
                <a:cs typeface="Arial Narrow" panose="020B0604020202020204" pitchFamily="34" charset="0"/>
              </a:rPr>
              <a:t>THE LOST DECADE</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915190BF-08F3-635A-36AE-EB20D619B3F6}"/>
              </a:ext>
            </a:extLst>
          </p:cNvPr>
          <p:cNvSpPr txBox="1">
            <a:spLocks/>
          </p:cNvSpPr>
          <p:nvPr/>
        </p:nvSpPr>
        <p:spPr>
          <a:xfrm>
            <a:off x="839788" y="2261938"/>
            <a:ext cx="4688175" cy="2465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A3D53"/>
              </a:buClr>
              <a:buNone/>
            </a:pPr>
            <a:r>
              <a:rPr lang="en-US" sz="2400" dirty="0"/>
              <a:t>For those who invested in Amazon or Microsoft at the peak in 2000, it took roughly 15 and 17 years, respectively, for them to see the share price recover.</a:t>
            </a:r>
          </a:p>
        </p:txBody>
      </p:sp>
      <p:sp>
        <p:nvSpPr>
          <p:cNvPr id="2" name="Rectangle 1">
            <a:extLst>
              <a:ext uri="{FF2B5EF4-FFF2-40B4-BE49-F238E27FC236}">
                <a16:creationId xmlns:a16="http://schemas.microsoft.com/office/drawing/2014/main" id="{D5B0F3B6-0B8F-BAA9-7DFC-F37513515E56}"/>
              </a:ext>
            </a:extLst>
          </p:cNvPr>
          <p:cNvSpPr/>
          <p:nvPr/>
        </p:nvSpPr>
        <p:spPr>
          <a:xfrm>
            <a:off x="6096001" y="-372978"/>
            <a:ext cx="6096000" cy="5855516"/>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702B9C-74B3-8970-953E-FA1CAD690F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4581" y="2503817"/>
            <a:ext cx="2382182" cy="718625"/>
          </a:xfrm>
          <a:prstGeom prst="rect">
            <a:avLst/>
          </a:prstGeom>
        </p:spPr>
      </p:pic>
      <p:pic>
        <p:nvPicPr>
          <p:cNvPr id="5" name="Picture 4">
            <a:extLst>
              <a:ext uri="{FF2B5EF4-FFF2-40B4-BE49-F238E27FC236}">
                <a16:creationId xmlns:a16="http://schemas.microsoft.com/office/drawing/2014/main" id="{B3270128-0EE6-2893-2BDF-054D32DB51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18798" y="1941400"/>
            <a:ext cx="2644621" cy="1487600"/>
          </a:xfrm>
          <a:prstGeom prst="rect">
            <a:avLst/>
          </a:prstGeom>
        </p:spPr>
      </p:pic>
      <p:sp>
        <p:nvSpPr>
          <p:cNvPr id="6" name="Content Placeholder 2">
            <a:extLst>
              <a:ext uri="{FF2B5EF4-FFF2-40B4-BE49-F238E27FC236}">
                <a16:creationId xmlns:a16="http://schemas.microsoft.com/office/drawing/2014/main" id="{5DF0734F-F99D-0097-952E-D1C0B4FA5694}"/>
              </a:ext>
            </a:extLst>
          </p:cNvPr>
          <p:cNvSpPr txBox="1">
            <a:spLocks/>
          </p:cNvSpPr>
          <p:nvPr/>
        </p:nvSpPr>
        <p:spPr>
          <a:xfrm>
            <a:off x="6424581" y="4727374"/>
            <a:ext cx="5154275" cy="782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i="1" dirty="0">
                <a:solidFill>
                  <a:schemeClr val="bg1">
                    <a:lumMod val="85000"/>
                  </a:schemeClr>
                </a:solidFill>
                <a:latin typeface="Calibri" panose="020F0502020204030204" pitchFamily="34" charset="0"/>
                <a:ea typeface="Roboto" panose="02000000000000000000" pitchFamily="2" charset="0"/>
                <a:cs typeface="Calibri" panose="020F0502020204030204" pitchFamily="34" charset="0"/>
              </a:rPr>
              <a:t>Sources: </a:t>
            </a:r>
            <a:r>
              <a:rPr lang="en-US" sz="1050" i="1" dirty="0">
                <a:solidFill>
                  <a:srgbClr val="636465"/>
                </a:solidFill>
                <a:latin typeface="Calibri" panose="020F0502020204030204" pitchFamily="34" charset="0"/>
                <a:ea typeface="Roboto"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https://investorsobserver.com/research/</a:t>
            </a:r>
            <a:r>
              <a:rPr lang="en-US" sz="1050" i="1" dirty="0">
                <a:solidFill>
                  <a:schemeClr val="bg1">
                    <a:lumMod val="85000"/>
                  </a:schemeClr>
                </a:solidFill>
                <a:latin typeface="Calibri" panose="020F0502020204030204" pitchFamily="34" charset="0"/>
                <a:ea typeface="Roboto" panose="02000000000000000000" pitchFamily="2" charset="0"/>
                <a:cs typeface="Calibri" panose="020F0502020204030204" pitchFamily="34" charset="0"/>
                <a:hlinkClick r:id="rId5">
                  <a:extLst>
                    <a:ext uri="{A12FA001-AC4F-418D-AE19-62706E023703}">
                      <ahyp:hlinkClr xmlns:ahyp="http://schemas.microsoft.com/office/drawing/2018/hyperlinkcolor" val="tx"/>
                    </a:ext>
                  </a:extLst>
                </a:hlinkClick>
              </a:rPr>
              <a:t>report-microsoft-took-17-years-to-recover-from-the-dot-com-crash-will-history-repeat-for-ai-stocks</a:t>
            </a:r>
            <a:r>
              <a:rPr lang="en-US" sz="1050" i="1" dirty="0">
                <a:solidFill>
                  <a:schemeClr val="bg1">
                    <a:lumMod val="85000"/>
                  </a:schemeClr>
                </a:solidFill>
                <a:latin typeface="Calibri" panose="020F0502020204030204" pitchFamily="34" charset="0"/>
                <a:ea typeface="Roboto" panose="02000000000000000000" pitchFamily="2" charset="0"/>
                <a:cs typeface="Calibri" panose="020F0502020204030204" pitchFamily="34" charset="0"/>
              </a:rPr>
              <a:t>. Accessed 1/8/2026. </a:t>
            </a:r>
            <a:r>
              <a:rPr lang="en-US" sz="1050" i="1" dirty="0">
                <a:solidFill>
                  <a:srgbClr val="636465"/>
                </a:solidFill>
                <a:latin typeface="Calibri" panose="020F0502020204030204" pitchFamily="34" charset="0"/>
                <a:ea typeface="Roboto" panose="02000000000000000000" pitchFamily="2" charset="0"/>
                <a:cs typeface="Calibri" panose="020F0502020204030204" pitchFamily="34" charset="0"/>
                <a:hlinkClick r:id="rId6">
                  <a:extLst>
                    <a:ext uri="{A12FA001-AC4F-418D-AE19-62706E023703}">
                      <ahyp:hlinkClr xmlns:ahyp="http://schemas.microsoft.com/office/drawing/2018/hyperlinkcolor" val="tx"/>
                    </a:ext>
                  </a:extLst>
                </a:hlinkClick>
              </a:rPr>
              <a:t>https://www.reuters.com/technology/</a:t>
            </a:r>
            <a:r>
              <a:rPr lang="en-US" sz="1050" i="1" dirty="0">
                <a:solidFill>
                  <a:schemeClr val="bg1">
                    <a:lumMod val="85000"/>
                  </a:schemeClr>
                </a:solidFill>
                <a:latin typeface="Calibri" panose="020F0502020204030204" pitchFamily="34" charset="0"/>
                <a:ea typeface="Roboto" panose="02000000000000000000" pitchFamily="2" charset="0"/>
                <a:cs typeface="Calibri" panose="020F0502020204030204" pitchFamily="34" charset="0"/>
                <a:hlinkClick r:id="rId6">
                  <a:extLst>
                    <a:ext uri="{A12FA001-AC4F-418D-AE19-62706E023703}">
                      <ahyp:hlinkClr xmlns:ahyp="http://schemas.microsoft.com/office/drawing/2018/hyperlinkcolor" val="tx"/>
                    </a:ext>
                  </a:extLst>
                </a:hlinkClick>
              </a:rPr>
              <a:t>ai-bubble-isnt-near-peak-its-only-base-camp-2025-10-22</a:t>
            </a:r>
            <a:r>
              <a:rPr lang="en-US" sz="1050" i="1" dirty="0">
                <a:solidFill>
                  <a:schemeClr val="bg1">
                    <a:lumMod val="85000"/>
                  </a:schemeClr>
                </a:solidFill>
                <a:latin typeface="Calibri" panose="020F0502020204030204" pitchFamily="34" charset="0"/>
                <a:ea typeface="Roboto" panose="02000000000000000000" pitchFamily="2" charset="0"/>
                <a:cs typeface="Calibri" panose="020F0502020204030204" pitchFamily="34" charset="0"/>
              </a:rPr>
              <a:t>. Accessed 1/8/2026.</a:t>
            </a:r>
          </a:p>
        </p:txBody>
      </p:sp>
    </p:spTree>
    <p:extLst>
      <p:ext uri="{BB962C8B-B14F-4D97-AF65-F5344CB8AC3E}">
        <p14:creationId xmlns:p14="http://schemas.microsoft.com/office/powerpoint/2010/main" val="7301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D1D1C-29CC-0989-DAF7-F05455946BEF}"/>
              </a:ext>
            </a:extLst>
          </p:cNvPr>
          <p:cNvSpPr>
            <a:spLocks noGrp="1"/>
          </p:cNvSpPr>
          <p:nvPr>
            <p:ph type="title"/>
          </p:nvPr>
        </p:nvSpPr>
        <p:spPr>
          <a:xfrm>
            <a:off x="838200" y="590506"/>
            <a:ext cx="10515600" cy="1325563"/>
          </a:xfrm>
        </p:spPr>
        <p:txBody>
          <a:bodyPr/>
          <a:lstStyle/>
          <a:p>
            <a:r>
              <a:rPr lang="en-US" spc="-150" dirty="0">
                <a:solidFill>
                  <a:srgbClr val="2A3D53"/>
                </a:solidFill>
                <a:latin typeface="Arial Narrow" panose="020B0604020202020204" pitchFamily="34" charset="0"/>
                <a:cs typeface="Arial Narrow" panose="020B0604020202020204" pitchFamily="34" charset="0"/>
              </a:rPr>
              <a:t>DOT-COM BUBBLE: </a:t>
            </a:r>
            <a:br>
              <a:rPr lang="en-US" spc="-150" dirty="0">
                <a:solidFill>
                  <a:srgbClr val="2A3D53"/>
                </a:solidFill>
                <a:latin typeface="Arial Narrow" panose="020B0604020202020204" pitchFamily="34" charset="0"/>
                <a:cs typeface="Arial Narrow" panose="020B0604020202020204" pitchFamily="34" charset="0"/>
              </a:rPr>
            </a:br>
            <a:r>
              <a:rPr lang="en-US" sz="3200" b="0" dirty="0">
                <a:solidFill>
                  <a:schemeClr val="accent3"/>
                </a:solidFill>
                <a:latin typeface="Arial Narrow" panose="020B0604020202020204" pitchFamily="34" charset="0"/>
                <a:cs typeface="Arial Narrow" panose="020B0604020202020204" pitchFamily="34" charset="0"/>
              </a:rPr>
              <a:t>THE LOST DECADE</a:t>
            </a:r>
            <a:endParaRPr lang="en-US" b="0" dirty="0">
              <a:solidFill>
                <a:schemeClr val="accent3"/>
              </a:solidFill>
              <a:latin typeface="Arial Narrow" panose="020B0604020202020204" pitchFamily="34" charset="0"/>
              <a:cs typeface="Arial Narrow" panose="020B0604020202020204" pitchFamily="34" charset="0"/>
            </a:endParaRPr>
          </a:p>
        </p:txBody>
      </p:sp>
      <p:sp>
        <p:nvSpPr>
          <p:cNvPr id="8" name="Rectangle 7">
            <a:extLst>
              <a:ext uri="{FF2B5EF4-FFF2-40B4-BE49-F238E27FC236}">
                <a16:creationId xmlns:a16="http://schemas.microsoft.com/office/drawing/2014/main" id="{38EA565C-ED7C-6CD5-F901-45288EFC3A37}"/>
              </a:ext>
            </a:extLst>
          </p:cNvPr>
          <p:cNvSpPr/>
          <p:nvPr/>
        </p:nvSpPr>
        <p:spPr>
          <a:xfrm>
            <a:off x="-1" y="800100"/>
            <a:ext cx="669471" cy="3918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915190BF-08F3-635A-36AE-EB20D619B3F6}"/>
              </a:ext>
            </a:extLst>
          </p:cNvPr>
          <p:cNvSpPr txBox="1">
            <a:spLocks/>
          </p:cNvSpPr>
          <p:nvPr/>
        </p:nvSpPr>
        <p:spPr>
          <a:xfrm>
            <a:off x="839789" y="2261938"/>
            <a:ext cx="4899988" cy="2465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90000"/>
                  <a:lumOff val="10000"/>
                </a:schemeClr>
              </a:buClr>
              <a:buFont typeface="Wingdings" pitchFamily="2" charset="2"/>
              <a:buChar char="§"/>
              <a:defRPr sz="2800" kern="1200">
                <a:solidFill>
                  <a:schemeClr val="accent5"/>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400" kern="1200">
                <a:solidFill>
                  <a:schemeClr val="accent5"/>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2000" kern="1200">
                <a:solidFill>
                  <a:schemeClr val="accent5"/>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Clr>
                <a:schemeClr val="accent1">
                  <a:lumMod val="90000"/>
                  <a:lumOff val="10000"/>
                </a:schemeClr>
              </a:buClr>
              <a:buFont typeface="Wingdings" pitchFamily="2" charset="2"/>
              <a:buChar char="§"/>
              <a:defRPr sz="1800" kern="1200">
                <a:solidFill>
                  <a:schemeClr val="accent5"/>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50000"/>
                  <a:lumOff val="50000"/>
                </a:schemeClr>
              </a:buClr>
              <a:buNone/>
            </a:pPr>
            <a:r>
              <a:rPr lang="en-US" sz="2400" dirty="0"/>
              <a:t>As of January 2026, Intel and Deutsche Telekom stock prices have yet to return to their Dot-Com Bubble peaks, while Cisco regained its dot-com peak after roughly 25 years.</a:t>
            </a:r>
          </a:p>
        </p:txBody>
      </p:sp>
      <p:sp>
        <p:nvSpPr>
          <p:cNvPr id="2" name="Rectangle 1">
            <a:extLst>
              <a:ext uri="{FF2B5EF4-FFF2-40B4-BE49-F238E27FC236}">
                <a16:creationId xmlns:a16="http://schemas.microsoft.com/office/drawing/2014/main" id="{D5B0F3B6-0B8F-BAA9-7DFC-F37513515E56}"/>
              </a:ext>
            </a:extLst>
          </p:cNvPr>
          <p:cNvSpPr/>
          <p:nvPr/>
        </p:nvSpPr>
        <p:spPr>
          <a:xfrm>
            <a:off x="6096001" y="-372978"/>
            <a:ext cx="6096000" cy="5855516"/>
          </a:xfrm>
          <a:prstGeom prst="rect">
            <a:avLst/>
          </a:prstGeom>
          <a:solidFill>
            <a:srgbClr val="2A3D5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702B9C-74B3-8970-953E-FA1CAD690F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4581" y="-1673298"/>
            <a:ext cx="2382182" cy="718625"/>
          </a:xfrm>
          <a:prstGeom prst="rect">
            <a:avLst/>
          </a:prstGeom>
        </p:spPr>
      </p:pic>
      <p:pic>
        <p:nvPicPr>
          <p:cNvPr id="5" name="Picture 4">
            <a:extLst>
              <a:ext uri="{FF2B5EF4-FFF2-40B4-BE49-F238E27FC236}">
                <a16:creationId xmlns:a16="http://schemas.microsoft.com/office/drawing/2014/main" id="{B3270128-0EE6-2893-2BDF-054D32DB51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18798" y="-2235715"/>
            <a:ext cx="2644621" cy="1487600"/>
          </a:xfrm>
          <a:prstGeom prst="rect">
            <a:avLst/>
          </a:prstGeom>
        </p:spPr>
      </p:pic>
      <p:pic>
        <p:nvPicPr>
          <p:cNvPr id="7" name="Picture 6" descr="A picture containing text, tableware, plate, dishware&#10;&#10;Description automatically generated">
            <a:extLst>
              <a:ext uri="{FF2B5EF4-FFF2-40B4-BE49-F238E27FC236}">
                <a16:creationId xmlns:a16="http://schemas.microsoft.com/office/drawing/2014/main" id="{87CF2080-E827-F35F-99F2-67CA7AEF7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0545" y="1261669"/>
            <a:ext cx="2465792" cy="1299495"/>
          </a:xfrm>
          <a:prstGeom prst="rect">
            <a:avLst/>
          </a:prstGeom>
        </p:spPr>
      </p:pic>
      <p:pic>
        <p:nvPicPr>
          <p:cNvPr id="10" name="Picture 9" descr="Text, logo&#10;&#10;Description automatically generated">
            <a:extLst>
              <a:ext uri="{FF2B5EF4-FFF2-40B4-BE49-F238E27FC236}">
                <a16:creationId xmlns:a16="http://schemas.microsoft.com/office/drawing/2014/main" id="{5A2C8814-5A45-9FA2-281E-4C2E7972CC8A}"/>
              </a:ext>
            </a:extLst>
          </p:cNvPr>
          <p:cNvPicPr>
            <a:picLocks noChangeAspect="1"/>
          </p:cNvPicPr>
          <p:nvPr/>
        </p:nvPicPr>
        <p:blipFill rotWithShape="1">
          <a:blip r:embed="rId6">
            <a:extLst>
              <a:ext uri="{28A0092B-C50C-407E-A947-70E740481C1C}">
                <a14:useLocalDpi xmlns:a14="http://schemas.microsoft.com/office/drawing/2010/main" val="0"/>
              </a:ext>
            </a:extLst>
          </a:blip>
          <a:srcRect t="32914" b="33392"/>
          <a:stretch/>
        </p:blipFill>
        <p:spPr>
          <a:xfrm>
            <a:off x="7143821" y="3138274"/>
            <a:ext cx="3438414" cy="1158562"/>
          </a:xfrm>
          <a:prstGeom prst="rect">
            <a:avLst/>
          </a:prstGeom>
        </p:spPr>
      </p:pic>
      <p:pic>
        <p:nvPicPr>
          <p:cNvPr id="11" name="Picture 10" descr="Logo, company name&#10;&#10;Description automatically generated">
            <a:extLst>
              <a:ext uri="{FF2B5EF4-FFF2-40B4-BE49-F238E27FC236}">
                <a16:creationId xmlns:a16="http://schemas.microsoft.com/office/drawing/2014/main" id="{71DC9FE5-88E8-CBCD-7C67-E1867C95A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1448" y="1331408"/>
            <a:ext cx="2009785" cy="1325177"/>
          </a:xfrm>
          <a:prstGeom prst="rect">
            <a:avLst/>
          </a:prstGeom>
        </p:spPr>
      </p:pic>
      <p:sp>
        <p:nvSpPr>
          <p:cNvPr id="12" name="Content Placeholder 2">
            <a:extLst>
              <a:ext uri="{FF2B5EF4-FFF2-40B4-BE49-F238E27FC236}">
                <a16:creationId xmlns:a16="http://schemas.microsoft.com/office/drawing/2014/main" id="{15B3198E-24AA-B2B6-BC14-5BAF7FE67311}"/>
              </a:ext>
            </a:extLst>
          </p:cNvPr>
          <p:cNvSpPr txBox="1">
            <a:spLocks/>
          </p:cNvSpPr>
          <p:nvPr/>
        </p:nvSpPr>
        <p:spPr>
          <a:xfrm>
            <a:off x="6424581" y="4778525"/>
            <a:ext cx="5165299" cy="886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900" i="1" dirty="0">
                <a:solidFill>
                  <a:schemeClr val="bg1">
                    <a:lumMod val="85000"/>
                  </a:schemeClr>
                </a:solidFill>
                <a:latin typeface="Arial" panose="020B0604020202020204" pitchFamily="34" charset="0"/>
                <a:ea typeface="Roboto" panose="02000000000000000000" pitchFamily="2" charset="0"/>
                <a:cs typeface="Arial" panose="020B0604020202020204" pitchFamily="34" charset="0"/>
              </a:rPr>
              <a:t>Sources: </a:t>
            </a:r>
            <a:r>
              <a:rPr lang="en-US" sz="900" i="1" dirty="0">
                <a:solidFill>
                  <a:schemeClr val="bg1">
                    <a:lumMod val="85000"/>
                  </a:schemeClr>
                </a:solidFill>
                <a:latin typeface="Arial" panose="020B0604020202020204" pitchFamily="34" charset="0"/>
                <a:ea typeface="Roboto" panose="02000000000000000000" pitchFamily="2" charset="0"/>
                <a:cs typeface="Arial" panose="020B0604020202020204" pitchFamily="34" charset="0"/>
                <a:hlinkClick r:id="rId8">
                  <a:extLst>
                    <a:ext uri="{A12FA001-AC4F-418D-AE19-62706E023703}">
                      <ahyp:hlinkClr xmlns:ahyp="http://schemas.microsoft.com/office/drawing/2018/hyperlinkcolor" val="tx"/>
                    </a:ext>
                  </a:extLst>
                </a:hlinkClick>
              </a:rPr>
              <a:t>https://companiesmarketcap.com/deutsche-telekom/stock-price-history</a:t>
            </a:r>
            <a:r>
              <a:rPr lang="en-US" sz="900" i="1" dirty="0">
                <a:solidFill>
                  <a:schemeClr val="bg1">
                    <a:lumMod val="85000"/>
                  </a:schemeClr>
                </a:solidFill>
                <a:latin typeface="Arial" panose="020B0604020202020204" pitchFamily="34" charset="0"/>
                <a:ea typeface="Roboto" panose="02000000000000000000" pitchFamily="2" charset="0"/>
                <a:cs typeface="Arial" panose="020B0604020202020204" pitchFamily="34" charset="0"/>
              </a:rPr>
              <a:t>. Accessed 1/8/2026. </a:t>
            </a:r>
            <a:r>
              <a:rPr lang="en-US" sz="900" i="1" dirty="0">
                <a:solidFill>
                  <a:schemeClr val="bg1">
                    <a:lumMod val="85000"/>
                  </a:schemeClr>
                </a:solidFill>
                <a:latin typeface="Arial" panose="020B0604020202020204" pitchFamily="34" charset="0"/>
                <a:ea typeface="Roboto" panose="02000000000000000000" pitchFamily="2" charset="0"/>
                <a:cs typeface="Arial" panose="020B0604020202020204" pitchFamily="34" charset="0"/>
                <a:hlinkClick r:id="rId9">
                  <a:extLst>
                    <a:ext uri="{A12FA001-AC4F-418D-AE19-62706E023703}">
                      <ahyp:hlinkClr xmlns:ahyp="http://schemas.microsoft.com/office/drawing/2018/hyperlinkcolor" val="tx"/>
                    </a:ext>
                  </a:extLst>
                </a:hlinkClick>
              </a:rPr>
              <a:t>https://www.macrotrends.net/stocks/charts/INTC/intel/stock-price-history</a:t>
            </a:r>
            <a:r>
              <a:rPr lang="en-US" sz="900" i="1" dirty="0">
                <a:solidFill>
                  <a:schemeClr val="bg1">
                    <a:lumMod val="85000"/>
                  </a:schemeClr>
                </a:solidFill>
                <a:latin typeface="Arial" panose="020B0604020202020204" pitchFamily="34" charset="0"/>
                <a:ea typeface="Roboto" panose="02000000000000000000" pitchFamily="2" charset="0"/>
                <a:cs typeface="Arial" panose="020B0604020202020204" pitchFamily="34" charset="0"/>
              </a:rPr>
              <a:t>. Accessed 1/8/2026. </a:t>
            </a:r>
            <a:r>
              <a:rPr lang="en-US" sz="900" i="1" dirty="0">
                <a:solidFill>
                  <a:schemeClr val="bg1">
                    <a:lumMod val="85000"/>
                  </a:schemeClr>
                </a:solidFill>
                <a:latin typeface="Arial" panose="020B0604020202020204" pitchFamily="34" charset="0"/>
                <a:ea typeface="Roboto" panose="02000000000000000000" pitchFamily="2" charset="0"/>
                <a:cs typeface="Arial" panose="020B0604020202020204" pitchFamily="34" charset="0"/>
                <a:hlinkClick r:id="rId10">
                  <a:extLst>
                    <a:ext uri="{A12FA001-AC4F-418D-AE19-62706E023703}">
                      <ahyp:hlinkClr xmlns:ahyp="http://schemas.microsoft.com/office/drawing/2018/hyperlinkcolor" val="tx"/>
                    </a:ext>
                  </a:extLst>
                </a:hlinkClick>
              </a:rPr>
              <a:t>https://marketspeaker.com/briefs/cisco-shares-break-dotcom-bubble-peak-after-25-years</a:t>
            </a:r>
            <a:r>
              <a:rPr lang="en-US" sz="900" i="1" dirty="0">
                <a:solidFill>
                  <a:schemeClr val="bg1">
                    <a:lumMod val="85000"/>
                  </a:schemeClr>
                </a:solidFill>
                <a:latin typeface="Arial" panose="020B0604020202020204" pitchFamily="34" charset="0"/>
                <a:ea typeface="Roboto" panose="02000000000000000000" pitchFamily="2" charset="0"/>
                <a:cs typeface="Arial" panose="020B0604020202020204" pitchFamily="34" charset="0"/>
              </a:rPr>
              <a:t>. Accessed 1/8/2026.</a:t>
            </a:r>
            <a:endParaRPr lang="en-US" sz="900" i="1" dirty="0">
              <a:solidFill>
                <a:schemeClr val="bg1">
                  <a:lumMod val="85000"/>
                </a:schemeClr>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885635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1">
      <a:dk1>
        <a:srgbClr val="003B76"/>
      </a:dk1>
      <a:lt1>
        <a:srgbClr val="FFFFFF"/>
      </a:lt1>
      <a:dk2>
        <a:srgbClr val="D49408"/>
      </a:dk2>
      <a:lt2>
        <a:srgbClr val="FFFFFF"/>
      </a:lt2>
      <a:accent1>
        <a:srgbClr val="0B2F53"/>
      </a:accent1>
      <a:accent2>
        <a:srgbClr val="C8C8C8"/>
      </a:accent2>
      <a:accent3>
        <a:srgbClr val="969696"/>
      </a:accent3>
      <a:accent4>
        <a:srgbClr val="FFB61F"/>
      </a:accent4>
      <a:accent5>
        <a:srgbClr val="323232"/>
      </a:accent5>
      <a:accent6>
        <a:srgbClr val="000000"/>
      </a:accent6>
      <a:hlink>
        <a:srgbClr val="636465"/>
      </a:hlink>
      <a:folHlink>
        <a:srgbClr val="0B2F5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39835</TotalTime>
  <Words>7930</Words>
  <Application>Microsoft Macintosh PowerPoint</Application>
  <PresentationFormat>Widescreen</PresentationFormat>
  <Paragraphs>1160</Paragraphs>
  <Slides>52</Slides>
  <Notes>48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Arial Narrow</vt:lpstr>
      <vt:lpstr>Arial Nova Cond</vt:lpstr>
      <vt:lpstr>Calibri</vt:lpstr>
      <vt:lpstr>Helvetica</vt:lpstr>
      <vt:lpstr>Roboto</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RETIREMENT CHALLENGES: ’60s, ‘70s, AND EARLY ’80s</vt:lpstr>
      <vt:lpstr>DOT-COM BUBBLE: THE LOST DECADE</vt:lpstr>
      <vt:lpstr>DOT-COM BUBBLE:  THE LOST DECADE</vt:lpstr>
      <vt:lpstr>DOT-COM BUBBLE:  THE LOST DECADE</vt:lpstr>
      <vt:lpstr>THE GREAT RECESSION: THE 2008 FINANCIAL CRISIS</vt:lpstr>
      <vt:lpstr>THE BIG DIFFERENCE…</vt:lpstr>
      <vt:lpstr>RETIREMENT USED TO BE EASIER</vt:lpstr>
      <vt:lpstr>WHAT CHANGED?</vt:lpstr>
      <vt:lpstr>WHAT WE BELIEVE WAS  THE GREATEST TRICK EVER PLAYED</vt:lpstr>
      <vt:lpstr>PowerPoint Presentation</vt:lpstr>
      <vt:lpstr>BEAR MARKETS</vt:lpstr>
      <vt:lpstr>SEQUENCE OF  RETURNS</vt:lpstr>
      <vt:lpstr>SEQUENCE OF  RETURNS</vt:lpstr>
      <vt:lpstr>PowerPoint Presentation</vt:lpstr>
      <vt:lpstr>WHAT IS THE PROBLEM WITH RISK?</vt:lpstr>
      <vt:lpstr>WHY ARE TERMS OF ART IMPORTANT?</vt:lpstr>
      <vt:lpstr>PowerPoint Presentation</vt:lpstr>
      <vt:lpstr>PowerPoint Presentation</vt:lpstr>
      <vt:lpstr>INFLATION</vt:lpstr>
      <vt:lpstr>INFLATION</vt:lpstr>
      <vt:lpstr>INFLATION</vt:lpstr>
      <vt:lpstr>REQUIRED MINIMUM DISTRIBUTIONS</vt:lpstr>
      <vt:lpstr>PowerPoint Presentation</vt:lpstr>
      <vt:lpstr>PowerPoint Presentation</vt:lpstr>
      <vt:lpstr>LEGISLATIVE RISK</vt:lpstr>
      <vt:lpstr>PowerPoint Presentation</vt:lpstr>
      <vt:lpstr>PowerPoint Presentation</vt:lpstr>
      <vt:lpstr>PowerPoint Presentation</vt:lpstr>
      <vt:lpstr>PowerPoint Presentation</vt:lpstr>
      <vt:lpstr>PowerPoint Presentation</vt:lpstr>
      <vt:lpstr>BIPARTISAN BUDGET  ACT OF 2015</vt:lpstr>
      <vt:lpstr>WHY PLANNING IS SO IMPORTANT</vt:lpstr>
      <vt:lpstr>PowerPoint Presentation</vt:lpstr>
      <vt:lpstr>PowerPoint Presentation</vt:lpstr>
      <vt:lpstr>PowerPoint Presentation</vt:lpstr>
      <vt:lpstr>THE GREATEST TRICK EVER PLAYED</vt:lpstr>
      <vt:lpstr>WHAT ARE OUR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Munden</dc:creator>
  <cp:lastModifiedBy>Heather Tropin</cp:lastModifiedBy>
  <cp:revision>28</cp:revision>
  <dcterms:created xsi:type="dcterms:W3CDTF">2023-11-30T21:08:21Z</dcterms:created>
  <dcterms:modified xsi:type="dcterms:W3CDTF">2026-01-21T20:22:48Z</dcterms:modified>
</cp:coreProperties>
</file>