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362" r:id="rId4"/>
    <p:sldId id="361" r:id="rId5"/>
    <p:sldId id="363" r:id="rId6"/>
    <p:sldId id="350" r:id="rId7"/>
    <p:sldId id="357" r:id="rId8"/>
    <p:sldId id="344" r:id="rId9"/>
    <p:sldId id="345" r:id="rId10"/>
    <p:sldId id="346" r:id="rId11"/>
    <p:sldId id="347" r:id="rId12"/>
    <p:sldId id="358" r:id="rId13"/>
    <p:sldId id="352" r:id="rId14"/>
    <p:sldId id="359" r:id="rId15"/>
    <p:sldId id="354" r:id="rId16"/>
    <p:sldId id="364" r:id="rId17"/>
    <p:sldId id="365" r:id="rId18"/>
    <p:sldId id="366" r:id="rId19"/>
    <p:sldId id="3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A3E"/>
    <a:srgbClr val="FF00FF"/>
    <a:srgbClr val="EEC67E"/>
    <a:srgbClr val="2E28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50"/>
    <p:restoredTop sz="94690"/>
  </p:normalViewPr>
  <p:slideViewPr>
    <p:cSldViewPr snapToGrid="0">
      <p:cViewPr varScale="1">
        <p:scale>
          <a:sx n="156" d="100"/>
          <a:sy n="156" d="100"/>
        </p:scale>
        <p:origin x="208" y="1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04BAA-371E-45A9-88AD-053616C734BF}" type="datetimeFigureOut">
              <a:rPr lang="en-US" smtClean="0"/>
              <a:t>5/12/26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EED3B-AB76-42FA-BF97-062F9AFD79B5}" type="slidenum">
              <a:rPr lang="en-US" smtClean="0"/>
              <a:t>‹#›</a:t>
            </a:fld>
            <a:endParaRPr lang="en-US"/>
          </a:p>
        </p:txBody>
      </p:sp>
    </p:spTree>
    <p:extLst>
      <p:ext uri="{BB962C8B-B14F-4D97-AF65-F5344CB8AC3E}">
        <p14:creationId xmlns:p14="http://schemas.microsoft.com/office/powerpoint/2010/main" val="115516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people hear the word risk, most immediately think about the stock market. They think about volatility, market losses, or seeing their account balances move up and down.</a:t>
            </a:r>
          </a:p>
          <a:p>
            <a:r>
              <a:rPr lang="en-US" sz="1200" kern="1200" dirty="0">
                <a:solidFill>
                  <a:schemeClr val="tx1"/>
                </a:solidFill>
                <a:effectLst/>
                <a:latin typeface="+mn-lt"/>
                <a:ea typeface="+mn-ea"/>
                <a:cs typeface="+mn-cs"/>
              </a:rPr>
              <a:t>The interesting thing is that risk is actually much bigger than that. If you look at the definition on the screen, risk is simply exposure to danger, harm, or loss. That definition is broad on purpose.</a:t>
            </a:r>
          </a:p>
          <a:p>
            <a:r>
              <a:rPr lang="en-US" sz="1200" kern="1200" dirty="0">
                <a:solidFill>
                  <a:schemeClr val="tx1"/>
                </a:solidFill>
                <a:effectLst/>
                <a:latin typeface="+mn-lt"/>
                <a:ea typeface="+mn-ea"/>
                <a:cs typeface="+mn-cs"/>
              </a:rPr>
              <a:t>For one person in this room, risk may mean losing money in the market. For someone else, risk may mean running out of income later in retirement. For another person, risk may mean paying too much in taxes.</a:t>
            </a:r>
          </a:p>
          <a:p>
            <a:r>
              <a:rPr lang="en-US" sz="1200" kern="1200" dirty="0">
                <a:solidFill>
                  <a:schemeClr val="tx1"/>
                </a:solidFill>
                <a:effectLst/>
                <a:latin typeface="+mn-lt"/>
                <a:ea typeface="+mn-ea"/>
                <a:cs typeface="+mn-cs"/>
              </a:rPr>
              <a:t>For someone else, risk may mean becoming a burden on their family.</a:t>
            </a:r>
          </a:p>
          <a:p>
            <a:r>
              <a:rPr lang="en-US" sz="1200" kern="1200" dirty="0">
                <a:solidFill>
                  <a:schemeClr val="tx1"/>
                </a:solidFill>
                <a:effectLst/>
                <a:latin typeface="+mn-lt"/>
                <a:ea typeface="+mn-ea"/>
                <a:cs typeface="+mn-cs"/>
              </a:rPr>
              <a:t>The reality is that risk is personal. What keeps one person awake at night may not bother someone else at all.</a:t>
            </a:r>
          </a:p>
          <a:p>
            <a:r>
              <a:rPr lang="en-US" sz="1200" kern="1200" dirty="0">
                <a:solidFill>
                  <a:schemeClr val="tx1"/>
                </a:solidFill>
                <a:effectLst/>
                <a:latin typeface="+mn-lt"/>
                <a:ea typeface="+mn-ea"/>
                <a:cs typeface="+mn-cs"/>
              </a:rPr>
              <a:t>That is part of the challenge in financial planning today. Everybody talks about risk, but not everybody defines it the same way.</a:t>
            </a:r>
          </a:p>
          <a:p>
            <a:r>
              <a:rPr lang="en-US" sz="1200" kern="1200" dirty="0">
                <a:solidFill>
                  <a:schemeClr val="tx1"/>
                </a:solidFill>
                <a:effectLst/>
                <a:latin typeface="+mn-lt"/>
                <a:ea typeface="+mn-ea"/>
                <a:cs typeface="+mn-cs"/>
              </a:rPr>
              <a:t>As we go through this presentation, I want you to think about what risk means to you personally. Not what Wall Street says it means. Not what the media says it means. What it actually means to your life, your retirement, and your family.”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a:t>
            </a:fld>
            <a:endParaRPr lang="en-US"/>
          </a:p>
        </p:txBody>
      </p:sp>
    </p:spTree>
    <p:extLst>
      <p:ext uri="{BB962C8B-B14F-4D97-AF65-F5344CB8AC3E}">
        <p14:creationId xmlns:p14="http://schemas.microsoft.com/office/powerpoint/2010/main" val="429487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just discussed, Bear Markets happen every 5.7yrs. The data and history suggest that each of us will likely face a bear market at some point in our retirement. </a:t>
            </a:r>
          </a:p>
          <a:p>
            <a:r>
              <a:rPr lang="en-US" sz="1200" kern="1200" dirty="0">
                <a:solidFill>
                  <a:schemeClr val="tx1"/>
                </a:solidFill>
                <a:effectLst/>
                <a:latin typeface="+mn-lt"/>
                <a:ea typeface="+mn-ea"/>
                <a:cs typeface="+mn-cs"/>
              </a:rPr>
              <a:t>Let’s take a look at 2 investors with the exact same amount of money to invest in the S&amp;P 500, who earned the same returns over a 22-year period.</a:t>
            </a:r>
          </a:p>
          <a:p>
            <a:r>
              <a:rPr lang="en-US" sz="1200" kern="1200" dirty="0">
                <a:solidFill>
                  <a:schemeClr val="tx1"/>
                </a:solidFill>
                <a:effectLst/>
                <a:latin typeface="+mn-lt"/>
                <a:ea typeface="+mn-ea"/>
                <a:cs typeface="+mn-cs"/>
              </a:rPr>
              <a:t>The only difference is the Years of Returns have been flipped upside down.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first investors returns were from 2000-2023.</a:t>
            </a:r>
          </a:p>
          <a:p>
            <a:r>
              <a:rPr lang="en-US" sz="1200" kern="1200" dirty="0">
                <a:solidFill>
                  <a:schemeClr val="tx1"/>
                </a:solidFill>
                <a:effectLst/>
                <a:latin typeface="+mn-lt"/>
                <a:ea typeface="+mn-ea"/>
                <a:cs typeface="+mn-cs"/>
              </a:rPr>
              <a:t>Comparing our 2 investors with the exact same amount of money to invest who earned the exact same returns over a 22yr period. ​</a:t>
            </a:r>
          </a:p>
          <a:p>
            <a:r>
              <a:rPr lang="en-US" sz="1200" kern="1200" dirty="0">
                <a:solidFill>
                  <a:schemeClr val="tx1"/>
                </a:solidFill>
                <a:effectLst/>
                <a:latin typeface="+mn-lt"/>
                <a:ea typeface="+mn-ea"/>
                <a:cs typeface="+mn-cs"/>
              </a:rPr>
              <a:t>The only difference is the Years of Returns have been flipped upside down.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first investors returns were from 2000-2022.​</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They earned a 5.9% Average rate of return and took a 50K annual withdrawal to live on.</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192891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questions retirees should ask themselves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What am I actually comparing my portfolio to? Many people automatically compare their performance to a benchmark like the S&amp;P 500. Now the S&amp;P 500 is often used as a measurement of the overall stock market, but it is important to understand what that comparison actually means. The S&amp;P 500 represents full exposure to equity market risk. In other words, if someone is comparing their retirement portfolio directly to the S&amp;P 500, they are comparing themselves against a benchmark that accepts the full volatility and downside risk of the stock market. That may be appropriate for some investors in certain stages of life.</a:t>
            </a:r>
          </a:p>
          <a:p>
            <a:r>
              <a:rPr lang="en-US" sz="1200" kern="1200" dirty="0">
                <a:solidFill>
                  <a:schemeClr val="tx1"/>
                </a:solidFill>
                <a:effectLst/>
                <a:latin typeface="+mn-lt"/>
                <a:ea typeface="+mn-ea"/>
                <a:cs typeface="+mn-cs"/>
              </a:rPr>
              <a:t>The question becomes: Is that the right benchmark for your specific retirement goals and needs today? Because retirement changes the conversation. When you are younger and accumulating wealth, the primary objective may simply be growth. As retirement approaches, many people begin prioritizing other things as well: Income. Stability. Predictability. Protection against major losses. Tax efficiency. Legacy planning.</a:t>
            </a:r>
          </a:p>
          <a:p>
            <a:r>
              <a:rPr lang="en-US" sz="1200" kern="1200" dirty="0">
                <a:solidFill>
                  <a:schemeClr val="tx1"/>
                </a:solidFill>
                <a:effectLst/>
                <a:latin typeface="+mn-lt"/>
                <a:ea typeface="+mn-ea"/>
                <a:cs typeface="+mn-cs"/>
              </a:rPr>
              <a:t>At that point, the conversation becomes less about: ‘Did I beat the market this year?’ And more about: ‘Can my plan help support the lifestyle I want without exposing me to unnecessary risk?’</a:t>
            </a:r>
          </a:p>
          <a:p>
            <a:r>
              <a:rPr lang="en-US" sz="1200" kern="1200" dirty="0">
                <a:solidFill>
                  <a:schemeClr val="tx1"/>
                </a:solidFill>
                <a:effectLst/>
                <a:latin typeface="+mn-lt"/>
                <a:ea typeface="+mn-ea"/>
                <a:cs typeface="+mn-cs"/>
              </a:rPr>
              <a:t>Sometimes people become frustrated because their portfolio did not keep up with the S&amp;P 500 during strong market years. What they may not realize is that their portfolio may also have been designed to potentially experience less downside exposure during difficult periods. That is an important distinction. The goal is not necessarily to win a performance contest. The goal is understanding whether your current strategy aligns with your actual retirement objectives, risk tolerance, and income needs. Because ultimately, your retirement plan should be measured against your goals… not just against a market index.”</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12</a:t>
            </a:fld>
            <a:endParaRPr lang="en-US"/>
          </a:p>
        </p:txBody>
      </p:sp>
    </p:spTree>
    <p:extLst>
      <p:ext uri="{BB962C8B-B14F-4D97-AF65-F5344CB8AC3E}">
        <p14:creationId xmlns:p14="http://schemas.microsoft.com/office/powerpoint/2010/main" val="688647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most people hear the word risk, they immediately think about losing money in the market.</a:t>
            </a:r>
          </a:p>
          <a:p>
            <a:r>
              <a:rPr lang="en-US" sz="1200" kern="1200" dirty="0">
                <a:solidFill>
                  <a:schemeClr val="tx1"/>
                </a:solidFill>
                <a:effectLst/>
                <a:latin typeface="+mn-lt"/>
                <a:ea typeface="+mn-ea"/>
                <a:cs typeface="+mn-cs"/>
              </a:rPr>
              <a:t>What often gets overlooked is the other side of risk: Losing money safely.</a:t>
            </a:r>
          </a:p>
          <a:p>
            <a:r>
              <a:rPr lang="en-US" sz="1200" kern="1200" dirty="0">
                <a:solidFill>
                  <a:schemeClr val="tx1"/>
                </a:solidFill>
                <a:effectLst/>
                <a:latin typeface="+mn-lt"/>
                <a:ea typeface="+mn-ea"/>
                <a:cs typeface="+mn-cs"/>
              </a:rPr>
              <a:t>What do I mean by that? Many retirees move heavily toward conservative investments because they want to reduce volatility and protect themselves from market downturns. That instinct is understandable.</a:t>
            </a:r>
          </a:p>
          <a:p>
            <a:r>
              <a:rPr lang="en-US" sz="1200" kern="1200" dirty="0">
                <a:solidFill>
                  <a:schemeClr val="tx1"/>
                </a:solidFill>
                <a:effectLst/>
                <a:latin typeface="+mn-lt"/>
                <a:ea typeface="+mn-ea"/>
                <a:cs typeface="+mn-cs"/>
              </a:rPr>
              <a:t>For years, one of the most commonly discussed retirement allocation models was the traditional 60/40 portfolio. Typically, roughly 60% allocated toward equities for growth and 40% toward bonds or fixed investments for stability.</a:t>
            </a:r>
          </a:p>
          <a:p>
            <a:r>
              <a:rPr lang="en-US" sz="1200" kern="1200" dirty="0">
                <a:solidFill>
                  <a:schemeClr val="tx1"/>
                </a:solidFill>
                <a:effectLst/>
                <a:latin typeface="+mn-lt"/>
                <a:ea typeface="+mn-ea"/>
                <a:cs typeface="+mn-cs"/>
              </a:rPr>
              <a:t>The idea was that these two sides would help balance each other out. Historically, when stocks struggled, bonds often helped stabilize the portfolio. When stocks performed well, the equity side helped drive growth. The assumption was that diversification could potentially help smooth out volatility over time.</a:t>
            </a:r>
          </a:p>
          <a:p>
            <a:r>
              <a:rPr lang="en-US" sz="1200" kern="1200" dirty="0">
                <a:solidFill>
                  <a:schemeClr val="tx1"/>
                </a:solidFill>
                <a:effectLst/>
                <a:latin typeface="+mn-lt"/>
                <a:ea typeface="+mn-ea"/>
                <a:cs typeface="+mn-cs"/>
              </a:rPr>
              <a:t>Then came 2022. During that year, many investors experienced something they had not expected. Stocks declined significantly…and many bond positions declined as well. For many retirees, it was the first time they realized that diversification does not necessarily eliminate risk.</a:t>
            </a:r>
          </a:p>
          <a:p>
            <a:r>
              <a:rPr lang="en-US" sz="1200" kern="1200" dirty="0">
                <a:solidFill>
                  <a:schemeClr val="tx1"/>
                </a:solidFill>
                <a:effectLst/>
                <a:latin typeface="+mn-lt"/>
                <a:ea typeface="+mn-ea"/>
                <a:cs typeface="+mn-cs"/>
              </a:rPr>
              <a:t>Different asset classes can still experience pressure simultaneously under certain market and interest-rate environments. That was eye-opening for many people. Especially retirees who believed they were positioned conservatively.</a:t>
            </a:r>
          </a:p>
          <a:p>
            <a:r>
              <a:rPr lang="en-US" sz="1200" kern="1200" dirty="0">
                <a:solidFill>
                  <a:schemeClr val="tx1"/>
                </a:solidFill>
                <a:effectLst/>
                <a:latin typeface="+mn-lt"/>
                <a:ea typeface="+mn-ea"/>
                <a:cs typeface="+mn-cs"/>
              </a:rPr>
              <a:t>Now, this does not mean diversification is bad. It does not mean bonds no longer matter. It simply highlights that every strategy involves tradeoffs and potential risks.</a:t>
            </a:r>
          </a:p>
          <a:p>
            <a:r>
              <a:rPr lang="en-US" sz="1200" kern="1200" dirty="0">
                <a:solidFill>
                  <a:schemeClr val="tx1"/>
                </a:solidFill>
                <a:effectLst/>
                <a:latin typeface="+mn-lt"/>
                <a:ea typeface="+mn-ea"/>
                <a:cs typeface="+mn-cs"/>
              </a:rPr>
              <a:t>Sometimes risk is obvious and visible. Other times, risk is hidden inside assumptions people believe to be safe. That is why retirement planning should involve ongoing evaluation and stress testing, not simply setting an allocation once and assuming it will always behave the way people expect.”</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13</a:t>
            </a:fld>
            <a:endParaRPr lang="en-US"/>
          </a:p>
        </p:txBody>
      </p:sp>
    </p:spTree>
    <p:extLst>
      <p:ext uri="{BB962C8B-B14F-4D97-AF65-F5344CB8AC3E}">
        <p14:creationId xmlns:p14="http://schemas.microsoft.com/office/powerpoint/2010/main" val="4040794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most people think about retirement risk, they usually focus on market risk. The reality is there are many different types of risk in retirement. There is tax risk. Healthcare risk. Longevity risk. Inflation risk.</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Sequence of returns risk. Income risk. All of these things can affect retirement outcomes over time.</a:t>
            </a:r>
          </a:p>
          <a:p>
            <a:r>
              <a:rPr lang="en-US" sz="1200" kern="1200" dirty="0">
                <a:solidFill>
                  <a:schemeClr val="tx1"/>
                </a:solidFill>
                <a:effectLst/>
                <a:latin typeface="+mn-lt"/>
                <a:ea typeface="+mn-ea"/>
                <a:cs typeface="+mn-cs"/>
              </a:rPr>
              <a:t>That is why we often look at retirement through three broad categories.</a:t>
            </a:r>
          </a:p>
          <a:p>
            <a:r>
              <a:rPr lang="en-US" sz="1200" kern="1200" dirty="0">
                <a:solidFill>
                  <a:schemeClr val="tx1"/>
                </a:solidFill>
                <a:effectLst/>
                <a:latin typeface="+mn-lt"/>
                <a:ea typeface="+mn-ea"/>
                <a:cs typeface="+mn-cs"/>
              </a:rPr>
              <a:t>Underfunded.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Overfunded.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constrained.</a:t>
            </a:r>
          </a:p>
          <a:p>
            <a:r>
              <a:rPr lang="en-US" sz="1200" kern="1200" dirty="0">
                <a:solidFill>
                  <a:schemeClr val="tx1"/>
                </a:solidFill>
                <a:effectLst/>
                <a:latin typeface="+mn-lt"/>
                <a:ea typeface="+mn-ea"/>
                <a:cs typeface="+mn-cs"/>
              </a:rPr>
              <a:t>Let’s start with underfunded. This is probably the easiest one to understand. It simply means someone has not accumulated enough assets or income resources to comfortably support the lifestyle they want in retirement. That may create difficult decisions around spending, working longer, or adjusting expectations.</a:t>
            </a:r>
          </a:p>
          <a:p>
            <a:r>
              <a:rPr lang="en-US" sz="1200" kern="1200" dirty="0">
                <a:solidFill>
                  <a:schemeClr val="tx1"/>
                </a:solidFill>
                <a:effectLst/>
                <a:latin typeface="+mn-lt"/>
                <a:ea typeface="+mn-ea"/>
                <a:cs typeface="+mn-cs"/>
              </a:rPr>
              <a:t>Now on the other end is something people rarely think about: Overfunded.</a:t>
            </a:r>
          </a:p>
          <a:p>
            <a:r>
              <a:rPr lang="en-US" sz="1200" kern="1200" dirty="0">
                <a:solidFill>
                  <a:schemeClr val="tx1"/>
                </a:solidFill>
                <a:effectLst/>
                <a:latin typeface="+mn-lt"/>
                <a:ea typeface="+mn-ea"/>
                <a:cs typeface="+mn-cs"/>
              </a:rPr>
              <a:t>At first people usually laugh and say: ‘How could having too much money possibly be a problem?’ The issue is not necessarily having too much money itself. The issue can become where the money is located and the future tax implications attached to it.</a:t>
            </a:r>
          </a:p>
          <a:p>
            <a:r>
              <a:rPr lang="en-US" sz="1200" kern="1200" dirty="0">
                <a:solidFill>
                  <a:schemeClr val="tx1"/>
                </a:solidFill>
                <a:effectLst/>
                <a:latin typeface="+mn-lt"/>
                <a:ea typeface="+mn-ea"/>
                <a:cs typeface="+mn-cs"/>
              </a:rPr>
              <a:t>For example, someone who has accumulated large balances inside tax deferred retirement accounts may eventually face significant required minimum distributions, increased taxation, Medicare premium </a:t>
            </a:r>
          </a:p>
          <a:p>
            <a:r>
              <a:rPr lang="en-US" sz="1200" kern="1200" dirty="0">
                <a:solidFill>
                  <a:schemeClr val="tx1"/>
                </a:solidFill>
                <a:effectLst/>
                <a:latin typeface="+mn-lt"/>
                <a:ea typeface="+mn-ea"/>
                <a:cs typeface="+mn-cs"/>
              </a:rPr>
              <a:t>impacts, or large tax burdens passed to beneficiaries. Again, these are planning conversations. Not necessarily problems, but they are considerations.</a:t>
            </a:r>
          </a:p>
          <a:p>
            <a:r>
              <a:rPr lang="en-US" sz="1200" kern="1200" dirty="0">
                <a:solidFill>
                  <a:schemeClr val="tx1"/>
                </a:solidFill>
                <a:effectLst/>
                <a:latin typeface="+mn-lt"/>
                <a:ea typeface="+mn-ea"/>
                <a:cs typeface="+mn-cs"/>
              </a:rPr>
              <a:t>Then there is the third category:</a:t>
            </a:r>
          </a:p>
          <a:p>
            <a:r>
              <a:rPr lang="en-US" sz="1200" kern="1200" dirty="0">
                <a:solidFill>
                  <a:schemeClr val="tx1"/>
                </a:solidFill>
                <a:effectLst/>
                <a:latin typeface="+mn-lt"/>
                <a:ea typeface="+mn-ea"/>
                <a:cs typeface="+mn-cs"/>
              </a:rPr>
              <a:t>Constrained. This is where many retirees actually fall. On paper, they may technically have enough money to retire. But the margin for error is very small. A major market downturn…a healthcare event…higher inflation…unexpected expenses…or the loss of a spouse…Any one of those events could place significant pressure on the plan.</a:t>
            </a:r>
          </a:p>
          <a:p>
            <a:r>
              <a:rPr lang="en-US" sz="1200" kern="1200" dirty="0">
                <a:solidFill>
                  <a:schemeClr val="tx1"/>
                </a:solidFill>
                <a:effectLst/>
                <a:latin typeface="+mn-lt"/>
                <a:ea typeface="+mn-ea"/>
                <a:cs typeface="+mn-cs"/>
              </a:rPr>
              <a:t>So while things may appear fine mathematically today, the retirement may feel financially fragile underneath the surface. The important thing is that many people do not fully know which category they fall into.</a:t>
            </a:r>
          </a:p>
          <a:p>
            <a:r>
              <a:rPr lang="en-US" sz="1200" kern="1200" dirty="0">
                <a:solidFill>
                  <a:schemeClr val="tx1"/>
                </a:solidFill>
                <a:effectLst/>
                <a:latin typeface="+mn-lt"/>
                <a:ea typeface="+mn-ea"/>
                <a:cs typeface="+mn-cs"/>
              </a:rPr>
              <a:t>And more importantly, they may not know what adjustments could potentially improve their situation over time.</a:t>
            </a:r>
          </a:p>
          <a:p>
            <a:r>
              <a:rPr lang="en-US" sz="1200" kern="1200" dirty="0">
                <a:solidFill>
                  <a:schemeClr val="tx1"/>
                </a:solidFill>
                <a:effectLst/>
                <a:latin typeface="+mn-lt"/>
                <a:ea typeface="+mn-ea"/>
                <a:cs typeface="+mn-cs"/>
              </a:rPr>
              <a:t>That is why retirement planning should involve more than simply asking:</a:t>
            </a:r>
          </a:p>
          <a:p>
            <a:r>
              <a:rPr lang="en-US" sz="1200" kern="1200" dirty="0">
                <a:solidFill>
                  <a:schemeClr val="tx1"/>
                </a:solidFill>
                <a:effectLst/>
                <a:latin typeface="+mn-lt"/>
                <a:ea typeface="+mn-ea"/>
                <a:cs typeface="+mn-cs"/>
              </a:rPr>
              <a:t>‘How much money do I have?’</a:t>
            </a:r>
          </a:p>
          <a:p>
            <a:r>
              <a:rPr lang="en-US" sz="1200" kern="1200" dirty="0">
                <a:solidFill>
                  <a:schemeClr val="tx1"/>
                </a:solidFill>
                <a:effectLst/>
                <a:latin typeface="+mn-lt"/>
                <a:ea typeface="+mn-ea"/>
                <a:cs typeface="+mn-cs"/>
              </a:rPr>
              <a:t>The better question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‘How resilient is my retirement plan under different real world conditions?’”</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14</a:t>
            </a:fld>
            <a:endParaRPr lang="en-US"/>
          </a:p>
        </p:txBody>
      </p:sp>
    </p:spTree>
    <p:extLst>
      <p:ext uri="{BB962C8B-B14F-4D97-AF65-F5344CB8AC3E}">
        <p14:creationId xmlns:p14="http://schemas.microsoft.com/office/powerpoint/2010/main" val="113280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Show a Riskalyze example here</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15</a:t>
            </a:fld>
            <a:endParaRPr lang="en-US"/>
          </a:p>
        </p:txBody>
      </p:sp>
    </p:spTree>
    <p:extLst>
      <p:ext uri="{BB962C8B-B14F-4D97-AF65-F5344CB8AC3E}">
        <p14:creationId xmlns:p14="http://schemas.microsoft.com/office/powerpoint/2010/main" val="277672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mentioned earlier, market risk is only one piece of the retirement puzzle. There are several other risks that can potentially impact retirement outcomes over time.</a:t>
            </a:r>
          </a:p>
          <a:p>
            <a:r>
              <a:rPr lang="en-US" sz="1200" kern="1200" dirty="0">
                <a:solidFill>
                  <a:schemeClr val="tx1"/>
                </a:solidFill>
                <a:effectLst/>
                <a:latin typeface="+mn-lt"/>
                <a:ea typeface="+mn-ea"/>
                <a:cs typeface="+mn-cs"/>
              </a:rPr>
              <a:t>The first is taxes. Many retirees are surprised to learn how much taxation can affect retirement income. Especially when large portions of retirement savings are held inside tax deferred accounts like traditional IRAs or 401(k)s. The question is not just how much money you have accumulated…but how much of it you actually get to keep after taxes.</a:t>
            </a:r>
          </a:p>
          <a:p>
            <a:r>
              <a:rPr lang="en-US" sz="1200" kern="1200" dirty="0">
                <a:solidFill>
                  <a:schemeClr val="tx1"/>
                </a:solidFill>
                <a:effectLst/>
                <a:latin typeface="+mn-lt"/>
                <a:ea typeface="+mn-ea"/>
                <a:cs typeface="+mn-cs"/>
              </a:rPr>
              <a:t>Next are Required Minimum Distributions, often called RMDs. At a certain age, the government requires individuals to begin taking taxable distributions from many retirement accounts whether they need the income or not. For some retirees, this can potentially create larger taxable income streams than expected and may affect taxation on Social Security benefits or Medicare premiums.</a:t>
            </a:r>
          </a:p>
          <a:p>
            <a:r>
              <a:rPr lang="en-US" sz="1200" kern="1200" dirty="0">
                <a:solidFill>
                  <a:schemeClr val="tx1"/>
                </a:solidFill>
                <a:effectLst/>
                <a:latin typeface="+mn-lt"/>
                <a:ea typeface="+mn-ea"/>
                <a:cs typeface="+mn-cs"/>
              </a:rPr>
              <a:t>Then there is healthcare risk. Healthcare is one of the largest unknown expenses many retirees face. People are living longer, which is a positive thing, but longer life expectancy can also increase the likelihood of needing additional healthcare support later in life. Healthcare costs, prescription costs, long term care needs, and inflation within the healthcare system can all place pressure on retirement income.</a:t>
            </a:r>
          </a:p>
          <a:p>
            <a:r>
              <a:rPr lang="en-US" sz="1200" kern="1200" dirty="0">
                <a:solidFill>
                  <a:schemeClr val="tx1"/>
                </a:solidFill>
                <a:effectLst/>
                <a:latin typeface="+mn-lt"/>
                <a:ea typeface="+mn-ea"/>
                <a:cs typeface="+mn-cs"/>
              </a:rPr>
              <a:t>And finally, longevity risk. One of the greatest financial fears for many retirees is not necessarily dying too soon…it is living too long and running out of income. Retirement today can last 20, 25, or even 30 plus years depending on when someone retires and their overall health. That creates a very different planning challenge than previous generations faced.</a:t>
            </a:r>
          </a:p>
          <a:p>
            <a:r>
              <a:rPr lang="en-US" sz="1200" kern="1200" dirty="0">
                <a:solidFill>
                  <a:schemeClr val="tx1"/>
                </a:solidFill>
                <a:effectLst/>
                <a:latin typeface="+mn-lt"/>
                <a:ea typeface="+mn-ea"/>
                <a:cs typeface="+mn-cs"/>
              </a:rPr>
              <a:t>The important thing is understanding that retirement planning is not just about investments. It is about building a strategy that attempts to account for multiple types of risks working together over time. That is why ongoing evaluation and planning become so important throughout retirement.”</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16</a:t>
            </a:fld>
            <a:endParaRPr lang="en-US"/>
          </a:p>
        </p:txBody>
      </p:sp>
    </p:spTree>
    <p:extLst>
      <p:ext uri="{BB962C8B-B14F-4D97-AF65-F5344CB8AC3E}">
        <p14:creationId xmlns:p14="http://schemas.microsoft.com/office/powerpoint/2010/main" val="313921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people hear the word risk, most immediately think about the stock market. They think about volatility, market losses, or seeing their account balances move up and down.</a:t>
            </a:r>
          </a:p>
          <a:p>
            <a:r>
              <a:rPr lang="en-US" sz="1200" kern="1200" dirty="0">
                <a:solidFill>
                  <a:schemeClr val="tx1"/>
                </a:solidFill>
                <a:effectLst/>
                <a:latin typeface="+mn-lt"/>
                <a:ea typeface="+mn-ea"/>
                <a:cs typeface="+mn-cs"/>
              </a:rPr>
              <a:t>The interesting thing is that risk is actually much bigger than that. If you look at the definition on the screen, risk is simply exposure to danger, harm, or loss. That definition is broad on purpose.</a:t>
            </a:r>
          </a:p>
          <a:p>
            <a:r>
              <a:rPr lang="en-US" sz="1200" kern="1200" dirty="0">
                <a:solidFill>
                  <a:schemeClr val="tx1"/>
                </a:solidFill>
                <a:effectLst/>
                <a:latin typeface="+mn-lt"/>
                <a:ea typeface="+mn-ea"/>
                <a:cs typeface="+mn-cs"/>
              </a:rPr>
              <a:t>For one person in this room, risk may mean losing money in the market. For someone else, risk may mean running out of income later in retirement. For another person, risk may mean paying too much in taxes.</a:t>
            </a:r>
          </a:p>
          <a:p>
            <a:r>
              <a:rPr lang="en-US" sz="1200" kern="1200" dirty="0">
                <a:solidFill>
                  <a:schemeClr val="tx1"/>
                </a:solidFill>
                <a:effectLst/>
                <a:latin typeface="+mn-lt"/>
                <a:ea typeface="+mn-ea"/>
                <a:cs typeface="+mn-cs"/>
              </a:rPr>
              <a:t>For someone else, risk may mean becoming a burden on their family.</a:t>
            </a:r>
          </a:p>
          <a:p>
            <a:r>
              <a:rPr lang="en-US" sz="1200" kern="1200" dirty="0">
                <a:solidFill>
                  <a:schemeClr val="tx1"/>
                </a:solidFill>
                <a:effectLst/>
                <a:latin typeface="+mn-lt"/>
                <a:ea typeface="+mn-ea"/>
                <a:cs typeface="+mn-cs"/>
              </a:rPr>
              <a:t>The reality is that risk is personal. What keeps one person awake at night may not bother someone else at all.</a:t>
            </a:r>
          </a:p>
          <a:p>
            <a:r>
              <a:rPr lang="en-US" sz="1200" kern="1200" dirty="0">
                <a:solidFill>
                  <a:schemeClr val="tx1"/>
                </a:solidFill>
                <a:effectLst/>
                <a:latin typeface="+mn-lt"/>
                <a:ea typeface="+mn-ea"/>
                <a:cs typeface="+mn-cs"/>
              </a:rPr>
              <a:t>That is part of the challenge in financial planning today. Everybody talks about risk, but not everybody defines it the same way.</a:t>
            </a:r>
          </a:p>
          <a:p>
            <a:r>
              <a:rPr lang="en-US" sz="1200" kern="1200" dirty="0">
                <a:solidFill>
                  <a:schemeClr val="tx1"/>
                </a:solidFill>
                <a:effectLst/>
                <a:latin typeface="+mn-lt"/>
                <a:ea typeface="+mn-ea"/>
                <a:cs typeface="+mn-cs"/>
              </a:rPr>
              <a:t>As we go through this presentation, I want you to think about what risk means to you personally. Not what Wall Street says it means. Not what the media says it means. What it actually means to your life, your retirement, and your family.”</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2</a:t>
            </a:fld>
            <a:endParaRPr lang="en-US"/>
          </a:p>
        </p:txBody>
      </p:sp>
    </p:spTree>
    <p:extLst>
      <p:ext uri="{BB962C8B-B14F-4D97-AF65-F5344CB8AC3E}">
        <p14:creationId xmlns:p14="http://schemas.microsoft.com/office/powerpoint/2010/main" val="148729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biggest problems in financial services today is that there is no universal definition of risk. Think about that for a moment.</a:t>
            </a:r>
          </a:p>
          <a:p>
            <a:r>
              <a:rPr lang="en-US" sz="1200" kern="1200" dirty="0">
                <a:solidFill>
                  <a:schemeClr val="tx1"/>
                </a:solidFill>
                <a:effectLst/>
                <a:latin typeface="+mn-lt"/>
                <a:ea typeface="+mn-ea"/>
                <a:cs typeface="+mn-cs"/>
              </a:rPr>
              <a:t>If you walked into ten different financial offices and asked ten different advisors what risk means, there is a good chance you would get ten different answers. Some advisors define risk as volatility. Some define it as market loss. Some define it as underperformance. Some define it as inflation. Some define it as running out of income.</a:t>
            </a:r>
          </a:p>
          <a:p>
            <a:r>
              <a:rPr lang="en-US" sz="1200" kern="1200" dirty="0">
                <a:solidFill>
                  <a:schemeClr val="tx1"/>
                </a:solidFill>
                <a:effectLst/>
                <a:latin typeface="+mn-lt"/>
                <a:ea typeface="+mn-ea"/>
                <a:cs typeface="+mn-cs"/>
              </a:rPr>
              <a:t>The bigger issue is that many advisors define risk based on how they view the world, not necessarily how you view the world. That creates a disconnect.</a:t>
            </a:r>
          </a:p>
          <a:p>
            <a:r>
              <a:rPr lang="en-US" sz="1200" kern="1200" dirty="0">
                <a:solidFill>
                  <a:schemeClr val="tx1"/>
                </a:solidFill>
                <a:effectLst/>
                <a:latin typeface="+mn-lt"/>
                <a:ea typeface="+mn-ea"/>
                <a:cs typeface="+mn-cs"/>
              </a:rPr>
              <a:t>For example, an advisor may believe staying heavily invested in the market is appropriate because historically markets recover over time. The client sitting across from them may be thinking: ‘I am five years from retirement. I cannot emotionally or financially handle another major downturn.’ Those are two completely different definitions of risk.</a:t>
            </a:r>
          </a:p>
          <a:p>
            <a:r>
              <a:rPr lang="en-US" sz="1200" kern="1200" dirty="0">
                <a:solidFill>
                  <a:schemeClr val="tx1"/>
                </a:solidFill>
                <a:effectLst/>
                <a:latin typeface="+mn-lt"/>
                <a:ea typeface="+mn-ea"/>
                <a:cs typeface="+mn-cs"/>
              </a:rPr>
              <a:t>One person is thinking mathematically. The other person is thinking personally. Neither perspective is necessarily wrong, but if those definitions are not aligned, problems can happen. This is why understanding your own definition of risk matters.</a:t>
            </a:r>
          </a:p>
          <a:p>
            <a:r>
              <a:rPr lang="en-US" sz="1200" kern="1200" dirty="0">
                <a:solidFill>
                  <a:schemeClr val="tx1"/>
                </a:solidFill>
                <a:effectLst/>
                <a:latin typeface="+mn-lt"/>
                <a:ea typeface="+mn-ea"/>
                <a:cs typeface="+mn-cs"/>
              </a:rPr>
              <a:t>When we talk about retirement planning, investments, income, taxes, or long-term goals, the conversation should not start with products. It should start with understanding what risk actually means to you. What are you trying to avoid? What concerns you the most? What could potentially derail your retirement?</a:t>
            </a:r>
          </a:p>
          <a:p>
            <a:r>
              <a:rPr lang="en-US" sz="1200" kern="1200" dirty="0">
                <a:solidFill>
                  <a:schemeClr val="tx1"/>
                </a:solidFill>
                <a:effectLst/>
                <a:latin typeface="+mn-lt"/>
                <a:ea typeface="+mn-ea"/>
                <a:cs typeface="+mn-cs"/>
              </a:rPr>
              <a:t>Those are the conversations that matter.”</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3</a:t>
            </a:fld>
            <a:endParaRPr lang="en-US"/>
          </a:p>
        </p:txBody>
      </p:sp>
    </p:spTree>
    <p:extLst>
      <p:ext uri="{BB962C8B-B14F-4D97-AF65-F5344CB8AC3E}">
        <p14:creationId xmlns:p14="http://schemas.microsoft.com/office/powerpoint/2010/main" val="63009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 me ask the room a question. Who here knows what a ‘Term of Art’ is?”</a:t>
            </a:r>
          </a:p>
          <a:p>
            <a:r>
              <a:rPr lang="en-US" sz="1200" kern="1200" dirty="0">
                <a:solidFill>
                  <a:schemeClr val="tx1"/>
                </a:solidFill>
                <a:effectLst/>
                <a:latin typeface="+mn-lt"/>
                <a:ea typeface="+mn-ea"/>
                <a:cs typeface="+mn-cs"/>
              </a:rPr>
              <a:t>[Pause and interact with the audience.]</a:t>
            </a:r>
          </a:p>
          <a:p>
            <a:r>
              <a:rPr lang="en-US" sz="1200" kern="1200" dirty="0">
                <a:solidFill>
                  <a:schemeClr val="tx1"/>
                </a:solidFill>
                <a:effectLst/>
                <a:latin typeface="+mn-lt"/>
                <a:ea typeface="+mn-ea"/>
                <a:cs typeface="+mn-cs"/>
              </a:rPr>
              <a:t>“A Term of Art is a word or phrase that has a very specific meaning within a profession or industry. In other words, the definition does not change depending on who you ask. If you are speaking with an attorney in New York or an attorney in California, certain legal terms mean the exact same thing everywhere.</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4</a:t>
            </a:fld>
            <a:endParaRPr lang="en-US"/>
          </a:p>
        </p:txBody>
      </p:sp>
    </p:spTree>
    <p:extLst>
      <p:ext uri="{BB962C8B-B14F-4D97-AF65-F5344CB8AC3E}">
        <p14:creationId xmlns:p14="http://schemas.microsoft.com/office/powerpoint/2010/main" val="315945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are Terms of Art Important:</a:t>
            </a:r>
          </a:p>
          <a:p>
            <a:r>
              <a:rPr lang="en-US" sz="1200" kern="1200" dirty="0">
                <a:solidFill>
                  <a:schemeClr val="tx1"/>
                </a:solidFill>
                <a:effectLst/>
                <a:latin typeface="+mn-lt"/>
                <a:ea typeface="+mn-ea"/>
                <a:cs typeface="+mn-cs"/>
              </a:rPr>
              <a:t>The reason is simple: There has to be consistency.</a:t>
            </a:r>
          </a:p>
          <a:p>
            <a:r>
              <a:rPr lang="en-US" sz="1200" kern="1200" dirty="0">
                <a:solidFill>
                  <a:schemeClr val="tx1"/>
                </a:solidFill>
                <a:effectLst/>
                <a:latin typeface="+mn-lt"/>
                <a:ea typeface="+mn-ea"/>
                <a:cs typeface="+mn-cs"/>
              </a:rPr>
              <a:t>The same thing exists in medicine. If a doctor tells another doctor that a patient has a specific condition, there is no room for personal interpretation. The definition has to be universally understood because, in many cases, it literally becomes a matter of life and death.</a:t>
            </a:r>
          </a:p>
          <a:p>
            <a:r>
              <a:rPr lang="en-US" sz="1200" kern="1200" dirty="0">
                <a:solidFill>
                  <a:schemeClr val="tx1"/>
                </a:solidFill>
                <a:effectLst/>
                <a:latin typeface="+mn-lt"/>
                <a:ea typeface="+mn-ea"/>
                <a:cs typeface="+mn-cs"/>
              </a:rPr>
              <a:t>In law, misunderstanding a definition can have serious financial or legal consequences. These professions rely on consistency because the outcomes are important.</a:t>
            </a:r>
          </a:p>
          <a:p>
            <a:r>
              <a:rPr lang="en-US" sz="1200" kern="1200" dirty="0">
                <a:solidFill>
                  <a:schemeClr val="tx1"/>
                </a:solidFill>
                <a:effectLst/>
                <a:latin typeface="+mn-lt"/>
                <a:ea typeface="+mn-ea"/>
                <a:cs typeface="+mn-cs"/>
              </a:rPr>
              <a:t>Now think about financial services for a moment. We are talking about your life savings. Your retirement income. Your future lifestyle. Potentially your legacy and the financial well-being of your family.</a:t>
            </a:r>
          </a:p>
          <a:p>
            <a:r>
              <a:rPr lang="en-US" sz="1200" kern="1200" dirty="0">
                <a:solidFill>
                  <a:schemeClr val="tx1"/>
                </a:solidFill>
                <a:effectLst/>
                <a:latin typeface="+mn-lt"/>
                <a:ea typeface="+mn-ea"/>
                <a:cs typeface="+mn-cs"/>
              </a:rPr>
              <a:t>These are major decisions with real consequences. Yet oddly enough, when it comes to something as important as risk, there often is no standard definition.</a:t>
            </a:r>
          </a:p>
          <a:p>
            <a:r>
              <a:rPr lang="en-US" sz="1200" kern="1200" dirty="0">
                <a:solidFill>
                  <a:schemeClr val="tx1"/>
                </a:solidFill>
                <a:effectLst/>
                <a:latin typeface="+mn-lt"/>
                <a:ea typeface="+mn-ea"/>
                <a:cs typeface="+mn-cs"/>
              </a:rPr>
              <a:t>One advisor may define risk one way. Another advisor may define it completely differently. One software program may measure risk one way. Another may use an entirely different methodology.</a:t>
            </a:r>
          </a:p>
          <a:p>
            <a:r>
              <a:rPr lang="en-US" sz="1200" kern="1200" dirty="0">
                <a:solidFill>
                  <a:schemeClr val="tx1"/>
                </a:solidFill>
                <a:effectLst/>
                <a:latin typeface="+mn-lt"/>
                <a:ea typeface="+mn-ea"/>
                <a:cs typeface="+mn-cs"/>
              </a:rPr>
              <a:t>So the question becomes: Why?</a:t>
            </a:r>
          </a:p>
          <a:p>
            <a:r>
              <a:rPr lang="en-US" sz="1200" kern="1200" dirty="0">
                <a:solidFill>
                  <a:schemeClr val="tx1"/>
                </a:solidFill>
                <a:effectLst/>
                <a:latin typeface="+mn-lt"/>
                <a:ea typeface="+mn-ea"/>
                <a:cs typeface="+mn-cs"/>
              </a:rPr>
              <a:t>Why is something this important often treated as a matter of opinion? Why is there no universal framework that consumers fully understand? That is part of the challenge for many retirees today.</a:t>
            </a:r>
          </a:p>
          <a:p>
            <a:r>
              <a:rPr lang="en-US" sz="1200" kern="1200" dirty="0">
                <a:solidFill>
                  <a:schemeClr val="tx1"/>
                </a:solidFill>
                <a:effectLst/>
                <a:latin typeface="+mn-lt"/>
                <a:ea typeface="+mn-ea"/>
                <a:cs typeface="+mn-cs"/>
              </a:rPr>
              <a:t>People are making critical financial decisions while often operating from completely different definitions and assumptions.</a:t>
            </a:r>
          </a:p>
          <a:p>
            <a:r>
              <a:rPr lang="en-US" sz="1200" kern="1200" dirty="0">
                <a:solidFill>
                  <a:schemeClr val="tx1"/>
                </a:solidFill>
                <a:effectLst/>
                <a:latin typeface="+mn-lt"/>
                <a:ea typeface="+mn-ea"/>
                <a:cs typeface="+mn-cs"/>
              </a:rPr>
              <a:t>Our belief is that before someone can make informed retirement decisions, they first need clarity around what risk actually means to them personally.”</a:t>
            </a:r>
          </a:p>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5</a:t>
            </a:fld>
            <a:endParaRPr lang="en-US"/>
          </a:p>
        </p:txBody>
      </p:sp>
    </p:spTree>
    <p:extLst>
      <p:ext uri="{BB962C8B-B14F-4D97-AF65-F5344CB8AC3E}">
        <p14:creationId xmlns:p14="http://schemas.microsoft.com/office/powerpoint/2010/main" val="262105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most important conversations in retirement planning is understanding the difference between risk tolerance and risk capacity. These are two completely different things, yet many people assume they are the same.</a:t>
            </a:r>
          </a:p>
          <a:p>
            <a:r>
              <a:rPr lang="en-US" sz="1200" kern="1200" dirty="0">
                <a:solidFill>
                  <a:schemeClr val="tx1"/>
                </a:solidFill>
                <a:effectLst/>
                <a:latin typeface="+mn-lt"/>
                <a:ea typeface="+mn-ea"/>
                <a:cs typeface="+mn-cs"/>
              </a:rPr>
              <a:t>Risk tolerance is emotional. It is your comfort level with uncertainty and market volatility.</a:t>
            </a:r>
          </a:p>
          <a:p>
            <a:r>
              <a:rPr lang="en-US" sz="1200" kern="1200" dirty="0">
                <a:solidFill>
                  <a:schemeClr val="tx1"/>
                </a:solidFill>
                <a:effectLst/>
                <a:latin typeface="+mn-lt"/>
                <a:ea typeface="+mn-ea"/>
                <a:cs typeface="+mn-cs"/>
              </a:rPr>
              <a:t>In simple terms: How much movement in your accounts can you emotionally handle before it starts affecting your peace of mind? Some people can watch the market move up and down without much concern.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Others become extremely uncomfortable during periods of volatility. Neither person is necessarily right or wrong. People are wired differently emotionally.</a:t>
            </a:r>
          </a:p>
          <a:p>
            <a:r>
              <a:rPr lang="en-US" sz="1200" kern="1200" dirty="0">
                <a:solidFill>
                  <a:schemeClr val="tx1"/>
                </a:solidFill>
                <a:effectLst/>
                <a:latin typeface="+mn-lt"/>
                <a:ea typeface="+mn-ea"/>
                <a:cs typeface="+mn-cs"/>
              </a:rPr>
              <a:t>Now risk capacity is different. Risk capacity is mathematical. It is your financial ability to absorb risk without damaging your long-term retirement goals.</a:t>
            </a:r>
          </a:p>
          <a:p>
            <a:r>
              <a:rPr lang="en-US" sz="1200" kern="1200" dirty="0">
                <a:solidFill>
                  <a:schemeClr val="tx1"/>
                </a:solidFill>
                <a:effectLst/>
                <a:latin typeface="+mn-lt"/>
                <a:ea typeface="+mn-ea"/>
                <a:cs typeface="+mn-cs"/>
              </a:rPr>
              <a:t>In other words: Even if you are emotionally comfortable taking risk, can your retirement actually afford to take that level of risk? Those are two separate questions.</a:t>
            </a:r>
          </a:p>
          <a:p>
            <a:r>
              <a:rPr lang="en-US" sz="1200" kern="1200" dirty="0">
                <a:solidFill>
                  <a:schemeClr val="tx1"/>
                </a:solidFill>
                <a:effectLst/>
                <a:latin typeface="+mn-lt"/>
                <a:ea typeface="+mn-ea"/>
                <a:cs typeface="+mn-cs"/>
              </a:rPr>
              <a:t>For example, someone may have a very high-risk tolerance emotionally. They may say: ‘I am comfortable being aggressive.’ But if they are retiring next year and depending on those assets for income, their risk capacity may actually be much lower.</a:t>
            </a:r>
          </a:p>
          <a:p>
            <a:r>
              <a:rPr lang="en-US" sz="1200" kern="1200" dirty="0">
                <a:solidFill>
                  <a:schemeClr val="tx1"/>
                </a:solidFill>
                <a:effectLst/>
                <a:latin typeface="+mn-lt"/>
                <a:ea typeface="+mn-ea"/>
                <a:cs typeface="+mn-cs"/>
              </a:rPr>
              <a:t>On the other hand, someone may have a very low emotional tolerance for risk, but financially they may have enough income, enough assets, or enough flexibility to withstand volatility better than they realize.</a:t>
            </a:r>
          </a:p>
          <a:p>
            <a:r>
              <a:rPr lang="en-US" sz="1200" kern="1200" dirty="0">
                <a:solidFill>
                  <a:schemeClr val="tx1"/>
                </a:solidFill>
                <a:effectLst/>
                <a:latin typeface="+mn-lt"/>
                <a:ea typeface="+mn-ea"/>
                <a:cs typeface="+mn-cs"/>
              </a:rPr>
              <a:t>The problem is that many retirees only focus on one side of the equation. They either make emotional decisions based on fear…or mathematical decisions that ignore how they actually feel during market downturns.</a:t>
            </a:r>
          </a:p>
          <a:p>
            <a:r>
              <a:rPr lang="en-US" sz="1200" kern="1200" dirty="0">
                <a:solidFill>
                  <a:schemeClr val="tx1"/>
                </a:solidFill>
                <a:effectLst/>
                <a:latin typeface="+mn-lt"/>
                <a:ea typeface="+mn-ea"/>
                <a:cs typeface="+mn-cs"/>
              </a:rPr>
              <a:t>A proper retirement strategy should ideally account for both. Not just how much risk you are willing to take… but how much risk your retirement plan can realistically withstand.”</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2002265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not really a question of if a bear market will happen during your retirement. A better question is: When will it happen? And does your current plan account for it? Can your retirement strategy withstand a significant market decline without forcing major changes to your lifestyle, income, or future plans? That is an important distinction.</a:t>
            </a:r>
          </a:p>
          <a:p>
            <a:r>
              <a:rPr lang="en-US" sz="1200" kern="1200" dirty="0">
                <a:solidFill>
                  <a:schemeClr val="tx1"/>
                </a:solidFill>
                <a:effectLst/>
                <a:latin typeface="+mn-lt"/>
                <a:ea typeface="+mn-ea"/>
                <a:cs typeface="+mn-cs"/>
              </a:rPr>
              <a:t>Many people build retirement plans assuming average returns over time, but retirement does not happen in averages. It happens year by year in real time. If a major downturn happens at the wrong time, especially early in retirement while distributions are being taken, the impact can be significant. </a:t>
            </a:r>
          </a:p>
          <a:p>
            <a:r>
              <a:rPr lang="en-US" sz="1200" kern="1200" dirty="0">
                <a:solidFill>
                  <a:schemeClr val="tx1"/>
                </a:solidFill>
                <a:effectLst/>
                <a:latin typeface="+mn-lt"/>
                <a:ea typeface="+mn-ea"/>
                <a:cs typeface="+mn-cs"/>
              </a:rPr>
              <a:t>Now historically, a bear market is typically defined as a market decline of 20% or greater. Looking at market history, bear markets have occurred roughly every 5.7 years on average. The average bear market has lasted around 10 months and historically brought the market down approximately 35%.</a:t>
            </a:r>
          </a:p>
          <a:p>
            <a:r>
              <a:rPr lang="en-US" sz="1200" kern="1200" dirty="0">
                <a:solidFill>
                  <a:schemeClr val="tx1"/>
                </a:solidFill>
                <a:effectLst/>
                <a:latin typeface="+mn-lt"/>
                <a:ea typeface="+mn-ea"/>
                <a:cs typeface="+mn-cs"/>
              </a:rPr>
              <a:t>Think about that for a moment. Imagine seeing a million-dollar portfolio temporarily decline to roughly six hundred and fifty thousand dollars while still needing to pull income from it to live. That becomes very real emotionally for retirees.</a:t>
            </a:r>
          </a:p>
          <a:p>
            <a:r>
              <a:rPr lang="en-US" sz="1200" kern="1200" dirty="0">
                <a:solidFill>
                  <a:schemeClr val="tx1"/>
                </a:solidFill>
                <a:effectLst/>
                <a:latin typeface="+mn-lt"/>
                <a:ea typeface="+mn-ea"/>
                <a:cs typeface="+mn-cs"/>
              </a:rPr>
              <a:t>This is why market risk matters so much differently in retirement than it does during your working years. When you are working and contributing to retirement accounts, downturns may simply feel uncomfortable. When you are retired and taking income from those accounts, market declines can potentially create lasting damage to the sustainability of a retirement plan.</a:t>
            </a:r>
          </a:p>
          <a:p>
            <a:r>
              <a:rPr lang="en-US" sz="1200" kern="1200" dirty="0">
                <a:solidFill>
                  <a:schemeClr val="tx1"/>
                </a:solidFill>
                <a:effectLst/>
                <a:latin typeface="+mn-lt"/>
                <a:ea typeface="+mn-ea"/>
                <a:cs typeface="+mn-cs"/>
              </a:rPr>
              <a:t>That does not necessarily mean someone should avoid investing altogether. It simply means retirement planning should include honest conversations about: What happens during difficult markets? How much downside exposure exists? How would income be impacted? Would changes need to be made?</a:t>
            </a:r>
          </a:p>
          <a:p>
            <a:r>
              <a:rPr lang="en-US" sz="1200" kern="1200" dirty="0">
                <a:solidFill>
                  <a:schemeClr val="tx1"/>
                </a:solidFill>
                <a:effectLst/>
                <a:latin typeface="+mn-lt"/>
                <a:ea typeface="+mn-ea"/>
                <a:cs typeface="+mn-cs"/>
              </a:rPr>
              <a:t>Those are the types of questions many retirees never fully stress test until a bear market actually happens.”</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3239853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444444"/>
                </a:solidFill>
                <a:effectLst/>
                <a:latin typeface="Calibri" panose="020F0502020204030204" pitchFamily="34" charset="0"/>
              </a:rPr>
              <a:t>​</a:t>
            </a:r>
            <a:r>
              <a:rPr lang="en-US" sz="1200" kern="1200" dirty="0">
                <a:solidFill>
                  <a:schemeClr val="tx1"/>
                </a:solidFill>
                <a:effectLst/>
                <a:latin typeface="+mn-lt"/>
                <a:ea typeface="+mn-ea"/>
                <a:cs typeface="+mn-cs"/>
              </a:rPr>
              <a:t>“Let me ask another question. How many people here have ever heard the term ‘Sequence of Returns Risk’ or ‘Sequence of Returns Event’ before?”</a:t>
            </a:r>
          </a:p>
          <a:p>
            <a:r>
              <a:rPr lang="en-US" sz="1200" kern="1200" dirty="0">
                <a:solidFill>
                  <a:schemeClr val="tx1"/>
                </a:solidFill>
                <a:effectLst/>
                <a:latin typeface="+mn-lt"/>
                <a:ea typeface="+mn-ea"/>
                <a:cs typeface="+mn-cs"/>
              </a:rPr>
              <a:t>[Pause and interact with the audience.]</a:t>
            </a:r>
          </a:p>
          <a:p>
            <a:r>
              <a:rPr lang="en-US" sz="1200" kern="1200" dirty="0">
                <a:solidFill>
                  <a:schemeClr val="tx1"/>
                </a:solidFill>
                <a:effectLst/>
                <a:latin typeface="+mn-lt"/>
                <a:ea typeface="+mn-ea"/>
                <a:cs typeface="+mn-cs"/>
              </a:rPr>
              <a:t>“For most people, this is not something they have ever discussed with their advisor, yet it can have a major impact on retirement outcomes. Sequence of returns risk refers to the order in which market returns happen during retirement. The key word there is order.</a:t>
            </a:r>
          </a:p>
          <a:p>
            <a:r>
              <a:rPr lang="en-US" sz="1200" kern="1200" dirty="0">
                <a:solidFill>
                  <a:schemeClr val="tx1"/>
                </a:solidFill>
                <a:effectLst/>
                <a:latin typeface="+mn-lt"/>
                <a:ea typeface="+mn-ea"/>
                <a:cs typeface="+mn-cs"/>
              </a:rPr>
              <a:t>Most people assume that average return is all that matters. In reality, when losses occur can matter just as much, and sometimes even more, than the average return itself.</a:t>
            </a:r>
          </a:p>
          <a:p>
            <a:r>
              <a:rPr lang="en-US" sz="1200" kern="1200" dirty="0">
                <a:solidFill>
                  <a:schemeClr val="tx1"/>
                </a:solidFill>
                <a:effectLst/>
                <a:latin typeface="+mn-lt"/>
                <a:ea typeface="+mn-ea"/>
                <a:cs typeface="+mn-cs"/>
              </a:rPr>
              <a:t>Here is why. When you are working and contributing money into your retirement accounts, market downturns can actually benefit you in some ways because you are continuing to buy investments at lower prices over time.</a:t>
            </a:r>
          </a:p>
          <a:p>
            <a:r>
              <a:rPr lang="en-US" sz="1200" kern="1200" dirty="0">
                <a:solidFill>
                  <a:schemeClr val="tx1"/>
                </a:solidFill>
                <a:effectLst/>
                <a:latin typeface="+mn-lt"/>
                <a:ea typeface="+mn-ea"/>
                <a:cs typeface="+mn-cs"/>
              </a:rPr>
              <a:t>Retirement changes the equation. Now instead of contributing money into your accounts, you are withdrawing money from them to create income. That means if a major market decline happens early in retirement, you may be forced to withdraw income from accounts that are simultaneously declining in value. That combination can create long-term damage to a portfolio.</a:t>
            </a:r>
          </a:p>
          <a:p>
            <a:r>
              <a:rPr lang="en-US" sz="1200" kern="1200" dirty="0">
                <a:solidFill>
                  <a:schemeClr val="tx1"/>
                </a:solidFill>
                <a:effectLst/>
                <a:latin typeface="+mn-lt"/>
                <a:ea typeface="+mn-ea"/>
                <a:cs typeface="+mn-cs"/>
              </a:rPr>
              <a:t>Even if the market eventually recovers. This is what sequence of returns risk is really about. Not simply whether markets recover over time…but whether your retirement plan can survive the timing of those downturns while income is being taken out. And this is important because history suggests that bear markets are not rare events.</a:t>
            </a:r>
          </a:p>
          <a:p>
            <a:r>
              <a:rPr lang="en-US" sz="1200" kern="1200" dirty="0">
                <a:solidFill>
                  <a:schemeClr val="tx1"/>
                </a:solidFill>
                <a:effectLst/>
                <a:latin typeface="+mn-lt"/>
                <a:ea typeface="+mn-ea"/>
                <a:cs typeface="+mn-cs"/>
              </a:rPr>
              <a:t>They are normal events. The question becomes: What happens if one occurs during the early years of your retirement?”</a:t>
            </a:r>
          </a:p>
          <a:p>
            <a:pPr algn="l" rtl="0" fontAlgn="base"/>
            <a:endParaRPr lang="en-US" sz="12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2641266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is Investor #2.​</a:t>
            </a:r>
          </a:p>
          <a:p>
            <a:r>
              <a:rPr lang="en-US" sz="1200" kern="1200" dirty="0">
                <a:solidFill>
                  <a:schemeClr val="tx1"/>
                </a:solidFill>
                <a:effectLst/>
                <a:latin typeface="+mn-lt"/>
                <a:ea typeface="+mn-ea"/>
                <a:cs typeface="+mn-cs"/>
              </a:rPr>
              <a:t>Again, they received the exact same rate of return and took the same annual withdrawal but this retiree took their losses later in retirement.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10</a:t>
            </a:fld>
            <a:endParaRPr lang="en-US"/>
          </a:p>
        </p:txBody>
      </p:sp>
    </p:spTree>
    <p:extLst>
      <p:ext uri="{BB962C8B-B14F-4D97-AF65-F5344CB8AC3E}">
        <p14:creationId xmlns:p14="http://schemas.microsoft.com/office/powerpoint/2010/main" val="251503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2FF9-9851-C0FE-BD52-493FF1619CB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2913985-A27A-721A-8BB5-BF453DA505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7666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217E-E3F9-EA01-A33D-58D0BE28F1A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6B76554-4232-64CD-A1AC-16976BC74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a:extLst>
              <a:ext uri="{FF2B5EF4-FFF2-40B4-BE49-F238E27FC236}">
                <a16:creationId xmlns:a16="http://schemas.microsoft.com/office/drawing/2014/main" id="{D24DFAE3-279A-EF9C-368A-5B2EC6AE0A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449" y="5789704"/>
            <a:ext cx="3366407" cy="547383"/>
          </a:xfrm>
          <a:prstGeom prst="rect">
            <a:avLst/>
          </a:prstGeom>
        </p:spPr>
      </p:pic>
      <p:sp>
        <p:nvSpPr>
          <p:cNvPr id="8" name="TextBox 7">
            <a:extLst>
              <a:ext uri="{FF2B5EF4-FFF2-40B4-BE49-F238E27FC236}">
                <a16:creationId xmlns:a16="http://schemas.microsoft.com/office/drawing/2014/main" id="{6F73188F-E344-BF6B-0B37-0A82059A556E}"/>
              </a:ext>
            </a:extLst>
          </p:cNvPr>
          <p:cNvSpPr txBox="1"/>
          <p:nvPr userDrawn="1"/>
        </p:nvSpPr>
        <p:spPr>
          <a:xfrm>
            <a:off x="6265020" y="5780211"/>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FF1445A6-325F-0B02-7C15-6CB2889860BC}"/>
              </a:ext>
            </a:extLst>
          </p:cNvPr>
          <p:cNvCxnSpPr>
            <a:cxnSpLocks/>
          </p:cNvCxnSpPr>
          <p:nvPr userDrawn="1"/>
        </p:nvCxnSpPr>
        <p:spPr>
          <a:xfrm>
            <a:off x="9473659" y="5851696"/>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D3B88D6-A13C-E36C-DF9A-C81665CFCF2B}"/>
              </a:ext>
            </a:extLst>
          </p:cNvPr>
          <p:cNvSpPr txBox="1"/>
          <p:nvPr userDrawn="1"/>
        </p:nvSpPr>
        <p:spPr>
          <a:xfrm>
            <a:off x="9650772" y="5780211"/>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214395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FD4D-068B-5DA2-3403-A763223F2E49}"/>
              </a:ext>
            </a:extLst>
          </p:cNvPr>
          <p:cNvSpPr>
            <a:spLocks noGrp="1"/>
          </p:cNvSpPr>
          <p:nvPr>
            <p:ph type="title"/>
          </p:nvPr>
        </p:nvSpPr>
        <p:spPr>
          <a:xfrm>
            <a:off x="831850" y="1709738"/>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78C3938-38DA-C698-EB20-3662817E3FA7}"/>
              </a:ext>
            </a:extLst>
          </p:cNvPr>
          <p:cNvSpPr>
            <a:spLocks noGrp="1"/>
          </p:cNvSpPr>
          <p:nvPr>
            <p:ph type="body" idx="1"/>
          </p:nvPr>
        </p:nvSpPr>
        <p:spPr>
          <a:xfrm>
            <a:off x="831850" y="4589463"/>
            <a:ext cx="10515600" cy="721091"/>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descr="A black and white logo&#10;&#10;Description automatically generated">
            <a:extLst>
              <a:ext uri="{FF2B5EF4-FFF2-40B4-BE49-F238E27FC236}">
                <a16:creationId xmlns:a16="http://schemas.microsoft.com/office/drawing/2014/main" id="{43C0D4D6-0705-EF0E-4553-7C55AA7D4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449" y="5789704"/>
            <a:ext cx="3366407" cy="547383"/>
          </a:xfrm>
          <a:prstGeom prst="rect">
            <a:avLst/>
          </a:prstGeom>
        </p:spPr>
      </p:pic>
      <p:sp>
        <p:nvSpPr>
          <p:cNvPr id="8" name="TextBox 7">
            <a:extLst>
              <a:ext uri="{FF2B5EF4-FFF2-40B4-BE49-F238E27FC236}">
                <a16:creationId xmlns:a16="http://schemas.microsoft.com/office/drawing/2014/main" id="{D174D2D2-3E0C-EDB7-E2C4-72C074326647}"/>
              </a:ext>
            </a:extLst>
          </p:cNvPr>
          <p:cNvSpPr txBox="1"/>
          <p:nvPr userDrawn="1"/>
        </p:nvSpPr>
        <p:spPr>
          <a:xfrm>
            <a:off x="6265020" y="5780211"/>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1EE47C43-44D2-74CD-181A-C05239AA2538}"/>
              </a:ext>
            </a:extLst>
          </p:cNvPr>
          <p:cNvCxnSpPr>
            <a:cxnSpLocks/>
          </p:cNvCxnSpPr>
          <p:nvPr userDrawn="1"/>
        </p:nvCxnSpPr>
        <p:spPr>
          <a:xfrm>
            <a:off x="9473659" y="5851696"/>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9733DF-8C64-02E8-4FB9-96A870F78188}"/>
              </a:ext>
            </a:extLst>
          </p:cNvPr>
          <p:cNvSpPr txBox="1"/>
          <p:nvPr userDrawn="1"/>
        </p:nvSpPr>
        <p:spPr>
          <a:xfrm>
            <a:off x="9650772" y="5780211"/>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26323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0F75-5FEE-8DE3-DB78-A1DE9CBB4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F1910-B3D8-FC1F-9EFA-79ECAA42679A}"/>
              </a:ext>
            </a:extLst>
          </p:cNvPr>
          <p:cNvSpPr>
            <a:spLocks noGrp="1"/>
          </p:cNvSpPr>
          <p:nvPr>
            <p:ph sz="half" idx="1"/>
          </p:nvPr>
        </p:nvSpPr>
        <p:spPr>
          <a:xfrm>
            <a:off x="838200" y="1825625"/>
            <a:ext cx="5181600" cy="3473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95C0BB-598D-D1BF-7769-888F6869E3C6}"/>
              </a:ext>
            </a:extLst>
          </p:cNvPr>
          <p:cNvSpPr>
            <a:spLocks noGrp="1"/>
          </p:cNvSpPr>
          <p:nvPr>
            <p:ph sz="half" idx="2"/>
          </p:nvPr>
        </p:nvSpPr>
        <p:spPr>
          <a:xfrm>
            <a:off x="6172200" y="1825625"/>
            <a:ext cx="5181600" cy="3473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and white logo&#10;&#10;Description automatically generated">
            <a:extLst>
              <a:ext uri="{FF2B5EF4-FFF2-40B4-BE49-F238E27FC236}">
                <a16:creationId xmlns:a16="http://schemas.microsoft.com/office/drawing/2014/main" id="{24C2318C-65C8-CA33-603C-9FB5449797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449" y="5789704"/>
            <a:ext cx="3366407" cy="547383"/>
          </a:xfrm>
          <a:prstGeom prst="rect">
            <a:avLst/>
          </a:prstGeom>
        </p:spPr>
      </p:pic>
      <p:sp>
        <p:nvSpPr>
          <p:cNvPr id="9" name="TextBox 8">
            <a:extLst>
              <a:ext uri="{FF2B5EF4-FFF2-40B4-BE49-F238E27FC236}">
                <a16:creationId xmlns:a16="http://schemas.microsoft.com/office/drawing/2014/main" id="{6FF6CCC1-647E-62F1-1070-8C7E31356E17}"/>
              </a:ext>
            </a:extLst>
          </p:cNvPr>
          <p:cNvSpPr txBox="1"/>
          <p:nvPr userDrawn="1"/>
        </p:nvSpPr>
        <p:spPr>
          <a:xfrm>
            <a:off x="6265020" y="5780211"/>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E7775B9B-0D16-85C5-DAC8-BD9940E458B7}"/>
              </a:ext>
            </a:extLst>
          </p:cNvPr>
          <p:cNvCxnSpPr>
            <a:cxnSpLocks/>
          </p:cNvCxnSpPr>
          <p:nvPr userDrawn="1"/>
        </p:nvCxnSpPr>
        <p:spPr>
          <a:xfrm>
            <a:off x="9473659" y="5851696"/>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3D854F1-65FE-5114-9279-7853E902FC87}"/>
              </a:ext>
            </a:extLst>
          </p:cNvPr>
          <p:cNvSpPr txBox="1"/>
          <p:nvPr userDrawn="1"/>
        </p:nvSpPr>
        <p:spPr>
          <a:xfrm>
            <a:off x="9650772" y="5780211"/>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515700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F34D-83F1-EE2E-3220-EDE353917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E59895-8D8A-917A-8BD6-9B82019AD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15F3DA-E4AE-BEF6-1EA6-5BB63D93143D}"/>
              </a:ext>
            </a:extLst>
          </p:cNvPr>
          <p:cNvSpPr>
            <a:spLocks noGrp="1"/>
          </p:cNvSpPr>
          <p:nvPr>
            <p:ph sz="half" idx="2"/>
          </p:nvPr>
        </p:nvSpPr>
        <p:spPr>
          <a:xfrm>
            <a:off x="839788" y="2505075"/>
            <a:ext cx="5157787" cy="2793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256E6E-9F09-D5A0-05E5-BA3A238ED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2932F-0E96-5B6F-5DCA-20E6B44FC19B}"/>
              </a:ext>
            </a:extLst>
          </p:cNvPr>
          <p:cNvSpPr>
            <a:spLocks noGrp="1"/>
          </p:cNvSpPr>
          <p:nvPr>
            <p:ph sz="quarter" idx="4"/>
          </p:nvPr>
        </p:nvSpPr>
        <p:spPr>
          <a:xfrm>
            <a:off x="6172200" y="2505075"/>
            <a:ext cx="5183188" cy="2793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and white logo&#10;&#10;Description automatically generated">
            <a:extLst>
              <a:ext uri="{FF2B5EF4-FFF2-40B4-BE49-F238E27FC236}">
                <a16:creationId xmlns:a16="http://schemas.microsoft.com/office/drawing/2014/main" id="{F991EFD5-DDEA-D70D-BF74-2D4A6B2FF0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449" y="5789704"/>
            <a:ext cx="3366407" cy="547383"/>
          </a:xfrm>
          <a:prstGeom prst="rect">
            <a:avLst/>
          </a:prstGeom>
        </p:spPr>
      </p:pic>
      <p:sp>
        <p:nvSpPr>
          <p:cNvPr id="11" name="TextBox 10">
            <a:extLst>
              <a:ext uri="{FF2B5EF4-FFF2-40B4-BE49-F238E27FC236}">
                <a16:creationId xmlns:a16="http://schemas.microsoft.com/office/drawing/2014/main" id="{D8DC8120-A408-589C-43E7-ECA3F83D64A9}"/>
              </a:ext>
            </a:extLst>
          </p:cNvPr>
          <p:cNvSpPr txBox="1"/>
          <p:nvPr userDrawn="1"/>
        </p:nvSpPr>
        <p:spPr>
          <a:xfrm>
            <a:off x="6265020" y="5780211"/>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2" name="Straight Connector 11">
            <a:extLst>
              <a:ext uri="{FF2B5EF4-FFF2-40B4-BE49-F238E27FC236}">
                <a16:creationId xmlns:a16="http://schemas.microsoft.com/office/drawing/2014/main" id="{E8D71E61-6D77-0D65-91D8-65C889350BBE}"/>
              </a:ext>
            </a:extLst>
          </p:cNvPr>
          <p:cNvCxnSpPr>
            <a:cxnSpLocks/>
          </p:cNvCxnSpPr>
          <p:nvPr userDrawn="1"/>
        </p:nvCxnSpPr>
        <p:spPr>
          <a:xfrm>
            <a:off x="9473659" y="5851696"/>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71ACBD-F88E-C9B1-9705-CBB7C592E844}"/>
              </a:ext>
            </a:extLst>
          </p:cNvPr>
          <p:cNvSpPr txBox="1"/>
          <p:nvPr userDrawn="1"/>
        </p:nvSpPr>
        <p:spPr>
          <a:xfrm>
            <a:off x="9650772" y="5780211"/>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251869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78A8-478F-5537-131E-1216B02BDE2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5166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66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B6D37-1E80-27B3-1C9A-B89D61144F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75C4441-A63D-6909-8D06-B0E87814820F}"/>
              </a:ext>
            </a:extLst>
          </p:cNvPr>
          <p:cNvSpPr>
            <a:spLocks noGrp="1"/>
          </p:cNvSpPr>
          <p:nvPr>
            <p:ph type="body" idx="1"/>
          </p:nvPr>
        </p:nvSpPr>
        <p:spPr>
          <a:xfrm>
            <a:off x="838200" y="1825625"/>
            <a:ext cx="10515600" cy="34668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111FF8C4-B483-EAAA-1C62-D7A1B4B5D8E3}"/>
              </a:ext>
            </a:extLst>
          </p:cNvPr>
          <p:cNvSpPr/>
          <p:nvPr userDrawn="1"/>
        </p:nvSpPr>
        <p:spPr>
          <a:xfrm>
            <a:off x="0" y="5493593"/>
            <a:ext cx="12192000" cy="1364407"/>
          </a:xfrm>
          <a:prstGeom prst="rect">
            <a:avLst/>
          </a:prstGeom>
          <a:solidFill>
            <a:srgbClr val="363A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3ED0BC-215F-A8CC-68C3-F3D3E18C2866}"/>
              </a:ext>
            </a:extLst>
          </p:cNvPr>
          <p:cNvSpPr/>
          <p:nvPr userDrawn="1"/>
        </p:nvSpPr>
        <p:spPr>
          <a:xfrm>
            <a:off x="0" y="5433660"/>
            <a:ext cx="12192000" cy="57938"/>
          </a:xfrm>
          <a:prstGeom prst="rect">
            <a:avLst/>
          </a:prstGeom>
          <a:gradFill>
            <a:gsLst>
              <a:gs pos="0">
                <a:srgbClr val="C4964B"/>
              </a:gs>
              <a:gs pos="100000">
                <a:srgbClr val="C4964B"/>
              </a:gs>
              <a:gs pos="42000">
                <a:srgbClr val="F2CB8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771966-AE35-CB42-2CBE-E421E8640535}"/>
              </a:ext>
            </a:extLst>
          </p:cNvPr>
          <p:cNvSpPr txBox="1"/>
          <p:nvPr userDrawn="1"/>
        </p:nvSpPr>
        <p:spPr>
          <a:xfrm>
            <a:off x="1698845" y="6516721"/>
            <a:ext cx="8794310" cy="200055"/>
          </a:xfrm>
          <a:prstGeom prst="rect">
            <a:avLst/>
          </a:prstGeom>
          <a:noFill/>
        </p:spPr>
        <p:txBody>
          <a:bodyPr wrap="square" rtlCol="0">
            <a:spAutoFit/>
          </a:bodyPr>
          <a:lstStyle/>
          <a:p>
            <a:pPr algn="ctr"/>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spTree>
    <p:extLst>
      <p:ext uri="{BB962C8B-B14F-4D97-AF65-F5344CB8AC3E}">
        <p14:creationId xmlns:p14="http://schemas.microsoft.com/office/powerpoint/2010/main" val="111082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kiplinger.com/taxes/tax-deduction-change-for-those-over-65?utm_source=chatgpt.com" TargetMode="External"/><Relationship Id="rId5" Type="http://schemas.openxmlformats.org/officeDocument/2006/relationships/hyperlink" Target="https://www.irs.gov/newsroom/one-big-beautiful-bill-act-tax-deductions-for-working-americans-and-seniors?utm_source=chatgpt.com" TargetMode="Externa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830FC-6A9D-B395-CCAB-FD35DF5541DC}"/>
              </a:ext>
            </a:extLst>
          </p:cNvPr>
          <p:cNvPicPr>
            <a:picLocks noChangeAspect="1"/>
          </p:cNvPicPr>
          <p:nvPr/>
        </p:nvPicPr>
        <p:blipFill>
          <a:blip r:embed="rId3"/>
          <a:srcRect l="211" t="13014" r="33542" b="33637"/>
          <a:stretch/>
        </p:blipFill>
        <p:spPr>
          <a:xfrm>
            <a:off x="-65309" y="-43206"/>
            <a:ext cx="12257310" cy="5464292"/>
          </a:xfrm>
          <a:prstGeom prst="rect">
            <a:avLst/>
          </a:prstGeom>
        </p:spPr>
      </p:pic>
      <p:sp>
        <p:nvSpPr>
          <p:cNvPr id="6" name="Rectangle 5">
            <a:extLst>
              <a:ext uri="{FF2B5EF4-FFF2-40B4-BE49-F238E27FC236}">
                <a16:creationId xmlns:a16="http://schemas.microsoft.com/office/drawing/2014/main" id="{B6728FEA-4092-1138-61CD-E37D08B92FB5}"/>
              </a:ext>
            </a:extLst>
          </p:cNvPr>
          <p:cNvSpPr/>
          <p:nvPr/>
        </p:nvSpPr>
        <p:spPr>
          <a:xfrm>
            <a:off x="-65308" y="-43206"/>
            <a:ext cx="12518566" cy="5464292"/>
          </a:xfrm>
          <a:prstGeom prst="rect">
            <a:avLst/>
          </a:prstGeom>
          <a:solidFill>
            <a:schemeClr val="tx1">
              <a:alpha val="498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F0ADA7-4644-7E94-7B72-17D5969DFD1E}"/>
              </a:ext>
            </a:extLst>
          </p:cNvPr>
          <p:cNvSpPr>
            <a:spLocks noGrp="1"/>
          </p:cNvSpPr>
          <p:nvPr>
            <p:ph type="ctrTitle"/>
          </p:nvPr>
        </p:nvSpPr>
        <p:spPr>
          <a:xfrm>
            <a:off x="552449" y="-402331"/>
            <a:ext cx="9144000" cy="2387600"/>
          </a:xfrm>
          <a:effectLst>
            <a:outerShdw blurRad="50800" dist="38100" dir="2700000" algn="tl" rotWithShape="0">
              <a:prstClr val="black">
                <a:alpha val="40000"/>
              </a:prstClr>
            </a:outerShdw>
          </a:effectLst>
        </p:spPr>
        <p:txBody>
          <a:bodyPr>
            <a:normAutofit/>
          </a:bodyPr>
          <a:lstStyle/>
          <a:p>
            <a:pPr algn="l"/>
            <a:r>
              <a:rPr lang="en-US" sz="6000" dirty="0">
                <a:solidFill>
                  <a:schemeClr val="bg1"/>
                </a:solidFill>
                <a:latin typeface="Arial Narrow" panose="020B0604020202020204" pitchFamily="34" charset="0"/>
                <a:cs typeface="Arial Narrow" panose="020B0604020202020204" pitchFamily="34" charset="0"/>
              </a:rPr>
              <a:t>THE RISK FACTOR</a:t>
            </a:r>
          </a:p>
        </p:txBody>
      </p:sp>
      <p:sp>
        <p:nvSpPr>
          <p:cNvPr id="3" name="Subtitle 2">
            <a:extLst>
              <a:ext uri="{FF2B5EF4-FFF2-40B4-BE49-F238E27FC236}">
                <a16:creationId xmlns:a16="http://schemas.microsoft.com/office/drawing/2014/main" id="{C647FDA6-3D6F-E495-6FE8-C49FEA50035A}"/>
              </a:ext>
            </a:extLst>
          </p:cNvPr>
          <p:cNvSpPr>
            <a:spLocks noGrp="1"/>
          </p:cNvSpPr>
          <p:nvPr>
            <p:ph type="subTitle" idx="1"/>
          </p:nvPr>
        </p:nvSpPr>
        <p:spPr>
          <a:xfrm>
            <a:off x="552449" y="2152750"/>
            <a:ext cx="9144000" cy="1655762"/>
          </a:xfrm>
          <a:effectLst>
            <a:outerShdw blurRad="50800" dist="38100" dir="2700000" algn="tl" rotWithShape="0">
              <a:prstClr val="black">
                <a:alpha val="40000"/>
              </a:prstClr>
            </a:outerShdw>
          </a:effectLst>
        </p:spPr>
        <p:txBody>
          <a:bodyPr/>
          <a:lstStyle/>
          <a:p>
            <a:pPr algn="l"/>
            <a:r>
              <a:rPr lang="en-US" i="1" dirty="0">
                <a:solidFill>
                  <a:schemeClr val="bg1"/>
                </a:solidFill>
              </a:rPr>
              <a:t>NAVIGATING MARKET RISK</a:t>
            </a:r>
          </a:p>
          <a:p>
            <a:pPr algn="l"/>
            <a:endParaRPr lang="en-US" dirty="0"/>
          </a:p>
        </p:txBody>
      </p:sp>
      <p:pic>
        <p:nvPicPr>
          <p:cNvPr id="12" name="Picture 11" descr="A black and white logo&#10;&#10;Description automatically generated">
            <a:extLst>
              <a:ext uri="{FF2B5EF4-FFF2-40B4-BE49-F238E27FC236}">
                <a16:creationId xmlns:a16="http://schemas.microsoft.com/office/drawing/2014/main" id="{52503068-987F-61C5-0EEE-6CDF44EAB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49" y="5789704"/>
            <a:ext cx="3366407" cy="547383"/>
          </a:xfrm>
          <a:prstGeom prst="rect">
            <a:avLst/>
          </a:prstGeom>
        </p:spPr>
      </p:pic>
      <p:cxnSp>
        <p:nvCxnSpPr>
          <p:cNvPr id="14" name="Straight Connector 13">
            <a:extLst>
              <a:ext uri="{FF2B5EF4-FFF2-40B4-BE49-F238E27FC236}">
                <a16:creationId xmlns:a16="http://schemas.microsoft.com/office/drawing/2014/main" id="{96FC6F7B-2FBC-C3B5-A170-C0A717EB85FF}"/>
              </a:ext>
            </a:extLst>
          </p:cNvPr>
          <p:cNvCxnSpPr>
            <a:cxnSpLocks/>
          </p:cNvCxnSpPr>
          <p:nvPr/>
        </p:nvCxnSpPr>
        <p:spPr>
          <a:xfrm>
            <a:off x="656155" y="2005793"/>
            <a:ext cx="4405702" cy="0"/>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F7AFC9F-A80B-89D7-BADD-265F9DACC368}"/>
              </a:ext>
            </a:extLst>
          </p:cNvPr>
          <p:cNvSpPr txBox="1"/>
          <p:nvPr/>
        </p:nvSpPr>
        <p:spPr>
          <a:xfrm>
            <a:off x="6265020" y="5780211"/>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6" name="Straight Connector 15">
            <a:extLst>
              <a:ext uri="{FF2B5EF4-FFF2-40B4-BE49-F238E27FC236}">
                <a16:creationId xmlns:a16="http://schemas.microsoft.com/office/drawing/2014/main" id="{F57AAB94-DDC0-96D1-BF6E-4F87BF552F26}"/>
              </a:ext>
            </a:extLst>
          </p:cNvPr>
          <p:cNvCxnSpPr>
            <a:cxnSpLocks/>
          </p:cNvCxnSpPr>
          <p:nvPr/>
        </p:nvCxnSpPr>
        <p:spPr>
          <a:xfrm>
            <a:off x="9473659" y="5851696"/>
            <a:ext cx="0" cy="389950"/>
          </a:xfrm>
          <a:prstGeom prst="line">
            <a:avLst/>
          </a:prstGeom>
          <a:ln w="19050">
            <a:solidFill>
              <a:srgbClr val="EEC67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BE444D-6F1E-17AB-707B-93068F6F421A}"/>
              </a:ext>
            </a:extLst>
          </p:cNvPr>
          <p:cNvSpPr txBox="1"/>
          <p:nvPr/>
        </p:nvSpPr>
        <p:spPr>
          <a:xfrm>
            <a:off x="9650772" y="5780211"/>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4" name="TextBox 3">
            <a:extLst>
              <a:ext uri="{FF2B5EF4-FFF2-40B4-BE49-F238E27FC236}">
                <a16:creationId xmlns:a16="http://schemas.microsoft.com/office/drawing/2014/main" id="{04D19895-1F56-01A4-4E88-4D098E023347}"/>
              </a:ext>
            </a:extLst>
          </p:cNvPr>
          <p:cNvSpPr txBox="1"/>
          <p:nvPr/>
        </p:nvSpPr>
        <p:spPr>
          <a:xfrm>
            <a:off x="2739121" y="5125233"/>
            <a:ext cx="6648449" cy="246221"/>
          </a:xfrm>
          <a:prstGeom prst="rect">
            <a:avLst/>
          </a:prstGeom>
          <a:noFill/>
        </p:spPr>
        <p:txBody>
          <a:bodyPr wrap="square" rtlCol="0">
            <a:spAutoFit/>
          </a:bodyPr>
          <a:lstStyle/>
          <a:p>
            <a:pPr algn="ctr"/>
            <a:r>
              <a:rPr lang="en-US" sz="1000" i="1" dirty="0">
                <a:solidFill>
                  <a:schemeClr val="bg1"/>
                </a:solidFill>
                <a:latin typeface="Arial" panose="020B0604020202020204" pitchFamily="34" charset="0"/>
                <a:cs typeface="Arial" panose="020B0604020202020204" pitchFamily="34" charset="0"/>
              </a:rPr>
              <a:t>Information is Current as of: May 2026</a:t>
            </a:r>
          </a:p>
        </p:txBody>
      </p:sp>
    </p:spTree>
    <p:extLst>
      <p:ext uri="{BB962C8B-B14F-4D97-AF65-F5344CB8AC3E}">
        <p14:creationId xmlns:p14="http://schemas.microsoft.com/office/powerpoint/2010/main" val="54828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33426C2-A6B1-6D75-FEA3-4EF39E036CB9}"/>
              </a:ext>
            </a:extLst>
          </p:cNvPr>
          <p:cNvSpPr/>
          <p:nvPr/>
        </p:nvSpPr>
        <p:spPr>
          <a:xfrm>
            <a:off x="0" y="6525152"/>
            <a:ext cx="12192000" cy="332848"/>
          </a:xfrm>
          <a:prstGeom prst="rect">
            <a:avLst/>
          </a:prstGeom>
          <a:solidFill>
            <a:srgbClr val="363A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rgbClr val="363A3E"/>
                </a:solidFill>
                <a:latin typeface="Arial" panose="020B0604020202020204" pitchFamily="34" charset="0"/>
                <a:cs typeface="Arial" panose="020B0604020202020204" pitchFamily="34" charset="0"/>
              </a:rPr>
              <a:t>S&amp;P 500 YEAR 2024 - 2001</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solidFill>
                  <a:srgbClr val="EEC67E"/>
                </a:solidFill>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rgbClr val="363A3E"/>
                </a:solidFill>
                <a:latin typeface="Arial" panose="020B0604020202020204" pitchFamily="34" charset="0"/>
                <a:cs typeface="Arial" panose="020B0604020202020204" pitchFamily="34" charset="0"/>
              </a:rPr>
              <a:t>AVG RETURN 5.90%</a:t>
            </a:r>
          </a:p>
        </p:txBody>
      </p:sp>
      <p:sp>
        <p:nvSpPr>
          <p:cNvPr id="6" name="TextBox 5">
            <a:extLst>
              <a:ext uri="{FF2B5EF4-FFF2-40B4-BE49-F238E27FC236}">
                <a16:creationId xmlns:a16="http://schemas.microsoft.com/office/drawing/2014/main" id="{C4E52191-92A7-0401-D276-3A8A872BE8ED}"/>
              </a:ext>
            </a:extLst>
          </p:cNvPr>
          <p:cNvSpPr txBox="1"/>
          <p:nvPr/>
        </p:nvSpPr>
        <p:spPr>
          <a:xfrm>
            <a:off x="839788" y="3601402"/>
            <a:ext cx="3521197" cy="2062103"/>
          </a:xfrm>
          <a:prstGeom prst="rect">
            <a:avLst/>
          </a:prstGeom>
          <a:noFill/>
        </p:spPr>
        <p:txBody>
          <a:bodyPr wrap="square">
            <a:spAutoFit/>
          </a:bodyPr>
          <a:lstStyle/>
          <a:p>
            <a:pPr marL="0" marR="0">
              <a:spcBef>
                <a:spcPts val="0"/>
              </a:spcBef>
              <a:spcAft>
                <a:spcPts val="0"/>
              </a:spcAft>
            </a:pPr>
            <a:r>
              <a:rPr lang="en-US" sz="800" i="1" dirty="0">
                <a:solidFill>
                  <a:srgbClr val="363A3E"/>
                </a:solidFill>
                <a:effectLst/>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363A3E"/>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https://www.macrotrends.net/2526/sp-500-historical-annual-returns</a:t>
            </a:r>
            <a:r>
              <a:rPr lang="en-US" sz="800" i="1" dirty="0">
                <a:solidFill>
                  <a:srgbClr val="363A3E"/>
                </a:solidFill>
                <a:effectLst/>
                <a:latin typeface="Arial" panose="020B0604020202020204" pitchFamily="34" charset="0"/>
                <a:ea typeface="Calibri" panose="020F0502020204030204" pitchFamily="34" charset="0"/>
                <a:cs typeface="Arial" panose="020B0604020202020204" pitchFamily="34" charset="0"/>
              </a:rPr>
              <a:t> Date </a:t>
            </a:r>
            <a:r>
              <a:rPr lang="en-US" sz="800" i="1">
                <a:solidFill>
                  <a:srgbClr val="363A3E"/>
                </a:solidFill>
                <a:effectLst/>
                <a:latin typeface="Arial" panose="020B0604020202020204" pitchFamily="34" charset="0"/>
                <a:ea typeface="Calibri" panose="020F0502020204030204" pitchFamily="34" charset="0"/>
                <a:cs typeface="Arial" panose="020B0604020202020204" pitchFamily="34" charset="0"/>
              </a:rPr>
              <a:t>Accessed 1/29/2025.</a:t>
            </a:r>
            <a:endParaRPr lang="en-US" sz="800" i="1" dirty="0">
              <a:solidFill>
                <a:srgbClr val="363A3E"/>
              </a:solidFill>
              <a:effectLst/>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363A3E"/>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a:t>
            </a:r>
            <a:r>
              <a:rPr lang="en-US" sz="800" b="0" i="1" u="none" strike="noStrike" dirty="0">
                <a:solidFill>
                  <a:srgbClr val="363A3E"/>
                </a:solidFill>
                <a:effectLst/>
                <a:latin typeface="Arial" panose="020B0604020202020204" pitchFamily="34" charset="0"/>
                <a:cs typeface="Arial" panose="020B0604020202020204" pitchFamily="34" charset="0"/>
              </a:rPr>
              <a:t>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endParaRPr lang="en-US" sz="800" i="1" dirty="0">
              <a:solidFill>
                <a:srgbClr val="363A3E"/>
              </a:solidFill>
              <a:latin typeface="Arial" panose="020B0604020202020204" pitchFamily="34" charset="0"/>
              <a:cs typeface="Arial" panose="020B0604020202020204" pitchFamily="34" charset="0"/>
            </a:endParaRPr>
          </a:p>
          <a:p>
            <a:pPr marL="0" marR="0">
              <a:spcBef>
                <a:spcPts val="0"/>
              </a:spcBef>
              <a:spcAft>
                <a:spcPts val="0"/>
              </a:spcAft>
            </a:pP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6D6670F-F8E8-57B4-5665-B27663468813}"/>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Title 3">
            <a:extLst>
              <a:ext uri="{FF2B5EF4-FFF2-40B4-BE49-F238E27FC236}">
                <a16:creationId xmlns:a16="http://schemas.microsoft.com/office/drawing/2014/main" id="{DDB7FF29-A519-1D64-8DA4-8ABF7E0A010D}"/>
              </a:ext>
            </a:extLst>
          </p:cNvPr>
          <p:cNvSpPr>
            <a:spLocks noGrp="1"/>
          </p:cNvSpPr>
          <p:nvPr>
            <p:ph type="title"/>
          </p:nvPr>
        </p:nvSpPr>
        <p:spPr>
          <a:xfrm>
            <a:off x="838200" y="585975"/>
            <a:ext cx="3831747" cy="1325563"/>
          </a:xfrm>
        </p:spPr>
        <p:txBody>
          <a:bodyPr/>
          <a:lstStyle/>
          <a:p>
            <a:r>
              <a:rPr lang="en-US" spc="-150" dirty="0">
                <a:solidFill>
                  <a:srgbClr val="363A3E"/>
                </a:solidFill>
                <a:latin typeface="Arial Narrow" panose="020B0604020202020204" pitchFamily="34" charset="0"/>
                <a:cs typeface="Arial Narrow" panose="020B0604020202020204" pitchFamily="34" charset="0"/>
              </a:rPr>
              <a:t>SEQUENCE OF RETURNS</a:t>
            </a:r>
            <a:endParaRPr lang="en-US" dirty="0">
              <a:solidFill>
                <a:srgbClr val="363A3E"/>
              </a:solidFill>
              <a:latin typeface="Arial Narrow" panose="020B0604020202020204" pitchFamily="34" charset="0"/>
              <a:cs typeface="Arial Narrow" panose="020B0604020202020204" pitchFamily="34" charset="0"/>
            </a:endParaRPr>
          </a:p>
        </p:txBody>
      </p:sp>
      <p:graphicFrame>
        <p:nvGraphicFramePr>
          <p:cNvPr id="4" name="Table 2">
            <a:extLst>
              <a:ext uri="{FF2B5EF4-FFF2-40B4-BE49-F238E27FC236}">
                <a16:creationId xmlns:a16="http://schemas.microsoft.com/office/drawing/2014/main" id="{8EC9D3CF-1ADF-A674-31AA-4659B2E74AF8}"/>
              </a:ext>
            </a:extLst>
          </p:cNvPr>
          <p:cNvGraphicFramePr>
            <a:graphicFrameLocks noGrp="1"/>
          </p:cNvGraphicFramePr>
          <p:nvPr>
            <p:extLst>
              <p:ext uri="{D42A27DB-BD31-4B8C-83A1-F6EECF244321}">
                <p14:modId xmlns:p14="http://schemas.microsoft.com/office/powerpoint/2010/main" val="2525587641"/>
              </p:ext>
            </p:extLst>
          </p:nvPr>
        </p:nvGraphicFramePr>
        <p:xfrm>
          <a:off x="4669947" y="142735"/>
          <a:ext cx="6968700" cy="6382417"/>
        </p:xfrm>
        <a:graphic>
          <a:graphicData uri="http://schemas.openxmlformats.org/drawingml/2006/table">
            <a:tbl>
              <a:tblPr firstRow="1" bandRow="1">
                <a:tableStyleId>{793D81CF-94F2-401A-BA57-92F5A7B2D0C5}</a:tableStyleId>
              </a:tblPr>
              <a:tblGrid>
                <a:gridCol w="540278">
                  <a:extLst>
                    <a:ext uri="{9D8B030D-6E8A-4147-A177-3AD203B41FA5}">
                      <a16:colId xmlns:a16="http://schemas.microsoft.com/office/drawing/2014/main" val="3870115412"/>
                    </a:ext>
                  </a:extLst>
                </a:gridCol>
                <a:gridCol w="1960925">
                  <a:extLst>
                    <a:ext uri="{9D8B030D-6E8A-4147-A177-3AD203B41FA5}">
                      <a16:colId xmlns:a16="http://schemas.microsoft.com/office/drawing/2014/main" val="4184258226"/>
                    </a:ext>
                  </a:extLst>
                </a:gridCol>
                <a:gridCol w="2481942">
                  <a:extLst>
                    <a:ext uri="{9D8B030D-6E8A-4147-A177-3AD203B41FA5}">
                      <a16:colId xmlns:a16="http://schemas.microsoft.com/office/drawing/2014/main" val="23139006"/>
                    </a:ext>
                  </a:extLst>
                </a:gridCol>
                <a:gridCol w="1985555">
                  <a:extLst>
                    <a:ext uri="{9D8B030D-6E8A-4147-A177-3AD203B41FA5}">
                      <a16:colId xmlns:a16="http://schemas.microsoft.com/office/drawing/2014/main" val="1931494437"/>
                    </a:ext>
                  </a:extLst>
                </a:gridCol>
              </a:tblGrid>
              <a:tr h="270313">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254671">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$ 1,195,800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$1435,560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449744664"/>
                  </a:ext>
                </a:extLst>
              </a:tr>
              <a:tr h="254671">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54671">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$1,194,933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$912,692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254671">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$986,866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$1,252,249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54671">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a:solidFill>
                            <a:schemeClr val="tx1"/>
                          </a:solidFill>
                        </a:rPr>
                        <a:t>$1,037,275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$1,205,935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54671">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a:solidFill>
                            <a:schemeClr val="tx1"/>
                          </a:solidFill>
                        </a:rPr>
                        <a:t>$1,155,935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$1,489,770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54671">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$1,439,770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$1,349,928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54671">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$1,299,928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$1,552,374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54671">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$1,502,374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$1,645,701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54671">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$1,595,701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$1,584,052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54671">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$1,534,052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$1,708,780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54671">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$1,658,780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$2,149,779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54671">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$2,099,779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54671">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54671">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$2,572,918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54671">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$2,522,918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$3,114,542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54671">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$3,064,542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$1,885,000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54671">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$1,835,000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$1,899,775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254671">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$1,849,775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$2,101,715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254671">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$2,051,715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$2,113,266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254671">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$2,063,266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$2,248,754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54671">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$2,198,754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$2,778,785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54671">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$2,728,785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$2,091,068</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54671">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$2,041,068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$1,774,913</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-13.04%</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bl>
          </a:graphicData>
        </a:graphic>
      </p:graphicFrame>
      <p:sp>
        <p:nvSpPr>
          <p:cNvPr id="11" name="Oval 10">
            <a:extLst>
              <a:ext uri="{FF2B5EF4-FFF2-40B4-BE49-F238E27FC236}">
                <a16:creationId xmlns:a16="http://schemas.microsoft.com/office/drawing/2014/main" id="{BE77966A-1F6A-F356-9DF7-9356871DE17D}"/>
              </a:ext>
            </a:extLst>
          </p:cNvPr>
          <p:cNvSpPr/>
          <p:nvPr/>
        </p:nvSpPr>
        <p:spPr>
          <a:xfrm>
            <a:off x="7849318" y="6205145"/>
            <a:ext cx="1138565" cy="365996"/>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4B5F1BE-CB40-51A8-FDEA-8663DA6E1DB8}"/>
              </a:ext>
            </a:extLst>
          </p:cNvPr>
          <p:cNvSpPr/>
          <p:nvPr/>
        </p:nvSpPr>
        <p:spPr>
          <a:xfrm>
            <a:off x="0" y="5597611"/>
            <a:ext cx="12192000" cy="1260389"/>
          </a:xfrm>
          <a:prstGeom prst="rect">
            <a:avLst/>
          </a:prstGeom>
          <a:solidFill>
            <a:srgbClr val="363A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41E1D3-7743-27E1-D9AB-C215DAA2336D}"/>
              </a:ext>
            </a:extLst>
          </p:cNvPr>
          <p:cNvSpPr/>
          <p:nvPr/>
        </p:nvSpPr>
        <p:spPr>
          <a:xfrm>
            <a:off x="8504525" y="5764706"/>
            <a:ext cx="999539" cy="732079"/>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A119C73-5278-C158-751D-2F0DB8130C54}"/>
              </a:ext>
            </a:extLst>
          </p:cNvPr>
          <p:cNvGraphicFramePr>
            <a:graphicFrameLocks noGrp="1"/>
          </p:cNvGraphicFramePr>
          <p:nvPr>
            <p:extLst>
              <p:ext uri="{D42A27DB-BD31-4B8C-83A1-F6EECF244321}">
                <p14:modId xmlns:p14="http://schemas.microsoft.com/office/powerpoint/2010/main" val="1382302778"/>
              </p:ext>
            </p:extLst>
          </p:nvPr>
        </p:nvGraphicFramePr>
        <p:xfrm>
          <a:off x="1088541" y="220383"/>
          <a:ext cx="4327283" cy="6386180"/>
        </p:xfrm>
        <a:graphic>
          <a:graphicData uri="http://schemas.openxmlformats.org/drawingml/2006/table">
            <a:tbl>
              <a:tblPr firstRow="1" bandRow="1">
                <a:tableStyleId>{793D81CF-94F2-401A-BA57-92F5A7B2D0C5}</a:tableStyleId>
              </a:tblPr>
              <a:tblGrid>
                <a:gridCol w="532775">
                  <a:extLst>
                    <a:ext uri="{9D8B030D-6E8A-4147-A177-3AD203B41FA5}">
                      <a16:colId xmlns:a16="http://schemas.microsoft.com/office/drawing/2014/main" val="3870115412"/>
                    </a:ext>
                  </a:extLst>
                </a:gridCol>
                <a:gridCol w="1157476">
                  <a:extLst>
                    <a:ext uri="{9D8B030D-6E8A-4147-A177-3AD203B41FA5}">
                      <a16:colId xmlns:a16="http://schemas.microsoft.com/office/drawing/2014/main" val="4184258226"/>
                    </a:ext>
                  </a:extLst>
                </a:gridCol>
                <a:gridCol w="1465017">
                  <a:extLst>
                    <a:ext uri="{9D8B030D-6E8A-4147-A177-3AD203B41FA5}">
                      <a16:colId xmlns:a16="http://schemas.microsoft.com/office/drawing/2014/main" val="23139006"/>
                    </a:ext>
                  </a:extLst>
                </a:gridCol>
                <a:gridCol w="1172015">
                  <a:extLst>
                    <a:ext uri="{9D8B030D-6E8A-4147-A177-3AD203B41FA5}">
                      <a16:colId xmlns:a16="http://schemas.microsoft.com/office/drawing/2014/main" val="1931494437"/>
                    </a:ext>
                  </a:extLst>
                </a:gridCol>
              </a:tblGrid>
              <a:tr h="221868">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0">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$1,000,000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$869,600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-13.04%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40989">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$819,600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$628,059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0">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$578,059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$730,552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40989">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$680,552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$741,733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40989">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$691,733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$712,485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40989">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$662,485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$752,716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40989">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$702,716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$727,521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40989">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$677,521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$416,743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40989">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$366,743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40989">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40989">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40989">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40989">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40989">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40989">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40989">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$349,112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$382,418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40989">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0">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$346,973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$325,322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0">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0">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$354,401</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40989">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$304,401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$386,254</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40989">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$336,254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$270,887</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40989">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$220,887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$275,181</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r h="240989">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$275,181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$341, 857</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60683593"/>
                  </a:ext>
                </a:extLst>
              </a:tr>
            </a:tbl>
          </a:graphicData>
        </a:graphic>
      </p:graphicFrame>
      <p:graphicFrame>
        <p:nvGraphicFramePr>
          <p:cNvPr id="3" name="Table 2">
            <a:extLst>
              <a:ext uri="{FF2B5EF4-FFF2-40B4-BE49-F238E27FC236}">
                <a16:creationId xmlns:a16="http://schemas.microsoft.com/office/drawing/2014/main" id="{F6C7B4E8-D452-3882-4720-7D2E95768F3E}"/>
              </a:ext>
            </a:extLst>
          </p:cNvPr>
          <p:cNvGraphicFramePr>
            <a:graphicFrameLocks noGrp="1"/>
          </p:cNvGraphicFramePr>
          <p:nvPr>
            <p:extLst>
              <p:ext uri="{D42A27DB-BD31-4B8C-83A1-F6EECF244321}">
                <p14:modId xmlns:p14="http://schemas.microsoft.com/office/powerpoint/2010/main" val="3229298954"/>
              </p:ext>
            </p:extLst>
          </p:nvPr>
        </p:nvGraphicFramePr>
        <p:xfrm>
          <a:off x="6251881" y="220383"/>
          <a:ext cx="4327283" cy="6386180"/>
        </p:xfrm>
        <a:graphic>
          <a:graphicData uri="http://schemas.openxmlformats.org/drawingml/2006/table">
            <a:tbl>
              <a:tblPr firstRow="1" bandRow="1">
                <a:tableStyleId>{793D81CF-94F2-401A-BA57-92F5A7B2D0C5}</a:tableStyleId>
              </a:tblPr>
              <a:tblGrid>
                <a:gridCol w="532775">
                  <a:extLst>
                    <a:ext uri="{9D8B030D-6E8A-4147-A177-3AD203B41FA5}">
                      <a16:colId xmlns:a16="http://schemas.microsoft.com/office/drawing/2014/main" val="3870115412"/>
                    </a:ext>
                  </a:extLst>
                </a:gridCol>
                <a:gridCol w="1157476">
                  <a:extLst>
                    <a:ext uri="{9D8B030D-6E8A-4147-A177-3AD203B41FA5}">
                      <a16:colId xmlns:a16="http://schemas.microsoft.com/office/drawing/2014/main" val="4184258226"/>
                    </a:ext>
                  </a:extLst>
                </a:gridCol>
                <a:gridCol w="1465017">
                  <a:extLst>
                    <a:ext uri="{9D8B030D-6E8A-4147-A177-3AD203B41FA5}">
                      <a16:colId xmlns:a16="http://schemas.microsoft.com/office/drawing/2014/main" val="23139006"/>
                    </a:ext>
                  </a:extLst>
                </a:gridCol>
                <a:gridCol w="1172015">
                  <a:extLst>
                    <a:ext uri="{9D8B030D-6E8A-4147-A177-3AD203B41FA5}">
                      <a16:colId xmlns:a16="http://schemas.microsoft.com/office/drawing/2014/main" val="1931494437"/>
                    </a:ext>
                  </a:extLst>
                </a:gridCol>
              </a:tblGrid>
              <a:tr h="221868">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0">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$1,435,560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23132937"/>
                  </a:ext>
                </a:extLst>
              </a:tr>
              <a:tr h="0">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40989">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$1,194,933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$912,692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0">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$986,866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$1,252,249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40989">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a:solidFill>
                            <a:schemeClr val="tx1"/>
                          </a:solidFill>
                        </a:rPr>
                        <a:t>$1,037,275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$1,205,935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40989">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$1,155,935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$1,489,770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40989">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$1,439,770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$1,349,928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40989">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$1,299,928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$1,552,374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40989">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$1,502,374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$1,645,701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40989">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$1,595,701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$1,584,052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40989">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$1,534,052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$1,708,780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40989">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$1,658,780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$2,149,779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40989">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$2,099,779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40989">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40989">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$2,572,918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12.78%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40989">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$2,522,918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$3,114,542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40989">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$3,064,542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$1,885,000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40989">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$1,835,000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$1,899,775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0">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$1,849,775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$2,101,715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0">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$2,051,715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$2,113,266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0">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$2,063,266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$2,248,754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40989">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$2,198,754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$2,778,785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40989">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$2,728,785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$2,091,068</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40989">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$2,041,068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$1,774,913</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-13.04%</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bl>
          </a:graphicData>
        </a:graphic>
      </p:graphicFrame>
      <p:sp>
        <p:nvSpPr>
          <p:cNvPr id="14" name="Oval 13">
            <a:extLst>
              <a:ext uri="{FF2B5EF4-FFF2-40B4-BE49-F238E27FC236}">
                <a16:creationId xmlns:a16="http://schemas.microsoft.com/office/drawing/2014/main" id="{7E465636-1153-57DF-B720-51DE44909D35}"/>
              </a:ext>
            </a:extLst>
          </p:cNvPr>
          <p:cNvSpPr/>
          <p:nvPr/>
        </p:nvSpPr>
        <p:spPr>
          <a:xfrm>
            <a:off x="2950796" y="6299552"/>
            <a:ext cx="1193180" cy="432730"/>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6CFD8CC-F527-0D61-FBEF-519F1E80F257}"/>
              </a:ext>
            </a:extLst>
          </p:cNvPr>
          <p:cNvSpPr/>
          <p:nvPr/>
        </p:nvSpPr>
        <p:spPr>
          <a:xfrm>
            <a:off x="8132396" y="6340928"/>
            <a:ext cx="1193180" cy="432730"/>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68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E5E8-102D-900A-3D37-EA8F269EF0AD}"/>
              </a:ext>
            </a:extLst>
          </p:cNvPr>
          <p:cNvSpPr>
            <a:spLocks noGrp="1"/>
          </p:cNvSpPr>
          <p:nvPr>
            <p:ph type="title"/>
          </p:nvPr>
        </p:nvSpPr>
        <p:spPr>
          <a:xfrm>
            <a:off x="838200" y="616288"/>
            <a:ext cx="6564086" cy="1325563"/>
          </a:xfrm>
        </p:spPr>
        <p:txBody>
          <a:bodyPr/>
          <a:lstStyle/>
          <a:p>
            <a:r>
              <a:rPr lang="en-US" dirty="0">
                <a:solidFill>
                  <a:srgbClr val="363A3E"/>
                </a:solidFill>
                <a:latin typeface="Arial Narrow" panose="020B0604020202020204" pitchFamily="34" charset="0"/>
                <a:cs typeface="Arial Narrow" panose="020B0604020202020204" pitchFamily="34" charset="0"/>
              </a:rPr>
              <a:t>WHAT ARE YOU COMPARING YOUR PERSONAL RETURNS TO?</a:t>
            </a:r>
          </a:p>
        </p:txBody>
      </p:sp>
      <p:sp>
        <p:nvSpPr>
          <p:cNvPr id="3" name="Content Placeholder 2">
            <a:extLst>
              <a:ext uri="{FF2B5EF4-FFF2-40B4-BE49-F238E27FC236}">
                <a16:creationId xmlns:a16="http://schemas.microsoft.com/office/drawing/2014/main" id="{0AC5C5B5-061A-A2A6-2BDE-5596A2288D2E}"/>
              </a:ext>
            </a:extLst>
          </p:cNvPr>
          <p:cNvSpPr>
            <a:spLocks noGrp="1"/>
          </p:cNvSpPr>
          <p:nvPr>
            <p:ph sz="half" idx="1"/>
          </p:nvPr>
        </p:nvSpPr>
        <p:spPr>
          <a:xfrm>
            <a:off x="838200" y="2046513"/>
            <a:ext cx="5181600" cy="3252317"/>
          </a:xfrm>
        </p:spPr>
        <p:txBody>
          <a:bodyPr>
            <a:normAutofit/>
          </a:bodyPr>
          <a:lstStyle/>
          <a:p>
            <a:pPr>
              <a:buClr>
                <a:srgbClr val="EEC67E"/>
              </a:buClr>
            </a:pPr>
            <a:r>
              <a:rPr lang="en-US" sz="2400" dirty="0"/>
              <a:t>Benchmark? S&amp;P 500</a:t>
            </a:r>
          </a:p>
        </p:txBody>
      </p:sp>
      <p:sp>
        <p:nvSpPr>
          <p:cNvPr id="4" name="Content Placeholder 3">
            <a:extLst>
              <a:ext uri="{FF2B5EF4-FFF2-40B4-BE49-F238E27FC236}">
                <a16:creationId xmlns:a16="http://schemas.microsoft.com/office/drawing/2014/main" id="{50B9404F-A020-940B-0FA9-1930A4CF090F}"/>
              </a:ext>
            </a:extLst>
          </p:cNvPr>
          <p:cNvSpPr>
            <a:spLocks noGrp="1"/>
          </p:cNvSpPr>
          <p:nvPr>
            <p:ph sz="half" idx="2"/>
          </p:nvPr>
        </p:nvSpPr>
        <p:spPr>
          <a:xfrm>
            <a:off x="6172200" y="2046513"/>
            <a:ext cx="5181600" cy="3252318"/>
          </a:xfrm>
        </p:spPr>
        <p:txBody>
          <a:bodyPr>
            <a:normAutofit/>
          </a:bodyPr>
          <a:lstStyle/>
          <a:p>
            <a:pPr>
              <a:buClr>
                <a:srgbClr val="EEC67E"/>
              </a:buClr>
            </a:pPr>
            <a:r>
              <a:rPr lang="en-US" sz="2400" dirty="0"/>
              <a:t>How is this relevant to you?</a:t>
            </a:r>
          </a:p>
        </p:txBody>
      </p:sp>
      <p:sp>
        <p:nvSpPr>
          <p:cNvPr id="5" name="Rectangle 4">
            <a:extLst>
              <a:ext uri="{FF2B5EF4-FFF2-40B4-BE49-F238E27FC236}">
                <a16:creationId xmlns:a16="http://schemas.microsoft.com/office/drawing/2014/main" id="{34C087B4-D322-1B98-0B9D-B2674388EDB7}"/>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302934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5627F-37B6-EABD-27F1-F4938A0D5133}"/>
              </a:ext>
            </a:extLst>
          </p:cNvPr>
          <p:cNvSpPr>
            <a:spLocks noGrp="1"/>
          </p:cNvSpPr>
          <p:nvPr>
            <p:ph sz="half" idx="1"/>
          </p:nvPr>
        </p:nvSpPr>
        <p:spPr/>
        <p:txBody>
          <a:bodyPr>
            <a:normAutofit/>
          </a:bodyPr>
          <a:lstStyle/>
          <a:p>
            <a:pPr>
              <a:buClr>
                <a:srgbClr val="EEC67E"/>
              </a:buClr>
            </a:pPr>
            <a:r>
              <a:rPr lang="en-US" sz="2400" dirty="0"/>
              <a:t>Too much allocated to safety</a:t>
            </a:r>
          </a:p>
          <a:p>
            <a:pPr>
              <a:buClr>
                <a:srgbClr val="EEC67E"/>
              </a:buClr>
            </a:pPr>
            <a:r>
              <a:rPr lang="en-US" sz="2400" dirty="0"/>
              <a:t>60/40 portfolios (2022/2023)</a:t>
            </a:r>
          </a:p>
        </p:txBody>
      </p:sp>
      <p:sp>
        <p:nvSpPr>
          <p:cNvPr id="4" name="Rectangle 3">
            <a:extLst>
              <a:ext uri="{FF2B5EF4-FFF2-40B4-BE49-F238E27FC236}">
                <a16:creationId xmlns:a16="http://schemas.microsoft.com/office/drawing/2014/main" id="{D87FE7AE-3875-FF14-CFFE-5DBF71DDDC73}"/>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3">
            <a:extLst>
              <a:ext uri="{FF2B5EF4-FFF2-40B4-BE49-F238E27FC236}">
                <a16:creationId xmlns:a16="http://schemas.microsoft.com/office/drawing/2014/main" id="{CB0CD2C5-57CA-DF48-5F80-7BA0CDE5576A}"/>
              </a:ext>
            </a:extLst>
          </p:cNvPr>
          <p:cNvSpPr txBox="1">
            <a:spLocks/>
          </p:cNvSpPr>
          <p:nvPr/>
        </p:nvSpPr>
        <p:spPr>
          <a:xfrm>
            <a:off x="838200" y="358002"/>
            <a:ext cx="9075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pc="-150" dirty="0">
                <a:solidFill>
                  <a:srgbClr val="363A3E"/>
                </a:solidFill>
                <a:latin typeface="Arial Narrow" panose="020B0604020202020204" pitchFamily="34" charset="0"/>
                <a:cs typeface="Arial Narrow" panose="020B0604020202020204" pitchFamily="34" charset="0"/>
              </a:rPr>
              <a:t>THE OTHER SIDE OF RISK </a:t>
            </a:r>
            <a:r>
              <a:rPr lang="en-US" sz="2400" b="0" dirty="0">
                <a:solidFill>
                  <a:schemeClr val="bg2">
                    <a:lumMod val="50000"/>
                  </a:schemeClr>
                </a:solidFill>
                <a:latin typeface="Arial Narrow" panose="020B0604020202020204" pitchFamily="34" charset="0"/>
                <a:cs typeface="Arial Narrow" panose="020B0604020202020204" pitchFamily="34" charset="0"/>
              </a:rPr>
              <a:t>LOSING MONEY SAFELY</a:t>
            </a:r>
            <a:endParaRPr lang="en-US" sz="2400" dirty="0">
              <a:solidFill>
                <a:schemeClr val="bg2">
                  <a:lumMod val="50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51726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B757D0-550F-894F-CC73-50711C8CCE64}"/>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3">
            <a:extLst>
              <a:ext uri="{FF2B5EF4-FFF2-40B4-BE49-F238E27FC236}">
                <a16:creationId xmlns:a16="http://schemas.microsoft.com/office/drawing/2014/main" id="{FCFC253E-97F3-10FB-47A9-7085BA893C50}"/>
              </a:ext>
            </a:extLst>
          </p:cNvPr>
          <p:cNvSpPr txBox="1">
            <a:spLocks/>
          </p:cNvSpPr>
          <p:nvPr/>
        </p:nvSpPr>
        <p:spPr>
          <a:xfrm>
            <a:off x="838200" y="358002"/>
            <a:ext cx="9075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pc="-150" dirty="0">
                <a:solidFill>
                  <a:srgbClr val="363A3E"/>
                </a:solidFill>
                <a:latin typeface="Arial Narrow" panose="020B0604020202020204" pitchFamily="34" charset="0"/>
                <a:cs typeface="Arial Narrow" panose="020B0604020202020204" pitchFamily="34" charset="0"/>
              </a:rPr>
              <a:t>THE 3 TYPES OF RETIREMENT</a:t>
            </a:r>
            <a:endParaRPr lang="en-US" sz="2400" dirty="0">
              <a:solidFill>
                <a:schemeClr val="bg2">
                  <a:lumMod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74A4DBD4-4467-F82B-F4BC-A1688342E61D}"/>
              </a:ext>
            </a:extLst>
          </p:cNvPr>
          <p:cNvSpPr/>
          <p:nvPr/>
        </p:nvSpPr>
        <p:spPr>
          <a:xfrm>
            <a:off x="1406142" y="1378857"/>
            <a:ext cx="3133273" cy="3236687"/>
          </a:xfrm>
          <a:prstGeom prst="rect">
            <a:avLst/>
          </a:prstGeom>
          <a:solidFill>
            <a:srgbClr val="363A3E"/>
          </a:solidFill>
          <a:ln w="28575">
            <a:solidFill>
              <a:srgbClr val="EEC6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604831-FCD9-A087-1298-9AFE540D7B15}"/>
              </a:ext>
            </a:extLst>
          </p:cNvPr>
          <p:cNvSpPr/>
          <p:nvPr/>
        </p:nvSpPr>
        <p:spPr>
          <a:xfrm>
            <a:off x="4708145" y="1378856"/>
            <a:ext cx="3133273" cy="3236687"/>
          </a:xfrm>
          <a:prstGeom prst="rect">
            <a:avLst/>
          </a:prstGeom>
          <a:solidFill>
            <a:srgbClr val="363A3E"/>
          </a:solidFill>
          <a:ln w="28575">
            <a:solidFill>
              <a:srgbClr val="EEC6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D6C764-F82E-42D7-938A-13D44F7B425D}"/>
              </a:ext>
            </a:extLst>
          </p:cNvPr>
          <p:cNvSpPr/>
          <p:nvPr/>
        </p:nvSpPr>
        <p:spPr>
          <a:xfrm>
            <a:off x="8010148" y="1378855"/>
            <a:ext cx="3133273" cy="3236687"/>
          </a:xfrm>
          <a:prstGeom prst="rect">
            <a:avLst/>
          </a:prstGeom>
          <a:solidFill>
            <a:srgbClr val="363A3E"/>
          </a:solidFill>
          <a:ln w="28575">
            <a:solidFill>
              <a:srgbClr val="EEC6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84CCC3-4B37-2480-C190-53382C326CC7}"/>
              </a:ext>
            </a:extLst>
          </p:cNvPr>
          <p:cNvSpPr txBox="1"/>
          <p:nvPr/>
        </p:nvSpPr>
        <p:spPr>
          <a:xfrm>
            <a:off x="1524000" y="1524000"/>
            <a:ext cx="2859314" cy="2215991"/>
          </a:xfrm>
          <a:prstGeom prst="rect">
            <a:avLst/>
          </a:prstGeom>
          <a:noFill/>
        </p:spPr>
        <p:txBody>
          <a:bodyPr wrap="square" rtlCol="0">
            <a:spAutoFit/>
          </a:bodyPr>
          <a:lstStyle/>
          <a:p>
            <a:pPr algn="ctr"/>
            <a:r>
              <a:rPr lang="en-US" sz="2400" b="1" dirty="0">
                <a:solidFill>
                  <a:srgbClr val="EEC67E"/>
                </a:solidFill>
                <a:latin typeface="Arial" panose="020B0604020202020204" pitchFamily="34" charset="0"/>
                <a:cs typeface="Arial" panose="020B0604020202020204" pitchFamily="34" charset="0"/>
              </a:rPr>
              <a:t>UNDERFUNDED</a:t>
            </a:r>
          </a:p>
          <a:p>
            <a:pPr algn="ctr"/>
            <a:endParaRPr lang="en-US" dirty="0">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Self-explanatory</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This means that you have not accumulated enough wealth to live the lifestyle that you want in retirement.</a:t>
            </a:r>
          </a:p>
        </p:txBody>
      </p:sp>
      <p:sp>
        <p:nvSpPr>
          <p:cNvPr id="12" name="TextBox 11">
            <a:extLst>
              <a:ext uri="{FF2B5EF4-FFF2-40B4-BE49-F238E27FC236}">
                <a16:creationId xmlns:a16="http://schemas.microsoft.com/office/drawing/2014/main" id="{60522F1A-ECC9-4EC1-B345-1BADA796D76E}"/>
              </a:ext>
            </a:extLst>
          </p:cNvPr>
          <p:cNvSpPr txBox="1"/>
          <p:nvPr/>
        </p:nvSpPr>
        <p:spPr>
          <a:xfrm>
            <a:off x="4845124" y="1523999"/>
            <a:ext cx="2859314" cy="2954655"/>
          </a:xfrm>
          <a:prstGeom prst="rect">
            <a:avLst/>
          </a:prstGeom>
          <a:noFill/>
        </p:spPr>
        <p:txBody>
          <a:bodyPr wrap="square" rtlCol="0">
            <a:spAutoFit/>
          </a:bodyPr>
          <a:lstStyle/>
          <a:p>
            <a:pPr algn="ctr"/>
            <a:r>
              <a:rPr lang="en-US" sz="2400" b="1" dirty="0">
                <a:solidFill>
                  <a:srgbClr val="EEC67E"/>
                </a:solidFill>
                <a:latin typeface="Arial" panose="020B0604020202020204" pitchFamily="34" charset="0"/>
                <a:cs typeface="Arial" panose="020B0604020202020204" pitchFamily="34" charset="0"/>
              </a:rPr>
              <a:t>OVERFUNDED</a:t>
            </a:r>
          </a:p>
          <a:p>
            <a:pPr algn="ctr"/>
            <a:endParaRPr lang="en-US" dirty="0">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You may be thinking, how can you have too much money in retirement?</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You are now exposed to a much larger tax burden and your family may be left with this tax burden upon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your passing</a:t>
            </a:r>
          </a:p>
        </p:txBody>
      </p:sp>
      <p:sp>
        <p:nvSpPr>
          <p:cNvPr id="13" name="TextBox 12">
            <a:extLst>
              <a:ext uri="{FF2B5EF4-FFF2-40B4-BE49-F238E27FC236}">
                <a16:creationId xmlns:a16="http://schemas.microsoft.com/office/drawing/2014/main" id="{0C721D03-03C9-AAD4-4915-D9B62C3DC4D2}"/>
              </a:ext>
            </a:extLst>
          </p:cNvPr>
          <p:cNvSpPr txBox="1"/>
          <p:nvPr/>
        </p:nvSpPr>
        <p:spPr>
          <a:xfrm>
            <a:off x="8147127" y="1477679"/>
            <a:ext cx="2859314" cy="1969770"/>
          </a:xfrm>
          <a:prstGeom prst="rect">
            <a:avLst/>
          </a:prstGeom>
          <a:noFill/>
        </p:spPr>
        <p:txBody>
          <a:bodyPr wrap="square" rtlCol="0">
            <a:spAutoFit/>
          </a:bodyPr>
          <a:lstStyle/>
          <a:p>
            <a:pPr algn="ctr"/>
            <a:r>
              <a:rPr lang="en-US" sz="2400" b="1" dirty="0">
                <a:solidFill>
                  <a:srgbClr val="EEC67E"/>
                </a:solidFill>
                <a:latin typeface="Arial" panose="020B0604020202020204" pitchFamily="34" charset="0"/>
                <a:cs typeface="Arial" panose="020B0604020202020204" pitchFamily="34" charset="0"/>
              </a:rPr>
              <a:t>CONSTRAINED</a:t>
            </a:r>
          </a:p>
          <a:p>
            <a:pPr algn="ctr"/>
            <a:endParaRPr lang="en-US" dirty="0">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On paper you have enough money to retire, but if anything unexpected happens you will be left in a very tight spot.</a:t>
            </a:r>
          </a:p>
        </p:txBody>
      </p:sp>
      <p:sp>
        <p:nvSpPr>
          <p:cNvPr id="14" name="TextBox 13">
            <a:extLst>
              <a:ext uri="{FF2B5EF4-FFF2-40B4-BE49-F238E27FC236}">
                <a16:creationId xmlns:a16="http://schemas.microsoft.com/office/drawing/2014/main" id="{F2564F62-3A23-06A7-0567-2981FD5C2CF2}"/>
              </a:ext>
            </a:extLst>
          </p:cNvPr>
          <p:cNvSpPr txBox="1"/>
          <p:nvPr/>
        </p:nvSpPr>
        <p:spPr>
          <a:xfrm>
            <a:off x="2607618" y="4714366"/>
            <a:ext cx="6976763" cy="646331"/>
          </a:xfrm>
          <a:prstGeom prst="rect">
            <a:avLst/>
          </a:prstGeom>
          <a:noFill/>
        </p:spPr>
        <p:txBody>
          <a:bodyPr wrap="square" rtlCol="0">
            <a:spAutoFit/>
          </a:bodyPr>
          <a:lstStyle/>
          <a:p>
            <a:pPr algn="ctr"/>
            <a:r>
              <a:rPr lang="en-US" b="1" dirty="0">
                <a:solidFill>
                  <a:srgbClr val="363A3E"/>
                </a:solidFill>
                <a:latin typeface="Arial" panose="020B0604020202020204" pitchFamily="34" charset="0"/>
                <a:cs typeface="Arial" panose="020B0604020202020204" pitchFamily="34" charset="0"/>
              </a:rPr>
              <a:t>The problem is that most retirees do not know what type they fall into and don’t know how to improve their situation.</a:t>
            </a:r>
          </a:p>
        </p:txBody>
      </p:sp>
    </p:spTree>
    <p:extLst>
      <p:ext uri="{BB962C8B-B14F-4D97-AF65-F5344CB8AC3E}">
        <p14:creationId xmlns:p14="http://schemas.microsoft.com/office/powerpoint/2010/main" val="308811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FD666D-5CCD-A64B-105A-C65879825B4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EC42320-97A3-1750-43F2-F1A4D08A744D}"/>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D2560FE9-C439-3A8A-C5EE-472474296E9F}"/>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itle 3">
            <a:extLst>
              <a:ext uri="{FF2B5EF4-FFF2-40B4-BE49-F238E27FC236}">
                <a16:creationId xmlns:a16="http://schemas.microsoft.com/office/drawing/2014/main" id="{12DE1DAB-3675-1448-B96D-39BEBB0196B6}"/>
              </a:ext>
            </a:extLst>
          </p:cNvPr>
          <p:cNvSpPr txBox="1">
            <a:spLocks/>
          </p:cNvSpPr>
          <p:nvPr/>
        </p:nvSpPr>
        <p:spPr>
          <a:xfrm>
            <a:off x="838200" y="358002"/>
            <a:ext cx="9075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pc="-150" dirty="0">
                <a:solidFill>
                  <a:srgbClr val="363A3E"/>
                </a:solidFill>
                <a:latin typeface="Arial Narrow" panose="020B0604020202020204" pitchFamily="34" charset="0"/>
                <a:cs typeface="Arial Narrow" panose="020B0604020202020204" pitchFamily="34" charset="0"/>
              </a:rPr>
              <a:t>LIVE EXAMPLE</a:t>
            </a:r>
            <a:endParaRPr lang="en-US" sz="2400" dirty="0">
              <a:solidFill>
                <a:schemeClr val="bg2">
                  <a:lumMod val="50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2386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block&#10;&#10;Description automatically generated">
            <a:extLst>
              <a:ext uri="{FF2B5EF4-FFF2-40B4-BE49-F238E27FC236}">
                <a16:creationId xmlns:a16="http://schemas.microsoft.com/office/drawing/2014/main" id="{D352A772-4816-50A1-DC71-BF2C5BF0811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43124" t="2957" r="11460" b="9692"/>
          <a:stretch/>
        </p:blipFill>
        <p:spPr>
          <a:xfrm>
            <a:off x="-2" y="1330"/>
            <a:ext cx="6618509" cy="5412499"/>
          </a:xfrm>
          <a:prstGeom prst="rect">
            <a:avLst/>
          </a:prstGeom>
        </p:spPr>
      </p:pic>
      <p:sp>
        <p:nvSpPr>
          <p:cNvPr id="3" name="Rectangle 2">
            <a:extLst>
              <a:ext uri="{FF2B5EF4-FFF2-40B4-BE49-F238E27FC236}">
                <a16:creationId xmlns:a16="http://schemas.microsoft.com/office/drawing/2014/main" id="{2922DAC3-E5C6-1693-8DA4-A91AF8923FDD}"/>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7DB2-7485-F2F0-D6CB-0BE2AD166426}"/>
              </a:ext>
            </a:extLst>
          </p:cNvPr>
          <p:cNvSpPr>
            <a:spLocks noGrp="1"/>
          </p:cNvSpPr>
          <p:nvPr>
            <p:ph type="title"/>
          </p:nvPr>
        </p:nvSpPr>
        <p:spPr/>
        <p:txBody>
          <a:bodyPr/>
          <a:lstStyle/>
          <a:p>
            <a:r>
              <a:rPr lang="en-US" dirty="0">
                <a:solidFill>
                  <a:schemeClr val="bg1"/>
                </a:solidFill>
                <a:latin typeface="Arial Narrow" panose="020B0604020202020204" pitchFamily="34" charset="0"/>
                <a:cs typeface="Arial Narrow" panose="020B0604020202020204" pitchFamily="34" charset="0"/>
              </a:rPr>
              <a:t>ADDITIONAL RISKS</a:t>
            </a:r>
          </a:p>
        </p:txBody>
      </p:sp>
      <p:sp>
        <p:nvSpPr>
          <p:cNvPr id="7" name="TextBox 6">
            <a:extLst>
              <a:ext uri="{FF2B5EF4-FFF2-40B4-BE49-F238E27FC236}">
                <a16:creationId xmlns:a16="http://schemas.microsoft.com/office/drawing/2014/main" id="{E8CDB71B-0B87-C8D6-BEEC-2E97D6DEC136}"/>
              </a:ext>
            </a:extLst>
          </p:cNvPr>
          <p:cNvSpPr txBox="1"/>
          <p:nvPr/>
        </p:nvSpPr>
        <p:spPr>
          <a:xfrm>
            <a:off x="6982935" y="659771"/>
            <a:ext cx="4492338" cy="3728649"/>
          </a:xfrm>
          <a:prstGeom prst="rect">
            <a:avLst/>
          </a:prstGeom>
          <a:noFill/>
        </p:spPr>
        <p:txBody>
          <a:bodyPr wrap="square" rtlCol="0">
            <a:spAutoFit/>
          </a:bodyPr>
          <a:lstStyle/>
          <a:p>
            <a:pPr marL="285750" indent="-285750">
              <a:lnSpc>
                <a:spcPct val="150000"/>
              </a:lnSpc>
              <a:buClr>
                <a:srgbClr val="EEC67E"/>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Taxes: Potential tax law changes – OBBBA (2025) adds temporary  seniors’ deduction (2025-2028) and increases Child Tax Credit; other provisions may change after 2028</a:t>
            </a:r>
          </a:p>
          <a:p>
            <a:pPr marL="285750" indent="-285750">
              <a:lnSpc>
                <a:spcPct val="150000"/>
              </a:lnSpc>
              <a:buClr>
                <a:srgbClr val="EEC67E"/>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RMDs</a:t>
            </a:r>
          </a:p>
          <a:p>
            <a:pPr marL="285750" indent="-285750">
              <a:lnSpc>
                <a:spcPct val="150000"/>
              </a:lnSpc>
              <a:buClr>
                <a:srgbClr val="EEC67E"/>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Healthcare</a:t>
            </a:r>
          </a:p>
          <a:p>
            <a:pPr marL="285750" indent="-285750">
              <a:lnSpc>
                <a:spcPct val="150000"/>
              </a:lnSpc>
              <a:buClr>
                <a:srgbClr val="EEC67E"/>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Longevity</a:t>
            </a:r>
          </a:p>
        </p:txBody>
      </p:sp>
      <p:sp>
        <p:nvSpPr>
          <p:cNvPr id="8" name="Rectangle 7">
            <a:extLst>
              <a:ext uri="{FF2B5EF4-FFF2-40B4-BE49-F238E27FC236}">
                <a16:creationId xmlns:a16="http://schemas.microsoft.com/office/drawing/2014/main" id="{BB928821-FDAB-F657-9CD1-9F8B02A9688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DBEB485-F2E4-EE13-7DE7-3E277E7536D7}"/>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63F1D26-1085-5EC2-944F-3DC7518876A6}"/>
              </a:ext>
            </a:extLst>
          </p:cNvPr>
          <p:cNvSpPr txBox="1"/>
          <p:nvPr/>
        </p:nvSpPr>
        <p:spPr>
          <a:xfrm>
            <a:off x="7042067" y="4607626"/>
            <a:ext cx="4714495" cy="646331"/>
          </a:xfrm>
          <a:prstGeom prst="rect">
            <a:avLst/>
          </a:prstGeom>
          <a:noFill/>
        </p:spPr>
        <p:txBody>
          <a:bodyPr wrap="square" rtlCol="0">
            <a:spAutoFit/>
          </a:bodyPr>
          <a:lstStyle/>
          <a:p>
            <a:r>
              <a:rPr lang="en-US" sz="900" dirty="0">
                <a:solidFill>
                  <a:schemeClr val="bg1"/>
                </a:solidFill>
              </a:rPr>
              <a:t>Source (accessed September 10, 2025): IRS – “One Big Beautiful Bill Act: Tax deductions for working Americans and seniors” (temporary senior deduction, 2025–2028) </a:t>
            </a:r>
            <a:r>
              <a:rPr lang="en-US" sz="900" dirty="0">
                <a:solidFill>
                  <a:schemeClr val="bg1"/>
                </a:solidFill>
                <a:hlinkClick r:id="rId5">
                  <a:extLst>
                    <a:ext uri="{A12FA001-AC4F-418D-AE19-62706E023703}">
                      <ahyp:hlinkClr xmlns:ahyp="http://schemas.microsoft.com/office/drawing/2018/hyperlinkcolor" val="tx"/>
                    </a:ext>
                  </a:extLst>
                </a:hlinkClick>
              </a:rPr>
              <a:t>IRS</a:t>
            </a:r>
            <a:r>
              <a:rPr lang="en-US" sz="900" dirty="0">
                <a:solidFill>
                  <a:schemeClr val="bg1"/>
                </a:solidFill>
              </a:rPr>
              <a:t>; Kiplinger – “2025 Tax Deduction Change for Those Over Age 65” </a:t>
            </a:r>
            <a:r>
              <a:rPr lang="en-US" sz="900" dirty="0">
                <a:solidFill>
                  <a:schemeClr val="bg1"/>
                </a:solidFill>
                <a:hlinkClick r:id="rId6">
                  <a:extLst>
                    <a:ext uri="{A12FA001-AC4F-418D-AE19-62706E023703}">
                      <ahyp:hlinkClr xmlns:ahyp="http://schemas.microsoft.com/office/drawing/2018/hyperlinkcolor" val="tx"/>
                    </a:ext>
                  </a:extLst>
                </a:hlinkClick>
              </a:rPr>
              <a:t>Kiplinger</a:t>
            </a:r>
            <a:r>
              <a:rPr lang="en-US" sz="900" dirty="0">
                <a:solidFill>
                  <a:schemeClr val="bg1"/>
                </a:solidFill>
              </a:rPr>
              <a:t>; Jackson Hewitt – “How the One Big Beautiful Bill could impact your 2025 taxes” (Child Tax Credit increase)</a:t>
            </a:r>
          </a:p>
        </p:txBody>
      </p:sp>
    </p:spTree>
    <p:extLst>
      <p:ext uri="{BB962C8B-B14F-4D97-AF65-F5344CB8AC3E}">
        <p14:creationId xmlns:p14="http://schemas.microsoft.com/office/powerpoint/2010/main" val="355982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830FC-6A9D-B395-CCAB-FD35DF5541DC}"/>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aturation sat="0"/>
                    </a14:imgEffect>
                  </a14:imgLayer>
                </a14:imgProps>
              </a:ext>
            </a:extLst>
          </a:blip>
          <a:srcRect t="9938" b="9938"/>
          <a:stretch/>
        </p:blipFill>
        <p:spPr>
          <a:xfrm>
            <a:off x="16329" y="-43206"/>
            <a:ext cx="12175671" cy="5464292"/>
          </a:xfrm>
          <a:prstGeom prst="rect">
            <a:avLst/>
          </a:prstGeom>
          <a:effectLst/>
        </p:spPr>
      </p:pic>
      <p:sp>
        <p:nvSpPr>
          <p:cNvPr id="2" name="Title 1">
            <a:extLst>
              <a:ext uri="{FF2B5EF4-FFF2-40B4-BE49-F238E27FC236}">
                <a16:creationId xmlns:a16="http://schemas.microsoft.com/office/drawing/2014/main" id="{F4F0ADA7-4644-7E94-7B72-17D5969DFD1E}"/>
              </a:ext>
            </a:extLst>
          </p:cNvPr>
          <p:cNvSpPr>
            <a:spLocks noGrp="1"/>
          </p:cNvSpPr>
          <p:nvPr>
            <p:ph type="ctrTitle"/>
          </p:nvPr>
        </p:nvSpPr>
        <p:spPr>
          <a:xfrm>
            <a:off x="552449" y="-1057671"/>
            <a:ext cx="5398408" cy="3348049"/>
          </a:xfrm>
          <a:effectLst/>
        </p:spPr>
        <p:txBody>
          <a:bodyPr>
            <a:normAutofit/>
          </a:bodyPr>
          <a:lstStyle/>
          <a:p>
            <a:pPr algn="l"/>
            <a:r>
              <a:rPr lang="en-US" sz="5400" dirty="0">
                <a:solidFill>
                  <a:srgbClr val="363A3E"/>
                </a:solidFill>
                <a:latin typeface="Arial Narrow" panose="020B0604020202020204" pitchFamily="34" charset="0"/>
                <a:cs typeface="Arial Narrow" panose="020B0604020202020204" pitchFamily="34" charset="0"/>
              </a:rPr>
              <a:t>COMPLIMENTARY RISK ANALYSIS</a:t>
            </a:r>
          </a:p>
        </p:txBody>
      </p:sp>
      <p:sp>
        <p:nvSpPr>
          <p:cNvPr id="3" name="Subtitle 2">
            <a:extLst>
              <a:ext uri="{FF2B5EF4-FFF2-40B4-BE49-F238E27FC236}">
                <a16:creationId xmlns:a16="http://schemas.microsoft.com/office/drawing/2014/main" id="{C647FDA6-3D6F-E495-6FE8-C49FEA50035A}"/>
              </a:ext>
            </a:extLst>
          </p:cNvPr>
          <p:cNvSpPr>
            <a:spLocks noGrp="1"/>
          </p:cNvSpPr>
          <p:nvPr>
            <p:ph type="subTitle" idx="1"/>
          </p:nvPr>
        </p:nvSpPr>
        <p:spPr>
          <a:xfrm>
            <a:off x="552449" y="2474687"/>
            <a:ext cx="9144000" cy="1655762"/>
          </a:xfrm>
          <a:effectLst/>
        </p:spPr>
        <p:txBody>
          <a:bodyPr/>
          <a:lstStyle/>
          <a:p>
            <a:pPr algn="l"/>
            <a:r>
              <a:rPr lang="en-US" i="1" dirty="0">
                <a:solidFill>
                  <a:srgbClr val="363A3E"/>
                </a:solidFill>
              </a:rPr>
              <a:t>FIND OUT WHERE YOU STAND</a:t>
            </a:r>
          </a:p>
          <a:p>
            <a:pPr algn="l"/>
            <a:endParaRPr lang="en-US" dirty="0"/>
          </a:p>
        </p:txBody>
      </p:sp>
      <p:pic>
        <p:nvPicPr>
          <p:cNvPr id="12" name="Picture 11" descr="A black and white logo&#10;&#10;Description automatically generated">
            <a:extLst>
              <a:ext uri="{FF2B5EF4-FFF2-40B4-BE49-F238E27FC236}">
                <a16:creationId xmlns:a16="http://schemas.microsoft.com/office/drawing/2014/main" id="{52503068-987F-61C5-0EEE-6CDF44EAB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49" y="5789704"/>
            <a:ext cx="3366407" cy="547383"/>
          </a:xfrm>
          <a:prstGeom prst="rect">
            <a:avLst/>
          </a:prstGeom>
        </p:spPr>
      </p:pic>
      <p:cxnSp>
        <p:nvCxnSpPr>
          <p:cNvPr id="14" name="Straight Connector 13">
            <a:extLst>
              <a:ext uri="{FF2B5EF4-FFF2-40B4-BE49-F238E27FC236}">
                <a16:creationId xmlns:a16="http://schemas.microsoft.com/office/drawing/2014/main" id="{96FC6F7B-2FBC-C3B5-A170-C0A717EB85FF}"/>
              </a:ext>
            </a:extLst>
          </p:cNvPr>
          <p:cNvCxnSpPr>
            <a:cxnSpLocks/>
          </p:cNvCxnSpPr>
          <p:nvPr/>
        </p:nvCxnSpPr>
        <p:spPr>
          <a:xfrm>
            <a:off x="656155" y="2327730"/>
            <a:ext cx="4405702" cy="0"/>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F7AFC9F-A80B-89D7-BADD-265F9DACC368}"/>
              </a:ext>
            </a:extLst>
          </p:cNvPr>
          <p:cNvSpPr txBox="1"/>
          <p:nvPr/>
        </p:nvSpPr>
        <p:spPr>
          <a:xfrm>
            <a:off x="6265020" y="5780211"/>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6" name="Straight Connector 15">
            <a:extLst>
              <a:ext uri="{FF2B5EF4-FFF2-40B4-BE49-F238E27FC236}">
                <a16:creationId xmlns:a16="http://schemas.microsoft.com/office/drawing/2014/main" id="{F57AAB94-DDC0-96D1-BF6E-4F87BF552F26}"/>
              </a:ext>
            </a:extLst>
          </p:cNvPr>
          <p:cNvCxnSpPr>
            <a:cxnSpLocks/>
          </p:cNvCxnSpPr>
          <p:nvPr/>
        </p:nvCxnSpPr>
        <p:spPr>
          <a:xfrm>
            <a:off x="9473659" y="5851696"/>
            <a:ext cx="0" cy="389950"/>
          </a:xfrm>
          <a:prstGeom prst="line">
            <a:avLst/>
          </a:prstGeom>
          <a:ln w="19050">
            <a:solidFill>
              <a:srgbClr val="EEC67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BE444D-6F1E-17AB-707B-93068F6F421A}"/>
              </a:ext>
            </a:extLst>
          </p:cNvPr>
          <p:cNvSpPr txBox="1"/>
          <p:nvPr/>
        </p:nvSpPr>
        <p:spPr>
          <a:xfrm>
            <a:off x="9650772" y="5780211"/>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7" name="Picture 6" descr="A picture containing graphical user interface&#10;&#10;Description automatically generated">
            <a:extLst>
              <a:ext uri="{FF2B5EF4-FFF2-40B4-BE49-F238E27FC236}">
                <a16:creationId xmlns:a16="http://schemas.microsoft.com/office/drawing/2014/main" id="{2BD96474-895E-69E3-5B8B-608824E63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407781"/>
            <a:ext cx="8226646" cy="5484431"/>
          </a:xfrm>
          <a:prstGeom prst="rect">
            <a:avLst/>
          </a:prstGeom>
        </p:spPr>
      </p:pic>
      <p:sp>
        <p:nvSpPr>
          <p:cNvPr id="8" name="Rectangle 7">
            <a:extLst>
              <a:ext uri="{FF2B5EF4-FFF2-40B4-BE49-F238E27FC236}">
                <a16:creationId xmlns:a16="http://schemas.microsoft.com/office/drawing/2014/main" id="{FA066A2A-F824-0910-E394-7A42F4757DB6}"/>
              </a:ext>
            </a:extLst>
          </p:cNvPr>
          <p:cNvSpPr/>
          <p:nvPr/>
        </p:nvSpPr>
        <p:spPr>
          <a:xfrm>
            <a:off x="10000206" y="3247780"/>
            <a:ext cx="1639345" cy="1639345"/>
          </a:xfrm>
          <a:prstGeom prst="rect">
            <a:avLst/>
          </a:prstGeom>
          <a:solidFill>
            <a:srgbClr val="FF00FF"/>
          </a:solidFill>
          <a:ln w="28575">
            <a:solidFill>
              <a:srgbClr val="363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89BA80-9150-0BBD-0EAF-C33E6BC3E621}"/>
              </a:ext>
            </a:extLst>
          </p:cNvPr>
          <p:cNvSpPr txBox="1"/>
          <p:nvPr/>
        </p:nvSpPr>
        <p:spPr>
          <a:xfrm>
            <a:off x="10022045" y="3882786"/>
            <a:ext cx="159566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QR CODE</a:t>
            </a:r>
          </a:p>
        </p:txBody>
      </p:sp>
    </p:spTree>
    <p:extLst>
      <p:ext uri="{BB962C8B-B14F-4D97-AF65-F5344CB8AC3E}">
        <p14:creationId xmlns:p14="http://schemas.microsoft.com/office/powerpoint/2010/main" val="331711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830FC-6A9D-B395-CCAB-FD35DF5541DC}"/>
              </a:ext>
            </a:extLst>
          </p:cNvPr>
          <p:cNvPicPr>
            <a:picLocks noChangeAspect="1"/>
          </p:cNvPicPr>
          <p:nvPr/>
        </p:nvPicPr>
        <p:blipFill>
          <a:blip r:embed="rId2"/>
          <a:srcRect l="211" t="13014" r="33542" b="33637"/>
          <a:stretch/>
        </p:blipFill>
        <p:spPr>
          <a:xfrm>
            <a:off x="16329" y="-43206"/>
            <a:ext cx="12175671" cy="5464292"/>
          </a:xfrm>
          <a:prstGeom prst="rect">
            <a:avLst/>
          </a:prstGeom>
        </p:spPr>
      </p:pic>
      <p:sp>
        <p:nvSpPr>
          <p:cNvPr id="6" name="Rectangle 5">
            <a:extLst>
              <a:ext uri="{FF2B5EF4-FFF2-40B4-BE49-F238E27FC236}">
                <a16:creationId xmlns:a16="http://schemas.microsoft.com/office/drawing/2014/main" id="{B6728FEA-4092-1138-61CD-E37D08B92FB5}"/>
              </a:ext>
            </a:extLst>
          </p:cNvPr>
          <p:cNvSpPr/>
          <p:nvPr/>
        </p:nvSpPr>
        <p:spPr>
          <a:xfrm>
            <a:off x="35873" y="-43206"/>
            <a:ext cx="12175669" cy="5464292"/>
          </a:xfrm>
          <a:prstGeom prst="rect">
            <a:avLst/>
          </a:prstGeom>
          <a:solidFill>
            <a:schemeClr val="tx1">
              <a:alpha val="498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F0ADA7-4644-7E94-7B72-17D5969DFD1E}"/>
              </a:ext>
            </a:extLst>
          </p:cNvPr>
          <p:cNvSpPr>
            <a:spLocks noGrp="1"/>
          </p:cNvSpPr>
          <p:nvPr>
            <p:ph type="ctrTitle"/>
          </p:nvPr>
        </p:nvSpPr>
        <p:spPr>
          <a:xfrm>
            <a:off x="552449" y="-402331"/>
            <a:ext cx="9144000" cy="2387600"/>
          </a:xfrm>
          <a:effectLst>
            <a:outerShdw blurRad="50800" dist="38100" dir="2700000" algn="tl" rotWithShape="0">
              <a:prstClr val="black">
                <a:alpha val="40000"/>
              </a:prstClr>
            </a:outerShdw>
          </a:effectLst>
        </p:spPr>
        <p:txBody>
          <a:bodyPr>
            <a:normAutofit/>
          </a:bodyPr>
          <a:lstStyle/>
          <a:p>
            <a:pPr algn="l"/>
            <a:r>
              <a:rPr lang="en-US" sz="6000" dirty="0">
                <a:solidFill>
                  <a:schemeClr val="bg1"/>
                </a:solidFill>
                <a:latin typeface="Arial Narrow" panose="020B0604020202020204" pitchFamily="34" charset="0"/>
                <a:cs typeface="Arial Narrow" panose="020B0604020202020204" pitchFamily="34" charset="0"/>
              </a:rPr>
              <a:t>THANK YOU!</a:t>
            </a:r>
          </a:p>
        </p:txBody>
      </p:sp>
      <p:pic>
        <p:nvPicPr>
          <p:cNvPr id="12" name="Picture 11" descr="A black and white logo&#10;&#10;Description automatically generated">
            <a:extLst>
              <a:ext uri="{FF2B5EF4-FFF2-40B4-BE49-F238E27FC236}">
                <a16:creationId xmlns:a16="http://schemas.microsoft.com/office/drawing/2014/main" id="{52503068-987F-61C5-0EEE-6CDF44EAB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796" y="5789704"/>
            <a:ext cx="3366407" cy="547383"/>
          </a:xfrm>
          <a:prstGeom prst="rect">
            <a:avLst/>
          </a:prstGeom>
        </p:spPr>
      </p:pic>
      <p:cxnSp>
        <p:nvCxnSpPr>
          <p:cNvPr id="14" name="Straight Connector 13">
            <a:extLst>
              <a:ext uri="{FF2B5EF4-FFF2-40B4-BE49-F238E27FC236}">
                <a16:creationId xmlns:a16="http://schemas.microsoft.com/office/drawing/2014/main" id="{96FC6F7B-2FBC-C3B5-A170-C0A717EB85FF}"/>
              </a:ext>
            </a:extLst>
          </p:cNvPr>
          <p:cNvCxnSpPr>
            <a:cxnSpLocks/>
          </p:cNvCxnSpPr>
          <p:nvPr/>
        </p:nvCxnSpPr>
        <p:spPr>
          <a:xfrm>
            <a:off x="656155" y="2005793"/>
            <a:ext cx="4405702" cy="0"/>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F7AFC9F-A80B-89D7-BADD-265F9DACC368}"/>
              </a:ext>
            </a:extLst>
          </p:cNvPr>
          <p:cNvSpPr txBox="1"/>
          <p:nvPr/>
        </p:nvSpPr>
        <p:spPr>
          <a:xfrm>
            <a:off x="656155" y="2374412"/>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r>
              <a:rPr lang="en-US" sz="20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2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AFBE444D-6F1E-17AB-707B-93068F6F421A}"/>
              </a:ext>
            </a:extLst>
          </p:cNvPr>
          <p:cNvSpPr txBox="1"/>
          <p:nvPr/>
        </p:nvSpPr>
        <p:spPr>
          <a:xfrm>
            <a:off x="656155" y="3359497"/>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9" name="Rectangle 8">
            <a:extLst>
              <a:ext uri="{FF2B5EF4-FFF2-40B4-BE49-F238E27FC236}">
                <a16:creationId xmlns:a16="http://schemas.microsoft.com/office/drawing/2014/main" id="{AEDF40B3-437F-A8AE-D7AF-E6211A448236}"/>
              </a:ext>
            </a:extLst>
          </p:cNvPr>
          <p:cNvSpPr/>
          <p:nvPr/>
        </p:nvSpPr>
        <p:spPr>
          <a:xfrm>
            <a:off x="10000206" y="3247780"/>
            <a:ext cx="1639345" cy="1639345"/>
          </a:xfrm>
          <a:prstGeom prst="rect">
            <a:avLst/>
          </a:prstGeom>
          <a:solidFill>
            <a:srgbClr val="FF00FF"/>
          </a:solidFill>
          <a:ln w="28575">
            <a:solidFill>
              <a:srgbClr val="363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A172D0-BD96-9D4D-03D2-ECD29DB21CD0}"/>
              </a:ext>
            </a:extLst>
          </p:cNvPr>
          <p:cNvSpPr txBox="1"/>
          <p:nvPr/>
        </p:nvSpPr>
        <p:spPr>
          <a:xfrm>
            <a:off x="10022045" y="3882786"/>
            <a:ext cx="159566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QR CODE</a:t>
            </a:r>
          </a:p>
        </p:txBody>
      </p:sp>
    </p:spTree>
    <p:extLst>
      <p:ext uri="{BB962C8B-B14F-4D97-AF65-F5344CB8AC3E}">
        <p14:creationId xmlns:p14="http://schemas.microsoft.com/office/powerpoint/2010/main" val="34433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18506-040A-CD42-FD12-0F40773BC3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38455F-5E1E-F5F9-D7CB-D995283F194E}"/>
              </a:ext>
            </a:extLst>
          </p:cNvPr>
          <p:cNvPicPr>
            <a:picLocks noChangeAspect="1"/>
          </p:cNvPicPr>
          <p:nvPr/>
        </p:nvPicPr>
        <p:blipFill>
          <a:blip r:embed="rId2"/>
          <a:srcRect l="211" t="13014" r="33542" b="33637"/>
          <a:stretch/>
        </p:blipFill>
        <p:spPr>
          <a:xfrm>
            <a:off x="16329" y="-43206"/>
            <a:ext cx="12175671" cy="5464292"/>
          </a:xfrm>
          <a:prstGeom prst="rect">
            <a:avLst/>
          </a:prstGeom>
        </p:spPr>
      </p:pic>
      <p:sp>
        <p:nvSpPr>
          <p:cNvPr id="6" name="Rectangle 5">
            <a:extLst>
              <a:ext uri="{FF2B5EF4-FFF2-40B4-BE49-F238E27FC236}">
                <a16:creationId xmlns:a16="http://schemas.microsoft.com/office/drawing/2014/main" id="{12011904-76DC-F414-BED9-7D2590910490}"/>
              </a:ext>
            </a:extLst>
          </p:cNvPr>
          <p:cNvSpPr/>
          <p:nvPr/>
        </p:nvSpPr>
        <p:spPr>
          <a:xfrm>
            <a:off x="35873" y="-43206"/>
            <a:ext cx="12175669" cy="5464292"/>
          </a:xfrm>
          <a:prstGeom prst="rect">
            <a:avLst/>
          </a:prstGeom>
          <a:solidFill>
            <a:schemeClr val="tx1">
              <a:alpha val="498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243B235-2237-187E-E96A-FBAE2FB91CE6}"/>
              </a:ext>
            </a:extLst>
          </p:cNvPr>
          <p:cNvSpPr txBox="1"/>
          <p:nvPr/>
        </p:nvSpPr>
        <p:spPr>
          <a:xfrm>
            <a:off x="908370" y="1295889"/>
            <a:ext cx="10375260" cy="3293209"/>
          </a:xfrm>
          <a:prstGeom prst="rect">
            <a:avLst/>
          </a:prstGeom>
          <a:noFill/>
        </p:spPr>
        <p:txBody>
          <a:bodyPr wrap="square" rtlCol="0">
            <a:spAutoFit/>
          </a:bodyPr>
          <a:lstStyle/>
          <a:p>
            <a:pPr algn="ctr"/>
            <a:r>
              <a:rPr lang="en-US" sz="1600" b="0" i="0" u="none" strike="noStrike" dirty="0">
                <a:solidFill>
                  <a:schemeClr val="bg1"/>
                </a:solidFill>
                <a:effectLst/>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affiliates. The content herein is subject to change without notice and is based on information available when created.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endParaRPr lang="en-US" sz="16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28188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22DAC3-E5C6-1693-8DA4-A91AF8923FDD}"/>
              </a:ext>
            </a:extLst>
          </p:cNvPr>
          <p:cNvSpPr/>
          <p:nvPr/>
        </p:nvSpPr>
        <p:spPr>
          <a:xfrm rot="16200000">
            <a:off x="1291455" y="-1299799"/>
            <a:ext cx="5413829" cy="7967716"/>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7DB2-7485-F2F0-D6CB-0BE2AD166426}"/>
              </a:ext>
            </a:extLst>
          </p:cNvPr>
          <p:cNvSpPr>
            <a:spLocks noGrp="1"/>
          </p:cNvSpPr>
          <p:nvPr>
            <p:ph type="title"/>
          </p:nvPr>
        </p:nvSpPr>
        <p:spPr/>
        <p:txBody>
          <a:bodyPr/>
          <a:lstStyle/>
          <a:p>
            <a:r>
              <a:rPr lang="en-US" dirty="0">
                <a:solidFill>
                  <a:schemeClr val="bg1"/>
                </a:solidFill>
                <a:latin typeface="Arial Narrow" panose="020B0604020202020204" pitchFamily="34" charset="0"/>
                <a:cs typeface="Arial Narrow" panose="020B0604020202020204" pitchFamily="34" charset="0"/>
              </a:rPr>
              <a:t>WHAT IS RISK?</a:t>
            </a:r>
          </a:p>
        </p:txBody>
      </p:sp>
      <p:pic>
        <p:nvPicPr>
          <p:cNvPr id="5" name="Graphic 4" descr="Open book outline">
            <a:extLst>
              <a:ext uri="{FF2B5EF4-FFF2-40B4-BE49-F238E27FC236}">
                <a16:creationId xmlns:a16="http://schemas.microsoft.com/office/drawing/2014/main" id="{EBF6F3EB-19AC-5F3C-FACB-1857F44391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194" y="1824748"/>
            <a:ext cx="2143795" cy="2143795"/>
          </a:xfrm>
          <a:prstGeom prst="rect">
            <a:avLst/>
          </a:prstGeom>
        </p:spPr>
      </p:pic>
      <p:sp>
        <p:nvSpPr>
          <p:cNvPr id="7" name="TextBox 6">
            <a:extLst>
              <a:ext uri="{FF2B5EF4-FFF2-40B4-BE49-F238E27FC236}">
                <a16:creationId xmlns:a16="http://schemas.microsoft.com/office/drawing/2014/main" id="{E8CDB71B-0B87-C8D6-BEEC-2E97D6DEC136}"/>
              </a:ext>
            </a:extLst>
          </p:cNvPr>
          <p:cNvSpPr txBox="1"/>
          <p:nvPr/>
        </p:nvSpPr>
        <p:spPr>
          <a:xfrm>
            <a:off x="3602561" y="2078669"/>
            <a:ext cx="3872287" cy="150810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RISK</a:t>
            </a:r>
          </a:p>
          <a:p>
            <a:r>
              <a:rPr lang="en-US" sz="1400" i="1" dirty="0">
                <a:solidFill>
                  <a:srgbClr val="EEC67E"/>
                </a:solidFill>
                <a:latin typeface="Arial" panose="020B0604020202020204" pitchFamily="34" charset="0"/>
                <a:cs typeface="Arial" panose="020B0604020202020204" pitchFamily="34" charset="0"/>
              </a:rPr>
              <a:t>Noun</a:t>
            </a:r>
          </a:p>
          <a:p>
            <a:endParaRPr lang="en-US" sz="1400" i="1" dirty="0">
              <a:solidFill>
                <a:schemeClr val="tx2">
                  <a:lumMod val="10000"/>
                  <a:lumOff val="90000"/>
                </a:schemeClr>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A situation involving exposure to danger, harm, or loss.</a:t>
            </a:r>
          </a:p>
        </p:txBody>
      </p:sp>
      <p:sp>
        <p:nvSpPr>
          <p:cNvPr id="8" name="Rectangle 7">
            <a:extLst>
              <a:ext uri="{FF2B5EF4-FFF2-40B4-BE49-F238E27FC236}">
                <a16:creationId xmlns:a16="http://schemas.microsoft.com/office/drawing/2014/main" id="{BB928821-FDAB-F657-9CD1-9F8B02A9688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DBEB485-F2E4-EE13-7DE7-3E277E7536D7}"/>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pic>
        <p:nvPicPr>
          <p:cNvPr id="14" name="Picture 13" descr="A close-up of a rope&#10;&#10;Description automatically generated">
            <a:extLst>
              <a:ext uri="{FF2B5EF4-FFF2-40B4-BE49-F238E27FC236}">
                <a16:creationId xmlns:a16="http://schemas.microsoft.com/office/drawing/2014/main" id="{E7F12172-2199-C6DC-1AEE-67E70CCB78C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rot="5400000">
            <a:off x="7655064" y="1165368"/>
            <a:ext cx="5413830" cy="3083094"/>
          </a:xfrm>
          <a:prstGeom prst="rect">
            <a:avLst/>
          </a:prstGeom>
        </p:spPr>
      </p:pic>
      <p:cxnSp>
        <p:nvCxnSpPr>
          <p:cNvPr id="16" name="Straight Connector 15">
            <a:extLst>
              <a:ext uri="{FF2B5EF4-FFF2-40B4-BE49-F238E27FC236}">
                <a16:creationId xmlns:a16="http://schemas.microsoft.com/office/drawing/2014/main" id="{FAA8CAB9-07B2-966B-BDC3-5112F8D62805}"/>
              </a:ext>
            </a:extLst>
          </p:cNvPr>
          <p:cNvCxnSpPr>
            <a:cxnSpLocks/>
          </p:cNvCxnSpPr>
          <p:nvPr/>
        </p:nvCxnSpPr>
        <p:spPr>
          <a:xfrm>
            <a:off x="3205917" y="2191658"/>
            <a:ext cx="0" cy="1291772"/>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2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22DAC3-E5C6-1693-8DA4-A91AF8923FDD}"/>
              </a:ext>
            </a:extLst>
          </p:cNvPr>
          <p:cNvSpPr/>
          <p:nvPr/>
        </p:nvSpPr>
        <p:spPr>
          <a:xfrm rot="16200000">
            <a:off x="3396341" y="-3404686"/>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928821-FDAB-F657-9CD1-9F8B02A9688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4B8B4DA-4BAD-E74F-357C-6E88AE54B45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THE PROBLEM WITH RISK IN FINANCIAL SERVICES</a:t>
            </a:r>
          </a:p>
        </p:txBody>
      </p:sp>
      <p:sp>
        <p:nvSpPr>
          <p:cNvPr id="10" name="Content Placeholder 2">
            <a:extLst>
              <a:ext uri="{FF2B5EF4-FFF2-40B4-BE49-F238E27FC236}">
                <a16:creationId xmlns:a16="http://schemas.microsoft.com/office/drawing/2014/main" id="{AE8A7A48-FBD1-F3F3-3B8E-1111C5CBFADE}"/>
              </a:ext>
            </a:extLst>
          </p:cNvPr>
          <p:cNvSpPr>
            <a:spLocks noGrp="1"/>
          </p:cNvSpPr>
          <p:nvPr>
            <p:ph idx="1"/>
          </p:nvPr>
        </p:nvSpPr>
        <p:spPr>
          <a:xfrm>
            <a:off x="2859768" y="1811822"/>
            <a:ext cx="8824232" cy="3664109"/>
          </a:xfrm>
        </p:spPr>
        <p:txBody>
          <a:bodyPr>
            <a:normAutofit/>
          </a:bodyPr>
          <a:lstStyle/>
          <a:p>
            <a:pPr>
              <a:buClr>
                <a:srgbClr val="EEC67E"/>
              </a:buClr>
            </a:pPr>
            <a:r>
              <a:rPr lang="en-US" sz="2000" dirty="0">
                <a:solidFill>
                  <a:schemeClr val="bg1"/>
                </a:solidFill>
              </a:rPr>
              <a:t>No Standard Definitions</a:t>
            </a:r>
          </a:p>
          <a:p>
            <a:pPr>
              <a:buClr>
                <a:srgbClr val="EEC67E"/>
              </a:buClr>
            </a:pPr>
            <a:r>
              <a:rPr lang="en-US" sz="2000" dirty="0">
                <a:solidFill>
                  <a:schemeClr val="bg1"/>
                </a:solidFill>
              </a:rPr>
              <a:t>Every Advisor has a different definition of what risk is to them</a:t>
            </a:r>
          </a:p>
          <a:p>
            <a:pPr>
              <a:buClr>
                <a:srgbClr val="EEC67E"/>
              </a:buClr>
            </a:pPr>
            <a:r>
              <a:rPr lang="en-US" sz="2000" dirty="0">
                <a:solidFill>
                  <a:schemeClr val="bg1"/>
                </a:solidFill>
              </a:rPr>
              <a:t>The bigger problem… </a:t>
            </a:r>
            <a:br>
              <a:rPr lang="en-US" sz="2000" dirty="0">
                <a:solidFill>
                  <a:schemeClr val="bg1"/>
                </a:solidFill>
              </a:rPr>
            </a:br>
            <a:r>
              <a:rPr lang="en-US" sz="2000" dirty="0">
                <a:solidFill>
                  <a:schemeClr val="bg1"/>
                </a:solidFill>
              </a:rPr>
              <a:t>Advisors typically have a different definition of risk than their clients</a:t>
            </a:r>
          </a:p>
          <a:p>
            <a:pPr>
              <a:buClr>
                <a:srgbClr val="EEC67E"/>
              </a:buClr>
            </a:pPr>
            <a:endParaRPr lang="en-US" sz="2400" dirty="0">
              <a:solidFill>
                <a:schemeClr val="bg1"/>
              </a:solidFill>
            </a:endParaRPr>
          </a:p>
          <a:p>
            <a:pPr marL="0" indent="0" algn="ctr">
              <a:buClr>
                <a:srgbClr val="EEC67E"/>
              </a:buClr>
              <a:buNone/>
            </a:pPr>
            <a:r>
              <a:rPr lang="en-US" sz="2400" b="1" dirty="0">
                <a:solidFill>
                  <a:srgbClr val="EEC67E"/>
                </a:solidFill>
              </a:rPr>
              <a:t>What does Risk mean to you? </a:t>
            </a:r>
            <a:br>
              <a:rPr lang="en-US" sz="2400" dirty="0">
                <a:solidFill>
                  <a:schemeClr val="bg1"/>
                </a:solidFill>
              </a:rPr>
            </a:br>
            <a:r>
              <a:rPr lang="en-US" sz="2400" dirty="0">
                <a:solidFill>
                  <a:schemeClr val="bg1"/>
                </a:solidFill>
              </a:rPr>
              <a:t>The answer changes from person to person. </a:t>
            </a:r>
          </a:p>
        </p:txBody>
      </p:sp>
      <p:pic>
        <p:nvPicPr>
          <p:cNvPr id="13" name="Graphic 12" descr="Traffic cone with solid fill">
            <a:extLst>
              <a:ext uri="{FF2B5EF4-FFF2-40B4-BE49-F238E27FC236}">
                <a16:creationId xmlns:a16="http://schemas.microsoft.com/office/drawing/2014/main" id="{1E914A55-2EF5-6B0A-CCAC-A510AC9995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34" y="1758634"/>
            <a:ext cx="3065691" cy="3065691"/>
          </a:xfrm>
          <a:prstGeom prst="rect">
            <a:avLst/>
          </a:prstGeom>
        </p:spPr>
      </p:pic>
    </p:spTree>
    <p:extLst>
      <p:ext uri="{BB962C8B-B14F-4D97-AF65-F5344CB8AC3E}">
        <p14:creationId xmlns:p14="http://schemas.microsoft.com/office/powerpoint/2010/main" val="35983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6DBA7D-A9C2-4538-A340-DFC399209C38}"/>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0"/>
                    </a14:imgEffect>
                  </a14:imgLayer>
                </a14:imgProps>
              </a:ext>
            </a:extLst>
          </a:blip>
          <a:srcRect l="13956" t="26086" r="6433" b="3134"/>
          <a:stretch/>
        </p:blipFill>
        <p:spPr>
          <a:xfrm flipH="1">
            <a:off x="5093537" y="1191987"/>
            <a:ext cx="7098463" cy="4207328"/>
          </a:xfrm>
          <a:prstGeom prst="rect">
            <a:avLst/>
          </a:prstGeom>
        </p:spPr>
      </p:pic>
      <p:sp>
        <p:nvSpPr>
          <p:cNvPr id="2" name="Title 1">
            <a:extLst>
              <a:ext uri="{FF2B5EF4-FFF2-40B4-BE49-F238E27FC236}">
                <a16:creationId xmlns:a16="http://schemas.microsoft.com/office/drawing/2014/main" id="{8A887DB2-7485-F2F0-D6CB-0BE2AD166426}"/>
              </a:ext>
            </a:extLst>
          </p:cNvPr>
          <p:cNvSpPr>
            <a:spLocks noGrp="1"/>
          </p:cNvSpPr>
          <p:nvPr>
            <p:ph type="title"/>
          </p:nvPr>
        </p:nvSpPr>
        <p:spPr/>
        <p:txBody>
          <a:bodyPr/>
          <a:lstStyle/>
          <a:p>
            <a:r>
              <a:rPr lang="en-US" dirty="0">
                <a:solidFill>
                  <a:srgbClr val="363A3E"/>
                </a:solidFill>
                <a:latin typeface="Arial Narrow" panose="020B0604020202020204" pitchFamily="34" charset="0"/>
                <a:cs typeface="Arial Narrow" panose="020B0604020202020204" pitchFamily="34" charset="0"/>
              </a:rPr>
              <a:t>TERMS OF ART</a:t>
            </a:r>
          </a:p>
        </p:txBody>
      </p:sp>
      <p:pic>
        <p:nvPicPr>
          <p:cNvPr id="5" name="Graphic 4" descr="Open book outline">
            <a:extLst>
              <a:ext uri="{FF2B5EF4-FFF2-40B4-BE49-F238E27FC236}">
                <a16:creationId xmlns:a16="http://schemas.microsoft.com/office/drawing/2014/main" id="{EBF6F3EB-19AC-5F3C-FACB-1857F44391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1436767"/>
            <a:ext cx="2143795" cy="2143795"/>
          </a:xfrm>
          <a:prstGeom prst="rect">
            <a:avLst/>
          </a:prstGeom>
        </p:spPr>
      </p:pic>
      <p:sp>
        <p:nvSpPr>
          <p:cNvPr id="7" name="TextBox 6">
            <a:extLst>
              <a:ext uri="{FF2B5EF4-FFF2-40B4-BE49-F238E27FC236}">
                <a16:creationId xmlns:a16="http://schemas.microsoft.com/office/drawing/2014/main" id="{E8CDB71B-0B87-C8D6-BEEC-2E97D6DEC136}"/>
              </a:ext>
            </a:extLst>
          </p:cNvPr>
          <p:cNvSpPr txBox="1"/>
          <p:nvPr/>
        </p:nvSpPr>
        <p:spPr>
          <a:xfrm>
            <a:off x="3652568" y="1690688"/>
            <a:ext cx="3823766" cy="2708434"/>
          </a:xfrm>
          <a:prstGeom prst="rect">
            <a:avLst/>
          </a:prstGeom>
          <a:noFill/>
        </p:spPr>
        <p:txBody>
          <a:bodyPr wrap="square" rtlCol="0">
            <a:spAutoFit/>
          </a:bodyPr>
          <a:lstStyle/>
          <a:p>
            <a:r>
              <a:rPr lang="en-US" sz="2800" b="1" dirty="0">
                <a:solidFill>
                  <a:srgbClr val="363A3E"/>
                </a:solidFill>
                <a:latin typeface="Arial" panose="020B0604020202020204" pitchFamily="34" charset="0"/>
                <a:cs typeface="Arial" panose="020B0604020202020204" pitchFamily="34" charset="0"/>
              </a:rPr>
              <a:t>TERMS OF ART</a:t>
            </a:r>
          </a:p>
          <a:p>
            <a:r>
              <a:rPr lang="en-US" sz="1400" i="1" dirty="0">
                <a:solidFill>
                  <a:srgbClr val="EEC67E"/>
                </a:solidFill>
                <a:latin typeface="Arial" panose="020B0604020202020204" pitchFamily="34" charset="0"/>
                <a:cs typeface="Arial" panose="020B0604020202020204" pitchFamily="34" charset="0"/>
              </a:rPr>
              <a:t>Noun</a:t>
            </a:r>
          </a:p>
          <a:p>
            <a:endParaRPr lang="en-US" sz="1400" i="1" dirty="0">
              <a:solidFill>
                <a:srgbClr val="363A3E"/>
              </a:solidFill>
              <a:latin typeface="Arial" panose="020B0604020202020204" pitchFamily="34" charset="0"/>
              <a:cs typeface="Arial" panose="020B0604020202020204" pitchFamily="34" charset="0"/>
            </a:endParaRPr>
          </a:p>
          <a:p>
            <a:r>
              <a:rPr lang="en-US" dirty="0">
                <a:solidFill>
                  <a:srgbClr val="363A3E"/>
                </a:solidFill>
                <a:latin typeface="Arial" panose="020B0604020202020204" pitchFamily="34" charset="0"/>
                <a:cs typeface="Arial" panose="020B0604020202020204" pitchFamily="34" charset="0"/>
              </a:rPr>
              <a:t>A word or phrase that has a precise, specialized meaning within a particular field or profession.</a:t>
            </a:r>
          </a:p>
          <a:p>
            <a:endParaRPr lang="en-US" dirty="0">
              <a:solidFill>
                <a:srgbClr val="363A3E"/>
              </a:solidFill>
              <a:latin typeface="Arial" panose="020B0604020202020204" pitchFamily="34" charset="0"/>
              <a:cs typeface="Arial" panose="020B0604020202020204" pitchFamily="34" charset="0"/>
            </a:endParaRPr>
          </a:p>
          <a:p>
            <a:r>
              <a:rPr lang="en-US" sz="1400" i="1" dirty="0">
                <a:solidFill>
                  <a:srgbClr val="363A3E"/>
                </a:solidFill>
                <a:latin typeface="Arial" panose="020B0604020202020204" pitchFamily="34" charset="0"/>
                <a:cs typeface="Arial" panose="020B0604020202020204" pitchFamily="34" charset="0"/>
              </a:rPr>
              <a:t>“’Public Domain’ is a term of art in copyright law and you shouldn’t throw it around if you don’t know what it means”</a:t>
            </a:r>
          </a:p>
        </p:txBody>
      </p:sp>
      <p:sp>
        <p:nvSpPr>
          <p:cNvPr id="8" name="Rectangle 7">
            <a:extLst>
              <a:ext uri="{FF2B5EF4-FFF2-40B4-BE49-F238E27FC236}">
                <a16:creationId xmlns:a16="http://schemas.microsoft.com/office/drawing/2014/main" id="{BB928821-FDAB-F657-9CD1-9F8B02A9688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AA8CAB9-07B2-966B-BDC3-5112F8D62805}"/>
              </a:ext>
            </a:extLst>
          </p:cNvPr>
          <p:cNvCxnSpPr>
            <a:cxnSpLocks/>
          </p:cNvCxnSpPr>
          <p:nvPr/>
        </p:nvCxnSpPr>
        <p:spPr>
          <a:xfrm>
            <a:off x="3255923" y="1803677"/>
            <a:ext cx="0" cy="1291772"/>
          </a:xfrm>
          <a:prstGeom prst="line">
            <a:avLst/>
          </a:prstGeom>
          <a:ln w="28575">
            <a:solidFill>
              <a:srgbClr val="363A3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315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7DB2-7485-F2F0-D6CB-0BE2AD166426}"/>
              </a:ext>
            </a:extLst>
          </p:cNvPr>
          <p:cNvSpPr>
            <a:spLocks noGrp="1"/>
          </p:cNvSpPr>
          <p:nvPr>
            <p:ph type="title"/>
          </p:nvPr>
        </p:nvSpPr>
        <p:spPr/>
        <p:txBody>
          <a:bodyPr/>
          <a:lstStyle/>
          <a:p>
            <a:r>
              <a:rPr lang="en-US" dirty="0">
                <a:solidFill>
                  <a:srgbClr val="363A3E"/>
                </a:solidFill>
                <a:latin typeface="Arial Narrow" panose="020B0604020202020204" pitchFamily="34" charset="0"/>
                <a:cs typeface="Arial Narrow" panose="020B0604020202020204" pitchFamily="34" charset="0"/>
              </a:rPr>
              <a:t>WHY ARE TERMS OF ART IMPORTANT?</a:t>
            </a:r>
          </a:p>
        </p:txBody>
      </p:sp>
      <p:sp>
        <p:nvSpPr>
          <p:cNvPr id="8" name="Rectangle 7">
            <a:extLst>
              <a:ext uri="{FF2B5EF4-FFF2-40B4-BE49-F238E27FC236}">
                <a16:creationId xmlns:a16="http://schemas.microsoft.com/office/drawing/2014/main" id="{BB928821-FDAB-F657-9CD1-9F8B02A9688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F95ABD9-F004-7B59-326E-E51A9339E9F5}"/>
              </a:ext>
            </a:extLst>
          </p:cNvPr>
          <p:cNvSpPr txBox="1">
            <a:spLocks/>
          </p:cNvSpPr>
          <p:nvPr/>
        </p:nvSpPr>
        <p:spPr>
          <a:xfrm>
            <a:off x="2525602" y="1859317"/>
            <a:ext cx="8032240" cy="168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363A3E"/>
                </a:solidFill>
                <a:latin typeface="Arial" panose="020B0604020202020204" pitchFamily="34" charset="0"/>
                <a:cs typeface="Arial" panose="020B0604020202020204" pitchFamily="34" charset="0"/>
              </a:rPr>
              <a:t>If you are a Doctor or an Attorney, a definition </a:t>
            </a:r>
            <a:br>
              <a:rPr lang="en-US" sz="2000" b="1" dirty="0">
                <a:solidFill>
                  <a:srgbClr val="363A3E"/>
                </a:solidFill>
                <a:latin typeface="Arial" panose="020B0604020202020204" pitchFamily="34" charset="0"/>
                <a:cs typeface="Arial" panose="020B0604020202020204" pitchFamily="34" charset="0"/>
              </a:rPr>
            </a:br>
            <a:r>
              <a:rPr lang="en-US" sz="2000" b="1" dirty="0">
                <a:solidFill>
                  <a:srgbClr val="363A3E"/>
                </a:solidFill>
                <a:latin typeface="Arial" panose="020B0604020202020204" pitchFamily="34" charset="0"/>
                <a:cs typeface="Arial" panose="020B0604020202020204" pitchFamily="34" charset="0"/>
              </a:rPr>
              <a:t>means the same thing from NY to CA. </a:t>
            </a:r>
          </a:p>
          <a:p>
            <a:pPr lvl="1">
              <a:buClr>
                <a:srgbClr val="EEC67E"/>
              </a:buClr>
            </a:pPr>
            <a:r>
              <a:rPr lang="en-US" sz="1800" dirty="0">
                <a:solidFill>
                  <a:srgbClr val="363A3E"/>
                </a:solidFill>
                <a:latin typeface="Arial" panose="020B0604020202020204" pitchFamily="34" charset="0"/>
                <a:cs typeface="Arial" panose="020B0604020202020204" pitchFamily="34" charset="0"/>
              </a:rPr>
              <a:t>This provides both consistency and clarity when treating a patient. There is no room for individual interpretation on these topics. </a:t>
            </a:r>
          </a:p>
          <a:p>
            <a:endParaRPr lang="en-US" sz="1800" dirty="0">
              <a:solidFill>
                <a:schemeClr val="bg1"/>
              </a:solidFill>
              <a:latin typeface="Arial" panose="020B0604020202020204" pitchFamily="34" charset="0"/>
              <a:cs typeface="Arial" panose="020B0604020202020204" pitchFamily="34" charset="0"/>
            </a:endParaRPr>
          </a:p>
        </p:txBody>
      </p:sp>
      <p:pic>
        <p:nvPicPr>
          <p:cNvPr id="9" name="Graphic 8" descr="Medical outline">
            <a:extLst>
              <a:ext uri="{FF2B5EF4-FFF2-40B4-BE49-F238E27FC236}">
                <a16:creationId xmlns:a16="http://schemas.microsoft.com/office/drawing/2014/main" id="{228096C3-1489-C488-E651-1D3E18B34C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00097" y="1618118"/>
            <a:ext cx="1687402" cy="1687402"/>
          </a:xfrm>
          <a:prstGeom prst="rect">
            <a:avLst/>
          </a:prstGeom>
        </p:spPr>
      </p:pic>
      <p:pic>
        <p:nvPicPr>
          <p:cNvPr id="11" name="Graphic 10" descr="Scales of justice outline">
            <a:extLst>
              <a:ext uri="{FF2B5EF4-FFF2-40B4-BE49-F238E27FC236}">
                <a16:creationId xmlns:a16="http://schemas.microsoft.com/office/drawing/2014/main" id="{2D33E9A2-35F6-A640-1EBB-32FFC2C8BBA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31834" y="3407120"/>
            <a:ext cx="1594738" cy="1594738"/>
          </a:xfrm>
          <a:prstGeom prst="rect">
            <a:avLst/>
          </a:prstGeom>
        </p:spPr>
      </p:pic>
      <p:sp>
        <p:nvSpPr>
          <p:cNvPr id="12" name="Content Placeholder 2">
            <a:extLst>
              <a:ext uri="{FF2B5EF4-FFF2-40B4-BE49-F238E27FC236}">
                <a16:creationId xmlns:a16="http://schemas.microsoft.com/office/drawing/2014/main" id="{75052C74-FEF6-8F87-807F-AA84ED67AF04}"/>
              </a:ext>
            </a:extLst>
          </p:cNvPr>
          <p:cNvSpPr txBox="1">
            <a:spLocks/>
          </p:cNvSpPr>
          <p:nvPr/>
        </p:nvSpPr>
        <p:spPr>
          <a:xfrm>
            <a:off x="2525602" y="3604775"/>
            <a:ext cx="8422428" cy="1823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363A3E"/>
                </a:solidFill>
                <a:latin typeface="Arial" panose="020B0604020202020204" pitchFamily="34" charset="0"/>
                <a:cs typeface="Arial" panose="020B0604020202020204" pitchFamily="34" charset="0"/>
              </a:rPr>
              <a:t>In Financial Services there are no “Terms of Art”.  </a:t>
            </a:r>
          </a:p>
          <a:p>
            <a:pPr lvl="1">
              <a:buClr>
                <a:srgbClr val="EEC67E"/>
              </a:buClr>
            </a:pPr>
            <a:r>
              <a:rPr lang="en-US" sz="1800" dirty="0">
                <a:solidFill>
                  <a:srgbClr val="363A3E"/>
                </a:solidFill>
                <a:latin typeface="Arial" panose="020B0604020202020204" pitchFamily="34" charset="0"/>
                <a:cs typeface="Arial" panose="020B0604020202020204" pitchFamily="34" charset="0"/>
              </a:rPr>
              <a:t>Everyone asks different questions.</a:t>
            </a:r>
          </a:p>
          <a:p>
            <a:pPr lvl="1">
              <a:buClr>
                <a:srgbClr val="EEC67E"/>
              </a:buClr>
            </a:pPr>
            <a:r>
              <a:rPr lang="en-US" sz="1800" dirty="0">
                <a:solidFill>
                  <a:srgbClr val="363A3E"/>
                </a:solidFill>
                <a:latin typeface="Arial" panose="020B0604020202020204" pitchFamily="34" charset="0"/>
                <a:cs typeface="Arial" panose="020B0604020202020204" pitchFamily="34" charset="0"/>
              </a:rPr>
              <a:t>There is no consensus on the tools used to define what </a:t>
            </a:r>
            <a:br>
              <a:rPr lang="en-US" sz="1800" dirty="0">
                <a:solidFill>
                  <a:srgbClr val="363A3E"/>
                </a:solidFill>
                <a:latin typeface="Arial" panose="020B0604020202020204" pitchFamily="34" charset="0"/>
                <a:cs typeface="Arial" panose="020B0604020202020204" pitchFamily="34" charset="0"/>
              </a:rPr>
            </a:br>
            <a:r>
              <a:rPr lang="en-US" sz="1800" dirty="0">
                <a:solidFill>
                  <a:srgbClr val="363A3E"/>
                </a:solidFill>
                <a:latin typeface="Arial" panose="020B0604020202020204" pitchFamily="34" charset="0"/>
                <a:cs typeface="Arial" panose="020B0604020202020204" pitchFamily="34" charset="0"/>
              </a:rPr>
              <a:t>risk means to you and your retirement.</a:t>
            </a:r>
          </a:p>
          <a:p>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3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2168" b="17297"/>
          <a:stretch/>
        </p:blipFill>
        <p:spPr>
          <a:xfrm>
            <a:off x="0" y="0"/>
            <a:ext cx="12192000" cy="539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517791"/>
            <a:ext cx="12192000" cy="3873844"/>
          </a:xfrm>
          <a:prstGeom prst="rect">
            <a:avLst/>
          </a:prstGeom>
          <a:gradFill>
            <a:gsLst>
              <a:gs pos="0">
                <a:srgbClr val="363A3E">
                  <a:alpha val="0"/>
                </a:srgbClr>
              </a:gs>
              <a:gs pos="97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660019" y="2023155"/>
            <a:ext cx="6060095" cy="1854162"/>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4800"/>
              </a:lnSpc>
            </a:pPr>
            <a:r>
              <a:rPr lang="en-US" sz="4800" b="1" dirty="0">
                <a:solidFill>
                  <a:schemeClr val="bg1"/>
                </a:solidFill>
                <a:latin typeface="Arial Narrow" panose="020B0604020202020204" pitchFamily="34" charset="0"/>
                <a:cs typeface="Arial Narrow" panose="020B0604020202020204" pitchFamily="34" charset="0"/>
              </a:rPr>
              <a:t>DO YOU KNOW YOUR RISK TOLERANCE?</a:t>
            </a:r>
            <a:br>
              <a:rPr lang="en-US" sz="6000" b="1" dirty="0">
                <a:solidFill>
                  <a:schemeClr val="bg1"/>
                </a:solidFill>
                <a:latin typeface="Arial Narrow" panose="020B0604020202020204" pitchFamily="34" charset="0"/>
                <a:cs typeface="Arial Narrow" panose="020B0604020202020204" pitchFamily="34" charset="0"/>
              </a:rPr>
            </a:br>
            <a:r>
              <a:rPr lang="en-US" sz="2400" i="1" dirty="0">
                <a:solidFill>
                  <a:schemeClr val="bg1"/>
                </a:solidFill>
                <a:latin typeface="Arial Narrow" panose="020B0604020202020204" pitchFamily="34" charset="0"/>
                <a:cs typeface="Arial Narrow" panose="020B0604020202020204" pitchFamily="34" charset="0"/>
              </a:rPr>
              <a:t>FIND OUT WHERE YOU STAND</a:t>
            </a:r>
            <a:endParaRPr lang="en-US" sz="2400" i="1" dirty="0">
              <a:solidFill>
                <a:schemeClr val="tx2"/>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51348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282A-FDD6-D99D-93EA-A7224611194B}"/>
              </a:ext>
            </a:extLst>
          </p:cNvPr>
          <p:cNvSpPr>
            <a:spLocks noGrp="1"/>
          </p:cNvSpPr>
          <p:nvPr>
            <p:ph type="title"/>
          </p:nvPr>
        </p:nvSpPr>
        <p:spPr/>
        <p:txBody>
          <a:bodyPr/>
          <a:lstStyle/>
          <a:p>
            <a:r>
              <a:rPr lang="en-US" dirty="0">
                <a:solidFill>
                  <a:srgbClr val="363A3E"/>
                </a:solidFill>
                <a:latin typeface="Arial Narrow" panose="020B0604020202020204" pitchFamily="34" charset="0"/>
                <a:cs typeface="Arial Narrow" panose="020B0604020202020204" pitchFamily="34" charset="0"/>
              </a:rPr>
              <a:t>RISK TOLERANCE VS. RISK CAPACITY</a:t>
            </a:r>
          </a:p>
        </p:txBody>
      </p:sp>
      <p:sp>
        <p:nvSpPr>
          <p:cNvPr id="3" name="Content Placeholder 2">
            <a:extLst>
              <a:ext uri="{FF2B5EF4-FFF2-40B4-BE49-F238E27FC236}">
                <a16:creationId xmlns:a16="http://schemas.microsoft.com/office/drawing/2014/main" id="{D13104A1-F8BC-359A-C84B-0B9A9F1741E5}"/>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7EA494CF-F53D-1082-5154-F58D6BAEE2EE}"/>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49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z="3300" spc="-150" dirty="0">
                <a:solidFill>
                  <a:srgbClr val="363A3E"/>
                </a:solidFill>
                <a:latin typeface="Arial Narrow" panose="020B0604020202020204" pitchFamily="34" charset="0"/>
                <a:cs typeface="Arial Narrow" panose="020B0604020202020204" pitchFamily="34" charset="0"/>
              </a:rPr>
              <a:t>S&amp;P 500 BEAR MARKETS</a:t>
            </a:r>
            <a:endParaRPr lang="en-US" sz="3300" dirty="0">
              <a:solidFill>
                <a:srgbClr val="363A3E"/>
              </a:solidFill>
              <a:latin typeface="Arial Narrow" panose="020B0604020202020204" pitchFamily="34" charset="0"/>
              <a:cs typeface="Arial Narrow" panose="020B0604020202020204" pitchFamily="34" charset="0"/>
            </a:endParaRPr>
          </a:p>
        </p:txBody>
      </p:sp>
      <p:graphicFrame>
        <p:nvGraphicFramePr>
          <p:cNvPr id="14" name="Table 2">
            <a:extLst>
              <a:ext uri="{FF2B5EF4-FFF2-40B4-BE49-F238E27FC236}">
                <a16:creationId xmlns:a16="http://schemas.microsoft.com/office/drawing/2014/main" id="{48E51631-01D1-B6E1-1D1B-47790258B7BB}"/>
              </a:ext>
            </a:extLst>
          </p:cNvPr>
          <p:cNvGraphicFramePr>
            <a:graphicFrameLocks noGrp="1"/>
          </p:cNvGraphicFramePr>
          <p:nvPr>
            <p:extLst>
              <p:ext uri="{D42A27DB-BD31-4B8C-83A1-F6EECF244321}">
                <p14:modId xmlns:p14="http://schemas.microsoft.com/office/powerpoint/2010/main" val="2308651870"/>
              </p:ext>
            </p:extLst>
          </p:nvPr>
        </p:nvGraphicFramePr>
        <p:xfrm>
          <a:off x="5761956" y="317860"/>
          <a:ext cx="5280199" cy="4958529"/>
        </p:xfrm>
        <a:graphic>
          <a:graphicData uri="http://schemas.openxmlformats.org/drawingml/2006/table">
            <a:tbl>
              <a:tblPr firstRow="1" bandRow="1">
                <a:tableStyleId>{8EC20E35-A176-4012-BC5E-935CFFF8708E}</a:tableStyleId>
              </a:tblPr>
              <a:tblGrid>
                <a:gridCol w="2118988">
                  <a:extLst>
                    <a:ext uri="{9D8B030D-6E8A-4147-A177-3AD203B41FA5}">
                      <a16:colId xmlns:a16="http://schemas.microsoft.com/office/drawing/2014/main" val="1869289868"/>
                    </a:ext>
                  </a:extLst>
                </a:gridCol>
                <a:gridCol w="1580605">
                  <a:extLst>
                    <a:ext uri="{9D8B030D-6E8A-4147-A177-3AD203B41FA5}">
                      <a16:colId xmlns:a16="http://schemas.microsoft.com/office/drawing/2014/main" val="75751830"/>
                    </a:ext>
                  </a:extLst>
                </a:gridCol>
                <a:gridCol w="1580606">
                  <a:extLst>
                    <a:ext uri="{9D8B030D-6E8A-4147-A177-3AD203B41FA5}">
                      <a16:colId xmlns:a16="http://schemas.microsoft.com/office/drawing/2014/main" val="4213627962"/>
                    </a:ext>
                  </a:extLst>
                </a:gridCol>
              </a:tblGrid>
              <a:tr h="246332">
                <a:tc>
                  <a:txBody>
                    <a:bodyPr/>
                    <a:lstStyle/>
                    <a:p>
                      <a:pPr algn="ctr"/>
                      <a:r>
                        <a:rPr lang="en-US" sz="1500" b="1" dirty="0">
                          <a:solidFill>
                            <a:schemeClr val="bg1"/>
                          </a:solidFill>
                          <a:effectLst/>
                        </a:rPr>
                        <a:t>Timeframe</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solidFill>
                      <a:srgbClr val="363A3E"/>
                    </a:solidFill>
                  </a:tcPr>
                </a:tc>
                <a:tc>
                  <a:txBody>
                    <a:bodyPr/>
                    <a:lstStyle/>
                    <a:p>
                      <a:pPr algn="ctr"/>
                      <a:r>
                        <a:rPr lang="en-US" sz="1500" b="1" dirty="0">
                          <a:solidFill>
                            <a:schemeClr val="bg1"/>
                          </a:solidFill>
                          <a:effectLst/>
                        </a:rPr>
                        <a:t>Length (Days)</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solidFill>
                      <a:srgbClr val="363A3E"/>
                    </a:solidFill>
                  </a:tcPr>
                </a:tc>
                <a:tc>
                  <a:txBody>
                    <a:bodyPr/>
                    <a:lstStyle/>
                    <a:p>
                      <a:pPr algn="ctr"/>
                      <a:r>
                        <a:rPr lang="en-US" sz="1500" b="1" dirty="0">
                          <a:solidFill>
                            <a:schemeClr val="bg1"/>
                          </a:solidFill>
                          <a:effectLst/>
                        </a:rPr>
                        <a:t>% Change</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solidFill>
                      <a:srgbClr val="363A3E"/>
                    </a:solidFill>
                  </a:tcPr>
                </a:tc>
                <a:extLst>
                  <a:ext uri="{0D108BD9-81ED-4DB2-BD59-A6C34878D82A}">
                    <a16:rowId xmlns:a16="http://schemas.microsoft.com/office/drawing/2014/main" val="3836823004"/>
                  </a:ext>
                </a:extLst>
              </a:tr>
              <a:tr h="246332">
                <a:tc>
                  <a:txBody>
                    <a:bodyPr/>
                    <a:lstStyle/>
                    <a:p>
                      <a:pPr algn="ctr"/>
                      <a:r>
                        <a:rPr lang="en-US" sz="1500" dirty="0">
                          <a:solidFill>
                            <a:srgbClr val="2A3D53"/>
                          </a:solidFill>
                          <a:effectLst/>
                        </a:rPr>
                        <a:t>Dec. 1961 – Jun. 1962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solidFill>
                      <a:srgbClr val="363A3E"/>
                    </a:solidFill>
                  </a:tcPr>
                </a:tc>
                <a:tc>
                  <a:txBody>
                    <a:bodyPr/>
                    <a:lstStyle/>
                    <a:p>
                      <a:pPr algn="ctr"/>
                      <a:r>
                        <a:rPr lang="en-US" sz="1500" dirty="0">
                          <a:solidFill>
                            <a:srgbClr val="2A3D53"/>
                          </a:solidFill>
                          <a:effectLst/>
                        </a:rPr>
                        <a:t>196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solidFill>
                      <a:srgbClr val="363A3E"/>
                    </a:solidFill>
                  </a:tcPr>
                </a:tc>
                <a:tc>
                  <a:txBody>
                    <a:bodyPr/>
                    <a:lstStyle/>
                    <a:p>
                      <a:pPr algn="ctr"/>
                      <a:r>
                        <a:rPr lang="en-US" sz="1500" dirty="0">
                          <a:solidFill>
                            <a:srgbClr val="2A3D53"/>
                          </a:solidFill>
                          <a:effectLst/>
                        </a:rPr>
                        <a:t>-27.97%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solidFill>
                      <a:srgbClr val="363A3E"/>
                    </a:solidFill>
                  </a:tcPr>
                </a:tc>
                <a:extLst>
                  <a:ext uri="{0D108BD9-81ED-4DB2-BD59-A6C34878D82A}">
                    <a16:rowId xmlns:a16="http://schemas.microsoft.com/office/drawing/2014/main" val="827400583"/>
                  </a:ext>
                </a:extLst>
              </a:tr>
              <a:tr h="330769">
                <a:tc>
                  <a:txBody>
                    <a:bodyPr/>
                    <a:lstStyle/>
                    <a:p>
                      <a:pPr algn="ctr"/>
                      <a:r>
                        <a:rPr lang="en-US" sz="1500" dirty="0">
                          <a:solidFill>
                            <a:srgbClr val="2A3D53"/>
                          </a:solidFill>
                          <a:effectLst/>
                        </a:rPr>
                        <a:t>Feb. 1966 – Oct. 1966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240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-22.18%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673413978"/>
                  </a:ext>
                </a:extLst>
              </a:tr>
              <a:tr h="330769">
                <a:tc>
                  <a:txBody>
                    <a:bodyPr/>
                    <a:lstStyle/>
                    <a:p>
                      <a:pPr algn="ctr"/>
                      <a:r>
                        <a:rPr lang="en-US" sz="1500" dirty="0">
                          <a:solidFill>
                            <a:srgbClr val="2A3D53"/>
                          </a:solidFill>
                          <a:effectLst/>
                        </a:rPr>
                        <a:t>Nov. 1968 – May 1970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543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-36.06%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817359396"/>
                  </a:ext>
                </a:extLst>
              </a:tr>
              <a:tr h="330769">
                <a:tc>
                  <a:txBody>
                    <a:bodyPr/>
                    <a:lstStyle/>
                    <a:p>
                      <a:pPr algn="ctr"/>
                      <a:r>
                        <a:rPr lang="en-US" sz="1500" dirty="0">
                          <a:solidFill>
                            <a:srgbClr val="2A3D53"/>
                          </a:solidFill>
                          <a:effectLst/>
                        </a:rPr>
                        <a:t>Jan. 1973 – Oct. 1974</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630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-48.20%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058360313"/>
                  </a:ext>
                </a:extLst>
              </a:tr>
              <a:tr h="330769">
                <a:tc>
                  <a:txBody>
                    <a:bodyPr/>
                    <a:lstStyle/>
                    <a:p>
                      <a:pPr algn="ctr"/>
                      <a:r>
                        <a:rPr lang="en-US" sz="1500" dirty="0">
                          <a:solidFill>
                            <a:srgbClr val="2A3D53"/>
                          </a:solidFill>
                          <a:effectLst/>
                        </a:rPr>
                        <a:t>Nov. 1980 – Aug. 1982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622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-27.11%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375877786"/>
                  </a:ext>
                </a:extLst>
              </a:tr>
              <a:tr h="330769">
                <a:tc>
                  <a:txBody>
                    <a:bodyPr/>
                    <a:lstStyle/>
                    <a:p>
                      <a:pPr algn="ctr"/>
                      <a:r>
                        <a:rPr lang="en-US" sz="1500" dirty="0">
                          <a:solidFill>
                            <a:srgbClr val="2A3D53"/>
                          </a:solidFill>
                          <a:effectLst/>
                        </a:rPr>
                        <a:t>Aug. 1987 – Dec. 1987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101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-33.51%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752189772"/>
                  </a:ext>
                </a:extLst>
              </a:tr>
              <a:tr h="330769">
                <a:tc>
                  <a:txBody>
                    <a:bodyPr/>
                    <a:lstStyle/>
                    <a:p>
                      <a:pPr algn="ctr"/>
                      <a:r>
                        <a:rPr lang="en-US" sz="1500" dirty="0">
                          <a:solidFill>
                            <a:srgbClr val="2A3D53"/>
                          </a:solidFill>
                          <a:effectLst/>
                        </a:rPr>
                        <a:t>Mar. 2000 – Sep. 2001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546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-36.77%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784441794"/>
                  </a:ext>
                </a:extLst>
              </a:tr>
              <a:tr h="330769">
                <a:tc>
                  <a:txBody>
                    <a:bodyPr/>
                    <a:lstStyle/>
                    <a:p>
                      <a:pPr algn="ctr"/>
                      <a:r>
                        <a:rPr lang="en-US" sz="1500" dirty="0">
                          <a:solidFill>
                            <a:srgbClr val="2A3D53"/>
                          </a:solidFill>
                          <a:effectLst/>
                        </a:rPr>
                        <a:t>Jan. 2002 – Oct. 2002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-33.75%</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689554623"/>
                  </a:ext>
                </a:extLst>
              </a:tr>
              <a:tr h="330389">
                <a:tc>
                  <a:txBody>
                    <a:bodyPr/>
                    <a:lstStyle/>
                    <a:p>
                      <a:pPr algn="ctr"/>
                      <a:r>
                        <a:rPr lang="en-US" sz="1500" dirty="0">
                          <a:solidFill>
                            <a:srgbClr val="2A3D53"/>
                          </a:solidFill>
                          <a:effectLst/>
                        </a:rPr>
                        <a:t>Oct. 2007 – Nov. 2008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408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-51.93%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547246393"/>
                  </a:ext>
                </a:extLst>
              </a:tr>
              <a:tr h="330769">
                <a:tc>
                  <a:txBody>
                    <a:bodyPr/>
                    <a:lstStyle/>
                    <a:p>
                      <a:pPr algn="ctr"/>
                      <a:r>
                        <a:rPr lang="en-US" sz="1500" dirty="0">
                          <a:solidFill>
                            <a:srgbClr val="2A3D53"/>
                          </a:solidFill>
                          <a:effectLst/>
                        </a:rPr>
                        <a:t>Jan. 2009 – Mar. 2009</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041879652"/>
                  </a:ext>
                </a:extLst>
              </a:tr>
              <a:tr h="330769">
                <a:tc>
                  <a:txBody>
                    <a:bodyPr/>
                    <a:lstStyle/>
                    <a:p>
                      <a:pPr algn="ctr"/>
                      <a:r>
                        <a:rPr lang="en-US" sz="1500" dirty="0">
                          <a:solidFill>
                            <a:srgbClr val="2A3D53"/>
                          </a:solidFill>
                          <a:effectLst/>
                        </a:rPr>
                        <a:t>Feb. 2020 – Mar. 2020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-33.92%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502834712"/>
                  </a:ext>
                </a:extLst>
              </a:tr>
              <a:tr h="330769">
                <a:tc>
                  <a:txBody>
                    <a:bodyPr/>
                    <a:lstStyle/>
                    <a:p>
                      <a:pPr algn="ctr"/>
                      <a:r>
                        <a:rPr lang="en-US" sz="1500" dirty="0">
                          <a:solidFill>
                            <a:srgbClr val="2A3D53"/>
                          </a:solidFill>
                          <a:effectLst/>
                        </a:rPr>
                        <a:t>Jan. 2022 – Oct. 2022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282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-25.40%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075161460"/>
                  </a:ext>
                </a:extLst>
              </a:tr>
              <a:tr h="330769">
                <a:tc>
                  <a:txBody>
                    <a:bodyPr/>
                    <a:lstStyle/>
                    <a:p>
                      <a:pPr algn="ctr"/>
                      <a:r>
                        <a:rPr lang="en-US" sz="1500" dirty="0">
                          <a:solidFill>
                            <a:srgbClr val="2A3D53"/>
                          </a:solidFill>
                          <a:effectLst/>
                        </a:rPr>
                        <a:t>Nov. 2023 - Mar. 2024</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90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38392801"/>
                  </a:ext>
                </a:extLst>
              </a:tr>
              <a:tr h="330769">
                <a:tc>
                  <a:txBody>
                    <a:bodyPr/>
                    <a:lstStyle/>
                    <a:p>
                      <a:pPr algn="ctr"/>
                      <a:r>
                        <a:rPr lang="en-US" sz="1500" dirty="0">
                          <a:solidFill>
                            <a:schemeClr val="bg1"/>
                          </a:solidFill>
                          <a:effectLst/>
                        </a:rPr>
                        <a:t>Average</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rgbClr val="363A3E"/>
                    </a:solidFill>
                  </a:tcPr>
                </a:tc>
                <a:tc>
                  <a:txBody>
                    <a:bodyPr/>
                    <a:lstStyle/>
                    <a:p>
                      <a:pPr algn="ctr"/>
                      <a:r>
                        <a:rPr lang="en-US" sz="1500" dirty="0">
                          <a:solidFill>
                            <a:schemeClr val="bg1"/>
                          </a:solidFill>
                          <a:effectLst/>
                        </a:rPr>
                        <a:t>323</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rgbClr val="363A3E"/>
                    </a:solidFill>
                  </a:tcPr>
                </a:tc>
                <a:tc>
                  <a:txBody>
                    <a:bodyPr/>
                    <a:lstStyle/>
                    <a:p>
                      <a:pPr algn="ctr"/>
                      <a:r>
                        <a:rPr lang="en-US" sz="1500" dirty="0">
                          <a:solidFill>
                            <a:schemeClr val="bg1"/>
                          </a:solidFill>
                          <a:effectLst/>
                        </a:rPr>
                        <a:t>-31.11%</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rgbClr val="363A3E"/>
                    </a:solidFill>
                  </a:tcPr>
                </a:tc>
                <a:extLst>
                  <a:ext uri="{0D108BD9-81ED-4DB2-BD59-A6C34878D82A}">
                    <a16:rowId xmlns:a16="http://schemas.microsoft.com/office/drawing/2014/main" val="2461598439"/>
                  </a:ext>
                </a:extLst>
              </a:tr>
            </a:tbl>
          </a:graphicData>
        </a:graphic>
      </p:graphicFrame>
      <p:sp>
        <p:nvSpPr>
          <p:cNvPr id="15" name="Content Placeholder 2">
            <a:extLst>
              <a:ext uri="{FF2B5EF4-FFF2-40B4-BE49-F238E27FC236}">
                <a16:creationId xmlns:a16="http://schemas.microsoft.com/office/drawing/2014/main" id="{F8917484-5AAB-DEAB-651B-99F436482BF4}"/>
              </a:ext>
            </a:extLst>
          </p:cNvPr>
          <p:cNvSpPr txBox="1">
            <a:spLocks/>
          </p:cNvSpPr>
          <p:nvPr/>
        </p:nvSpPr>
        <p:spPr>
          <a:xfrm>
            <a:off x="838199" y="2797125"/>
            <a:ext cx="3866148" cy="9911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200" b="0" i="1" dirty="0">
                <a:solidFill>
                  <a:srgbClr val="363A3E"/>
                </a:solidFill>
                <a:effectLst/>
                <a:latin typeface="Arial" panose="020B0604020202020204" pitchFamily="34" charset="0"/>
                <a:cs typeface="Arial" panose="020B0604020202020204" pitchFamily="34" charset="0"/>
              </a:rPr>
              <a:t>This is for illustrative purposes only and not indicative of any actual investment. Standard and Poor's 500 Index is a capitalization-weighted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Please consult with your tax or investment professional. </a:t>
            </a:r>
            <a:endParaRPr lang="en-US" sz="1200" i="1" dirty="0">
              <a:solidFill>
                <a:srgbClr val="363A3E"/>
              </a:solidFill>
              <a:latin typeface="Arial" panose="020B0604020202020204" pitchFamily="34" charset="0"/>
              <a:cs typeface="Arial" panose="020B0604020202020204" pitchFamily="34" charset="0"/>
            </a:endParaRPr>
          </a:p>
        </p:txBody>
      </p:sp>
      <p:pic>
        <p:nvPicPr>
          <p:cNvPr id="17" name="Picture 16" descr="A picture containing mollusk, swimming&#10;&#10;Description automatically generated">
            <a:extLst>
              <a:ext uri="{FF2B5EF4-FFF2-40B4-BE49-F238E27FC236}">
                <a16:creationId xmlns:a16="http://schemas.microsoft.com/office/drawing/2014/main" id="{AAAD1E60-2B02-3313-1F8E-7CB13E7C741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080808" y="1985185"/>
            <a:ext cx="7971141" cy="4483768"/>
          </a:xfrm>
          <a:prstGeom prst="rect">
            <a:avLst/>
          </a:prstGeom>
        </p:spPr>
      </p:pic>
      <p:sp>
        <p:nvSpPr>
          <p:cNvPr id="18" name="TextBox 17">
            <a:extLst>
              <a:ext uri="{FF2B5EF4-FFF2-40B4-BE49-F238E27FC236}">
                <a16:creationId xmlns:a16="http://schemas.microsoft.com/office/drawing/2014/main" id="{B3BD93BD-4069-90DA-62BE-A0264C2B62EF}"/>
              </a:ext>
            </a:extLst>
          </p:cNvPr>
          <p:cNvSpPr txBox="1"/>
          <p:nvPr/>
        </p:nvSpPr>
        <p:spPr>
          <a:xfrm>
            <a:off x="838199" y="1508132"/>
            <a:ext cx="2951747" cy="1384995"/>
          </a:xfrm>
          <a:prstGeom prst="rect">
            <a:avLst/>
          </a:prstGeom>
          <a:noFill/>
        </p:spPr>
        <p:txBody>
          <a:bodyPr wrap="square" rtlCol="0">
            <a:spAutoFit/>
          </a:bodyPr>
          <a:lstStyle/>
          <a:p>
            <a:r>
              <a:rPr lang="en-US" sz="1200" b="1" dirty="0">
                <a:solidFill>
                  <a:srgbClr val="EEC67E"/>
                </a:solidFill>
                <a:latin typeface="Arial" panose="020B0604020202020204" pitchFamily="34" charset="0"/>
                <a:cs typeface="Arial" panose="020B0604020202020204" pitchFamily="34" charset="0"/>
              </a:rPr>
              <a:t>Source: https://yardeni.com/wp-content/uploads/BullBearTables.pdf</a:t>
            </a:r>
          </a:p>
          <a:p>
            <a:endParaRPr lang="en-US" sz="1200" b="1" dirty="0">
              <a:solidFill>
                <a:srgbClr val="EEC67E"/>
              </a:solidFill>
              <a:latin typeface="Arial" panose="020B0604020202020204" pitchFamily="34" charset="0"/>
              <a:cs typeface="Arial" panose="020B0604020202020204" pitchFamily="34" charset="0"/>
            </a:endParaRPr>
          </a:p>
          <a:p>
            <a:r>
              <a:rPr lang="en-US" sz="1200" b="1" dirty="0">
                <a:solidFill>
                  <a:srgbClr val="EEC67E"/>
                </a:solidFill>
                <a:latin typeface="Arial" panose="020B0604020202020204" pitchFamily="34" charset="0"/>
                <a:cs typeface="Arial" panose="020B0604020202020204" pitchFamily="34" charset="0"/>
              </a:rPr>
              <a:t>Note: Number of days includes weekends and holidays</a:t>
            </a:r>
          </a:p>
          <a:p>
            <a:r>
              <a:rPr lang="en-US" sz="1200" b="1" dirty="0">
                <a:solidFill>
                  <a:srgbClr val="EEC67E"/>
                </a:solidFill>
                <a:latin typeface="Arial" panose="020B0604020202020204" pitchFamily="34" charset="0"/>
                <a:cs typeface="Arial" panose="020B0604020202020204" pitchFamily="34" charset="0"/>
              </a:rPr>
              <a:t>*Bear markets defined as declines of 20% or more</a:t>
            </a:r>
          </a:p>
        </p:txBody>
      </p:sp>
      <p:sp>
        <p:nvSpPr>
          <p:cNvPr id="3" name="Rectangle 2">
            <a:extLst>
              <a:ext uri="{FF2B5EF4-FFF2-40B4-BE49-F238E27FC236}">
                <a16:creationId xmlns:a16="http://schemas.microsoft.com/office/drawing/2014/main" id="{A684FB11-B794-F4FF-53E4-77CE5DA5A8B5}"/>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93C7001-C43E-6CEE-8C48-0B67632E715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12529"/>
                </a:solidFill>
                <a:effectLst/>
                <a:latin typeface="Arial" panose="020B0604020202020204" pitchFamily="34" charset="0"/>
                <a:cs typeface="Arial" panose="020B0604020202020204" pitchFamily="34" charset="0"/>
              </a:rPr>
              <a:t>S&amp;P 500 BEAR MARKETS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770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3633 0.11481 L 0.26589 0.00347 " pathEditMode="relative" rAng="0" ptsTypes="AA">
                                      <p:cBhvr>
                                        <p:cTn id="6" dur="2000" fill="hold"/>
                                        <p:tgtEl>
                                          <p:spTgt spid="17"/>
                                        </p:tgtEl>
                                        <p:attrNameLst>
                                          <p:attrName>ppt_x</p:attrName>
                                          <p:attrName>ppt_y</p:attrName>
                                        </p:attrNameLst>
                                      </p:cBhvr>
                                      <p:rCtr x="15104" y="-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EE04F6-EAF5-ED88-1082-13C44308D3D2}"/>
              </a:ext>
            </a:extLst>
          </p:cNvPr>
          <p:cNvSpPr/>
          <p:nvPr/>
        </p:nvSpPr>
        <p:spPr>
          <a:xfrm>
            <a:off x="0" y="6350111"/>
            <a:ext cx="12192000" cy="332848"/>
          </a:xfrm>
          <a:prstGeom prst="rect">
            <a:avLst/>
          </a:prstGeom>
          <a:solidFill>
            <a:srgbClr val="363A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rgbClr val="363A3E"/>
                </a:solidFill>
                <a:latin typeface="Arial" panose="020B0604020202020204" pitchFamily="34" charset="0"/>
                <a:cs typeface="Arial" panose="020B0604020202020204" pitchFamily="34" charset="0"/>
              </a:rPr>
              <a:t>S&amp;P 500 YEAR 2001 - 2024</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solidFill>
                  <a:srgbClr val="EEC67E"/>
                </a:solidFill>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rgbClr val="363A3E"/>
                </a:solidFill>
                <a:latin typeface="Arial" panose="020B0604020202020204" pitchFamily="34" charset="0"/>
                <a:cs typeface="Arial" panose="020B0604020202020204" pitchFamily="34" charset="0"/>
              </a:rPr>
              <a:t>AVG RETURN 5.90%</a:t>
            </a:r>
          </a:p>
        </p:txBody>
      </p:sp>
      <p:sp>
        <p:nvSpPr>
          <p:cNvPr id="6" name="TextBox 5">
            <a:extLst>
              <a:ext uri="{FF2B5EF4-FFF2-40B4-BE49-F238E27FC236}">
                <a16:creationId xmlns:a16="http://schemas.microsoft.com/office/drawing/2014/main" id="{C4E52191-92A7-0401-D276-3A8A872BE8ED}"/>
              </a:ext>
            </a:extLst>
          </p:cNvPr>
          <p:cNvSpPr txBox="1"/>
          <p:nvPr/>
        </p:nvSpPr>
        <p:spPr>
          <a:xfrm>
            <a:off x="839788" y="3601402"/>
            <a:ext cx="3521197" cy="2062103"/>
          </a:xfrm>
          <a:prstGeom prst="rect">
            <a:avLst/>
          </a:prstGeom>
          <a:noFill/>
        </p:spPr>
        <p:txBody>
          <a:bodyPr wrap="square">
            <a:spAutoFit/>
          </a:bodyPr>
          <a:lstStyle/>
          <a:p>
            <a:pPr marL="0" marR="0">
              <a:spcBef>
                <a:spcPts val="0"/>
              </a:spcBef>
              <a:spcAft>
                <a:spcPts val="0"/>
              </a:spcAft>
            </a:pPr>
            <a:r>
              <a:rPr lang="en-US" sz="800" i="1" dirty="0">
                <a:solidFill>
                  <a:srgbClr val="363A3E"/>
                </a:solidFill>
                <a:effectLst/>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363A3E"/>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https://www.macrotrends.net/2526/sp-500-historical-annual-returns</a:t>
            </a:r>
            <a:r>
              <a:rPr lang="en-US" sz="800" i="1" dirty="0">
                <a:solidFill>
                  <a:srgbClr val="363A3E"/>
                </a:solidFill>
                <a:effectLst/>
                <a:latin typeface="Arial" panose="020B0604020202020204" pitchFamily="34" charset="0"/>
                <a:ea typeface="Calibri" panose="020F0502020204030204" pitchFamily="34" charset="0"/>
                <a:cs typeface="Arial" panose="020B0604020202020204" pitchFamily="34" charset="0"/>
              </a:rPr>
              <a:t> Date Accessed 1/29/2025</a:t>
            </a:r>
          </a:p>
          <a:p>
            <a:r>
              <a:rPr lang="en-US" sz="800" i="1" dirty="0">
                <a:solidFill>
                  <a:srgbClr val="363A3E"/>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a:t>
            </a:r>
            <a:r>
              <a:rPr lang="en-US" sz="800" b="0" i="1" u="none" strike="noStrike" dirty="0">
                <a:solidFill>
                  <a:srgbClr val="363A3E"/>
                </a:solidFill>
                <a:effectLst/>
                <a:latin typeface="Arial" panose="020B0604020202020204" pitchFamily="34" charset="0"/>
                <a:cs typeface="Arial" panose="020B0604020202020204" pitchFamily="34" charset="0"/>
              </a:rPr>
              <a:t>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endParaRPr lang="en-US" sz="800" i="1" dirty="0">
              <a:solidFill>
                <a:srgbClr val="363A3E"/>
              </a:solidFill>
              <a:latin typeface="Arial" panose="020B0604020202020204" pitchFamily="34" charset="0"/>
              <a:cs typeface="Arial" panose="020B0604020202020204" pitchFamily="34" charset="0"/>
            </a:endParaRPr>
          </a:p>
          <a:p>
            <a:pPr marL="0" marR="0">
              <a:spcBef>
                <a:spcPts val="0"/>
              </a:spcBef>
              <a:spcAft>
                <a:spcPts val="0"/>
              </a:spcAft>
            </a:pP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itle 3">
            <a:extLst>
              <a:ext uri="{FF2B5EF4-FFF2-40B4-BE49-F238E27FC236}">
                <a16:creationId xmlns:a16="http://schemas.microsoft.com/office/drawing/2014/main" id="{C939AC0E-D75A-DD1A-7F05-D319477A6F6F}"/>
              </a:ext>
            </a:extLst>
          </p:cNvPr>
          <p:cNvSpPr>
            <a:spLocks noGrp="1"/>
          </p:cNvSpPr>
          <p:nvPr>
            <p:ph type="title"/>
          </p:nvPr>
        </p:nvSpPr>
        <p:spPr>
          <a:xfrm>
            <a:off x="838200" y="585975"/>
            <a:ext cx="3831747" cy="1325563"/>
          </a:xfrm>
        </p:spPr>
        <p:txBody>
          <a:bodyPr/>
          <a:lstStyle/>
          <a:p>
            <a:r>
              <a:rPr lang="en-US" spc="-150" dirty="0">
                <a:solidFill>
                  <a:srgbClr val="363A3E"/>
                </a:solidFill>
                <a:latin typeface="Arial Narrow" panose="020B0604020202020204" pitchFamily="34" charset="0"/>
                <a:cs typeface="Arial Narrow" panose="020B0604020202020204" pitchFamily="34" charset="0"/>
              </a:rPr>
              <a:t>SEQUENCE OF RETURNS</a:t>
            </a:r>
            <a:endParaRPr lang="en-US" dirty="0">
              <a:solidFill>
                <a:srgbClr val="363A3E"/>
              </a:solidFill>
              <a:latin typeface="Arial Narrow" panose="020B0604020202020204" pitchFamily="34" charset="0"/>
              <a:cs typeface="Arial Narrow" panose="020B0604020202020204" pitchFamily="34" charset="0"/>
            </a:endParaRPr>
          </a:p>
        </p:txBody>
      </p:sp>
      <p:graphicFrame>
        <p:nvGraphicFramePr>
          <p:cNvPr id="11" name="Table 2">
            <a:extLst>
              <a:ext uri="{FF2B5EF4-FFF2-40B4-BE49-F238E27FC236}">
                <a16:creationId xmlns:a16="http://schemas.microsoft.com/office/drawing/2014/main" id="{B686E65D-639B-08F0-1B5D-8D60A769335C}"/>
              </a:ext>
            </a:extLst>
          </p:cNvPr>
          <p:cNvGraphicFramePr>
            <a:graphicFrameLocks noGrp="1"/>
          </p:cNvGraphicFramePr>
          <p:nvPr>
            <p:extLst>
              <p:ext uri="{D42A27DB-BD31-4B8C-83A1-F6EECF244321}">
                <p14:modId xmlns:p14="http://schemas.microsoft.com/office/powerpoint/2010/main" val="2410615304"/>
              </p:ext>
            </p:extLst>
          </p:nvPr>
        </p:nvGraphicFramePr>
        <p:xfrm>
          <a:off x="4669947" y="93669"/>
          <a:ext cx="6968700" cy="6382417"/>
        </p:xfrm>
        <a:graphic>
          <a:graphicData uri="http://schemas.openxmlformats.org/drawingml/2006/table">
            <a:tbl>
              <a:tblPr firstRow="1" bandRow="1">
                <a:tableStyleId>{793D81CF-94F2-401A-BA57-92F5A7B2D0C5}</a:tableStyleId>
              </a:tblPr>
              <a:tblGrid>
                <a:gridCol w="540278">
                  <a:extLst>
                    <a:ext uri="{9D8B030D-6E8A-4147-A177-3AD203B41FA5}">
                      <a16:colId xmlns:a16="http://schemas.microsoft.com/office/drawing/2014/main" val="3870115412"/>
                    </a:ext>
                  </a:extLst>
                </a:gridCol>
                <a:gridCol w="1960925">
                  <a:extLst>
                    <a:ext uri="{9D8B030D-6E8A-4147-A177-3AD203B41FA5}">
                      <a16:colId xmlns:a16="http://schemas.microsoft.com/office/drawing/2014/main" val="4184258226"/>
                    </a:ext>
                  </a:extLst>
                </a:gridCol>
                <a:gridCol w="2481942">
                  <a:extLst>
                    <a:ext uri="{9D8B030D-6E8A-4147-A177-3AD203B41FA5}">
                      <a16:colId xmlns:a16="http://schemas.microsoft.com/office/drawing/2014/main" val="23139006"/>
                    </a:ext>
                  </a:extLst>
                </a:gridCol>
                <a:gridCol w="1985555">
                  <a:extLst>
                    <a:ext uri="{9D8B030D-6E8A-4147-A177-3AD203B41FA5}">
                      <a16:colId xmlns:a16="http://schemas.microsoft.com/office/drawing/2014/main" val="1931494437"/>
                    </a:ext>
                  </a:extLst>
                </a:gridCol>
              </a:tblGrid>
              <a:tr h="270313">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254671">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$869,600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-13.04%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54671">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$819,600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$628,059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254671">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$578,059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$730,552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54671">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$680,552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$741,733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54671">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$691,733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$712,485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54671">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$662,485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$752,716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54671">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$702,716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$727,521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54671">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$677,521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$416,743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54671">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$366,743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54671">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$402,745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54671">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54671">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$354,216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54671">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$351,716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54671">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$405,824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54671">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$402,047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54671">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$349,112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$382,418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54671">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$332,418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254671">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$346,973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$325,322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254671">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$275,322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254671">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$304,835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$354,401</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54671">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$304,401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$386,254</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54671">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$336,254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$270,887</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54671">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$220,887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$275,181</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r h="254671">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$275,181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$341,857</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987690876"/>
                  </a:ext>
                </a:extLst>
              </a:tr>
            </a:tbl>
          </a:graphicData>
        </a:graphic>
      </p:graphicFrame>
      <p:sp>
        <p:nvSpPr>
          <p:cNvPr id="9" name="Oval 8">
            <a:extLst>
              <a:ext uri="{FF2B5EF4-FFF2-40B4-BE49-F238E27FC236}">
                <a16:creationId xmlns:a16="http://schemas.microsoft.com/office/drawing/2014/main" id="{CB1DEEE1-1755-6E4C-FA44-21EB7ED23673}"/>
              </a:ext>
            </a:extLst>
          </p:cNvPr>
          <p:cNvSpPr/>
          <p:nvPr/>
        </p:nvSpPr>
        <p:spPr>
          <a:xfrm>
            <a:off x="7815866" y="6198455"/>
            <a:ext cx="1250076" cy="381068"/>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6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G-MarketRisk-2025" id="{CF85EFD7-5099-5442-91CE-C5F386FEBBD6}" vid="{66726860-B4EE-2F4B-84E6-210F05FA09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21</TotalTime>
  <Words>5991</Words>
  <Application>Microsoft Macintosh PowerPoint</Application>
  <PresentationFormat>Widescreen</PresentationFormat>
  <Paragraphs>653</Paragraphs>
  <Slides>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Arial</vt:lpstr>
      <vt:lpstr>Arial Narrow</vt:lpstr>
      <vt:lpstr>Calibri</vt:lpstr>
      <vt:lpstr>Office Theme</vt:lpstr>
      <vt:lpstr>THE RISK FACTOR</vt:lpstr>
      <vt:lpstr>WHAT IS RISK?</vt:lpstr>
      <vt:lpstr>PowerPoint Presentation</vt:lpstr>
      <vt:lpstr>TERMS OF ART</vt:lpstr>
      <vt:lpstr>WHY ARE TERMS OF ART IMPORTANT?</vt:lpstr>
      <vt:lpstr>PowerPoint Presentation</vt:lpstr>
      <vt:lpstr>RISK TOLERANCE VS. RISK CAPACITY</vt:lpstr>
      <vt:lpstr>S&amp;P 500 BEAR MARKETS</vt:lpstr>
      <vt:lpstr>SEQUENCE OF RETURNS</vt:lpstr>
      <vt:lpstr>SEQUENCE OF RETURNS</vt:lpstr>
      <vt:lpstr>PowerPoint Presentation</vt:lpstr>
      <vt:lpstr>WHAT ARE YOU COMPARING YOUR PERSONAL RETURNS TO?</vt:lpstr>
      <vt:lpstr>PowerPoint Presentation</vt:lpstr>
      <vt:lpstr>PowerPoint Presentation</vt:lpstr>
      <vt:lpstr>PowerPoint Presentation</vt:lpstr>
      <vt:lpstr>ADDITIONAL RISKS</vt:lpstr>
      <vt:lpstr>COMPLIMENTARY RISK ANALYSIS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Tropin</dc:creator>
  <cp:lastModifiedBy>Heather Tropin</cp:lastModifiedBy>
  <cp:revision>5</cp:revision>
  <dcterms:created xsi:type="dcterms:W3CDTF">2025-02-04T21:45:38Z</dcterms:created>
  <dcterms:modified xsi:type="dcterms:W3CDTF">2026-05-12T18:58:54Z</dcterms:modified>
</cp:coreProperties>
</file>