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77" r:id="rId2"/>
    <p:sldId id="302" r:id="rId3"/>
    <p:sldId id="304" r:id="rId4"/>
    <p:sldId id="283" r:id="rId5"/>
    <p:sldId id="275" r:id="rId6"/>
    <p:sldId id="305" r:id="rId7"/>
    <p:sldId id="306" r:id="rId8"/>
    <p:sldId id="307" r:id="rId9"/>
    <p:sldId id="308" r:id="rId10"/>
    <p:sldId id="309" r:id="rId11"/>
    <p:sldId id="258" r:id="rId12"/>
    <p:sldId id="276" r:id="rId13"/>
    <p:sldId id="336" r:id="rId14"/>
    <p:sldId id="311" r:id="rId15"/>
    <p:sldId id="312" r:id="rId16"/>
    <p:sldId id="313" r:id="rId17"/>
    <p:sldId id="314" r:id="rId18"/>
    <p:sldId id="315" r:id="rId19"/>
    <p:sldId id="316" r:id="rId20"/>
    <p:sldId id="317" r:id="rId21"/>
    <p:sldId id="318" r:id="rId22"/>
    <p:sldId id="319" r:id="rId23"/>
    <p:sldId id="320" r:id="rId24"/>
    <p:sldId id="257" r:id="rId25"/>
    <p:sldId id="285" r:id="rId26"/>
    <p:sldId id="321" r:id="rId27"/>
    <p:sldId id="322" r:id="rId28"/>
    <p:sldId id="323" r:id="rId29"/>
    <p:sldId id="324" r:id="rId30"/>
    <p:sldId id="325" r:id="rId31"/>
    <p:sldId id="326" r:id="rId32"/>
    <p:sldId id="328" r:id="rId33"/>
    <p:sldId id="327" r:id="rId34"/>
    <p:sldId id="329" r:id="rId35"/>
    <p:sldId id="330" r:id="rId36"/>
    <p:sldId id="259" r:id="rId37"/>
    <p:sldId id="284" r:id="rId38"/>
    <p:sldId id="331" r:id="rId39"/>
    <p:sldId id="332" r:id="rId40"/>
    <p:sldId id="333" r:id="rId41"/>
    <p:sldId id="334" r:id="rId42"/>
    <p:sldId id="335"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526"/>
    <a:srgbClr val="FF00FF"/>
    <a:srgbClr val="FFBD09"/>
    <a:srgbClr val="9BCB7E"/>
    <a:srgbClr val="82A0D8"/>
    <a:srgbClr val="B49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2"/>
    <p:restoredTop sz="83732"/>
  </p:normalViewPr>
  <p:slideViewPr>
    <p:cSldViewPr snapToGrid="0">
      <p:cViewPr varScale="1">
        <p:scale>
          <a:sx n="102" d="100"/>
          <a:sy n="102" d="100"/>
        </p:scale>
        <p:origin x="272" y="184"/>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1980</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Defined Benefit Plans</c:v>
                </c:pt>
                <c:pt idx="1">
                  <c:v>Defined Contribution Plans</c:v>
                </c:pt>
              </c:strCache>
            </c:strRef>
          </c:cat>
          <c:val>
            <c:numRef>
              <c:f>Sheet1!$B$2:$B$3</c:f>
              <c:numCache>
                <c:formatCode>0%</c:formatCode>
                <c:ptCount val="2"/>
                <c:pt idx="0">
                  <c:v>0.6</c:v>
                </c:pt>
                <c:pt idx="1">
                  <c:v>0.19</c:v>
                </c:pt>
              </c:numCache>
            </c:numRef>
          </c:val>
          <c:extLst>
            <c:ext xmlns:c16="http://schemas.microsoft.com/office/drawing/2014/chart" uri="{C3380CC4-5D6E-409C-BE32-E72D297353CC}">
              <c16:uniqueId val="{00000000-F5E8-8B4C-9C70-E0BEBA0A6DFB}"/>
            </c:ext>
          </c:extLst>
        </c:ser>
        <c:ser>
          <c:idx val="1"/>
          <c:order val="1"/>
          <c:tx>
            <c:strRef>
              <c:f>Sheet1!$C$1</c:f>
              <c:strCache>
                <c:ptCount val="1"/>
                <c:pt idx="0">
                  <c:v>2025</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Defined Benefit Plans</c:v>
                </c:pt>
                <c:pt idx="1">
                  <c:v>Defined Contribution Plans</c:v>
                </c:pt>
              </c:strCache>
            </c:strRef>
          </c:cat>
          <c:val>
            <c:numRef>
              <c:f>Sheet1!$C$2:$C$3</c:f>
              <c:numCache>
                <c:formatCode>0%</c:formatCode>
                <c:ptCount val="2"/>
                <c:pt idx="0">
                  <c:v>0.1</c:v>
                </c:pt>
                <c:pt idx="1">
                  <c:v>0.68</c:v>
                </c:pt>
              </c:numCache>
            </c:numRef>
          </c:val>
          <c:extLst>
            <c:ext xmlns:c16="http://schemas.microsoft.com/office/drawing/2014/chart" uri="{C3380CC4-5D6E-409C-BE32-E72D297353CC}">
              <c16:uniqueId val="{00000001-F5E8-8B4C-9C70-E0BEBA0A6DFB}"/>
            </c:ext>
          </c:extLst>
        </c:ser>
        <c:dLbls>
          <c:dLblPos val="inEnd"/>
          <c:showLegendKey val="0"/>
          <c:showVal val="1"/>
          <c:showCatName val="0"/>
          <c:showSerName val="0"/>
          <c:showPercent val="0"/>
          <c:showBubbleSize val="0"/>
        </c:dLbls>
        <c:gapWidth val="219"/>
        <c:overlap val="-27"/>
        <c:axId val="768768735"/>
        <c:axId val="768760783"/>
      </c:barChart>
      <c:catAx>
        <c:axId val="768768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crossAx val="768760783"/>
        <c:crosses val="autoZero"/>
        <c:auto val="1"/>
        <c:lblAlgn val="ctr"/>
        <c:lblOffset val="100"/>
        <c:noMultiLvlLbl val="0"/>
      </c:catAx>
      <c:valAx>
        <c:axId val="768760783"/>
        <c:scaling>
          <c:orientation val="minMax"/>
        </c:scaling>
        <c:delete val="0"/>
        <c:axPos val="l"/>
        <c:majorGridlines>
          <c:spPr>
            <a:ln w="9525" cap="flat" cmpd="sng" algn="ctr">
              <a:solidFill>
                <a:schemeClr val="accent5"/>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crossAx val="768768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26E35-C696-BF40-BA2E-4C7A337A1A09}" type="datetimeFigureOut">
              <a:rPr lang="en-US" smtClean="0"/>
              <a:t>1/21/26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74A09-FFF8-804C-B92E-08E1F18E6CC1}" type="slidenum">
              <a:rPr lang="en-US" smtClean="0"/>
              <a:t>‹#›</a:t>
            </a:fld>
            <a:endParaRPr lang="en-US"/>
          </a:p>
        </p:txBody>
      </p:sp>
    </p:spTree>
    <p:extLst>
      <p:ext uri="{BB962C8B-B14F-4D97-AF65-F5344CB8AC3E}">
        <p14:creationId xmlns:p14="http://schemas.microsoft.com/office/powerpoint/2010/main" val="48567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a:t>
            </a:fld>
            <a:endParaRPr lang="en-US"/>
          </a:p>
        </p:txBody>
      </p:sp>
    </p:spTree>
    <p:extLst>
      <p:ext uri="{BB962C8B-B14F-4D97-AF65-F5344CB8AC3E}">
        <p14:creationId xmlns:p14="http://schemas.microsoft.com/office/powerpoint/2010/main" val="209455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DE301-BD59-6C70-F7A1-2A1ECA0A1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72D3C-ABA2-638E-491D-ABF8FC2D0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3F7EB-1E43-2C7B-61D7-FC7ECFF463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5600D4-F52E-66D3-CD68-A9DF77EF8142}"/>
              </a:ext>
            </a:extLst>
          </p:cNvPr>
          <p:cNvSpPr>
            <a:spLocks noGrp="1"/>
          </p:cNvSpPr>
          <p:nvPr>
            <p:ph type="sldNum" sz="quarter" idx="5"/>
          </p:nvPr>
        </p:nvSpPr>
        <p:spPr/>
        <p:txBody>
          <a:bodyPr/>
          <a:lstStyle/>
          <a:p>
            <a:fld id="{96874A09-FFF8-804C-B92E-08E1F18E6CC1}" type="slidenum">
              <a:rPr lang="en-US" smtClean="0"/>
              <a:t>13</a:t>
            </a:fld>
            <a:endParaRPr lang="en-US"/>
          </a:p>
        </p:txBody>
      </p:sp>
    </p:spTree>
    <p:extLst>
      <p:ext uri="{BB962C8B-B14F-4D97-AF65-F5344CB8AC3E}">
        <p14:creationId xmlns:p14="http://schemas.microsoft.com/office/powerpoint/2010/main" val="62016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SECURE Act raised the RMD age and eliminated stretch IRAs. SECURE Act 2.0 expanded these changes further by increasing RMD ages again, mandating auto-enrollment for many new retirement plans, and encouraging lifetime income options such as annuities.</a:t>
            </a:r>
          </a:p>
        </p:txBody>
      </p:sp>
      <p:sp>
        <p:nvSpPr>
          <p:cNvPr id="4" name="Slide Number Placeholder 3"/>
          <p:cNvSpPr>
            <a:spLocks noGrp="1"/>
          </p:cNvSpPr>
          <p:nvPr>
            <p:ph type="sldNum" sz="quarter" idx="5"/>
          </p:nvPr>
        </p:nvSpPr>
        <p:spPr/>
        <p:txBody>
          <a:bodyPr/>
          <a:lstStyle/>
          <a:p>
            <a:fld id="{96874A09-FFF8-804C-B92E-08E1F18E6CC1}" type="slidenum">
              <a:rPr lang="en-US" smtClean="0"/>
              <a:t>14</a:t>
            </a:fld>
            <a:endParaRPr lang="en-US"/>
          </a:p>
        </p:txBody>
      </p:sp>
    </p:spTree>
    <p:extLst>
      <p:ext uri="{BB962C8B-B14F-4D97-AF65-F5344CB8AC3E}">
        <p14:creationId xmlns:p14="http://schemas.microsoft.com/office/powerpoint/2010/main" val="326385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15</a:t>
            </a:fld>
            <a:endParaRPr lang="en-US"/>
          </a:p>
        </p:txBody>
      </p:sp>
    </p:spTree>
    <p:extLst>
      <p:ext uri="{BB962C8B-B14F-4D97-AF65-F5344CB8AC3E}">
        <p14:creationId xmlns:p14="http://schemas.microsoft.com/office/powerpoint/2010/main" val="3236257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16</a:t>
            </a:fld>
            <a:endParaRPr lang="en-US"/>
          </a:p>
        </p:txBody>
      </p:sp>
    </p:spTree>
    <p:extLst>
      <p:ext uri="{BB962C8B-B14F-4D97-AF65-F5344CB8AC3E}">
        <p14:creationId xmlns:p14="http://schemas.microsoft.com/office/powerpoint/2010/main" val="105443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17</a:t>
            </a:fld>
            <a:endParaRPr lang="en-US"/>
          </a:p>
        </p:txBody>
      </p:sp>
    </p:spTree>
    <p:extLst>
      <p:ext uri="{BB962C8B-B14F-4D97-AF65-F5344CB8AC3E}">
        <p14:creationId xmlns:p14="http://schemas.microsoft.com/office/powerpoint/2010/main" val="4263281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18</a:t>
            </a:fld>
            <a:endParaRPr lang="en-US"/>
          </a:p>
        </p:txBody>
      </p:sp>
    </p:spTree>
    <p:extLst>
      <p:ext uri="{BB962C8B-B14F-4D97-AF65-F5344CB8AC3E}">
        <p14:creationId xmlns:p14="http://schemas.microsoft.com/office/powerpoint/2010/main" val="369568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19</a:t>
            </a:fld>
            <a:endParaRPr lang="en-US"/>
          </a:p>
        </p:txBody>
      </p:sp>
    </p:spTree>
    <p:extLst>
      <p:ext uri="{BB962C8B-B14F-4D97-AF65-F5344CB8AC3E}">
        <p14:creationId xmlns:p14="http://schemas.microsoft.com/office/powerpoint/2010/main" val="382753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20</a:t>
            </a:fld>
            <a:endParaRPr lang="en-US"/>
          </a:p>
        </p:txBody>
      </p:sp>
    </p:spTree>
    <p:extLst>
      <p:ext uri="{BB962C8B-B14F-4D97-AF65-F5344CB8AC3E}">
        <p14:creationId xmlns:p14="http://schemas.microsoft.com/office/powerpoint/2010/main" val="1868709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21</a:t>
            </a:fld>
            <a:endParaRPr lang="en-US"/>
          </a:p>
        </p:txBody>
      </p:sp>
    </p:spTree>
    <p:extLst>
      <p:ext uri="{BB962C8B-B14F-4D97-AF65-F5344CB8AC3E}">
        <p14:creationId xmlns:p14="http://schemas.microsoft.com/office/powerpoint/2010/main" val="199014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22</a:t>
            </a:fld>
            <a:endParaRPr lang="en-US"/>
          </a:p>
        </p:txBody>
      </p:sp>
    </p:spTree>
    <p:extLst>
      <p:ext uri="{BB962C8B-B14F-4D97-AF65-F5344CB8AC3E}">
        <p14:creationId xmlns:p14="http://schemas.microsoft.com/office/powerpoint/2010/main" val="158589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There was a time when retirement was a milestone celebrated with a party, cake, a gold watch, and a promise of a stable income. This was a reality before the Revenue Act of 1978.</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a:t>
            </a:fld>
            <a:endParaRPr lang="en-US"/>
          </a:p>
        </p:txBody>
      </p:sp>
    </p:spTree>
    <p:extLst>
      <p:ext uri="{BB962C8B-B14F-4D97-AF65-F5344CB8AC3E}">
        <p14:creationId xmlns:p14="http://schemas.microsoft.com/office/powerpoint/2010/main" val="222075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For decades, employees spent their working years at the same company. Upon retirement, they enjoyed the fruits of their labor with a reliable pension check. Employees were loyal to employers and employers took care of their own. Not only were retirees provided with consistent predictable income, they also didn’t have to take on big risks with their investments (possibly show a chart of stock market volume prior to 1978 vs today)</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24</a:t>
            </a:fld>
            <a:endParaRPr lang="en-US"/>
          </a:p>
        </p:txBody>
      </p:sp>
    </p:spTree>
    <p:extLst>
      <p:ext uri="{BB962C8B-B14F-4D97-AF65-F5344CB8AC3E}">
        <p14:creationId xmlns:p14="http://schemas.microsoft.com/office/powerpoint/2010/main" val="3372882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25</a:t>
            </a:fld>
            <a:endParaRPr lang="en-US"/>
          </a:p>
        </p:txBody>
      </p:sp>
    </p:spTree>
    <p:extLst>
      <p:ext uri="{BB962C8B-B14F-4D97-AF65-F5344CB8AC3E}">
        <p14:creationId xmlns:p14="http://schemas.microsoft.com/office/powerpoint/2010/main" val="1860350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26</a:t>
            </a:fld>
            <a:endParaRPr lang="en-US"/>
          </a:p>
        </p:txBody>
      </p:sp>
    </p:spTree>
    <p:extLst>
      <p:ext uri="{BB962C8B-B14F-4D97-AF65-F5344CB8AC3E}">
        <p14:creationId xmlns:p14="http://schemas.microsoft.com/office/powerpoint/2010/main" val="733752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27</a:t>
            </a:fld>
            <a:endParaRPr lang="en-US"/>
          </a:p>
        </p:txBody>
      </p:sp>
    </p:spTree>
    <p:extLst>
      <p:ext uri="{BB962C8B-B14F-4D97-AF65-F5344CB8AC3E}">
        <p14:creationId xmlns:p14="http://schemas.microsoft.com/office/powerpoint/2010/main" val="374613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28</a:t>
            </a:fld>
            <a:endParaRPr lang="en-US"/>
          </a:p>
        </p:txBody>
      </p:sp>
    </p:spTree>
    <p:extLst>
      <p:ext uri="{BB962C8B-B14F-4D97-AF65-F5344CB8AC3E}">
        <p14:creationId xmlns:p14="http://schemas.microsoft.com/office/powerpoint/2010/main" val="3430616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29</a:t>
            </a:fld>
            <a:endParaRPr lang="en-US"/>
          </a:p>
        </p:txBody>
      </p:sp>
    </p:spTree>
    <p:extLst>
      <p:ext uri="{BB962C8B-B14F-4D97-AF65-F5344CB8AC3E}">
        <p14:creationId xmlns:p14="http://schemas.microsoft.com/office/powerpoint/2010/main" val="4064033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30</a:t>
            </a:fld>
            <a:endParaRPr lang="en-US"/>
          </a:p>
        </p:txBody>
      </p:sp>
    </p:spTree>
    <p:extLst>
      <p:ext uri="{BB962C8B-B14F-4D97-AF65-F5344CB8AC3E}">
        <p14:creationId xmlns:p14="http://schemas.microsoft.com/office/powerpoint/2010/main" val="3711738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31</a:t>
            </a:fld>
            <a:endParaRPr lang="en-US"/>
          </a:p>
        </p:txBody>
      </p:sp>
    </p:spTree>
    <p:extLst>
      <p:ext uri="{BB962C8B-B14F-4D97-AF65-F5344CB8AC3E}">
        <p14:creationId xmlns:p14="http://schemas.microsoft.com/office/powerpoint/2010/main" val="1949561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32</a:t>
            </a:fld>
            <a:endParaRPr lang="en-US"/>
          </a:p>
        </p:txBody>
      </p:sp>
    </p:spTree>
    <p:extLst>
      <p:ext uri="{BB962C8B-B14F-4D97-AF65-F5344CB8AC3E}">
        <p14:creationId xmlns:p14="http://schemas.microsoft.com/office/powerpoint/2010/main" val="3815864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33</a:t>
            </a:fld>
            <a:endParaRPr lang="en-US"/>
          </a:p>
        </p:txBody>
      </p:sp>
    </p:spTree>
    <p:extLst>
      <p:ext uri="{BB962C8B-B14F-4D97-AF65-F5344CB8AC3E}">
        <p14:creationId xmlns:p14="http://schemas.microsoft.com/office/powerpoint/2010/main" val="58508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 There was a time when retirement was a milestone celebrated with a party, cake, a gold watch, and a promise of a stable income. This was a reality before the Revenue Act of 1978.</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a:t>
            </a:fld>
            <a:endParaRPr lang="en-US"/>
          </a:p>
        </p:txBody>
      </p:sp>
    </p:spTree>
    <p:extLst>
      <p:ext uri="{BB962C8B-B14F-4D97-AF65-F5344CB8AC3E}">
        <p14:creationId xmlns:p14="http://schemas.microsoft.com/office/powerpoint/2010/main" val="276317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34</a:t>
            </a:fld>
            <a:endParaRPr lang="en-US"/>
          </a:p>
        </p:txBody>
      </p:sp>
    </p:spTree>
    <p:extLst>
      <p:ext uri="{BB962C8B-B14F-4D97-AF65-F5344CB8AC3E}">
        <p14:creationId xmlns:p14="http://schemas.microsoft.com/office/powerpoint/2010/main" val="1179139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36</a:t>
            </a:fld>
            <a:endParaRPr lang="en-US"/>
          </a:p>
        </p:txBody>
      </p:sp>
    </p:spTree>
    <p:extLst>
      <p:ext uri="{BB962C8B-B14F-4D97-AF65-F5344CB8AC3E}">
        <p14:creationId xmlns:p14="http://schemas.microsoft.com/office/powerpoint/2010/main" val="3066373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37</a:t>
            </a:fld>
            <a:endParaRPr lang="en-US"/>
          </a:p>
        </p:txBody>
      </p:sp>
    </p:spTree>
    <p:extLst>
      <p:ext uri="{BB962C8B-B14F-4D97-AF65-F5344CB8AC3E}">
        <p14:creationId xmlns:p14="http://schemas.microsoft.com/office/powerpoint/2010/main" val="1319429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38</a:t>
            </a:fld>
            <a:endParaRPr lang="en-US"/>
          </a:p>
        </p:txBody>
      </p:sp>
    </p:spTree>
    <p:extLst>
      <p:ext uri="{BB962C8B-B14F-4D97-AF65-F5344CB8AC3E}">
        <p14:creationId xmlns:p14="http://schemas.microsoft.com/office/powerpoint/2010/main" val="978773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39</a:t>
            </a:fld>
            <a:endParaRPr lang="en-US"/>
          </a:p>
        </p:txBody>
      </p:sp>
    </p:spTree>
    <p:extLst>
      <p:ext uri="{BB962C8B-B14F-4D97-AF65-F5344CB8AC3E}">
        <p14:creationId xmlns:p14="http://schemas.microsoft.com/office/powerpoint/2010/main" val="2147305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40</a:t>
            </a:fld>
            <a:endParaRPr lang="en-US"/>
          </a:p>
        </p:txBody>
      </p:sp>
    </p:spTree>
    <p:extLst>
      <p:ext uri="{BB962C8B-B14F-4D97-AF65-F5344CB8AC3E}">
        <p14:creationId xmlns:p14="http://schemas.microsoft.com/office/powerpoint/2010/main" val="153757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1793781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3824186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104380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161785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1331583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12</a:t>
            </a:fld>
            <a:endParaRPr lang="en-US"/>
          </a:p>
        </p:txBody>
      </p:sp>
    </p:spTree>
    <p:extLst>
      <p:ext uri="{BB962C8B-B14F-4D97-AF65-F5344CB8AC3E}">
        <p14:creationId xmlns:p14="http://schemas.microsoft.com/office/powerpoint/2010/main" val="88745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65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D0DC2-52D5-68BE-D878-FED6F1E7B91A}"/>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2AB0B46E-CF3D-B6EB-B5CB-8B9090D42B00}"/>
              </a:ext>
            </a:extLst>
          </p:cNvPr>
          <p:cNvSpPr>
            <a:spLocks noGrp="1"/>
          </p:cNvSpPr>
          <p:nvPr>
            <p:ph type="title" hasCustomPrompt="1"/>
          </p:nvPr>
        </p:nvSpPr>
        <p:spPr/>
        <p:txBody>
          <a:bodyPr/>
          <a:lstStyle>
            <a:lvl1pPr>
              <a:defRPr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a:t>
            </a:r>
            <a:br>
              <a:rPr lang="en-US" dirty="0"/>
            </a:br>
            <a:r>
              <a:rPr lang="en-US" dirty="0"/>
              <a:t>TITLE STYLE</a:t>
            </a:r>
          </a:p>
        </p:txBody>
      </p:sp>
      <p:sp>
        <p:nvSpPr>
          <p:cNvPr id="3" name="Content Placeholder 2">
            <a:extLst>
              <a:ext uri="{FF2B5EF4-FFF2-40B4-BE49-F238E27FC236}">
                <a16:creationId xmlns:a16="http://schemas.microsoft.com/office/drawing/2014/main" id="{EB35F73C-FC97-B312-A647-8B409E3FF5C8}"/>
              </a:ext>
            </a:extLst>
          </p:cNvPr>
          <p:cNvSpPr>
            <a:spLocks noGrp="1"/>
          </p:cNvSpPr>
          <p:nvPr>
            <p:ph idx="1"/>
          </p:nvPr>
        </p:nvSpPr>
        <p:spPr>
          <a:xfrm>
            <a:off x="838200" y="1825625"/>
            <a:ext cx="5257800" cy="3619211"/>
          </a:xfr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8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F634FA-20E9-866F-6684-645F768F7C41}"/>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92F51B19-C7BE-B632-81F8-6A0C35592B55}"/>
              </a:ext>
            </a:extLst>
          </p:cNvPr>
          <p:cNvSpPr>
            <a:spLocks noGrp="1"/>
          </p:cNvSpPr>
          <p:nvPr>
            <p:ph type="title" hasCustomPrompt="1"/>
          </p:nvPr>
        </p:nvSpPr>
        <p:spPr>
          <a:xfrm>
            <a:off x="831850" y="1709738"/>
            <a:ext cx="10515600" cy="2852737"/>
          </a:xfrm>
        </p:spPr>
        <p:txBody>
          <a:bodyPr anchor="b">
            <a:normAutofit/>
          </a:bodyPr>
          <a:lstStyle>
            <a:lvl1pPr>
              <a:defRPr sz="5400"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09BF10-5D2A-EB8B-A4F2-C500AFC97D1B}"/>
              </a:ext>
            </a:extLst>
          </p:cNvPr>
          <p:cNvSpPr>
            <a:spLocks noGrp="1"/>
          </p:cNvSpPr>
          <p:nvPr>
            <p:ph type="body" idx="1"/>
          </p:nvPr>
        </p:nvSpPr>
        <p:spPr>
          <a:xfrm>
            <a:off x="831850" y="4589463"/>
            <a:ext cx="10515600" cy="876155"/>
          </a:xfrm>
        </p:spPr>
        <p:txBody>
          <a:bodyPr/>
          <a:lstStyle>
            <a:lvl1pPr marL="0" indent="0">
              <a:buNone/>
              <a:defRPr sz="240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A29A73-2A0E-7FFA-DABF-DC7ECA480F8B}"/>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1AB56387-EA80-8E4C-220A-3D218366043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F23584-7574-92BF-0B38-58666C85C29C}"/>
              </a:ext>
            </a:extLst>
          </p:cNvPr>
          <p:cNvSpPr>
            <a:spLocks noGrp="1"/>
          </p:cNvSpPr>
          <p:nvPr>
            <p:ph sz="half" idx="1"/>
          </p:nvPr>
        </p:nvSpPr>
        <p:spPr>
          <a:xfrm>
            <a:off x="838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8B2DC-AFA6-F7F7-87D1-D65995D1C7EB}"/>
              </a:ext>
            </a:extLst>
          </p:cNvPr>
          <p:cNvSpPr>
            <a:spLocks noGrp="1"/>
          </p:cNvSpPr>
          <p:nvPr>
            <p:ph sz="half" idx="2"/>
          </p:nvPr>
        </p:nvSpPr>
        <p:spPr>
          <a:xfrm>
            <a:off x="6172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44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DCE467-12AE-7D88-936F-B4026EBDF613}"/>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C7E862D1-ACBB-2CBD-12BF-3EAC1ACFAC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57B0DC-33C6-7575-6468-138DEBDC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F821-0F7E-EF07-EAE4-79EE9FD24B40}"/>
              </a:ext>
            </a:extLst>
          </p:cNvPr>
          <p:cNvSpPr>
            <a:spLocks noGrp="1"/>
          </p:cNvSpPr>
          <p:nvPr>
            <p:ph sz="half" idx="2"/>
          </p:nvPr>
        </p:nvSpPr>
        <p:spPr>
          <a:xfrm>
            <a:off x="839788" y="2505075"/>
            <a:ext cx="5157787" cy="2970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9D5DF60-2EE3-C144-6F15-69E30529F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245F9-9443-3F9E-3213-E20A63DA98EE}"/>
              </a:ext>
            </a:extLst>
          </p:cNvPr>
          <p:cNvSpPr>
            <a:spLocks noGrp="1"/>
          </p:cNvSpPr>
          <p:nvPr>
            <p:ph sz="quarter" idx="4"/>
          </p:nvPr>
        </p:nvSpPr>
        <p:spPr>
          <a:xfrm>
            <a:off x="6172200" y="2505075"/>
            <a:ext cx="5183188" cy="2970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806C2-DC7B-E6AD-B98A-AB315C26E649}"/>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9C6CF965-6B34-87D6-E944-3743E779168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52189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D392C-1A97-8B69-0E26-0860989DE9DC}"/>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Tree>
    <p:extLst>
      <p:ext uri="{BB962C8B-B14F-4D97-AF65-F5344CB8AC3E}">
        <p14:creationId xmlns:p14="http://schemas.microsoft.com/office/powerpoint/2010/main" val="200887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F985-278E-6C6A-F2E0-2225CE09E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6822A-FC53-8E41-04A7-FEEEC29D1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CAB70ED-F7B7-0CB6-D268-1D03E3F3F477}"/>
              </a:ext>
            </a:extLst>
          </p:cNvPr>
          <p:cNvSpPr/>
          <p:nvPr userDrawn="1"/>
        </p:nvSpPr>
        <p:spPr>
          <a:xfrm>
            <a:off x="0" y="5590309"/>
            <a:ext cx="12192000" cy="12676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64CAB3-37E5-31FF-D493-A52E04281A8D}"/>
              </a:ext>
            </a:extLst>
          </p:cNvPr>
          <p:cNvSpPr/>
          <p:nvPr userDrawn="1"/>
        </p:nvSpPr>
        <p:spPr>
          <a:xfrm>
            <a:off x="0" y="5517573"/>
            <a:ext cx="12192000" cy="72736"/>
          </a:xfrm>
          <a:prstGeom prst="rect">
            <a:avLst/>
          </a:prstGeom>
          <a:gradFill>
            <a:gsLst>
              <a:gs pos="28000">
                <a:schemeClr val="accent1">
                  <a:lumMod val="90000"/>
                  <a:lumOff val="10000"/>
                </a:schemeClr>
              </a:gs>
              <a:gs pos="77000">
                <a:schemeClr val="tx1">
                  <a:lumMod val="20000"/>
                  <a:lumOff val="80000"/>
                </a:schemeClr>
              </a:gs>
              <a:gs pos="0">
                <a:schemeClr val="tx1">
                  <a:lumMod val="20000"/>
                  <a:lumOff val="80000"/>
                </a:schemeClr>
              </a:gs>
              <a:gs pos="14000">
                <a:schemeClr val="tx1">
                  <a:lumMod val="60000"/>
                  <a:lumOff val="40000"/>
                </a:schemeClr>
              </a:gs>
              <a:gs pos="54999">
                <a:schemeClr val="tx1">
                  <a:lumMod val="60000"/>
                  <a:lumOff val="40000"/>
                </a:schemeClr>
              </a:gs>
              <a:gs pos="95000">
                <a:schemeClr val="tx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30069FA7-7A03-6901-837B-C3F1C3102D20}"/>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id="{B0AC35A1-12F0-6AFD-C3B9-314B947B21C1}"/>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F5E325-3B94-9D5E-1CBC-8FFF1F784C1D}"/>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9" name="TextBox 8">
            <a:extLst>
              <a:ext uri="{FF2B5EF4-FFF2-40B4-BE49-F238E27FC236}">
                <a16:creationId xmlns:a16="http://schemas.microsoft.com/office/drawing/2014/main" id="{FEE741D3-D57A-1D90-C2D8-A1A78C6418B2}"/>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pic>
        <p:nvPicPr>
          <p:cNvPr id="10" name="Picture 9" descr="Logo, company name&#10;&#10;Description automatically generated">
            <a:extLst>
              <a:ext uri="{FF2B5EF4-FFF2-40B4-BE49-F238E27FC236}">
                <a16:creationId xmlns:a16="http://schemas.microsoft.com/office/drawing/2014/main" id="{F9258B6D-2527-E55E-10F1-13F9B637D4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808026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4.wdp"/><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44298-4A63-48BA-405F-CA1DE540EAA4}"/>
              </a:ext>
            </a:extLst>
          </p:cNvPr>
          <p:cNvPicPr>
            <a:picLocks noChangeAspect="1"/>
          </p:cNvPicPr>
          <p:nvPr/>
        </p:nvPicPr>
        <p:blipFill>
          <a:blip r:embed="rId3"/>
          <a:srcRect t="11692" b="11692"/>
          <a:stretch/>
        </p:blipFill>
        <p:spPr>
          <a:xfrm flipH="1">
            <a:off x="0" y="0"/>
            <a:ext cx="12192000" cy="5535385"/>
          </a:xfrm>
          <a:prstGeom prst="rect">
            <a:avLst/>
          </a:prstGeom>
        </p:spPr>
      </p:pic>
      <p:sp>
        <p:nvSpPr>
          <p:cNvPr id="2" name="Rectangle 1">
            <a:extLst>
              <a:ext uri="{FF2B5EF4-FFF2-40B4-BE49-F238E27FC236}">
                <a16:creationId xmlns:a16="http://schemas.microsoft.com/office/drawing/2014/main" id="{460F9570-3711-921D-139C-9DD418FF6009}"/>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C9BF96-CCB5-2F29-E5C9-7C846CCF7905}"/>
              </a:ext>
            </a:extLst>
          </p:cNvPr>
          <p:cNvSpPr txBox="1"/>
          <p:nvPr/>
        </p:nvSpPr>
        <p:spPr>
          <a:xfrm>
            <a:off x="982362" y="2212880"/>
            <a:ext cx="10227276" cy="1996187"/>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7000"/>
              </a:lnSpc>
            </a:pPr>
            <a:r>
              <a:rPr lang="en-US" sz="8800" b="1" dirty="0">
                <a:solidFill>
                  <a:schemeClr val="bg1"/>
                </a:solidFill>
                <a:latin typeface="Arial Narrow" panose="020B0604020202020204" pitchFamily="34" charset="0"/>
                <a:cs typeface="Arial Narrow" panose="020B0604020202020204" pitchFamily="34" charset="0"/>
              </a:rPr>
              <a:t>SOLVING </a:t>
            </a:r>
            <a:r>
              <a:rPr lang="en-US" sz="4800" dirty="0">
                <a:solidFill>
                  <a:schemeClr val="bg1"/>
                </a:solidFill>
                <a:latin typeface="Arial Narrow" panose="020B0604020202020204" pitchFamily="34" charset="0"/>
                <a:cs typeface="Arial Narrow" panose="020B0604020202020204" pitchFamily="34" charset="0"/>
              </a:rPr>
              <a:t>THE</a:t>
            </a:r>
            <a:r>
              <a:rPr lang="en-US" sz="8800" b="1" dirty="0">
                <a:solidFill>
                  <a:schemeClr val="bg1"/>
                </a:solidFill>
                <a:latin typeface="Arial Narrow" panose="020B0604020202020204" pitchFamily="34" charset="0"/>
                <a:cs typeface="Arial Narrow" panose="020B0604020202020204" pitchFamily="34" charset="0"/>
              </a:rPr>
              <a:t> </a:t>
            </a:r>
            <a:br>
              <a:rPr lang="en-US" sz="8800" b="1" dirty="0">
                <a:solidFill>
                  <a:schemeClr val="bg1"/>
                </a:solidFill>
                <a:latin typeface="Arial Narrow" panose="020B0604020202020204" pitchFamily="34" charset="0"/>
                <a:cs typeface="Arial Narrow" panose="020B0604020202020204" pitchFamily="34" charset="0"/>
              </a:rPr>
            </a:br>
            <a:r>
              <a:rPr lang="en-US" sz="8800" b="1" dirty="0">
                <a:solidFill>
                  <a:schemeClr val="bg1"/>
                </a:solidFill>
                <a:latin typeface="Arial Narrow" panose="020B0604020202020204" pitchFamily="34" charset="0"/>
                <a:cs typeface="Arial Narrow" panose="020B0604020202020204" pitchFamily="34" charset="0"/>
              </a:rPr>
              <a:t>RETIREMENT</a:t>
            </a:r>
            <a:r>
              <a:rPr lang="en-US" sz="11500" b="1" dirty="0">
                <a:solidFill>
                  <a:schemeClr val="bg1"/>
                </a:solidFill>
                <a:latin typeface="Arial Narrow" panose="020B0604020202020204" pitchFamily="34" charset="0"/>
                <a:cs typeface="Arial Narrow" panose="020B0604020202020204" pitchFamily="34" charset="0"/>
              </a:rPr>
              <a:t> </a:t>
            </a:r>
            <a:r>
              <a:rPr lang="en-US" sz="8800" b="1" dirty="0">
                <a:solidFill>
                  <a:schemeClr val="bg1"/>
                </a:solidFill>
                <a:latin typeface="Arial Narrow" panose="020B0604020202020204" pitchFamily="34" charset="0"/>
                <a:cs typeface="Arial Narrow" panose="020B0604020202020204" pitchFamily="34" charset="0"/>
              </a:rPr>
              <a:t>PUZZLE</a:t>
            </a:r>
            <a:endParaRPr lang="en-US" sz="6000" b="1" dirty="0">
              <a:solidFill>
                <a:schemeClr val="bg1"/>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3ED59F95-6D47-36A0-F890-490B8A4F1850}"/>
              </a:ext>
            </a:extLst>
          </p:cNvPr>
          <p:cNvSpPr txBox="1"/>
          <p:nvPr/>
        </p:nvSpPr>
        <p:spPr>
          <a:xfrm>
            <a:off x="982362" y="4209067"/>
            <a:ext cx="10002470" cy="52322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800" dirty="0">
                <a:solidFill>
                  <a:schemeClr val="bg2"/>
                </a:solidFill>
                <a:latin typeface="Arial Narrow" panose="020B0604020202020204" pitchFamily="34" charset="0"/>
                <a:cs typeface="Arial Narrow" panose="020B0604020202020204" pitchFamily="34" charset="0"/>
              </a:rPr>
              <a:t>PUTTING TOGETHER THE PIECES OF AN IDEAL RETIREMENT PLAN</a:t>
            </a:r>
          </a:p>
        </p:txBody>
      </p:sp>
      <p:sp>
        <p:nvSpPr>
          <p:cNvPr id="10" name="Subtitle 2">
            <a:extLst>
              <a:ext uri="{FF2B5EF4-FFF2-40B4-BE49-F238E27FC236}">
                <a16:creationId xmlns:a16="http://schemas.microsoft.com/office/drawing/2014/main" id="{D6EFC857-DA0B-07A0-A219-406267F4A027}"/>
              </a:ext>
            </a:extLst>
          </p:cNvPr>
          <p:cNvSpPr txBox="1">
            <a:spLocks/>
          </p:cNvSpPr>
          <p:nvPr/>
        </p:nvSpPr>
        <p:spPr>
          <a:xfrm>
            <a:off x="1524000" y="5139781"/>
            <a:ext cx="9144000" cy="228177"/>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solidFill>
                  <a:schemeClr val="bg1"/>
                </a:solidFill>
              </a:rPr>
              <a:t>Information is Current as of January 2026</a:t>
            </a:r>
          </a:p>
          <a:p>
            <a:endParaRPr lang="en-US" dirty="0"/>
          </a:p>
        </p:txBody>
      </p:sp>
      <p:sp>
        <p:nvSpPr>
          <p:cNvPr id="11" name="Rectangle 10">
            <a:extLst>
              <a:ext uri="{FF2B5EF4-FFF2-40B4-BE49-F238E27FC236}">
                <a16:creationId xmlns:a16="http://schemas.microsoft.com/office/drawing/2014/main" id="{0351323A-45B1-7E7A-293C-297AFCEB76FD}"/>
              </a:ext>
            </a:extLst>
          </p:cNvPr>
          <p:cNvSpPr/>
          <p:nvPr/>
        </p:nvSpPr>
        <p:spPr>
          <a:xfrm>
            <a:off x="-168442" y="5666874"/>
            <a:ext cx="12633158" cy="13836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073C6F6C-7F2C-AE35-D57B-69D1C1584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spTree>
    <p:extLst>
      <p:ext uri="{BB962C8B-B14F-4D97-AF65-F5344CB8AC3E}">
        <p14:creationId xmlns:p14="http://schemas.microsoft.com/office/powerpoint/2010/main" val="418504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6A6686-E3E3-1D7A-78B9-F53079CD62D1}"/>
              </a:ext>
            </a:extLst>
          </p:cNvPr>
          <p:cNvPicPr>
            <a:picLocks noChangeAspect="1"/>
          </p:cNvPicPr>
          <p:nvPr/>
        </p:nvPicPr>
        <p:blipFill>
          <a:blip r:embed="rId2"/>
          <a:srcRect t="9810" b="9810"/>
          <a:stretch/>
        </p:blipFill>
        <p:spPr>
          <a:xfrm>
            <a:off x="0" y="-16330"/>
            <a:ext cx="12192000" cy="5492923"/>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37562"/>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1823844"/>
            <a:ext cx="10233326" cy="188769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GET YOUR SOCIAL SECURITY MAXIMIZATION REPORT</a:t>
            </a:r>
          </a:p>
        </p:txBody>
      </p:sp>
      <p:sp>
        <p:nvSpPr>
          <p:cNvPr id="12" name="Rectangle 3">
            <a:extLst>
              <a:ext uri="{FF2B5EF4-FFF2-40B4-BE49-F238E27FC236}">
                <a16:creationId xmlns:a16="http://schemas.microsoft.com/office/drawing/2014/main" id="{F57FEE30-3FE1-FBFA-CDF6-83FF8EB6FC21}"/>
              </a:ext>
            </a:extLst>
          </p:cNvPr>
          <p:cNvSpPr>
            <a:spLocks noChangeArrowheads="1"/>
          </p:cNvSpPr>
          <p:nvPr/>
        </p:nvSpPr>
        <p:spPr bwMode="auto">
          <a:xfrm>
            <a:off x="1285814" y="4408165"/>
            <a:ext cx="962037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lnSpc>
                <a:spcPct val="120000"/>
              </a:lnSpc>
            </a:pPr>
            <a:r>
              <a:rPr lang="en-US" sz="1000" i="1" dirty="0">
                <a:solidFill>
                  <a:schemeClr val="bg1"/>
                </a:solidFill>
                <a:latin typeface="Arial" panose="020B0604020202020204" pitchFamily="34" charset="0"/>
                <a:cs typeface="Arial" panose="020B0604020202020204" pitchFamily="34" charset="0"/>
              </a:rPr>
              <a:t>This program is not affiliated with or endorsed by any governmental agency.  This material is intended to provide general information only. It is not intended to render legal, accounting, Social Security or tax advice. Clients should seek guidance from the Social Security Administration regarding their particular situation (</a:t>
            </a:r>
            <a:r>
              <a:rPr lang="en-US" sz="1000" i="1" dirty="0" err="1">
                <a:solidFill>
                  <a:schemeClr val="bg1"/>
                </a:solidFill>
                <a:latin typeface="Arial" panose="020B0604020202020204" pitchFamily="34" charset="0"/>
                <a:cs typeface="Arial" panose="020B0604020202020204" pitchFamily="34" charset="0"/>
              </a:rPr>
              <a:t>www.SSA.Gov</a:t>
            </a:r>
            <a:r>
              <a:rPr lang="en-US" sz="1000" i="1" dirty="0">
                <a:solidFill>
                  <a:schemeClr val="bg1"/>
                </a:solidFill>
                <a:latin typeface="Arial" panose="020B0604020202020204" pitchFamily="34" charset="0"/>
                <a:cs typeface="Arial" panose="020B0604020202020204" pitchFamily="34" charset="0"/>
              </a:rPr>
              <a:t>). Financial Professionals may be able to identify potential retirement income gaps and introduce products, such as fixed annuities, as potential solutions. </a:t>
            </a:r>
          </a:p>
          <a:p>
            <a:pPr eaLnBrk="0" fontAlgn="base" hangingPunct="0">
              <a:spcBef>
                <a:spcPct val="0"/>
              </a:spcBef>
              <a:spcAft>
                <a:spcPct val="0"/>
              </a:spcAft>
            </a:pPr>
            <a:endParaRPr kumimoji="0" lang="en-US" altLang="en-US" sz="8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800" b="0" i="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57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4773" b="4773"/>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t="4773" r="93682" b="4773"/>
          <a:stretch/>
        </p:blipFill>
        <p:spPr>
          <a:xfrm>
            <a:off x="-2" y="3340"/>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00BAA-30A9-708D-295F-9CC1CFEA7DA8}"/>
              </a:ext>
            </a:extLst>
          </p:cNvPr>
          <p:cNvSpPr txBox="1"/>
          <p:nvPr/>
        </p:nvSpPr>
        <p:spPr>
          <a:xfrm>
            <a:off x="1159476" y="3880515"/>
            <a:ext cx="10227276" cy="1374735"/>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arrow" panose="020B0604020202020204" pitchFamily="34" charset="0"/>
                <a:cs typeface="Arial Narrow" panose="020B0604020202020204" pitchFamily="34" charset="0"/>
              </a:rPr>
              <a:t>TAXES &amp; INFLATION </a:t>
            </a:r>
            <a:br>
              <a:rPr lang="en-US" sz="5400" b="1" dirty="0">
                <a:solidFill>
                  <a:schemeClr val="bg1"/>
                </a:solidFill>
                <a:latin typeface="Arial Narrow" panose="020B0604020202020204" pitchFamily="34" charset="0"/>
                <a:cs typeface="Arial Narrow" panose="020B0604020202020204" pitchFamily="34" charset="0"/>
              </a:rPr>
            </a:br>
            <a:r>
              <a:rPr lang="en-US" sz="5400" b="1" dirty="0">
                <a:solidFill>
                  <a:schemeClr val="bg1"/>
                </a:solidFill>
                <a:latin typeface="Arial Narrow" panose="020B0604020202020204" pitchFamily="34" charset="0"/>
                <a:cs typeface="Arial Narrow" panose="020B0604020202020204" pitchFamily="34" charset="0"/>
              </a:rPr>
              <a:t>IN RETIREMENT</a:t>
            </a:r>
            <a:endParaRPr lang="en-US" sz="5400" b="1" dirty="0">
              <a:solidFill>
                <a:schemeClr val="tx2"/>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183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RECORD U.S. NATIONAL DEBT LEVELS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Content Placeholder 1">
            <a:extLst>
              <a:ext uri="{FF2B5EF4-FFF2-40B4-BE49-F238E27FC236}">
                <a16:creationId xmlns:a16="http://schemas.microsoft.com/office/drawing/2014/main" id="{32E0D7A3-CDA7-317B-9475-C1AE65955CC7}"/>
              </a:ext>
            </a:extLst>
          </p:cNvPr>
          <p:cNvSpPr txBox="1">
            <a:spLocks/>
          </p:cNvSpPr>
          <p:nvPr/>
        </p:nvSpPr>
        <p:spPr>
          <a:xfrm>
            <a:off x="628065" y="1908381"/>
            <a:ext cx="3989604" cy="2749259"/>
          </a:xfrm>
          <a:prstGeom prst="rect">
            <a:avLst/>
          </a:prstGeom>
        </p:spPr>
        <p:txBody>
          <a:bodyPr vert="horz" lIns="91440" tIns="45720" rIns="91440" bIns="45720" numCol="2"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1970 - $371B</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1980 - $908B</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1990 - $3.2T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2000 - $5.7T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2005 - $7.9T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2010 - $13.6T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2015 - $18.2T </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2022 - $31.3T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2023 - $33.2T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2024 - $35.5T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2025 - $38.4T</a:t>
            </a:r>
          </a:p>
          <a:p>
            <a:pPr marL="285750" indent="-285750">
              <a:lnSpc>
                <a:spcPct val="150000"/>
              </a:lnSpc>
              <a:buClr>
                <a:srgbClr val="C02036"/>
              </a:buClr>
              <a:buFont typeface="Arial" panose="020B0604020202020204" pitchFamily="34" charset="0"/>
              <a:buChar char="•"/>
            </a:pPr>
            <a:endParaRPr lang="en-US" sz="1800" b="1" dirty="0">
              <a:solidFill>
                <a:srgbClr val="231F20"/>
              </a:solidFill>
              <a:latin typeface="Arial" panose="020B0604020202020204" pitchFamily="34" charset="0"/>
              <a:cs typeface="Arial" panose="020B0604020202020204" pitchFamily="34" charset="0"/>
              <a:sym typeface="Wingdings"/>
            </a:endParaRPr>
          </a:p>
        </p:txBody>
      </p:sp>
      <p:grpSp>
        <p:nvGrpSpPr>
          <p:cNvPr id="9" name="Group 8">
            <a:extLst>
              <a:ext uri="{FF2B5EF4-FFF2-40B4-BE49-F238E27FC236}">
                <a16:creationId xmlns:a16="http://schemas.microsoft.com/office/drawing/2014/main" id="{E3333480-E5D7-3C6B-D3D2-86DCE96007E4}"/>
              </a:ext>
            </a:extLst>
          </p:cNvPr>
          <p:cNvGrpSpPr/>
          <p:nvPr/>
        </p:nvGrpSpPr>
        <p:grpSpPr>
          <a:xfrm>
            <a:off x="14071048" y="4450046"/>
            <a:ext cx="6164942" cy="3167761"/>
            <a:chOff x="4514570" y="1690688"/>
            <a:chExt cx="6164942" cy="3167761"/>
          </a:xfrm>
        </p:grpSpPr>
        <p:sp>
          <p:nvSpPr>
            <p:cNvPr id="10" name="TextBox 9">
              <a:extLst>
                <a:ext uri="{FF2B5EF4-FFF2-40B4-BE49-F238E27FC236}">
                  <a16:creationId xmlns:a16="http://schemas.microsoft.com/office/drawing/2014/main" id="{EABD0183-25FC-49AE-7D27-72A1BA46DC33}"/>
                </a:ext>
              </a:extLst>
            </p:cNvPr>
            <p:cNvSpPr txBox="1"/>
            <p:nvPr/>
          </p:nvSpPr>
          <p:spPr>
            <a:xfrm>
              <a:off x="5047522" y="2045651"/>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30000</a:t>
              </a:r>
            </a:p>
          </p:txBody>
        </p:sp>
        <p:sp>
          <p:nvSpPr>
            <p:cNvPr id="13" name="TextBox 12">
              <a:extLst>
                <a:ext uri="{FF2B5EF4-FFF2-40B4-BE49-F238E27FC236}">
                  <a16:creationId xmlns:a16="http://schemas.microsoft.com/office/drawing/2014/main" id="{6C859695-C71D-FA04-E35D-31EF65834E49}"/>
                </a:ext>
              </a:extLst>
            </p:cNvPr>
            <p:cNvSpPr txBox="1"/>
            <p:nvPr/>
          </p:nvSpPr>
          <p:spPr>
            <a:xfrm>
              <a:off x="5047522" y="2807651"/>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20000</a:t>
              </a:r>
            </a:p>
          </p:txBody>
        </p:sp>
        <p:sp>
          <p:nvSpPr>
            <p:cNvPr id="14" name="TextBox 13">
              <a:extLst>
                <a:ext uri="{FF2B5EF4-FFF2-40B4-BE49-F238E27FC236}">
                  <a16:creationId xmlns:a16="http://schemas.microsoft.com/office/drawing/2014/main" id="{2213CCB9-5E66-B5AE-D407-EB87F3A3CFF8}"/>
                </a:ext>
              </a:extLst>
            </p:cNvPr>
            <p:cNvSpPr txBox="1"/>
            <p:nvPr/>
          </p:nvSpPr>
          <p:spPr>
            <a:xfrm>
              <a:off x="5047522" y="3579176"/>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10000</a:t>
              </a:r>
            </a:p>
          </p:txBody>
        </p:sp>
        <p:sp>
          <p:nvSpPr>
            <p:cNvPr id="15" name="TextBox 14">
              <a:extLst>
                <a:ext uri="{FF2B5EF4-FFF2-40B4-BE49-F238E27FC236}">
                  <a16:creationId xmlns:a16="http://schemas.microsoft.com/office/drawing/2014/main" id="{00F5F26A-994D-9D90-7EA2-A3571DB69991}"/>
                </a:ext>
              </a:extLst>
            </p:cNvPr>
            <p:cNvSpPr txBox="1"/>
            <p:nvPr/>
          </p:nvSpPr>
          <p:spPr>
            <a:xfrm>
              <a:off x="5934334" y="1690688"/>
              <a:ext cx="4676305" cy="61555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US Federal Debt from FY 2005 to FY 2026</a:t>
              </a:r>
            </a:p>
            <a:p>
              <a:endParaRPr lang="en-US" dirty="0"/>
            </a:p>
          </p:txBody>
        </p:sp>
        <p:cxnSp>
          <p:nvCxnSpPr>
            <p:cNvPr id="17" name="Straight Connector 16">
              <a:extLst>
                <a:ext uri="{FF2B5EF4-FFF2-40B4-BE49-F238E27FC236}">
                  <a16:creationId xmlns:a16="http://schemas.microsoft.com/office/drawing/2014/main" id="{C6CEAB7C-DE1E-39E6-844D-D97D0235A610}"/>
                </a:ext>
              </a:extLst>
            </p:cNvPr>
            <p:cNvCxnSpPr>
              <a:cxnSpLocks/>
            </p:cNvCxnSpPr>
            <p:nvPr/>
          </p:nvCxnSpPr>
          <p:spPr>
            <a:xfrm>
              <a:off x="5835727" y="2986334"/>
              <a:ext cx="4641207"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964D8F8-4763-FDC3-7707-5B0933225E05}"/>
                </a:ext>
              </a:extLst>
            </p:cNvPr>
            <p:cNvCxnSpPr>
              <a:cxnSpLocks/>
            </p:cNvCxnSpPr>
            <p:nvPr/>
          </p:nvCxnSpPr>
          <p:spPr>
            <a:xfrm>
              <a:off x="5836506" y="3757859"/>
              <a:ext cx="4640373" cy="5966"/>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E915BB6-D187-3A94-5EBE-7EF9A08B1F41}"/>
                </a:ext>
              </a:extLst>
            </p:cNvPr>
            <p:cNvSpPr txBox="1"/>
            <p:nvPr/>
          </p:nvSpPr>
          <p:spPr>
            <a:xfrm>
              <a:off x="5524343" y="4340888"/>
              <a:ext cx="276660"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0</a:t>
              </a:r>
            </a:p>
          </p:txBody>
        </p:sp>
        <p:cxnSp>
          <p:nvCxnSpPr>
            <p:cNvPr id="21" name="Straight Connector 20">
              <a:extLst>
                <a:ext uri="{FF2B5EF4-FFF2-40B4-BE49-F238E27FC236}">
                  <a16:creationId xmlns:a16="http://schemas.microsoft.com/office/drawing/2014/main" id="{ED2FAF08-8DC5-FA59-329F-4F137FC5894C}"/>
                </a:ext>
              </a:extLst>
            </p:cNvPr>
            <p:cNvCxnSpPr/>
            <p:nvPr/>
          </p:nvCxnSpPr>
          <p:spPr>
            <a:xfrm>
              <a:off x="5835727" y="2611956"/>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F22EDE85-2544-FA69-3CD7-2B069B532FEA}"/>
                </a:ext>
              </a:extLst>
            </p:cNvPr>
            <p:cNvCxnSpPr/>
            <p:nvPr/>
          </p:nvCxnSpPr>
          <p:spPr>
            <a:xfrm>
              <a:off x="5835724" y="3364434"/>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E432AD0-64D2-FB41-4FFF-06E5A24262CF}"/>
                </a:ext>
              </a:extLst>
            </p:cNvPr>
            <p:cNvCxnSpPr/>
            <p:nvPr/>
          </p:nvCxnSpPr>
          <p:spPr>
            <a:xfrm>
              <a:off x="5842189" y="4149351"/>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24" name="Rectangle: Rounded Corners 14">
              <a:extLst>
                <a:ext uri="{FF2B5EF4-FFF2-40B4-BE49-F238E27FC236}">
                  <a16:creationId xmlns:a16="http://schemas.microsoft.com/office/drawing/2014/main" id="{AF22DDF3-3BDE-7C06-CBB1-BC6E16B1AC02}"/>
                </a:ext>
              </a:extLst>
            </p:cNvPr>
            <p:cNvSpPr/>
            <p:nvPr/>
          </p:nvSpPr>
          <p:spPr>
            <a:xfrm>
              <a:off x="6160074" y="3881633"/>
              <a:ext cx="144252" cy="65523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15">
              <a:extLst>
                <a:ext uri="{FF2B5EF4-FFF2-40B4-BE49-F238E27FC236}">
                  <a16:creationId xmlns:a16="http://schemas.microsoft.com/office/drawing/2014/main" id="{BF4FBFBE-4B10-EB16-2AEA-829DD1B1EA6B}"/>
                </a:ext>
              </a:extLst>
            </p:cNvPr>
            <p:cNvSpPr/>
            <p:nvPr/>
          </p:nvSpPr>
          <p:spPr>
            <a:xfrm>
              <a:off x="6394787" y="3847404"/>
              <a:ext cx="144252" cy="689467"/>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16">
              <a:extLst>
                <a:ext uri="{FF2B5EF4-FFF2-40B4-BE49-F238E27FC236}">
                  <a16:creationId xmlns:a16="http://schemas.microsoft.com/office/drawing/2014/main" id="{CA1B8BDF-AA44-DFEE-4DC3-080C98F34D8C}"/>
                </a:ext>
              </a:extLst>
            </p:cNvPr>
            <p:cNvSpPr/>
            <p:nvPr/>
          </p:nvSpPr>
          <p:spPr>
            <a:xfrm>
              <a:off x="6622165" y="3761832"/>
              <a:ext cx="144252" cy="775039"/>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17">
              <a:extLst>
                <a:ext uri="{FF2B5EF4-FFF2-40B4-BE49-F238E27FC236}">
                  <a16:creationId xmlns:a16="http://schemas.microsoft.com/office/drawing/2014/main" id="{476EEA9D-FAB1-70E4-5EE9-CCD3811B24CC}"/>
                </a:ext>
              </a:extLst>
            </p:cNvPr>
            <p:cNvSpPr/>
            <p:nvPr/>
          </p:nvSpPr>
          <p:spPr>
            <a:xfrm>
              <a:off x="6856878" y="3622472"/>
              <a:ext cx="144252" cy="914400"/>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18">
              <a:extLst>
                <a:ext uri="{FF2B5EF4-FFF2-40B4-BE49-F238E27FC236}">
                  <a16:creationId xmlns:a16="http://schemas.microsoft.com/office/drawing/2014/main" id="{21EC0B0E-9412-72AB-286E-99E5A654904B}"/>
                </a:ext>
              </a:extLst>
            </p:cNvPr>
            <p:cNvSpPr/>
            <p:nvPr/>
          </p:nvSpPr>
          <p:spPr>
            <a:xfrm>
              <a:off x="7096480" y="3488001"/>
              <a:ext cx="144252" cy="1048871"/>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19">
              <a:extLst>
                <a:ext uri="{FF2B5EF4-FFF2-40B4-BE49-F238E27FC236}">
                  <a16:creationId xmlns:a16="http://schemas.microsoft.com/office/drawing/2014/main" id="{41E53ED8-FF48-C8AF-81CC-02C056D692CD}"/>
                </a:ext>
              </a:extLst>
            </p:cNvPr>
            <p:cNvSpPr/>
            <p:nvPr/>
          </p:nvSpPr>
          <p:spPr>
            <a:xfrm>
              <a:off x="7333638" y="3402429"/>
              <a:ext cx="144252" cy="1134444"/>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0">
              <a:extLst>
                <a:ext uri="{FF2B5EF4-FFF2-40B4-BE49-F238E27FC236}">
                  <a16:creationId xmlns:a16="http://schemas.microsoft.com/office/drawing/2014/main" id="{C7D7CAEE-4A1D-3017-0B93-7D23AC61D3AF}"/>
                </a:ext>
              </a:extLst>
            </p:cNvPr>
            <p:cNvSpPr/>
            <p:nvPr/>
          </p:nvSpPr>
          <p:spPr>
            <a:xfrm>
              <a:off x="7556126" y="3304632"/>
              <a:ext cx="144252" cy="1232241"/>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21">
              <a:extLst>
                <a:ext uri="{FF2B5EF4-FFF2-40B4-BE49-F238E27FC236}">
                  <a16:creationId xmlns:a16="http://schemas.microsoft.com/office/drawing/2014/main" id="{0DE0BF92-4482-2AA3-4411-C2B85FD76DC4}"/>
                </a:ext>
              </a:extLst>
            </p:cNvPr>
            <p:cNvSpPr/>
            <p:nvPr/>
          </p:nvSpPr>
          <p:spPr>
            <a:xfrm>
              <a:off x="7793283" y="3250844"/>
              <a:ext cx="144252" cy="1286030"/>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22">
              <a:extLst>
                <a:ext uri="{FF2B5EF4-FFF2-40B4-BE49-F238E27FC236}">
                  <a16:creationId xmlns:a16="http://schemas.microsoft.com/office/drawing/2014/main" id="{4C304945-6CAD-6EC5-93B0-62E31595E01F}"/>
                </a:ext>
              </a:extLst>
            </p:cNvPr>
            <p:cNvSpPr/>
            <p:nvPr/>
          </p:nvSpPr>
          <p:spPr>
            <a:xfrm>
              <a:off x="8035330" y="3167716"/>
              <a:ext cx="144252" cy="136915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23">
              <a:extLst>
                <a:ext uri="{FF2B5EF4-FFF2-40B4-BE49-F238E27FC236}">
                  <a16:creationId xmlns:a16="http://schemas.microsoft.com/office/drawing/2014/main" id="{8AC62F4E-6D71-5E47-9F9F-146EB24FFB11}"/>
                </a:ext>
              </a:extLst>
            </p:cNvPr>
            <p:cNvSpPr/>
            <p:nvPr/>
          </p:nvSpPr>
          <p:spPr>
            <a:xfrm>
              <a:off x="8272487" y="3131042"/>
              <a:ext cx="144252" cy="140583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24">
              <a:extLst>
                <a:ext uri="{FF2B5EF4-FFF2-40B4-BE49-F238E27FC236}">
                  <a16:creationId xmlns:a16="http://schemas.microsoft.com/office/drawing/2014/main" id="{5242C406-D8C7-C633-B266-25932410A47D}"/>
                </a:ext>
              </a:extLst>
            </p:cNvPr>
            <p:cNvSpPr/>
            <p:nvPr/>
          </p:nvSpPr>
          <p:spPr>
            <a:xfrm>
              <a:off x="8492529" y="3030801"/>
              <a:ext cx="144252" cy="1506073"/>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25">
              <a:extLst>
                <a:ext uri="{FF2B5EF4-FFF2-40B4-BE49-F238E27FC236}">
                  <a16:creationId xmlns:a16="http://schemas.microsoft.com/office/drawing/2014/main" id="{B0A50C13-9138-B900-23E0-FDF4749AEA0E}"/>
                </a:ext>
              </a:extLst>
            </p:cNvPr>
            <p:cNvSpPr/>
            <p:nvPr/>
          </p:nvSpPr>
          <p:spPr>
            <a:xfrm>
              <a:off x="8732131" y="2974567"/>
              <a:ext cx="144252" cy="1562307"/>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26">
              <a:extLst>
                <a:ext uri="{FF2B5EF4-FFF2-40B4-BE49-F238E27FC236}">
                  <a16:creationId xmlns:a16="http://schemas.microsoft.com/office/drawing/2014/main" id="{FE27B352-F72C-7389-6943-F3FA4A307F50}"/>
                </a:ext>
              </a:extLst>
            </p:cNvPr>
            <p:cNvSpPr/>
            <p:nvPr/>
          </p:nvSpPr>
          <p:spPr>
            <a:xfrm>
              <a:off x="8969288" y="2876771"/>
              <a:ext cx="144252" cy="1660103"/>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27">
              <a:extLst>
                <a:ext uri="{FF2B5EF4-FFF2-40B4-BE49-F238E27FC236}">
                  <a16:creationId xmlns:a16="http://schemas.microsoft.com/office/drawing/2014/main" id="{B8EA7CEB-1FF8-EA82-5B35-E29C5EC3215B}"/>
                </a:ext>
              </a:extLst>
            </p:cNvPr>
            <p:cNvSpPr/>
            <p:nvPr/>
          </p:nvSpPr>
          <p:spPr>
            <a:xfrm>
              <a:off x="9208890" y="2795753"/>
              <a:ext cx="144252" cy="175056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28">
              <a:extLst>
                <a:ext uri="{FF2B5EF4-FFF2-40B4-BE49-F238E27FC236}">
                  <a16:creationId xmlns:a16="http://schemas.microsoft.com/office/drawing/2014/main" id="{454EA06E-D48C-019C-AFCA-F869D982D7F8}"/>
                </a:ext>
              </a:extLst>
            </p:cNvPr>
            <p:cNvSpPr/>
            <p:nvPr/>
          </p:nvSpPr>
          <p:spPr>
            <a:xfrm>
              <a:off x="9431376" y="2579283"/>
              <a:ext cx="150359" cy="196703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29">
              <a:extLst>
                <a:ext uri="{FF2B5EF4-FFF2-40B4-BE49-F238E27FC236}">
                  <a16:creationId xmlns:a16="http://schemas.microsoft.com/office/drawing/2014/main" id="{0CDDC46A-F540-BFD6-11EA-B0A4A3F55E42}"/>
                </a:ext>
              </a:extLst>
            </p:cNvPr>
            <p:cNvSpPr/>
            <p:nvPr/>
          </p:nvSpPr>
          <p:spPr>
            <a:xfrm>
              <a:off x="9668534" y="2307446"/>
              <a:ext cx="141238" cy="2229429"/>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2">
              <a:extLst>
                <a:ext uri="{FF2B5EF4-FFF2-40B4-BE49-F238E27FC236}">
                  <a16:creationId xmlns:a16="http://schemas.microsoft.com/office/drawing/2014/main" id="{18D235FA-C80C-A0A2-AE16-BF145B9A5215}"/>
                </a:ext>
              </a:extLst>
            </p:cNvPr>
            <p:cNvSpPr/>
            <p:nvPr/>
          </p:nvSpPr>
          <p:spPr>
            <a:xfrm>
              <a:off x="5920471" y="3912609"/>
              <a:ext cx="144252" cy="62426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CFC36AD4-22B2-30A8-B67D-96AA762C99C5}"/>
                </a:ext>
              </a:extLst>
            </p:cNvPr>
            <p:cNvCxnSpPr>
              <a:cxnSpLocks/>
            </p:cNvCxnSpPr>
            <p:nvPr/>
          </p:nvCxnSpPr>
          <p:spPr>
            <a:xfrm>
              <a:off x="6104597"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0A33CFE-023D-A61B-699D-55CA7ACB806A}"/>
                </a:ext>
              </a:extLst>
            </p:cNvPr>
            <p:cNvCxnSpPr>
              <a:cxnSpLocks/>
            </p:cNvCxnSpPr>
            <p:nvPr/>
          </p:nvCxnSpPr>
          <p:spPr>
            <a:xfrm>
              <a:off x="6577719"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8312965-E94D-BC86-439F-5BCBBB6DE5F8}"/>
                </a:ext>
              </a:extLst>
            </p:cNvPr>
            <p:cNvCxnSpPr>
              <a:cxnSpLocks/>
            </p:cNvCxnSpPr>
            <p:nvPr/>
          </p:nvCxnSpPr>
          <p:spPr>
            <a:xfrm>
              <a:off x="7045659" y="4422292"/>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CF89F9D-F260-8728-2FAF-D429682F13C1}"/>
                </a:ext>
              </a:extLst>
            </p:cNvPr>
            <p:cNvCxnSpPr>
              <a:cxnSpLocks/>
            </p:cNvCxnSpPr>
            <p:nvPr/>
          </p:nvCxnSpPr>
          <p:spPr>
            <a:xfrm>
              <a:off x="7514865"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F8BE9B0B-DD2C-D014-6A85-3CBAE2B17D60}"/>
                </a:ext>
              </a:extLst>
            </p:cNvPr>
            <p:cNvCxnSpPr>
              <a:cxnSpLocks/>
            </p:cNvCxnSpPr>
            <p:nvPr/>
          </p:nvCxnSpPr>
          <p:spPr>
            <a:xfrm>
              <a:off x="7987988"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3F4D092-9C2D-066B-488C-1A4CBF76B338}"/>
                </a:ext>
              </a:extLst>
            </p:cNvPr>
            <p:cNvCxnSpPr>
              <a:cxnSpLocks/>
            </p:cNvCxnSpPr>
            <p:nvPr/>
          </p:nvCxnSpPr>
          <p:spPr>
            <a:xfrm>
              <a:off x="8456561"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57B1D90-93C1-C3E3-4894-65771242ABA6}"/>
                </a:ext>
              </a:extLst>
            </p:cNvPr>
            <p:cNvCxnSpPr>
              <a:cxnSpLocks/>
            </p:cNvCxnSpPr>
            <p:nvPr/>
          </p:nvCxnSpPr>
          <p:spPr>
            <a:xfrm>
              <a:off x="8920585"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DAF458EE-DA29-4E84-F36E-541A33B65CBA}"/>
                </a:ext>
              </a:extLst>
            </p:cNvPr>
            <p:cNvCxnSpPr>
              <a:cxnSpLocks/>
            </p:cNvCxnSpPr>
            <p:nvPr/>
          </p:nvCxnSpPr>
          <p:spPr>
            <a:xfrm>
              <a:off x="9389158"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73AF45B2-C5A2-6BB4-266D-4963F553BC61}"/>
                </a:ext>
              </a:extLst>
            </p:cNvPr>
            <p:cNvCxnSpPr>
              <a:cxnSpLocks/>
            </p:cNvCxnSpPr>
            <p:nvPr/>
          </p:nvCxnSpPr>
          <p:spPr>
            <a:xfrm>
              <a:off x="9857731"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C5AC74E3-2C43-1557-2740-177081036D3B}"/>
                </a:ext>
              </a:extLst>
            </p:cNvPr>
            <p:cNvGrpSpPr/>
            <p:nvPr/>
          </p:nvGrpSpPr>
          <p:grpSpPr>
            <a:xfrm>
              <a:off x="5747425" y="4550672"/>
              <a:ext cx="4932087" cy="307777"/>
              <a:chOff x="5749111" y="5663532"/>
              <a:chExt cx="4932087" cy="307777"/>
            </a:xfrm>
          </p:grpSpPr>
          <p:sp>
            <p:nvSpPr>
              <p:cNvPr id="56" name="TextBox 55">
                <a:extLst>
                  <a:ext uri="{FF2B5EF4-FFF2-40B4-BE49-F238E27FC236}">
                    <a16:creationId xmlns:a16="http://schemas.microsoft.com/office/drawing/2014/main" id="{EDEA1D43-7F72-A2B4-24B0-82D2984D3BB1}"/>
                  </a:ext>
                </a:extLst>
              </p:cNvPr>
              <p:cNvSpPr txBox="1"/>
              <p:nvPr/>
            </p:nvSpPr>
            <p:spPr>
              <a:xfrm>
                <a:off x="5749111" y="5663532"/>
                <a:ext cx="735329"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2006</a:t>
                </a:r>
              </a:p>
            </p:txBody>
          </p:sp>
          <p:sp>
            <p:nvSpPr>
              <p:cNvPr id="57" name="TextBox 56">
                <a:extLst>
                  <a:ext uri="{FF2B5EF4-FFF2-40B4-BE49-F238E27FC236}">
                    <a16:creationId xmlns:a16="http://schemas.microsoft.com/office/drawing/2014/main" id="{D5059E87-4F62-B74E-6E19-D45F074EDDE0}"/>
                  </a:ext>
                </a:extLst>
              </p:cNvPr>
              <p:cNvSpPr txBox="1"/>
              <p:nvPr/>
            </p:nvSpPr>
            <p:spPr>
              <a:xfrm>
                <a:off x="6213161" y="5663532"/>
                <a:ext cx="735328"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2008</a:t>
                </a:r>
              </a:p>
            </p:txBody>
          </p:sp>
          <p:sp>
            <p:nvSpPr>
              <p:cNvPr id="58" name="TextBox 57">
                <a:extLst>
                  <a:ext uri="{FF2B5EF4-FFF2-40B4-BE49-F238E27FC236}">
                    <a16:creationId xmlns:a16="http://schemas.microsoft.com/office/drawing/2014/main" id="{BD59D449-A18C-B1B3-1175-EEE5DEE498EC}"/>
                  </a:ext>
                </a:extLst>
              </p:cNvPr>
              <p:cNvSpPr txBox="1"/>
              <p:nvPr/>
            </p:nvSpPr>
            <p:spPr>
              <a:xfrm>
                <a:off x="6717002" y="5663532"/>
                <a:ext cx="69216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2010</a:t>
                </a:r>
              </a:p>
            </p:txBody>
          </p:sp>
          <p:sp>
            <p:nvSpPr>
              <p:cNvPr id="59" name="TextBox 58">
                <a:extLst>
                  <a:ext uri="{FF2B5EF4-FFF2-40B4-BE49-F238E27FC236}">
                    <a16:creationId xmlns:a16="http://schemas.microsoft.com/office/drawing/2014/main" id="{5D6DB41D-D9AA-0908-7F20-5BDCA3342B7C}"/>
                  </a:ext>
                </a:extLst>
              </p:cNvPr>
              <p:cNvSpPr txBox="1"/>
              <p:nvPr/>
            </p:nvSpPr>
            <p:spPr>
              <a:xfrm>
                <a:off x="7171379" y="5663532"/>
                <a:ext cx="70893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2012</a:t>
                </a:r>
              </a:p>
            </p:txBody>
          </p:sp>
          <p:sp>
            <p:nvSpPr>
              <p:cNvPr id="60" name="TextBox 59">
                <a:extLst>
                  <a:ext uri="{FF2B5EF4-FFF2-40B4-BE49-F238E27FC236}">
                    <a16:creationId xmlns:a16="http://schemas.microsoft.com/office/drawing/2014/main" id="{B7AAD462-A470-7072-77B9-6523FE2D6EDC}"/>
                  </a:ext>
                </a:extLst>
              </p:cNvPr>
              <p:cNvSpPr txBox="1"/>
              <p:nvPr/>
            </p:nvSpPr>
            <p:spPr>
              <a:xfrm>
                <a:off x="7648946" y="5663532"/>
                <a:ext cx="70121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2014</a:t>
                </a:r>
              </a:p>
            </p:txBody>
          </p:sp>
          <p:sp>
            <p:nvSpPr>
              <p:cNvPr id="61" name="TextBox 60">
                <a:extLst>
                  <a:ext uri="{FF2B5EF4-FFF2-40B4-BE49-F238E27FC236}">
                    <a16:creationId xmlns:a16="http://schemas.microsoft.com/office/drawing/2014/main" id="{AB0911D3-78A8-0AE5-4BF0-B790192F409C}"/>
                  </a:ext>
                </a:extLst>
              </p:cNvPr>
              <p:cNvSpPr txBox="1"/>
              <p:nvPr/>
            </p:nvSpPr>
            <p:spPr>
              <a:xfrm>
                <a:off x="8119939" y="5663532"/>
                <a:ext cx="735327"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2016</a:t>
                </a:r>
              </a:p>
            </p:txBody>
          </p:sp>
          <p:sp>
            <p:nvSpPr>
              <p:cNvPr id="62" name="TextBox 61">
                <a:extLst>
                  <a:ext uri="{FF2B5EF4-FFF2-40B4-BE49-F238E27FC236}">
                    <a16:creationId xmlns:a16="http://schemas.microsoft.com/office/drawing/2014/main" id="{8564A373-E8AD-A70C-771F-50C536A2AE01}"/>
                  </a:ext>
                </a:extLst>
              </p:cNvPr>
              <p:cNvSpPr txBox="1"/>
              <p:nvPr/>
            </p:nvSpPr>
            <p:spPr>
              <a:xfrm>
                <a:off x="8588049" y="5663532"/>
                <a:ext cx="80279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2018</a:t>
                </a:r>
              </a:p>
            </p:txBody>
          </p:sp>
          <p:sp>
            <p:nvSpPr>
              <p:cNvPr id="63" name="TextBox 62">
                <a:extLst>
                  <a:ext uri="{FF2B5EF4-FFF2-40B4-BE49-F238E27FC236}">
                    <a16:creationId xmlns:a16="http://schemas.microsoft.com/office/drawing/2014/main" id="{7F7C6F28-EFD8-523A-F1D6-BDCC58461FE6}"/>
                  </a:ext>
                </a:extLst>
              </p:cNvPr>
              <p:cNvSpPr txBox="1"/>
              <p:nvPr/>
            </p:nvSpPr>
            <p:spPr>
              <a:xfrm>
                <a:off x="9065398" y="5663532"/>
                <a:ext cx="735327"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2020</a:t>
                </a:r>
              </a:p>
            </p:txBody>
          </p:sp>
          <p:sp>
            <p:nvSpPr>
              <p:cNvPr id="64" name="TextBox 63">
                <a:extLst>
                  <a:ext uri="{FF2B5EF4-FFF2-40B4-BE49-F238E27FC236}">
                    <a16:creationId xmlns:a16="http://schemas.microsoft.com/office/drawing/2014/main" id="{19015EC2-40CE-394D-3705-AFA8EB3F48E2}"/>
                  </a:ext>
                </a:extLst>
              </p:cNvPr>
              <p:cNvSpPr txBox="1"/>
              <p:nvPr/>
            </p:nvSpPr>
            <p:spPr>
              <a:xfrm>
                <a:off x="9538843" y="5663532"/>
                <a:ext cx="114235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2022 </a:t>
                </a:r>
              </a:p>
            </p:txBody>
          </p:sp>
        </p:grpSp>
        <p:sp>
          <p:nvSpPr>
            <p:cNvPr id="52" name="TextBox 51">
              <a:extLst>
                <a:ext uri="{FF2B5EF4-FFF2-40B4-BE49-F238E27FC236}">
                  <a16:creationId xmlns:a16="http://schemas.microsoft.com/office/drawing/2014/main" id="{E7312443-6062-879C-1D16-02C05FA4BB99}"/>
                </a:ext>
              </a:extLst>
            </p:cNvPr>
            <p:cNvSpPr txBox="1"/>
            <p:nvPr/>
          </p:nvSpPr>
          <p:spPr>
            <a:xfrm rot="16200000">
              <a:off x="3598126" y="2804656"/>
              <a:ext cx="22022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billion nominal</a:t>
              </a:r>
            </a:p>
          </p:txBody>
        </p:sp>
        <p:sp>
          <p:nvSpPr>
            <p:cNvPr id="53" name="Rectangle 52">
              <a:extLst>
                <a:ext uri="{FF2B5EF4-FFF2-40B4-BE49-F238E27FC236}">
                  <a16:creationId xmlns:a16="http://schemas.microsoft.com/office/drawing/2014/main" id="{86CF3E0A-D383-6E05-C62C-2A684EBF0040}"/>
                </a:ext>
              </a:extLst>
            </p:cNvPr>
            <p:cNvSpPr/>
            <p:nvPr/>
          </p:nvSpPr>
          <p:spPr>
            <a:xfrm>
              <a:off x="5835728" y="2221898"/>
              <a:ext cx="4641206" cy="231497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Rounded Corners 30">
              <a:extLst>
                <a:ext uri="{FF2B5EF4-FFF2-40B4-BE49-F238E27FC236}">
                  <a16:creationId xmlns:a16="http://schemas.microsoft.com/office/drawing/2014/main" id="{D83BA956-7416-73C0-B7F3-55E11C3B8868}"/>
                </a:ext>
              </a:extLst>
            </p:cNvPr>
            <p:cNvSpPr/>
            <p:nvPr/>
          </p:nvSpPr>
          <p:spPr>
            <a:xfrm>
              <a:off x="10137962" y="1690688"/>
              <a:ext cx="141910" cy="2846096"/>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Rounded Corners 30">
              <a:extLst>
                <a:ext uri="{FF2B5EF4-FFF2-40B4-BE49-F238E27FC236}">
                  <a16:creationId xmlns:a16="http://schemas.microsoft.com/office/drawing/2014/main" id="{58DFBB55-9657-AFD3-F68D-0E0F7BC5CD4B}"/>
                </a:ext>
              </a:extLst>
            </p:cNvPr>
            <p:cNvSpPr/>
            <p:nvPr/>
          </p:nvSpPr>
          <p:spPr>
            <a:xfrm>
              <a:off x="9905691" y="2045651"/>
              <a:ext cx="127892" cy="249122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BFD8993C-AB3C-DC04-70BE-13A2A618641B}"/>
              </a:ext>
            </a:extLst>
          </p:cNvPr>
          <p:cNvGrpSpPr/>
          <p:nvPr/>
        </p:nvGrpSpPr>
        <p:grpSpPr>
          <a:xfrm>
            <a:off x="4812878" y="1438382"/>
            <a:ext cx="6647115" cy="3952665"/>
            <a:chOff x="4937392" y="990658"/>
            <a:chExt cx="6764005" cy="3727271"/>
          </a:xfrm>
        </p:grpSpPr>
        <p:grpSp>
          <p:nvGrpSpPr>
            <p:cNvPr id="3" name="Group 2">
              <a:extLst>
                <a:ext uri="{FF2B5EF4-FFF2-40B4-BE49-F238E27FC236}">
                  <a16:creationId xmlns:a16="http://schemas.microsoft.com/office/drawing/2014/main" id="{B2404E44-3358-F030-98F6-C444693D98B0}"/>
                </a:ext>
              </a:extLst>
            </p:cNvPr>
            <p:cNvGrpSpPr/>
            <p:nvPr/>
          </p:nvGrpSpPr>
          <p:grpSpPr>
            <a:xfrm>
              <a:off x="4937392" y="1057322"/>
              <a:ext cx="6764005" cy="3660607"/>
              <a:chOff x="5027838" y="2091236"/>
              <a:chExt cx="5847886" cy="3660607"/>
            </a:xfrm>
          </p:grpSpPr>
          <p:sp>
            <p:nvSpPr>
              <p:cNvPr id="5" name="TextBox 4">
                <a:extLst>
                  <a:ext uri="{FF2B5EF4-FFF2-40B4-BE49-F238E27FC236}">
                    <a16:creationId xmlns:a16="http://schemas.microsoft.com/office/drawing/2014/main" id="{75E2A4EC-6058-88DE-6A7A-0ABF47E171EA}"/>
                  </a:ext>
                </a:extLst>
              </p:cNvPr>
              <p:cNvSpPr txBox="1"/>
              <p:nvPr/>
            </p:nvSpPr>
            <p:spPr>
              <a:xfrm>
                <a:off x="5341870" y="2446199"/>
                <a:ext cx="41911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30</a:t>
                </a:r>
              </a:p>
            </p:txBody>
          </p:sp>
          <p:sp>
            <p:nvSpPr>
              <p:cNvPr id="11" name="TextBox 10">
                <a:extLst>
                  <a:ext uri="{FF2B5EF4-FFF2-40B4-BE49-F238E27FC236}">
                    <a16:creationId xmlns:a16="http://schemas.microsoft.com/office/drawing/2014/main" id="{5CEFCD2F-1B8C-8719-F861-A5A2F79D635F}"/>
                  </a:ext>
                </a:extLst>
              </p:cNvPr>
              <p:cNvSpPr txBox="1"/>
              <p:nvPr/>
            </p:nvSpPr>
            <p:spPr>
              <a:xfrm>
                <a:off x="5341870" y="3208199"/>
                <a:ext cx="41911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a:t>
                </a:r>
              </a:p>
            </p:txBody>
          </p:sp>
          <p:sp>
            <p:nvSpPr>
              <p:cNvPr id="12" name="TextBox 11">
                <a:extLst>
                  <a:ext uri="{FF2B5EF4-FFF2-40B4-BE49-F238E27FC236}">
                    <a16:creationId xmlns:a16="http://schemas.microsoft.com/office/drawing/2014/main" id="{A4F74227-8263-F85B-4703-BE7C06BC3F05}"/>
                  </a:ext>
                </a:extLst>
              </p:cNvPr>
              <p:cNvSpPr txBox="1"/>
              <p:nvPr/>
            </p:nvSpPr>
            <p:spPr>
              <a:xfrm>
                <a:off x="5341870" y="3979724"/>
                <a:ext cx="41911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10</a:t>
                </a:r>
              </a:p>
            </p:txBody>
          </p:sp>
          <p:sp>
            <p:nvSpPr>
              <p:cNvPr id="16" name="TextBox 15">
                <a:extLst>
                  <a:ext uri="{FF2B5EF4-FFF2-40B4-BE49-F238E27FC236}">
                    <a16:creationId xmlns:a16="http://schemas.microsoft.com/office/drawing/2014/main" id="{F43EB6F4-294F-F70C-9384-1B8EB14A291E}"/>
                  </a:ext>
                </a:extLst>
              </p:cNvPr>
              <p:cNvSpPr txBox="1"/>
              <p:nvPr/>
            </p:nvSpPr>
            <p:spPr>
              <a:xfrm>
                <a:off x="5853126" y="2091236"/>
                <a:ext cx="4676305" cy="61555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US Federal Debt from FY 2005 to FY 2025</a:t>
                </a:r>
              </a:p>
              <a:p>
                <a:endParaRPr lang="en-US" dirty="0"/>
              </a:p>
            </p:txBody>
          </p:sp>
          <p:cxnSp>
            <p:nvCxnSpPr>
              <p:cNvPr id="19" name="Straight Connector 18">
                <a:extLst>
                  <a:ext uri="{FF2B5EF4-FFF2-40B4-BE49-F238E27FC236}">
                    <a16:creationId xmlns:a16="http://schemas.microsoft.com/office/drawing/2014/main" id="{07AE16A2-BA73-57A2-34C8-853D5D809C9C}"/>
                  </a:ext>
                </a:extLst>
              </p:cNvPr>
              <p:cNvCxnSpPr>
                <a:cxnSpLocks/>
              </p:cNvCxnSpPr>
              <p:nvPr/>
            </p:nvCxnSpPr>
            <p:spPr>
              <a:xfrm>
                <a:off x="5766407" y="3386882"/>
                <a:ext cx="505688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0CA7B19-3129-592C-CA1C-B93CCBDB6920}"/>
                  </a:ext>
                </a:extLst>
              </p:cNvPr>
              <p:cNvCxnSpPr>
                <a:cxnSpLocks/>
              </p:cNvCxnSpPr>
              <p:nvPr/>
            </p:nvCxnSpPr>
            <p:spPr>
              <a:xfrm>
                <a:off x="5767186" y="4158407"/>
                <a:ext cx="5056106"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05013668-5C87-F37B-3B87-A513E20899F3}"/>
                  </a:ext>
                </a:extLst>
              </p:cNvPr>
              <p:cNvSpPr txBox="1"/>
              <p:nvPr/>
            </p:nvSpPr>
            <p:spPr>
              <a:xfrm>
                <a:off x="5443135" y="4741436"/>
                <a:ext cx="27666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0</a:t>
                </a:r>
              </a:p>
            </p:txBody>
          </p:sp>
          <p:cxnSp>
            <p:nvCxnSpPr>
              <p:cNvPr id="66" name="Straight Connector 65">
                <a:extLst>
                  <a:ext uri="{FF2B5EF4-FFF2-40B4-BE49-F238E27FC236}">
                    <a16:creationId xmlns:a16="http://schemas.microsoft.com/office/drawing/2014/main" id="{AD983B31-EF8F-49F0-5018-6581DD7C9A49}"/>
                  </a:ext>
                </a:extLst>
              </p:cNvPr>
              <p:cNvCxnSpPr>
                <a:cxnSpLocks/>
              </p:cNvCxnSpPr>
              <p:nvPr/>
            </p:nvCxnSpPr>
            <p:spPr>
              <a:xfrm>
                <a:off x="5766404" y="3012504"/>
                <a:ext cx="156564"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226018AE-D58F-6F85-AFB4-CFF0D3CF16CE}"/>
                  </a:ext>
                </a:extLst>
              </p:cNvPr>
              <p:cNvCxnSpPr>
                <a:cxnSpLocks/>
              </p:cNvCxnSpPr>
              <p:nvPr/>
            </p:nvCxnSpPr>
            <p:spPr>
              <a:xfrm>
                <a:off x="5766404" y="3764982"/>
                <a:ext cx="156564"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3B15667B-84FF-00FF-2DF7-143305562C87}"/>
                  </a:ext>
                </a:extLst>
              </p:cNvPr>
              <p:cNvCxnSpPr>
                <a:cxnSpLocks/>
              </p:cNvCxnSpPr>
              <p:nvPr/>
            </p:nvCxnSpPr>
            <p:spPr>
              <a:xfrm>
                <a:off x="5766404" y="4549899"/>
                <a:ext cx="156564"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69" name="Rectangle: Rounded Corners 16">
                <a:extLst>
                  <a:ext uri="{FF2B5EF4-FFF2-40B4-BE49-F238E27FC236}">
                    <a16:creationId xmlns:a16="http://schemas.microsoft.com/office/drawing/2014/main" id="{69FC33E3-7D3A-5BA6-CB92-666F1F9FD6B1}"/>
                  </a:ext>
                </a:extLst>
              </p:cNvPr>
              <p:cNvSpPr/>
              <p:nvPr/>
            </p:nvSpPr>
            <p:spPr>
              <a:xfrm>
                <a:off x="6381481" y="4875106"/>
                <a:ext cx="269069" cy="6231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Rounded Corners 18">
                <a:extLst>
                  <a:ext uri="{FF2B5EF4-FFF2-40B4-BE49-F238E27FC236}">
                    <a16:creationId xmlns:a16="http://schemas.microsoft.com/office/drawing/2014/main" id="{563476E6-0111-8524-9814-D317549CDCCC}"/>
                  </a:ext>
                </a:extLst>
              </p:cNvPr>
              <p:cNvSpPr/>
              <p:nvPr/>
            </p:nvSpPr>
            <p:spPr>
              <a:xfrm>
                <a:off x="6843964" y="4786814"/>
                <a:ext cx="269069" cy="150606"/>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Rounded Corners 20">
                <a:extLst>
                  <a:ext uri="{FF2B5EF4-FFF2-40B4-BE49-F238E27FC236}">
                    <a16:creationId xmlns:a16="http://schemas.microsoft.com/office/drawing/2014/main" id="{CED382FE-CA1C-D92C-6F67-7E2263E9ED57}"/>
                  </a:ext>
                </a:extLst>
              </p:cNvPr>
              <p:cNvSpPr/>
              <p:nvPr/>
            </p:nvSpPr>
            <p:spPr>
              <a:xfrm>
                <a:off x="7303304" y="4549899"/>
                <a:ext cx="275075" cy="38752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Rounded Corners 22">
                <a:extLst>
                  <a:ext uri="{FF2B5EF4-FFF2-40B4-BE49-F238E27FC236}">
                    <a16:creationId xmlns:a16="http://schemas.microsoft.com/office/drawing/2014/main" id="{71059DE3-CB32-E950-1AD5-44E3327257A4}"/>
                  </a:ext>
                </a:extLst>
              </p:cNvPr>
              <p:cNvSpPr/>
              <p:nvPr/>
            </p:nvSpPr>
            <p:spPr>
              <a:xfrm>
                <a:off x="7772911" y="4424964"/>
                <a:ext cx="276660" cy="51245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Rounded Corners 24">
                <a:extLst>
                  <a:ext uri="{FF2B5EF4-FFF2-40B4-BE49-F238E27FC236}">
                    <a16:creationId xmlns:a16="http://schemas.microsoft.com/office/drawing/2014/main" id="{15244C27-8EC4-340C-7B1B-7844B534390D}"/>
                  </a:ext>
                </a:extLst>
              </p:cNvPr>
              <p:cNvSpPr/>
              <p:nvPr/>
            </p:nvSpPr>
            <p:spPr>
              <a:xfrm>
                <a:off x="8254747" y="3874170"/>
                <a:ext cx="281607" cy="106325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26">
                <a:extLst>
                  <a:ext uri="{FF2B5EF4-FFF2-40B4-BE49-F238E27FC236}">
                    <a16:creationId xmlns:a16="http://schemas.microsoft.com/office/drawing/2014/main" id="{F1F7C037-9A5A-A24B-B742-B2F26566FC36}"/>
                  </a:ext>
                </a:extLst>
              </p:cNvPr>
              <p:cNvSpPr/>
              <p:nvPr/>
            </p:nvSpPr>
            <p:spPr>
              <a:xfrm>
                <a:off x="8707735" y="3563377"/>
                <a:ext cx="281607" cy="137404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Rounded Corners 2">
                <a:extLst>
                  <a:ext uri="{FF2B5EF4-FFF2-40B4-BE49-F238E27FC236}">
                    <a16:creationId xmlns:a16="http://schemas.microsoft.com/office/drawing/2014/main" id="{CCE9947C-C433-3233-6821-E86699F15852}"/>
                  </a:ext>
                </a:extLst>
              </p:cNvPr>
              <p:cNvSpPr/>
              <p:nvPr/>
            </p:nvSpPr>
            <p:spPr>
              <a:xfrm>
                <a:off x="5901892" y="4891699"/>
                <a:ext cx="273763" cy="45719"/>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a:extLst>
                  <a:ext uri="{FF2B5EF4-FFF2-40B4-BE49-F238E27FC236}">
                    <a16:creationId xmlns:a16="http://schemas.microsoft.com/office/drawing/2014/main" id="{168148B8-34A4-EFBE-3908-1FA3B6B0B7E7}"/>
                  </a:ext>
                </a:extLst>
              </p:cNvPr>
              <p:cNvGrpSpPr/>
              <p:nvPr/>
            </p:nvGrpSpPr>
            <p:grpSpPr>
              <a:xfrm>
                <a:off x="5740024" y="4951220"/>
                <a:ext cx="5135700" cy="307777"/>
                <a:chOff x="5822918" y="5663532"/>
                <a:chExt cx="5135700" cy="307777"/>
              </a:xfrm>
            </p:grpSpPr>
            <p:sp>
              <p:nvSpPr>
                <p:cNvPr id="81" name="TextBox 80">
                  <a:extLst>
                    <a:ext uri="{FF2B5EF4-FFF2-40B4-BE49-F238E27FC236}">
                      <a16:creationId xmlns:a16="http://schemas.microsoft.com/office/drawing/2014/main" id="{360C85D6-5A91-3460-6911-2C4B46E4EBDF}"/>
                    </a:ext>
                  </a:extLst>
                </p:cNvPr>
                <p:cNvSpPr txBox="1"/>
                <p:nvPr/>
              </p:nvSpPr>
              <p:spPr>
                <a:xfrm>
                  <a:off x="5822918" y="5663532"/>
                  <a:ext cx="73532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1970</a:t>
                  </a:r>
                </a:p>
              </p:txBody>
            </p:sp>
            <p:sp>
              <p:nvSpPr>
                <p:cNvPr id="82" name="TextBox 81">
                  <a:extLst>
                    <a:ext uri="{FF2B5EF4-FFF2-40B4-BE49-F238E27FC236}">
                      <a16:creationId xmlns:a16="http://schemas.microsoft.com/office/drawing/2014/main" id="{AAF6957B-3703-E478-6C54-08647C259091}"/>
                    </a:ext>
                  </a:extLst>
                </p:cNvPr>
                <p:cNvSpPr txBox="1"/>
                <p:nvPr/>
              </p:nvSpPr>
              <p:spPr>
                <a:xfrm>
                  <a:off x="6312017" y="5663532"/>
                  <a:ext cx="73532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1980</a:t>
                  </a:r>
                </a:p>
              </p:txBody>
            </p:sp>
            <p:sp>
              <p:nvSpPr>
                <p:cNvPr id="83" name="TextBox 82">
                  <a:extLst>
                    <a:ext uri="{FF2B5EF4-FFF2-40B4-BE49-F238E27FC236}">
                      <a16:creationId xmlns:a16="http://schemas.microsoft.com/office/drawing/2014/main" id="{44B1AB7F-D09B-CF02-8A53-AF328BAF0A4E}"/>
                    </a:ext>
                  </a:extLst>
                </p:cNvPr>
                <p:cNvSpPr txBox="1"/>
                <p:nvPr/>
              </p:nvSpPr>
              <p:spPr>
                <a:xfrm>
                  <a:off x="6779850" y="5663532"/>
                  <a:ext cx="69216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1990</a:t>
                  </a:r>
                </a:p>
              </p:txBody>
            </p:sp>
            <p:sp>
              <p:nvSpPr>
                <p:cNvPr id="84" name="TextBox 83">
                  <a:extLst>
                    <a:ext uri="{FF2B5EF4-FFF2-40B4-BE49-F238E27FC236}">
                      <a16:creationId xmlns:a16="http://schemas.microsoft.com/office/drawing/2014/main" id="{6F620339-4F4A-323B-B2CC-105006C49AF0}"/>
                    </a:ext>
                  </a:extLst>
                </p:cNvPr>
                <p:cNvSpPr txBox="1"/>
                <p:nvPr/>
              </p:nvSpPr>
              <p:spPr>
                <a:xfrm>
                  <a:off x="7247683" y="5663532"/>
                  <a:ext cx="70893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2000</a:t>
                  </a:r>
                </a:p>
              </p:txBody>
            </p:sp>
            <p:sp>
              <p:nvSpPr>
                <p:cNvPr id="85" name="TextBox 84">
                  <a:extLst>
                    <a:ext uri="{FF2B5EF4-FFF2-40B4-BE49-F238E27FC236}">
                      <a16:creationId xmlns:a16="http://schemas.microsoft.com/office/drawing/2014/main" id="{0D503CD0-1A00-06DC-E083-EC1D341C29EE}"/>
                    </a:ext>
                  </a:extLst>
                </p:cNvPr>
                <p:cNvSpPr txBox="1"/>
                <p:nvPr/>
              </p:nvSpPr>
              <p:spPr>
                <a:xfrm>
                  <a:off x="7726149" y="5663532"/>
                  <a:ext cx="70121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2005</a:t>
                  </a:r>
                </a:p>
              </p:txBody>
            </p:sp>
            <p:sp>
              <p:nvSpPr>
                <p:cNvPr id="86" name="TextBox 85">
                  <a:extLst>
                    <a:ext uri="{FF2B5EF4-FFF2-40B4-BE49-F238E27FC236}">
                      <a16:creationId xmlns:a16="http://schemas.microsoft.com/office/drawing/2014/main" id="{DE90CFA2-28B8-3C01-AB05-11A623F3A17C}"/>
                    </a:ext>
                  </a:extLst>
                </p:cNvPr>
                <p:cNvSpPr txBox="1"/>
                <p:nvPr/>
              </p:nvSpPr>
              <p:spPr>
                <a:xfrm>
                  <a:off x="8183349" y="5663532"/>
                  <a:ext cx="73532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2010</a:t>
                  </a:r>
                </a:p>
              </p:txBody>
            </p:sp>
            <p:sp>
              <p:nvSpPr>
                <p:cNvPr id="87" name="TextBox 86">
                  <a:extLst>
                    <a:ext uri="{FF2B5EF4-FFF2-40B4-BE49-F238E27FC236}">
                      <a16:creationId xmlns:a16="http://schemas.microsoft.com/office/drawing/2014/main" id="{8604119D-21C3-7D54-22E5-09C8B7DFB253}"/>
                    </a:ext>
                  </a:extLst>
                </p:cNvPr>
                <p:cNvSpPr txBox="1"/>
                <p:nvPr/>
              </p:nvSpPr>
              <p:spPr>
                <a:xfrm>
                  <a:off x="8661815" y="5663532"/>
                  <a:ext cx="80279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2015</a:t>
                  </a:r>
                </a:p>
              </p:txBody>
            </p:sp>
            <p:sp>
              <p:nvSpPr>
                <p:cNvPr id="88" name="TextBox 87">
                  <a:extLst>
                    <a:ext uri="{FF2B5EF4-FFF2-40B4-BE49-F238E27FC236}">
                      <a16:creationId xmlns:a16="http://schemas.microsoft.com/office/drawing/2014/main" id="{B0193CA6-B068-E8D6-98EA-181E53569F4A}"/>
                    </a:ext>
                  </a:extLst>
                </p:cNvPr>
                <p:cNvSpPr txBox="1"/>
                <p:nvPr/>
              </p:nvSpPr>
              <p:spPr>
                <a:xfrm>
                  <a:off x="9129647" y="5663532"/>
                  <a:ext cx="73532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2022</a:t>
                  </a:r>
                </a:p>
              </p:txBody>
            </p:sp>
            <p:sp>
              <p:nvSpPr>
                <p:cNvPr id="89" name="TextBox 88">
                  <a:extLst>
                    <a:ext uri="{FF2B5EF4-FFF2-40B4-BE49-F238E27FC236}">
                      <a16:creationId xmlns:a16="http://schemas.microsoft.com/office/drawing/2014/main" id="{51DC35A4-CE2D-0CB8-DBB2-543712F46E14}"/>
                    </a:ext>
                  </a:extLst>
                </p:cNvPr>
                <p:cNvSpPr txBox="1"/>
                <p:nvPr/>
              </p:nvSpPr>
              <p:spPr>
                <a:xfrm>
                  <a:off x="9576215" y="5663532"/>
                  <a:ext cx="138240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2023  2024  2025</a:t>
                  </a:r>
                </a:p>
              </p:txBody>
            </p:sp>
          </p:grpSp>
          <p:sp>
            <p:nvSpPr>
              <p:cNvPr id="77" name="TextBox 76">
                <a:extLst>
                  <a:ext uri="{FF2B5EF4-FFF2-40B4-BE49-F238E27FC236}">
                    <a16:creationId xmlns:a16="http://schemas.microsoft.com/office/drawing/2014/main" id="{96AFB923-475B-1138-F528-B529AF3053C3}"/>
                  </a:ext>
                </a:extLst>
              </p:cNvPr>
              <p:cNvSpPr txBox="1"/>
              <p:nvPr/>
            </p:nvSpPr>
            <p:spPr>
              <a:xfrm rot="16200000">
                <a:off x="4086383" y="3526049"/>
                <a:ext cx="2202219" cy="31931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 trillion nominal</a:t>
                </a:r>
              </a:p>
            </p:txBody>
          </p:sp>
          <p:sp>
            <p:nvSpPr>
              <p:cNvPr id="78" name="TextBox 77">
                <a:extLst>
                  <a:ext uri="{FF2B5EF4-FFF2-40B4-BE49-F238E27FC236}">
                    <a16:creationId xmlns:a16="http://schemas.microsoft.com/office/drawing/2014/main" id="{5CA11189-423E-66FE-8012-5A655EB1C3F7}"/>
                  </a:ext>
                </a:extLst>
              </p:cNvPr>
              <p:cNvSpPr txBox="1"/>
              <p:nvPr/>
            </p:nvSpPr>
            <p:spPr>
              <a:xfrm>
                <a:off x="5719794" y="5311796"/>
                <a:ext cx="4921477" cy="440047"/>
              </a:xfrm>
              <a:prstGeom prst="rect">
                <a:avLst/>
              </a:prstGeom>
              <a:noFill/>
            </p:spPr>
            <p:txBody>
              <a:bodyPr wrap="square">
                <a:spAutoFit/>
              </a:bodyPr>
              <a:lstStyle/>
              <a:p>
                <a:pPr>
                  <a:lnSpc>
                    <a:spcPct val="120000"/>
                  </a:lnSpc>
                </a:pPr>
                <a:r>
                  <a:rPr lang="en-US" sz="1050" i="1" dirty="0">
                    <a:latin typeface="Arial" panose="020B0604020202020204" pitchFamily="34" charset="0"/>
                    <a:cs typeface="Arial" panose="020B0604020202020204" pitchFamily="34" charset="0"/>
                  </a:rPr>
                  <a:t>Source: https://fiscaldata.treasury.gov/datasets/historical-debt-outstanding/historical-debt-outstanding. Accessed 1/16/2026.</a:t>
                </a:r>
              </a:p>
            </p:txBody>
          </p:sp>
          <p:sp>
            <p:nvSpPr>
              <p:cNvPr id="80" name="Rectangle 79">
                <a:extLst>
                  <a:ext uri="{FF2B5EF4-FFF2-40B4-BE49-F238E27FC236}">
                    <a16:creationId xmlns:a16="http://schemas.microsoft.com/office/drawing/2014/main" id="{4D43EECA-0C4C-E649-3DF1-E25F8E3A69B9}"/>
                  </a:ext>
                </a:extLst>
              </p:cNvPr>
              <p:cNvSpPr/>
              <p:nvPr/>
            </p:nvSpPr>
            <p:spPr>
              <a:xfrm>
                <a:off x="5765500" y="2622446"/>
                <a:ext cx="5057792" cy="231497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Rounded Corners 30">
                <a:extLst>
                  <a:ext uri="{FF2B5EF4-FFF2-40B4-BE49-F238E27FC236}">
                    <a16:creationId xmlns:a16="http://schemas.microsoft.com/office/drawing/2014/main" id="{A13518A1-67D3-A61F-9591-638F98161E84}"/>
                  </a:ext>
                </a:extLst>
              </p:cNvPr>
              <p:cNvSpPr/>
              <p:nvPr/>
            </p:nvSpPr>
            <p:spPr>
              <a:xfrm>
                <a:off x="9130682" y="2560780"/>
                <a:ext cx="286292" cy="2376644"/>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0" name="Rectangle: Rounded Corners 30">
              <a:extLst>
                <a:ext uri="{FF2B5EF4-FFF2-40B4-BE49-F238E27FC236}">
                  <a16:creationId xmlns:a16="http://schemas.microsoft.com/office/drawing/2014/main" id="{ADF00E1E-9F12-E9BB-0861-C4363A7A1EEB}"/>
                </a:ext>
              </a:extLst>
            </p:cNvPr>
            <p:cNvSpPr/>
            <p:nvPr/>
          </p:nvSpPr>
          <p:spPr>
            <a:xfrm>
              <a:off x="10238482" y="1383246"/>
              <a:ext cx="350164" cy="252025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Rounded Corners 30">
              <a:extLst>
                <a:ext uri="{FF2B5EF4-FFF2-40B4-BE49-F238E27FC236}">
                  <a16:creationId xmlns:a16="http://schemas.microsoft.com/office/drawing/2014/main" id="{25456531-AEE3-3DD3-3FC2-320F33211E9E}"/>
                </a:ext>
              </a:extLst>
            </p:cNvPr>
            <p:cNvSpPr/>
            <p:nvPr/>
          </p:nvSpPr>
          <p:spPr>
            <a:xfrm>
              <a:off x="10736720" y="1115970"/>
              <a:ext cx="330578" cy="2787534"/>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Rounded Corners 30">
              <a:extLst>
                <a:ext uri="{FF2B5EF4-FFF2-40B4-BE49-F238E27FC236}">
                  <a16:creationId xmlns:a16="http://schemas.microsoft.com/office/drawing/2014/main" id="{2D5D73AD-8B60-3719-6751-E2EDF11507E5}"/>
                </a:ext>
              </a:extLst>
            </p:cNvPr>
            <p:cNvSpPr/>
            <p:nvPr/>
          </p:nvSpPr>
          <p:spPr>
            <a:xfrm>
              <a:off x="11222316" y="990658"/>
              <a:ext cx="330578" cy="2912846"/>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588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13D8D-5951-291D-3FE5-BBED2D9624E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7418C51-199E-CD69-B743-3BB6052C323D}"/>
              </a:ext>
            </a:extLst>
          </p:cNvPr>
          <p:cNvSpPr/>
          <p:nvPr/>
        </p:nvSpPr>
        <p:spPr>
          <a:xfrm>
            <a:off x="-178420" y="-211873"/>
            <a:ext cx="12734693" cy="72085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19" descr="A graph with lines and numbers&#10;&#10;AI-generated content may be incorrect.">
            <a:extLst>
              <a:ext uri="{FF2B5EF4-FFF2-40B4-BE49-F238E27FC236}">
                <a16:creationId xmlns:a16="http://schemas.microsoft.com/office/drawing/2014/main" id="{B63B6457-FB48-2778-B166-140C97CA328A}"/>
              </a:ext>
            </a:extLst>
          </p:cNvPr>
          <p:cNvPicPr>
            <a:picLocks noChangeAspect="1"/>
          </p:cNvPicPr>
          <p:nvPr/>
        </p:nvPicPr>
        <p:blipFill>
          <a:blip r:embed="rId3"/>
          <a:stretch>
            <a:fillRect/>
          </a:stretch>
        </p:blipFill>
        <p:spPr>
          <a:xfrm>
            <a:off x="450602" y="553553"/>
            <a:ext cx="11582344" cy="6515068"/>
          </a:xfrm>
          <a:prstGeom prst="rect">
            <a:avLst/>
          </a:prstGeom>
        </p:spPr>
      </p:pic>
      <p:sp>
        <p:nvSpPr>
          <p:cNvPr id="4" name="Title 3">
            <a:extLst>
              <a:ext uri="{FF2B5EF4-FFF2-40B4-BE49-F238E27FC236}">
                <a16:creationId xmlns:a16="http://schemas.microsoft.com/office/drawing/2014/main" id="{CC53EFD7-BD76-C101-DBB1-B8B49B370E70}"/>
              </a:ext>
            </a:extLst>
          </p:cNvPr>
          <p:cNvSpPr>
            <a:spLocks noGrp="1"/>
          </p:cNvSpPr>
          <p:nvPr>
            <p:ph type="title"/>
          </p:nvPr>
        </p:nvSpPr>
        <p:spPr>
          <a:xfrm>
            <a:off x="838200" y="-7203"/>
            <a:ext cx="10515600" cy="1325563"/>
          </a:xfrm>
        </p:spPr>
        <p:txBody>
          <a:bodyPr>
            <a:normAutofit/>
          </a:bodyPr>
          <a:lstStyle/>
          <a:p>
            <a:pPr algn="ctr"/>
            <a:r>
              <a:rPr lang="en-US" spc="-150" dirty="0">
                <a:solidFill>
                  <a:schemeClr val="accent5"/>
                </a:solidFill>
                <a:latin typeface="Arial Narrow" panose="020B0604020202020204" pitchFamily="34" charset="0"/>
                <a:cs typeface="Arial Narrow" panose="020B0604020202020204" pitchFamily="34" charset="0"/>
              </a:rPr>
              <a:t>10-YEAR TREASURY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3" name="TextBox 2">
            <a:extLst>
              <a:ext uri="{FF2B5EF4-FFF2-40B4-BE49-F238E27FC236}">
                <a16:creationId xmlns:a16="http://schemas.microsoft.com/office/drawing/2014/main" id="{9242F0CE-6C7A-72DD-EB6B-737C191C2F2D}"/>
              </a:ext>
            </a:extLst>
          </p:cNvPr>
          <p:cNvSpPr txBox="1"/>
          <p:nvPr/>
        </p:nvSpPr>
        <p:spPr>
          <a:xfrm>
            <a:off x="656854" y="912494"/>
            <a:ext cx="10516231" cy="229422"/>
          </a:xfrm>
          <a:prstGeom prst="rect">
            <a:avLst/>
          </a:prstGeom>
          <a:noFill/>
        </p:spPr>
        <p:txBody>
          <a:bodyPr wrap="square">
            <a:spAutoFit/>
          </a:bodyPr>
          <a:lstStyle/>
          <a:p>
            <a:pPr algn="ctr">
              <a:lnSpc>
                <a:spcPct val="120000"/>
              </a:lnSpc>
            </a:pPr>
            <a:r>
              <a:rPr lang="en-US" sz="800" b="0" i="1" dirty="0">
                <a:solidFill>
                  <a:srgbClr val="231F20"/>
                </a:solidFill>
                <a:effectLst/>
                <a:latin typeface="Calibri" panose="020F0502020204030204" pitchFamily="34" charset="0"/>
              </a:rPr>
              <a:t>Source: https://finance.yahoo.com/quote/%5ETNX. Accessed </a:t>
            </a:r>
            <a:r>
              <a:rPr lang="en-US" sz="800" i="1" dirty="0">
                <a:solidFill>
                  <a:srgbClr val="231F20"/>
                </a:solidFill>
                <a:latin typeface="Calibri" panose="020F0502020204030204" pitchFamily="34" charset="0"/>
              </a:rPr>
              <a:t>1/16/2026</a:t>
            </a:r>
            <a:r>
              <a:rPr lang="en-US" sz="800" b="0" i="1" dirty="0">
                <a:solidFill>
                  <a:srgbClr val="231F20"/>
                </a:solidFill>
                <a:effectLst/>
                <a:latin typeface="Calibri" panose="020F0502020204030204" pitchFamily="34" charset="0"/>
              </a:rPr>
              <a:t>.</a:t>
            </a:r>
            <a:endParaRPr lang="en-US" sz="800" i="1" dirty="0">
              <a:solidFill>
                <a:srgbClr val="231F2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E7A1F45-6126-8955-8332-865FC5C9DB10}"/>
              </a:ext>
            </a:extLst>
          </p:cNvPr>
          <p:cNvSpPr/>
          <p:nvPr/>
        </p:nvSpPr>
        <p:spPr>
          <a:xfrm>
            <a:off x="5247861" y="4620731"/>
            <a:ext cx="993913" cy="261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0A4A35B-81DD-B099-F1C6-E19037A2D8EB}"/>
              </a:ext>
            </a:extLst>
          </p:cNvPr>
          <p:cNvSpPr/>
          <p:nvPr/>
        </p:nvSpPr>
        <p:spPr>
          <a:xfrm>
            <a:off x="8368748" y="1690688"/>
            <a:ext cx="2986640" cy="316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240196-9336-594B-61AA-1114D79DF7B7}"/>
              </a:ext>
            </a:extLst>
          </p:cNvPr>
          <p:cNvSpPr/>
          <p:nvPr/>
        </p:nvSpPr>
        <p:spPr>
          <a:xfrm>
            <a:off x="6858000" y="4140200"/>
            <a:ext cx="45719" cy="7416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A1570F-C64A-D3CE-4086-02FF73348F28}"/>
              </a:ext>
            </a:extLst>
          </p:cNvPr>
          <p:cNvSpPr/>
          <p:nvPr/>
        </p:nvSpPr>
        <p:spPr>
          <a:xfrm>
            <a:off x="6832600" y="4737100"/>
            <a:ext cx="190500" cy="144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16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SECURE ACT </a:t>
            </a:r>
            <a:r>
              <a:rPr lang="en-US" spc="-150" dirty="0"/>
              <a:t>&amp; SECURE ACT 2.0</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extBox 6">
            <a:extLst>
              <a:ext uri="{FF2B5EF4-FFF2-40B4-BE49-F238E27FC236}">
                <a16:creationId xmlns:a16="http://schemas.microsoft.com/office/drawing/2014/main" id="{8784CAF8-0D9E-28E9-232A-2D8389836B8B}"/>
              </a:ext>
            </a:extLst>
          </p:cNvPr>
          <p:cNvSpPr txBox="1"/>
          <p:nvPr/>
        </p:nvSpPr>
        <p:spPr>
          <a:xfrm>
            <a:off x="2413288" y="5136637"/>
            <a:ext cx="7365424" cy="226472"/>
          </a:xfrm>
          <a:prstGeom prst="rect">
            <a:avLst/>
          </a:prstGeom>
          <a:noFill/>
        </p:spPr>
        <p:txBody>
          <a:bodyPr wrap="square" anchor="b">
            <a:spAutoFit/>
          </a:bodyPr>
          <a:lstStyle/>
          <a:p>
            <a:pPr algn="ctr">
              <a:lnSpc>
                <a:spcPct val="120000"/>
              </a:lnSpc>
            </a:pPr>
            <a:r>
              <a:rPr lang="en-US" sz="800" i="1" dirty="0">
                <a:solidFill>
                  <a:srgbClr val="231F20"/>
                </a:solidFill>
                <a:latin typeface="Arial" panose="020B0604020202020204" pitchFamily="34" charset="0"/>
                <a:cs typeface="Arial" panose="020B0604020202020204" pitchFamily="34" charset="0"/>
              </a:rPr>
              <a:t>Source: https://www.irs.gov/retirement-plans. Accessed 1/16/2026</a:t>
            </a:r>
          </a:p>
        </p:txBody>
      </p:sp>
      <p:sp>
        <p:nvSpPr>
          <p:cNvPr id="5" name="Rectangle 3">
            <a:extLst>
              <a:ext uri="{FF2B5EF4-FFF2-40B4-BE49-F238E27FC236}">
                <a16:creationId xmlns:a16="http://schemas.microsoft.com/office/drawing/2014/main" id="{19498A43-4178-805B-A2FA-EB66CD7F42D6}"/>
              </a:ext>
            </a:extLst>
          </p:cNvPr>
          <p:cNvSpPr>
            <a:spLocks noGrp="1" noChangeArrowheads="1"/>
          </p:cNvSpPr>
          <p:nvPr>
            <p:ph sz="half" idx="1"/>
          </p:nvPr>
        </p:nvSpPr>
        <p:spPr bwMode="auto">
          <a:xfrm>
            <a:off x="838200" y="1749867"/>
            <a:ext cx="9816101"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RMD age increased</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70½ → 72 → </a:t>
            </a:r>
            <a:r>
              <a:rPr kumimoji="0" lang="en-US" altLang="en-US" sz="2000" b="1" i="0" u="none" strike="noStrike" cap="none" normalizeH="0" baseline="0" dirty="0">
                <a:ln>
                  <a:noFill/>
                </a:ln>
                <a:solidFill>
                  <a:schemeClr val="tx1"/>
                </a:solidFill>
                <a:effectLst/>
                <a:latin typeface="Arial" panose="020B0604020202020204" pitchFamily="34" charset="0"/>
              </a:rPr>
              <a:t>73 (moving to 75 for younger cohorts)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Stretch IRA eliminated</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Most non-spouse beneficiaries now follow a </a:t>
            </a:r>
            <a:r>
              <a:rPr kumimoji="0" lang="en-US" altLang="en-US" sz="2000" b="1" i="0" u="none" strike="noStrike" cap="none" normalizeH="0" baseline="0" dirty="0">
                <a:ln>
                  <a:noFill/>
                </a:ln>
                <a:solidFill>
                  <a:schemeClr val="tx1"/>
                </a:solidFill>
                <a:effectLst/>
                <a:latin typeface="Arial" panose="020B0604020202020204" pitchFamily="34" charset="0"/>
              </a:rPr>
              <a:t>10-year rule</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No age limit on IRA contributions</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Contributions allowed with </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earned income</a:t>
            </a:r>
          </a:p>
          <a:p>
            <a:pPr eaLnBrk="0" fontAlgn="base" hangingPunct="0">
              <a:lnSpc>
                <a:spcPct val="100000"/>
              </a:lnSpc>
              <a:spcBef>
                <a:spcPct val="0"/>
              </a:spcBef>
              <a:spcAft>
                <a:spcPts val="600"/>
              </a:spcAft>
              <a:buClr>
                <a:schemeClr val="accent1">
                  <a:lumMod val="50000"/>
                  <a:lumOff val="50000"/>
                </a:schemeClr>
              </a:buClr>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Expanded automatic enrollment</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New employer plans require </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auto-enrollment (up to </a:t>
            </a:r>
            <a:r>
              <a:rPr kumimoji="0" lang="en-US" altLang="en-US" sz="2000" b="1" i="0" u="none" strike="noStrike" cap="none" normalizeH="0" baseline="0" dirty="0">
                <a:ln>
                  <a:noFill/>
                </a:ln>
                <a:solidFill>
                  <a:schemeClr val="tx1"/>
                </a:solidFill>
                <a:effectLst/>
                <a:latin typeface="Arial" panose="020B0604020202020204" pitchFamily="34" charset="0"/>
              </a:rPr>
              <a:t>15%</a:t>
            </a:r>
            <a:r>
              <a:rPr kumimoji="0" lang="en-US" altLang="en-US" sz="2000" b="0" i="0" u="none" strike="noStrike" cap="none" normalizeH="0" baseline="0" dirty="0">
                <a:ln>
                  <a:noFill/>
                </a:ln>
                <a:solidFill>
                  <a:schemeClr val="tx1"/>
                </a:solidFill>
                <a:effectLst/>
                <a:latin typeface="Arial" panose="020B0604020202020204" pitchFamily="34" charset="0"/>
              </a:rPr>
              <a:t>)</a:t>
            </a:r>
          </a:p>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Greater access to annuities in plans</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Lifetime income options encouraged</a:t>
            </a:r>
          </a:p>
        </p:txBody>
      </p:sp>
    </p:spTree>
    <p:extLst>
      <p:ext uri="{BB962C8B-B14F-4D97-AF65-F5344CB8AC3E}">
        <p14:creationId xmlns:p14="http://schemas.microsoft.com/office/powerpoint/2010/main" val="353406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REQUIRED MINIMUM DISTRIBUTIONS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4">
            <a:extLst>
              <a:ext uri="{FF2B5EF4-FFF2-40B4-BE49-F238E27FC236}">
                <a16:creationId xmlns:a16="http://schemas.microsoft.com/office/drawing/2014/main" id="{EB9FDC29-58CB-C2C8-940D-1BD292A42C4C}"/>
              </a:ext>
            </a:extLst>
          </p:cNvPr>
          <p:cNvSpPr/>
          <p:nvPr/>
        </p:nvSpPr>
        <p:spPr>
          <a:xfrm>
            <a:off x="7911101" y="1524457"/>
            <a:ext cx="7809545" cy="2872636"/>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D513CE-A550-C2B9-A311-9DE7E8417490}"/>
              </a:ext>
            </a:extLst>
          </p:cNvPr>
          <p:cNvSpPr txBox="1"/>
          <p:nvPr/>
        </p:nvSpPr>
        <p:spPr>
          <a:xfrm>
            <a:off x="595902" y="5030822"/>
            <a:ext cx="10993347" cy="374205"/>
          </a:xfrm>
          <a:prstGeom prst="rect">
            <a:avLst/>
          </a:prstGeom>
          <a:noFill/>
        </p:spPr>
        <p:txBody>
          <a:bodyPr wrap="square" anchor="b">
            <a:spAutoFit/>
          </a:bodyPr>
          <a:lstStyle/>
          <a:p>
            <a:pPr algn="ctr">
              <a:lnSpc>
                <a:spcPct val="120000"/>
              </a:lnSpc>
            </a:pPr>
            <a:r>
              <a:rPr lang="en-US" sz="800" i="1" dirty="0">
                <a:latin typeface="Arial" panose="020B0604020202020204" pitchFamily="34" charset="0"/>
                <a:cs typeface="Arial" panose="020B0604020202020204" pitchFamily="34" charset="0"/>
              </a:rPr>
              <a:t>Sources: https://www.fidelity.com/learning-center/personal-finance/secure-act-2. Accessed 1/16/2026. https://www.loeb.com/en/insights/publications/2023/06/secure-2-0-act-changes-to-required-minimum-distribution-rules-for-retirement-plans. Accessed 1/16/2026. https://www.congress.gov/crs_external_products/IF/HTML/IF12750.html. Accessed 1/16/2026</a:t>
            </a:r>
          </a:p>
        </p:txBody>
      </p:sp>
      <p:sp>
        <p:nvSpPr>
          <p:cNvPr id="3" name="Content Placeholder 2">
            <a:extLst>
              <a:ext uri="{FF2B5EF4-FFF2-40B4-BE49-F238E27FC236}">
                <a16:creationId xmlns:a16="http://schemas.microsoft.com/office/drawing/2014/main" id="{E352F033-CB8A-0927-E47E-2BD9B5D58F10}"/>
              </a:ext>
            </a:extLst>
          </p:cNvPr>
          <p:cNvSpPr>
            <a:spLocks noGrp="1" noChangeArrowheads="1"/>
          </p:cNvSpPr>
          <p:nvPr>
            <p:ph sz="half" idx="1"/>
          </p:nvPr>
        </p:nvSpPr>
        <p:spPr bwMode="auto">
          <a:xfrm>
            <a:off x="851362" y="1524457"/>
            <a:ext cx="6189323"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2000" b="1" i="0" u="none" strike="noStrike" cap="none" normalizeH="0" baseline="0" dirty="0">
                <a:ln>
                  <a:noFill/>
                </a:ln>
                <a:solidFill>
                  <a:schemeClr val="tx1"/>
                </a:solidFill>
                <a:effectLst/>
                <a:latin typeface="Arial" panose="020B0604020202020204" pitchFamily="34" charset="0"/>
              </a:rPr>
              <a:t>RMDs start at age 73</a:t>
            </a:r>
            <a:r>
              <a:rPr kumimoji="0" lang="en-US" altLang="en-US" sz="2000" b="0" i="0" u="none" strike="noStrike" cap="none" normalizeH="0" baseline="0" dirty="0">
                <a:ln>
                  <a:noFill/>
                </a:ln>
                <a:solidFill>
                  <a:schemeClr val="tx1"/>
                </a:solidFill>
                <a:effectLst/>
                <a:latin typeface="Arial" panose="020B0604020202020204" pitchFamily="34" charset="0"/>
              </a:rPr>
              <a:t> under SECURE Act 2.0 (rising to </a:t>
            </a:r>
            <a:r>
              <a:rPr kumimoji="0" lang="en-US" altLang="en-US" sz="2000" b="1" i="0" u="none" strike="noStrike" cap="none" normalizeH="0" baseline="0" dirty="0">
                <a:ln>
                  <a:noFill/>
                </a:ln>
                <a:solidFill>
                  <a:schemeClr val="tx1"/>
                </a:solidFill>
                <a:effectLst/>
                <a:latin typeface="Arial" panose="020B0604020202020204" pitchFamily="34" charset="0"/>
              </a:rPr>
              <a:t>75 in 2033</a:t>
            </a:r>
            <a:r>
              <a:rPr kumimoji="0" lang="en-US" altLang="en-US" sz="2000" b="0" i="0" u="none" strike="noStrike" cap="none" normalizeH="0" baseline="0" dirty="0">
                <a:ln>
                  <a:noFill/>
                </a:ln>
                <a:solidFill>
                  <a:schemeClr val="tx1"/>
                </a:solidFill>
                <a:effectLst/>
                <a:latin typeface="Arial" panose="020B0604020202020204" pitchFamily="34" charset="0"/>
              </a:rPr>
              <a:t> for younger cohorts). </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2000" b="1" i="0" u="none" strike="noStrike" cap="none" normalizeH="0" baseline="0" dirty="0">
                <a:ln>
                  <a:noFill/>
                </a:ln>
                <a:solidFill>
                  <a:schemeClr val="tx1"/>
                </a:solidFill>
                <a:effectLst/>
                <a:latin typeface="Arial" panose="020B0604020202020204" pitchFamily="34" charset="0"/>
              </a:rPr>
              <a:t>Minimum only</a:t>
            </a:r>
            <a:r>
              <a:rPr kumimoji="0" lang="en-US" altLang="en-US" sz="2000" b="0" i="0" u="none" strike="noStrike" cap="none" normalizeH="0" baseline="0" dirty="0">
                <a:ln>
                  <a:noFill/>
                </a:ln>
                <a:solidFill>
                  <a:schemeClr val="tx1"/>
                </a:solidFill>
                <a:effectLst/>
                <a:latin typeface="Arial" panose="020B0604020202020204" pitchFamily="34" charset="0"/>
              </a:rPr>
              <a:t> — you may withdraw more than the RMD amount.</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2000" b="1" i="0" u="none" strike="noStrike" cap="none" normalizeH="0" baseline="0" dirty="0">
                <a:ln>
                  <a:noFill/>
                </a:ln>
                <a:solidFill>
                  <a:schemeClr val="tx1"/>
                </a:solidFill>
                <a:effectLst/>
                <a:latin typeface="Arial" panose="020B0604020202020204" pitchFamily="34" charset="0"/>
              </a:rPr>
              <a:t>Missed/shortfall penalty now 25%</a:t>
            </a:r>
            <a:r>
              <a:rPr kumimoji="0" lang="en-US" altLang="en-US" sz="2000" b="0" i="0" u="none" strike="noStrike" cap="none" normalizeH="0" baseline="0" dirty="0">
                <a:ln>
                  <a:noFill/>
                </a:ln>
                <a:solidFill>
                  <a:schemeClr val="tx1"/>
                </a:solidFill>
                <a:effectLst/>
                <a:latin typeface="Arial" panose="020B0604020202020204" pitchFamily="34" charset="0"/>
              </a:rPr>
              <a:t>, reducible to </a:t>
            </a:r>
            <a:r>
              <a:rPr kumimoji="0" lang="en-US" altLang="en-US" sz="2000" b="1" i="0" u="none" strike="noStrike" cap="none" normalizeH="0" baseline="0" dirty="0">
                <a:ln>
                  <a:noFill/>
                </a:ln>
                <a:solidFill>
                  <a:schemeClr val="tx1"/>
                </a:solidFill>
                <a:effectLst/>
                <a:latin typeface="Arial" panose="020B0604020202020204" pitchFamily="34" charset="0"/>
              </a:rPr>
              <a:t>10% if corrected timely.</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2000" b="0" i="0" u="none" strike="noStrike" cap="none" normalizeH="0" baseline="0" dirty="0">
                <a:ln>
                  <a:noFill/>
                </a:ln>
                <a:solidFill>
                  <a:schemeClr val="tx1"/>
                </a:solidFill>
                <a:effectLst/>
                <a:latin typeface="Arial" panose="020B0604020202020204" pitchFamily="34" charset="0"/>
              </a:rPr>
              <a:t>Forecast RMDs when modeling retirement income and tax planning.</a:t>
            </a:r>
          </a:p>
        </p:txBody>
      </p:sp>
      <p:sp>
        <p:nvSpPr>
          <p:cNvPr id="10" name="Content Placeholder 3">
            <a:extLst>
              <a:ext uri="{FF2B5EF4-FFF2-40B4-BE49-F238E27FC236}">
                <a16:creationId xmlns:a16="http://schemas.microsoft.com/office/drawing/2014/main" id="{C2F7E726-2FF8-256C-7B0D-3262920E0502}"/>
              </a:ext>
            </a:extLst>
          </p:cNvPr>
          <p:cNvSpPr>
            <a:spLocks noGrp="1"/>
          </p:cNvSpPr>
          <p:nvPr>
            <p:ph sz="half" idx="2"/>
          </p:nvPr>
        </p:nvSpPr>
        <p:spPr>
          <a:xfrm>
            <a:off x="8209902" y="2024433"/>
            <a:ext cx="3651738" cy="1842261"/>
          </a:xfrm>
        </p:spPr>
        <p:txBody>
          <a:bodyPr>
            <a:normAutofit/>
          </a:bodyPr>
          <a:lstStyle/>
          <a:p>
            <a:pPr marL="0" indent="0">
              <a:lnSpc>
                <a:spcPct val="120000"/>
              </a:lnSpc>
              <a:buClr>
                <a:schemeClr val="accent2"/>
              </a:buClr>
              <a:buNone/>
            </a:pPr>
            <a:r>
              <a:rPr lang="en-US" sz="2000" b="1" dirty="0">
                <a:solidFill>
                  <a:schemeClr val="bg1"/>
                </a:solidFill>
                <a:latin typeface="Arial" panose="020B0604020202020204" pitchFamily="34" charset="0"/>
                <a:cs typeface="Arial" panose="020B0604020202020204" pitchFamily="34" charset="0"/>
              </a:rPr>
              <a:t>Required Withdrawal</a:t>
            </a:r>
          </a:p>
          <a:p>
            <a:pPr marL="223838" lvl="1" indent="0">
              <a:lnSpc>
                <a:spcPct val="120000"/>
              </a:lnSpc>
              <a:buClr>
                <a:schemeClr val="accent2"/>
              </a:buClr>
              <a:buNone/>
            </a:pPr>
            <a:r>
              <a:rPr lang="en-US" sz="2000" dirty="0">
                <a:solidFill>
                  <a:schemeClr val="bg1"/>
                </a:solidFill>
                <a:latin typeface="Arial" panose="020B0604020202020204" pitchFamily="34" charset="0"/>
                <a:cs typeface="Arial" panose="020B0604020202020204" pitchFamily="34" charset="0"/>
              </a:rPr>
              <a:t>Age 73 = 3.77%</a:t>
            </a:r>
          </a:p>
          <a:p>
            <a:pPr marL="223838" lvl="1" indent="0">
              <a:lnSpc>
                <a:spcPct val="120000"/>
              </a:lnSpc>
              <a:buClr>
                <a:schemeClr val="accent2"/>
              </a:buClr>
              <a:buNone/>
            </a:pPr>
            <a:r>
              <a:rPr lang="en-US" sz="2000" dirty="0">
                <a:solidFill>
                  <a:schemeClr val="bg1"/>
                </a:solidFill>
                <a:latin typeface="Arial" panose="020B0604020202020204" pitchFamily="34" charset="0"/>
                <a:cs typeface="Arial" panose="020B0604020202020204" pitchFamily="34" charset="0"/>
              </a:rPr>
              <a:t>Age 80 = 4.95%</a:t>
            </a:r>
          </a:p>
          <a:p>
            <a:pPr marL="223838" lvl="1" indent="0">
              <a:lnSpc>
                <a:spcPct val="120000"/>
              </a:lnSpc>
              <a:buClr>
                <a:schemeClr val="accent2"/>
              </a:buClr>
              <a:buNone/>
            </a:pPr>
            <a:r>
              <a:rPr lang="en-US" sz="2000" dirty="0">
                <a:solidFill>
                  <a:schemeClr val="bg1"/>
                </a:solidFill>
                <a:latin typeface="Arial" panose="020B0604020202020204" pitchFamily="34" charset="0"/>
                <a:cs typeface="Arial" panose="020B0604020202020204" pitchFamily="34" charset="0"/>
              </a:rPr>
              <a:t>Age 90 = 8.20%</a:t>
            </a:r>
          </a:p>
          <a:p>
            <a:endParaRPr lang="en-US" sz="1600" dirty="0"/>
          </a:p>
        </p:txBody>
      </p:sp>
    </p:spTree>
    <p:extLst>
      <p:ext uri="{BB962C8B-B14F-4D97-AF65-F5344CB8AC3E}">
        <p14:creationId xmlns:p14="http://schemas.microsoft.com/office/powerpoint/2010/main" val="326032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1E2F7A-AEA3-7BAE-DBC3-F4810997BE78}"/>
              </a:ext>
            </a:extLst>
          </p:cNvPr>
          <p:cNvPicPr>
            <a:picLocks noChangeAspect="1"/>
          </p:cNvPicPr>
          <p:nvPr/>
        </p:nvPicPr>
        <p:blipFill>
          <a:blip r:embed="rId3">
            <a:alphaModFix amt="30000"/>
          </a:blip>
          <a:srcRect/>
          <a:stretch/>
        </p:blipFill>
        <p:spPr>
          <a:xfrm>
            <a:off x="0" y="-1332126"/>
            <a:ext cx="12226587" cy="6858001"/>
          </a:xfrm>
          <a:prstGeom prst="rect">
            <a:avLst/>
          </a:prstGeom>
        </p:spPr>
      </p:pic>
      <p:sp>
        <p:nvSpPr>
          <p:cNvPr id="6" name="Title 1">
            <a:extLst>
              <a:ext uri="{FF2B5EF4-FFF2-40B4-BE49-F238E27FC236}">
                <a16:creationId xmlns:a16="http://schemas.microsoft.com/office/drawing/2014/main" id="{21937308-84B2-1F52-5718-38435FE2EEE2}"/>
              </a:ext>
            </a:extLst>
          </p:cNvPr>
          <p:cNvSpPr txBox="1">
            <a:spLocks/>
          </p:cNvSpPr>
          <p:nvPr/>
        </p:nvSpPr>
        <p:spPr>
          <a:xfrm>
            <a:off x="67564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dirty="0">
                <a:latin typeface="Arial Narrow" panose="020B0604020202020204" pitchFamily="34" charset="0"/>
                <a:cs typeface="Arial Narrow" panose="020B0604020202020204" pitchFamily="34" charset="0"/>
              </a:rPr>
              <a:t>WHERE EXPERTS THINK </a:t>
            </a:r>
            <a:br>
              <a:rPr lang="en-US" dirty="0">
                <a:latin typeface="Arial Narrow" panose="020B0604020202020204" pitchFamily="34" charset="0"/>
                <a:cs typeface="Arial Narrow" panose="020B0604020202020204" pitchFamily="34" charset="0"/>
              </a:rPr>
            </a:br>
            <a:r>
              <a:rPr lang="en-US" dirty="0">
                <a:latin typeface="Arial Narrow" panose="020B0604020202020204" pitchFamily="34" charset="0"/>
                <a:cs typeface="Arial Narrow" panose="020B0604020202020204" pitchFamily="34" charset="0"/>
              </a:rPr>
              <a:t>TAX RATES ARE GOING?</a:t>
            </a:r>
          </a:p>
        </p:txBody>
      </p:sp>
      <p:sp>
        <p:nvSpPr>
          <p:cNvPr id="7" name="TextBox 6">
            <a:extLst>
              <a:ext uri="{FF2B5EF4-FFF2-40B4-BE49-F238E27FC236}">
                <a16:creationId xmlns:a16="http://schemas.microsoft.com/office/drawing/2014/main" id="{3855BFF7-F5F2-A05F-613F-802CBF4C4659}"/>
              </a:ext>
            </a:extLst>
          </p:cNvPr>
          <p:cNvSpPr txBox="1"/>
          <p:nvPr/>
        </p:nvSpPr>
        <p:spPr>
          <a:xfrm>
            <a:off x="3560840" y="1692548"/>
            <a:ext cx="2183476"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solidFill>
                  <a:schemeClr val="accent1">
                    <a:lumMod val="50000"/>
                    <a:lumOff val="50000"/>
                  </a:schemeClr>
                </a:solidFill>
                <a:latin typeface="Arial" panose="020B0604020202020204" pitchFamily="34" charset="0"/>
                <a:cs typeface="Arial" panose="020B0604020202020204" pitchFamily="34" charset="0"/>
              </a:rPr>
              <a:t>Lower?</a:t>
            </a:r>
          </a:p>
        </p:txBody>
      </p:sp>
      <p:sp>
        <p:nvSpPr>
          <p:cNvPr id="12" name="TextBox 11">
            <a:extLst>
              <a:ext uri="{FF2B5EF4-FFF2-40B4-BE49-F238E27FC236}">
                <a16:creationId xmlns:a16="http://schemas.microsoft.com/office/drawing/2014/main" id="{277F3900-719A-695D-278D-37099F949E64}"/>
              </a:ext>
            </a:extLst>
          </p:cNvPr>
          <p:cNvSpPr txBox="1"/>
          <p:nvPr/>
        </p:nvSpPr>
        <p:spPr>
          <a:xfrm>
            <a:off x="6112694" y="1690688"/>
            <a:ext cx="1931882"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latin typeface="Arial" panose="020B0604020202020204" pitchFamily="34" charset="0"/>
                <a:cs typeface="Arial" panose="020B0604020202020204" pitchFamily="34" charset="0"/>
              </a:rPr>
              <a:t>Higher?</a:t>
            </a:r>
          </a:p>
        </p:txBody>
      </p:sp>
      <p:sp>
        <p:nvSpPr>
          <p:cNvPr id="13" name="Arrow: Up 2">
            <a:extLst>
              <a:ext uri="{FF2B5EF4-FFF2-40B4-BE49-F238E27FC236}">
                <a16:creationId xmlns:a16="http://schemas.microsoft.com/office/drawing/2014/main" id="{7A719B74-5197-5528-BD66-DE4B9E34384F}"/>
              </a:ext>
            </a:extLst>
          </p:cNvPr>
          <p:cNvSpPr/>
          <p:nvPr/>
        </p:nvSpPr>
        <p:spPr>
          <a:xfrm rot="10800000">
            <a:off x="3269150" y="2312342"/>
            <a:ext cx="2664291" cy="2720164"/>
          </a:xfrm>
          <a:prstGeom prst="upArrow">
            <a:avLst/>
          </a:prstGeom>
          <a:solidFill>
            <a:schemeClr val="accent1">
              <a:lumMod val="50000"/>
              <a:lumOff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Arrow: Up 22">
            <a:extLst>
              <a:ext uri="{FF2B5EF4-FFF2-40B4-BE49-F238E27FC236}">
                <a16:creationId xmlns:a16="http://schemas.microsoft.com/office/drawing/2014/main" id="{3460BDAE-2D55-0678-52D9-2C686AD9FE8F}"/>
              </a:ext>
            </a:extLst>
          </p:cNvPr>
          <p:cNvSpPr/>
          <p:nvPr/>
        </p:nvSpPr>
        <p:spPr>
          <a:xfrm>
            <a:off x="5647371" y="2378711"/>
            <a:ext cx="2664291" cy="2720164"/>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8408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UNDERSTANDING QUALIFIED ACCOUNTS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6" name="Content Placeholder 2">
            <a:extLst>
              <a:ext uri="{FF2B5EF4-FFF2-40B4-BE49-F238E27FC236}">
                <a16:creationId xmlns:a16="http://schemas.microsoft.com/office/drawing/2014/main" id="{E2468A6F-7D5A-B5F4-D913-61E0B49A721C}"/>
              </a:ext>
            </a:extLst>
          </p:cNvPr>
          <p:cNvSpPr>
            <a:spLocks noGrp="1"/>
          </p:cNvSpPr>
          <p:nvPr>
            <p:ph sz="half" idx="1"/>
          </p:nvPr>
        </p:nvSpPr>
        <p:spPr>
          <a:xfrm>
            <a:off x="838199" y="1825625"/>
            <a:ext cx="5491163" cy="3454793"/>
          </a:xfrm>
        </p:spPr>
        <p:txBody>
          <a:bodyPr>
            <a:normAutofit fontScale="92500" lnSpcReduction="20000"/>
          </a:bodyPr>
          <a:lstStyle/>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a:t>
            </a:r>
            <a:r>
              <a:rPr lang="en-US" dirty="0">
                <a:solidFill>
                  <a:srgbClr val="231F20"/>
                </a:solidFill>
              </a:rPr>
              <a:t>13</a:t>
            </a:r>
            <a:r>
              <a:rPr lang="en-US" sz="2800" dirty="0">
                <a:solidFill>
                  <a:srgbClr val="231F20"/>
                </a:solidFill>
                <a:latin typeface="Arial" panose="020B0604020202020204" pitchFamily="34" charset="0"/>
                <a:cs typeface="Arial" panose="020B0604020202020204" pitchFamily="34" charset="0"/>
              </a:rPr>
              <a:t> trillion in employer-sponsored defined contribution plans, of which $9.3 trillion was held in 401(k) plans.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Left to do it alone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Limited investment options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Very few safe options</a:t>
            </a:r>
          </a:p>
          <a:p>
            <a:pPr>
              <a:buClr>
                <a:schemeClr val="accent1">
                  <a:lumMod val="50000"/>
                  <a:lumOff val="50000"/>
                </a:schemeClr>
              </a:buClr>
            </a:pPr>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Content Placeholder 3">
            <a:extLst>
              <a:ext uri="{FF2B5EF4-FFF2-40B4-BE49-F238E27FC236}">
                <a16:creationId xmlns:a16="http://schemas.microsoft.com/office/drawing/2014/main" id="{7D0243D4-C6A6-B19C-3E71-47A311550B40}"/>
              </a:ext>
            </a:extLst>
          </p:cNvPr>
          <p:cNvSpPr txBox="1">
            <a:spLocks/>
          </p:cNvSpPr>
          <p:nvPr/>
        </p:nvSpPr>
        <p:spPr>
          <a:xfrm>
            <a:off x="6172200" y="2642895"/>
            <a:ext cx="5181600" cy="18202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Wingdings" pitchFamily="2" charset="2"/>
              <a:buNone/>
            </a:pPr>
            <a:r>
              <a:rPr lang="en-US" b="1" dirty="0">
                <a:solidFill>
                  <a:schemeClr val="accent1">
                    <a:lumMod val="50000"/>
                    <a:lumOff val="50000"/>
                  </a:schemeClr>
                </a:solidFill>
              </a:rPr>
              <a:t>KNOWING AND UNDERSTANDING YOUR 401(k) INVESTMENTS FALLS ON YOU</a:t>
            </a:r>
          </a:p>
        </p:txBody>
      </p:sp>
      <p:sp>
        <p:nvSpPr>
          <p:cNvPr id="2" name="TextBox 1">
            <a:extLst>
              <a:ext uri="{FF2B5EF4-FFF2-40B4-BE49-F238E27FC236}">
                <a16:creationId xmlns:a16="http://schemas.microsoft.com/office/drawing/2014/main" id="{6CD84067-E013-B140-07CD-139F6BDBCA15}"/>
              </a:ext>
            </a:extLst>
          </p:cNvPr>
          <p:cNvSpPr txBox="1"/>
          <p:nvPr/>
        </p:nvSpPr>
        <p:spPr>
          <a:xfrm>
            <a:off x="2594550" y="5103533"/>
            <a:ext cx="7002901" cy="226472"/>
          </a:xfrm>
          <a:prstGeom prst="rect">
            <a:avLst/>
          </a:prstGeom>
          <a:noFill/>
        </p:spPr>
        <p:txBody>
          <a:bodyPr wrap="square" anchor="b">
            <a:spAutoFit/>
          </a:bodyPr>
          <a:lstStyle/>
          <a:p>
            <a:pPr algn="ctr">
              <a:lnSpc>
                <a:spcPct val="120000"/>
              </a:lnSpc>
            </a:pPr>
            <a:r>
              <a:rPr lang="en-US" sz="800" i="1" dirty="0">
                <a:solidFill>
                  <a:srgbClr val="231F20"/>
                </a:solidFill>
                <a:latin typeface="Arial" panose="020B0604020202020204" pitchFamily="34" charset="0"/>
                <a:cs typeface="Arial" panose="020B0604020202020204" pitchFamily="34" charset="0"/>
              </a:rPr>
              <a:t>Source: https://401kspecialistmag.com/u-s-retirement-assets-back-to-setting-record-highs-in-q2-ici/. Accessed 1/16/2026</a:t>
            </a:r>
          </a:p>
        </p:txBody>
      </p:sp>
    </p:spTree>
    <p:extLst>
      <p:ext uri="{BB962C8B-B14F-4D97-AF65-F5344CB8AC3E}">
        <p14:creationId xmlns:p14="http://schemas.microsoft.com/office/powerpoint/2010/main" val="216649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8CA04-E813-658C-D247-CBAE15C163A0}"/>
              </a:ext>
            </a:extLst>
          </p:cNvPr>
          <p:cNvSpPr/>
          <p:nvPr/>
        </p:nvSpPr>
        <p:spPr>
          <a:xfrm>
            <a:off x="-1" y="0"/>
            <a:ext cx="12192001" cy="5483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WHAT ARE OUR OPTIONS?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10" name="Content Placeholder 3">
            <a:extLst>
              <a:ext uri="{FF2B5EF4-FFF2-40B4-BE49-F238E27FC236}">
                <a16:creationId xmlns:a16="http://schemas.microsoft.com/office/drawing/2014/main" id="{C2F7E726-2FF8-256C-7B0D-3262920E0502}"/>
              </a:ext>
            </a:extLst>
          </p:cNvPr>
          <p:cNvSpPr>
            <a:spLocks noGrp="1"/>
          </p:cNvSpPr>
          <p:nvPr>
            <p:ph sz="half" idx="1"/>
          </p:nvPr>
        </p:nvSpPr>
        <p:spPr>
          <a:xfrm>
            <a:off x="8059615" y="1960072"/>
            <a:ext cx="3651738" cy="3454793"/>
          </a:xfrm>
        </p:spPr>
        <p:txBody>
          <a:bodyPr>
            <a:normAutofit/>
          </a:bodyPr>
          <a:lstStyle/>
          <a:p>
            <a:pPr marL="0" indent="0">
              <a:lnSpc>
                <a:spcPct val="120000"/>
              </a:lnSpc>
              <a:buClr>
                <a:schemeClr val="accent2"/>
              </a:buClr>
              <a:buNone/>
            </a:pPr>
            <a:r>
              <a:rPr lang="en-US" sz="3400" b="1" dirty="0">
                <a:solidFill>
                  <a:schemeClr val="bg1"/>
                </a:solidFill>
                <a:latin typeface="Arial" panose="020B0604020202020204" pitchFamily="34" charset="0"/>
                <a:cs typeface="Arial" panose="020B0604020202020204" pitchFamily="34" charset="0"/>
              </a:rPr>
              <a:t>Required Withdrawal</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73 = 3.77%</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80 = 4.95%</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90 = 8.20%</a:t>
            </a:r>
          </a:p>
          <a:p>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nvGrpSpPr>
          <p:cNvPr id="5" name="Group 4">
            <a:extLst>
              <a:ext uri="{FF2B5EF4-FFF2-40B4-BE49-F238E27FC236}">
                <a16:creationId xmlns:a16="http://schemas.microsoft.com/office/drawing/2014/main" id="{C3786906-4454-2C48-9CB6-F27775941AF1}"/>
              </a:ext>
            </a:extLst>
          </p:cNvPr>
          <p:cNvGrpSpPr/>
          <p:nvPr/>
        </p:nvGrpSpPr>
        <p:grpSpPr>
          <a:xfrm>
            <a:off x="414147" y="1469543"/>
            <a:ext cx="3710542" cy="3958244"/>
            <a:chOff x="414147" y="1469543"/>
            <a:chExt cx="3710542" cy="3958244"/>
          </a:xfrm>
        </p:grpSpPr>
        <p:sp>
          <p:nvSpPr>
            <p:cNvPr id="9" name="TextBox 8">
              <a:extLst>
                <a:ext uri="{FF2B5EF4-FFF2-40B4-BE49-F238E27FC236}">
                  <a16:creationId xmlns:a16="http://schemas.microsoft.com/office/drawing/2014/main" id="{3CCA270A-3CF3-17F7-E49E-52EBDC8AC4FD}"/>
                </a:ext>
              </a:extLst>
            </p:cNvPr>
            <p:cNvSpPr txBox="1"/>
            <p:nvPr/>
          </p:nvSpPr>
          <p:spPr>
            <a:xfrm>
              <a:off x="554513" y="2795106"/>
              <a:ext cx="3449046" cy="1600438"/>
            </a:xfrm>
            <a:prstGeom prst="rect">
              <a:avLst/>
            </a:prstGeom>
            <a:solidFill>
              <a:schemeClr val="bg1"/>
            </a:solidFill>
            <a:ln>
              <a:noFill/>
            </a:ln>
          </p:spPr>
          <p:txBody>
            <a:bodyPr wrap="square" rtlCol="0">
              <a:spAutoFit/>
            </a:bodyPr>
            <a:lstStyle/>
            <a:p>
              <a:pPr algn="ctr"/>
              <a:r>
                <a:rPr lang="en-US" sz="2000" b="1" dirty="0">
                  <a:solidFill>
                    <a:schemeClr val="accent1">
                      <a:lumMod val="50000"/>
                      <a:lumOff val="50000"/>
                    </a:schemeClr>
                  </a:solidFill>
                  <a:latin typeface="Arial" panose="020B0604020202020204" pitchFamily="34" charset="0"/>
                  <a:cs typeface="Arial" panose="020B0604020202020204" pitchFamily="34" charset="0"/>
                </a:rPr>
                <a:t>DO NOTHING</a:t>
              </a:r>
            </a:p>
            <a:p>
              <a:pPr algn="ctr"/>
              <a:r>
                <a:rPr lang="en-US" sz="2000" b="1" dirty="0">
                  <a:solidFill>
                    <a:srgbClr val="C02036"/>
                  </a:solidFill>
                  <a:latin typeface="Times" pitchFamily="2" charset="0"/>
                </a:rPr>
                <a:t> </a:t>
              </a:r>
              <a:br>
                <a:rPr lang="en-US" sz="2000" b="1" dirty="0">
                  <a:solidFill>
                    <a:schemeClr val="bg1"/>
                  </a:solidFill>
                  <a:latin typeface="Times" pitchFamily="2" charset="0"/>
                </a:rPr>
              </a:br>
              <a:r>
                <a:rPr lang="en-US" sz="2000" dirty="0">
                  <a:solidFill>
                    <a:srgbClr val="231F20"/>
                  </a:solidFill>
                  <a:latin typeface="Arial" panose="020B0604020202020204" pitchFamily="34" charset="0"/>
                  <a:cs typeface="Arial" panose="020B0604020202020204" pitchFamily="34" charset="0"/>
                </a:rPr>
                <a:t>Continue to defer and pay unknown taxes later</a:t>
              </a:r>
            </a:p>
            <a:p>
              <a:endParaRPr lang="en-US" dirty="0"/>
            </a:p>
          </p:txBody>
        </p:sp>
        <p:sp>
          <p:nvSpPr>
            <p:cNvPr id="11" name="TextBox 10">
              <a:extLst>
                <a:ext uri="{FF2B5EF4-FFF2-40B4-BE49-F238E27FC236}">
                  <a16:creationId xmlns:a16="http://schemas.microsoft.com/office/drawing/2014/main" id="{13C0A5FC-89C8-B311-643A-F726CB5910E9}"/>
                </a:ext>
              </a:extLst>
            </p:cNvPr>
            <p:cNvSpPr txBox="1"/>
            <p:nvPr/>
          </p:nvSpPr>
          <p:spPr>
            <a:xfrm>
              <a:off x="1492671" y="1687109"/>
              <a:ext cx="1572730" cy="1107997"/>
            </a:xfrm>
            <a:prstGeom prst="rect">
              <a:avLst/>
            </a:prstGeom>
            <a:solidFill>
              <a:schemeClr val="bg1"/>
            </a:solid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48105540-DACC-2D1F-A57F-4969C58B7BB6}"/>
                </a:ext>
              </a:extLst>
            </p:cNvPr>
            <p:cNvSpPr/>
            <p:nvPr/>
          </p:nvSpPr>
          <p:spPr>
            <a:xfrm>
              <a:off x="414147" y="1469543"/>
              <a:ext cx="3710542" cy="395824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C76F86A-EB6E-AB27-DA20-BA37969D787E}"/>
              </a:ext>
            </a:extLst>
          </p:cNvPr>
          <p:cNvGrpSpPr/>
          <p:nvPr/>
        </p:nvGrpSpPr>
        <p:grpSpPr>
          <a:xfrm>
            <a:off x="4240728" y="1469542"/>
            <a:ext cx="3710542" cy="3958243"/>
            <a:chOff x="4240728" y="1469542"/>
            <a:chExt cx="3710542" cy="3958243"/>
          </a:xfrm>
        </p:grpSpPr>
        <p:sp>
          <p:nvSpPr>
            <p:cNvPr id="14" name="Rectangle 13">
              <a:extLst>
                <a:ext uri="{FF2B5EF4-FFF2-40B4-BE49-F238E27FC236}">
                  <a16:creationId xmlns:a16="http://schemas.microsoft.com/office/drawing/2014/main" id="{53378609-48B8-07E0-88A7-7C7D14A0F31E}"/>
                </a:ext>
              </a:extLst>
            </p:cNvPr>
            <p:cNvSpPr/>
            <p:nvPr/>
          </p:nvSpPr>
          <p:spPr>
            <a:xfrm>
              <a:off x="4240728" y="1469542"/>
              <a:ext cx="3710542" cy="395824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49397FD-42A4-D154-E214-F6F3296CF13B}"/>
                </a:ext>
              </a:extLst>
            </p:cNvPr>
            <p:cNvSpPr txBox="1"/>
            <p:nvPr/>
          </p:nvSpPr>
          <p:spPr>
            <a:xfrm>
              <a:off x="4361859" y="2766483"/>
              <a:ext cx="3473967" cy="1292662"/>
            </a:xfrm>
            <a:prstGeom prst="rect">
              <a:avLst/>
            </a:prstGeom>
            <a:solidFill>
              <a:schemeClr val="bg1"/>
            </a:solidFill>
            <a:ln>
              <a:noFill/>
            </a:ln>
          </p:spPr>
          <p:txBody>
            <a:bodyPr wrap="square" rtlCol="0">
              <a:spAutoFit/>
            </a:bodyPr>
            <a:lstStyle/>
            <a:p>
              <a:pPr marL="0" lvl="1" algn="ctr"/>
              <a:r>
                <a:rPr lang="en-US" sz="2000" b="1" dirty="0">
                  <a:solidFill>
                    <a:schemeClr val="accent1">
                      <a:lumMod val="50000"/>
                      <a:lumOff val="50000"/>
                    </a:schemeClr>
                  </a:solidFill>
                  <a:latin typeface="Arial" panose="020B0604020202020204" pitchFamily="34" charset="0"/>
                  <a:cs typeface="Arial" panose="020B0604020202020204" pitchFamily="34" charset="0"/>
                </a:rPr>
                <a:t>PAY TAXES NOW </a:t>
              </a:r>
            </a:p>
            <a:p>
              <a:pPr marL="0" lvl="1" algn="ctr"/>
              <a:endParaRPr lang="en-US" sz="2000" b="1" dirty="0">
                <a:solidFill>
                  <a:srgbClr val="C02036"/>
                </a:solidFill>
                <a:latin typeface="Times" pitchFamily="2" charset="0"/>
              </a:endParaRPr>
            </a:p>
            <a:p>
              <a:pPr marL="0" lvl="1" algn="ctr"/>
              <a:r>
                <a:rPr lang="en-US" sz="2000" dirty="0">
                  <a:solidFill>
                    <a:srgbClr val="231F20"/>
                  </a:solidFill>
                  <a:latin typeface="Arial" panose="020B0604020202020204" pitchFamily="34" charset="0"/>
                  <a:cs typeface="Arial" panose="020B0604020202020204" pitchFamily="34" charset="0"/>
                </a:rPr>
                <a:t>Known rates vs unknown</a:t>
              </a:r>
            </a:p>
            <a:p>
              <a:endParaRPr lang="en-US" dirty="0"/>
            </a:p>
          </p:txBody>
        </p:sp>
        <p:sp>
          <p:nvSpPr>
            <p:cNvPr id="16" name="TextBox 15">
              <a:extLst>
                <a:ext uri="{FF2B5EF4-FFF2-40B4-BE49-F238E27FC236}">
                  <a16:creationId xmlns:a16="http://schemas.microsoft.com/office/drawing/2014/main" id="{01D2FCC2-FB89-6CBB-C3A6-8C41B373AC8E}"/>
                </a:ext>
              </a:extLst>
            </p:cNvPr>
            <p:cNvSpPr txBox="1"/>
            <p:nvPr/>
          </p:nvSpPr>
          <p:spPr>
            <a:xfrm>
              <a:off x="5306526" y="1660277"/>
              <a:ext cx="1550795" cy="1107996"/>
            </a:xfrm>
            <a:prstGeom prst="rect">
              <a:avLst/>
            </a:prstGeom>
            <a:solidFill>
              <a:schemeClr val="bg1"/>
            </a:solid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2</a:t>
              </a:r>
            </a:p>
          </p:txBody>
        </p:sp>
      </p:grpSp>
      <p:grpSp>
        <p:nvGrpSpPr>
          <p:cNvPr id="17" name="Group 16">
            <a:extLst>
              <a:ext uri="{FF2B5EF4-FFF2-40B4-BE49-F238E27FC236}">
                <a16:creationId xmlns:a16="http://schemas.microsoft.com/office/drawing/2014/main" id="{18EC7EFD-EEDD-AC96-02E2-C2B2DA6E965A}"/>
              </a:ext>
            </a:extLst>
          </p:cNvPr>
          <p:cNvGrpSpPr/>
          <p:nvPr/>
        </p:nvGrpSpPr>
        <p:grpSpPr>
          <a:xfrm>
            <a:off x="8067311" y="1469542"/>
            <a:ext cx="3842957" cy="3958243"/>
            <a:chOff x="8349043" y="1843637"/>
            <a:chExt cx="2860824" cy="4147588"/>
          </a:xfrm>
          <a:solidFill>
            <a:schemeClr val="bg1"/>
          </a:solidFill>
        </p:grpSpPr>
        <p:sp>
          <p:nvSpPr>
            <p:cNvPr id="18" name="Rectangle 17">
              <a:extLst>
                <a:ext uri="{FF2B5EF4-FFF2-40B4-BE49-F238E27FC236}">
                  <a16:creationId xmlns:a16="http://schemas.microsoft.com/office/drawing/2014/main" id="{6E51C9CB-7A37-97B5-E9C4-E041EFD80CC8}"/>
                </a:ext>
              </a:extLst>
            </p:cNvPr>
            <p:cNvSpPr/>
            <p:nvPr/>
          </p:nvSpPr>
          <p:spPr>
            <a:xfrm>
              <a:off x="8349043" y="1843637"/>
              <a:ext cx="2860824" cy="4147588"/>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7C50E6C-043F-E9AB-567D-E95EE3634684}"/>
                </a:ext>
              </a:extLst>
            </p:cNvPr>
            <p:cNvSpPr txBox="1"/>
            <p:nvPr/>
          </p:nvSpPr>
          <p:spPr>
            <a:xfrm>
              <a:off x="8430979" y="3194509"/>
              <a:ext cx="2705618" cy="741748"/>
            </a:xfrm>
            <a:prstGeom prst="rect">
              <a:avLst/>
            </a:prstGeom>
            <a:grpFill/>
            <a:ln>
              <a:noFill/>
            </a:ln>
          </p:spPr>
          <p:txBody>
            <a:bodyPr wrap="square" rtlCol="0">
              <a:spAutoFit/>
            </a:bodyPr>
            <a:lstStyle/>
            <a:p>
              <a:pPr marL="0" lvl="1" algn="ctr"/>
              <a:r>
                <a:rPr lang="en-US" sz="2000" b="1" dirty="0">
                  <a:solidFill>
                    <a:schemeClr val="accent1">
                      <a:lumMod val="50000"/>
                      <a:lumOff val="50000"/>
                    </a:schemeClr>
                  </a:solidFill>
                  <a:latin typeface="Arial" panose="020B0604020202020204" pitchFamily="34" charset="0"/>
                  <a:cs typeface="Arial" panose="020B0604020202020204" pitchFamily="34" charset="0"/>
                </a:rPr>
                <a:t>TAX EFFICIENT </a:t>
              </a:r>
              <a:br>
                <a:rPr lang="en-US" sz="2000" b="1" dirty="0">
                  <a:solidFill>
                    <a:schemeClr val="accent1">
                      <a:lumMod val="50000"/>
                      <a:lumOff val="50000"/>
                    </a:schemeClr>
                  </a:solidFill>
                  <a:latin typeface="Arial" panose="020B0604020202020204" pitchFamily="34" charset="0"/>
                  <a:cs typeface="Arial" panose="020B0604020202020204" pitchFamily="34" charset="0"/>
                </a:rPr>
              </a:br>
              <a:r>
                <a:rPr lang="en-US" sz="2000" b="1" dirty="0">
                  <a:solidFill>
                    <a:schemeClr val="accent1">
                      <a:lumMod val="50000"/>
                      <a:lumOff val="50000"/>
                    </a:schemeClr>
                  </a:solidFill>
                  <a:latin typeface="Arial" panose="020B0604020202020204" pitchFamily="34" charset="0"/>
                  <a:cs typeface="Arial" panose="020B0604020202020204" pitchFamily="34" charset="0"/>
                </a:rPr>
                <a:t>PLANNING OPTIONS</a:t>
              </a:r>
            </a:p>
          </p:txBody>
        </p:sp>
        <p:sp>
          <p:nvSpPr>
            <p:cNvPr id="20" name="TextBox 19">
              <a:extLst>
                <a:ext uri="{FF2B5EF4-FFF2-40B4-BE49-F238E27FC236}">
                  <a16:creationId xmlns:a16="http://schemas.microsoft.com/office/drawing/2014/main" id="{DF15503E-CED1-44A0-4CE7-86806E9D715A}"/>
                </a:ext>
              </a:extLst>
            </p:cNvPr>
            <p:cNvSpPr txBox="1"/>
            <p:nvPr/>
          </p:nvSpPr>
          <p:spPr>
            <a:xfrm>
              <a:off x="8430979" y="3855672"/>
              <a:ext cx="2705618" cy="2031745"/>
            </a:xfrm>
            <a:prstGeom prst="rect">
              <a:avLst/>
            </a:prstGeom>
            <a:grpFill/>
            <a:ln>
              <a:noFill/>
            </a:ln>
          </p:spPr>
          <p:txBody>
            <a:bodyPr wrap="square" rtlCol="0">
              <a:spAutoFit/>
            </a:bodyPr>
            <a:lstStyle/>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Contribute to Roth</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Covert traditional IRA to </a:t>
              </a:r>
              <a:br>
                <a:rPr lang="en-US" sz="2000" dirty="0">
                  <a:solidFill>
                    <a:srgbClr val="231F20"/>
                  </a:solidFill>
                  <a:latin typeface="Arial" panose="020B0604020202020204" pitchFamily="34" charset="0"/>
                  <a:cs typeface="Arial" panose="020B0604020202020204" pitchFamily="34" charset="0"/>
                </a:rPr>
              </a:br>
              <a:r>
                <a:rPr lang="en-US" sz="2000" dirty="0">
                  <a:solidFill>
                    <a:srgbClr val="231F20"/>
                  </a:solidFill>
                  <a:latin typeface="Arial" panose="020B0604020202020204" pitchFamily="34" charset="0"/>
                  <a:cs typeface="Arial" panose="020B0604020202020204" pitchFamily="34" charset="0"/>
                </a:rPr>
                <a:t>Roth IRA</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Take advantage of Living Benefits plans</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Tax Code Section 7702</a:t>
              </a:r>
            </a:p>
          </p:txBody>
        </p:sp>
        <p:sp>
          <p:nvSpPr>
            <p:cNvPr id="21" name="TextBox 20">
              <a:extLst>
                <a:ext uri="{FF2B5EF4-FFF2-40B4-BE49-F238E27FC236}">
                  <a16:creationId xmlns:a16="http://schemas.microsoft.com/office/drawing/2014/main" id="{22A15FA5-CBA4-75F5-AF2A-45DFA4E7B112}"/>
                </a:ext>
              </a:extLst>
            </p:cNvPr>
            <p:cNvSpPr txBox="1"/>
            <p:nvPr/>
          </p:nvSpPr>
          <p:spPr>
            <a:xfrm>
              <a:off x="9152438" y="2035387"/>
              <a:ext cx="1254033" cy="1160998"/>
            </a:xfrm>
            <a:prstGeom prst="rect">
              <a:avLst/>
            </a:prstGeom>
            <a:grp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36923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199" y="365125"/>
            <a:ext cx="10796337" cy="1325563"/>
          </a:xfrm>
        </p:spPr>
        <p:txBody>
          <a:bodyPr>
            <a:normAutofit/>
          </a:bodyPr>
          <a:lstStyle/>
          <a:p>
            <a:r>
              <a:rPr lang="en-US" sz="3600" dirty="0"/>
              <a:t>ROTH CONVERSIONS: </a:t>
            </a:r>
            <a:r>
              <a:rPr lang="en-US" sz="2400" b="0" dirty="0">
                <a:solidFill>
                  <a:srgbClr val="00B0F0"/>
                </a:solidFill>
              </a:rPr>
              <a:t>TAX POLICY CONSIDERATIONS AFTER OBBBA</a:t>
            </a:r>
            <a:endParaRPr lang="en-US" sz="2400" b="0" dirty="0">
              <a:solidFill>
                <a:srgbClr val="00B0F0"/>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7815F8E3-F48D-82BA-0B62-07A4ADE68536}"/>
              </a:ext>
            </a:extLst>
          </p:cNvPr>
          <p:cNvSpPr txBox="1"/>
          <p:nvPr/>
        </p:nvSpPr>
        <p:spPr>
          <a:xfrm>
            <a:off x="836612" y="4684095"/>
            <a:ext cx="9769293" cy="521938"/>
          </a:xfrm>
          <a:prstGeom prst="rect">
            <a:avLst/>
          </a:prstGeom>
          <a:noFill/>
        </p:spPr>
        <p:txBody>
          <a:bodyPr wrap="square" anchor="b">
            <a:spAutoFit/>
          </a:bodyPr>
          <a:lstStyle/>
          <a:p>
            <a:pPr>
              <a:lnSpc>
                <a:spcPct val="120000"/>
              </a:lnSpc>
            </a:pPr>
            <a:r>
              <a:rPr lang="en-US" sz="800" i="1" dirty="0">
                <a:latin typeface="Arial" panose="020B0604020202020204" pitchFamily="34" charset="0"/>
                <a:cs typeface="Arial" panose="020B0604020202020204" pitchFamily="34" charset="0"/>
              </a:rPr>
              <a:t>Please remember that converting an employer plan account or traditional IRA to a Roth IRA is a taxable event. Increased taxable income from the Roth IRA conversion may have several consequences including (but not limited to) a need for additional tax withholding or estimated tax payments, the loss of certain tax deductions and credits, and higher taxes on Social Security benefits and higher Medicare premiums. Be sure to consult with a qualified securities and tax advisor before making any ROTH conversion decisions regarding an IRA. https://</a:t>
            </a:r>
            <a:r>
              <a:rPr lang="en-US" sz="800" i="1" dirty="0" err="1">
                <a:latin typeface="Arial" panose="020B0604020202020204" pitchFamily="34" charset="0"/>
                <a:cs typeface="Arial" panose="020B0604020202020204" pitchFamily="34" charset="0"/>
              </a:rPr>
              <a:t>www.irs.gov</a:t>
            </a:r>
            <a:r>
              <a:rPr lang="en-US" sz="800" i="1" dirty="0">
                <a:latin typeface="Arial" panose="020B0604020202020204" pitchFamily="34" charset="0"/>
                <a:cs typeface="Arial" panose="020B0604020202020204" pitchFamily="34" charset="0"/>
              </a:rPr>
              <a:t>/newsroom/one-big-beautiful-bill-provisions</a:t>
            </a:r>
          </a:p>
        </p:txBody>
      </p:sp>
      <p:sp>
        <p:nvSpPr>
          <p:cNvPr id="5" name="Rectangle 2">
            <a:extLst>
              <a:ext uri="{FF2B5EF4-FFF2-40B4-BE49-F238E27FC236}">
                <a16:creationId xmlns:a16="http://schemas.microsoft.com/office/drawing/2014/main" id="{C01386C2-884E-1220-184A-51764DA4C6FC}"/>
              </a:ext>
            </a:extLst>
          </p:cNvPr>
          <p:cNvSpPr>
            <a:spLocks noGrp="1" noChangeArrowheads="1"/>
          </p:cNvSpPr>
          <p:nvPr>
            <p:ph sz="half" idx="1"/>
          </p:nvPr>
        </p:nvSpPr>
        <p:spPr bwMode="auto">
          <a:xfrm>
            <a:off x="838200" y="1480429"/>
            <a:ext cx="10515601"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1800" b="1" i="0" u="none" strike="noStrike" cap="none" normalizeH="0" baseline="0" dirty="0">
                <a:ln>
                  <a:noFill/>
                </a:ln>
                <a:solidFill>
                  <a:schemeClr val="tx1"/>
                </a:solidFill>
                <a:effectLst/>
                <a:latin typeface="Arial" panose="020B0604020202020204" pitchFamily="34" charset="0"/>
              </a:rPr>
              <a:t>Hedge Against Future Tax Policy Changes</a:t>
            </a:r>
            <a:r>
              <a:rPr lang="en-US" altLang="en-US" sz="1800" dirty="0">
                <a:solidFill>
                  <a:schemeClr val="tx1"/>
                </a:solidFill>
              </a:rPr>
              <a:t> </a:t>
            </a:r>
            <a:r>
              <a:rPr kumimoji="0" lang="en-US" altLang="en-US" sz="1800" b="0" i="0" u="none" strike="noStrike" cap="none" normalizeH="0" baseline="0" dirty="0">
                <a:ln>
                  <a:noFill/>
                </a:ln>
                <a:solidFill>
                  <a:schemeClr val="tx1"/>
                </a:solidFill>
                <a:effectLst/>
                <a:latin typeface="Arial" panose="020B0604020202020204" pitchFamily="34" charset="0"/>
              </a:rPr>
              <a:t>Federal tax rates remain subject to Congressional action. Roth conversions can help reduce exposure to potential future tax increases or rule changes.</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1800" b="1" i="0" u="none" strike="noStrike" cap="none" normalizeH="0" baseline="0" dirty="0">
                <a:ln>
                  <a:noFill/>
                </a:ln>
                <a:solidFill>
                  <a:schemeClr val="tx1"/>
                </a:solidFill>
                <a:effectLst/>
                <a:latin typeface="Arial" panose="020B0604020202020204" pitchFamily="34" charset="0"/>
              </a:rPr>
              <a:t>Known Rates vs. Unknown Future Rates</a:t>
            </a:r>
            <a:r>
              <a:rPr lang="en-US" altLang="en-US" sz="1800" dirty="0">
                <a:solidFill>
                  <a:schemeClr val="tx1"/>
                </a:solidFill>
              </a:rPr>
              <a:t> </a:t>
            </a:r>
            <a:r>
              <a:rPr kumimoji="0" lang="en-US" altLang="en-US" sz="1800" b="0" i="0" u="none" strike="noStrike" cap="none" normalizeH="0" baseline="0" dirty="0">
                <a:ln>
                  <a:noFill/>
                </a:ln>
                <a:solidFill>
                  <a:schemeClr val="tx1"/>
                </a:solidFill>
                <a:effectLst/>
                <a:latin typeface="Arial" panose="020B0604020202020204" pitchFamily="34" charset="0"/>
              </a:rPr>
              <a:t>Conversions allow taxes to be paid at today’s known rates, providing flexibility if future tax policy becomes less favorable.</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1800" b="1" i="0" u="none" strike="noStrike" cap="none" normalizeH="0" baseline="0" dirty="0">
                <a:ln>
                  <a:noFill/>
                </a:ln>
                <a:solidFill>
                  <a:schemeClr val="tx1"/>
                </a:solidFill>
                <a:effectLst/>
                <a:latin typeface="Arial" panose="020B0604020202020204" pitchFamily="34" charset="0"/>
              </a:rPr>
              <a:t>Income &amp; Deduction Interactions</a:t>
            </a:r>
            <a:br>
              <a:rPr lang="en-US" altLang="en-US" sz="1800" dirty="0">
                <a:solidFill>
                  <a:schemeClr val="tx1"/>
                </a:solidFill>
              </a:rPr>
            </a:br>
            <a:r>
              <a:rPr kumimoji="0" lang="en-US" altLang="en-US" sz="1800" b="0" i="0" u="none" strike="noStrike" cap="none" normalizeH="0" baseline="0" dirty="0">
                <a:ln>
                  <a:noFill/>
                </a:ln>
                <a:solidFill>
                  <a:schemeClr val="tx1"/>
                </a:solidFill>
                <a:effectLst/>
                <a:latin typeface="Arial" panose="020B0604020202020204" pitchFamily="34" charset="0"/>
              </a:rPr>
              <a:t>Because conversions increase taxable income, they may reduce or eliminate certain deductions, credits, or benefits. Planning the timing and size of conversions is critical.</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1800" b="1" i="0" u="none" strike="noStrike" cap="none" normalizeH="0" baseline="0" dirty="0">
                <a:ln>
                  <a:noFill/>
                </a:ln>
                <a:solidFill>
                  <a:schemeClr val="tx1"/>
                </a:solidFill>
                <a:effectLst/>
                <a:latin typeface="Arial" panose="020B0604020202020204" pitchFamily="34" charset="0"/>
              </a:rPr>
              <a:t>Interaction With Social Security &amp; Medicare</a:t>
            </a:r>
            <a:r>
              <a:rPr lang="en-US" altLang="en-US" sz="1800" dirty="0">
                <a:solidFill>
                  <a:schemeClr val="tx1"/>
                </a:solidFill>
              </a:rPr>
              <a:t> </a:t>
            </a:r>
            <a:r>
              <a:rPr kumimoji="0" lang="en-US" altLang="en-US" sz="1800" b="0" i="0" u="none" strike="noStrike" cap="none" normalizeH="0" baseline="0" dirty="0">
                <a:ln>
                  <a:noFill/>
                </a:ln>
                <a:solidFill>
                  <a:schemeClr val="tx1"/>
                </a:solidFill>
                <a:effectLst/>
                <a:latin typeface="Arial" panose="020B0604020202020204" pitchFamily="34" charset="0"/>
              </a:rPr>
              <a:t>Roth withdrawals are tax-free and excluded from Social Security taxation, but Roth conversions can increase provisional income and Medicare IRMAA surcharges in the year of conversion.</a:t>
            </a:r>
          </a:p>
        </p:txBody>
      </p:sp>
    </p:spTree>
    <p:extLst>
      <p:ext uri="{BB962C8B-B14F-4D97-AF65-F5344CB8AC3E}">
        <p14:creationId xmlns:p14="http://schemas.microsoft.com/office/powerpoint/2010/main" val="342464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67945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pc="-150" dirty="0">
                <a:latin typeface="Arial Narrow" panose="020B0604020202020204" pitchFamily="34" charset="0"/>
                <a:cs typeface="Arial Narrow" panose="020B0604020202020204" pitchFamily="34" charset="0"/>
              </a:rPr>
              <a:t>AGENT NAME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DESIGNATIONS</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199" y="1619790"/>
            <a:ext cx="6862763"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marL="0" indent="0">
              <a:buClr>
                <a:schemeClr val="accent1">
                  <a:lumMod val="90000"/>
                  <a:lumOff val="10000"/>
                </a:schemeClr>
              </a:buClr>
              <a:buNone/>
            </a:pPr>
            <a:endParaRPr lang="en-US" sz="2000" dirty="0"/>
          </a:p>
        </p:txBody>
      </p:sp>
      <p:pic>
        <p:nvPicPr>
          <p:cNvPr id="7" name="Content Placeholder 4">
            <a:extLst>
              <a:ext uri="{FF2B5EF4-FFF2-40B4-BE49-F238E27FC236}">
                <a16:creationId xmlns:a16="http://schemas.microsoft.com/office/drawing/2014/main" id="{C56A2CE9-8DE1-AFEB-113B-1135DA44DFC0}"/>
              </a:ext>
            </a:extLst>
          </p:cNvPr>
          <p:cNvPicPr>
            <a:picLocks noChangeAspect="1"/>
          </p:cNvPicPr>
          <p:nvPr/>
        </p:nvPicPr>
        <p:blipFill rotWithShape="1">
          <a:blip r:embed="rId2"/>
          <a:srcRect l="265" t="1474" r="4366" b="4980"/>
          <a:stretch/>
        </p:blipFill>
        <p:spPr>
          <a:xfrm>
            <a:off x="8185978" y="787221"/>
            <a:ext cx="3336552" cy="4129345"/>
          </a:xfrm>
          <a:prstGeom prst="rect">
            <a:avLst/>
          </a:prstGeom>
          <a:ln w="57150">
            <a:solidFill>
              <a:schemeClr val="accent1">
                <a:lumMod val="90000"/>
                <a:lumOff val="10000"/>
              </a:schemeClr>
            </a:solidFill>
          </a:ln>
        </p:spPr>
      </p:pic>
    </p:spTree>
    <p:extLst>
      <p:ext uri="{BB962C8B-B14F-4D97-AF65-F5344CB8AC3E}">
        <p14:creationId xmlns:p14="http://schemas.microsoft.com/office/powerpoint/2010/main" val="264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TAX ADVANTAGED LIFE INSURANCE</a:t>
            </a:r>
          </a:p>
        </p:txBody>
      </p:sp>
      <p:sp>
        <p:nvSpPr>
          <p:cNvPr id="9" name="Title 1">
            <a:extLst>
              <a:ext uri="{FF2B5EF4-FFF2-40B4-BE49-F238E27FC236}">
                <a16:creationId xmlns:a16="http://schemas.microsoft.com/office/drawing/2014/main" id="{DDC245BD-5535-1E26-4C25-636DA2F22E3D}"/>
              </a:ext>
            </a:extLst>
          </p:cNvPr>
          <p:cNvSpPr txBox="1">
            <a:spLocks/>
          </p:cNvSpPr>
          <p:nvPr/>
        </p:nvSpPr>
        <p:spPr>
          <a:xfrm>
            <a:off x="838200" y="778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231F20"/>
                </a:solidFill>
                <a:latin typeface="Times" pitchFamily="2" charset="0"/>
                <a:ea typeface="+mj-ea"/>
                <a:cs typeface="+mj-cs"/>
              </a:defRPr>
            </a:lvl1pPr>
          </a:lstStyle>
          <a:p>
            <a:r>
              <a:rPr lang="en-US" sz="2400" b="0" dirty="0">
                <a:solidFill>
                  <a:schemeClr val="tx1"/>
                </a:solidFill>
                <a:latin typeface="Arial" panose="020B0604020202020204" pitchFamily="34" charset="0"/>
                <a:cs typeface="Arial" panose="020B0604020202020204" pitchFamily="34" charset="0"/>
              </a:rPr>
              <a:t>IRS Tax Code 7702</a:t>
            </a:r>
          </a:p>
        </p:txBody>
      </p:sp>
      <p:sp>
        <p:nvSpPr>
          <p:cNvPr id="12" name="Content Placeholder 2">
            <a:extLst>
              <a:ext uri="{FF2B5EF4-FFF2-40B4-BE49-F238E27FC236}">
                <a16:creationId xmlns:a16="http://schemas.microsoft.com/office/drawing/2014/main" id="{17FFAB87-1E0D-5BD3-0E4F-5FFC99CA441E}"/>
              </a:ext>
            </a:extLst>
          </p:cNvPr>
          <p:cNvSpPr>
            <a:spLocks noGrp="1"/>
          </p:cNvSpPr>
          <p:nvPr>
            <p:ph sz="half" idx="1"/>
          </p:nvPr>
        </p:nvSpPr>
        <p:spPr>
          <a:xfrm>
            <a:off x="838199" y="1825625"/>
            <a:ext cx="10650416" cy="3454793"/>
          </a:xfrm>
        </p:spPr>
        <p:txBody>
          <a:bodyPr>
            <a:normAutofit fontScale="92500"/>
          </a:bodyPr>
          <a:lstStyle/>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Contributions grow tax deferred</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Gains are locked in annually</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100% principal protection from market loss for the life of the contract</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Critical and Long-Term Care benefits</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Provides tax-free retirement income</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No IRS age restriction or contribution limits</a:t>
            </a:r>
          </a:p>
          <a:p>
            <a:pPr>
              <a:buClr>
                <a:schemeClr val="accent1">
                  <a:lumMod val="50000"/>
                  <a:lumOff val="50000"/>
                </a:schemeClr>
              </a:buClr>
            </a:pPr>
            <a:endParaRPr lang="en-US" dirty="0"/>
          </a:p>
        </p:txBody>
      </p:sp>
      <p:sp>
        <p:nvSpPr>
          <p:cNvPr id="13" name="TextBox 12">
            <a:extLst>
              <a:ext uri="{FF2B5EF4-FFF2-40B4-BE49-F238E27FC236}">
                <a16:creationId xmlns:a16="http://schemas.microsoft.com/office/drawing/2014/main" id="{0FEE5605-51D1-F31B-9248-E148AF17EE69}"/>
              </a:ext>
            </a:extLst>
          </p:cNvPr>
          <p:cNvSpPr txBox="1"/>
          <p:nvPr/>
        </p:nvSpPr>
        <p:spPr>
          <a:xfrm>
            <a:off x="838198" y="5053753"/>
            <a:ext cx="8439019" cy="226665"/>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rPr>
              <a:t>The information provided here is not investment, tax or financial advice. You should consult with a licensed professional for advice concerning your specific situation.</a:t>
            </a:r>
          </a:p>
        </p:txBody>
      </p:sp>
    </p:spTree>
    <p:extLst>
      <p:ext uri="{BB962C8B-B14F-4D97-AF65-F5344CB8AC3E}">
        <p14:creationId xmlns:p14="http://schemas.microsoft.com/office/powerpoint/2010/main" val="26221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INFLATION</a:t>
            </a:r>
          </a:p>
        </p:txBody>
      </p:sp>
      <p:sp>
        <p:nvSpPr>
          <p:cNvPr id="4" name="Content Placeholder 3">
            <a:extLst>
              <a:ext uri="{FF2B5EF4-FFF2-40B4-BE49-F238E27FC236}">
                <a16:creationId xmlns:a16="http://schemas.microsoft.com/office/drawing/2014/main" id="{05EC5740-9F21-5178-33BD-289337BFE719}"/>
              </a:ext>
            </a:extLst>
          </p:cNvPr>
          <p:cNvSpPr txBox="1">
            <a:spLocks/>
          </p:cNvSpPr>
          <p:nvPr/>
        </p:nvSpPr>
        <p:spPr>
          <a:xfrm>
            <a:off x="839789" y="1232027"/>
            <a:ext cx="4412150" cy="2775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itchFamily="2" charset="2"/>
              <a:buNone/>
            </a:pPr>
            <a:r>
              <a:rPr lang="en-US" sz="1800">
                <a:solidFill>
                  <a:srgbClr val="231F20"/>
                </a:solidFill>
              </a:rPr>
              <a:t>Based on different inflation rates, how frequently will your income need to DOUBLE to maintain your standard of living? How long until $50,000 will need to be $100,000?</a:t>
            </a:r>
            <a:endParaRPr lang="en-US" sz="1800" dirty="0">
              <a:solidFill>
                <a:srgbClr val="231F20"/>
              </a:solidFill>
            </a:endParaRPr>
          </a:p>
        </p:txBody>
      </p:sp>
      <p:sp>
        <p:nvSpPr>
          <p:cNvPr id="5" name="Rectangle 4">
            <a:extLst>
              <a:ext uri="{FF2B5EF4-FFF2-40B4-BE49-F238E27FC236}">
                <a16:creationId xmlns:a16="http://schemas.microsoft.com/office/drawing/2014/main" id="{79D4915B-72ED-C5D4-A170-C95F0E9A0FF0}"/>
              </a:ext>
            </a:extLst>
          </p:cNvPr>
          <p:cNvSpPr/>
          <p:nvPr/>
        </p:nvSpPr>
        <p:spPr>
          <a:xfrm>
            <a:off x="5222870" y="789642"/>
            <a:ext cx="8018585" cy="4567191"/>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18">
            <a:extLst>
              <a:ext uri="{FF2B5EF4-FFF2-40B4-BE49-F238E27FC236}">
                <a16:creationId xmlns:a16="http://schemas.microsoft.com/office/drawing/2014/main" id="{D5DC17B2-612B-E7E3-FD1D-E48D370F9172}"/>
              </a:ext>
            </a:extLst>
          </p:cNvPr>
          <p:cNvGraphicFramePr>
            <a:graphicFrameLocks noGrp="1"/>
          </p:cNvGraphicFramePr>
          <p:nvPr>
            <p:extLst>
              <p:ext uri="{D42A27DB-BD31-4B8C-83A1-F6EECF244321}">
                <p14:modId xmlns:p14="http://schemas.microsoft.com/office/powerpoint/2010/main" val="715123593"/>
              </p:ext>
            </p:extLst>
          </p:nvPr>
        </p:nvGraphicFramePr>
        <p:xfrm>
          <a:off x="839788" y="2768377"/>
          <a:ext cx="3087443" cy="2682240"/>
        </p:xfrm>
        <a:graphic>
          <a:graphicData uri="http://schemas.openxmlformats.org/drawingml/2006/table">
            <a:tbl>
              <a:tblPr firstRow="1" bandRow="1">
                <a:tableStyleId>{21E4AEA4-8DFA-4A89-87EB-49C32662AFE0}</a:tableStyleId>
              </a:tblPr>
              <a:tblGrid>
                <a:gridCol w="3087443">
                  <a:extLst>
                    <a:ext uri="{9D8B030D-6E8A-4147-A177-3AD203B41FA5}">
                      <a16:colId xmlns:a16="http://schemas.microsoft.com/office/drawing/2014/main" val="1766165734"/>
                    </a:ext>
                  </a:extLst>
                </a:gridCol>
              </a:tblGrid>
              <a:tr h="200223">
                <a:tc>
                  <a:txBody>
                    <a:bodyPr/>
                    <a:lstStyle/>
                    <a:p>
                      <a:pPr algn="ctr"/>
                      <a:r>
                        <a:rPr lang="en-US" sz="1600" dirty="0">
                          <a:solidFill>
                            <a:schemeClr val="bg1"/>
                          </a:solidFill>
                          <a:latin typeface="Arial" panose="020B0604020202020204" pitchFamily="34" charset="0"/>
                          <a:cs typeface="Arial" panose="020B0604020202020204" pitchFamily="34" charset="0"/>
                        </a:rPr>
                        <a:t>6% Inflation Rate</a:t>
                      </a:r>
                    </a:p>
                  </a:txBody>
                  <a:tcPr>
                    <a:solidFill>
                      <a:schemeClr val="tx1"/>
                    </a:solidFill>
                  </a:tcPr>
                </a:tc>
                <a:extLst>
                  <a:ext uri="{0D108BD9-81ED-4DB2-BD59-A6C34878D82A}">
                    <a16:rowId xmlns:a16="http://schemas.microsoft.com/office/drawing/2014/main" val="797860743"/>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12 Years</a:t>
                      </a:r>
                    </a:p>
                  </a:txBody>
                  <a:tcPr>
                    <a:solidFill>
                      <a:schemeClr val="bg1"/>
                    </a:solidFill>
                  </a:tcPr>
                </a:tc>
                <a:extLst>
                  <a:ext uri="{0D108BD9-81ED-4DB2-BD59-A6C34878D82A}">
                    <a16:rowId xmlns:a16="http://schemas.microsoft.com/office/drawing/2014/main" val="2212104049"/>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4% Inflation Rate</a:t>
                      </a:r>
                    </a:p>
                  </a:txBody>
                  <a:tcPr>
                    <a:solidFill>
                      <a:schemeClr val="tx1"/>
                    </a:solidFill>
                  </a:tcPr>
                </a:tc>
                <a:extLst>
                  <a:ext uri="{0D108BD9-81ED-4DB2-BD59-A6C34878D82A}">
                    <a16:rowId xmlns:a16="http://schemas.microsoft.com/office/drawing/2014/main" val="3102287923"/>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18 Years</a:t>
                      </a:r>
                    </a:p>
                  </a:txBody>
                  <a:tcPr>
                    <a:solidFill>
                      <a:schemeClr val="bg1"/>
                    </a:solidFill>
                  </a:tcPr>
                </a:tc>
                <a:extLst>
                  <a:ext uri="{0D108BD9-81ED-4DB2-BD59-A6C34878D82A}">
                    <a16:rowId xmlns:a16="http://schemas.microsoft.com/office/drawing/2014/main" val="1562643946"/>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3% Inflation Rate</a:t>
                      </a:r>
                    </a:p>
                  </a:txBody>
                  <a:tcPr>
                    <a:solidFill>
                      <a:schemeClr val="tx1"/>
                    </a:solidFill>
                  </a:tcPr>
                </a:tc>
                <a:extLst>
                  <a:ext uri="{0D108BD9-81ED-4DB2-BD59-A6C34878D82A}">
                    <a16:rowId xmlns:a16="http://schemas.microsoft.com/office/drawing/2014/main" val="1462222616"/>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24 Years</a:t>
                      </a:r>
                    </a:p>
                  </a:txBody>
                  <a:tcPr>
                    <a:solidFill>
                      <a:schemeClr val="bg1"/>
                    </a:solidFill>
                  </a:tcPr>
                </a:tc>
                <a:extLst>
                  <a:ext uri="{0D108BD9-81ED-4DB2-BD59-A6C34878D82A}">
                    <a16:rowId xmlns:a16="http://schemas.microsoft.com/office/drawing/2014/main" val="2182158807"/>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2% Inflation Rate </a:t>
                      </a:r>
                    </a:p>
                  </a:txBody>
                  <a:tcPr>
                    <a:solidFill>
                      <a:schemeClr val="tx1"/>
                    </a:solidFill>
                  </a:tcPr>
                </a:tc>
                <a:extLst>
                  <a:ext uri="{0D108BD9-81ED-4DB2-BD59-A6C34878D82A}">
                    <a16:rowId xmlns:a16="http://schemas.microsoft.com/office/drawing/2014/main" val="2326824966"/>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36 Years</a:t>
                      </a:r>
                    </a:p>
                  </a:txBody>
                  <a:tcPr>
                    <a:solidFill>
                      <a:schemeClr val="bg1"/>
                    </a:solidFill>
                  </a:tcPr>
                </a:tc>
                <a:extLst>
                  <a:ext uri="{0D108BD9-81ED-4DB2-BD59-A6C34878D82A}">
                    <a16:rowId xmlns:a16="http://schemas.microsoft.com/office/drawing/2014/main" val="2732196569"/>
                  </a:ext>
                </a:extLst>
              </a:tr>
            </a:tbl>
          </a:graphicData>
        </a:graphic>
      </p:graphicFrame>
      <p:pic>
        <p:nvPicPr>
          <p:cNvPr id="10" name="Picture 9">
            <a:extLst>
              <a:ext uri="{FF2B5EF4-FFF2-40B4-BE49-F238E27FC236}">
                <a16:creationId xmlns:a16="http://schemas.microsoft.com/office/drawing/2014/main" id="{23877D99-95E5-6863-6420-B11FBD3D083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5658830" y="957461"/>
            <a:ext cx="6139897" cy="4231551"/>
          </a:xfrm>
          <a:prstGeom prst="rect">
            <a:avLst/>
          </a:prstGeom>
        </p:spPr>
      </p:pic>
      <p:sp>
        <p:nvSpPr>
          <p:cNvPr id="11" name="TextBox 10">
            <a:extLst>
              <a:ext uri="{FF2B5EF4-FFF2-40B4-BE49-F238E27FC236}">
                <a16:creationId xmlns:a16="http://schemas.microsoft.com/office/drawing/2014/main" id="{D8B63BA0-EDAC-E7E5-5C80-94196B64CD44}"/>
              </a:ext>
            </a:extLst>
          </p:cNvPr>
          <p:cNvSpPr txBox="1"/>
          <p:nvPr/>
        </p:nvSpPr>
        <p:spPr>
          <a:xfrm>
            <a:off x="6096000" y="464148"/>
            <a:ext cx="7002901" cy="226472"/>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rPr>
              <a:t>https://www.macrotrends.net/2497/historical-inflation-rate-by-year. Accessed 1/16/2026.</a:t>
            </a:r>
          </a:p>
        </p:txBody>
      </p:sp>
      <p:sp>
        <p:nvSpPr>
          <p:cNvPr id="2" name="TextBox 1">
            <a:extLst>
              <a:ext uri="{FF2B5EF4-FFF2-40B4-BE49-F238E27FC236}">
                <a16:creationId xmlns:a16="http://schemas.microsoft.com/office/drawing/2014/main" id="{53B2040B-1316-E50B-73EA-9F9F29137D1E}"/>
              </a:ext>
            </a:extLst>
          </p:cNvPr>
          <p:cNvSpPr txBox="1"/>
          <p:nvPr/>
        </p:nvSpPr>
        <p:spPr>
          <a:xfrm>
            <a:off x="6096000" y="950762"/>
            <a:ext cx="4628933"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U.S. Inflation Rate by Year 1980-2026 </a:t>
            </a:r>
          </a:p>
        </p:txBody>
      </p:sp>
    </p:spTree>
    <p:extLst>
      <p:ext uri="{BB962C8B-B14F-4D97-AF65-F5344CB8AC3E}">
        <p14:creationId xmlns:p14="http://schemas.microsoft.com/office/powerpoint/2010/main" val="42104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INFLATION: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THE HIDDEN TAX</a:t>
            </a:r>
            <a:endParaRPr lang="en-US" b="0" dirty="0">
              <a:latin typeface="Arial Narrow" panose="020B0604020202020204" pitchFamily="34" charset="0"/>
              <a:cs typeface="Arial Narrow" panose="020B0604020202020204" pitchFamily="34" charset="0"/>
            </a:endParaRPr>
          </a:p>
        </p:txBody>
      </p:sp>
      <p:graphicFrame>
        <p:nvGraphicFramePr>
          <p:cNvPr id="3" name="Table 18">
            <a:extLst>
              <a:ext uri="{FF2B5EF4-FFF2-40B4-BE49-F238E27FC236}">
                <a16:creationId xmlns:a16="http://schemas.microsoft.com/office/drawing/2014/main" id="{18F39442-B54E-2B25-0955-A574F60D3BA6}"/>
              </a:ext>
            </a:extLst>
          </p:cNvPr>
          <p:cNvGraphicFramePr>
            <a:graphicFrameLocks noGrp="1"/>
          </p:cNvGraphicFramePr>
          <p:nvPr>
            <p:extLst>
              <p:ext uri="{D42A27DB-BD31-4B8C-83A1-F6EECF244321}">
                <p14:modId xmlns:p14="http://schemas.microsoft.com/office/powerpoint/2010/main" val="3240882354"/>
              </p:ext>
            </p:extLst>
          </p:nvPr>
        </p:nvGraphicFramePr>
        <p:xfrm>
          <a:off x="1297836" y="1914525"/>
          <a:ext cx="9596328" cy="2626998"/>
        </p:xfrm>
        <a:graphic>
          <a:graphicData uri="http://schemas.openxmlformats.org/drawingml/2006/table">
            <a:tbl>
              <a:tblPr firstRow="1" bandRow="1">
                <a:tableStyleId>{8A107856-5554-42FB-B03E-39F5DBC370BA}</a:tableStyleId>
              </a:tblPr>
              <a:tblGrid>
                <a:gridCol w="2399082">
                  <a:extLst>
                    <a:ext uri="{9D8B030D-6E8A-4147-A177-3AD203B41FA5}">
                      <a16:colId xmlns:a16="http://schemas.microsoft.com/office/drawing/2014/main" val="1766165734"/>
                    </a:ext>
                  </a:extLst>
                </a:gridCol>
                <a:gridCol w="2399082">
                  <a:extLst>
                    <a:ext uri="{9D8B030D-6E8A-4147-A177-3AD203B41FA5}">
                      <a16:colId xmlns:a16="http://schemas.microsoft.com/office/drawing/2014/main" val="2769621505"/>
                    </a:ext>
                  </a:extLst>
                </a:gridCol>
                <a:gridCol w="2399082">
                  <a:extLst>
                    <a:ext uri="{9D8B030D-6E8A-4147-A177-3AD203B41FA5}">
                      <a16:colId xmlns:a16="http://schemas.microsoft.com/office/drawing/2014/main" val="3715829320"/>
                    </a:ext>
                  </a:extLst>
                </a:gridCol>
                <a:gridCol w="2399082">
                  <a:extLst>
                    <a:ext uri="{9D8B030D-6E8A-4147-A177-3AD203B41FA5}">
                      <a16:colId xmlns:a16="http://schemas.microsoft.com/office/drawing/2014/main" val="4263012779"/>
                    </a:ext>
                  </a:extLst>
                </a:gridCol>
              </a:tblGrid>
              <a:tr h="437833">
                <a:tc>
                  <a:txBody>
                    <a:bodyPr/>
                    <a:lstStyle/>
                    <a:p>
                      <a:pPr algn="ctr"/>
                      <a:r>
                        <a:rPr lang="en-US" sz="1900" dirty="0">
                          <a:solidFill>
                            <a:schemeClr val="bg1"/>
                          </a:solidFill>
                          <a:latin typeface="Arial" panose="020B0604020202020204" pitchFamily="34" charset="0"/>
                          <a:cs typeface="Arial" panose="020B0604020202020204" pitchFamily="34" charset="0"/>
                        </a:rPr>
                        <a:t>Item</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2005</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2015</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2025</a:t>
                      </a:r>
                    </a:p>
                  </a:txBody>
                  <a:tcPr marL="107959" marR="107959" marT="53979" marB="53979">
                    <a:solidFill>
                      <a:schemeClr val="tx1"/>
                    </a:solidFill>
                  </a:tcPr>
                </a:tc>
                <a:extLst>
                  <a:ext uri="{0D108BD9-81ED-4DB2-BD59-A6C34878D82A}">
                    <a16:rowId xmlns:a16="http://schemas.microsoft.com/office/drawing/2014/main" val="797860743"/>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Loaf of Bread</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$0.48</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$1.43</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$1.83</a:t>
                      </a:r>
                    </a:p>
                  </a:txBody>
                  <a:tcPr marL="107959" marR="107959" marT="53979" marB="53979">
                    <a:solidFill>
                      <a:schemeClr val="bg1"/>
                    </a:solidFill>
                  </a:tcPr>
                </a:tc>
                <a:extLst>
                  <a:ext uri="{0D108BD9-81ED-4DB2-BD59-A6C34878D82A}">
                    <a16:rowId xmlns:a16="http://schemas.microsoft.com/office/drawing/2014/main" val="2212104049"/>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Gallon of Milk</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$3.24</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$3.31</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$4.05</a:t>
                      </a:r>
                    </a:p>
                  </a:txBody>
                  <a:tcPr marL="107959" marR="107959" marT="53979" marB="53979">
                    <a:solidFill>
                      <a:schemeClr val="bg1"/>
                    </a:solidFill>
                  </a:tcPr>
                </a:tc>
                <a:extLst>
                  <a:ext uri="{0D108BD9-81ED-4DB2-BD59-A6C34878D82A}">
                    <a16:rowId xmlns:a16="http://schemas.microsoft.com/office/drawing/2014/main" val="1980563841"/>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1lb of Ground Beef</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$2.61</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$4.03</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$6.52</a:t>
                      </a:r>
                    </a:p>
                  </a:txBody>
                  <a:tcPr marL="107959" marR="107959" marT="53979" marB="53979">
                    <a:solidFill>
                      <a:schemeClr val="bg1"/>
                    </a:solidFill>
                  </a:tcPr>
                </a:tc>
                <a:extLst>
                  <a:ext uri="{0D108BD9-81ED-4DB2-BD59-A6C34878D82A}">
                    <a16:rowId xmlns:a16="http://schemas.microsoft.com/office/drawing/2014/main" val="2358052201"/>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Eggs per Dozen</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$1.35</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$2.75</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$2.71</a:t>
                      </a:r>
                    </a:p>
                  </a:txBody>
                  <a:tcPr marL="107959" marR="107959" marT="53979" marB="53979">
                    <a:solidFill>
                      <a:schemeClr val="bg1"/>
                    </a:solidFill>
                  </a:tcPr>
                </a:tc>
                <a:extLst>
                  <a:ext uri="{0D108BD9-81ED-4DB2-BD59-A6C34878D82A}">
                    <a16:rowId xmlns:a16="http://schemas.microsoft.com/office/drawing/2014/main" val="1118805064"/>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Gallon of Gasoline</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$2.19</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$2.06</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$3.05</a:t>
                      </a:r>
                    </a:p>
                  </a:txBody>
                  <a:tcPr marL="107959" marR="107959" marT="53979" marB="53979">
                    <a:solidFill>
                      <a:schemeClr val="bg1"/>
                    </a:solidFill>
                  </a:tcPr>
                </a:tc>
                <a:extLst>
                  <a:ext uri="{0D108BD9-81ED-4DB2-BD59-A6C34878D82A}">
                    <a16:rowId xmlns:a16="http://schemas.microsoft.com/office/drawing/2014/main" val="3243729047"/>
                  </a:ext>
                </a:extLst>
              </a:tr>
            </a:tbl>
          </a:graphicData>
        </a:graphic>
      </p:graphicFrame>
      <p:sp>
        <p:nvSpPr>
          <p:cNvPr id="9" name="Content Placeholder 2">
            <a:extLst>
              <a:ext uri="{FF2B5EF4-FFF2-40B4-BE49-F238E27FC236}">
                <a16:creationId xmlns:a16="http://schemas.microsoft.com/office/drawing/2014/main" id="{CCE6650D-ADBF-9143-C4E3-5ED38E246577}"/>
              </a:ext>
            </a:extLst>
          </p:cNvPr>
          <p:cNvSpPr txBox="1">
            <a:spLocks/>
          </p:cNvSpPr>
          <p:nvPr/>
        </p:nvSpPr>
        <p:spPr>
          <a:xfrm>
            <a:off x="1264499" y="4643829"/>
            <a:ext cx="9629666" cy="3425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Source: https://www.bls.gov/charts/consumer-price-index/consumer-price-index-average-price-data.htm. Accessed 1/16/2026.</a:t>
            </a:r>
          </a:p>
        </p:txBody>
      </p:sp>
    </p:spTree>
    <p:extLst>
      <p:ext uri="{BB962C8B-B14F-4D97-AF65-F5344CB8AC3E}">
        <p14:creationId xmlns:p14="http://schemas.microsoft.com/office/powerpoint/2010/main" val="283376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6A956-5928-8D16-C1C9-C3CA6E44D538}"/>
              </a:ext>
            </a:extLst>
          </p:cNvPr>
          <p:cNvPicPr>
            <a:picLocks noChangeAspect="1"/>
          </p:cNvPicPr>
          <p:nvPr/>
        </p:nvPicPr>
        <p:blipFill>
          <a:blip r:embed="rId2"/>
          <a:srcRect t="4773" b="4773"/>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8166"/>
            <a:ext cx="12192000" cy="5527220"/>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634054"/>
            <a:ext cx="9461800" cy="4580741"/>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IS YOUR CURRENT PLAN TAX-EFFICIENT?</a:t>
            </a:r>
          </a:p>
          <a:p>
            <a:pPr algn="ctr">
              <a:lnSpc>
                <a:spcPts val="7000"/>
              </a:lnSpc>
            </a:pPr>
            <a:endParaRPr lang="en-US" sz="6600" b="1" spc="-150" dirty="0">
              <a:solidFill>
                <a:schemeClr val="bg1"/>
              </a:solidFill>
              <a:latin typeface="Arial Narrow" panose="020B0604020202020204" pitchFamily="34" charset="0"/>
              <a:cs typeface="Arial Narrow" panose="020B0604020202020204" pitchFamily="34" charset="0"/>
            </a:endParaRPr>
          </a:p>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DOES IT FACTOR IN INFLATION?</a:t>
            </a:r>
          </a:p>
        </p:txBody>
      </p:sp>
    </p:spTree>
    <p:extLst>
      <p:ext uri="{BB962C8B-B14F-4D97-AF65-F5344CB8AC3E}">
        <p14:creationId xmlns:p14="http://schemas.microsoft.com/office/powerpoint/2010/main" val="125450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9E205-BE4C-87B4-2F69-063C8F6CE68B}"/>
              </a:ext>
            </a:extLst>
          </p:cNvPr>
          <p:cNvPicPr>
            <a:picLocks noChangeAspect="1"/>
          </p:cNvPicPr>
          <p:nvPr/>
        </p:nvPicPr>
        <p:blipFill>
          <a:blip r:embed="rId3"/>
          <a:srcRect t="9554" b="9554"/>
          <a:stretch/>
        </p:blipFill>
        <p:spPr>
          <a:xfrm>
            <a:off x="0" y="0"/>
            <a:ext cx="12192000" cy="5527965"/>
          </a:xfrm>
          <a:prstGeom prst="rect">
            <a:avLst/>
          </a:prstGeom>
          <a:ln>
            <a:noFill/>
          </a:ln>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92521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4077435"/>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arrow" panose="020B0604020202020204" pitchFamily="34" charset="0"/>
                <a:cs typeface="Arial Narrow" panose="020B0604020202020204" pitchFamily="34" charset="0"/>
              </a:rPr>
              <a:t>MARKET TALK</a:t>
            </a:r>
            <a:endParaRPr lang="en-US" sz="5400" b="1"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81B8A0B-6C69-8454-57AD-A2A4FF8DFA8C}"/>
              </a:ext>
            </a:extLst>
          </p:cNvPr>
          <p:cNvPicPr>
            <a:picLocks noChangeAspect="1"/>
          </p:cNvPicPr>
          <p:nvPr/>
        </p:nvPicPr>
        <p:blipFill rotWithShape="1">
          <a:blip r:embed="rId3"/>
          <a:srcRect t="9554" r="93682" b="9554"/>
          <a:stretch/>
        </p:blipFill>
        <p:spPr>
          <a:xfrm>
            <a:off x="0" y="0"/>
            <a:ext cx="770257" cy="5527965"/>
          </a:xfrm>
          <a:prstGeom prst="rect">
            <a:avLst/>
          </a:prstGeom>
          <a:ln>
            <a:noFill/>
          </a:ln>
        </p:spPr>
      </p:pic>
      <p:sp>
        <p:nvSpPr>
          <p:cNvPr id="12" name="Rectangle 11">
            <a:extLst>
              <a:ext uri="{FF2B5EF4-FFF2-40B4-BE49-F238E27FC236}">
                <a16:creationId xmlns:a16="http://schemas.microsoft.com/office/drawing/2014/main" id="{A1599E27-46D3-CD0B-0E72-B65E9228F852}"/>
              </a:ext>
            </a:extLst>
          </p:cNvPr>
          <p:cNvSpPr/>
          <p:nvPr/>
        </p:nvSpPr>
        <p:spPr>
          <a:xfrm>
            <a:off x="0" y="1614325"/>
            <a:ext cx="770257" cy="39060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48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665163"/>
            <a:ext cx="10515600" cy="1325563"/>
          </a:xfrm>
        </p:spPr>
        <p:txBody>
          <a:bodyPr/>
          <a:lstStyle/>
          <a:p>
            <a:r>
              <a:rPr lang="en-US" spc="-150" dirty="0">
                <a:latin typeface="Arial Narrow" panose="020B0604020202020204" pitchFamily="34" charset="0"/>
                <a:cs typeface="Arial Narrow" panose="020B0604020202020204" pitchFamily="34" charset="0"/>
              </a:rPr>
              <a:t>HISTORY OF </a:t>
            </a:r>
            <a:br>
              <a:rPr lang="en-US" spc="-150" dirty="0">
                <a:latin typeface="Arial Narrow" panose="020B0604020202020204" pitchFamily="34" charset="0"/>
                <a:cs typeface="Arial Narrow" panose="020B0604020202020204" pitchFamily="34" charset="0"/>
              </a:rPr>
            </a:br>
            <a:r>
              <a:rPr lang="en-US" spc="-150" dirty="0">
                <a:latin typeface="Arial Narrow" panose="020B0604020202020204" pitchFamily="34" charset="0"/>
                <a:cs typeface="Arial Narrow" panose="020B0604020202020204" pitchFamily="34" charset="0"/>
              </a:rPr>
              <a:t>BEAR MARKETS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aphicFrame>
        <p:nvGraphicFramePr>
          <p:cNvPr id="5" name="Table 2">
            <a:extLst>
              <a:ext uri="{FF2B5EF4-FFF2-40B4-BE49-F238E27FC236}">
                <a16:creationId xmlns:a16="http://schemas.microsoft.com/office/drawing/2014/main" id="{EC9105F0-BD99-C94B-C730-D8CF198ABF13}"/>
              </a:ext>
            </a:extLst>
          </p:cNvPr>
          <p:cNvGraphicFramePr>
            <a:graphicFrameLocks noGrp="1"/>
          </p:cNvGraphicFramePr>
          <p:nvPr>
            <p:extLst>
              <p:ext uri="{D42A27DB-BD31-4B8C-83A1-F6EECF244321}">
                <p14:modId xmlns:p14="http://schemas.microsoft.com/office/powerpoint/2010/main" val="749369027"/>
              </p:ext>
            </p:extLst>
          </p:nvPr>
        </p:nvGraphicFramePr>
        <p:xfrm>
          <a:off x="5145667" y="231496"/>
          <a:ext cx="5518909" cy="4947482"/>
        </p:xfrm>
        <a:graphic>
          <a:graphicData uri="http://schemas.openxmlformats.org/drawingml/2006/table">
            <a:tbl>
              <a:tblPr firstRow="1" bandRow="1">
                <a:tableStyleId>{8EC20E35-A176-4012-BC5E-935CFFF8708E}</a:tableStyleId>
              </a:tblPr>
              <a:tblGrid>
                <a:gridCol w="2214784">
                  <a:extLst>
                    <a:ext uri="{9D8B030D-6E8A-4147-A177-3AD203B41FA5}">
                      <a16:colId xmlns:a16="http://schemas.microsoft.com/office/drawing/2014/main" val="1869289868"/>
                    </a:ext>
                  </a:extLst>
                </a:gridCol>
                <a:gridCol w="1652062">
                  <a:extLst>
                    <a:ext uri="{9D8B030D-6E8A-4147-A177-3AD203B41FA5}">
                      <a16:colId xmlns:a16="http://schemas.microsoft.com/office/drawing/2014/main" val="75751830"/>
                    </a:ext>
                  </a:extLst>
                </a:gridCol>
                <a:gridCol w="1652063">
                  <a:extLst>
                    <a:ext uri="{9D8B030D-6E8A-4147-A177-3AD203B41FA5}">
                      <a16:colId xmlns:a16="http://schemas.microsoft.com/office/drawing/2014/main" val="4213627962"/>
                    </a:ext>
                  </a:extLst>
                </a:gridCol>
              </a:tblGrid>
              <a:tr h="321709">
                <a:tc>
                  <a:txBody>
                    <a:bodyPr/>
                    <a:lstStyle/>
                    <a:p>
                      <a:pPr algn="ctr"/>
                      <a:r>
                        <a:rPr lang="en-US" sz="1500" b="1" dirty="0">
                          <a:solidFill>
                            <a:schemeClr val="bg1"/>
                          </a:solidFill>
                          <a:effectLst/>
                        </a:rPr>
                        <a:t>Timeframe</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tc>
                <a:tc>
                  <a:txBody>
                    <a:bodyPr/>
                    <a:lstStyle/>
                    <a:p>
                      <a:pPr algn="ctr"/>
                      <a:r>
                        <a:rPr lang="en-US" sz="1500" b="1" dirty="0">
                          <a:solidFill>
                            <a:schemeClr val="bg1"/>
                          </a:solidFill>
                          <a:effectLst/>
                        </a:rPr>
                        <a:t>Length (Days)</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tc>
                <a:tc>
                  <a:txBody>
                    <a:bodyPr/>
                    <a:lstStyle/>
                    <a:p>
                      <a:pPr algn="ctr"/>
                      <a:r>
                        <a:rPr lang="en-US" sz="1500" b="1" dirty="0">
                          <a:solidFill>
                            <a:schemeClr val="bg1"/>
                          </a:solidFill>
                          <a:effectLst/>
                        </a:rPr>
                        <a:t>% Change</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tc>
                <a:extLst>
                  <a:ext uri="{0D108BD9-81ED-4DB2-BD59-A6C34878D82A}">
                    <a16:rowId xmlns:a16="http://schemas.microsoft.com/office/drawing/2014/main" val="3836823004"/>
                  </a:ext>
                </a:extLst>
              </a:tr>
              <a:tr h="329886">
                <a:tc>
                  <a:txBody>
                    <a:bodyPr/>
                    <a:lstStyle/>
                    <a:p>
                      <a:pPr algn="ctr"/>
                      <a:r>
                        <a:rPr lang="en-US" sz="1500" dirty="0">
                          <a:solidFill>
                            <a:srgbClr val="2A3D53"/>
                          </a:solidFill>
                          <a:effectLst/>
                        </a:rPr>
                        <a:t>Dec. 1961 – Jun. 1962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196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-27.97%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673413978"/>
                  </a:ext>
                </a:extLst>
              </a:tr>
              <a:tr h="329886">
                <a:tc>
                  <a:txBody>
                    <a:bodyPr/>
                    <a:lstStyle/>
                    <a:p>
                      <a:pPr algn="ctr"/>
                      <a:r>
                        <a:rPr lang="en-US" sz="1500" dirty="0">
                          <a:solidFill>
                            <a:srgbClr val="2A3D53"/>
                          </a:solidFill>
                          <a:effectLst/>
                        </a:rPr>
                        <a:t>Feb. 1966 – Oct. 1966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240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-22.18%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817359396"/>
                  </a:ext>
                </a:extLst>
              </a:tr>
              <a:tr h="329886">
                <a:tc>
                  <a:txBody>
                    <a:bodyPr/>
                    <a:lstStyle/>
                    <a:p>
                      <a:pPr algn="ctr"/>
                      <a:r>
                        <a:rPr lang="en-US" sz="1500" dirty="0">
                          <a:solidFill>
                            <a:srgbClr val="2A3D53"/>
                          </a:solidFill>
                          <a:effectLst/>
                        </a:rPr>
                        <a:t>Nov. 1968 – May 1970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543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-36.06%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058360313"/>
                  </a:ext>
                </a:extLst>
              </a:tr>
              <a:tr h="329886">
                <a:tc>
                  <a:txBody>
                    <a:bodyPr/>
                    <a:lstStyle/>
                    <a:p>
                      <a:pPr algn="ctr"/>
                      <a:r>
                        <a:rPr lang="en-US" sz="1500" dirty="0">
                          <a:solidFill>
                            <a:srgbClr val="2A3D53"/>
                          </a:solidFill>
                          <a:effectLst/>
                        </a:rPr>
                        <a:t>Jan. 1973 – Oct. 1974</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630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-48.20%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375877786"/>
                  </a:ext>
                </a:extLst>
              </a:tr>
              <a:tr h="329886">
                <a:tc>
                  <a:txBody>
                    <a:bodyPr/>
                    <a:lstStyle/>
                    <a:p>
                      <a:pPr algn="ctr"/>
                      <a:r>
                        <a:rPr lang="en-US" sz="1500" dirty="0">
                          <a:solidFill>
                            <a:srgbClr val="2A3D53"/>
                          </a:solidFill>
                          <a:effectLst/>
                        </a:rPr>
                        <a:t>Nov. 1980 – Aug. 1982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622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-27.11%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752189772"/>
                  </a:ext>
                </a:extLst>
              </a:tr>
              <a:tr h="329886">
                <a:tc>
                  <a:txBody>
                    <a:bodyPr/>
                    <a:lstStyle/>
                    <a:p>
                      <a:pPr algn="ctr"/>
                      <a:r>
                        <a:rPr lang="en-US" sz="1500" dirty="0">
                          <a:solidFill>
                            <a:srgbClr val="2A3D53"/>
                          </a:solidFill>
                          <a:effectLst/>
                        </a:rPr>
                        <a:t>Aug. 1987 – Dec. 1987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101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-33.51%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784441794"/>
                  </a:ext>
                </a:extLst>
              </a:tr>
              <a:tr h="329886">
                <a:tc>
                  <a:txBody>
                    <a:bodyPr/>
                    <a:lstStyle/>
                    <a:p>
                      <a:pPr algn="ctr"/>
                      <a:r>
                        <a:rPr lang="en-US" sz="1500" dirty="0">
                          <a:solidFill>
                            <a:srgbClr val="2A3D53"/>
                          </a:solidFill>
                          <a:effectLst/>
                        </a:rPr>
                        <a:t>Mar. 2000 – Sep. 2001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546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-36.77%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689554623"/>
                  </a:ext>
                </a:extLst>
              </a:tr>
              <a:tr h="329508">
                <a:tc>
                  <a:txBody>
                    <a:bodyPr/>
                    <a:lstStyle/>
                    <a:p>
                      <a:pPr algn="ctr"/>
                      <a:r>
                        <a:rPr lang="en-US" sz="1500" dirty="0">
                          <a:solidFill>
                            <a:srgbClr val="2A3D53"/>
                          </a:solidFill>
                          <a:effectLst/>
                        </a:rPr>
                        <a:t>Jan. 2002 – Oct. 2002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-33.75%</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547246393"/>
                  </a:ext>
                </a:extLst>
              </a:tr>
              <a:tr h="329886">
                <a:tc>
                  <a:txBody>
                    <a:bodyPr/>
                    <a:lstStyle/>
                    <a:p>
                      <a:pPr algn="ctr"/>
                      <a:r>
                        <a:rPr lang="en-US" sz="1500" dirty="0">
                          <a:solidFill>
                            <a:srgbClr val="2A3D53"/>
                          </a:solidFill>
                          <a:effectLst/>
                        </a:rPr>
                        <a:t>Oct. 2007 – Nov. 2008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408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-51.93%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041879652"/>
                  </a:ext>
                </a:extLst>
              </a:tr>
              <a:tr h="329886">
                <a:tc>
                  <a:txBody>
                    <a:bodyPr/>
                    <a:lstStyle/>
                    <a:p>
                      <a:pPr algn="ctr"/>
                      <a:r>
                        <a:rPr lang="en-US" sz="1500" dirty="0">
                          <a:solidFill>
                            <a:srgbClr val="2A3D53"/>
                          </a:solidFill>
                          <a:effectLst/>
                        </a:rPr>
                        <a:t>Jan. 2009 – Mar. 2009</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502834712"/>
                  </a:ext>
                </a:extLst>
              </a:tr>
              <a:tr h="329886">
                <a:tc>
                  <a:txBody>
                    <a:bodyPr/>
                    <a:lstStyle/>
                    <a:p>
                      <a:pPr algn="ctr"/>
                      <a:r>
                        <a:rPr lang="en-US" sz="1500" dirty="0">
                          <a:solidFill>
                            <a:srgbClr val="2A3D53"/>
                          </a:solidFill>
                          <a:effectLst/>
                        </a:rPr>
                        <a:t>Feb. 2020 – Mar. 2020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-33.92%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075161460"/>
                  </a:ext>
                </a:extLst>
              </a:tr>
              <a:tr h="329886">
                <a:tc>
                  <a:txBody>
                    <a:bodyPr/>
                    <a:lstStyle/>
                    <a:p>
                      <a:pPr algn="ctr"/>
                      <a:r>
                        <a:rPr lang="en-US" sz="1500" dirty="0">
                          <a:solidFill>
                            <a:srgbClr val="2A3D53"/>
                          </a:solidFill>
                          <a:effectLst/>
                        </a:rPr>
                        <a:t>Jan. 2022 – Oct. 2022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282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-25.40%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38392801"/>
                  </a:ext>
                </a:extLst>
              </a:tr>
              <a:tr h="329886">
                <a:tc>
                  <a:txBody>
                    <a:bodyPr/>
                    <a:lstStyle/>
                    <a:p>
                      <a:pPr algn="ctr"/>
                      <a:r>
                        <a:rPr lang="en-US" sz="1500" dirty="0">
                          <a:solidFill>
                            <a:srgbClr val="2A3D53"/>
                          </a:solidFill>
                          <a:effectLst/>
                        </a:rPr>
                        <a:t>Nov. 2023 - Mar. 2024</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90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872557982"/>
                  </a:ext>
                </a:extLst>
              </a:tr>
              <a:tr h="329886">
                <a:tc>
                  <a:txBody>
                    <a:bodyPr/>
                    <a:lstStyle/>
                    <a:p>
                      <a:pPr algn="ctr"/>
                      <a:r>
                        <a:rPr lang="en-US" sz="1500" dirty="0">
                          <a:solidFill>
                            <a:schemeClr val="bg1"/>
                          </a:solidFill>
                          <a:effectLst/>
                        </a:rPr>
                        <a:t>Average</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chemeClr val="tx1"/>
                    </a:solidFill>
                  </a:tcPr>
                </a:tc>
                <a:tc>
                  <a:txBody>
                    <a:bodyPr/>
                    <a:lstStyle/>
                    <a:p>
                      <a:pPr algn="ctr"/>
                      <a:r>
                        <a:rPr lang="en-US" sz="1500" dirty="0">
                          <a:solidFill>
                            <a:schemeClr val="bg1"/>
                          </a:solidFill>
                          <a:effectLst/>
                        </a:rPr>
                        <a:t>323</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chemeClr val="tx1"/>
                    </a:solidFill>
                  </a:tcPr>
                </a:tc>
                <a:tc>
                  <a:txBody>
                    <a:bodyPr/>
                    <a:lstStyle/>
                    <a:p>
                      <a:pPr algn="ctr"/>
                      <a:r>
                        <a:rPr lang="en-US" sz="1500" dirty="0">
                          <a:solidFill>
                            <a:schemeClr val="bg1"/>
                          </a:solidFill>
                          <a:effectLst/>
                        </a:rPr>
                        <a:t>-31.11%</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chemeClr val="tx1"/>
                    </a:solidFill>
                  </a:tcPr>
                </a:tc>
                <a:extLst>
                  <a:ext uri="{0D108BD9-81ED-4DB2-BD59-A6C34878D82A}">
                    <a16:rowId xmlns:a16="http://schemas.microsoft.com/office/drawing/2014/main" val="2461598439"/>
                  </a:ext>
                </a:extLst>
              </a:tr>
            </a:tbl>
          </a:graphicData>
        </a:graphic>
      </p:graphicFrame>
      <p:sp>
        <p:nvSpPr>
          <p:cNvPr id="6" name="Content Placeholder 2">
            <a:extLst>
              <a:ext uri="{FF2B5EF4-FFF2-40B4-BE49-F238E27FC236}">
                <a16:creationId xmlns:a16="http://schemas.microsoft.com/office/drawing/2014/main" id="{25AB1DE3-92D7-DFF6-1DFB-F358ED174388}"/>
              </a:ext>
            </a:extLst>
          </p:cNvPr>
          <p:cNvSpPr txBox="1">
            <a:spLocks/>
          </p:cNvSpPr>
          <p:nvPr/>
        </p:nvSpPr>
        <p:spPr>
          <a:xfrm>
            <a:off x="838199" y="2671282"/>
            <a:ext cx="4031513" cy="25264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900" b="0" i="1" dirty="0">
                <a:solidFill>
                  <a:srgbClr val="2A3D53"/>
                </a:solidFill>
                <a:effectLst/>
                <a:latin typeface="Arial" panose="020B0604020202020204" pitchFamily="34" charset="0"/>
                <a:cs typeface="Arial" panose="020B0604020202020204" pitchFamily="34" charset="0"/>
              </a:rPr>
              <a:t>This is for illustrative purposes only and not indicative of any actual investment. Standard and Poor's 500 Index is a capitalization-weighted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Please consult with your tax or investment professional. </a:t>
            </a:r>
          </a:p>
          <a:p>
            <a:pPr marL="0" lvl="1" algn="l">
              <a:lnSpc>
                <a:spcPct val="100000"/>
              </a:lnSpc>
              <a:spcBef>
                <a:spcPts val="0"/>
              </a:spcBef>
            </a:pPr>
            <a:endParaRPr lang="en-US" sz="900" b="0" i="1" dirty="0">
              <a:solidFill>
                <a:srgbClr val="2A3D53"/>
              </a:solidFill>
              <a:effectLst/>
              <a:latin typeface="Arial" panose="020B0604020202020204" pitchFamily="34" charset="0"/>
              <a:cs typeface="Arial" panose="020B0604020202020204" pitchFamily="34" charset="0"/>
            </a:endParaRPr>
          </a:p>
          <a:p>
            <a:pPr marL="0" lvl="1" algn="l">
              <a:lnSpc>
                <a:spcPct val="100000"/>
              </a:lnSpc>
              <a:spcBef>
                <a:spcPts val="0"/>
              </a:spcBef>
            </a:pPr>
            <a:r>
              <a:rPr lang="en-US" sz="900" i="1" dirty="0">
                <a:solidFill>
                  <a:srgbClr val="2A3D53"/>
                </a:solidFill>
                <a:latin typeface="Arial" panose="020B0604020202020204" pitchFamily="34" charset="0"/>
                <a:cs typeface="Arial" panose="020B0604020202020204" pitchFamily="34" charset="0"/>
              </a:rPr>
              <a:t>Note: Number of days includes weekends and holidays.</a:t>
            </a:r>
          </a:p>
          <a:p>
            <a:pPr marL="0" lvl="1" algn="l">
              <a:lnSpc>
                <a:spcPct val="100000"/>
              </a:lnSpc>
              <a:spcBef>
                <a:spcPts val="0"/>
              </a:spcBef>
            </a:pPr>
            <a:endParaRPr lang="en-US" sz="900" i="1" dirty="0">
              <a:solidFill>
                <a:srgbClr val="2A3D53"/>
              </a:solidFill>
              <a:latin typeface="Arial" panose="020B0604020202020204" pitchFamily="34" charset="0"/>
              <a:cs typeface="Arial" panose="020B0604020202020204" pitchFamily="34" charset="0"/>
            </a:endParaRPr>
          </a:p>
          <a:p>
            <a:pPr marL="0" lvl="1" algn="l">
              <a:lnSpc>
                <a:spcPct val="100000"/>
              </a:lnSpc>
              <a:spcBef>
                <a:spcPts val="0"/>
              </a:spcBef>
            </a:pPr>
            <a:r>
              <a:rPr lang="en-US" sz="900" i="1" dirty="0">
                <a:solidFill>
                  <a:srgbClr val="2A3D53"/>
                </a:solidFill>
                <a:latin typeface="Arial" panose="020B0604020202020204" pitchFamily="34" charset="0"/>
                <a:cs typeface="Arial" panose="020B0604020202020204" pitchFamily="34" charset="0"/>
              </a:rPr>
              <a:t>Source: https://</a:t>
            </a:r>
            <a:r>
              <a:rPr lang="en-US" sz="900" i="1" dirty="0" err="1">
                <a:solidFill>
                  <a:srgbClr val="2A3D53"/>
                </a:solidFill>
                <a:latin typeface="Arial" panose="020B0604020202020204" pitchFamily="34" charset="0"/>
                <a:cs typeface="Arial" panose="020B0604020202020204" pitchFamily="34" charset="0"/>
              </a:rPr>
              <a:t>www.reuters.com</a:t>
            </a:r>
            <a:r>
              <a:rPr lang="en-US" sz="900" i="1" dirty="0">
                <a:solidFill>
                  <a:srgbClr val="2A3D53"/>
                </a:solidFill>
                <a:latin typeface="Arial" panose="020B0604020202020204" pitchFamily="34" charset="0"/>
                <a:cs typeface="Arial" panose="020B0604020202020204" pitchFamily="34" charset="0"/>
              </a:rPr>
              <a:t>/graphics/USA-STOCKS/</a:t>
            </a:r>
            <a:r>
              <a:rPr lang="en-US" sz="900" i="1" dirty="0" err="1">
                <a:solidFill>
                  <a:srgbClr val="2A3D53"/>
                </a:solidFill>
                <a:latin typeface="Arial" panose="020B0604020202020204" pitchFamily="34" charset="0"/>
                <a:cs typeface="Arial" panose="020B0604020202020204" pitchFamily="34" charset="0"/>
              </a:rPr>
              <a:t>lbvgwokanvq</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utm_source</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chatgpt.com</a:t>
            </a:r>
            <a:r>
              <a:rPr lang="en-US" sz="900" i="1" dirty="0">
                <a:solidFill>
                  <a:srgbClr val="2A3D53"/>
                </a:solidFill>
                <a:latin typeface="Arial" panose="020B0604020202020204" pitchFamily="34" charset="0"/>
                <a:cs typeface="Arial" panose="020B0604020202020204" pitchFamily="34" charset="0"/>
              </a:rPr>
              <a:t>. Accessed 1/16/2026 https://</a:t>
            </a:r>
            <a:r>
              <a:rPr lang="en-US" sz="900" i="1" dirty="0" err="1">
                <a:solidFill>
                  <a:srgbClr val="2A3D53"/>
                </a:solidFill>
                <a:latin typeface="Arial" panose="020B0604020202020204" pitchFamily="34" charset="0"/>
                <a:cs typeface="Arial" panose="020B0604020202020204" pitchFamily="34" charset="0"/>
              </a:rPr>
              <a:t>www.slickcharts.com</a:t>
            </a:r>
            <a:r>
              <a:rPr lang="en-US" sz="900" i="1" dirty="0">
                <a:solidFill>
                  <a:srgbClr val="2A3D53"/>
                </a:solidFill>
                <a:latin typeface="Arial" panose="020B0604020202020204" pitchFamily="34" charset="0"/>
                <a:cs typeface="Arial" panose="020B0604020202020204" pitchFamily="34" charset="0"/>
              </a:rPr>
              <a:t>/sp500/drawdown. Accessed 1/16/2026 https://</a:t>
            </a:r>
            <a:r>
              <a:rPr lang="en-US" sz="900" i="1" dirty="0" err="1">
                <a:solidFill>
                  <a:srgbClr val="2A3D53"/>
                </a:solidFill>
                <a:latin typeface="Arial" panose="020B0604020202020204" pitchFamily="34" charset="0"/>
                <a:cs typeface="Arial" panose="020B0604020202020204" pitchFamily="34" charset="0"/>
              </a:rPr>
              <a:t>skloff.com</a:t>
            </a:r>
            <a:r>
              <a:rPr lang="en-US" sz="900" i="1" dirty="0">
                <a:solidFill>
                  <a:srgbClr val="2A3D53"/>
                </a:solidFill>
                <a:latin typeface="Arial" panose="020B0604020202020204" pitchFamily="34" charset="0"/>
                <a:cs typeface="Arial" panose="020B0604020202020204" pitchFamily="34" charset="0"/>
              </a:rPr>
              <a:t>/bear-markets-through-history-and-their-recoveries-1950-2024/?</a:t>
            </a:r>
            <a:r>
              <a:rPr lang="en-US" sz="900" i="1" dirty="0" err="1">
                <a:solidFill>
                  <a:srgbClr val="2A3D53"/>
                </a:solidFill>
                <a:latin typeface="Arial" panose="020B0604020202020204" pitchFamily="34" charset="0"/>
                <a:cs typeface="Arial" panose="020B0604020202020204" pitchFamily="34" charset="0"/>
              </a:rPr>
              <a:t>utm_source</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chatgpt.com</a:t>
            </a:r>
            <a:r>
              <a:rPr lang="en-US" sz="900" i="1" dirty="0">
                <a:solidFill>
                  <a:srgbClr val="2A3D53"/>
                </a:solidFill>
                <a:latin typeface="Arial" panose="020B0604020202020204" pitchFamily="34" charset="0"/>
                <a:cs typeface="Arial" panose="020B0604020202020204" pitchFamily="34" charset="0"/>
              </a:rPr>
              <a:t>. Accessed 1/16/2026</a:t>
            </a:r>
          </a:p>
          <a:p>
            <a:pPr marL="0" lvl="1" algn="l">
              <a:lnSpc>
                <a:spcPct val="100000"/>
              </a:lnSpc>
              <a:spcBef>
                <a:spcPts val="0"/>
              </a:spcBef>
            </a:pPr>
            <a:endParaRPr lang="en-US" sz="900" i="1" dirty="0">
              <a:solidFill>
                <a:srgbClr val="2A3D53"/>
              </a:solidFill>
              <a:latin typeface="Arial" panose="020B0604020202020204" pitchFamily="34" charset="0"/>
              <a:cs typeface="Arial" panose="020B0604020202020204" pitchFamily="34" charset="0"/>
            </a:endParaRPr>
          </a:p>
          <a:p>
            <a:pPr marL="0" lvl="1" algn="l">
              <a:lnSpc>
                <a:spcPct val="100000"/>
              </a:lnSpc>
              <a:spcBef>
                <a:spcPts val="0"/>
              </a:spcBef>
            </a:pPr>
            <a:endParaRPr lang="en-US" sz="900" i="1" dirty="0">
              <a:solidFill>
                <a:srgbClr val="2A3D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39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GETTING BACK TO EVEN</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0B47BAA2-7F77-4BF8-B408-5928EA146117}"/>
              </a:ext>
            </a:extLst>
          </p:cNvPr>
          <p:cNvSpPr txBox="1"/>
          <p:nvPr/>
        </p:nvSpPr>
        <p:spPr>
          <a:xfrm>
            <a:off x="1876491" y="4880526"/>
            <a:ext cx="8439019" cy="215444"/>
          </a:xfrm>
          <a:prstGeom prst="rect">
            <a:avLst/>
          </a:prstGeom>
          <a:noFill/>
        </p:spPr>
        <p:txBody>
          <a:bodyPr wrap="square" anchor="b">
            <a:spAutoFit/>
          </a:bodyPr>
          <a:lstStyle/>
          <a:p>
            <a:pPr marL="0" lvl="1" algn="ctr">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a:t>
            </a:r>
          </a:p>
        </p:txBody>
      </p:sp>
      <p:graphicFrame>
        <p:nvGraphicFramePr>
          <p:cNvPr id="3" name="Table 18">
            <a:extLst>
              <a:ext uri="{FF2B5EF4-FFF2-40B4-BE49-F238E27FC236}">
                <a16:creationId xmlns:a16="http://schemas.microsoft.com/office/drawing/2014/main" id="{94FCE6E6-8352-1411-B890-447C15676569}"/>
              </a:ext>
            </a:extLst>
          </p:cNvPr>
          <p:cNvGraphicFramePr>
            <a:graphicFrameLocks noGrp="1"/>
          </p:cNvGraphicFramePr>
          <p:nvPr>
            <p:extLst>
              <p:ext uri="{D42A27DB-BD31-4B8C-83A1-F6EECF244321}">
                <p14:modId xmlns:p14="http://schemas.microsoft.com/office/powerpoint/2010/main" val="3086845922"/>
              </p:ext>
            </p:extLst>
          </p:nvPr>
        </p:nvGraphicFramePr>
        <p:xfrm>
          <a:off x="1895642" y="1690688"/>
          <a:ext cx="8400716" cy="2987040"/>
        </p:xfrm>
        <a:graphic>
          <a:graphicData uri="http://schemas.openxmlformats.org/drawingml/2006/table">
            <a:tbl>
              <a:tblPr firstRow="1" bandRow="1">
                <a:tableStyleId>{8A107856-5554-42FB-B03E-39F5DBC370BA}</a:tableStyleId>
              </a:tblPr>
              <a:tblGrid>
                <a:gridCol w="2032000">
                  <a:extLst>
                    <a:ext uri="{9D8B030D-6E8A-4147-A177-3AD203B41FA5}">
                      <a16:colId xmlns:a16="http://schemas.microsoft.com/office/drawing/2014/main" val="1766165734"/>
                    </a:ext>
                  </a:extLst>
                </a:gridCol>
                <a:gridCol w="2032000">
                  <a:extLst>
                    <a:ext uri="{9D8B030D-6E8A-4147-A177-3AD203B41FA5}">
                      <a16:colId xmlns:a16="http://schemas.microsoft.com/office/drawing/2014/main" val="2769621505"/>
                    </a:ext>
                  </a:extLst>
                </a:gridCol>
                <a:gridCol w="2032000">
                  <a:extLst>
                    <a:ext uri="{9D8B030D-6E8A-4147-A177-3AD203B41FA5}">
                      <a16:colId xmlns:a16="http://schemas.microsoft.com/office/drawing/2014/main" val="3715829320"/>
                    </a:ext>
                  </a:extLst>
                </a:gridCol>
                <a:gridCol w="2304716">
                  <a:extLst>
                    <a:ext uri="{9D8B030D-6E8A-4147-A177-3AD203B41FA5}">
                      <a16:colId xmlns:a16="http://schemas.microsoft.com/office/drawing/2014/main" val="4263012779"/>
                    </a:ext>
                  </a:extLst>
                </a:gridCol>
              </a:tblGrid>
              <a:tr h="370840">
                <a:tc>
                  <a:txBody>
                    <a:bodyPr/>
                    <a:lstStyle/>
                    <a:p>
                      <a:pPr algn="ctr"/>
                      <a:r>
                        <a:rPr lang="en-US" sz="2000" dirty="0">
                          <a:solidFill>
                            <a:schemeClr val="bg1"/>
                          </a:solidFill>
                          <a:latin typeface="Arial" panose="020B0604020202020204" pitchFamily="34" charset="0"/>
                          <a:cs typeface="Arial" panose="020B0604020202020204" pitchFamily="34" charset="0"/>
                        </a:rPr>
                        <a:t>If you lose </a:t>
                      </a:r>
                    </a:p>
                    <a:p>
                      <a:pPr algn="ctr"/>
                      <a:r>
                        <a:rPr lang="en-US" sz="2000" dirty="0">
                          <a:solidFill>
                            <a:schemeClr val="bg1"/>
                          </a:solidFill>
                          <a:latin typeface="Arial" panose="020B0604020202020204" pitchFamily="34" charset="0"/>
                          <a:cs typeface="Arial" panose="020B0604020202020204" pitchFamily="34" charset="0"/>
                        </a:rPr>
                        <a:t>this much:</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 3%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 6%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an 8%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extLst>
                  <a:ext uri="{0D108BD9-81ED-4DB2-BD59-A6C34878D82A}">
                    <a16:rowId xmlns:a16="http://schemas.microsoft.com/office/drawing/2014/main" val="797860743"/>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10%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3.6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1.4 years</a:t>
                      </a:r>
                    </a:p>
                  </a:txBody>
                  <a:tcPr>
                    <a:solidFill>
                      <a:schemeClr val="bg1"/>
                    </a:solidFill>
                  </a:tcPr>
                </a:tc>
                <a:extLst>
                  <a:ext uri="{0D108BD9-81ED-4DB2-BD59-A6C34878D82A}">
                    <a16:rowId xmlns:a16="http://schemas.microsoft.com/office/drawing/2014/main" val="2212104049"/>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20%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7.5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3.8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2.9 years</a:t>
                      </a:r>
                    </a:p>
                  </a:txBody>
                  <a:tcPr>
                    <a:solidFill>
                      <a:schemeClr val="bg1"/>
                    </a:solidFill>
                  </a:tcPr>
                </a:tc>
                <a:extLst>
                  <a:ext uri="{0D108BD9-81ED-4DB2-BD59-A6C34878D82A}">
                    <a16:rowId xmlns:a16="http://schemas.microsoft.com/office/drawing/2014/main" val="1420044689"/>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30%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12.1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6.1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4.6 years</a:t>
                      </a:r>
                    </a:p>
                  </a:txBody>
                  <a:tcPr>
                    <a:solidFill>
                      <a:schemeClr val="bg1"/>
                    </a:solidFill>
                  </a:tcPr>
                </a:tc>
                <a:extLst>
                  <a:ext uri="{0D108BD9-81ED-4DB2-BD59-A6C34878D82A}">
                    <a16:rowId xmlns:a16="http://schemas.microsoft.com/office/drawing/2014/main" val="54503920"/>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40%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17.3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8.8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6.6 years</a:t>
                      </a:r>
                    </a:p>
                  </a:txBody>
                  <a:tcPr>
                    <a:solidFill>
                      <a:schemeClr val="bg1"/>
                    </a:solidFill>
                  </a:tcPr>
                </a:tc>
                <a:extLst>
                  <a:ext uri="{0D108BD9-81ED-4DB2-BD59-A6C34878D82A}">
                    <a16:rowId xmlns:a16="http://schemas.microsoft.com/office/drawing/2014/main" val="199534886"/>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50%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23.4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11.9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9.0 years</a:t>
                      </a:r>
                    </a:p>
                  </a:txBody>
                  <a:tcPr>
                    <a:solidFill>
                      <a:schemeClr val="bg1"/>
                    </a:solidFill>
                  </a:tcPr>
                </a:tc>
                <a:extLst>
                  <a:ext uri="{0D108BD9-81ED-4DB2-BD59-A6C34878D82A}">
                    <a16:rowId xmlns:a16="http://schemas.microsoft.com/office/drawing/2014/main" val="3479046116"/>
                  </a:ext>
                </a:extLst>
              </a:tr>
            </a:tbl>
          </a:graphicData>
        </a:graphic>
      </p:graphicFrame>
    </p:spTree>
    <p:extLst>
      <p:ext uri="{BB962C8B-B14F-4D97-AF65-F5344CB8AC3E}">
        <p14:creationId xmlns:p14="http://schemas.microsoft.com/office/powerpoint/2010/main" val="216947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NEW MATH FOR RETIREES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EF5115BE-F8DD-E452-9AB9-8E0AE617B465}"/>
              </a:ext>
            </a:extLst>
          </p:cNvPr>
          <p:cNvSpPr txBox="1"/>
          <p:nvPr/>
        </p:nvSpPr>
        <p:spPr>
          <a:xfrm>
            <a:off x="656855" y="5255522"/>
            <a:ext cx="8439019" cy="215444"/>
          </a:xfrm>
          <a:prstGeom prst="rect">
            <a:avLst/>
          </a:prstGeom>
          <a:noFill/>
        </p:spPr>
        <p:txBody>
          <a:bodyPr wrap="square" anchor="b">
            <a:spAutoFit/>
          </a:body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a:t>
            </a:r>
          </a:p>
        </p:txBody>
      </p:sp>
      <p:graphicFrame>
        <p:nvGraphicFramePr>
          <p:cNvPr id="6" name="Table 18">
            <a:extLst>
              <a:ext uri="{FF2B5EF4-FFF2-40B4-BE49-F238E27FC236}">
                <a16:creationId xmlns:a16="http://schemas.microsoft.com/office/drawing/2014/main" id="{0087A7C4-BD43-69E5-1CE5-D4DA1B2E12F3}"/>
              </a:ext>
            </a:extLst>
          </p:cNvPr>
          <p:cNvGraphicFramePr>
            <a:graphicFrameLocks noGrp="1"/>
          </p:cNvGraphicFramePr>
          <p:nvPr>
            <p:extLst>
              <p:ext uri="{D42A27DB-BD31-4B8C-83A1-F6EECF244321}">
                <p14:modId xmlns:p14="http://schemas.microsoft.com/office/powerpoint/2010/main" val="1503611366"/>
              </p:ext>
            </p:extLst>
          </p:nvPr>
        </p:nvGraphicFramePr>
        <p:xfrm>
          <a:off x="697794" y="1387034"/>
          <a:ext cx="11109195" cy="3708400"/>
        </p:xfrm>
        <a:graphic>
          <a:graphicData uri="http://schemas.openxmlformats.org/drawingml/2006/table">
            <a:tbl>
              <a:tblPr firstRow="1" bandRow="1">
                <a:tableStyleId>{8A107856-5554-42FB-B03E-39F5DBC370BA}</a:tableStyleId>
              </a:tblPr>
              <a:tblGrid>
                <a:gridCol w="2138500">
                  <a:extLst>
                    <a:ext uri="{9D8B030D-6E8A-4147-A177-3AD203B41FA5}">
                      <a16:colId xmlns:a16="http://schemas.microsoft.com/office/drawing/2014/main" val="1766165734"/>
                    </a:ext>
                  </a:extLst>
                </a:gridCol>
                <a:gridCol w="2213811">
                  <a:extLst>
                    <a:ext uri="{9D8B030D-6E8A-4147-A177-3AD203B41FA5}">
                      <a16:colId xmlns:a16="http://schemas.microsoft.com/office/drawing/2014/main" val="2769621505"/>
                    </a:ext>
                  </a:extLst>
                </a:gridCol>
                <a:gridCol w="2502568">
                  <a:extLst>
                    <a:ext uri="{9D8B030D-6E8A-4147-A177-3AD203B41FA5}">
                      <a16:colId xmlns:a16="http://schemas.microsoft.com/office/drawing/2014/main" val="3715829320"/>
                    </a:ext>
                  </a:extLst>
                </a:gridCol>
                <a:gridCol w="2133600">
                  <a:extLst>
                    <a:ext uri="{9D8B030D-6E8A-4147-A177-3AD203B41FA5}">
                      <a16:colId xmlns:a16="http://schemas.microsoft.com/office/drawing/2014/main" val="4263012779"/>
                    </a:ext>
                  </a:extLst>
                </a:gridCol>
                <a:gridCol w="2120716">
                  <a:extLst>
                    <a:ext uri="{9D8B030D-6E8A-4147-A177-3AD203B41FA5}">
                      <a16:colId xmlns:a16="http://schemas.microsoft.com/office/drawing/2014/main" val="964457403"/>
                    </a:ext>
                  </a:extLst>
                </a:gridCol>
              </a:tblGrid>
              <a:tr h="370840">
                <a:tc>
                  <a:txBody>
                    <a:bodyPr/>
                    <a:lstStyle/>
                    <a:p>
                      <a:pPr algn="ctr"/>
                      <a:r>
                        <a:rPr lang="en-US" sz="1800" dirty="0">
                          <a:solidFill>
                            <a:schemeClr val="bg1"/>
                          </a:solidFill>
                          <a:latin typeface="Arial" panose="020B0604020202020204" pitchFamily="34" charset="0"/>
                          <a:cs typeface="Arial" panose="020B0604020202020204" pitchFamily="34" charset="0"/>
                        </a:rPr>
                        <a:t>If you start with</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And you lose…</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You are left with…</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And you gain…</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You are EVEN!</a:t>
                      </a:r>
                    </a:p>
                  </a:txBody>
                  <a:tcPr>
                    <a:solidFill>
                      <a:schemeClr val="tx1"/>
                    </a:solidFill>
                  </a:tcPr>
                </a:tc>
                <a:extLst>
                  <a:ext uri="{0D108BD9-81ED-4DB2-BD59-A6C34878D82A}">
                    <a16:rowId xmlns:a16="http://schemas.microsoft.com/office/drawing/2014/main" val="797860743"/>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$90,000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11.1%</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212104049"/>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$85,000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17.6%</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420044689"/>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$80,000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25.0%</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54503920"/>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$75,000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33.3%</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99534886"/>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$70,000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42.9%</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34790461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$65,000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53.8%</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2302795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$60,000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66.7%</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32210487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$55,000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81.8%</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7677995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50%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$50,000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100.0%</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34553901"/>
                  </a:ext>
                </a:extLst>
              </a:tr>
            </a:tbl>
          </a:graphicData>
        </a:graphic>
      </p:graphicFrame>
    </p:spTree>
    <p:extLst>
      <p:ext uri="{BB962C8B-B14F-4D97-AF65-F5344CB8AC3E}">
        <p14:creationId xmlns:p14="http://schemas.microsoft.com/office/powerpoint/2010/main" val="99235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FDC03-A8F0-3E19-16CD-55752A9F912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37000"/>
                    </a14:imgEffect>
                  </a14:imgLayer>
                </a14:imgProps>
              </a:ext>
              <a:ext uri="{28A0092B-C50C-407E-A947-70E740481C1C}">
                <a14:useLocalDpi xmlns:a14="http://schemas.microsoft.com/office/drawing/2010/main" val="0"/>
              </a:ext>
            </a:extLst>
          </a:blip>
          <a:srcRect l="-410" t="18062" r="44" b="488"/>
          <a:stretch/>
        </p:blipFill>
        <p:spPr>
          <a:xfrm>
            <a:off x="1088740" y="906078"/>
            <a:ext cx="10036459" cy="4581410"/>
          </a:xfrm>
          <a:prstGeom prst="rect">
            <a:avLst/>
          </a:prstGeom>
        </p:spPr>
      </p:pic>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DID THIS HAVE TO HAPPEN?</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2">
            <a:extLst>
              <a:ext uri="{FF2B5EF4-FFF2-40B4-BE49-F238E27FC236}">
                <a16:creationId xmlns:a16="http://schemas.microsoft.com/office/drawing/2014/main" id="{D78EE635-052A-9D48-E1F3-BB16BE017A10}"/>
              </a:ext>
            </a:extLst>
          </p:cNvPr>
          <p:cNvSpPr txBox="1">
            <a:spLocks/>
          </p:cNvSpPr>
          <p:nvPr/>
        </p:nvSpPr>
        <p:spPr>
          <a:xfrm>
            <a:off x="1979297" y="3380994"/>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Accumulation</a:t>
            </a:r>
            <a:endParaRPr lang="en-US" sz="1800" dirty="0">
              <a:solidFill>
                <a:srgbClr val="231F2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160D29-7FC6-EC63-55E4-ABE58CDED3A7}"/>
              </a:ext>
            </a:extLst>
          </p:cNvPr>
          <p:cNvSpPr txBox="1">
            <a:spLocks/>
          </p:cNvSpPr>
          <p:nvPr/>
        </p:nvSpPr>
        <p:spPr>
          <a:xfrm>
            <a:off x="7110544" y="1370512"/>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Preservation</a:t>
            </a:r>
            <a:endParaRPr lang="en-US" sz="1800" dirty="0">
              <a:solidFill>
                <a:srgbClr val="231F20"/>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AF458FDD-01F9-80DF-A7D6-740408CBF8D2}"/>
              </a:ext>
            </a:extLst>
          </p:cNvPr>
          <p:cNvSpPr txBox="1">
            <a:spLocks/>
          </p:cNvSpPr>
          <p:nvPr/>
        </p:nvSpPr>
        <p:spPr>
          <a:xfrm>
            <a:off x="8365060" y="3380994"/>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Distribution</a:t>
            </a:r>
            <a:endParaRPr lang="en-US" sz="1800" dirty="0">
              <a:solidFill>
                <a:srgbClr val="231F20"/>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E8AB2855-8F29-480E-B0B0-E7C802F4AED4}"/>
              </a:ext>
            </a:extLst>
          </p:cNvPr>
          <p:cNvCxnSpPr>
            <a:cxnSpLocks/>
          </p:cNvCxnSpPr>
          <p:nvPr/>
        </p:nvCxnSpPr>
        <p:spPr>
          <a:xfrm>
            <a:off x="6303436" y="1589601"/>
            <a:ext cx="702605" cy="0"/>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C09A9279-E48E-2BCF-9468-46659CBCF2A4}"/>
              </a:ext>
            </a:extLst>
          </p:cNvPr>
          <p:cNvSpPr txBox="1">
            <a:spLocks/>
          </p:cNvSpPr>
          <p:nvPr/>
        </p:nvSpPr>
        <p:spPr>
          <a:xfrm>
            <a:off x="2375306" y="2082993"/>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Death Zone</a:t>
            </a:r>
            <a:endParaRPr lang="en-US" sz="1800" dirty="0">
              <a:solidFill>
                <a:srgbClr val="231F20"/>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DB617ED2-70F2-3579-572B-567E5538546D}"/>
              </a:ext>
            </a:extLst>
          </p:cNvPr>
          <p:cNvSpPr txBox="1">
            <a:spLocks/>
          </p:cNvSpPr>
          <p:nvPr/>
        </p:nvSpPr>
        <p:spPr>
          <a:xfrm>
            <a:off x="8685726" y="2082992"/>
            <a:ext cx="1526977"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Death Zone</a:t>
            </a:r>
            <a:endParaRPr lang="en-US" sz="1800" dirty="0">
              <a:solidFill>
                <a:srgbClr val="231F20"/>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8CE0F20-E501-BCC7-164C-B0B56E59F2E9}"/>
              </a:ext>
            </a:extLst>
          </p:cNvPr>
          <p:cNvCxnSpPr>
            <a:cxnSpLocks/>
          </p:cNvCxnSpPr>
          <p:nvPr/>
        </p:nvCxnSpPr>
        <p:spPr>
          <a:xfrm>
            <a:off x="6654738" y="2081635"/>
            <a:ext cx="187255" cy="0"/>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088353-6E24-0808-79B3-FBCCCEEECF5D}"/>
              </a:ext>
            </a:extLst>
          </p:cNvPr>
          <p:cNvCxnSpPr>
            <a:cxnSpLocks/>
          </p:cNvCxnSpPr>
          <p:nvPr/>
        </p:nvCxnSpPr>
        <p:spPr>
          <a:xfrm flipV="1">
            <a:off x="6841993" y="1576141"/>
            <a:ext cx="0" cy="505494"/>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1275AE-6392-48F7-FDC2-AB6285D84FD0}"/>
              </a:ext>
            </a:extLst>
          </p:cNvPr>
          <p:cNvCxnSpPr>
            <a:cxnSpLocks/>
          </p:cNvCxnSpPr>
          <p:nvPr/>
        </p:nvCxnSpPr>
        <p:spPr>
          <a:xfrm>
            <a:off x="3643888" y="3591598"/>
            <a:ext cx="4572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7EFEE7-2CBE-14A6-A833-CF3B4E1E5C70}"/>
              </a:ext>
            </a:extLst>
          </p:cNvPr>
          <p:cNvCxnSpPr>
            <a:cxnSpLocks/>
          </p:cNvCxnSpPr>
          <p:nvPr/>
        </p:nvCxnSpPr>
        <p:spPr>
          <a:xfrm>
            <a:off x="7810980" y="3573011"/>
            <a:ext cx="55408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08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04FC1DC3-2747-A61F-5165-E9A6B6CCEB67}"/>
              </a:ext>
            </a:extLst>
          </p:cNvPr>
          <p:cNvSpPr txBox="1"/>
          <p:nvPr/>
        </p:nvSpPr>
        <p:spPr>
          <a:xfrm>
            <a:off x="330920" y="2295912"/>
            <a:ext cx="2197510" cy="769441"/>
          </a:xfrm>
          <a:prstGeom prst="rect">
            <a:avLst/>
          </a:prstGeom>
          <a:noFill/>
        </p:spPr>
        <p:txBody>
          <a:bodyPr wrap="square" rtlCol="0">
            <a:spAutoFit/>
          </a:bodyPr>
          <a:lstStyle/>
          <a:p>
            <a:pPr algn="ctr"/>
            <a:r>
              <a:rPr lang="en-US" sz="4400" b="1" dirty="0">
                <a:solidFill>
                  <a:schemeClr val="accent1">
                    <a:lumMod val="50000"/>
                    <a:lumOff val="50000"/>
                  </a:schemeClr>
                </a:solidFill>
                <a:latin typeface="Arial" panose="020B0604020202020204" pitchFamily="34" charset="0"/>
                <a:cs typeface="Arial" panose="020B0604020202020204" pitchFamily="34" charset="0"/>
              </a:rPr>
              <a:t>$500K</a:t>
            </a:r>
          </a:p>
        </p:txBody>
      </p:sp>
      <p:pic>
        <p:nvPicPr>
          <p:cNvPr id="6" name="Graphic 5" descr="Coins outline">
            <a:extLst>
              <a:ext uri="{FF2B5EF4-FFF2-40B4-BE49-F238E27FC236}">
                <a16:creationId xmlns:a16="http://schemas.microsoft.com/office/drawing/2014/main" id="{83DA37CB-4CA6-60DD-B837-49BE5EA54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056" y="1487245"/>
            <a:ext cx="914400" cy="914400"/>
          </a:xfrm>
          <a:prstGeom prst="rect">
            <a:avLst/>
          </a:prstGeom>
        </p:spPr>
      </p:pic>
      <p:sp>
        <p:nvSpPr>
          <p:cNvPr id="17" name="Content Placeholder 2">
            <a:extLst>
              <a:ext uri="{FF2B5EF4-FFF2-40B4-BE49-F238E27FC236}">
                <a16:creationId xmlns:a16="http://schemas.microsoft.com/office/drawing/2014/main" id="{63CF31E6-1F31-AD05-FA0D-52E780F2BCF5}"/>
              </a:ext>
            </a:extLst>
          </p:cNvPr>
          <p:cNvSpPr txBox="1">
            <a:spLocks/>
          </p:cNvSpPr>
          <p:nvPr/>
        </p:nvSpPr>
        <p:spPr>
          <a:xfrm>
            <a:off x="1296075" y="5248687"/>
            <a:ext cx="9599849" cy="223056"/>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This hypothetical illustration is for illustrative purposes only, is no guarantee of return or future performance, and does not depict the actual performance of a specific product or its investment options.</a:t>
            </a:r>
          </a:p>
        </p:txBody>
      </p:sp>
    </p:spTree>
    <p:extLst>
      <p:ext uri="{BB962C8B-B14F-4D97-AF65-F5344CB8AC3E}">
        <p14:creationId xmlns:p14="http://schemas.microsoft.com/office/powerpoint/2010/main" val="112254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50C22-901C-307F-9E01-0EC4A10B19E6}"/>
              </a:ext>
            </a:extLst>
          </p:cNvPr>
          <p:cNvPicPr>
            <a:picLocks noChangeAspect="1"/>
          </p:cNvPicPr>
          <p:nvPr/>
        </p:nvPicPr>
        <p:blipFill>
          <a:blip r:embed="rId2"/>
          <a:srcRect t="9471" b="9471"/>
          <a:stretch/>
        </p:blipFill>
        <p:spPr>
          <a:xfrm>
            <a:off x="0" y="0"/>
            <a:ext cx="12192000" cy="553538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1"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1596846"/>
            <a:ext cx="9633251" cy="1918089"/>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000" b="1" spc="-150" dirty="0">
                <a:solidFill>
                  <a:schemeClr val="bg1"/>
                </a:solidFill>
                <a:latin typeface="Arial Narrow" panose="020B0604020202020204" pitchFamily="34" charset="0"/>
                <a:cs typeface="Arial Narrow" panose="020B0604020202020204" pitchFamily="34" charset="0"/>
              </a:rPr>
              <a:t>THE REASON WE’RE ALL HERE</a:t>
            </a:r>
            <a:endParaRPr lang="en-US" sz="5400" b="1" spc="-150" dirty="0">
              <a:solidFill>
                <a:schemeClr val="bg1"/>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7F9D046-D6F7-299C-7608-97C5CB35F5DF}"/>
              </a:ext>
            </a:extLst>
          </p:cNvPr>
          <p:cNvSpPr txBox="1"/>
          <p:nvPr/>
        </p:nvSpPr>
        <p:spPr>
          <a:xfrm>
            <a:off x="1279374" y="3556027"/>
            <a:ext cx="9633251"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000" dirty="0">
                <a:solidFill>
                  <a:schemeClr val="bg2"/>
                </a:solidFill>
                <a:latin typeface="Arial Narrow" panose="020B0604020202020204" pitchFamily="34" charset="0"/>
                <a:cs typeface="Arial Narrow" panose="020B0604020202020204" pitchFamily="34" charset="0"/>
              </a:rPr>
              <a:t>RETIRING TODAY LOOKS DIFFERENT</a:t>
            </a:r>
          </a:p>
        </p:txBody>
      </p:sp>
    </p:spTree>
    <p:extLst>
      <p:ext uri="{BB962C8B-B14F-4D97-AF65-F5344CB8AC3E}">
        <p14:creationId xmlns:p14="http://schemas.microsoft.com/office/powerpoint/2010/main" val="23165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04FC1DC3-2747-A61F-5165-E9A6B6CCEB67}"/>
              </a:ext>
            </a:extLst>
          </p:cNvPr>
          <p:cNvSpPr txBox="1"/>
          <p:nvPr/>
        </p:nvSpPr>
        <p:spPr>
          <a:xfrm>
            <a:off x="330920" y="2295912"/>
            <a:ext cx="2197510" cy="769441"/>
          </a:xfrm>
          <a:prstGeom prst="rect">
            <a:avLst/>
          </a:prstGeom>
          <a:noFill/>
        </p:spPr>
        <p:txBody>
          <a:bodyPr wrap="square" rtlCol="0">
            <a:spAutoFit/>
          </a:bodyPr>
          <a:lstStyle/>
          <a:p>
            <a:pPr algn="ctr"/>
            <a:r>
              <a:rPr lang="en-US" sz="4400" b="1" dirty="0">
                <a:solidFill>
                  <a:schemeClr val="accent1">
                    <a:lumMod val="50000"/>
                    <a:lumOff val="50000"/>
                  </a:schemeClr>
                </a:solidFill>
                <a:latin typeface="Arial" panose="020B0604020202020204" pitchFamily="34" charset="0"/>
                <a:cs typeface="Arial" panose="020B0604020202020204" pitchFamily="34" charset="0"/>
              </a:rPr>
              <a:t>$500K</a:t>
            </a:r>
          </a:p>
        </p:txBody>
      </p:sp>
      <p:pic>
        <p:nvPicPr>
          <p:cNvPr id="6" name="Graphic 5" descr="Coins outline">
            <a:extLst>
              <a:ext uri="{FF2B5EF4-FFF2-40B4-BE49-F238E27FC236}">
                <a16:creationId xmlns:a16="http://schemas.microsoft.com/office/drawing/2014/main" id="{83DA37CB-4CA6-60DD-B837-49BE5EA54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056" y="1487245"/>
            <a:ext cx="914400" cy="914400"/>
          </a:xfrm>
          <a:prstGeom prst="rect">
            <a:avLst/>
          </a:prstGeom>
        </p:spPr>
      </p:pic>
      <p:sp>
        <p:nvSpPr>
          <p:cNvPr id="17" name="Content Placeholder 2">
            <a:extLst>
              <a:ext uri="{FF2B5EF4-FFF2-40B4-BE49-F238E27FC236}">
                <a16:creationId xmlns:a16="http://schemas.microsoft.com/office/drawing/2014/main" id="{63CF31E6-1F31-AD05-FA0D-52E780F2BCF5}"/>
              </a:ext>
            </a:extLst>
          </p:cNvPr>
          <p:cNvSpPr txBox="1">
            <a:spLocks/>
          </p:cNvSpPr>
          <p:nvPr/>
        </p:nvSpPr>
        <p:spPr>
          <a:xfrm>
            <a:off x="1296075" y="5248687"/>
            <a:ext cx="9599849" cy="223056"/>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This hypothetical illustration is for illustrative purposes only, is no guarantee of return or future performance, and does not depict the actual performance of a specific product or its investment options.</a:t>
            </a:r>
          </a:p>
        </p:txBody>
      </p:sp>
      <p:sp>
        <p:nvSpPr>
          <p:cNvPr id="2" name="Rectangle 1">
            <a:extLst>
              <a:ext uri="{FF2B5EF4-FFF2-40B4-BE49-F238E27FC236}">
                <a16:creationId xmlns:a16="http://schemas.microsoft.com/office/drawing/2014/main" id="{8F0AE572-0744-CAA5-CBC7-A3859D76C4E8}"/>
              </a:ext>
            </a:extLst>
          </p:cNvPr>
          <p:cNvSpPr/>
          <p:nvPr/>
        </p:nvSpPr>
        <p:spPr>
          <a:xfrm>
            <a:off x="2451371" y="1492988"/>
            <a:ext cx="10326007" cy="1383875"/>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BE3EAB6-EEB2-4D16-E92B-C06E3A85A247}"/>
              </a:ext>
            </a:extLst>
          </p:cNvPr>
          <p:cNvGrpSpPr/>
          <p:nvPr/>
        </p:nvGrpSpPr>
        <p:grpSpPr>
          <a:xfrm>
            <a:off x="2754808" y="1732268"/>
            <a:ext cx="2232938" cy="1931057"/>
            <a:chOff x="2754808" y="1747638"/>
            <a:chExt cx="2232938" cy="1931057"/>
          </a:xfrm>
        </p:grpSpPr>
        <p:sp>
          <p:nvSpPr>
            <p:cNvPr id="7" name="TextBox 6">
              <a:extLst>
                <a:ext uri="{FF2B5EF4-FFF2-40B4-BE49-F238E27FC236}">
                  <a16:creationId xmlns:a16="http://schemas.microsoft.com/office/drawing/2014/main" id="{B642C3EF-2595-8B8F-16C8-D9E851E9DDED}"/>
                </a:ext>
              </a:extLst>
            </p:cNvPr>
            <p:cNvSpPr txBox="1"/>
            <p:nvPr/>
          </p:nvSpPr>
          <p:spPr>
            <a:xfrm>
              <a:off x="2754808" y="2909254"/>
              <a:ext cx="219751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$750K</a:t>
              </a:r>
            </a:p>
          </p:txBody>
        </p:sp>
        <p:sp>
          <p:nvSpPr>
            <p:cNvPr id="9" name="TextBox 8">
              <a:extLst>
                <a:ext uri="{FF2B5EF4-FFF2-40B4-BE49-F238E27FC236}">
                  <a16:creationId xmlns:a16="http://schemas.microsoft.com/office/drawing/2014/main" id="{8A04161B-2701-2444-24A4-A14105B8EDFF}"/>
                </a:ext>
              </a:extLst>
            </p:cNvPr>
            <p:cNvSpPr txBox="1"/>
            <p:nvPr/>
          </p:nvSpPr>
          <p:spPr>
            <a:xfrm>
              <a:off x="2895397" y="1747638"/>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1</a:t>
              </a:r>
            </a:p>
            <a:p>
              <a:pPr algn="ctr"/>
              <a:r>
                <a:rPr lang="en-US" sz="2800" b="1" dirty="0">
                  <a:solidFill>
                    <a:schemeClr val="bg1"/>
                  </a:solidFill>
                  <a:latin typeface="Arial" panose="020B0604020202020204" pitchFamily="34" charset="0"/>
                  <a:cs typeface="Arial" panose="020B0604020202020204" pitchFamily="34" charset="0"/>
                </a:rPr>
                <a:t>+50%</a:t>
              </a:r>
            </a:p>
          </p:txBody>
        </p:sp>
        <p:sp>
          <p:nvSpPr>
            <p:cNvPr id="10" name="Arrow: Right 48">
              <a:extLst>
                <a:ext uri="{FF2B5EF4-FFF2-40B4-BE49-F238E27FC236}">
                  <a16:creationId xmlns:a16="http://schemas.microsoft.com/office/drawing/2014/main" id="{514146C6-FCF5-48CE-BE1D-26D41EB6FC0B}"/>
                </a:ext>
              </a:extLst>
            </p:cNvPr>
            <p:cNvSpPr/>
            <p:nvPr/>
          </p:nvSpPr>
          <p:spPr>
            <a:xfrm rot="16200000">
              <a:off x="4314765" y="1860592"/>
              <a:ext cx="779925" cy="566036"/>
            </a:xfrm>
            <a:prstGeom prst="rightArrow">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DDEE702E-F8FB-DB25-EB22-63AF4192FFAD}"/>
              </a:ext>
            </a:extLst>
          </p:cNvPr>
          <p:cNvGrpSpPr/>
          <p:nvPr/>
        </p:nvGrpSpPr>
        <p:grpSpPr>
          <a:xfrm>
            <a:off x="5420594" y="1726258"/>
            <a:ext cx="2253184" cy="1949274"/>
            <a:chOff x="5420594" y="1741628"/>
            <a:chExt cx="2253184" cy="1949274"/>
          </a:xfrm>
        </p:grpSpPr>
        <p:sp>
          <p:nvSpPr>
            <p:cNvPr id="12" name="TextBox 11">
              <a:extLst>
                <a:ext uri="{FF2B5EF4-FFF2-40B4-BE49-F238E27FC236}">
                  <a16:creationId xmlns:a16="http://schemas.microsoft.com/office/drawing/2014/main" id="{5F87B1A0-7155-41AE-A6B9-0E337F0CC2A8}"/>
                </a:ext>
              </a:extLst>
            </p:cNvPr>
            <p:cNvSpPr txBox="1"/>
            <p:nvPr/>
          </p:nvSpPr>
          <p:spPr>
            <a:xfrm>
              <a:off x="5420594" y="2921461"/>
              <a:ext cx="219751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$375K</a:t>
              </a:r>
            </a:p>
          </p:txBody>
        </p:sp>
        <p:sp>
          <p:nvSpPr>
            <p:cNvPr id="13" name="TextBox 12">
              <a:extLst>
                <a:ext uri="{FF2B5EF4-FFF2-40B4-BE49-F238E27FC236}">
                  <a16:creationId xmlns:a16="http://schemas.microsoft.com/office/drawing/2014/main" id="{C4B56DAC-0660-1EC1-89C8-55C719A12688}"/>
                </a:ext>
              </a:extLst>
            </p:cNvPr>
            <p:cNvSpPr txBox="1"/>
            <p:nvPr/>
          </p:nvSpPr>
          <p:spPr>
            <a:xfrm>
              <a:off x="5556472" y="1741628"/>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2</a:t>
              </a:r>
            </a:p>
            <a:p>
              <a:pPr algn="ctr"/>
              <a:r>
                <a:rPr lang="en-US" sz="2800" b="1" dirty="0">
                  <a:solidFill>
                    <a:schemeClr val="bg1"/>
                  </a:solidFill>
                  <a:latin typeface="Arial" panose="020B0604020202020204" pitchFamily="34" charset="0"/>
                  <a:cs typeface="Arial" panose="020B0604020202020204" pitchFamily="34" charset="0"/>
                </a:rPr>
                <a:t>-50%</a:t>
              </a:r>
            </a:p>
          </p:txBody>
        </p:sp>
        <p:sp>
          <p:nvSpPr>
            <p:cNvPr id="14" name="Arrow: Right 48">
              <a:extLst>
                <a:ext uri="{FF2B5EF4-FFF2-40B4-BE49-F238E27FC236}">
                  <a16:creationId xmlns:a16="http://schemas.microsoft.com/office/drawing/2014/main" id="{6709128B-DB6F-B055-7C2B-EC6D4926DB57}"/>
                </a:ext>
              </a:extLst>
            </p:cNvPr>
            <p:cNvSpPr/>
            <p:nvPr/>
          </p:nvSpPr>
          <p:spPr>
            <a:xfrm rot="5400000">
              <a:off x="7000797" y="1923949"/>
              <a:ext cx="779925" cy="56603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grpSp>
      <p:grpSp>
        <p:nvGrpSpPr>
          <p:cNvPr id="15" name="Group 14">
            <a:extLst>
              <a:ext uri="{FF2B5EF4-FFF2-40B4-BE49-F238E27FC236}">
                <a16:creationId xmlns:a16="http://schemas.microsoft.com/office/drawing/2014/main" id="{3FE2B8B7-4C43-132A-E8C1-C88218E55FD3}"/>
              </a:ext>
            </a:extLst>
          </p:cNvPr>
          <p:cNvGrpSpPr/>
          <p:nvPr/>
        </p:nvGrpSpPr>
        <p:grpSpPr>
          <a:xfrm>
            <a:off x="7766726" y="1725602"/>
            <a:ext cx="3099101" cy="1949930"/>
            <a:chOff x="7766726" y="1740972"/>
            <a:chExt cx="3099101" cy="1949930"/>
          </a:xfrm>
        </p:grpSpPr>
        <p:sp>
          <p:nvSpPr>
            <p:cNvPr id="16" name="TextBox 15">
              <a:extLst>
                <a:ext uri="{FF2B5EF4-FFF2-40B4-BE49-F238E27FC236}">
                  <a16:creationId xmlns:a16="http://schemas.microsoft.com/office/drawing/2014/main" id="{8A0A1957-E42D-C6E7-A0ED-C18D804E4B20}"/>
                </a:ext>
              </a:extLst>
            </p:cNvPr>
            <p:cNvSpPr txBox="1"/>
            <p:nvPr/>
          </p:nvSpPr>
          <p:spPr>
            <a:xfrm>
              <a:off x="7766726" y="2921461"/>
              <a:ext cx="3099101"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$487.5K</a:t>
              </a:r>
            </a:p>
          </p:txBody>
        </p:sp>
        <p:sp>
          <p:nvSpPr>
            <p:cNvPr id="18" name="TextBox 17">
              <a:extLst>
                <a:ext uri="{FF2B5EF4-FFF2-40B4-BE49-F238E27FC236}">
                  <a16:creationId xmlns:a16="http://schemas.microsoft.com/office/drawing/2014/main" id="{405EDE6F-EBA9-FF73-0472-9D9691D622EF}"/>
                </a:ext>
              </a:extLst>
            </p:cNvPr>
            <p:cNvSpPr txBox="1"/>
            <p:nvPr/>
          </p:nvSpPr>
          <p:spPr>
            <a:xfrm>
              <a:off x="8192049" y="1740972"/>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3</a:t>
              </a:r>
            </a:p>
            <a:p>
              <a:pPr algn="ctr"/>
              <a:r>
                <a:rPr lang="en-US" sz="2800" b="1" dirty="0">
                  <a:solidFill>
                    <a:schemeClr val="bg1"/>
                  </a:solidFill>
                  <a:latin typeface="Arial" panose="020B0604020202020204" pitchFamily="34" charset="0"/>
                  <a:cs typeface="Arial" panose="020B0604020202020204" pitchFamily="34" charset="0"/>
                </a:rPr>
                <a:t>+30%</a:t>
              </a:r>
            </a:p>
          </p:txBody>
        </p:sp>
        <p:sp>
          <p:nvSpPr>
            <p:cNvPr id="19" name="Arrow: Right 48">
              <a:extLst>
                <a:ext uri="{FF2B5EF4-FFF2-40B4-BE49-F238E27FC236}">
                  <a16:creationId xmlns:a16="http://schemas.microsoft.com/office/drawing/2014/main" id="{97A8F42A-3842-0A21-2623-4061DE8C84A5}"/>
                </a:ext>
              </a:extLst>
            </p:cNvPr>
            <p:cNvSpPr/>
            <p:nvPr/>
          </p:nvSpPr>
          <p:spPr>
            <a:xfrm rot="16200000">
              <a:off x="9636374" y="1923293"/>
              <a:ext cx="779925" cy="566036"/>
            </a:xfrm>
            <a:prstGeom prst="rightArrow">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D264228C-003C-FDDB-2385-3D206F9065C0}"/>
              </a:ext>
            </a:extLst>
          </p:cNvPr>
          <p:cNvSpPr txBox="1"/>
          <p:nvPr/>
        </p:nvSpPr>
        <p:spPr>
          <a:xfrm>
            <a:off x="-192211" y="3754338"/>
            <a:ext cx="11547599" cy="1477328"/>
          </a:xfrm>
          <a:prstGeom prst="rect">
            <a:avLst/>
          </a:prstGeom>
          <a:noFill/>
        </p:spPr>
        <p:txBody>
          <a:bodyPr wrap="square" rtlCol="0" anchor="ctr">
            <a:spAutoFit/>
          </a:bodyPr>
          <a:lstStyle/>
          <a:p>
            <a:pPr lvl="1" algn="ctr">
              <a:spcBef>
                <a:spcPct val="0"/>
              </a:spcBef>
            </a:pPr>
            <a:r>
              <a:rPr lang="en-US" altLang="en-US" sz="3600" b="1" dirty="0">
                <a:solidFill>
                  <a:srgbClr val="231F20"/>
                </a:solidFill>
                <a:latin typeface="Arial" panose="020B0604020202020204" pitchFamily="34" charset="0"/>
                <a:cs typeface="Arial" panose="020B0604020202020204" pitchFamily="34" charset="0"/>
              </a:rPr>
              <a:t>You’ve averaged a </a:t>
            </a:r>
            <a:r>
              <a:rPr lang="en-US" altLang="en-US" sz="3600" b="1" u="sng" dirty="0">
                <a:solidFill>
                  <a:srgbClr val="231F20"/>
                </a:solidFill>
                <a:latin typeface="Arial" panose="020B0604020202020204" pitchFamily="34" charset="0"/>
                <a:cs typeface="Arial" panose="020B0604020202020204" pitchFamily="34" charset="0"/>
              </a:rPr>
              <a:t>10% RETURN</a:t>
            </a:r>
          </a:p>
          <a:p>
            <a:pPr lvl="1" algn="ctr">
              <a:spcBef>
                <a:spcPct val="0"/>
              </a:spcBef>
            </a:pPr>
            <a:r>
              <a:rPr lang="en-US" altLang="en-US" sz="3600" b="1" dirty="0">
                <a:solidFill>
                  <a:srgbClr val="231F20"/>
                </a:solidFill>
                <a:latin typeface="Arial" panose="020B0604020202020204" pitchFamily="34" charset="0"/>
                <a:cs typeface="Arial" panose="020B0604020202020204" pitchFamily="34" charset="0"/>
              </a:rPr>
              <a:t>over three years but your value is </a:t>
            </a:r>
            <a:r>
              <a:rPr lang="en-US" altLang="en-US" sz="3600" b="1" dirty="0">
                <a:solidFill>
                  <a:schemeClr val="accent1">
                    <a:lumMod val="50000"/>
                    <a:lumOff val="50000"/>
                  </a:schemeClr>
                </a:solidFill>
                <a:latin typeface="Arial" panose="020B0604020202020204" pitchFamily="34" charset="0"/>
                <a:cs typeface="Arial" panose="020B0604020202020204" pitchFamily="34" charset="0"/>
              </a:rPr>
              <a:t>$487.5K</a:t>
            </a:r>
          </a:p>
          <a:p>
            <a:endParaRPr lang="en-US" dirty="0"/>
          </a:p>
        </p:txBody>
      </p:sp>
    </p:spTree>
    <p:extLst>
      <p:ext uri="{BB962C8B-B14F-4D97-AF65-F5344CB8AC3E}">
        <p14:creationId xmlns:p14="http://schemas.microsoft.com/office/powerpoint/2010/main" val="305237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1" name="Text Placeholder 2">
            <a:extLst>
              <a:ext uri="{FF2B5EF4-FFF2-40B4-BE49-F238E27FC236}">
                <a16:creationId xmlns:a16="http://schemas.microsoft.com/office/drawing/2014/main" id="{0EEA3CEC-6C0C-FC0C-1197-BECD788E22DA}"/>
              </a:ext>
            </a:extLst>
          </p:cNvPr>
          <p:cNvSpPr txBox="1">
            <a:spLocks/>
          </p:cNvSpPr>
          <p:nvPr/>
        </p:nvSpPr>
        <p:spPr>
          <a:xfrm>
            <a:off x="537124" y="2469906"/>
            <a:ext cx="10977074" cy="823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t>NEVER ASK WHAT MY AVERAGE RATE OF RETURN IS…</a:t>
            </a:r>
          </a:p>
        </p:txBody>
      </p:sp>
      <p:sp>
        <p:nvSpPr>
          <p:cNvPr id="22" name="Text Placeholder 2">
            <a:extLst>
              <a:ext uri="{FF2B5EF4-FFF2-40B4-BE49-F238E27FC236}">
                <a16:creationId xmlns:a16="http://schemas.microsoft.com/office/drawing/2014/main" id="{01CB5437-CF6A-7B79-4F3F-A5FA88C21F8E}"/>
              </a:ext>
            </a:extLst>
          </p:cNvPr>
          <p:cNvSpPr txBox="1">
            <a:spLocks/>
          </p:cNvSpPr>
          <p:nvPr/>
        </p:nvSpPr>
        <p:spPr>
          <a:xfrm>
            <a:off x="677801" y="3099289"/>
            <a:ext cx="10836397"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231F20"/>
                </a:solidFill>
                <a:latin typeface=""/>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6000" dirty="0">
                <a:solidFill>
                  <a:schemeClr val="accent1">
                    <a:lumMod val="50000"/>
                    <a:lumOff val="50000"/>
                  </a:schemeClr>
                </a:solidFill>
                <a:latin typeface="Arial Narrow" panose="020B0604020202020204" pitchFamily="34" charset="0"/>
                <a:cs typeface="Arial Narrow" panose="020B0604020202020204" pitchFamily="34" charset="0"/>
              </a:rPr>
              <a:t>ASK “WHAT IS MY YIELD?”</a:t>
            </a:r>
          </a:p>
        </p:txBody>
      </p:sp>
    </p:spTree>
    <p:extLst>
      <p:ext uri="{BB962C8B-B14F-4D97-AF65-F5344CB8AC3E}">
        <p14:creationId xmlns:p14="http://schemas.microsoft.com/office/powerpoint/2010/main" val="340177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E339B-CB74-9F36-A902-0220CE7F7F92}"/>
              </a:ext>
            </a:extLst>
          </p:cNvPr>
          <p:cNvSpPr/>
          <p:nvPr/>
        </p:nvSpPr>
        <p:spPr>
          <a:xfrm>
            <a:off x="-1" y="-145774"/>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5497724A-EDE8-CD0C-8823-BDD614D479D5}"/>
              </a:ext>
            </a:extLst>
          </p:cNvPr>
          <p:cNvSpPr txBox="1"/>
          <p:nvPr/>
        </p:nvSpPr>
        <p:spPr>
          <a:xfrm>
            <a:off x="839788" y="3601402"/>
            <a:ext cx="3521197" cy="2185214"/>
          </a:xfrm>
          <a:prstGeom prst="rect">
            <a:avLst/>
          </a:prstGeom>
          <a:noFill/>
        </p:spPr>
        <p:txBody>
          <a:bodyPr wrap="square">
            <a:spAutoFit/>
          </a:bodyPr>
          <a:lstStyle/>
          <a:p>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https://www.macrotrends.net/2526/sp-500-historical-annual-returns Accessed 1/16/2026</a:t>
            </a:r>
          </a:p>
          <a:p>
            <a:endPar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363A3E"/>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p>
          <a:p>
            <a:endParaRPr lang="en-US" sz="800" i="1" dirty="0">
              <a:solidFill>
                <a:srgbClr val="231F2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Table 2">
            <a:extLst>
              <a:ext uri="{FF2B5EF4-FFF2-40B4-BE49-F238E27FC236}">
                <a16:creationId xmlns:a16="http://schemas.microsoft.com/office/drawing/2014/main" id="{16E70FF4-599B-AB4A-8BBE-57DB929F53B5}"/>
              </a:ext>
            </a:extLst>
          </p:cNvPr>
          <p:cNvGraphicFramePr>
            <a:graphicFrameLocks noGrp="1"/>
          </p:cNvGraphicFramePr>
          <p:nvPr>
            <p:extLst>
              <p:ext uri="{D42A27DB-BD31-4B8C-83A1-F6EECF244321}">
                <p14:modId xmlns:p14="http://schemas.microsoft.com/office/powerpoint/2010/main" val="2527722806"/>
              </p:ext>
            </p:extLst>
          </p:nvPr>
        </p:nvGraphicFramePr>
        <p:xfrm>
          <a:off x="4669947" y="237792"/>
          <a:ext cx="6968700" cy="6382417"/>
        </p:xfrm>
        <a:graphic>
          <a:graphicData uri="http://schemas.openxmlformats.org/drawingml/2006/table">
            <a:tbl>
              <a:tblPr firstRow="1" bandRow="1">
                <a:tableStyleId>{793D81CF-94F2-401A-BA57-92F5A7B2D0C5}</a:tableStyleId>
              </a:tblPr>
              <a:tblGrid>
                <a:gridCol w="540278">
                  <a:extLst>
                    <a:ext uri="{9D8B030D-6E8A-4147-A177-3AD203B41FA5}">
                      <a16:colId xmlns:a16="http://schemas.microsoft.com/office/drawing/2014/main" val="3870115412"/>
                    </a:ext>
                  </a:extLst>
                </a:gridCol>
                <a:gridCol w="1960925">
                  <a:extLst>
                    <a:ext uri="{9D8B030D-6E8A-4147-A177-3AD203B41FA5}">
                      <a16:colId xmlns:a16="http://schemas.microsoft.com/office/drawing/2014/main" val="4184258226"/>
                    </a:ext>
                  </a:extLst>
                </a:gridCol>
                <a:gridCol w="2481942">
                  <a:extLst>
                    <a:ext uri="{9D8B030D-6E8A-4147-A177-3AD203B41FA5}">
                      <a16:colId xmlns:a16="http://schemas.microsoft.com/office/drawing/2014/main" val="23139006"/>
                    </a:ext>
                  </a:extLst>
                </a:gridCol>
                <a:gridCol w="1985555">
                  <a:extLst>
                    <a:ext uri="{9D8B030D-6E8A-4147-A177-3AD203B41FA5}">
                      <a16:colId xmlns:a16="http://schemas.microsoft.com/office/drawing/2014/main" val="1931494437"/>
                    </a:ext>
                  </a:extLst>
                </a:gridCol>
              </a:tblGrid>
              <a:tr h="270313">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254671">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$869,600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-13.04%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54671">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$819,600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$628,059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254671">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$578,059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$730,552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54671">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$680,552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$741,733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54671">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$691,733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$712,485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54671">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$662,485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$752,716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54671">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$702,716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$727,521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54671">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$677,521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$416,743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54671">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$366,743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54671">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$402,745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54671">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54671">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$354,216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54671">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$351,716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54671">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$405,824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54671">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$402,047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54671">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$349,112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$382,418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54671">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$332,418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254671">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$346,973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$325,322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254671">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$275,322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254671">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$304,835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$354,401</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54671">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$304,401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$386,254</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54671">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$336,254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$270,887</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54671">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$220,887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$275,181</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r h="254671">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$275,181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$341,857</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987690876"/>
                  </a:ext>
                </a:extLst>
              </a:tr>
            </a:tbl>
          </a:graphicData>
        </a:graphic>
      </p:graphicFrame>
      <p:sp>
        <p:nvSpPr>
          <p:cNvPr id="12" name="Oval 11">
            <a:extLst>
              <a:ext uri="{FF2B5EF4-FFF2-40B4-BE49-F238E27FC236}">
                <a16:creationId xmlns:a16="http://schemas.microsoft.com/office/drawing/2014/main" id="{4952FD85-D84F-7095-4ED7-B44C609C3348}"/>
              </a:ext>
            </a:extLst>
          </p:cNvPr>
          <p:cNvSpPr/>
          <p:nvPr/>
        </p:nvSpPr>
        <p:spPr>
          <a:xfrm>
            <a:off x="7833542" y="6293251"/>
            <a:ext cx="1146335" cy="431030"/>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S&amp;P 500 YEAR 2001 - 2024</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AVG RETURN 5.90%</a:t>
            </a:r>
          </a:p>
        </p:txBody>
      </p:sp>
      <p:sp>
        <p:nvSpPr>
          <p:cNvPr id="13" name="Title 3">
            <a:extLst>
              <a:ext uri="{FF2B5EF4-FFF2-40B4-BE49-F238E27FC236}">
                <a16:creationId xmlns:a16="http://schemas.microsoft.com/office/drawing/2014/main" id="{B30EE844-A13B-7069-B7A4-53D90A509FFF}"/>
              </a:ext>
            </a:extLst>
          </p:cNvPr>
          <p:cNvSpPr txBox="1">
            <a:spLocks/>
          </p:cNvSpPr>
          <p:nvPr/>
        </p:nvSpPr>
        <p:spPr>
          <a:xfrm>
            <a:off x="838200" y="6667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chemeClr val="tx1"/>
                </a:solidFill>
              </a:rPr>
              <a:t>SEQUENCE OF </a:t>
            </a:r>
            <a:br>
              <a:rPr lang="en-US" spc="-150" dirty="0">
                <a:solidFill>
                  <a:schemeClr val="tx1"/>
                </a:solidFill>
              </a:rPr>
            </a:br>
            <a:r>
              <a:rPr lang="en-US" spc="-150" dirty="0">
                <a:solidFill>
                  <a:schemeClr val="tx1"/>
                </a:solidFill>
              </a:rPr>
              <a:t>RETURNS</a:t>
            </a:r>
            <a:endParaRPr lang="en-US" dirty="0">
              <a:solidFill>
                <a:schemeClr val="tx1"/>
              </a:solidFill>
            </a:endParaRPr>
          </a:p>
        </p:txBody>
      </p:sp>
      <p:sp>
        <p:nvSpPr>
          <p:cNvPr id="14" name="Rectangle 13">
            <a:extLst>
              <a:ext uri="{FF2B5EF4-FFF2-40B4-BE49-F238E27FC236}">
                <a16:creationId xmlns:a16="http://schemas.microsoft.com/office/drawing/2014/main" id="{1B0D7AD8-568C-B5DC-BA05-C75D9DD8501B}"/>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25219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FF89DB-9402-859E-AC41-7BBDF0416AC8}"/>
              </a:ext>
            </a:extLst>
          </p:cNvPr>
          <p:cNvSpPr/>
          <p:nvPr/>
        </p:nvSpPr>
        <p:spPr>
          <a:xfrm>
            <a:off x="-1" y="-145774"/>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S&amp;P 500 YEAR 2024 - 2001</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AVG RETURN 5.90%</a:t>
            </a:r>
          </a:p>
        </p:txBody>
      </p:sp>
      <p:sp>
        <p:nvSpPr>
          <p:cNvPr id="8" name="Title 3">
            <a:extLst>
              <a:ext uri="{FF2B5EF4-FFF2-40B4-BE49-F238E27FC236}">
                <a16:creationId xmlns:a16="http://schemas.microsoft.com/office/drawing/2014/main" id="{C4A97A2F-77B5-3F59-882D-708A9E309323}"/>
              </a:ext>
            </a:extLst>
          </p:cNvPr>
          <p:cNvSpPr txBox="1">
            <a:spLocks/>
          </p:cNvSpPr>
          <p:nvPr/>
        </p:nvSpPr>
        <p:spPr>
          <a:xfrm>
            <a:off x="838200" y="6667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chemeClr val="tx1"/>
                </a:solidFill>
              </a:rPr>
              <a:t>SEQUENCE OF </a:t>
            </a:r>
            <a:br>
              <a:rPr lang="en-US" spc="-150" dirty="0">
                <a:solidFill>
                  <a:schemeClr val="tx1"/>
                </a:solidFill>
              </a:rPr>
            </a:br>
            <a:r>
              <a:rPr lang="en-US" spc="-150" dirty="0">
                <a:solidFill>
                  <a:schemeClr val="tx1"/>
                </a:solidFill>
              </a:rPr>
              <a:t>RETURNS</a:t>
            </a:r>
            <a:endParaRPr lang="en-US" dirty="0">
              <a:solidFill>
                <a:schemeClr val="tx1"/>
              </a:solidFill>
            </a:endParaRPr>
          </a:p>
        </p:txBody>
      </p:sp>
      <p:sp>
        <p:nvSpPr>
          <p:cNvPr id="10" name="Rectangle 9">
            <a:extLst>
              <a:ext uri="{FF2B5EF4-FFF2-40B4-BE49-F238E27FC236}">
                <a16:creationId xmlns:a16="http://schemas.microsoft.com/office/drawing/2014/main" id="{42FDE5E1-04E2-AC49-D8A4-CAA527F22740}"/>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Box 10">
            <a:extLst>
              <a:ext uri="{FF2B5EF4-FFF2-40B4-BE49-F238E27FC236}">
                <a16:creationId xmlns:a16="http://schemas.microsoft.com/office/drawing/2014/main" id="{3633D4F6-E160-008B-4889-31973885F9C0}"/>
              </a:ext>
            </a:extLst>
          </p:cNvPr>
          <p:cNvSpPr txBox="1"/>
          <p:nvPr/>
        </p:nvSpPr>
        <p:spPr>
          <a:xfrm>
            <a:off x="839788" y="3601402"/>
            <a:ext cx="3521197" cy="2185214"/>
          </a:xfrm>
          <a:prstGeom prst="rect">
            <a:avLst/>
          </a:prstGeom>
          <a:noFill/>
        </p:spPr>
        <p:txBody>
          <a:bodyPr wrap="square">
            <a:spAutoFit/>
          </a:bodyPr>
          <a:lstStyle/>
          <a:p>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https://www.macrotrends.net/2526/sp-500-historical-annual-returns</a:t>
            </a:r>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Accessed 1/16/2026.</a:t>
            </a:r>
          </a:p>
          <a:p>
            <a:endPar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363A3E"/>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p>
          <a:p>
            <a:endParaRPr lang="en-US" sz="800" i="1" dirty="0">
              <a:solidFill>
                <a:srgbClr val="231F2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3" name="Table 2">
            <a:extLst>
              <a:ext uri="{FF2B5EF4-FFF2-40B4-BE49-F238E27FC236}">
                <a16:creationId xmlns:a16="http://schemas.microsoft.com/office/drawing/2014/main" id="{47780636-5DC6-65AB-9EF5-4F9D9A515409}"/>
              </a:ext>
            </a:extLst>
          </p:cNvPr>
          <p:cNvGraphicFramePr>
            <a:graphicFrameLocks noGrp="1"/>
          </p:cNvGraphicFramePr>
          <p:nvPr>
            <p:extLst>
              <p:ext uri="{D42A27DB-BD31-4B8C-83A1-F6EECF244321}">
                <p14:modId xmlns:p14="http://schemas.microsoft.com/office/powerpoint/2010/main" val="1177591984"/>
              </p:ext>
            </p:extLst>
          </p:nvPr>
        </p:nvGraphicFramePr>
        <p:xfrm>
          <a:off x="4669947" y="237792"/>
          <a:ext cx="6968700" cy="6382417"/>
        </p:xfrm>
        <a:graphic>
          <a:graphicData uri="http://schemas.openxmlformats.org/drawingml/2006/table">
            <a:tbl>
              <a:tblPr firstRow="1" bandRow="1">
                <a:tableStyleId>{793D81CF-94F2-401A-BA57-92F5A7B2D0C5}</a:tableStyleId>
              </a:tblPr>
              <a:tblGrid>
                <a:gridCol w="540278">
                  <a:extLst>
                    <a:ext uri="{9D8B030D-6E8A-4147-A177-3AD203B41FA5}">
                      <a16:colId xmlns:a16="http://schemas.microsoft.com/office/drawing/2014/main" val="3870115412"/>
                    </a:ext>
                  </a:extLst>
                </a:gridCol>
                <a:gridCol w="1960925">
                  <a:extLst>
                    <a:ext uri="{9D8B030D-6E8A-4147-A177-3AD203B41FA5}">
                      <a16:colId xmlns:a16="http://schemas.microsoft.com/office/drawing/2014/main" val="4184258226"/>
                    </a:ext>
                  </a:extLst>
                </a:gridCol>
                <a:gridCol w="2481942">
                  <a:extLst>
                    <a:ext uri="{9D8B030D-6E8A-4147-A177-3AD203B41FA5}">
                      <a16:colId xmlns:a16="http://schemas.microsoft.com/office/drawing/2014/main" val="23139006"/>
                    </a:ext>
                  </a:extLst>
                </a:gridCol>
                <a:gridCol w="1985555">
                  <a:extLst>
                    <a:ext uri="{9D8B030D-6E8A-4147-A177-3AD203B41FA5}">
                      <a16:colId xmlns:a16="http://schemas.microsoft.com/office/drawing/2014/main" val="1931494437"/>
                    </a:ext>
                  </a:extLst>
                </a:gridCol>
              </a:tblGrid>
              <a:tr h="270313">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254671">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$ 1,195,800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$1435,560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449744664"/>
                  </a:ext>
                </a:extLst>
              </a:tr>
              <a:tr h="254671">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54671">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$1,194,933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$912,692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254671">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$986,866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$1,252,249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54671">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a:solidFill>
                            <a:schemeClr val="tx1"/>
                          </a:solidFill>
                        </a:rPr>
                        <a:t>$1,037,275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$1,205,935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54671">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a:solidFill>
                            <a:schemeClr val="tx1"/>
                          </a:solidFill>
                        </a:rPr>
                        <a:t>$1,155,935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$1,489,770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54671">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$1,439,770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$1,349,928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54671">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$1,299,928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$1,552,374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54671">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$1,502,374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$1,645,701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54671">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$1,595,701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$1,584,052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54671">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$1,534,052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$1,708,780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54671">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$1,658,780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$2,149,779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54671">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$2,099,779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54671">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54671">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$2,572,918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54671">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$2,522,918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$3,114,542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54671">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$3,064,542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$1,885,000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54671">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$1,835,000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$1,899,775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254671">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$1,849,775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$2,101,715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254671">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$2,051,715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$2,113,266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254671">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$2,063,266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$2,248,754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54671">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$2,198,754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$2,778,785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54671">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$2,728,785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$2,091,068</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54671">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$2,041,068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$1,774,913</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-13.04%</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bl>
          </a:graphicData>
        </a:graphic>
      </p:graphicFrame>
      <p:sp>
        <p:nvSpPr>
          <p:cNvPr id="14" name="Oval 13">
            <a:extLst>
              <a:ext uri="{FF2B5EF4-FFF2-40B4-BE49-F238E27FC236}">
                <a16:creationId xmlns:a16="http://schemas.microsoft.com/office/drawing/2014/main" id="{4EEBFC6D-99D6-6946-D219-1F55689F2C63}"/>
              </a:ext>
            </a:extLst>
          </p:cNvPr>
          <p:cNvSpPr/>
          <p:nvPr/>
        </p:nvSpPr>
        <p:spPr>
          <a:xfrm>
            <a:off x="7833542" y="6293251"/>
            <a:ext cx="1146335" cy="431030"/>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25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4B5F1BE-CB40-51A8-FDEA-8663DA6E1DB8}"/>
              </a:ext>
            </a:extLst>
          </p:cNvPr>
          <p:cNvSpPr/>
          <p:nvPr/>
        </p:nvSpPr>
        <p:spPr>
          <a:xfrm>
            <a:off x="0" y="5597611"/>
            <a:ext cx="12192000" cy="126038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EF6537-6FAF-2CCE-E16B-89ABBBE4D118}"/>
              </a:ext>
            </a:extLst>
          </p:cNvPr>
          <p:cNvSpPr/>
          <p:nvPr/>
        </p:nvSpPr>
        <p:spPr>
          <a:xfrm>
            <a:off x="0" y="-155713"/>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6659A95C-7B30-DE5E-F374-8AEC0DCDE8E1}"/>
              </a:ext>
            </a:extLst>
          </p:cNvPr>
          <p:cNvGraphicFramePr>
            <a:graphicFrameLocks noGrp="1"/>
          </p:cNvGraphicFramePr>
          <p:nvPr>
            <p:extLst>
              <p:ext uri="{D42A27DB-BD31-4B8C-83A1-F6EECF244321}">
                <p14:modId xmlns:p14="http://schemas.microsoft.com/office/powerpoint/2010/main" val="2437165162"/>
              </p:ext>
            </p:extLst>
          </p:nvPr>
        </p:nvGraphicFramePr>
        <p:xfrm>
          <a:off x="6586417" y="121050"/>
          <a:ext cx="4327283" cy="6386180"/>
        </p:xfrm>
        <a:graphic>
          <a:graphicData uri="http://schemas.openxmlformats.org/drawingml/2006/table">
            <a:tbl>
              <a:tblPr firstRow="1" bandRow="1">
                <a:tableStyleId>{793D81CF-94F2-401A-BA57-92F5A7B2D0C5}</a:tableStyleId>
              </a:tblPr>
              <a:tblGrid>
                <a:gridCol w="532775">
                  <a:extLst>
                    <a:ext uri="{9D8B030D-6E8A-4147-A177-3AD203B41FA5}">
                      <a16:colId xmlns:a16="http://schemas.microsoft.com/office/drawing/2014/main" val="3870115412"/>
                    </a:ext>
                  </a:extLst>
                </a:gridCol>
                <a:gridCol w="1157476">
                  <a:extLst>
                    <a:ext uri="{9D8B030D-6E8A-4147-A177-3AD203B41FA5}">
                      <a16:colId xmlns:a16="http://schemas.microsoft.com/office/drawing/2014/main" val="4184258226"/>
                    </a:ext>
                  </a:extLst>
                </a:gridCol>
                <a:gridCol w="1465017">
                  <a:extLst>
                    <a:ext uri="{9D8B030D-6E8A-4147-A177-3AD203B41FA5}">
                      <a16:colId xmlns:a16="http://schemas.microsoft.com/office/drawing/2014/main" val="23139006"/>
                    </a:ext>
                  </a:extLst>
                </a:gridCol>
                <a:gridCol w="1172015">
                  <a:extLst>
                    <a:ext uri="{9D8B030D-6E8A-4147-A177-3AD203B41FA5}">
                      <a16:colId xmlns:a16="http://schemas.microsoft.com/office/drawing/2014/main" val="1931494437"/>
                    </a:ext>
                  </a:extLst>
                </a:gridCol>
              </a:tblGrid>
              <a:tr h="221868">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0">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$1,435,560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23132937"/>
                  </a:ext>
                </a:extLst>
              </a:tr>
              <a:tr h="0">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40989">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$1,194,933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$912,692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0">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dirty="0">
                          <a:solidFill>
                            <a:schemeClr val="tx1"/>
                          </a:solidFill>
                        </a:rPr>
                        <a:t>$986,866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$1,252,249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40989">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a:solidFill>
                            <a:schemeClr val="tx1"/>
                          </a:solidFill>
                        </a:rPr>
                        <a:t>$1,037,275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$1,205,935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40989">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algn="ctr"/>
                      <a:r>
                        <a:rPr lang="en-US" sz="1000">
                          <a:solidFill>
                            <a:schemeClr val="tx1"/>
                          </a:solidFill>
                        </a:rPr>
                        <a:t>$1,155,935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$1,489,770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40989">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$1,439,770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$1,349,928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40989">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$1,299,928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$1,552,374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40989">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$1,502,374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$1,645,701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40989">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$1,595,701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$1,584,052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40989">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$1,534,052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$1,708,780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40989">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$1,658,780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$2,149,779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40989">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$2,099,779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40989">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40989">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$2,572,918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12.78%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40989">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$2,522,918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$3,114,542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40989">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$3,064,542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$1,885,000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40989">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$1,835,000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$1,899,775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0">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$1,849,775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$2,101,715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0">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$2,051,715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$2,113,266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0">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$2,063,266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$2,248,754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40989">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$2,198,754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$2,778,785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40989">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$2,728,785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$2,091,068</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40989">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$2,041,068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$1,774,913</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-13.04%</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bl>
          </a:graphicData>
        </a:graphic>
      </p:graphicFrame>
      <p:graphicFrame>
        <p:nvGraphicFramePr>
          <p:cNvPr id="8" name="Table 2">
            <a:extLst>
              <a:ext uri="{FF2B5EF4-FFF2-40B4-BE49-F238E27FC236}">
                <a16:creationId xmlns:a16="http://schemas.microsoft.com/office/drawing/2014/main" id="{0455919E-D46E-1606-6048-BD63AA858B3F}"/>
              </a:ext>
            </a:extLst>
          </p:cNvPr>
          <p:cNvGraphicFramePr>
            <a:graphicFrameLocks noGrp="1"/>
          </p:cNvGraphicFramePr>
          <p:nvPr>
            <p:extLst>
              <p:ext uri="{D42A27DB-BD31-4B8C-83A1-F6EECF244321}">
                <p14:modId xmlns:p14="http://schemas.microsoft.com/office/powerpoint/2010/main" val="220556339"/>
              </p:ext>
            </p:extLst>
          </p:nvPr>
        </p:nvGraphicFramePr>
        <p:xfrm>
          <a:off x="1546784" y="121050"/>
          <a:ext cx="4327283" cy="6386180"/>
        </p:xfrm>
        <a:graphic>
          <a:graphicData uri="http://schemas.openxmlformats.org/drawingml/2006/table">
            <a:tbl>
              <a:tblPr firstRow="1" bandRow="1">
                <a:tableStyleId>{793D81CF-94F2-401A-BA57-92F5A7B2D0C5}</a:tableStyleId>
              </a:tblPr>
              <a:tblGrid>
                <a:gridCol w="532775">
                  <a:extLst>
                    <a:ext uri="{9D8B030D-6E8A-4147-A177-3AD203B41FA5}">
                      <a16:colId xmlns:a16="http://schemas.microsoft.com/office/drawing/2014/main" val="3870115412"/>
                    </a:ext>
                  </a:extLst>
                </a:gridCol>
                <a:gridCol w="1157476">
                  <a:extLst>
                    <a:ext uri="{9D8B030D-6E8A-4147-A177-3AD203B41FA5}">
                      <a16:colId xmlns:a16="http://schemas.microsoft.com/office/drawing/2014/main" val="4184258226"/>
                    </a:ext>
                  </a:extLst>
                </a:gridCol>
                <a:gridCol w="1465017">
                  <a:extLst>
                    <a:ext uri="{9D8B030D-6E8A-4147-A177-3AD203B41FA5}">
                      <a16:colId xmlns:a16="http://schemas.microsoft.com/office/drawing/2014/main" val="23139006"/>
                    </a:ext>
                  </a:extLst>
                </a:gridCol>
                <a:gridCol w="1172015">
                  <a:extLst>
                    <a:ext uri="{9D8B030D-6E8A-4147-A177-3AD203B41FA5}">
                      <a16:colId xmlns:a16="http://schemas.microsoft.com/office/drawing/2014/main" val="1931494437"/>
                    </a:ext>
                  </a:extLst>
                </a:gridCol>
              </a:tblGrid>
              <a:tr h="221868">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0">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$1,000,000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$869,600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-13.04%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40989">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$819,600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$628,059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0">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$578,059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$730,552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40989">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$680,552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$741,733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40989">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$691,733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$712,485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40989">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$662,485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$752,716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40989">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$702,716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$727,521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40989">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$677,521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$416,743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40989">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$366,743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40989">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40989">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40989">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40989">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40989">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40989">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40989">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$349,112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$382,418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40989">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0">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$346,973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$325,322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0">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0">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$354,401</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40989">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$304,401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$386,254</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40989">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$336,254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$270,887</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40989">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$220,887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$275,181</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r h="240989">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$275,181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$341, 857</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60683593"/>
                  </a:ext>
                </a:extLst>
              </a:tr>
            </a:tbl>
          </a:graphicData>
        </a:graphic>
      </p:graphicFrame>
      <p:sp>
        <p:nvSpPr>
          <p:cNvPr id="9" name="Oval 8">
            <a:extLst>
              <a:ext uri="{FF2B5EF4-FFF2-40B4-BE49-F238E27FC236}">
                <a16:creationId xmlns:a16="http://schemas.microsoft.com/office/drawing/2014/main" id="{77E99AF9-5CBF-948E-29E6-C69F00005275}"/>
              </a:ext>
            </a:extLst>
          </p:cNvPr>
          <p:cNvSpPr/>
          <p:nvPr/>
        </p:nvSpPr>
        <p:spPr>
          <a:xfrm>
            <a:off x="3360474" y="6178062"/>
            <a:ext cx="1148679" cy="558888"/>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5C6151-318C-8CC2-0A52-87B3FA565623}"/>
              </a:ext>
            </a:extLst>
          </p:cNvPr>
          <p:cNvSpPr/>
          <p:nvPr/>
        </p:nvSpPr>
        <p:spPr>
          <a:xfrm>
            <a:off x="8447074" y="6178062"/>
            <a:ext cx="1148679" cy="558888"/>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20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C6CCE-3DB1-60BA-1245-45B093476C84}"/>
              </a:ext>
            </a:extLst>
          </p:cNvPr>
          <p:cNvPicPr>
            <a:picLocks noChangeAspect="1"/>
          </p:cNvPicPr>
          <p:nvPr/>
        </p:nvPicPr>
        <p:blipFill>
          <a:blip r:embed="rId2"/>
          <a:srcRect t="9554" b="9554"/>
          <a:stretch/>
        </p:blipFill>
        <p:spPr>
          <a:xfrm>
            <a:off x="0" y="0"/>
            <a:ext cx="12192000" cy="5527965"/>
          </a:xfrm>
          <a:prstGeom prst="rect">
            <a:avLst/>
          </a:prstGeom>
          <a:ln>
            <a:noFill/>
          </a:ln>
        </p:spPr>
      </p:pic>
      <p:sp>
        <p:nvSpPr>
          <p:cNvPr id="2" name="Rectangle 1">
            <a:extLst>
              <a:ext uri="{FF2B5EF4-FFF2-40B4-BE49-F238E27FC236}">
                <a16:creationId xmlns:a16="http://schemas.microsoft.com/office/drawing/2014/main" id="{424CB178-CFD2-C9D4-7214-97EA5B66BEAC}"/>
              </a:ext>
            </a:extLst>
          </p:cNvPr>
          <p:cNvSpPr/>
          <p:nvPr/>
        </p:nvSpPr>
        <p:spPr>
          <a:xfrm>
            <a:off x="-2" y="-7419"/>
            <a:ext cx="12192002" cy="5550970"/>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2018011"/>
            <a:ext cx="9461800" cy="188769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GET YOUR RETIREMENT INCOME PLAN REVIEWED</a:t>
            </a:r>
          </a:p>
        </p:txBody>
      </p:sp>
    </p:spTree>
    <p:extLst>
      <p:ext uri="{BB962C8B-B14F-4D97-AF65-F5344CB8AC3E}">
        <p14:creationId xmlns:p14="http://schemas.microsoft.com/office/powerpoint/2010/main" val="25879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A06A9-90FE-37BF-2185-10B4DE4F616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Layer>
                </a14:imgProps>
              </a:ext>
            </a:extLst>
          </a:blip>
          <a:srcRect t="15994" b="15994"/>
          <a:stretch/>
        </p:blipFill>
        <p:spPr>
          <a:xfrm>
            <a:off x="0" y="0"/>
            <a:ext cx="12192000" cy="552796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907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408D04-A00D-B002-AE2C-3E39B0D5246E}"/>
              </a:ext>
            </a:extLst>
          </p:cNvPr>
          <p:cNvSpPr txBox="1"/>
          <p:nvPr/>
        </p:nvSpPr>
        <p:spPr>
          <a:xfrm>
            <a:off x="1159476" y="3957823"/>
            <a:ext cx="10227276" cy="92333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PROBLEMS WITH RETIRING TODAY</a:t>
            </a: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D751A47-47C5-5364-7CB8-5743C276D7EA}"/>
              </a:ext>
            </a:extLst>
          </p:cNvPr>
          <p:cNvPicPr>
            <a:picLocks noChangeAspect="1"/>
          </p:cNvPicPr>
          <p:nvPr/>
        </p:nvPicPr>
        <p:blipFill rotWithShape="1">
          <a:blip r:embed="rId3">
            <a:extLst>
              <a:ext uri="{BEBA8EAE-BF5A-486C-A8C5-ECC9F3942E4B}">
                <a14:imgProps xmlns:a14="http://schemas.microsoft.com/office/drawing/2010/main">
                  <a14:imgLayer r:embed="rId5">
                    <a14:imgEffect>
                      <a14:colorTemperature colorTemp="11500"/>
                    </a14:imgEffect>
                  </a14:imgLayer>
                </a14:imgProps>
              </a:ext>
            </a:extLst>
          </a:blip>
          <a:srcRect t="15994" r="93826" b="15994"/>
          <a:stretch/>
        </p:blipFill>
        <p:spPr>
          <a:xfrm>
            <a:off x="17495" y="13119"/>
            <a:ext cx="752762" cy="552796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61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02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LONGEVITY RISK</a:t>
            </a:r>
            <a:endParaRPr lang="en-US" dirty="0">
              <a:solidFill>
                <a:schemeClr val="accent5"/>
              </a:solidFill>
              <a:latin typeface="Arial Narrow" panose="020B0604020202020204" pitchFamily="34" charset="0"/>
              <a:cs typeface="Arial Narrow" panose="020B0604020202020204" pitchFamily="34" charset="0"/>
            </a:endParaRPr>
          </a:p>
        </p:txBody>
      </p:sp>
      <p:sp>
        <p:nvSpPr>
          <p:cNvPr id="7" name="Content Placeholder 2">
            <a:extLst>
              <a:ext uri="{FF2B5EF4-FFF2-40B4-BE49-F238E27FC236}">
                <a16:creationId xmlns:a16="http://schemas.microsoft.com/office/drawing/2014/main" id="{B9BB1277-F157-FCC7-FC83-F85B5BC0107B}"/>
              </a:ext>
            </a:extLst>
          </p:cNvPr>
          <p:cNvSpPr>
            <a:spLocks noGrp="1"/>
          </p:cNvSpPr>
          <p:nvPr>
            <p:ph sz="half" idx="1"/>
          </p:nvPr>
        </p:nvSpPr>
        <p:spPr>
          <a:xfrm>
            <a:off x="419099" y="1520825"/>
            <a:ext cx="11353801" cy="3454793"/>
          </a:xfrm>
        </p:spPr>
        <p:txBody>
          <a:bodyPr>
            <a:normAutofit/>
          </a:bodyPr>
          <a:lstStyle/>
          <a:p>
            <a:pPr algn="l">
              <a:lnSpc>
                <a:spcPct val="100000"/>
              </a:lnSpc>
              <a:spcBef>
                <a:spcPts val="500"/>
              </a:spcBef>
              <a:spcAft>
                <a:spcPts val="500"/>
              </a:spcAft>
              <a:buClr>
                <a:schemeClr val="accent1">
                  <a:lumMod val="50000"/>
                  <a:lumOff val="50000"/>
                </a:schemeClr>
              </a:buClr>
            </a:pPr>
            <a:r>
              <a:rPr lang="en-US" dirty="0">
                <a:solidFill>
                  <a:srgbClr val="231F20"/>
                </a:solidFill>
                <a:latin typeface="Arial" panose="020B0604020202020204" pitchFamily="34" charset="0"/>
                <a:cs typeface="Arial" panose="020B0604020202020204" pitchFamily="34" charset="0"/>
              </a:rPr>
              <a:t>A 65-year-old can expect to live another 19 to 21.5 years on average.</a:t>
            </a:r>
          </a:p>
          <a:p>
            <a:pPr algn="l">
              <a:lnSpc>
                <a:spcPct val="100000"/>
              </a:lnSpc>
              <a:spcBef>
                <a:spcPts val="500"/>
              </a:spcBef>
              <a:spcAft>
                <a:spcPts val="500"/>
              </a:spcAft>
              <a:buClr>
                <a:schemeClr val="accent1">
                  <a:lumMod val="50000"/>
                  <a:lumOff val="50000"/>
                </a:schemeClr>
              </a:buClr>
            </a:pPr>
            <a:r>
              <a:rPr lang="en-US" dirty="0">
                <a:solidFill>
                  <a:srgbClr val="231F20"/>
                </a:solidFill>
                <a:latin typeface="Arial" panose="020B0604020202020204" pitchFamily="34" charset="0"/>
                <a:cs typeface="Arial" panose="020B0604020202020204" pitchFamily="34" charset="0"/>
              </a:rPr>
              <a:t>A third of 65-year-olds will reach age 90 and 1 in 7 will live beyond the age of 95.</a:t>
            </a:r>
          </a:p>
          <a:p>
            <a:pPr algn="l">
              <a:lnSpc>
                <a:spcPct val="100000"/>
              </a:lnSpc>
              <a:spcBef>
                <a:spcPts val="500"/>
              </a:spcBef>
              <a:spcAft>
                <a:spcPts val="500"/>
              </a:spcAft>
              <a:buClr>
                <a:schemeClr val="accent1">
                  <a:lumMod val="50000"/>
                  <a:lumOff val="50000"/>
                </a:schemeClr>
              </a:buClr>
            </a:pPr>
            <a:r>
              <a:rPr lang="en-US" dirty="0">
                <a:solidFill>
                  <a:srgbClr val="231F20"/>
                </a:solidFill>
                <a:latin typeface="Arial" panose="020B0604020202020204" pitchFamily="34" charset="0"/>
                <a:cs typeface="Arial" panose="020B0604020202020204" pitchFamily="34" charset="0"/>
              </a:rPr>
              <a:t>The average American lives in retirement for 18 years but retirement could last 20 to 30 years or more!</a:t>
            </a:r>
          </a:p>
          <a:p>
            <a:pPr algn="l">
              <a:lnSpc>
                <a:spcPct val="100000"/>
              </a:lnSpc>
              <a:spcBef>
                <a:spcPts val="500"/>
              </a:spcBef>
              <a:spcAft>
                <a:spcPts val="500"/>
              </a:spcAft>
              <a:buClr>
                <a:schemeClr val="accent1">
                  <a:lumMod val="50000"/>
                  <a:lumOff val="50000"/>
                </a:schemeClr>
              </a:buClr>
            </a:pPr>
            <a:r>
              <a:rPr lang="en-US" dirty="0">
                <a:solidFill>
                  <a:srgbClr val="231F20"/>
                </a:solidFill>
                <a:latin typeface="Arial" panose="020B0604020202020204" pitchFamily="34" charset="0"/>
                <a:cs typeface="Arial" panose="020B0604020202020204" pitchFamily="34" charset="0"/>
              </a:rPr>
              <a:t>This creates a risk of running out of money</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90952BF2-2B7A-EBFF-1128-43E35EE4E931}"/>
              </a:ext>
            </a:extLst>
          </p:cNvPr>
          <p:cNvSpPr txBox="1"/>
          <p:nvPr/>
        </p:nvSpPr>
        <p:spPr>
          <a:xfrm>
            <a:off x="1723417" y="4975618"/>
            <a:ext cx="8745166" cy="230832"/>
          </a:xfrm>
          <a:prstGeom prst="rect">
            <a:avLst/>
          </a:prstGeom>
          <a:noFill/>
        </p:spPr>
        <p:txBody>
          <a:bodyPr wrap="square" rtlCol="0">
            <a:spAutoFit/>
          </a:bodyPr>
          <a:lstStyle/>
          <a:p>
            <a:pPr marL="0" marR="0" algn="ctr">
              <a:spcBef>
                <a:spcPts val="0"/>
              </a:spcBef>
              <a:spcAft>
                <a:spcPts val="0"/>
              </a:spcAft>
            </a:pPr>
            <a:r>
              <a:rPr lang="en-US" sz="900" i="1" u="sng" dirty="0">
                <a:solidFill>
                  <a:srgbClr val="231F20"/>
                </a:solidFill>
                <a:effectLst/>
                <a:latin typeface="Arial" panose="020B0604020202020204" pitchFamily="34" charset="0"/>
                <a:ea typeface="Calibri" panose="020F0502020204030204" pitchFamily="34" charset="0"/>
                <a:cs typeface="Arial" panose="020B0604020202020204" pitchFamily="34" charset="0"/>
              </a:rPr>
              <a:t>Source: </a:t>
            </a:r>
            <a:r>
              <a:rPr lang="en-US" sz="900" i="1" dirty="0">
                <a:solidFill>
                  <a:srgbClr val="231F20"/>
                </a:solidFill>
                <a:effectLst/>
                <a:latin typeface="Arial" panose="020B0604020202020204" pitchFamily="34" charset="0"/>
                <a:ea typeface="Calibri" panose="020F0502020204030204" pitchFamily="34" charset="0"/>
                <a:cs typeface="Arial" panose="020B0604020202020204" pitchFamily="34" charset="0"/>
              </a:rPr>
              <a:t>https://money.usnews.com/money/retirement/articles/how-living-longer-will-impact-your-retirement. </a:t>
            </a:r>
            <a:r>
              <a:rPr lang="en-US" sz="900" i="1" dirty="0">
                <a:solidFill>
                  <a:srgbClr val="231F20"/>
                </a:solidFill>
                <a:latin typeface="Arial" panose="020B0604020202020204" pitchFamily="34" charset="0"/>
                <a:ea typeface="Calibri" panose="020F0502020204030204" pitchFamily="34" charset="0"/>
                <a:cs typeface="Arial" panose="020B0604020202020204" pitchFamily="34" charset="0"/>
              </a:rPr>
              <a:t>Accessed 1/16/2026</a:t>
            </a:r>
            <a:endParaRPr lang="en-US" sz="900" i="1" dirty="0">
              <a:solidFill>
                <a:srgbClr val="231F2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4490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FEWER DEFINED BENEFIT PLANS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5" name="Content Placeholder 2">
            <a:extLst>
              <a:ext uri="{FF2B5EF4-FFF2-40B4-BE49-F238E27FC236}">
                <a16:creationId xmlns:a16="http://schemas.microsoft.com/office/drawing/2014/main" id="{C5D718F5-696B-AFA6-E27E-C4DD7E4F79A9}"/>
              </a:ext>
            </a:extLst>
          </p:cNvPr>
          <p:cNvSpPr>
            <a:spLocks noGrp="1"/>
          </p:cNvSpPr>
          <p:nvPr>
            <p:ph sz="half" idx="1"/>
          </p:nvPr>
        </p:nvSpPr>
        <p:spPr>
          <a:xfrm>
            <a:off x="838198" y="1817635"/>
            <a:ext cx="6089376" cy="3985845"/>
          </a:xfrm>
        </p:spPr>
        <p:txBody>
          <a:bodyPr>
            <a:normAutofit/>
          </a:bodyPr>
          <a:lstStyle/>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rPr>
              <a:t>Less Defined Benefit Plans</a:t>
            </a:r>
          </a:p>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rPr>
              <a:t>More Defined Contribution Plans</a:t>
            </a:r>
          </a:p>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sym typeface="Wingdings"/>
              </a:rPr>
              <a:t>Income Sources Are Changing</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Retirement Savings (401(k), IRA)</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Social Security Benefits</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Pension Plans</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extBox 5">
            <a:extLst>
              <a:ext uri="{FF2B5EF4-FFF2-40B4-BE49-F238E27FC236}">
                <a16:creationId xmlns:a16="http://schemas.microsoft.com/office/drawing/2014/main" id="{CC98E784-4D99-6DBB-69B5-3D78AEAF53FA}"/>
              </a:ext>
            </a:extLst>
          </p:cNvPr>
          <p:cNvSpPr txBox="1"/>
          <p:nvPr/>
        </p:nvSpPr>
        <p:spPr>
          <a:xfrm>
            <a:off x="838199" y="5009502"/>
            <a:ext cx="4907694" cy="338554"/>
          </a:xfrm>
          <a:prstGeom prst="rect">
            <a:avLst/>
          </a:prstGeom>
          <a:noFill/>
        </p:spPr>
        <p:txBody>
          <a:bodyPr wrap="square" rtlCol="0">
            <a:spAutoFit/>
          </a:bodyPr>
          <a:lstStyle/>
          <a:p>
            <a:r>
              <a:rPr lang="en-US" sz="800" i="1" dirty="0">
                <a:solidFill>
                  <a:schemeClr val="accent5"/>
                </a:solidFill>
                <a:latin typeface="Arial" panose="020B0604020202020204" pitchFamily="34" charset="0"/>
                <a:cs typeface="Arial" panose="020B0604020202020204" pitchFamily="34" charset="0"/>
              </a:rPr>
              <a:t>Source: https://www.bls.gov/ebs/home.htm. Accessed 1/16/2026. https://www.bls.gov/news.release/ebs2.nr0.htm. Accessed 1/16/2026.</a:t>
            </a:r>
          </a:p>
        </p:txBody>
      </p:sp>
      <p:graphicFrame>
        <p:nvGraphicFramePr>
          <p:cNvPr id="10" name="Chart 9">
            <a:extLst>
              <a:ext uri="{FF2B5EF4-FFF2-40B4-BE49-F238E27FC236}">
                <a16:creationId xmlns:a16="http://schemas.microsoft.com/office/drawing/2014/main" id="{4E829A7D-064D-1D7C-E0A0-176B93343BF5}"/>
              </a:ext>
            </a:extLst>
          </p:cNvPr>
          <p:cNvGraphicFramePr/>
          <p:nvPr>
            <p:extLst>
              <p:ext uri="{D42A27DB-BD31-4B8C-83A1-F6EECF244321}">
                <p14:modId xmlns:p14="http://schemas.microsoft.com/office/powerpoint/2010/main" val="295593174"/>
              </p:ext>
            </p:extLst>
          </p:nvPr>
        </p:nvGraphicFramePr>
        <p:xfrm>
          <a:off x="5745892" y="1679221"/>
          <a:ext cx="5607909" cy="378611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EE86BEE-2E3E-AC76-97EB-31CCBBFD5E6B}"/>
              </a:ext>
            </a:extLst>
          </p:cNvPr>
          <p:cNvSpPr txBox="1"/>
          <p:nvPr/>
        </p:nvSpPr>
        <p:spPr>
          <a:xfrm>
            <a:off x="6359164" y="1352134"/>
            <a:ext cx="4703386"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PENSION COVERAGE FROM 1980 - 2025</a:t>
            </a:r>
          </a:p>
        </p:txBody>
      </p:sp>
    </p:spTree>
    <p:extLst>
      <p:ext uri="{BB962C8B-B14F-4D97-AF65-F5344CB8AC3E}">
        <p14:creationId xmlns:p14="http://schemas.microsoft.com/office/powerpoint/2010/main" val="328454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RISING HEALTHCARE COSTS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7" name="Content Placeholder 2">
            <a:extLst>
              <a:ext uri="{FF2B5EF4-FFF2-40B4-BE49-F238E27FC236}">
                <a16:creationId xmlns:a16="http://schemas.microsoft.com/office/drawing/2014/main" id="{85670FD4-CA7F-78BC-D235-EB57CD419558}"/>
              </a:ext>
            </a:extLst>
          </p:cNvPr>
          <p:cNvSpPr>
            <a:spLocks noGrp="1"/>
          </p:cNvSpPr>
          <p:nvPr>
            <p:ph sz="half" idx="1"/>
          </p:nvPr>
        </p:nvSpPr>
        <p:spPr>
          <a:xfrm>
            <a:off x="838200" y="1572327"/>
            <a:ext cx="9700846" cy="3420914"/>
          </a:xfrm>
        </p:spPr>
        <p:txBody>
          <a:bodyPr numCol="2">
            <a:normAutofit lnSpcReduction="10000"/>
          </a:bodyPr>
          <a:lstStyle/>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Growing population</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Aging seniors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Disease prevalence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Increase in utilization of healthcare services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More specialization</a:t>
            </a:r>
          </a:p>
          <a:p>
            <a:pPr>
              <a:lnSpc>
                <a:spcPct val="120000"/>
              </a:lnSpc>
              <a:buClr>
                <a:schemeClr val="accent1">
                  <a:lumMod val="50000"/>
                  <a:lumOff val="50000"/>
                </a:schemeClr>
              </a:buClr>
            </a:pPr>
            <a:r>
              <a:rPr lang="en-US" dirty="0"/>
              <a:t>Roughly 70% of 65+ individuals will need some long-term care services in their lifetime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Average nursing home stay is 835 days</a:t>
            </a:r>
          </a:p>
          <a:p>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TextBox 8">
            <a:extLst>
              <a:ext uri="{FF2B5EF4-FFF2-40B4-BE49-F238E27FC236}">
                <a16:creationId xmlns:a16="http://schemas.microsoft.com/office/drawing/2014/main" id="{AB8869F1-EB2D-8FCE-AA45-E76A1BC9E131}"/>
              </a:ext>
            </a:extLst>
          </p:cNvPr>
          <p:cNvSpPr txBox="1"/>
          <p:nvPr/>
        </p:nvSpPr>
        <p:spPr>
          <a:xfrm>
            <a:off x="1723417" y="5128826"/>
            <a:ext cx="8745166" cy="369332"/>
          </a:xfrm>
          <a:prstGeom prst="rect">
            <a:avLst/>
          </a:prstGeom>
          <a:noFill/>
        </p:spPr>
        <p:txBody>
          <a:bodyPr wrap="square" rtlCol="0">
            <a:spAutoFit/>
          </a:bodyPr>
          <a:lstStyle/>
          <a:p>
            <a:pPr algn="ctr"/>
            <a:r>
              <a:rPr lang="en-US" sz="900" i="1" dirty="0">
                <a:solidFill>
                  <a:srgbClr val="231F20"/>
                </a:solidFill>
                <a:latin typeface="Arial" panose="020B0604020202020204" pitchFamily="34" charset="0"/>
                <a:cs typeface="Arial" panose="020B0604020202020204" pitchFamily="34" charset="0"/>
              </a:rPr>
              <a:t>Sources: https://www.cdc.gov/cdi/indicator-definitions/older-adults.html. Accessed 1/16/2026. https://www.cdc.gov/pcd/issues/2025/24_0539.html. Accessed 1/16/2026. https://acl.gov/ltc/basic-needs/how-much-care-will-you-need. Accessed 1/16/2026</a:t>
            </a:r>
            <a:endParaRPr lang="en-US" sz="1000"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5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45386"/>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810" b="9810"/>
          <a:stretch/>
        </p:blipFill>
        <p:spPr>
          <a:xfrm>
            <a:off x="0" y="-36096"/>
            <a:ext cx="12192000" cy="5575068"/>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931776"/>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5" y="396459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SOCIAL SECURITY</a:t>
            </a:r>
            <a:endParaRPr lang="en-US" sz="4800" b="1"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27405"/>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91518A-3ED0-8B84-35F1-13EFE152E57D}"/>
              </a:ext>
            </a:extLst>
          </p:cNvPr>
          <p:cNvPicPr>
            <a:picLocks noChangeAspect="1"/>
          </p:cNvPicPr>
          <p:nvPr/>
        </p:nvPicPr>
        <p:blipFill rotWithShape="1">
          <a:blip r:embed="rId3"/>
          <a:srcRect t="9810" r="93682" b="9810"/>
          <a:stretch/>
        </p:blipFill>
        <p:spPr>
          <a:xfrm>
            <a:off x="0" y="-36096"/>
            <a:ext cx="770257" cy="5575068"/>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14782"/>
            <a:ext cx="770257" cy="391261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1E2F7A-AEA3-7BAE-DBC3-F4810997BE78}"/>
              </a:ext>
            </a:extLst>
          </p:cNvPr>
          <p:cNvPicPr>
            <a:picLocks noChangeAspect="1"/>
          </p:cNvPicPr>
          <p:nvPr/>
        </p:nvPicPr>
        <p:blipFill>
          <a:blip r:embed="rId3">
            <a:alphaModFix amt="30000"/>
          </a:blip>
          <a:srcRect/>
          <a:stretch/>
        </p:blipFill>
        <p:spPr>
          <a:xfrm>
            <a:off x="0" y="-1332126"/>
            <a:ext cx="12226587" cy="6858001"/>
          </a:xfrm>
          <a:prstGeom prst="rect">
            <a:avLst/>
          </a:prstGeom>
        </p:spPr>
      </p:pic>
      <p:sp>
        <p:nvSpPr>
          <p:cNvPr id="6" name="Title 1">
            <a:extLst>
              <a:ext uri="{FF2B5EF4-FFF2-40B4-BE49-F238E27FC236}">
                <a16:creationId xmlns:a16="http://schemas.microsoft.com/office/drawing/2014/main" id="{21937308-84B2-1F52-5718-38435FE2EEE2}"/>
              </a:ext>
            </a:extLst>
          </p:cNvPr>
          <p:cNvSpPr txBox="1">
            <a:spLocks/>
          </p:cNvSpPr>
          <p:nvPr/>
        </p:nvSpPr>
        <p:spPr>
          <a:xfrm>
            <a:off x="67564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dirty="0">
                <a:latin typeface="Arial Narrow" panose="020B0604020202020204" pitchFamily="34" charset="0"/>
                <a:cs typeface="Arial Narrow" panose="020B0604020202020204" pitchFamily="34" charset="0"/>
              </a:rPr>
              <a:t>WHAT YOU SHOULD EXPECT FROM YOUR FINANCIAL PROFESSIONAL</a:t>
            </a:r>
          </a:p>
        </p:txBody>
      </p:sp>
      <p:sp>
        <p:nvSpPr>
          <p:cNvPr id="2" name="Rectangle 1">
            <a:extLst>
              <a:ext uri="{FF2B5EF4-FFF2-40B4-BE49-F238E27FC236}">
                <a16:creationId xmlns:a16="http://schemas.microsoft.com/office/drawing/2014/main" id="{649C7139-D8E2-12ED-E51B-EF72D6743068}"/>
              </a:ext>
            </a:extLst>
          </p:cNvPr>
          <p:cNvSpPr/>
          <p:nvPr/>
        </p:nvSpPr>
        <p:spPr>
          <a:xfrm>
            <a:off x="1554504" y="2096874"/>
            <a:ext cx="8455102" cy="2872636"/>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C11DEC-DF55-8DFC-4DF8-8716D4EF083E}"/>
              </a:ext>
            </a:extLst>
          </p:cNvPr>
          <p:cNvSpPr txBox="1"/>
          <p:nvPr/>
        </p:nvSpPr>
        <p:spPr>
          <a:xfrm>
            <a:off x="2256534" y="2409808"/>
            <a:ext cx="6628729" cy="2246769"/>
          </a:xfrm>
          <a:prstGeom prst="rect">
            <a:avLst/>
          </a:prstGeom>
          <a:noFill/>
        </p:spPr>
        <p:txBody>
          <a:bodyPr wrap="square" rtlCol="0" anchor="ctr">
            <a:spAutoFit/>
          </a:bodyPr>
          <a:lstStyle/>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Understand Your Needs</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Always Puts Your Best Interest First</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Client Education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Written Retirement Plan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Communication &amp; Periodic Reviews</a:t>
            </a:r>
          </a:p>
        </p:txBody>
      </p:sp>
    </p:spTree>
    <p:extLst>
      <p:ext uri="{BB962C8B-B14F-4D97-AF65-F5344CB8AC3E}">
        <p14:creationId xmlns:p14="http://schemas.microsoft.com/office/powerpoint/2010/main" val="425808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2"/>
          <a:srcRect t="16013" b="16013"/>
          <a:stretch/>
        </p:blipFill>
        <p:spPr>
          <a:xfrm>
            <a:off x="-1" y="8165"/>
            <a:ext cx="12192000" cy="5511635"/>
          </a:xfrm>
          <a:prstGeom prst="rect">
            <a:avLst/>
          </a:prstGeom>
        </p:spPr>
      </p:pic>
      <p:sp>
        <p:nvSpPr>
          <p:cNvPr id="7" name="Rectangle 6">
            <a:extLst>
              <a:ext uri="{FF2B5EF4-FFF2-40B4-BE49-F238E27FC236}">
                <a16:creationId xmlns:a16="http://schemas.microsoft.com/office/drawing/2014/main" id="{AC66887F-1ADC-B977-59E8-BAD0B66412A0}"/>
              </a:ext>
            </a:extLst>
          </p:cNvPr>
          <p:cNvSpPr/>
          <p:nvPr/>
        </p:nvSpPr>
        <p:spPr>
          <a:xfrm>
            <a:off x="0" y="8164"/>
            <a:ext cx="12192000" cy="5511636"/>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503118"/>
            <a:ext cx="9461800" cy="99001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TAKING THE NEXT STEPS</a:t>
            </a:r>
          </a:p>
        </p:txBody>
      </p:sp>
      <p:sp>
        <p:nvSpPr>
          <p:cNvPr id="3" name="TextBox 2">
            <a:extLst>
              <a:ext uri="{FF2B5EF4-FFF2-40B4-BE49-F238E27FC236}">
                <a16:creationId xmlns:a16="http://schemas.microsoft.com/office/drawing/2014/main" id="{A121E6A7-9267-32F2-9AB0-65AEAA2CAC8F}"/>
              </a:ext>
            </a:extLst>
          </p:cNvPr>
          <p:cNvSpPr txBox="1"/>
          <p:nvPr/>
        </p:nvSpPr>
        <p:spPr>
          <a:xfrm>
            <a:off x="1655806" y="3146509"/>
            <a:ext cx="9415847" cy="1815882"/>
          </a:xfrm>
          <a:prstGeom prst="rect">
            <a:avLst/>
          </a:prstGeom>
          <a:noFill/>
        </p:spPr>
        <p:txBody>
          <a:bodyPr wrap="square" rtlCol="0" anchor="ctr">
            <a:spAutoFit/>
          </a:bodyPr>
          <a:lstStyle/>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Schedule your complimentary review</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your Customized Social Security Report</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you Tax-Efficient Plan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a comprehensive Retirement Income Plan Review</a:t>
            </a:r>
          </a:p>
        </p:txBody>
      </p:sp>
    </p:spTree>
    <p:extLst>
      <p:ext uri="{BB962C8B-B14F-4D97-AF65-F5344CB8AC3E}">
        <p14:creationId xmlns:p14="http://schemas.microsoft.com/office/powerpoint/2010/main" val="192658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EFEB3D-D552-E8DD-3E1F-BE63C077E65A}"/>
              </a:ext>
            </a:extLst>
          </p:cNvPr>
          <p:cNvPicPr>
            <a:picLocks noChangeAspect="1"/>
          </p:cNvPicPr>
          <p:nvPr/>
        </p:nvPicPr>
        <p:blipFill>
          <a:blip r:embed="rId2"/>
          <a:srcRect t="11692" b="11692"/>
          <a:stretch/>
        </p:blipFill>
        <p:spPr>
          <a:xfrm flipH="1">
            <a:off x="0" y="0"/>
            <a:ext cx="12192000" cy="5535385"/>
          </a:xfrm>
          <a:prstGeom prst="rect">
            <a:avLst/>
          </a:prstGeom>
        </p:spPr>
      </p:pic>
      <p:sp>
        <p:nvSpPr>
          <p:cNvPr id="10" name="Rectangle 9">
            <a:extLst>
              <a:ext uri="{FF2B5EF4-FFF2-40B4-BE49-F238E27FC236}">
                <a16:creationId xmlns:a16="http://schemas.microsoft.com/office/drawing/2014/main" id="{6153B766-C938-A4BC-594A-6BADF69DDAA1}"/>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69C0C28-5EA2-1954-B16E-B3B624139027}"/>
              </a:ext>
            </a:extLst>
          </p:cNvPr>
          <p:cNvGrpSpPr/>
          <p:nvPr/>
        </p:nvGrpSpPr>
        <p:grpSpPr>
          <a:xfrm>
            <a:off x="982362" y="1275833"/>
            <a:ext cx="10227276" cy="3348386"/>
            <a:chOff x="982362" y="1275833"/>
            <a:chExt cx="10227276" cy="3348386"/>
          </a:xfrm>
        </p:grpSpPr>
        <p:cxnSp>
          <p:nvCxnSpPr>
            <p:cNvPr id="3" name="Straight Connector 2">
              <a:extLst>
                <a:ext uri="{FF2B5EF4-FFF2-40B4-BE49-F238E27FC236}">
                  <a16:creationId xmlns:a16="http://schemas.microsoft.com/office/drawing/2014/main" id="{5002291A-C5F1-DED3-B719-6CE7B1DCC32E}"/>
                </a:ext>
              </a:extLst>
            </p:cNvPr>
            <p:cNvCxnSpPr>
              <a:cxnSpLocks/>
            </p:cNvCxnSpPr>
            <p:nvPr/>
          </p:nvCxnSpPr>
          <p:spPr>
            <a:xfrm>
              <a:off x="3893149" y="2354107"/>
              <a:ext cx="4405702" cy="0"/>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DCE6AD8-B53A-CE24-B0BF-056DD1A0A987}"/>
                </a:ext>
              </a:extLst>
            </p:cNvPr>
            <p:cNvSpPr txBox="1"/>
            <p:nvPr/>
          </p:nvSpPr>
          <p:spPr>
            <a:xfrm>
              <a:off x="6096000" y="2931248"/>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r>
                <a:rPr lang="en-US" sz="20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2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8794D23-DA70-D3C7-5D5D-594E032E08E6}"/>
                </a:ext>
              </a:extLst>
            </p:cNvPr>
            <p:cNvSpPr txBox="1"/>
            <p:nvPr/>
          </p:nvSpPr>
          <p:spPr>
            <a:xfrm>
              <a:off x="6096000" y="3916333"/>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8" name="Rectangle 7">
              <a:extLst>
                <a:ext uri="{FF2B5EF4-FFF2-40B4-BE49-F238E27FC236}">
                  <a16:creationId xmlns:a16="http://schemas.microsoft.com/office/drawing/2014/main" id="{D40F9F40-85E7-96D6-FBB0-B2B9155BC3D4}"/>
                </a:ext>
              </a:extLst>
            </p:cNvPr>
            <p:cNvSpPr/>
            <p:nvPr/>
          </p:nvSpPr>
          <p:spPr>
            <a:xfrm>
              <a:off x="4079092" y="2964961"/>
              <a:ext cx="1639345" cy="1639345"/>
            </a:xfrm>
            <a:prstGeom prst="rect">
              <a:avLst/>
            </a:prstGeom>
            <a:solidFill>
              <a:srgbClr val="FF00FF"/>
            </a:solidFill>
            <a:ln w="28575">
              <a:solidFill>
                <a:srgbClr val="363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365E56-AE3D-C09A-B198-8894589BE4CB}"/>
                </a:ext>
              </a:extLst>
            </p:cNvPr>
            <p:cNvSpPr txBox="1"/>
            <p:nvPr/>
          </p:nvSpPr>
          <p:spPr>
            <a:xfrm>
              <a:off x="4100931" y="3599967"/>
              <a:ext cx="159566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QR CODE</a:t>
              </a:r>
            </a:p>
          </p:txBody>
        </p:sp>
        <p:sp>
          <p:nvSpPr>
            <p:cNvPr id="12" name="TextBox 11">
              <a:extLst>
                <a:ext uri="{FF2B5EF4-FFF2-40B4-BE49-F238E27FC236}">
                  <a16:creationId xmlns:a16="http://schemas.microsoft.com/office/drawing/2014/main" id="{DB1A78A2-5915-26B3-A543-262EAD2294D4}"/>
                </a:ext>
              </a:extLst>
            </p:cNvPr>
            <p:cNvSpPr txBox="1"/>
            <p:nvPr/>
          </p:nvSpPr>
          <p:spPr>
            <a:xfrm>
              <a:off x="982362" y="1275833"/>
              <a:ext cx="10227276" cy="102040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800" b="1" dirty="0">
                  <a:solidFill>
                    <a:schemeClr val="bg1"/>
                  </a:solidFill>
                  <a:latin typeface="Arial Nova Cond" panose="020F0502020204030204" pitchFamily="34" charset="0"/>
                  <a:cs typeface="Arial Nova Cond" panose="020F0502020204030204" pitchFamily="34" charset="0"/>
                </a:rPr>
                <a:t>THANK YOU!</a:t>
              </a:r>
              <a:endParaRPr lang="en-US" sz="6000" dirty="0">
                <a:solidFill>
                  <a:schemeClr val="bg1"/>
                </a:solidFill>
                <a:latin typeface="Arial Nova Cond" panose="020F0502020204030204" pitchFamily="34" charset="0"/>
                <a:cs typeface="Arial Nova Cond" panose="020F0502020204030204" pitchFamily="34" charset="0"/>
              </a:endParaRPr>
            </a:p>
          </p:txBody>
        </p:sp>
      </p:grpSp>
    </p:spTree>
    <p:extLst>
      <p:ext uri="{BB962C8B-B14F-4D97-AF65-F5344CB8AC3E}">
        <p14:creationId xmlns:p14="http://schemas.microsoft.com/office/powerpoint/2010/main" val="19598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FC3BA-6263-EC36-BF56-B7D72B05BFCA}"/>
              </a:ext>
            </a:extLst>
          </p:cNvPr>
          <p:cNvSpPr txBox="1"/>
          <p:nvPr/>
        </p:nvSpPr>
        <p:spPr>
          <a:xfrm>
            <a:off x="745331" y="942976"/>
            <a:ext cx="10701337" cy="4031873"/>
          </a:xfrm>
          <a:prstGeom prst="rect">
            <a:avLst/>
          </a:prstGeom>
          <a:noFill/>
        </p:spPr>
        <p:txBody>
          <a:bodyPr wrap="square" rtlCol="0">
            <a:spAutoFit/>
          </a:bodyPr>
          <a:lstStyle/>
          <a:p>
            <a:pPr algn="ctr"/>
            <a:r>
              <a:rPr lang="en-US" sz="1600" b="0" i="1" u="none" strike="noStrike" dirty="0">
                <a:solidFill>
                  <a:srgbClr val="212529"/>
                </a:solidFill>
                <a:effectLst/>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t>
            </a:r>
            <a:r>
              <a:rPr lang="en-US" sz="1600" b="0" i="1" u="none" strike="noStrike" dirty="0" err="1">
                <a:solidFill>
                  <a:srgbClr val="212529"/>
                </a:solidFill>
                <a:effectLst/>
                <a:latin typeface="Arial" panose="020B0604020202020204" pitchFamily="34" charset="0"/>
                <a:cs typeface="Arial" panose="020B0604020202020204" pitchFamily="34" charset="0"/>
              </a:rPr>
              <a:t>affiliates.The</a:t>
            </a:r>
            <a:r>
              <a:rPr lang="en-US" sz="1600" b="0" i="1" u="none" strike="noStrike" dirty="0">
                <a:solidFill>
                  <a:srgbClr val="212529"/>
                </a:solidFill>
                <a:effectLst/>
                <a:latin typeface="Arial" panose="020B0604020202020204" pitchFamily="34" charset="0"/>
                <a:cs typeface="Arial" panose="020B0604020202020204" pitchFamily="34" charset="0"/>
              </a:rPr>
              <a:t> content herein is subject to change without notice.  A Roth conversion may not be suitable for your situation. The primary goal in converting retirement assets into a Roth IRA is to reduce the future tax liability on the distributions you take in retirement, or on the distributions of your beneficiaries. The information provided is to help you determine whether or not a Roth IRA conversion may be appropriate for your particular circumstances.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75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HISTORY</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6548437" y="1825625"/>
            <a:ext cx="4986325" cy="3608820"/>
          </a:xfrm>
        </p:spPr>
        <p:txBody>
          <a:bodyPr>
            <a:normAutofit/>
          </a:bodyPr>
          <a:lstStyle/>
          <a:p>
            <a:pPr marL="0" indent="0">
              <a:lnSpc>
                <a:spcPct val="100000"/>
              </a:lnSpc>
              <a:buClr>
                <a:schemeClr val="accent1">
                  <a:lumMod val="50000"/>
                  <a:lumOff val="50000"/>
                </a:schemeClr>
              </a:buClr>
              <a:buNone/>
            </a:pPr>
            <a:r>
              <a:rPr lang="en-US" sz="2000" dirty="0">
                <a:solidFill>
                  <a:srgbClr val="231F20"/>
                </a:solidFill>
              </a:rPr>
              <a:t>The Social Security Act was signed into law by President Roosevelt on August 14, 1935. In addition to several provisions for general welfare, the new Act created a social insurance program designed to pay retired workers ages 65 or older a continuing income after retirement.</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5FC11C-3874-B23D-2A33-02AE2B42A793}"/>
              </a:ext>
            </a:extLst>
          </p:cNvPr>
          <p:cNvSpPr txBox="1"/>
          <p:nvPr/>
        </p:nvSpPr>
        <p:spPr>
          <a:xfrm>
            <a:off x="838200" y="5070196"/>
            <a:ext cx="10837985" cy="226472"/>
          </a:xfrm>
          <a:prstGeom prst="rect">
            <a:avLst/>
          </a:prstGeom>
          <a:noFill/>
        </p:spPr>
        <p:txBody>
          <a:bodyPr wrap="square" anchor="b">
            <a:spAutoFit/>
          </a:bodyPr>
          <a:lstStyle/>
          <a:p>
            <a:pPr algn="ctr">
              <a:lnSpc>
                <a:spcPct val="120000"/>
              </a:lnSpc>
            </a:pPr>
            <a:r>
              <a:rPr lang="en-US" sz="800" i="1" dirty="0">
                <a:solidFill>
                  <a:srgbClr val="231F20"/>
                </a:solidFill>
                <a:latin typeface="Arial" panose="020B0604020202020204" pitchFamily="34" charset="0"/>
                <a:cs typeface="Arial" panose="020B0604020202020204" pitchFamily="34" charset="0"/>
              </a:rPr>
              <a:t>Source: https://www.ssa.gov/history/briefhistory3.html#:~:text=The%20Social%20Security%20Act%20was,a%20continuing%20income%20after%20retirement. Accessed 1/16/2026.</a:t>
            </a:r>
          </a:p>
        </p:txBody>
      </p:sp>
      <p:pic>
        <p:nvPicPr>
          <p:cNvPr id="3" name="Picture 2">
            <a:extLst>
              <a:ext uri="{FF2B5EF4-FFF2-40B4-BE49-F238E27FC236}">
                <a16:creationId xmlns:a16="http://schemas.microsoft.com/office/drawing/2014/main" id="{36561394-A3CE-F88C-BDDC-7E35329DB76B}"/>
              </a:ext>
            </a:extLst>
          </p:cNvPr>
          <p:cNvPicPr>
            <a:picLocks noChangeAspect="1"/>
          </p:cNvPicPr>
          <p:nvPr/>
        </p:nvPicPr>
        <p:blipFill>
          <a:blip r:embed="rId3"/>
          <a:srcRect/>
          <a:stretch/>
        </p:blipFill>
        <p:spPr>
          <a:xfrm>
            <a:off x="1109675" y="1787804"/>
            <a:ext cx="4986325" cy="2864950"/>
          </a:xfrm>
          <a:prstGeom prst="rect">
            <a:avLst/>
          </a:prstGeom>
          <a:ln w="57150">
            <a:solidFill>
              <a:schemeClr val="accent1">
                <a:lumMod val="90000"/>
                <a:lumOff val="10000"/>
              </a:schemeClr>
            </a:solidFill>
          </a:ln>
        </p:spPr>
      </p:pic>
    </p:spTree>
    <p:extLst>
      <p:ext uri="{BB962C8B-B14F-4D97-AF65-F5344CB8AC3E}">
        <p14:creationId xmlns:p14="http://schemas.microsoft.com/office/powerpoint/2010/main" val="1375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a:t>
            </a:r>
            <a:r>
              <a:rPr lang="en-US" dirty="0">
                <a:solidFill>
                  <a:schemeClr val="accent5"/>
                </a:solidFill>
                <a:latin typeface="Arial Narrow" panose="020B0604020202020204" pitchFamily="34" charset="0"/>
                <a:cs typeface="Arial Narrow" panose="020B0604020202020204" pitchFamily="34" charset="0"/>
              </a:rPr>
              <a:t>: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IDA MAY FULLER</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669469" y="1561331"/>
            <a:ext cx="6688593" cy="3749981"/>
          </a:xfrm>
        </p:spPr>
        <p:txBody>
          <a:bodyPr>
            <a:noAutofit/>
          </a:bodyPr>
          <a:lstStyle/>
          <a:p>
            <a:pPr marL="571500" indent="-342900">
              <a:lnSpc>
                <a:spcPct val="100000"/>
              </a:lnSpc>
              <a:buClr>
                <a:schemeClr val="accent1">
                  <a:lumMod val="50000"/>
                  <a:lumOff val="50000"/>
                </a:schemeClr>
              </a:buClr>
            </a:pPr>
            <a:r>
              <a:rPr lang="en-US" sz="1800" dirty="0">
                <a:solidFill>
                  <a:srgbClr val="231F20"/>
                </a:solidFill>
              </a:rPr>
              <a:t>On January 31, 1940, the first monthly retirement check was issued to Ida May Fuller of Ludlow, Vermont, in the amount of $22.54. </a:t>
            </a:r>
          </a:p>
          <a:p>
            <a:pPr marL="571500" indent="-342900">
              <a:lnSpc>
                <a:spcPct val="100000"/>
              </a:lnSpc>
              <a:buClr>
                <a:schemeClr val="accent1">
                  <a:lumMod val="50000"/>
                  <a:lumOff val="50000"/>
                </a:schemeClr>
              </a:buClr>
            </a:pPr>
            <a:r>
              <a:rPr lang="en-US" sz="1800" dirty="0">
                <a:solidFill>
                  <a:srgbClr val="231F20"/>
                </a:solidFill>
              </a:rPr>
              <a:t>Ida May Fuller worked for three years under the Social Security program. The accumulated taxes on her salary during those three years was a total of $24.75. Her initial monthly check was $22.54. During her lifetime she collected a total of $22,888.92 in Social Security benefits.</a:t>
            </a:r>
          </a:p>
          <a:p>
            <a:pPr marL="571500" indent="-342900">
              <a:lnSpc>
                <a:spcPct val="100000"/>
              </a:lnSpc>
              <a:buClr>
                <a:schemeClr val="accent1">
                  <a:lumMod val="50000"/>
                  <a:lumOff val="50000"/>
                </a:schemeClr>
              </a:buClr>
            </a:pPr>
            <a:r>
              <a:rPr lang="en-US" sz="1800" dirty="0">
                <a:solidFill>
                  <a:srgbClr val="231F20"/>
                </a:solidFill>
              </a:rPr>
              <a:t>This chart details her covered wages and payroll tax contributions prior to filing her retirement benefit claim.</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2">
            <a:extLst>
              <a:ext uri="{FF2B5EF4-FFF2-40B4-BE49-F238E27FC236}">
                <a16:creationId xmlns:a16="http://schemas.microsoft.com/office/drawing/2014/main" id="{9DBE4408-BE46-C6CD-F6CB-A346A691AE9B}"/>
              </a:ext>
            </a:extLst>
          </p:cNvPr>
          <p:cNvGraphicFramePr>
            <a:graphicFrameLocks noGrp="1"/>
          </p:cNvGraphicFramePr>
          <p:nvPr>
            <p:extLst>
              <p:ext uri="{D42A27DB-BD31-4B8C-83A1-F6EECF244321}">
                <p14:modId xmlns:p14="http://schemas.microsoft.com/office/powerpoint/2010/main" val="1473869536"/>
              </p:ext>
            </p:extLst>
          </p:nvPr>
        </p:nvGraphicFramePr>
        <p:xfrm>
          <a:off x="7826813" y="1561332"/>
          <a:ext cx="3695717" cy="4184572"/>
        </p:xfrm>
        <a:graphic>
          <a:graphicData uri="http://schemas.openxmlformats.org/drawingml/2006/table">
            <a:tbl>
              <a:tblPr firstRow="1" bandRow="1">
                <a:tableStyleId>{9DCAF9ED-07DC-4A11-8D7F-57B35C25682E}</a:tableStyleId>
              </a:tblPr>
              <a:tblGrid>
                <a:gridCol w="1231906">
                  <a:extLst>
                    <a:ext uri="{9D8B030D-6E8A-4147-A177-3AD203B41FA5}">
                      <a16:colId xmlns:a16="http://schemas.microsoft.com/office/drawing/2014/main" val="1869289868"/>
                    </a:ext>
                  </a:extLst>
                </a:gridCol>
                <a:gridCol w="1410898">
                  <a:extLst>
                    <a:ext uri="{9D8B030D-6E8A-4147-A177-3AD203B41FA5}">
                      <a16:colId xmlns:a16="http://schemas.microsoft.com/office/drawing/2014/main" val="75751830"/>
                    </a:ext>
                  </a:extLst>
                </a:gridCol>
                <a:gridCol w="1052913">
                  <a:extLst>
                    <a:ext uri="{9D8B030D-6E8A-4147-A177-3AD203B41FA5}">
                      <a16:colId xmlns:a16="http://schemas.microsoft.com/office/drawing/2014/main" val="4213627962"/>
                    </a:ext>
                  </a:extLst>
                </a:gridCol>
              </a:tblGrid>
              <a:tr h="595630">
                <a:tc>
                  <a:txBody>
                    <a:bodyPr/>
                    <a:lstStyle/>
                    <a:p>
                      <a:pPr algn="ctr"/>
                      <a:r>
                        <a:rPr lang="en-US" sz="1600" b="1" dirty="0">
                          <a:solidFill>
                            <a:schemeClr val="bg1"/>
                          </a:solidFill>
                          <a:effectLst/>
                          <a:latin typeface="Arial" panose="020B0604020202020204" pitchFamily="34" charset="0"/>
                          <a:cs typeface="Arial" panose="020B0604020202020204" pitchFamily="34" charset="0"/>
                        </a:rPr>
                        <a:t>Quarter Ending</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Covered Earnings</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Taxes Paid</a:t>
                      </a:r>
                    </a:p>
                  </a:txBody>
                  <a:tcPr marL="53571" marR="53571" marT="53571" marB="53571" anchor="b">
                    <a:solidFill>
                      <a:schemeClr val="tx1"/>
                    </a:solidFill>
                  </a:tcPr>
                </a:tc>
                <a:extLst>
                  <a:ext uri="{0D108BD9-81ED-4DB2-BD59-A6C34878D82A}">
                    <a16:rowId xmlns:a16="http://schemas.microsoft.com/office/drawing/2014/main" val="3836823004"/>
                  </a:ext>
                </a:extLst>
              </a:tr>
              <a:tr h="362138">
                <a:tc>
                  <a:txBody>
                    <a:bodyPr/>
                    <a:lstStyle/>
                    <a:p>
                      <a:pPr algn="ctr"/>
                      <a:r>
                        <a:rPr lang="en-US" sz="1600" dirty="0">
                          <a:solidFill>
                            <a:srgbClr val="231F20"/>
                          </a:solidFill>
                          <a:effectLst/>
                          <a:latin typeface="Arial" panose="020B0604020202020204" pitchFamily="34" charset="0"/>
                          <a:cs typeface="Arial" panose="020B0604020202020204" pitchFamily="34" charset="0"/>
                        </a:rPr>
                        <a:t>6/37</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$450</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$4.50</a:t>
                      </a:r>
                    </a:p>
                  </a:txBody>
                  <a:tcPr marL="53571" marR="53571" marT="53571" marB="53571"/>
                </a:tc>
                <a:extLst>
                  <a:ext uri="{0D108BD9-81ED-4DB2-BD59-A6C34878D82A}">
                    <a16:rowId xmlns:a16="http://schemas.microsoft.com/office/drawing/2014/main" val="3738981184"/>
                  </a:ext>
                </a:extLst>
              </a:tr>
              <a:tr h="351386">
                <a:tc>
                  <a:txBody>
                    <a:bodyPr/>
                    <a:lstStyle/>
                    <a:p>
                      <a:pPr algn="ctr"/>
                      <a:r>
                        <a:rPr lang="en-US" sz="1600" dirty="0">
                          <a:solidFill>
                            <a:srgbClr val="231F20"/>
                          </a:solidFill>
                          <a:effectLst/>
                          <a:latin typeface="Arial" panose="020B0604020202020204" pitchFamily="34" charset="0"/>
                          <a:cs typeface="Arial" panose="020B0604020202020204" pitchFamily="34" charset="0"/>
                        </a:rPr>
                        <a:t>12/37</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$450</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$4.50</a:t>
                      </a:r>
                    </a:p>
                  </a:txBody>
                  <a:tcPr marL="53571" marR="53571" marT="53571" marB="53571"/>
                </a:tc>
                <a:extLst>
                  <a:ext uri="{0D108BD9-81ED-4DB2-BD59-A6C34878D82A}">
                    <a16:rowId xmlns:a16="http://schemas.microsoft.com/office/drawing/2014/main" val="2950536620"/>
                  </a:ext>
                </a:extLst>
              </a:tr>
              <a:tr h="351386">
                <a:tc>
                  <a:txBody>
                    <a:bodyPr/>
                    <a:lstStyle/>
                    <a:p>
                      <a:pPr algn="ctr"/>
                      <a:r>
                        <a:rPr lang="en-US" sz="1600" dirty="0">
                          <a:solidFill>
                            <a:srgbClr val="231F20"/>
                          </a:solidFill>
                          <a:effectLst/>
                          <a:latin typeface="Arial" panose="020B0604020202020204" pitchFamily="34" charset="0"/>
                          <a:cs typeface="Arial" panose="020B0604020202020204" pitchFamily="34" charset="0"/>
                        </a:rPr>
                        <a:t>3/38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673413978"/>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6/38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3817359396"/>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9/38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1058360313"/>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12/38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1375877786"/>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3/39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$150</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$1.50</a:t>
                      </a:r>
                    </a:p>
                  </a:txBody>
                  <a:tcPr marL="53571" marR="53571" marT="53571" marB="53571"/>
                </a:tc>
                <a:extLst>
                  <a:ext uri="{0D108BD9-81ED-4DB2-BD59-A6C34878D82A}">
                    <a16:rowId xmlns:a16="http://schemas.microsoft.com/office/drawing/2014/main" val="2752189772"/>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6/39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3784441794"/>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10/39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$300</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$3.00</a:t>
                      </a:r>
                    </a:p>
                  </a:txBody>
                  <a:tcPr marL="53571" marR="53571" marT="53571" marB="53571"/>
                </a:tc>
                <a:extLst>
                  <a:ext uri="{0D108BD9-81ED-4DB2-BD59-A6C34878D82A}">
                    <a16:rowId xmlns:a16="http://schemas.microsoft.com/office/drawing/2014/main" val="2689554623"/>
                  </a:ext>
                </a:extLst>
              </a:tr>
              <a:tr h="415716">
                <a:tc>
                  <a:txBody>
                    <a:bodyPr/>
                    <a:lstStyle/>
                    <a:p>
                      <a:pPr algn="ctr"/>
                      <a:r>
                        <a:rPr lang="en-US" sz="2000" b="1">
                          <a:solidFill>
                            <a:srgbClr val="231F20"/>
                          </a:solidFill>
                          <a:effectLst/>
                          <a:latin typeface="Arial" panose="020B0604020202020204" pitchFamily="34" charset="0"/>
                          <a:cs typeface="Arial" panose="020B0604020202020204" pitchFamily="34" charset="0"/>
                        </a:rPr>
                        <a:t>TOTAL</a:t>
                      </a:r>
                      <a:endParaRPr lang="en-US" sz="2000">
                        <a:solidFill>
                          <a:srgbClr val="231F20"/>
                        </a:solidFill>
                        <a:effectLst/>
                        <a:latin typeface="Arial" panose="020B0604020202020204" pitchFamily="34" charset="0"/>
                        <a:cs typeface="Arial" panose="020B0604020202020204" pitchFamily="34" charset="0"/>
                      </a:endParaRPr>
                    </a:p>
                  </a:txBody>
                  <a:tcPr marL="53571" marR="53571" marT="53571" marB="53571"/>
                </a:tc>
                <a:tc>
                  <a:txBody>
                    <a:bodyPr/>
                    <a:lstStyle/>
                    <a:p>
                      <a:pPr algn="ctr"/>
                      <a:r>
                        <a:rPr lang="en-US" sz="2000" b="1" dirty="0">
                          <a:solidFill>
                            <a:srgbClr val="231F20"/>
                          </a:solidFill>
                          <a:effectLst/>
                          <a:latin typeface="Arial" panose="020B0604020202020204" pitchFamily="34" charset="0"/>
                          <a:cs typeface="Arial" panose="020B0604020202020204" pitchFamily="34" charset="0"/>
                        </a:rPr>
                        <a:t>$2,475</a:t>
                      </a:r>
                      <a:endParaRPr lang="en-US" sz="2000" dirty="0">
                        <a:solidFill>
                          <a:srgbClr val="231F20"/>
                        </a:solidFill>
                        <a:effectLst/>
                        <a:latin typeface="Arial" panose="020B0604020202020204" pitchFamily="34" charset="0"/>
                        <a:cs typeface="Arial" panose="020B0604020202020204" pitchFamily="34" charset="0"/>
                      </a:endParaRPr>
                    </a:p>
                  </a:txBody>
                  <a:tcPr marL="53571" marR="53571" marT="53571" marB="53571"/>
                </a:tc>
                <a:tc>
                  <a:txBody>
                    <a:bodyPr/>
                    <a:lstStyle/>
                    <a:p>
                      <a:pPr algn="ctr"/>
                      <a:r>
                        <a:rPr lang="en-US" sz="2000" b="1" dirty="0">
                          <a:solidFill>
                            <a:srgbClr val="231F20"/>
                          </a:solidFill>
                          <a:effectLst/>
                          <a:latin typeface="Arial" panose="020B0604020202020204" pitchFamily="34" charset="0"/>
                          <a:cs typeface="Arial" panose="020B0604020202020204" pitchFamily="34" charset="0"/>
                        </a:rPr>
                        <a:t>$24.75</a:t>
                      </a:r>
                      <a:endParaRPr lang="en-US" sz="2000" dirty="0">
                        <a:solidFill>
                          <a:srgbClr val="231F20"/>
                        </a:solidFill>
                        <a:effectLst/>
                        <a:latin typeface="Arial" panose="020B0604020202020204" pitchFamily="34" charset="0"/>
                        <a:cs typeface="Arial" panose="020B0604020202020204" pitchFamily="34" charset="0"/>
                      </a:endParaRPr>
                    </a:p>
                  </a:txBody>
                  <a:tcPr marL="53571" marR="53571" marT="53571" marB="53571"/>
                </a:tc>
                <a:extLst>
                  <a:ext uri="{0D108BD9-81ED-4DB2-BD59-A6C34878D82A}">
                    <a16:rowId xmlns:a16="http://schemas.microsoft.com/office/drawing/2014/main" val="3659246542"/>
                  </a:ext>
                </a:extLst>
              </a:tr>
            </a:tbl>
          </a:graphicData>
        </a:graphic>
      </p:graphicFrame>
      <p:sp>
        <p:nvSpPr>
          <p:cNvPr id="6" name="TextBox 5">
            <a:extLst>
              <a:ext uri="{FF2B5EF4-FFF2-40B4-BE49-F238E27FC236}">
                <a16:creationId xmlns:a16="http://schemas.microsoft.com/office/drawing/2014/main" id="{C6AA8E92-C840-B58A-8CB1-67952207FCDC}"/>
              </a:ext>
            </a:extLst>
          </p:cNvPr>
          <p:cNvSpPr txBox="1"/>
          <p:nvPr/>
        </p:nvSpPr>
        <p:spPr>
          <a:xfrm>
            <a:off x="838200" y="5181957"/>
            <a:ext cx="10837985" cy="229422"/>
          </a:xfrm>
          <a:prstGeom prst="rect">
            <a:avLst/>
          </a:prstGeom>
          <a:noFill/>
        </p:spPr>
        <p:txBody>
          <a:bodyPr wrap="square" anchor="b">
            <a:spAutoFit/>
          </a:bodyPr>
          <a:lstStyle/>
          <a:p>
            <a:pPr>
              <a:lnSpc>
                <a:spcPct val="120000"/>
              </a:lnSpc>
            </a:pPr>
            <a:r>
              <a:rPr lang="en-US" sz="800" b="0" i="1" dirty="0">
                <a:solidFill>
                  <a:srgbClr val="231F20"/>
                </a:solidFill>
                <a:effectLst/>
                <a:latin typeface="Arial" panose="020B0604020202020204" pitchFamily="34" charset="0"/>
                <a:cs typeface="Arial" panose="020B0604020202020204" pitchFamily="34" charset="0"/>
              </a:rPr>
              <a:t>Source: https://www.ssa.gov/history/idapayroll.html. Accessed 1/16/2026</a:t>
            </a:r>
            <a:endParaRPr lang="en-US" sz="800" i="1"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51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418183-CFAE-E38E-5D79-DAF600F31F06}"/>
              </a:ext>
            </a:extLst>
          </p:cNvPr>
          <p:cNvSpPr/>
          <p:nvPr/>
        </p:nvSpPr>
        <p:spPr>
          <a:xfrm>
            <a:off x="-1" y="0"/>
            <a:ext cx="12192001" cy="5483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BASICS</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1316CDB7-FD8E-F1B1-F3BD-2490BA5BF8CD}"/>
              </a:ext>
            </a:extLst>
          </p:cNvPr>
          <p:cNvSpPr txBox="1">
            <a:spLocks/>
          </p:cNvSpPr>
          <p:nvPr/>
        </p:nvSpPr>
        <p:spPr>
          <a:xfrm>
            <a:off x="839788" y="1435897"/>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WHEN CAN I FILE?</a:t>
            </a:r>
          </a:p>
        </p:txBody>
      </p:sp>
      <p:sp>
        <p:nvSpPr>
          <p:cNvPr id="9" name="Content Placeholder 3">
            <a:extLst>
              <a:ext uri="{FF2B5EF4-FFF2-40B4-BE49-F238E27FC236}">
                <a16:creationId xmlns:a16="http://schemas.microsoft.com/office/drawing/2014/main" id="{915190BF-08F3-635A-36AE-EB20D619B3F6}"/>
              </a:ext>
            </a:extLst>
          </p:cNvPr>
          <p:cNvSpPr txBox="1">
            <a:spLocks/>
          </p:cNvSpPr>
          <p:nvPr/>
        </p:nvSpPr>
        <p:spPr>
          <a:xfrm>
            <a:off x="839788" y="1921926"/>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400" dirty="0"/>
              <a:t>*Minimum age 62 = 70%-75%</a:t>
            </a:r>
          </a:p>
          <a:p>
            <a:pPr>
              <a:buClr>
                <a:schemeClr val="accent1">
                  <a:lumMod val="50000"/>
                  <a:lumOff val="50000"/>
                </a:schemeClr>
              </a:buClr>
            </a:pPr>
            <a:r>
              <a:rPr lang="en-US" sz="2400" dirty="0"/>
              <a:t>FRA (age 66/67) = 100%</a:t>
            </a:r>
          </a:p>
          <a:p>
            <a:pPr>
              <a:buClr>
                <a:schemeClr val="accent1">
                  <a:lumMod val="50000"/>
                  <a:lumOff val="50000"/>
                </a:schemeClr>
              </a:buClr>
            </a:pPr>
            <a:r>
              <a:rPr lang="en-US" sz="2400" dirty="0"/>
              <a:t>Maximum age 70 = 132%</a:t>
            </a:r>
          </a:p>
        </p:txBody>
      </p:sp>
      <p:sp>
        <p:nvSpPr>
          <p:cNvPr id="10" name="Text Placeholder 4">
            <a:extLst>
              <a:ext uri="{FF2B5EF4-FFF2-40B4-BE49-F238E27FC236}">
                <a16:creationId xmlns:a16="http://schemas.microsoft.com/office/drawing/2014/main" id="{AC1C29BE-7295-238C-941D-46C8E4B86030}"/>
              </a:ext>
            </a:extLst>
          </p:cNvPr>
          <p:cNvSpPr txBox="1">
            <a:spLocks/>
          </p:cNvSpPr>
          <p:nvPr/>
        </p:nvSpPr>
        <p:spPr>
          <a:xfrm>
            <a:off x="6172199" y="1500576"/>
            <a:ext cx="5597769" cy="425841"/>
          </a:xfrm>
          <a:prstGeom prst="rect">
            <a:avLst/>
          </a:prstGeom>
        </p:spPr>
        <p:txBody>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SOCIAL SECURITY WAGE TAX</a:t>
            </a:r>
          </a:p>
        </p:txBody>
      </p:sp>
      <p:sp>
        <p:nvSpPr>
          <p:cNvPr id="11" name="Content Placeholder 5">
            <a:extLst>
              <a:ext uri="{FF2B5EF4-FFF2-40B4-BE49-F238E27FC236}">
                <a16:creationId xmlns:a16="http://schemas.microsoft.com/office/drawing/2014/main" id="{294643CE-450A-0740-D772-84CBE9CE91C5}"/>
              </a:ext>
            </a:extLst>
          </p:cNvPr>
          <p:cNvSpPr txBox="1">
            <a:spLocks/>
          </p:cNvSpPr>
          <p:nvPr/>
        </p:nvSpPr>
        <p:spPr>
          <a:xfrm>
            <a:off x="6172200" y="1921926"/>
            <a:ext cx="5183188" cy="334289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400" dirty="0"/>
              <a:t>2025 = $176,100</a:t>
            </a:r>
          </a:p>
          <a:p>
            <a:pPr>
              <a:buClr>
                <a:schemeClr val="accent1">
                  <a:lumMod val="50000"/>
                  <a:lumOff val="50000"/>
                </a:schemeClr>
              </a:buClr>
            </a:pPr>
            <a:r>
              <a:rPr lang="en-US" sz="2400" dirty="0"/>
              <a:t>2020 = $137,700</a:t>
            </a:r>
          </a:p>
          <a:p>
            <a:pPr>
              <a:buClr>
                <a:schemeClr val="accent1">
                  <a:lumMod val="50000"/>
                  <a:lumOff val="50000"/>
                </a:schemeClr>
              </a:buClr>
            </a:pPr>
            <a:r>
              <a:rPr lang="en-US" sz="2400" dirty="0"/>
              <a:t>2019 = $132,900</a:t>
            </a:r>
          </a:p>
          <a:p>
            <a:pPr>
              <a:buClr>
                <a:schemeClr val="accent1">
                  <a:lumMod val="50000"/>
                  <a:lumOff val="50000"/>
                </a:schemeClr>
              </a:buClr>
            </a:pPr>
            <a:endParaRPr lang="en-US" sz="2400" dirty="0"/>
          </a:p>
          <a:p>
            <a:pPr>
              <a:buClr>
                <a:schemeClr val="accent1">
                  <a:lumMod val="50000"/>
                  <a:lumOff val="50000"/>
                </a:schemeClr>
              </a:buClr>
            </a:pPr>
            <a:r>
              <a:rPr lang="en-US" sz="2400" dirty="0"/>
              <a:t>Maximum Benefit at FRA = $4,152</a:t>
            </a:r>
          </a:p>
          <a:p>
            <a:pPr>
              <a:buClr>
                <a:schemeClr val="accent1">
                  <a:lumMod val="50000"/>
                  <a:lumOff val="50000"/>
                </a:schemeClr>
              </a:buClr>
            </a:pPr>
            <a:r>
              <a:rPr lang="en-US" sz="2400" dirty="0"/>
              <a:t>Average Benefit </a:t>
            </a:r>
          </a:p>
          <a:p>
            <a:pPr lvl="1">
              <a:buClr>
                <a:schemeClr val="accent1">
                  <a:lumMod val="50000"/>
                  <a:lumOff val="50000"/>
                </a:schemeClr>
              </a:buClr>
            </a:pPr>
            <a:r>
              <a:rPr lang="en-US" sz="2000" dirty="0"/>
              <a:t>$3,208 (Married)</a:t>
            </a:r>
          </a:p>
          <a:p>
            <a:pPr lvl="1">
              <a:buClr>
                <a:schemeClr val="accent1">
                  <a:lumMod val="50000"/>
                  <a:lumOff val="50000"/>
                </a:schemeClr>
              </a:buClr>
            </a:pPr>
            <a:r>
              <a:rPr lang="en-US" sz="2000" dirty="0"/>
              <a:t>$2,071 (Single)</a:t>
            </a:r>
          </a:p>
        </p:txBody>
      </p:sp>
      <p:sp>
        <p:nvSpPr>
          <p:cNvPr id="12" name="Text Placeholder 2">
            <a:extLst>
              <a:ext uri="{FF2B5EF4-FFF2-40B4-BE49-F238E27FC236}">
                <a16:creationId xmlns:a16="http://schemas.microsoft.com/office/drawing/2014/main" id="{FC962058-C89C-0EE8-9683-3489D918B63B}"/>
              </a:ext>
            </a:extLst>
          </p:cNvPr>
          <p:cNvSpPr txBox="1">
            <a:spLocks/>
          </p:cNvSpPr>
          <p:nvPr/>
        </p:nvSpPr>
        <p:spPr>
          <a:xfrm>
            <a:off x="836612" y="2945865"/>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231F20"/>
                </a:solidFill>
                <a:latin typeface=""/>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COLA (COST OF LIVING)</a:t>
            </a:r>
          </a:p>
        </p:txBody>
      </p:sp>
      <p:sp>
        <p:nvSpPr>
          <p:cNvPr id="13" name="Content Placeholder 3">
            <a:extLst>
              <a:ext uri="{FF2B5EF4-FFF2-40B4-BE49-F238E27FC236}">
                <a16:creationId xmlns:a16="http://schemas.microsoft.com/office/drawing/2014/main" id="{D5B4436C-16A0-52F4-34ED-6E70A8EB98AE}"/>
              </a:ext>
            </a:extLst>
          </p:cNvPr>
          <p:cNvSpPr txBox="1">
            <a:spLocks/>
          </p:cNvSpPr>
          <p:nvPr/>
        </p:nvSpPr>
        <p:spPr>
          <a:xfrm>
            <a:off x="836612" y="3769777"/>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buFont typeface="Wingdings" pitchFamily="2" charset="2"/>
              <a:buChar char="§"/>
            </a:pPr>
            <a:r>
              <a:rPr lang="en-US" sz="2400" dirty="0">
                <a:solidFill>
                  <a:schemeClr val="accent5"/>
                </a:solidFill>
              </a:rPr>
              <a:t>Since 1975 = 3.77%</a:t>
            </a:r>
          </a:p>
          <a:p>
            <a:pPr>
              <a:buClr>
                <a:schemeClr val="accent1">
                  <a:lumMod val="50000"/>
                  <a:lumOff val="50000"/>
                </a:schemeClr>
              </a:buClr>
              <a:buFont typeface="Wingdings" pitchFamily="2" charset="2"/>
              <a:buChar char="§"/>
            </a:pPr>
            <a:r>
              <a:rPr lang="en-US" sz="2400" dirty="0">
                <a:solidFill>
                  <a:schemeClr val="accent5"/>
                </a:solidFill>
              </a:rPr>
              <a:t>Last 20 Years = 2.63%</a:t>
            </a:r>
          </a:p>
          <a:p>
            <a:pPr>
              <a:buClr>
                <a:schemeClr val="accent1">
                  <a:lumMod val="50000"/>
                  <a:lumOff val="50000"/>
                </a:schemeClr>
              </a:buClr>
              <a:buFont typeface="Wingdings" pitchFamily="2" charset="2"/>
              <a:buChar char="§"/>
            </a:pPr>
            <a:r>
              <a:rPr lang="en-US" sz="2400" dirty="0">
                <a:solidFill>
                  <a:schemeClr val="accent5"/>
                </a:solidFill>
              </a:rPr>
              <a:t>2026 = 2.8%</a:t>
            </a:r>
          </a:p>
        </p:txBody>
      </p:sp>
      <p:sp>
        <p:nvSpPr>
          <p:cNvPr id="14" name="Rectangle 13">
            <a:extLst>
              <a:ext uri="{FF2B5EF4-FFF2-40B4-BE49-F238E27FC236}">
                <a16:creationId xmlns:a16="http://schemas.microsoft.com/office/drawing/2014/main" id="{D7DF0D64-4C9B-1672-1BC2-20F891E0B8DE}"/>
              </a:ext>
            </a:extLst>
          </p:cNvPr>
          <p:cNvSpPr/>
          <p:nvPr/>
        </p:nvSpPr>
        <p:spPr>
          <a:xfrm>
            <a:off x="5697415" y="1505610"/>
            <a:ext cx="58616" cy="340691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27EB8E-BC0D-3120-12EC-7990EF12B81A}"/>
              </a:ext>
            </a:extLst>
          </p:cNvPr>
          <p:cNvSpPr txBox="1"/>
          <p:nvPr/>
        </p:nvSpPr>
        <p:spPr>
          <a:xfrm>
            <a:off x="836612" y="5190338"/>
            <a:ext cx="9954635" cy="276999"/>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Source: https://www.ssa.gov/news/en/cola/factsheets/2026.html. Accessed 1/16/2026.</a:t>
            </a:r>
          </a:p>
        </p:txBody>
      </p:sp>
    </p:spTree>
    <p:extLst>
      <p:ext uri="{BB962C8B-B14F-4D97-AF65-F5344CB8AC3E}">
        <p14:creationId xmlns:p14="http://schemas.microsoft.com/office/powerpoint/2010/main" val="7301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BIPARTISAN BUDGET ACT OF 2015</a:t>
            </a:r>
            <a:endParaRPr lang="en-US" spc="-15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2" name="Content Placeholder 9">
            <a:extLst>
              <a:ext uri="{FF2B5EF4-FFF2-40B4-BE49-F238E27FC236}">
                <a16:creationId xmlns:a16="http://schemas.microsoft.com/office/drawing/2014/main" id="{B76B4BBA-695C-D9F7-56CD-25D0C4074E5E}"/>
              </a:ext>
            </a:extLst>
          </p:cNvPr>
          <p:cNvSpPr>
            <a:spLocks noGrp="1"/>
          </p:cNvSpPr>
          <p:nvPr>
            <p:ph sz="half" idx="1"/>
          </p:nvPr>
        </p:nvSpPr>
        <p:spPr>
          <a:xfrm>
            <a:off x="917331" y="1344979"/>
            <a:ext cx="10515600" cy="3454793"/>
          </a:xfrm>
        </p:spPr>
        <p:txBody>
          <a:bodyPr>
            <a:noAutofit/>
          </a:bodyPr>
          <a:lstStyle/>
          <a:p>
            <a:pPr marL="0" lvl="0" indent="0" eaLnBrk="0" fontAlgn="base" hangingPunct="0">
              <a:lnSpc>
                <a:spcPct val="100000"/>
              </a:lnSpc>
              <a:spcBef>
                <a:spcPct val="0"/>
              </a:spcBef>
              <a:spcAft>
                <a:spcPct val="0"/>
              </a:spcAft>
              <a:buClrTx/>
              <a:buNone/>
            </a:pPr>
            <a:r>
              <a:rPr kumimoji="0" lang="en-US" altLang="en-US" sz="2400" b="0" i="1" u="none" strike="noStrike" cap="none" normalizeH="0" baseline="0" dirty="0">
                <a:ln>
                  <a:noFill/>
                </a:ln>
                <a:solidFill>
                  <a:srgbClr val="231F20"/>
                </a:solidFill>
                <a:effectLst/>
                <a:ea typeface="Calibri" panose="020F0502020204030204" pitchFamily="34" charset="0"/>
              </a:rPr>
              <a:t>The Bipartisan Budget Act of 2015</a:t>
            </a:r>
            <a:r>
              <a:rPr kumimoji="0" lang="en-US" altLang="en-US" sz="2400" b="0" i="0" u="none" strike="noStrike" cap="none" normalizeH="0" baseline="0" dirty="0">
                <a:ln>
                  <a:noFill/>
                </a:ln>
                <a:solidFill>
                  <a:srgbClr val="231F20"/>
                </a:solidFill>
                <a:effectLst/>
                <a:ea typeface="Calibri" panose="020F0502020204030204" pitchFamily="34" charset="0"/>
              </a:rPr>
              <a:t> t</a:t>
            </a:r>
            <a:r>
              <a:rPr lang="en-US" sz="2400" dirty="0"/>
              <a:t>emporarily reallocated Social Security payroll tax revenue to the Disability Insurance (DI) trust fund, delaying its projected reserve depletion beyond 2016 into the early 2020s (DI exhaustion is no longer projected within the 75-year window)</a:t>
            </a:r>
            <a:r>
              <a:rPr kumimoji="0" lang="en-US" altLang="en-US" sz="2400" b="0" i="0" u="none" strike="noStrike" cap="none" normalizeH="0" baseline="0" dirty="0">
                <a:ln>
                  <a:noFill/>
                </a:ln>
                <a:solidFill>
                  <a:srgbClr val="231F20"/>
                </a:solidFill>
                <a:effectLst/>
                <a:ea typeface="Calibri" panose="020F0502020204030204" pitchFamily="34" charset="0"/>
              </a:rPr>
              <a:t>.</a:t>
            </a:r>
            <a:r>
              <a:rPr kumimoji="0" lang="en-US" altLang="en-US" sz="2400" b="0" i="0" u="none" strike="noStrike" cap="none" normalizeH="0" baseline="0" dirty="0">
                <a:ln>
                  <a:noFill/>
                </a:ln>
                <a:solidFill>
                  <a:srgbClr val="231F20"/>
                </a:solidFill>
                <a:effectLst/>
              </a:rPr>
              <a:t> </a:t>
            </a:r>
          </a:p>
          <a:p>
            <a:pPr lvl="1"/>
            <a:r>
              <a:rPr lang="en-US" sz="2000" dirty="0"/>
              <a:t>The traditional “File &amp; Suspend” claiming strategy was effectively eliminated for individuals who reach Full Retirement Age (FRA) after January 1, 2020 — it is no longer available.</a:t>
            </a:r>
          </a:p>
          <a:p>
            <a:pPr lvl="1"/>
            <a:r>
              <a:rPr lang="en-US" sz="2000" dirty="0"/>
              <a:t>No material changes to survivor benefit rules were made under this act.</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744B11B7-453C-127D-A031-EBFEED747EFD}"/>
              </a:ext>
            </a:extLst>
          </p:cNvPr>
          <p:cNvSpPr>
            <a:spLocks noChangeArrowheads="1"/>
          </p:cNvSpPr>
          <p:nvPr/>
        </p:nvSpPr>
        <p:spPr bwMode="auto">
          <a:xfrm>
            <a:off x="838200" y="5117622"/>
            <a:ext cx="10515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800" i="1" dirty="0">
                <a:solidFill>
                  <a:srgbClr val="231F20"/>
                </a:solidFill>
                <a:latin typeface="Arial" panose="020B0604020202020204" pitchFamily="34" charset="0"/>
                <a:ea typeface="Calibri" panose="020F0502020204030204" pitchFamily="34" charset="0"/>
                <a:cs typeface="Arial" panose="020B0604020202020204" pitchFamily="34" charset="0"/>
              </a:rPr>
              <a:t>Source: https://www.cbpp.org/research/social-security/what-the-2025-trustees-report-shows-about-social-security. Accessed 1/16/2026. https://www.ssa.gov/legislation/legis_bulletin_110315.html. Accessed 1/16/2026</a:t>
            </a:r>
            <a:endParaRPr kumimoji="0" lang="en-US" altLang="en-US" sz="800" b="0" i="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91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WHY PLANNING IS SO IMPORTANT</a:t>
            </a:r>
            <a:endParaRPr lang="en-US" spc="-15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12325F-A762-B140-A525-E1544CA000DF}"/>
              </a:ext>
            </a:extLst>
          </p:cNvPr>
          <p:cNvSpPr/>
          <p:nvPr/>
        </p:nvSpPr>
        <p:spPr>
          <a:xfrm>
            <a:off x="-172278" y="1570892"/>
            <a:ext cx="12364278" cy="3086598"/>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2">
            <a:extLst>
              <a:ext uri="{FF2B5EF4-FFF2-40B4-BE49-F238E27FC236}">
                <a16:creationId xmlns:a16="http://schemas.microsoft.com/office/drawing/2014/main" id="{4E9AD303-25AB-8132-BE71-1B149D28729A}"/>
              </a:ext>
            </a:extLst>
          </p:cNvPr>
          <p:cNvGraphicFramePr>
            <a:graphicFrameLocks noGrp="1"/>
          </p:cNvGraphicFramePr>
          <p:nvPr>
            <p:extLst>
              <p:ext uri="{D42A27DB-BD31-4B8C-83A1-F6EECF244321}">
                <p14:modId xmlns:p14="http://schemas.microsoft.com/office/powerpoint/2010/main" val="3702520667"/>
              </p:ext>
            </p:extLst>
          </p:nvPr>
        </p:nvGraphicFramePr>
        <p:xfrm>
          <a:off x="5281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160109">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$1,959,732</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0" name="Table 2">
            <a:extLst>
              <a:ext uri="{FF2B5EF4-FFF2-40B4-BE49-F238E27FC236}">
                <a16:creationId xmlns:a16="http://schemas.microsoft.com/office/drawing/2014/main" id="{D3C7553D-6CF1-28FB-8AD2-CB5D5D5C8EB5}"/>
              </a:ext>
            </a:extLst>
          </p:cNvPr>
          <p:cNvGraphicFramePr>
            <a:graphicFrameLocks noGrp="1"/>
          </p:cNvGraphicFramePr>
          <p:nvPr>
            <p:extLst>
              <p:ext uri="{D42A27DB-BD31-4B8C-83A1-F6EECF244321}">
                <p14:modId xmlns:p14="http://schemas.microsoft.com/office/powerpoint/2010/main" val="1751424667"/>
              </p:ext>
            </p:extLst>
          </p:nvPr>
        </p:nvGraphicFramePr>
        <p:xfrm>
          <a:off x="4113829"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$2,325,540</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1" name="Table 2">
            <a:extLst>
              <a:ext uri="{FF2B5EF4-FFF2-40B4-BE49-F238E27FC236}">
                <a16:creationId xmlns:a16="http://schemas.microsoft.com/office/drawing/2014/main" id="{7BF74F70-A009-5374-582B-F0E183A7A9FE}"/>
              </a:ext>
            </a:extLst>
          </p:cNvPr>
          <p:cNvGraphicFramePr>
            <a:graphicFrameLocks noGrp="1"/>
          </p:cNvGraphicFramePr>
          <p:nvPr>
            <p:extLst>
              <p:ext uri="{D42A27DB-BD31-4B8C-83A1-F6EECF244321}">
                <p14:modId xmlns:p14="http://schemas.microsoft.com/office/powerpoint/2010/main" val="691874183"/>
              </p:ext>
            </p:extLst>
          </p:nvPr>
        </p:nvGraphicFramePr>
        <p:xfrm>
          <a:off x="814794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$2,579,220</a:t>
                      </a:r>
                    </a:p>
                    <a:p>
                      <a:pPr algn="ctr"/>
                      <a:r>
                        <a:rPr lang="en-US" sz="1200" b="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sp>
        <p:nvSpPr>
          <p:cNvPr id="12" name="Title 2">
            <a:extLst>
              <a:ext uri="{FF2B5EF4-FFF2-40B4-BE49-F238E27FC236}">
                <a16:creationId xmlns:a16="http://schemas.microsoft.com/office/drawing/2014/main" id="{5BCF757E-F5A7-37D1-2214-C12B358C48C7}"/>
              </a:ext>
            </a:extLst>
          </p:cNvPr>
          <p:cNvSpPr txBox="1">
            <a:spLocks/>
          </p:cNvSpPr>
          <p:nvPr/>
        </p:nvSpPr>
        <p:spPr>
          <a:xfrm>
            <a:off x="-54763" y="4698868"/>
            <a:ext cx="12129248" cy="4516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latin typeface="Arial" panose="020B0604020202020204" pitchFamily="34" charset="0"/>
                <a:ea typeface="ＭＳ Ｐゴシック" charset="0"/>
                <a:cs typeface="Arial" panose="020B0604020202020204" pitchFamily="34" charset="0"/>
                <a:sym typeface="Bebas Neue" charset="0"/>
              </a:rPr>
              <a:t>$619,488 </a:t>
            </a:r>
            <a:r>
              <a:rPr lang="en-US" sz="2400" dirty="0">
                <a:solidFill>
                  <a:srgbClr val="231F20"/>
                </a:solidFill>
                <a:latin typeface="Arial" panose="020B0604020202020204" pitchFamily="34" charset="0"/>
                <a:ea typeface="ＭＳ Ｐゴシック" charset="0"/>
                <a:cs typeface="Arial" panose="020B0604020202020204" pitchFamily="34" charset="0"/>
                <a:sym typeface="Bebas Neue" charset="0"/>
              </a:rPr>
              <a:t>Difference in Filing</a:t>
            </a:r>
            <a:endParaRPr lang="en-US" sz="2400"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58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2026 Colors">
      <a:dk1>
        <a:srgbClr val="202022"/>
      </a:dk1>
      <a:lt1>
        <a:srgbClr val="E1E1E1"/>
      </a:lt1>
      <a:dk2>
        <a:srgbClr val="00747C"/>
      </a:dk2>
      <a:lt2>
        <a:srgbClr val="FFFFFF"/>
      </a:lt2>
      <a:accent1>
        <a:srgbClr val="0B2F53"/>
      </a:accent1>
      <a:accent2>
        <a:srgbClr val="C8C8C8"/>
      </a:accent2>
      <a:accent3>
        <a:srgbClr val="969696"/>
      </a:accent3>
      <a:accent4>
        <a:srgbClr val="FFB61F"/>
      </a:accent4>
      <a:accent5>
        <a:srgbClr val="323232"/>
      </a:accent5>
      <a:accent6>
        <a:srgbClr val="000000"/>
      </a:accent6>
      <a:hlink>
        <a:srgbClr val="00BBC9"/>
      </a:hlink>
      <a:folHlink>
        <a:srgbClr val="FFB6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48978</TotalTime>
  <Words>4623</Words>
  <Application>Microsoft Macintosh PowerPoint</Application>
  <PresentationFormat>Widescreen</PresentationFormat>
  <Paragraphs>939</Paragraphs>
  <Slides>43</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 Narrow</vt:lpstr>
      <vt:lpstr>Arial Nova Cond</vt:lpstr>
      <vt:lpstr>Calibri</vt:lpstr>
      <vt:lpstr>Times</vt:lpstr>
      <vt:lpstr>Wingdings</vt:lpstr>
      <vt:lpstr>Office Theme</vt:lpstr>
      <vt:lpstr>PowerPoint Presentation</vt:lpstr>
      <vt:lpstr>PowerPoint Presentation</vt:lpstr>
      <vt:lpstr>PowerPoint Presentation</vt:lpstr>
      <vt:lpstr>PowerPoint Presentation</vt:lpstr>
      <vt:lpstr>SOCIAL SECURITY: HISTORY</vt:lpstr>
      <vt:lpstr>SOCIAL SECURITY: IDA MAY FULLER</vt:lpstr>
      <vt:lpstr>SOCIAL SECURITY: BASICS</vt:lpstr>
      <vt:lpstr>BIPARTISAN BUDGET ACT OF 2015</vt:lpstr>
      <vt:lpstr>WHY PLANNING IS SO IMPORTANT</vt:lpstr>
      <vt:lpstr>PowerPoint Presentation</vt:lpstr>
      <vt:lpstr>PowerPoint Presentation</vt:lpstr>
      <vt:lpstr>RECORD U.S. NATIONAL DEBT LEVELS</vt:lpstr>
      <vt:lpstr>10-YEAR TREASURY YIELD</vt:lpstr>
      <vt:lpstr>SECURE ACT &amp; SECURE ACT 2.0</vt:lpstr>
      <vt:lpstr>REQUIRED MINIMUM DISTRIBUTIONS</vt:lpstr>
      <vt:lpstr>PowerPoint Presentation</vt:lpstr>
      <vt:lpstr>UNDERSTANDING QUALIFIED ACCOUNTS</vt:lpstr>
      <vt:lpstr>WHAT ARE OUR OPTIONS?</vt:lpstr>
      <vt:lpstr>ROTH CONVERSIONS: TAX POLICY CONSIDERATIONS AFTER OBBBA</vt:lpstr>
      <vt:lpstr>PowerPoint Presentation</vt:lpstr>
      <vt:lpstr>PowerPoint Presentation</vt:lpstr>
      <vt:lpstr>PowerPoint Presentation</vt:lpstr>
      <vt:lpstr>PowerPoint Presentation</vt:lpstr>
      <vt:lpstr>PowerPoint Presentation</vt:lpstr>
      <vt:lpstr>HISTORY OF  BEAR MARKETS</vt:lpstr>
      <vt:lpstr>GETTING BACK TO EVEN</vt:lpstr>
      <vt:lpstr>NEW MATH FOR RETIREES</vt:lpstr>
      <vt:lpstr>DID THIS HAVE TO HAPPEN?</vt:lpstr>
      <vt:lpstr>RATE OF RETURN VS. YIELD</vt:lpstr>
      <vt:lpstr>RATE OF RETURN VS. YIELD</vt:lpstr>
      <vt:lpstr>RATE OF RETURN VS. YIELD</vt:lpstr>
      <vt:lpstr>PowerPoint Presentation</vt:lpstr>
      <vt:lpstr>PowerPoint Presentation</vt:lpstr>
      <vt:lpstr>PowerPoint Presentation</vt:lpstr>
      <vt:lpstr>PowerPoint Presentation</vt:lpstr>
      <vt:lpstr>PowerPoint Presentation</vt:lpstr>
      <vt:lpstr>LONGEVITY RISK</vt:lpstr>
      <vt:lpstr>FEWER DEFINED BENEFIT PLANS</vt:lpstr>
      <vt:lpstr>RISING HEALTHCARE COSTS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Munden</dc:creator>
  <cp:lastModifiedBy>Heather Tropin</cp:lastModifiedBy>
  <cp:revision>37</cp:revision>
  <dcterms:created xsi:type="dcterms:W3CDTF">2023-11-30T21:08:21Z</dcterms:created>
  <dcterms:modified xsi:type="dcterms:W3CDTF">2026-01-21T15:53:24Z</dcterms:modified>
</cp:coreProperties>
</file>