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3" r:id="rId1"/>
  </p:sldMasterIdLst>
  <p:notesMasterIdLst>
    <p:notesMasterId r:id="rId30"/>
  </p:notesMasterIdLst>
  <p:sldIdLst>
    <p:sldId id="256" r:id="rId2"/>
    <p:sldId id="287" r:id="rId3"/>
    <p:sldId id="2328" r:id="rId4"/>
    <p:sldId id="319" r:id="rId5"/>
    <p:sldId id="2408" r:id="rId6"/>
    <p:sldId id="2409" r:id="rId7"/>
    <p:sldId id="2410" r:id="rId8"/>
    <p:sldId id="2411" r:id="rId9"/>
    <p:sldId id="2412" r:id="rId10"/>
    <p:sldId id="2413" r:id="rId11"/>
    <p:sldId id="2398" r:id="rId12"/>
    <p:sldId id="2414" r:id="rId13"/>
    <p:sldId id="2415" r:id="rId14"/>
    <p:sldId id="2416" r:id="rId15"/>
    <p:sldId id="2417" r:id="rId16"/>
    <p:sldId id="2418" r:id="rId17"/>
    <p:sldId id="2419" r:id="rId18"/>
    <p:sldId id="2420" r:id="rId19"/>
    <p:sldId id="2421" r:id="rId20"/>
    <p:sldId id="2422" r:id="rId21"/>
    <p:sldId id="2423" r:id="rId22"/>
    <p:sldId id="2424" r:id="rId23"/>
    <p:sldId id="2426" r:id="rId24"/>
    <p:sldId id="2427" r:id="rId25"/>
    <p:sldId id="2429" r:id="rId26"/>
    <p:sldId id="2430" r:id="rId27"/>
    <p:sldId id="308" r:id="rId28"/>
    <p:sldId id="2428" r:id="rId29"/>
  </p:sldIdLst>
  <p:sldSz cx="18288000" cy="10287000"/>
  <p:notesSz cx="6858000" cy="9144000"/>
  <p:embeddedFontLst>
    <p:embeddedFont>
      <p:font typeface="Arial Black" panose="020B0604020202020204" pitchFamily="34" charset="0"/>
      <p:bold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9A7DB"/>
    <a:srgbClr val="272626"/>
    <a:srgbClr val="DBE3E6"/>
    <a:srgbClr val="58608E"/>
    <a:srgbClr val="D5AC61"/>
    <a:srgbClr val="E0C9A2"/>
    <a:srgbClr val="FFE3B7"/>
    <a:srgbClr val="FFD67F"/>
    <a:srgbClr val="EAB35B"/>
    <a:srgbClr val="E86E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850"/>
    <p:restoredTop sz="80680"/>
  </p:normalViewPr>
  <p:slideViewPr>
    <p:cSldViewPr snapToGrid="0">
      <p:cViewPr varScale="1">
        <p:scale>
          <a:sx n="68" d="100"/>
          <a:sy n="68" d="100"/>
        </p:scale>
        <p:origin x="1784" y="2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1">
                  <a:lumMod val="60000"/>
                  <a:lumOff val="40000"/>
                </a:schemeClr>
              </a:solidFill>
              <a:ln w="19050">
                <a:solidFill>
                  <a:schemeClr val="lt1"/>
                </a:solidFill>
              </a:ln>
              <a:effectLst/>
            </c:spPr>
            <c:extLst>
              <c:ext xmlns:c16="http://schemas.microsoft.com/office/drawing/2014/chart" uri="{C3380CC4-5D6E-409C-BE32-E72D297353CC}">
                <c16:uniqueId val="{00000001-8BF9-FC4B-B1D8-502B918B931C}"/>
              </c:ext>
            </c:extLst>
          </c:dPt>
          <c:dPt>
            <c:idx val="1"/>
            <c:bubble3D val="0"/>
            <c:spPr>
              <a:solidFill>
                <a:schemeClr val="bg1">
                  <a:lumMod val="50000"/>
                </a:schemeClr>
              </a:solidFill>
              <a:ln w="19050">
                <a:solidFill>
                  <a:schemeClr val="lt1"/>
                </a:solidFill>
              </a:ln>
              <a:effectLst/>
            </c:spPr>
            <c:extLst>
              <c:ext xmlns:c16="http://schemas.microsoft.com/office/drawing/2014/chart" uri="{C3380CC4-5D6E-409C-BE32-E72D297353CC}">
                <c16:uniqueId val="{00000002-8BF9-FC4B-B1D8-502B918B931C}"/>
              </c:ext>
            </c:extLst>
          </c:dPt>
          <c:cat>
            <c:strRef>
              <c:f>Sheet1!$A$2:$A$3</c:f>
              <c:strCache>
                <c:ptCount val="2"/>
                <c:pt idx="0">
                  <c:v>1st Qtr</c:v>
                </c:pt>
                <c:pt idx="1">
                  <c:v>2nd Qtr</c:v>
                </c:pt>
              </c:strCache>
            </c:strRef>
          </c:cat>
          <c:val>
            <c:numRef>
              <c:f>Sheet1!$B$2:$B$3</c:f>
              <c:numCache>
                <c:formatCode>General</c:formatCode>
                <c:ptCount val="2"/>
                <c:pt idx="0">
                  <c:v>0.2</c:v>
                </c:pt>
                <c:pt idx="1">
                  <c:v>0.8</c:v>
                </c:pt>
              </c:numCache>
            </c:numRef>
          </c:val>
          <c:extLst>
            <c:ext xmlns:c16="http://schemas.microsoft.com/office/drawing/2014/chart" uri="{C3380CC4-5D6E-409C-BE32-E72D297353CC}">
              <c16:uniqueId val="{00000000-8BF9-FC4B-B1D8-502B918B931C}"/>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bg1">
                  <a:lumMod val="50000"/>
                </a:schemeClr>
              </a:solidFill>
              <a:ln w="19050">
                <a:solidFill>
                  <a:schemeClr val="lt1"/>
                </a:solidFill>
              </a:ln>
              <a:effectLst/>
            </c:spPr>
            <c:extLst>
              <c:ext xmlns:c16="http://schemas.microsoft.com/office/drawing/2014/chart" uri="{C3380CC4-5D6E-409C-BE32-E72D297353CC}">
                <c16:uniqueId val="{00000001-8BF9-FC4B-B1D8-502B918B931C}"/>
              </c:ext>
            </c:extLst>
          </c:dPt>
          <c:dPt>
            <c:idx val="1"/>
            <c:bubble3D val="0"/>
            <c:spPr>
              <a:solidFill>
                <a:schemeClr val="accent1">
                  <a:lumMod val="60000"/>
                  <a:lumOff val="40000"/>
                </a:schemeClr>
              </a:solidFill>
              <a:ln w="19050">
                <a:solidFill>
                  <a:schemeClr val="lt1"/>
                </a:solidFill>
              </a:ln>
              <a:effectLst/>
            </c:spPr>
            <c:extLst>
              <c:ext xmlns:c16="http://schemas.microsoft.com/office/drawing/2014/chart" uri="{C3380CC4-5D6E-409C-BE32-E72D297353CC}">
                <c16:uniqueId val="{00000002-8BF9-FC4B-B1D8-502B918B931C}"/>
              </c:ext>
            </c:extLst>
          </c:dPt>
          <c:cat>
            <c:strRef>
              <c:f>Sheet1!$A$2:$A$3</c:f>
              <c:strCache>
                <c:ptCount val="2"/>
                <c:pt idx="0">
                  <c:v>1st Qtr</c:v>
                </c:pt>
                <c:pt idx="1">
                  <c:v>2nd Qtr</c:v>
                </c:pt>
              </c:strCache>
            </c:strRef>
          </c:cat>
          <c:val>
            <c:numRef>
              <c:f>Sheet1!$B$2:$B$3</c:f>
              <c:numCache>
                <c:formatCode>General</c:formatCode>
                <c:ptCount val="2"/>
                <c:pt idx="0">
                  <c:v>0.2</c:v>
                </c:pt>
                <c:pt idx="1">
                  <c:v>0.8</c:v>
                </c:pt>
              </c:numCache>
            </c:numRef>
          </c:val>
          <c:extLst>
            <c:ext xmlns:c16="http://schemas.microsoft.com/office/drawing/2014/chart" uri="{C3380CC4-5D6E-409C-BE32-E72D297353CC}">
              <c16:uniqueId val="{00000000-8BF9-FC4B-B1D8-502B918B931C}"/>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8F9C6A-1A79-BB4F-902E-EF4183423A52}" type="doc">
      <dgm:prSet loTypeId="urn:microsoft.com/office/officeart/2005/8/layout/list1" loCatId="" qsTypeId="urn:microsoft.com/office/officeart/2005/8/quickstyle/simple1" qsCatId="simple" csTypeId="urn:microsoft.com/office/officeart/2005/8/colors/accent1_2" csCatId="accent1" phldr="1"/>
      <dgm:spPr/>
      <dgm:t>
        <a:bodyPr/>
        <a:lstStyle/>
        <a:p>
          <a:endParaRPr lang="en-US"/>
        </a:p>
      </dgm:t>
    </dgm:pt>
    <dgm:pt modelId="{4B656477-3447-6945-B627-9F8388187411}">
      <dgm:prSet phldrT="[Text]" custT="1"/>
      <dgm:spPr>
        <a:solidFill>
          <a:schemeClr val="accent1">
            <a:lumMod val="60000"/>
            <a:lumOff val="40000"/>
          </a:schemeClr>
        </a:solidFill>
      </dgm:spPr>
      <dgm:t>
        <a:bodyPr/>
        <a:lstStyle/>
        <a:p>
          <a:r>
            <a:rPr lang="en-US" sz="3600" b="1" dirty="0">
              <a:latin typeface="Arial" panose="020B0604020202020204" pitchFamily="34" charset="0"/>
              <a:cs typeface="Arial" panose="020B0604020202020204" pitchFamily="34" charset="0"/>
            </a:rPr>
            <a:t>Monthly Benefit Amount</a:t>
          </a:r>
        </a:p>
      </dgm:t>
    </dgm:pt>
    <dgm:pt modelId="{E045858B-678E-8D4D-A5F2-8E68508CD433}" type="parTrans" cxnId="{C69C4D4C-F780-3346-A074-6FEA8059063F}">
      <dgm:prSet/>
      <dgm:spPr/>
      <dgm:t>
        <a:bodyPr/>
        <a:lstStyle/>
        <a:p>
          <a:endParaRPr lang="en-US" sz="3600" b="1">
            <a:latin typeface="Arial" panose="020B0604020202020204" pitchFamily="34" charset="0"/>
            <a:cs typeface="Arial" panose="020B0604020202020204" pitchFamily="34" charset="0"/>
          </a:endParaRPr>
        </a:p>
      </dgm:t>
    </dgm:pt>
    <dgm:pt modelId="{2528866F-9BBA-5248-AD20-E3FB375121BE}" type="sibTrans" cxnId="{C69C4D4C-F780-3346-A074-6FEA8059063F}">
      <dgm:prSet/>
      <dgm:spPr/>
      <dgm:t>
        <a:bodyPr/>
        <a:lstStyle/>
        <a:p>
          <a:endParaRPr lang="en-US" sz="3600" b="1">
            <a:latin typeface="Arial" panose="020B0604020202020204" pitchFamily="34" charset="0"/>
            <a:cs typeface="Arial" panose="020B0604020202020204" pitchFamily="34" charset="0"/>
          </a:endParaRPr>
        </a:p>
      </dgm:t>
    </dgm:pt>
    <dgm:pt modelId="{6D85BA87-07AD-764E-B1E7-ABD07E695E9F}">
      <dgm:prSet phldrT="[Text]" custT="1"/>
      <dgm:spPr>
        <a:solidFill>
          <a:schemeClr val="accent1">
            <a:lumMod val="60000"/>
            <a:lumOff val="40000"/>
          </a:schemeClr>
        </a:solidFill>
      </dgm:spPr>
      <dgm:t>
        <a:bodyPr/>
        <a:lstStyle/>
        <a:p>
          <a:r>
            <a:rPr lang="en-US" sz="3600" b="1" dirty="0">
              <a:latin typeface="Arial" panose="020B0604020202020204" pitchFamily="34" charset="0"/>
              <a:cs typeface="Arial" panose="020B0604020202020204" pitchFamily="34" charset="0"/>
            </a:rPr>
            <a:t>Lifetime Income</a:t>
          </a:r>
        </a:p>
      </dgm:t>
    </dgm:pt>
    <dgm:pt modelId="{26200E94-386C-EE42-938D-01718CB00236}" type="sibTrans" cxnId="{D02903F8-998E-FD40-A082-156D063CFAA7}">
      <dgm:prSet/>
      <dgm:spPr/>
      <dgm:t>
        <a:bodyPr/>
        <a:lstStyle/>
        <a:p>
          <a:endParaRPr lang="en-US" sz="3600" b="1">
            <a:latin typeface="Arial" panose="020B0604020202020204" pitchFamily="34" charset="0"/>
            <a:cs typeface="Arial" panose="020B0604020202020204" pitchFamily="34" charset="0"/>
          </a:endParaRPr>
        </a:p>
      </dgm:t>
    </dgm:pt>
    <dgm:pt modelId="{1103F63F-6C85-6247-A2FC-383D1826ABF6}" type="parTrans" cxnId="{D02903F8-998E-FD40-A082-156D063CFAA7}">
      <dgm:prSet/>
      <dgm:spPr/>
      <dgm:t>
        <a:bodyPr/>
        <a:lstStyle/>
        <a:p>
          <a:endParaRPr lang="en-US" sz="3600" b="1">
            <a:latin typeface="Arial" panose="020B0604020202020204" pitchFamily="34" charset="0"/>
            <a:cs typeface="Arial" panose="020B0604020202020204" pitchFamily="34" charset="0"/>
          </a:endParaRPr>
        </a:p>
      </dgm:t>
    </dgm:pt>
    <dgm:pt modelId="{72B2B38A-9A32-534A-A8ED-3485A3D117E2}">
      <dgm:prSet phldrT="[Text]" custT="1"/>
      <dgm:spPr>
        <a:solidFill>
          <a:schemeClr val="accent1">
            <a:lumMod val="60000"/>
            <a:lumOff val="40000"/>
          </a:schemeClr>
        </a:solidFill>
      </dgm:spPr>
      <dgm:t>
        <a:bodyPr/>
        <a:lstStyle/>
        <a:p>
          <a:r>
            <a:rPr lang="en-US" sz="3600" b="1" dirty="0">
              <a:latin typeface="Arial" panose="020B0604020202020204" pitchFamily="34" charset="0"/>
              <a:cs typeface="Arial" panose="020B0604020202020204" pitchFamily="34" charset="0"/>
            </a:rPr>
            <a:t>Survivor Benefits</a:t>
          </a:r>
        </a:p>
      </dgm:t>
    </dgm:pt>
    <dgm:pt modelId="{2F71946A-9EC0-754F-9968-66C4D6213FC3}" type="sibTrans" cxnId="{9511C45A-CD9E-3A42-98A1-3B2A62F4AE24}">
      <dgm:prSet/>
      <dgm:spPr/>
      <dgm:t>
        <a:bodyPr/>
        <a:lstStyle/>
        <a:p>
          <a:endParaRPr lang="en-US" sz="3600" b="1">
            <a:latin typeface="Arial" panose="020B0604020202020204" pitchFamily="34" charset="0"/>
            <a:cs typeface="Arial" panose="020B0604020202020204" pitchFamily="34" charset="0"/>
          </a:endParaRPr>
        </a:p>
      </dgm:t>
    </dgm:pt>
    <dgm:pt modelId="{3935046E-55EC-724B-A407-BBFDF3CF5097}" type="parTrans" cxnId="{9511C45A-CD9E-3A42-98A1-3B2A62F4AE24}">
      <dgm:prSet/>
      <dgm:spPr/>
      <dgm:t>
        <a:bodyPr/>
        <a:lstStyle/>
        <a:p>
          <a:endParaRPr lang="en-US" sz="3600" b="1">
            <a:latin typeface="Arial" panose="020B0604020202020204" pitchFamily="34" charset="0"/>
            <a:cs typeface="Arial" panose="020B0604020202020204" pitchFamily="34" charset="0"/>
          </a:endParaRPr>
        </a:p>
      </dgm:t>
    </dgm:pt>
    <dgm:pt modelId="{30A8ED5E-0AB1-4749-8A15-78F1C4A5C349}">
      <dgm:prSet phldrT="[Text]" custT="1"/>
      <dgm:spPr>
        <a:solidFill>
          <a:schemeClr val="accent1">
            <a:lumMod val="60000"/>
            <a:lumOff val="40000"/>
          </a:schemeClr>
        </a:solidFill>
      </dgm:spPr>
      <dgm:t>
        <a:bodyPr/>
        <a:lstStyle/>
        <a:p>
          <a:r>
            <a:rPr lang="en-US" sz="3600" b="1" dirty="0">
              <a:latin typeface="Arial" panose="020B0604020202020204" pitchFamily="34" charset="0"/>
              <a:cs typeface="Arial" panose="020B0604020202020204" pitchFamily="34" charset="0"/>
            </a:rPr>
            <a:t>Tax Exposure</a:t>
          </a:r>
        </a:p>
      </dgm:t>
    </dgm:pt>
    <dgm:pt modelId="{50E2BFB5-A3D1-CE4D-80FE-368CEAA35E4A}" type="sibTrans" cxnId="{2791C3EA-1549-6944-B247-5DA57AF9AA98}">
      <dgm:prSet/>
      <dgm:spPr/>
      <dgm:t>
        <a:bodyPr/>
        <a:lstStyle/>
        <a:p>
          <a:endParaRPr lang="en-US" sz="3600" b="1">
            <a:latin typeface="Arial" panose="020B0604020202020204" pitchFamily="34" charset="0"/>
            <a:cs typeface="Arial" panose="020B0604020202020204" pitchFamily="34" charset="0"/>
          </a:endParaRPr>
        </a:p>
      </dgm:t>
    </dgm:pt>
    <dgm:pt modelId="{5D09B4AD-3B26-4248-8430-F5929AA3B937}" type="parTrans" cxnId="{2791C3EA-1549-6944-B247-5DA57AF9AA98}">
      <dgm:prSet/>
      <dgm:spPr/>
      <dgm:t>
        <a:bodyPr/>
        <a:lstStyle/>
        <a:p>
          <a:endParaRPr lang="en-US" sz="3600" b="1">
            <a:latin typeface="Arial" panose="020B0604020202020204" pitchFamily="34" charset="0"/>
            <a:cs typeface="Arial" panose="020B0604020202020204" pitchFamily="34" charset="0"/>
          </a:endParaRPr>
        </a:p>
      </dgm:t>
    </dgm:pt>
    <dgm:pt modelId="{D9930CAA-D16B-F342-8EFE-7F410BD9DB5F}" type="pres">
      <dgm:prSet presAssocID="{D68F9C6A-1A79-BB4F-902E-EF4183423A52}" presName="linear" presStyleCnt="0">
        <dgm:presLayoutVars>
          <dgm:dir/>
          <dgm:animLvl val="lvl"/>
          <dgm:resizeHandles val="exact"/>
        </dgm:presLayoutVars>
      </dgm:prSet>
      <dgm:spPr/>
    </dgm:pt>
    <dgm:pt modelId="{17BBDAAB-EF25-4041-8B27-868C6752A192}" type="pres">
      <dgm:prSet presAssocID="{4B656477-3447-6945-B627-9F8388187411}" presName="parentLin" presStyleCnt="0"/>
      <dgm:spPr/>
    </dgm:pt>
    <dgm:pt modelId="{784B3BB6-808A-B245-B253-0F3D195A5EDB}" type="pres">
      <dgm:prSet presAssocID="{4B656477-3447-6945-B627-9F8388187411}" presName="parentLeftMargin" presStyleLbl="node1" presStyleIdx="0" presStyleCnt="4"/>
      <dgm:spPr/>
    </dgm:pt>
    <dgm:pt modelId="{E346C8FF-98AD-1742-999B-79BF2DBE7E5D}" type="pres">
      <dgm:prSet presAssocID="{4B656477-3447-6945-B627-9F8388187411}" presName="parentText" presStyleLbl="node1" presStyleIdx="0" presStyleCnt="4" custScaleX="130672" custLinFactNeighborX="-76471" custLinFactNeighborY="16127">
        <dgm:presLayoutVars>
          <dgm:chMax val="0"/>
          <dgm:bulletEnabled val="1"/>
        </dgm:presLayoutVars>
      </dgm:prSet>
      <dgm:spPr>
        <a:prstGeom prst="rect">
          <a:avLst/>
        </a:prstGeom>
      </dgm:spPr>
    </dgm:pt>
    <dgm:pt modelId="{754AC72C-54C1-A14C-85AB-FE12FFBD03DE}" type="pres">
      <dgm:prSet presAssocID="{4B656477-3447-6945-B627-9F8388187411}" presName="negativeSpace" presStyleCnt="0"/>
      <dgm:spPr/>
    </dgm:pt>
    <dgm:pt modelId="{97A7C253-6A31-DD44-ABB1-1FAE4D268276}" type="pres">
      <dgm:prSet presAssocID="{4B656477-3447-6945-B627-9F8388187411}" presName="childText" presStyleLbl="conFgAcc1" presStyleIdx="0" presStyleCnt="4">
        <dgm:presLayoutVars>
          <dgm:bulletEnabled val="1"/>
        </dgm:presLayoutVars>
      </dgm:prSet>
      <dgm:spPr>
        <a:noFill/>
        <a:ln>
          <a:solidFill>
            <a:schemeClr val="bg1"/>
          </a:solidFill>
        </a:ln>
      </dgm:spPr>
    </dgm:pt>
    <dgm:pt modelId="{E97BF38C-B19E-CE40-83F0-161CE78E00C0}" type="pres">
      <dgm:prSet presAssocID="{2528866F-9BBA-5248-AD20-E3FB375121BE}" presName="spaceBetweenRectangles" presStyleCnt="0"/>
      <dgm:spPr/>
    </dgm:pt>
    <dgm:pt modelId="{B4163B87-7B63-D64D-BF7B-AD0FD597D0C5}" type="pres">
      <dgm:prSet presAssocID="{6D85BA87-07AD-764E-B1E7-ABD07E695E9F}" presName="parentLin" presStyleCnt="0"/>
      <dgm:spPr/>
    </dgm:pt>
    <dgm:pt modelId="{5C48E700-AE1E-6A42-93C8-7B1EF95419F2}" type="pres">
      <dgm:prSet presAssocID="{6D85BA87-07AD-764E-B1E7-ABD07E695E9F}" presName="parentLeftMargin" presStyleLbl="node1" presStyleIdx="0" presStyleCnt="4"/>
      <dgm:spPr/>
    </dgm:pt>
    <dgm:pt modelId="{19A79DE7-0721-2940-A185-F345F939A887}" type="pres">
      <dgm:prSet presAssocID="{6D85BA87-07AD-764E-B1E7-ABD07E695E9F}" presName="parentText" presStyleLbl="node1" presStyleIdx="1" presStyleCnt="4" custScaleX="130672" custLinFactNeighborX="-76471" custLinFactNeighborY="16127">
        <dgm:presLayoutVars>
          <dgm:chMax val="0"/>
          <dgm:bulletEnabled val="1"/>
        </dgm:presLayoutVars>
      </dgm:prSet>
      <dgm:spPr>
        <a:prstGeom prst="rect">
          <a:avLst/>
        </a:prstGeom>
      </dgm:spPr>
    </dgm:pt>
    <dgm:pt modelId="{213375A9-C4C0-E14E-9FCF-D65006E743C1}" type="pres">
      <dgm:prSet presAssocID="{6D85BA87-07AD-764E-B1E7-ABD07E695E9F}" presName="negativeSpace" presStyleCnt="0"/>
      <dgm:spPr/>
    </dgm:pt>
    <dgm:pt modelId="{FAB94262-702B-ED4C-B84C-C22F8B14E95D}" type="pres">
      <dgm:prSet presAssocID="{6D85BA87-07AD-764E-B1E7-ABD07E695E9F}" presName="childText" presStyleLbl="conFgAcc1" presStyleIdx="1" presStyleCnt="4">
        <dgm:presLayoutVars>
          <dgm:bulletEnabled val="1"/>
        </dgm:presLayoutVars>
      </dgm:prSet>
      <dgm:spPr>
        <a:noFill/>
        <a:ln>
          <a:solidFill>
            <a:schemeClr val="bg1"/>
          </a:solidFill>
        </a:ln>
      </dgm:spPr>
    </dgm:pt>
    <dgm:pt modelId="{09BDDCD6-6069-AC49-B8A7-BF13FE812835}" type="pres">
      <dgm:prSet presAssocID="{26200E94-386C-EE42-938D-01718CB00236}" presName="spaceBetweenRectangles" presStyleCnt="0"/>
      <dgm:spPr/>
    </dgm:pt>
    <dgm:pt modelId="{90B054FD-9E6B-FA44-9C54-DA78C9EDDEF7}" type="pres">
      <dgm:prSet presAssocID="{72B2B38A-9A32-534A-A8ED-3485A3D117E2}" presName="parentLin" presStyleCnt="0"/>
      <dgm:spPr/>
    </dgm:pt>
    <dgm:pt modelId="{275C550A-F5F0-0D45-A049-7339B0719617}" type="pres">
      <dgm:prSet presAssocID="{72B2B38A-9A32-534A-A8ED-3485A3D117E2}" presName="parentLeftMargin" presStyleLbl="node1" presStyleIdx="1" presStyleCnt="4"/>
      <dgm:spPr/>
    </dgm:pt>
    <dgm:pt modelId="{083BB9DC-611E-CD41-B274-221561ED29B9}" type="pres">
      <dgm:prSet presAssocID="{72B2B38A-9A32-534A-A8ED-3485A3D117E2}" presName="parentText" presStyleLbl="node1" presStyleIdx="2" presStyleCnt="4" custScaleX="130672" custLinFactNeighborX="-76471" custLinFactNeighborY="16127">
        <dgm:presLayoutVars>
          <dgm:chMax val="0"/>
          <dgm:bulletEnabled val="1"/>
        </dgm:presLayoutVars>
      </dgm:prSet>
      <dgm:spPr>
        <a:prstGeom prst="rect">
          <a:avLst/>
        </a:prstGeom>
      </dgm:spPr>
    </dgm:pt>
    <dgm:pt modelId="{665D5B86-48E0-2040-8450-B972120BB1C3}" type="pres">
      <dgm:prSet presAssocID="{72B2B38A-9A32-534A-A8ED-3485A3D117E2}" presName="negativeSpace" presStyleCnt="0"/>
      <dgm:spPr/>
    </dgm:pt>
    <dgm:pt modelId="{6200D064-E48D-EC4B-A059-AEBC62F2DFEA}" type="pres">
      <dgm:prSet presAssocID="{72B2B38A-9A32-534A-A8ED-3485A3D117E2}" presName="childText" presStyleLbl="conFgAcc1" presStyleIdx="2" presStyleCnt="4">
        <dgm:presLayoutVars>
          <dgm:bulletEnabled val="1"/>
        </dgm:presLayoutVars>
      </dgm:prSet>
      <dgm:spPr>
        <a:noFill/>
        <a:ln>
          <a:solidFill>
            <a:schemeClr val="bg1"/>
          </a:solidFill>
        </a:ln>
      </dgm:spPr>
    </dgm:pt>
    <dgm:pt modelId="{E52E550D-CB8B-F340-B61F-19198C327F94}" type="pres">
      <dgm:prSet presAssocID="{2F71946A-9EC0-754F-9968-66C4D6213FC3}" presName="spaceBetweenRectangles" presStyleCnt="0"/>
      <dgm:spPr/>
    </dgm:pt>
    <dgm:pt modelId="{16E26D58-415D-6949-9101-86E0BAA36E6A}" type="pres">
      <dgm:prSet presAssocID="{30A8ED5E-0AB1-4749-8A15-78F1C4A5C349}" presName="parentLin" presStyleCnt="0"/>
      <dgm:spPr/>
    </dgm:pt>
    <dgm:pt modelId="{D2822157-4BB5-254A-8141-CAB14D121BE3}" type="pres">
      <dgm:prSet presAssocID="{30A8ED5E-0AB1-4749-8A15-78F1C4A5C349}" presName="parentLeftMargin" presStyleLbl="node1" presStyleIdx="2" presStyleCnt="4"/>
      <dgm:spPr/>
    </dgm:pt>
    <dgm:pt modelId="{AB615B81-AECF-FF47-89FB-3FC2C17996B4}" type="pres">
      <dgm:prSet presAssocID="{30A8ED5E-0AB1-4749-8A15-78F1C4A5C349}" presName="parentText" presStyleLbl="node1" presStyleIdx="3" presStyleCnt="4" custScaleX="130672" custLinFactNeighborX="-76471" custLinFactNeighborY="16127">
        <dgm:presLayoutVars>
          <dgm:chMax val="0"/>
          <dgm:bulletEnabled val="1"/>
        </dgm:presLayoutVars>
      </dgm:prSet>
      <dgm:spPr>
        <a:prstGeom prst="rect">
          <a:avLst/>
        </a:prstGeom>
      </dgm:spPr>
    </dgm:pt>
    <dgm:pt modelId="{A5F889DC-E7BB-1A4C-A8A3-BE2BF1A85A3E}" type="pres">
      <dgm:prSet presAssocID="{30A8ED5E-0AB1-4749-8A15-78F1C4A5C349}" presName="negativeSpace" presStyleCnt="0"/>
      <dgm:spPr/>
    </dgm:pt>
    <dgm:pt modelId="{CD6CDB03-BED8-9C45-ADAA-1B4C1081B5E7}" type="pres">
      <dgm:prSet presAssocID="{30A8ED5E-0AB1-4749-8A15-78F1C4A5C349}" presName="childText" presStyleLbl="conFgAcc1" presStyleIdx="3" presStyleCnt="4">
        <dgm:presLayoutVars>
          <dgm:bulletEnabled val="1"/>
        </dgm:presLayoutVars>
      </dgm:prSet>
      <dgm:spPr>
        <a:noFill/>
        <a:ln>
          <a:solidFill>
            <a:schemeClr val="bg1"/>
          </a:solidFill>
        </a:ln>
      </dgm:spPr>
    </dgm:pt>
  </dgm:ptLst>
  <dgm:cxnLst>
    <dgm:cxn modelId="{0C2FF107-1DEC-D04F-BB0C-E6FFCE413829}" type="presOf" srcId="{30A8ED5E-0AB1-4749-8A15-78F1C4A5C349}" destId="{AB615B81-AECF-FF47-89FB-3FC2C17996B4}" srcOrd="1" destOrd="0" presId="urn:microsoft.com/office/officeart/2005/8/layout/list1"/>
    <dgm:cxn modelId="{9E700A1A-C12E-7145-944B-2EA71997C612}" type="presOf" srcId="{4B656477-3447-6945-B627-9F8388187411}" destId="{784B3BB6-808A-B245-B253-0F3D195A5EDB}" srcOrd="0" destOrd="0" presId="urn:microsoft.com/office/officeart/2005/8/layout/list1"/>
    <dgm:cxn modelId="{82E87A28-1A5D-0748-9247-12EFB14492AF}" type="presOf" srcId="{30A8ED5E-0AB1-4749-8A15-78F1C4A5C349}" destId="{D2822157-4BB5-254A-8141-CAB14D121BE3}" srcOrd="0" destOrd="0" presId="urn:microsoft.com/office/officeart/2005/8/layout/list1"/>
    <dgm:cxn modelId="{C69C4D4C-F780-3346-A074-6FEA8059063F}" srcId="{D68F9C6A-1A79-BB4F-902E-EF4183423A52}" destId="{4B656477-3447-6945-B627-9F8388187411}" srcOrd="0" destOrd="0" parTransId="{E045858B-678E-8D4D-A5F2-8E68508CD433}" sibTransId="{2528866F-9BBA-5248-AD20-E3FB375121BE}"/>
    <dgm:cxn modelId="{9511C45A-CD9E-3A42-98A1-3B2A62F4AE24}" srcId="{D68F9C6A-1A79-BB4F-902E-EF4183423A52}" destId="{72B2B38A-9A32-534A-A8ED-3485A3D117E2}" srcOrd="2" destOrd="0" parTransId="{3935046E-55EC-724B-A407-BBFDF3CF5097}" sibTransId="{2F71946A-9EC0-754F-9968-66C4D6213FC3}"/>
    <dgm:cxn modelId="{C93D205E-9650-314D-88EC-B69190A73CA6}" type="presOf" srcId="{D68F9C6A-1A79-BB4F-902E-EF4183423A52}" destId="{D9930CAA-D16B-F342-8EFE-7F410BD9DB5F}" srcOrd="0" destOrd="0" presId="urn:microsoft.com/office/officeart/2005/8/layout/list1"/>
    <dgm:cxn modelId="{F9581081-35BD-0C41-89C9-835BD6F84E3B}" type="presOf" srcId="{72B2B38A-9A32-534A-A8ED-3485A3D117E2}" destId="{275C550A-F5F0-0D45-A049-7339B0719617}" srcOrd="0" destOrd="0" presId="urn:microsoft.com/office/officeart/2005/8/layout/list1"/>
    <dgm:cxn modelId="{C40CA991-B78F-2041-BD42-D2FE2A5F2FA9}" type="presOf" srcId="{72B2B38A-9A32-534A-A8ED-3485A3D117E2}" destId="{083BB9DC-611E-CD41-B274-221561ED29B9}" srcOrd="1" destOrd="0" presId="urn:microsoft.com/office/officeart/2005/8/layout/list1"/>
    <dgm:cxn modelId="{8980239F-F5C4-3C4F-834A-A933587C440C}" type="presOf" srcId="{4B656477-3447-6945-B627-9F8388187411}" destId="{E346C8FF-98AD-1742-999B-79BF2DBE7E5D}" srcOrd="1" destOrd="0" presId="urn:microsoft.com/office/officeart/2005/8/layout/list1"/>
    <dgm:cxn modelId="{2791C3EA-1549-6944-B247-5DA57AF9AA98}" srcId="{D68F9C6A-1A79-BB4F-902E-EF4183423A52}" destId="{30A8ED5E-0AB1-4749-8A15-78F1C4A5C349}" srcOrd="3" destOrd="0" parTransId="{5D09B4AD-3B26-4248-8430-F5929AA3B937}" sibTransId="{50E2BFB5-A3D1-CE4D-80FE-368CEAA35E4A}"/>
    <dgm:cxn modelId="{6F0FE8EB-7AE6-B444-8A2E-D4D8F804C362}" type="presOf" srcId="{6D85BA87-07AD-764E-B1E7-ABD07E695E9F}" destId="{5C48E700-AE1E-6A42-93C8-7B1EF95419F2}" srcOrd="0" destOrd="0" presId="urn:microsoft.com/office/officeart/2005/8/layout/list1"/>
    <dgm:cxn modelId="{59DFB4EF-4245-E544-9F28-7C3837741922}" type="presOf" srcId="{6D85BA87-07AD-764E-B1E7-ABD07E695E9F}" destId="{19A79DE7-0721-2940-A185-F345F939A887}" srcOrd="1" destOrd="0" presId="urn:microsoft.com/office/officeart/2005/8/layout/list1"/>
    <dgm:cxn modelId="{D02903F8-998E-FD40-A082-156D063CFAA7}" srcId="{D68F9C6A-1A79-BB4F-902E-EF4183423A52}" destId="{6D85BA87-07AD-764E-B1E7-ABD07E695E9F}" srcOrd="1" destOrd="0" parTransId="{1103F63F-6C85-6247-A2FC-383D1826ABF6}" sibTransId="{26200E94-386C-EE42-938D-01718CB00236}"/>
    <dgm:cxn modelId="{ACB04099-B389-734A-BB6D-4C61FE198727}" type="presParOf" srcId="{D9930CAA-D16B-F342-8EFE-7F410BD9DB5F}" destId="{17BBDAAB-EF25-4041-8B27-868C6752A192}" srcOrd="0" destOrd="0" presId="urn:microsoft.com/office/officeart/2005/8/layout/list1"/>
    <dgm:cxn modelId="{D31C0815-401F-2D46-A5FD-03FBDAAE5924}" type="presParOf" srcId="{17BBDAAB-EF25-4041-8B27-868C6752A192}" destId="{784B3BB6-808A-B245-B253-0F3D195A5EDB}" srcOrd="0" destOrd="0" presId="urn:microsoft.com/office/officeart/2005/8/layout/list1"/>
    <dgm:cxn modelId="{3FDA61A7-3149-5840-929B-3623C4D0559E}" type="presParOf" srcId="{17BBDAAB-EF25-4041-8B27-868C6752A192}" destId="{E346C8FF-98AD-1742-999B-79BF2DBE7E5D}" srcOrd="1" destOrd="0" presId="urn:microsoft.com/office/officeart/2005/8/layout/list1"/>
    <dgm:cxn modelId="{C8F50C05-B00B-9640-9C04-E555C053C0BE}" type="presParOf" srcId="{D9930CAA-D16B-F342-8EFE-7F410BD9DB5F}" destId="{754AC72C-54C1-A14C-85AB-FE12FFBD03DE}" srcOrd="1" destOrd="0" presId="urn:microsoft.com/office/officeart/2005/8/layout/list1"/>
    <dgm:cxn modelId="{5E495C6D-8EFF-D64B-942D-B60D37437FC3}" type="presParOf" srcId="{D9930CAA-D16B-F342-8EFE-7F410BD9DB5F}" destId="{97A7C253-6A31-DD44-ABB1-1FAE4D268276}" srcOrd="2" destOrd="0" presId="urn:microsoft.com/office/officeart/2005/8/layout/list1"/>
    <dgm:cxn modelId="{9463050D-9E81-9145-86FA-899237410BD9}" type="presParOf" srcId="{D9930CAA-D16B-F342-8EFE-7F410BD9DB5F}" destId="{E97BF38C-B19E-CE40-83F0-161CE78E00C0}" srcOrd="3" destOrd="0" presId="urn:microsoft.com/office/officeart/2005/8/layout/list1"/>
    <dgm:cxn modelId="{DDAC35EB-FD8F-254C-BD2E-13FDDE8FF42B}" type="presParOf" srcId="{D9930CAA-D16B-F342-8EFE-7F410BD9DB5F}" destId="{B4163B87-7B63-D64D-BF7B-AD0FD597D0C5}" srcOrd="4" destOrd="0" presId="urn:microsoft.com/office/officeart/2005/8/layout/list1"/>
    <dgm:cxn modelId="{AA8521A3-D7B4-E34D-A1E1-69781F87F13E}" type="presParOf" srcId="{B4163B87-7B63-D64D-BF7B-AD0FD597D0C5}" destId="{5C48E700-AE1E-6A42-93C8-7B1EF95419F2}" srcOrd="0" destOrd="0" presId="urn:microsoft.com/office/officeart/2005/8/layout/list1"/>
    <dgm:cxn modelId="{20903352-358D-EA4D-9AF6-6190FFDCE7EB}" type="presParOf" srcId="{B4163B87-7B63-D64D-BF7B-AD0FD597D0C5}" destId="{19A79DE7-0721-2940-A185-F345F939A887}" srcOrd="1" destOrd="0" presId="urn:microsoft.com/office/officeart/2005/8/layout/list1"/>
    <dgm:cxn modelId="{3F1F4A2D-F50D-5141-B845-7745712AD952}" type="presParOf" srcId="{D9930CAA-D16B-F342-8EFE-7F410BD9DB5F}" destId="{213375A9-C4C0-E14E-9FCF-D65006E743C1}" srcOrd="5" destOrd="0" presId="urn:microsoft.com/office/officeart/2005/8/layout/list1"/>
    <dgm:cxn modelId="{18CBC0F0-EADF-6545-8EDB-05050A456A38}" type="presParOf" srcId="{D9930CAA-D16B-F342-8EFE-7F410BD9DB5F}" destId="{FAB94262-702B-ED4C-B84C-C22F8B14E95D}" srcOrd="6" destOrd="0" presId="urn:microsoft.com/office/officeart/2005/8/layout/list1"/>
    <dgm:cxn modelId="{F3355545-F2CF-BE46-8D2E-A909DB07222B}" type="presParOf" srcId="{D9930CAA-D16B-F342-8EFE-7F410BD9DB5F}" destId="{09BDDCD6-6069-AC49-B8A7-BF13FE812835}" srcOrd="7" destOrd="0" presId="urn:microsoft.com/office/officeart/2005/8/layout/list1"/>
    <dgm:cxn modelId="{4C8C3EFE-0832-0D46-9AB1-E931A4AB989C}" type="presParOf" srcId="{D9930CAA-D16B-F342-8EFE-7F410BD9DB5F}" destId="{90B054FD-9E6B-FA44-9C54-DA78C9EDDEF7}" srcOrd="8" destOrd="0" presId="urn:microsoft.com/office/officeart/2005/8/layout/list1"/>
    <dgm:cxn modelId="{964F92DE-ACE2-614F-82E2-0FD35FE1A881}" type="presParOf" srcId="{90B054FD-9E6B-FA44-9C54-DA78C9EDDEF7}" destId="{275C550A-F5F0-0D45-A049-7339B0719617}" srcOrd="0" destOrd="0" presId="urn:microsoft.com/office/officeart/2005/8/layout/list1"/>
    <dgm:cxn modelId="{CD017C3E-6871-AF4D-BAB7-C1E1AE923C6A}" type="presParOf" srcId="{90B054FD-9E6B-FA44-9C54-DA78C9EDDEF7}" destId="{083BB9DC-611E-CD41-B274-221561ED29B9}" srcOrd="1" destOrd="0" presId="urn:microsoft.com/office/officeart/2005/8/layout/list1"/>
    <dgm:cxn modelId="{7719F284-DF01-5744-A58E-6B5F17A97D96}" type="presParOf" srcId="{D9930CAA-D16B-F342-8EFE-7F410BD9DB5F}" destId="{665D5B86-48E0-2040-8450-B972120BB1C3}" srcOrd="9" destOrd="0" presId="urn:microsoft.com/office/officeart/2005/8/layout/list1"/>
    <dgm:cxn modelId="{FA8195C0-6D9F-6745-BA66-D7668876EF80}" type="presParOf" srcId="{D9930CAA-D16B-F342-8EFE-7F410BD9DB5F}" destId="{6200D064-E48D-EC4B-A059-AEBC62F2DFEA}" srcOrd="10" destOrd="0" presId="urn:microsoft.com/office/officeart/2005/8/layout/list1"/>
    <dgm:cxn modelId="{3513E0AE-5204-134C-8040-4C8B66E747D9}" type="presParOf" srcId="{D9930CAA-D16B-F342-8EFE-7F410BD9DB5F}" destId="{E52E550D-CB8B-F340-B61F-19198C327F94}" srcOrd="11" destOrd="0" presId="urn:microsoft.com/office/officeart/2005/8/layout/list1"/>
    <dgm:cxn modelId="{24FDCF07-8E88-3041-B9F8-1BC202AB8745}" type="presParOf" srcId="{D9930CAA-D16B-F342-8EFE-7F410BD9DB5F}" destId="{16E26D58-415D-6949-9101-86E0BAA36E6A}" srcOrd="12" destOrd="0" presId="urn:microsoft.com/office/officeart/2005/8/layout/list1"/>
    <dgm:cxn modelId="{8D93F8AA-E5F8-EE4F-9968-370134C587F9}" type="presParOf" srcId="{16E26D58-415D-6949-9101-86E0BAA36E6A}" destId="{D2822157-4BB5-254A-8141-CAB14D121BE3}" srcOrd="0" destOrd="0" presId="urn:microsoft.com/office/officeart/2005/8/layout/list1"/>
    <dgm:cxn modelId="{62B5B098-3124-0C4F-BF93-E94539A29659}" type="presParOf" srcId="{16E26D58-415D-6949-9101-86E0BAA36E6A}" destId="{AB615B81-AECF-FF47-89FB-3FC2C17996B4}" srcOrd="1" destOrd="0" presId="urn:microsoft.com/office/officeart/2005/8/layout/list1"/>
    <dgm:cxn modelId="{D076A626-2524-8442-84C3-74CA7BEE6F7A}" type="presParOf" srcId="{D9930CAA-D16B-F342-8EFE-7F410BD9DB5F}" destId="{A5F889DC-E7BB-1A4C-A8A3-BE2BF1A85A3E}" srcOrd="13" destOrd="0" presId="urn:microsoft.com/office/officeart/2005/8/layout/list1"/>
    <dgm:cxn modelId="{E15A2EFC-FD0E-F94F-BA9E-EB1A91CCEAF5}" type="presParOf" srcId="{D9930CAA-D16B-F342-8EFE-7F410BD9DB5F}" destId="{CD6CDB03-BED8-9C45-ADAA-1B4C1081B5E7}"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8F9C6A-1A79-BB4F-902E-EF4183423A52}" type="doc">
      <dgm:prSet loTypeId="urn:microsoft.com/office/officeart/2005/8/layout/list1" loCatId="" qsTypeId="urn:microsoft.com/office/officeart/2005/8/quickstyle/simple1" qsCatId="simple" csTypeId="urn:microsoft.com/office/officeart/2005/8/colors/accent1_2" csCatId="accent1" phldr="1"/>
      <dgm:spPr/>
      <dgm:t>
        <a:bodyPr/>
        <a:lstStyle/>
        <a:p>
          <a:endParaRPr lang="en-US"/>
        </a:p>
      </dgm:t>
    </dgm:pt>
    <dgm:pt modelId="{4B656477-3447-6945-B627-9F8388187411}">
      <dgm:prSet phldrT="[Text]" custT="1"/>
      <dgm:spPr>
        <a:solidFill>
          <a:schemeClr val="accent1">
            <a:lumMod val="60000"/>
            <a:lumOff val="40000"/>
          </a:schemeClr>
        </a:solidFill>
      </dgm:spPr>
      <dgm:t>
        <a:bodyPr/>
        <a:lstStyle/>
        <a:p>
          <a:r>
            <a:rPr lang="en-US" sz="3600" b="1" dirty="0">
              <a:latin typeface="Arial" panose="020B0604020202020204" pitchFamily="34" charset="0"/>
              <a:cs typeface="Arial" panose="020B0604020202020204" pitchFamily="34" charset="0"/>
            </a:rPr>
            <a:t>Legislative risk</a:t>
          </a:r>
        </a:p>
      </dgm:t>
    </dgm:pt>
    <dgm:pt modelId="{E045858B-678E-8D4D-A5F2-8E68508CD433}" type="parTrans" cxnId="{C69C4D4C-F780-3346-A074-6FEA8059063F}">
      <dgm:prSet/>
      <dgm:spPr/>
      <dgm:t>
        <a:bodyPr/>
        <a:lstStyle/>
        <a:p>
          <a:endParaRPr lang="en-US" sz="3600" b="1">
            <a:latin typeface="Arial" panose="020B0604020202020204" pitchFamily="34" charset="0"/>
            <a:cs typeface="Arial" panose="020B0604020202020204" pitchFamily="34" charset="0"/>
          </a:endParaRPr>
        </a:p>
      </dgm:t>
    </dgm:pt>
    <dgm:pt modelId="{2528866F-9BBA-5248-AD20-E3FB375121BE}" type="sibTrans" cxnId="{C69C4D4C-F780-3346-A074-6FEA8059063F}">
      <dgm:prSet/>
      <dgm:spPr/>
      <dgm:t>
        <a:bodyPr/>
        <a:lstStyle/>
        <a:p>
          <a:endParaRPr lang="en-US" sz="3600" b="1">
            <a:latin typeface="Arial" panose="020B0604020202020204" pitchFamily="34" charset="0"/>
            <a:cs typeface="Arial" panose="020B0604020202020204" pitchFamily="34" charset="0"/>
          </a:endParaRPr>
        </a:p>
      </dgm:t>
    </dgm:pt>
    <dgm:pt modelId="{6D85BA87-07AD-764E-B1E7-ABD07E695E9F}">
      <dgm:prSet phldrT="[Text]" custT="1"/>
      <dgm:spPr>
        <a:solidFill>
          <a:schemeClr val="accent1">
            <a:lumMod val="60000"/>
            <a:lumOff val="40000"/>
          </a:schemeClr>
        </a:solidFill>
      </dgm:spPr>
      <dgm:t>
        <a:bodyPr/>
        <a:lstStyle/>
        <a:p>
          <a:r>
            <a:rPr lang="en-US" sz="3600" b="1" dirty="0">
              <a:latin typeface="Arial" panose="020B0604020202020204" pitchFamily="34" charset="0"/>
              <a:cs typeface="Arial" panose="020B0604020202020204" pitchFamily="34" charset="0"/>
            </a:rPr>
            <a:t>Taxation risk</a:t>
          </a:r>
        </a:p>
      </dgm:t>
    </dgm:pt>
    <dgm:pt modelId="{26200E94-386C-EE42-938D-01718CB00236}" type="sibTrans" cxnId="{D02903F8-998E-FD40-A082-156D063CFAA7}">
      <dgm:prSet/>
      <dgm:spPr/>
      <dgm:t>
        <a:bodyPr/>
        <a:lstStyle/>
        <a:p>
          <a:endParaRPr lang="en-US" sz="3600" b="1">
            <a:latin typeface="Arial" panose="020B0604020202020204" pitchFamily="34" charset="0"/>
            <a:cs typeface="Arial" panose="020B0604020202020204" pitchFamily="34" charset="0"/>
          </a:endParaRPr>
        </a:p>
      </dgm:t>
    </dgm:pt>
    <dgm:pt modelId="{1103F63F-6C85-6247-A2FC-383D1826ABF6}" type="parTrans" cxnId="{D02903F8-998E-FD40-A082-156D063CFAA7}">
      <dgm:prSet/>
      <dgm:spPr/>
      <dgm:t>
        <a:bodyPr/>
        <a:lstStyle/>
        <a:p>
          <a:endParaRPr lang="en-US" sz="3600" b="1">
            <a:latin typeface="Arial" panose="020B0604020202020204" pitchFamily="34" charset="0"/>
            <a:cs typeface="Arial" panose="020B0604020202020204" pitchFamily="34" charset="0"/>
          </a:endParaRPr>
        </a:p>
      </dgm:t>
    </dgm:pt>
    <dgm:pt modelId="{72B2B38A-9A32-534A-A8ED-3485A3D117E2}">
      <dgm:prSet phldrT="[Text]" custT="1"/>
      <dgm:spPr>
        <a:solidFill>
          <a:schemeClr val="accent1">
            <a:lumMod val="60000"/>
            <a:lumOff val="40000"/>
          </a:schemeClr>
        </a:solidFill>
      </dgm:spPr>
      <dgm:t>
        <a:bodyPr/>
        <a:lstStyle/>
        <a:p>
          <a:r>
            <a:rPr lang="en-US" sz="3600" b="1" dirty="0">
              <a:latin typeface="Arial" panose="020B0604020202020204" pitchFamily="34" charset="0"/>
              <a:cs typeface="Arial" panose="020B0604020202020204" pitchFamily="34" charset="0"/>
            </a:rPr>
            <a:t>Timing decisions</a:t>
          </a:r>
        </a:p>
      </dgm:t>
    </dgm:pt>
    <dgm:pt modelId="{2F71946A-9EC0-754F-9968-66C4D6213FC3}" type="sibTrans" cxnId="{9511C45A-CD9E-3A42-98A1-3B2A62F4AE24}">
      <dgm:prSet/>
      <dgm:spPr/>
      <dgm:t>
        <a:bodyPr/>
        <a:lstStyle/>
        <a:p>
          <a:endParaRPr lang="en-US" sz="3600" b="1">
            <a:latin typeface="Arial" panose="020B0604020202020204" pitchFamily="34" charset="0"/>
            <a:cs typeface="Arial" panose="020B0604020202020204" pitchFamily="34" charset="0"/>
          </a:endParaRPr>
        </a:p>
      </dgm:t>
    </dgm:pt>
    <dgm:pt modelId="{3935046E-55EC-724B-A407-BBFDF3CF5097}" type="parTrans" cxnId="{9511C45A-CD9E-3A42-98A1-3B2A62F4AE24}">
      <dgm:prSet/>
      <dgm:spPr/>
      <dgm:t>
        <a:bodyPr/>
        <a:lstStyle/>
        <a:p>
          <a:endParaRPr lang="en-US" sz="3600" b="1">
            <a:latin typeface="Arial" panose="020B0604020202020204" pitchFamily="34" charset="0"/>
            <a:cs typeface="Arial" panose="020B0604020202020204" pitchFamily="34" charset="0"/>
          </a:endParaRPr>
        </a:p>
      </dgm:t>
    </dgm:pt>
    <dgm:pt modelId="{30A8ED5E-0AB1-4749-8A15-78F1C4A5C349}">
      <dgm:prSet phldrT="[Text]" custT="1"/>
      <dgm:spPr>
        <a:solidFill>
          <a:schemeClr val="accent1">
            <a:lumMod val="60000"/>
            <a:lumOff val="40000"/>
          </a:schemeClr>
        </a:solidFill>
      </dgm:spPr>
      <dgm:t>
        <a:bodyPr/>
        <a:lstStyle/>
        <a:p>
          <a:r>
            <a:rPr lang="en-US" sz="3600" b="1" dirty="0">
              <a:latin typeface="Arial" panose="020B0604020202020204" pitchFamily="34" charset="0"/>
              <a:cs typeface="Arial" panose="020B0604020202020204" pitchFamily="34" charset="0"/>
            </a:rPr>
            <a:t>Overall retirement income coordination</a:t>
          </a:r>
        </a:p>
      </dgm:t>
    </dgm:pt>
    <dgm:pt modelId="{50E2BFB5-A3D1-CE4D-80FE-368CEAA35E4A}" type="sibTrans" cxnId="{2791C3EA-1549-6944-B247-5DA57AF9AA98}">
      <dgm:prSet/>
      <dgm:spPr/>
      <dgm:t>
        <a:bodyPr/>
        <a:lstStyle/>
        <a:p>
          <a:endParaRPr lang="en-US" sz="3600" b="1">
            <a:latin typeface="Arial" panose="020B0604020202020204" pitchFamily="34" charset="0"/>
            <a:cs typeface="Arial" panose="020B0604020202020204" pitchFamily="34" charset="0"/>
          </a:endParaRPr>
        </a:p>
      </dgm:t>
    </dgm:pt>
    <dgm:pt modelId="{5D09B4AD-3B26-4248-8430-F5929AA3B937}" type="parTrans" cxnId="{2791C3EA-1549-6944-B247-5DA57AF9AA98}">
      <dgm:prSet/>
      <dgm:spPr/>
      <dgm:t>
        <a:bodyPr/>
        <a:lstStyle/>
        <a:p>
          <a:endParaRPr lang="en-US" sz="3600" b="1">
            <a:latin typeface="Arial" panose="020B0604020202020204" pitchFamily="34" charset="0"/>
            <a:cs typeface="Arial" panose="020B0604020202020204" pitchFamily="34" charset="0"/>
          </a:endParaRPr>
        </a:p>
      </dgm:t>
    </dgm:pt>
    <dgm:pt modelId="{D9930CAA-D16B-F342-8EFE-7F410BD9DB5F}" type="pres">
      <dgm:prSet presAssocID="{D68F9C6A-1A79-BB4F-902E-EF4183423A52}" presName="linear" presStyleCnt="0">
        <dgm:presLayoutVars>
          <dgm:dir/>
          <dgm:animLvl val="lvl"/>
          <dgm:resizeHandles val="exact"/>
        </dgm:presLayoutVars>
      </dgm:prSet>
      <dgm:spPr/>
    </dgm:pt>
    <dgm:pt modelId="{17BBDAAB-EF25-4041-8B27-868C6752A192}" type="pres">
      <dgm:prSet presAssocID="{4B656477-3447-6945-B627-9F8388187411}" presName="parentLin" presStyleCnt="0"/>
      <dgm:spPr/>
    </dgm:pt>
    <dgm:pt modelId="{784B3BB6-808A-B245-B253-0F3D195A5EDB}" type="pres">
      <dgm:prSet presAssocID="{4B656477-3447-6945-B627-9F8388187411}" presName="parentLeftMargin" presStyleLbl="node1" presStyleIdx="0" presStyleCnt="4"/>
      <dgm:spPr/>
    </dgm:pt>
    <dgm:pt modelId="{E346C8FF-98AD-1742-999B-79BF2DBE7E5D}" type="pres">
      <dgm:prSet presAssocID="{4B656477-3447-6945-B627-9F8388187411}" presName="parentText" presStyleLbl="node1" presStyleIdx="0" presStyleCnt="4" custScaleX="130672" custLinFactNeighborX="-76471" custLinFactNeighborY="16127">
        <dgm:presLayoutVars>
          <dgm:chMax val="0"/>
          <dgm:bulletEnabled val="1"/>
        </dgm:presLayoutVars>
      </dgm:prSet>
      <dgm:spPr>
        <a:prstGeom prst="rect">
          <a:avLst/>
        </a:prstGeom>
      </dgm:spPr>
    </dgm:pt>
    <dgm:pt modelId="{754AC72C-54C1-A14C-85AB-FE12FFBD03DE}" type="pres">
      <dgm:prSet presAssocID="{4B656477-3447-6945-B627-9F8388187411}" presName="negativeSpace" presStyleCnt="0"/>
      <dgm:spPr/>
    </dgm:pt>
    <dgm:pt modelId="{97A7C253-6A31-DD44-ABB1-1FAE4D268276}" type="pres">
      <dgm:prSet presAssocID="{4B656477-3447-6945-B627-9F8388187411}" presName="childText" presStyleLbl="conFgAcc1" presStyleIdx="0" presStyleCnt="4">
        <dgm:presLayoutVars>
          <dgm:bulletEnabled val="1"/>
        </dgm:presLayoutVars>
      </dgm:prSet>
      <dgm:spPr>
        <a:noFill/>
        <a:ln>
          <a:solidFill>
            <a:schemeClr val="bg1"/>
          </a:solidFill>
        </a:ln>
      </dgm:spPr>
    </dgm:pt>
    <dgm:pt modelId="{E97BF38C-B19E-CE40-83F0-161CE78E00C0}" type="pres">
      <dgm:prSet presAssocID="{2528866F-9BBA-5248-AD20-E3FB375121BE}" presName="spaceBetweenRectangles" presStyleCnt="0"/>
      <dgm:spPr/>
    </dgm:pt>
    <dgm:pt modelId="{B4163B87-7B63-D64D-BF7B-AD0FD597D0C5}" type="pres">
      <dgm:prSet presAssocID="{6D85BA87-07AD-764E-B1E7-ABD07E695E9F}" presName="parentLin" presStyleCnt="0"/>
      <dgm:spPr/>
    </dgm:pt>
    <dgm:pt modelId="{5C48E700-AE1E-6A42-93C8-7B1EF95419F2}" type="pres">
      <dgm:prSet presAssocID="{6D85BA87-07AD-764E-B1E7-ABD07E695E9F}" presName="parentLeftMargin" presStyleLbl="node1" presStyleIdx="0" presStyleCnt="4"/>
      <dgm:spPr/>
    </dgm:pt>
    <dgm:pt modelId="{19A79DE7-0721-2940-A185-F345F939A887}" type="pres">
      <dgm:prSet presAssocID="{6D85BA87-07AD-764E-B1E7-ABD07E695E9F}" presName="parentText" presStyleLbl="node1" presStyleIdx="1" presStyleCnt="4" custScaleX="130672" custLinFactNeighborX="-76471" custLinFactNeighborY="16127">
        <dgm:presLayoutVars>
          <dgm:chMax val="0"/>
          <dgm:bulletEnabled val="1"/>
        </dgm:presLayoutVars>
      </dgm:prSet>
      <dgm:spPr>
        <a:prstGeom prst="rect">
          <a:avLst/>
        </a:prstGeom>
      </dgm:spPr>
    </dgm:pt>
    <dgm:pt modelId="{213375A9-C4C0-E14E-9FCF-D65006E743C1}" type="pres">
      <dgm:prSet presAssocID="{6D85BA87-07AD-764E-B1E7-ABD07E695E9F}" presName="negativeSpace" presStyleCnt="0"/>
      <dgm:spPr/>
    </dgm:pt>
    <dgm:pt modelId="{FAB94262-702B-ED4C-B84C-C22F8B14E95D}" type="pres">
      <dgm:prSet presAssocID="{6D85BA87-07AD-764E-B1E7-ABD07E695E9F}" presName="childText" presStyleLbl="conFgAcc1" presStyleIdx="1" presStyleCnt="4">
        <dgm:presLayoutVars>
          <dgm:bulletEnabled val="1"/>
        </dgm:presLayoutVars>
      </dgm:prSet>
      <dgm:spPr>
        <a:noFill/>
        <a:ln>
          <a:solidFill>
            <a:schemeClr val="bg1"/>
          </a:solidFill>
        </a:ln>
      </dgm:spPr>
    </dgm:pt>
    <dgm:pt modelId="{09BDDCD6-6069-AC49-B8A7-BF13FE812835}" type="pres">
      <dgm:prSet presAssocID="{26200E94-386C-EE42-938D-01718CB00236}" presName="spaceBetweenRectangles" presStyleCnt="0"/>
      <dgm:spPr/>
    </dgm:pt>
    <dgm:pt modelId="{90B054FD-9E6B-FA44-9C54-DA78C9EDDEF7}" type="pres">
      <dgm:prSet presAssocID="{72B2B38A-9A32-534A-A8ED-3485A3D117E2}" presName="parentLin" presStyleCnt="0"/>
      <dgm:spPr/>
    </dgm:pt>
    <dgm:pt modelId="{275C550A-F5F0-0D45-A049-7339B0719617}" type="pres">
      <dgm:prSet presAssocID="{72B2B38A-9A32-534A-A8ED-3485A3D117E2}" presName="parentLeftMargin" presStyleLbl="node1" presStyleIdx="1" presStyleCnt="4"/>
      <dgm:spPr/>
    </dgm:pt>
    <dgm:pt modelId="{083BB9DC-611E-CD41-B274-221561ED29B9}" type="pres">
      <dgm:prSet presAssocID="{72B2B38A-9A32-534A-A8ED-3485A3D117E2}" presName="parentText" presStyleLbl="node1" presStyleIdx="2" presStyleCnt="4" custScaleX="130672" custLinFactNeighborX="-76471" custLinFactNeighborY="16127">
        <dgm:presLayoutVars>
          <dgm:chMax val="0"/>
          <dgm:bulletEnabled val="1"/>
        </dgm:presLayoutVars>
      </dgm:prSet>
      <dgm:spPr>
        <a:prstGeom prst="rect">
          <a:avLst/>
        </a:prstGeom>
      </dgm:spPr>
    </dgm:pt>
    <dgm:pt modelId="{665D5B86-48E0-2040-8450-B972120BB1C3}" type="pres">
      <dgm:prSet presAssocID="{72B2B38A-9A32-534A-A8ED-3485A3D117E2}" presName="negativeSpace" presStyleCnt="0"/>
      <dgm:spPr/>
    </dgm:pt>
    <dgm:pt modelId="{6200D064-E48D-EC4B-A059-AEBC62F2DFEA}" type="pres">
      <dgm:prSet presAssocID="{72B2B38A-9A32-534A-A8ED-3485A3D117E2}" presName="childText" presStyleLbl="conFgAcc1" presStyleIdx="2" presStyleCnt="4">
        <dgm:presLayoutVars>
          <dgm:bulletEnabled val="1"/>
        </dgm:presLayoutVars>
      </dgm:prSet>
      <dgm:spPr>
        <a:noFill/>
        <a:ln>
          <a:solidFill>
            <a:schemeClr val="bg1"/>
          </a:solidFill>
        </a:ln>
      </dgm:spPr>
    </dgm:pt>
    <dgm:pt modelId="{E52E550D-CB8B-F340-B61F-19198C327F94}" type="pres">
      <dgm:prSet presAssocID="{2F71946A-9EC0-754F-9968-66C4D6213FC3}" presName="spaceBetweenRectangles" presStyleCnt="0"/>
      <dgm:spPr/>
    </dgm:pt>
    <dgm:pt modelId="{16E26D58-415D-6949-9101-86E0BAA36E6A}" type="pres">
      <dgm:prSet presAssocID="{30A8ED5E-0AB1-4749-8A15-78F1C4A5C349}" presName="parentLin" presStyleCnt="0"/>
      <dgm:spPr/>
    </dgm:pt>
    <dgm:pt modelId="{D2822157-4BB5-254A-8141-CAB14D121BE3}" type="pres">
      <dgm:prSet presAssocID="{30A8ED5E-0AB1-4749-8A15-78F1C4A5C349}" presName="parentLeftMargin" presStyleLbl="node1" presStyleIdx="2" presStyleCnt="4"/>
      <dgm:spPr/>
    </dgm:pt>
    <dgm:pt modelId="{AB615B81-AECF-FF47-89FB-3FC2C17996B4}" type="pres">
      <dgm:prSet presAssocID="{30A8ED5E-0AB1-4749-8A15-78F1C4A5C349}" presName="parentText" presStyleLbl="node1" presStyleIdx="3" presStyleCnt="4" custScaleX="130672" custLinFactNeighborX="-76471" custLinFactNeighborY="16127">
        <dgm:presLayoutVars>
          <dgm:chMax val="0"/>
          <dgm:bulletEnabled val="1"/>
        </dgm:presLayoutVars>
      </dgm:prSet>
      <dgm:spPr>
        <a:prstGeom prst="rect">
          <a:avLst/>
        </a:prstGeom>
      </dgm:spPr>
    </dgm:pt>
    <dgm:pt modelId="{A5F889DC-E7BB-1A4C-A8A3-BE2BF1A85A3E}" type="pres">
      <dgm:prSet presAssocID="{30A8ED5E-0AB1-4749-8A15-78F1C4A5C349}" presName="negativeSpace" presStyleCnt="0"/>
      <dgm:spPr/>
    </dgm:pt>
    <dgm:pt modelId="{CD6CDB03-BED8-9C45-ADAA-1B4C1081B5E7}" type="pres">
      <dgm:prSet presAssocID="{30A8ED5E-0AB1-4749-8A15-78F1C4A5C349}" presName="childText" presStyleLbl="conFgAcc1" presStyleIdx="3" presStyleCnt="4">
        <dgm:presLayoutVars>
          <dgm:bulletEnabled val="1"/>
        </dgm:presLayoutVars>
      </dgm:prSet>
      <dgm:spPr>
        <a:noFill/>
        <a:ln>
          <a:solidFill>
            <a:schemeClr val="bg1"/>
          </a:solidFill>
        </a:ln>
      </dgm:spPr>
    </dgm:pt>
  </dgm:ptLst>
  <dgm:cxnLst>
    <dgm:cxn modelId="{0C2FF107-1DEC-D04F-BB0C-E6FFCE413829}" type="presOf" srcId="{30A8ED5E-0AB1-4749-8A15-78F1C4A5C349}" destId="{AB615B81-AECF-FF47-89FB-3FC2C17996B4}" srcOrd="1" destOrd="0" presId="urn:microsoft.com/office/officeart/2005/8/layout/list1"/>
    <dgm:cxn modelId="{9E700A1A-C12E-7145-944B-2EA71997C612}" type="presOf" srcId="{4B656477-3447-6945-B627-9F8388187411}" destId="{784B3BB6-808A-B245-B253-0F3D195A5EDB}" srcOrd="0" destOrd="0" presId="urn:microsoft.com/office/officeart/2005/8/layout/list1"/>
    <dgm:cxn modelId="{82E87A28-1A5D-0748-9247-12EFB14492AF}" type="presOf" srcId="{30A8ED5E-0AB1-4749-8A15-78F1C4A5C349}" destId="{D2822157-4BB5-254A-8141-CAB14D121BE3}" srcOrd="0" destOrd="0" presId="urn:microsoft.com/office/officeart/2005/8/layout/list1"/>
    <dgm:cxn modelId="{C69C4D4C-F780-3346-A074-6FEA8059063F}" srcId="{D68F9C6A-1A79-BB4F-902E-EF4183423A52}" destId="{4B656477-3447-6945-B627-9F8388187411}" srcOrd="0" destOrd="0" parTransId="{E045858B-678E-8D4D-A5F2-8E68508CD433}" sibTransId="{2528866F-9BBA-5248-AD20-E3FB375121BE}"/>
    <dgm:cxn modelId="{9511C45A-CD9E-3A42-98A1-3B2A62F4AE24}" srcId="{D68F9C6A-1A79-BB4F-902E-EF4183423A52}" destId="{72B2B38A-9A32-534A-A8ED-3485A3D117E2}" srcOrd="2" destOrd="0" parTransId="{3935046E-55EC-724B-A407-BBFDF3CF5097}" sibTransId="{2F71946A-9EC0-754F-9968-66C4D6213FC3}"/>
    <dgm:cxn modelId="{C93D205E-9650-314D-88EC-B69190A73CA6}" type="presOf" srcId="{D68F9C6A-1A79-BB4F-902E-EF4183423A52}" destId="{D9930CAA-D16B-F342-8EFE-7F410BD9DB5F}" srcOrd="0" destOrd="0" presId="urn:microsoft.com/office/officeart/2005/8/layout/list1"/>
    <dgm:cxn modelId="{F9581081-35BD-0C41-89C9-835BD6F84E3B}" type="presOf" srcId="{72B2B38A-9A32-534A-A8ED-3485A3D117E2}" destId="{275C550A-F5F0-0D45-A049-7339B0719617}" srcOrd="0" destOrd="0" presId="urn:microsoft.com/office/officeart/2005/8/layout/list1"/>
    <dgm:cxn modelId="{C40CA991-B78F-2041-BD42-D2FE2A5F2FA9}" type="presOf" srcId="{72B2B38A-9A32-534A-A8ED-3485A3D117E2}" destId="{083BB9DC-611E-CD41-B274-221561ED29B9}" srcOrd="1" destOrd="0" presId="urn:microsoft.com/office/officeart/2005/8/layout/list1"/>
    <dgm:cxn modelId="{8980239F-F5C4-3C4F-834A-A933587C440C}" type="presOf" srcId="{4B656477-3447-6945-B627-9F8388187411}" destId="{E346C8FF-98AD-1742-999B-79BF2DBE7E5D}" srcOrd="1" destOrd="0" presId="urn:microsoft.com/office/officeart/2005/8/layout/list1"/>
    <dgm:cxn modelId="{2791C3EA-1549-6944-B247-5DA57AF9AA98}" srcId="{D68F9C6A-1A79-BB4F-902E-EF4183423A52}" destId="{30A8ED5E-0AB1-4749-8A15-78F1C4A5C349}" srcOrd="3" destOrd="0" parTransId="{5D09B4AD-3B26-4248-8430-F5929AA3B937}" sibTransId="{50E2BFB5-A3D1-CE4D-80FE-368CEAA35E4A}"/>
    <dgm:cxn modelId="{6F0FE8EB-7AE6-B444-8A2E-D4D8F804C362}" type="presOf" srcId="{6D85BA87-07AD-764E-B1E7-ABD07E695E9F}" destId="{5C48E700-AE1E-6A42-93C8-7B1EF95419F2}" srcOrd="0" destOrd="0" presId="urn:microsoft.com/office/officeart/2005/8/layout/list1"/>
    <dgm:cxn modelId="{59DFB4EF-4245-E544-9F28-7C3837741922}" type="presOf" srcId="{6D85BA87-07AD-764E-B1E7-ABD07E695E9F}" destId="{19A79DE7-0721-2940-A185-F345F939A887}" srcOrd="1" destOrd="0" presId="urn:microsoft.com/office/officeart/2005/8/layout/list1"/>
    <dgm:cxn modelId="{D02903F8-998E-FD40-A082-156D063CFAA7}" srcId="{D68F9C6A-1A79-BB4F-902E-EF4183423A52}" destId="{6D85BA87-07AD-764E-B1E7-ABD07E695E9F}" srcOrd="1" destOrd="0" parTransId="{1103F63F-6C85-6247-A2FC-383D1826ABF6}" sibTransId="{26200E94-386C-EE42-938D-01718CB00236}"/>
    <dgm:cxn modelId="{ACB04099-B389-734A-BB6D-4C61FE198727}" type="presParOf" srcId="{D9930CAA-D16B-F342-8EFE-7F410BD9DB5F}" destId="{17BBDAAB-EF25-4041-8B27-868C6752A192}" srcOrd="0" destOrd="0" presId="urn:microsoft.com/office/officeart/2005/8/layout/list1"/>
    <dgm:cxn modelId="{D31C0815-401F-2D46-A5FD-03FBDAAE5924}" type="presParOf" srcId="{17BBDAAB-EF25-4041-8B27-868C6752A192}" destId="{784B3BB6-808A-B245-B253-0F3D195A5EDB}" srcOrd="0" destOrd="0" presId="urn:microsoft.com/office/officeart/2005/8/layout/list1"/>
    <dgm:cxn modelId="{3FDA61A7-3149-5840-929B-3623C4D0559E}" type="presParOf" srcId="{17BBDAAB-EF25-4041-8B27-868C6752A192}" destId="{E346C8FF-98AD-1742-999B-79BF2DBE7E5D}" srcOrd="1" destOrd="0" presId="urn:microsoft.com/office/officeart/2005/8/layout/list1"/>
    <dgm:cxn modelId="{C8F50C05-B00B-9640-9C04-E555C053C0BE}" type="presParOf" srcId="{D9930CAA-D16B-F342-8EFE-7F410BD9DB5F}" destId="{754AC72C-54C1-A14C-85AB-FE12FFBD03DE}" srcOrd="1" destOrd="0" presId="urn:microsoft.com/office/officeart/2005/8/layout/list1"/>
    <dgm:cxn modelId="{5E495C6D-8EFF-D64B-942D-B60D37437FC3}" type="presParOf" srcId="{D9930CAA-D16B-F342-8EFE-7F410BD9DB5F}" destId="{97A7C253-6A31-DD44-ABB1-1FAE4D268276}" srcOrd="2" destOrd="0" presId="urn:microsoft.com/office/officeart/2005/8/layout/list1"/>
    <dgm:cxn modelId="{9463050D-9E81-9145-86FA-899237410BD9}" type="presParOf" srcId="{D9930CAA-D16B-F342-8EFE-7F410BD9DB5F}" destId="{E97BF38C-B19E-CE40-83F0-161CE78E00C0}" srcOrd="3" destOrd="0" presId="urn:microsoft.com/office/officeart/2005/8/layout/list1"/>
    <dgm:cxn modelId="{DDAC35EB-FD8F-254C-BD2E-13FDDE8FF42B}" type="presParOf" srcId="{D9930CAA-D16B-F342-8EFE-7F410BD9DB5F}" destId="{B4163B87-7B63-D64D-BF7B-AD0FD597D0C5}" srcOrd="4" destOrd="0" presId="urn:microsoft.com/office/officeart/2005/8/layout/list1"/>
    <dgm:cxn modelId="{AA8521A3-D7B4-E34D-A1E1-69781F87F13E}" type="presParOf" srcId="{B4163B87-7B63-D64D-BF7B-AD0FD597D0C5}" destId="{5C48E700-AE1E-6A42-93C8-7B1EF95419F2}" srcOrd="0" destOrd="0" presId="urn:microsoft.com/office/officeart/2005/8/layout/list1"/>
    <dgm:cxn modelId="{20903352-358D-EA4D-9AF6-6190FFDCE7EB}" type="presParOf" srcId="{B4163B87-7B63-D64D-BF7B-AD0FD597D0C5}" destId="{19A79DE7-0721-2940-A185-F345F939A887}" srcOrd="1" destOrd="0" presId="urn:microsoft.com/office/officeart/2005/8/layout/list1"/>
    <dgm:cxn modelId="{3F1F4A2D-F50D-5141-B845-7745712AD952}" type="presParOf" srcId="{D9930CAA-D16B-F342-8EFE-7F410BD9DB5F}" destId="{213375A9-C4C0-E14E-9FCF-D65006E743C1}" srcOrd="5" destOrd="0" presId="urn:microsoft.com/office/officeart/2005/8/layout/list1"/>
    <dgm:cxn modelId="{18CBC0F0-EADF-6545-8EDB-05050A456A38}" type="presParOf" srcId="{D9930CAA-D16B-F342-8EFE-7F410BD9DB5F}" destId="{FAB94262-702B-ED4C-B84C-C22F8B14E95D}" srcOrd="6" destOrd="0" presId="urn:microsoft.com/office/officeart/2005/8/layout/list1"/>
    <dgm:cxn modelId="{F3355545-F2CF-BE46-8D2E-A909DB07222B}" type="presParOf" srcId="{D9930CAA-D16B-F342-8EFE-7F410BD9DB5F}" destId="{09BDDCD6-6069-AC49-B8A7-BF13FE812835}" srcOrd="7" destOrd="0" presId="urn:microsoft.com/office/officeart/2005/8/layout/list1"/>
    <dgm:cxn modelId="{4C8C3EFE-0832-0D46-9AB1-E931A4AB989C}" type="presParOf" srcId="{D9930CAA-D16B-F342-8EFE-7F410BD9DB5F}" destId="{90B054FD-9E6B-FA44-9C54-DA78C9EDDEF7}" srcOrd="8" destOrd="0" presId="urn:microsoft.com/office/officeart/2005/8/layout/list1"/>
    <dgm:cxn modelId="{964F92DE-ACE2-614F-82E2-0FD35FE1A881}" type="presParOf" srcId="{90B054FD-9E6B-FA44-9C54-DA78C9EDDEF7}" destId="{275C550A-F5F0-0D45-A049-7339B0719617}" srcOrd="0" destOrd="0" presId="urn:microsoft.com/office/officeart/2005/8/layout/list1"/>
    <dgm:cxn modelId="{CD017C3E-6871-AF4D-BAB7-C1E1AE923C6A}" type="presParOf" srcId="{90B054FD-9E6B-FA44-9C54-DA78C9EDDEF7}" destId="{083BB9DC-611E-CD41-B274-221561ED29B9}" srcOrd="1" destOrd="0" presId="urn:microsoft.com/office/officeart/2005/8/layout/list1"/>
    <dgm:cxn modelId="{7719F284-DF01-5744-A58E-6B5F17A97D96}" type="presParOf" srcId="{D9930CAA-D16B-F342-8EFE-7F410BD9DB5F}" destId="{665D5B86-48E0-2040-8450-B972120BB1C3}" srcOrd="9" destOrd="0" presId="urn:microsoft.com/office/officeart/2005/8/layout/list1"/>
    <dgm:cxn modelId="{FA8195C0-6D9F-6745-BA66-D7668876EF80}" type="presParOf" srcId="{D9930CAA-D16B-F342-8EFE-7F410BD9DB5F}" destId="{6200D064-E48D-EC4B-A059-AEBC62F2DFEA}" srcOrd="10" destOrd="0" presId="urn:microsoft.com/office/officeart/2005/8/layout/list1"/>
    <dgm:cxn modelId="{3513E0AE-5204-134C-8040-4C8B66E747D9}" type="presParOf" srcId="{D9930CAA-D16B-F342-8EFE-7F410BD9DB5F}" destId="{E52E550D-CB8B-F340-B61F-19198C327F94}" srcOrd="11" destOrd="0" presId="urn:microsoft.com/office/officeart/2005/8/layout/list1"/>
    <dgm:cxn modelId="{24FDCF07-8E88-3041-B9F8-1BC202AB8745}" type="presParOf" srcId="{D9930CAA-D16B-F342-8EFE-7F410BD9DB5F}" destId="{16E26D58-415D-6949-9101-86E0BAA36E6A}" srcOrd="12" destOrd="0" presId="urn:microsoft.com/office/officeart/2005/8/layout/list1"/>
    <dgm:cxn modelId="{8D93F8AA-E5F8-EE4F-9968-370134C587F9}" type="presParOf" srcId="{16E26D58-415D-6949-9101-86E0BAA36E6A}" destId="{D2822157-4BB5-254A-8141-CAB14D121BE3}" srcOrd="0" destOrd="0" presId="urn:microsoft.com/office/officeart/2005/8/layout/list1"/>
    <dgm:cxn modelId="{62B5B098-3124-0C4F-BF93-E94539A29659}" type="presParOf" srcId="{16E26D58-415D-6949-9101-86E0BAA36E6A}" destId="{AB615B81-AECF-FF47-89FB-3FC2C17996B4}" srcOrd="1" destOrd="0" presId="urn:microsoft.com/office/officeart/2005/8/layout/list1"/>
    <dgm:cxn modelId="{D076A626-2524-8442-84C3-74CA7BEE6F7A}" type="presParOf" srcId="{D9930CAA-D16B-F342-8EFE-7F410BD9DB5F}" destId="{A5F889DC-E7BB-1A4C-A8A3-BE2BF1A85A3E}" srcOrd="13" destOrd="0" presId="urn:microsoft.com/office/officeart/2005/8/layout/list1"/>
    <dgm:cxn modelId="{E15A2EFC-FD0E-F94F-BA9E-EB1A91CCEAF5}" type="presParOf" srcId="{D9930CAA-D16B-F342-8EFE-7F410BD9DB5F}" destId="{CD6CDB03-BED8-9C45-ADAA-1B4C1081B5E7}"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A7C253-6A31-DD44-ABB1-1FAE4D268276}">
      <dsp:nvSpPr>
        <dsp:cNvPr id="0" name=""/>
        <dsp:cNvSpPr/>
      </dsp:nvSpPr>
      <dsp:spPr>
        <a:xfrm>
          <a:off x="0" y="511229"/>
          <a:ext cx="8647994" cy="831599"/>
        </a:xfrm>
        <a:prstGeom prst="rect">
          <a:avLst/>
        </a:prstGeom>
        <a:no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E346C8FF-98AD-1742-999B-79BF2DBE7E5D}">
      <dsp:nvSpPr>
        <dsp:cNvPr id="0" name=""/>
        <dsp:cNvSpPr/>
      </dsp:nvSpPr>
      <dsp:spPr>
        <a:xfrm>
          <a:off x="101739" y="181251"/>
          <a:ext cx="7910354" cy="974160"/>
        </a:xfrm>
        <a:prstGeom prst="rect">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812" tIns="0" rIns="228812" bIns="0" numCol="1" spcCol="1270" anchor="ctr" anchorCtr="0">
          <a:noAutofit/>
        </a:bodyPr>
        <a:lstStyle/>
        <a:p>
          <a:pPr marL="0" lvl="0" indent="0" algn="l" defTabSz="1600200">
            <a:lnSpc>
              <a:spcPct val="90000"/>
            </a:lnSpc>
            <a:spcBef>
              <a:spcPct val="0"/>
            </a:spcBef>
            <a:spcAft>
              <a:spcPct val="35000"/>
            </a:spcAft>
            <a:buNone/>
          </a:pPr>
          <a:r>
            <a:rPr lang="en-US" sz="3600" b="1" kern="1200" dirty="0">
              <a:latin typeface="Arial" panose="020B0604020202020204" pitchFamily="34" charset="0"/>
              <a:cs typeface="Arial" panose="020B0604020202020204" pitchFamily="34" charset="0"/>
            </a:rPr>
            <a:t>Monthly Benefit Amount</a:t>
          </a:r>
        </a:p>
      </dsp:txBody>
      <dsp:txXfrm>
        <a:off x="101739" y="181251"/>
        <a:ext cx="7910354" cy="974160"/>
      </dsp:txXfrm>
    </dsp:sp>
    <dsp:sp modelId="{FAB94262-702B-ED4C-B84C-C22F8B14E95D}">
      <dsp:nvSpPr>
        <dsp:cNvPr id="0" name=""/>
        <dsp:cNvSpPr/>
      </dsp:nvSpPr>
      <dsp:spPr>
        <a:xfrm>
          <a:off x="0" y="2008109"/>
          <a:ext cx="8647994" cy="831599"/>
        </a:xfrm>
        <a:prstGeom prst="rect">
          <a:avLst/>
        </a:prstGeom>
        <a:no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19A79DE7-0721-2940-A185-F345F939A887}">
      <dsp:nvSpPr>
        <dsp:cNvPr id="0" name=""/>
        <dsp:cNvSpPr/>
      </dsp:nvSpPr>
      <dsp:spPr>
        <a:xfrm>
          <a:off x="101739" y="1678131"/>
          <a:ext cx="7910354" cy="974160"/>
        </a:xfrm>
        <a:prstGeom prst="rect">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812" tIns="0" rIns="228812" bIns="0" numCol="1" spcCol="1270" anchor="ctr" anchorCtr="0">
          <a:noAutofit/>
        </a:bodyPr>
        <a:lstStyle/>
        <a:p>
          <a:pPr marL="0" lvl="0" indent="0" algn="l" defTabSz="1600200">
            <a:lnSpc>
              <a:spcPct val="90000"/>
            </a:lnSpc>
            <a:spcBef>
              <a:spcPct val="0"/>
            </a:spcBef>
            <a:spcAft>
              <a:spcPct val="35000"/>
            </a:spcAft>
            <a:buNone/>
          </a:pPr>
          <a:r>
            <a:rPr lang="en-US" sz="3600" b="1" kern="1200" dirty="0">
              <a:latin typeface="Arial" panose="020B0604020202020204" pitchFamily="34" charset="0"/>
              <a:cs typeface="Arial" panose="020B0604020202020204" pitchFamily="34" charset="0"/>
            </a:rPr>
            <a:t>Lifetime Income</a:t>
          </a:r>
        </a:p>
      </dsp:txBody>
      <dsp:txXfrm>
        <a:off x="101739" y="1678131"/>
        <a:ext cx="7910354" cy="974160"/>
      </dsp:txXfrm>
    </dsp:sp>
    <dsp:sp modelId="{6200D064-E48D-EC4B-A059-AEBC62F2DFEA}">
      <dsp:nvSpPr>
        <dsp:cNvPr id="0" name=""/>
        <dsp:cNvSpPr/>
      </dsp:nvSpPr>
      <dsp:spPr>
        <a:xfrm>
          <a:off x="0" y="3504989"/>
          <a:ext cx="8647994" cy="831599"/>
        </a:xfrm>
        <a:prstGeom prst="rect">
          <a:avLst/>
        </a:prstGeom>
        <a:no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083BB9DC-611E-CD41-B274-221561ED29B9}">
      <dsp:nvSpPr>
        <dsp:cNvPr id="0" name=""/>
        <dsp:cNvSpPr/>
      </dsp:nvSpPr>
      <dsp:spPr>
        <a:xfrm>
          <a:off x="101739" y="3175011"/>
          <a:ext cx="7910354" cy="974160"/>
        </a:xfrm>
        <a:prstGeom prst="rect">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812" tIns="0" rIns="228812" bIns="0" numCol="1" spcCol="1270" anchor="ctr" anchorCtr="0">
          <a:noAutofit/>
        </a:bodyPr>
        <a:lstStyle/>
        <a:p>
          <a:pPr marL="0" lvl="0" indent="0" algn="l" defTabSz="1600200">
            <a:lnSpc>
              <a:spcPct val="90000"/>
            </a:lnSpc>
            <a:spcBef>
              <a:spcPct val="0"/>
            </a:spcBef>
            <a:spcAft>
              <a:spcPct val="35000"/>
            </a:spcAft>
            <a:buNone/>
          </a:pPr>
          <a:r>
            <a:rPr lang="en-US" sz="3600" b="1" kern="1200" dirty="0">
              <a:latin typeface="Arial" panose="020B0604020202020204" pitchFamily="34" charset="0"/>
              <a:cs typeface="Arial" panose="020B0604020202020204" pitchFamily="34" charset="0"/>
            </a:rPr>
            <a:t>Survivor Benefits</a:t>
          </a:r>
        </a:p>
      </dsp:txBody>
      <dsp:txXfrm>
        <a:off x="101739" y="3175011"/>
        <a:ext cx="7910354" cy="974160"/>
      </dsp:txXfrm>
    </dsp:sp>
    <dsp:sp modelId="{CD6CDB03-BED8-9C45-ADAA-1B4C1081B5E7}">
      <dsp:nvSpPr>
        <dsp:cNvPr id="0" name=""/>
        <dsp:cNvSpPr/>
      </dsp:nvSpPr>
      <dsp:spPr>
        <a:xfrm>
          <a:off x="0" y="5001869"/>
          <a:ext cx="8647994" cy="831599"/>
        </a:xfrm>
        <a:prstGeom prst="rect">
          <a:avLst/>
        </a:prstGeom>
        <a:no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AB615B81-AECF-FF47-89FB-3FC2C17996B4}">
      <dsp:nvSpPr>
        <dsp:cNvPr id="0" name=""/>
        <dsp:cNvSpPr/>
      </dsp:nvSpPr>
      <dsp:spPr>
        <a:xfrm>
          <a:off x="101739" y="4671891"/>
          <a:ext cx="7910354" cy="974160"/>
        </a:xfrm>
        <a:prstGeom prst="rect">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812" tIns="0" rIns="228812" bIns="0" numCol="1" spcCol="1270" anchor="ctr" anchorCtr="0">
          <a:noAutofit/>
        </a:bodyPr>
        <a:lstStyle/>
        <a:p>
          <a:pPr marL="0" lvl="0" indent="0" algn="l" defTabSz="1600200">
            <a:lnSpc>
              <a:spcPct val="90000"/>
            </a:lnSpc>
            <a:spcBef>
              <a:spcPct val="0"/>
            </a:spcBef>
            <a:spcAft>
              <a:spcPct val="35000"/>
            </a:spcAft>
            <a:buNone/>
          </a:pPr>
          <a:r>
            <a:rPr lang="en-US" sz="3600" b="1" kern="1200" dirty="0">
              <a:latin typeface="Arial" panose="020B0604020202020204" pitchFamily="34" charset="0"/>
              <a:cs typeface="Arial" panose="020B0604020202020204" pitchFamily="34" charset="0"/>
            </a:rPr>
            <a:t>Tax Exposure</a:t>
          </a:r>
        </a:p>
      </dsp:txBody>
      <dsp:txXfrm>
        <a:off x="101739" y="4671891"/>
        <a:ext cx="7910354" cy="974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A7C253-6A31-DD44-ABB1-1FAE4D268276}">
      <dsp:nvSpPr>
        <dsp:cNvPr id="0" name=""/>
        <dsp:cNvSpPr/>
      </dsp:nvSpPr>
      <dsp:spPr>
        <a:xfrm>
          <a:off x="0" y="511229"/>
          <a:ext cx="8647994" cy="831599"/>
        </a:xfrm>
        <a:prstGeom prst="rect">
          <a:avLst/>
        </a:prstGeom>
        <a:no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E346C8FF-98AD-1742-999B-79BF2DBE7E5D}">
      <dsp:nvSpPr>
        <dsp:cNvPr id="0" name=""/>
        <dsp:cNvSpPr/>
      </dsp:nvSpPr>
      <dsp:spPr>
        <a:xfrm>
          <a:off x="101739" y="181251"/>
          <a:ext cx="7910354" cy="974160"/>
        </a:xfrm>
        <a:prstGeom prst="rect">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812" tIns="0" rIns="228812" bIns="0" numCol="1" spcCol="1270" anchor="ctr" anchorCtr="0">
          <a:noAutofit/>
        </a:bodyPr>
        <a:lstStyle/>
        <a:p>
          <a:pPr marL="0" lvl="0" indent="0" algn="l" defTabSz="1600200">
            <a:lnSpc>
              <a:spcPct val="90000"/>
            </a:lnSpc>
            <a:spcBef>
              <a:spcPct val="0"/>
            </a:spcBef>
            <a:spcAft>
              <a:spcPct val="35000"/>
            </a:spcAft>
            <a:buNone/>
          </a:pPr>
          <a:r>
            <a:rPr lang="en-US" sz="3600" b="1" kern="1200" dirty="0">
              <a:latin typeface="Arial" panose="020B0604020202020204" pitchFamily="34" charset="0"/>
              <a:cs typeface="Arial" panose="020B0604020202020204" pitchFamily="34" charset="0"/>
            </a:rPr>
            <a:t>Legislative risk</a:t>
          </a:r>
        </a:p>
      </dsp:txBody>
      <dsp:txXfrm>
        <a:off x="101739" y="181251"/>
        <a:ext cx="7910354" cy="974160"/>
      </dsp:txXfrm>
    </dsp:sp>
    <dsp:sp modelId="{FAB94262-702B-ED4C-B84C-C22F8B14E95D}">
      <dsp:nvSpPr>
        <dsp:cNvPr id="0" name=""/>
        <dsp:cNvSpPr/>
      </dsp:nvSpPr>
      <dsp:spPr>
        <a:xfrm>
          <a:off x="0" y="2008109"/>
          <a:ext cx="8647994" cy="831599"/>
        </a:xfrm>
        <a:prstGeom prst="rect">
          <a:avLst/>
        </a:prstGeom>
        <a:no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19A79DE7-0721-2940-A185-F345F939A887}">
      <dsp:nvSpPr>
        <dsp:cNvPr id="0" name=""/>
        <dsp:cNvSpPr/>
      </dsp:nvSpPr>
      <dsp:spPr>
        <a:xfrm>
          <a:off x="101739" y="1678131"/>
          <a:ext cx="7910354" cy="974160"/>
        </a:xfrm>
        <a:prstGeom prst="rect">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812" tIns="0" rIns="228812" bIns="0" numCol="1" spcCol="1270" anchor="ctr" anchorCtr="0">
          <a:noAutofit/>
        </a:bodyPr>
        <a:lstStyle/>
        <a:p>
          <a:pPr marL="0" lvl="0" indent="0" algn="l" defTabSz="1600200">
            <a:lnSpc>
              <a:spcPct val="90000"/>
            </a:lnSpc>
            <a:spcBef>
              <a:spcPct val="0"/>
            </a:spcBef>
            <a:spcAft>
              <a:spcPct val="35000"/>
            </a:spcAft>
            <a:buNone/>
          </a:pPr>
          <a:r>
            <a:rPr lang="en-US" sz="3600" b="1" kern="1200" dirty="0">
              <a:latin typeface="Arial" panose="020B0604020202020204" pitchFamily="34" charset="0"/>
              <a:cs typeface="Arial" panose="020B0604020202020204" pitchFamily="34" charset="0"/>
            </a:rPr>
            <a:t>Taxation risk</a:t>
          </a:r>
        </a:p>
      </dsp:txBody>
      <dsp:txXfrm>
        <a:off x="101739" y="1678131"/>
        <a:ext cx="7910354" cy="974160"/>
      </dsp:txXfrm>
    </dsp:sp>
    <dsp:sp modelId="{6200D064-E48D-EC4B-A059-AEBC62F2DFEA}">
      <dsp:nvSpPr>
        <dsp:cNvPr id="0" name=""/>
        <dsp:cNvSpPr/>
      </dsp:nvSpPr>
      <dsp:spPr>
        <a:xfrm>
          <a:off x="0" y="3504989"/>
          <a:ext cx="8647994" cy="831599"/>
        </a:xfrm>
        <a:prstGeom prst="rect">
          <a:avLst/>
        </a:prstGeom>
        <a:no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083BB9DC-611E-CD41-B274-221561ED29B9}">
      <dsp:nvSpPr>
        <dsp:cNvPr id="0" name=""/>
        <dsp:cNvSpPr/>
      </dsp:nvSpPr>
      <dsp:spPr>
        <a:xfrm>
          <a:off x="101739" y="3175011"/>
          <a:ext cx="7910354" cy="974160"/>
        </a:xfrm>
        <a:prstGeom prst="rect">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812" tIns="0" rIns="228812" bIns="0" numCol="1" spcCol="1270" anchor="ctr" anchorCtr="0">
          <a:noAutofit/>
        </a:bodyPr>
        <a:lstStyle/>
        <a:p>
          <a:pPr marL="0" lvl="0" indent="0" algn="l" defTabSz="1600200">
            <a:lnSpc>
              <a:spcPct val="90000"/>
            </a:lnSpc>
            <a:spcBef>
              <a:spcPct val="0"/>
            </a:spcBef>
            <a:spcAft>
              <a:spcPct val="35000"/>
            </a:spcAft>
            <a:buNone/>
          </a:pPr>
          <a:r>
            <a:rPr lang="en-US" sz="3600" b="1" kern="1200" dirty="0">
              <a:latin typeface="Arial" panose="020B0604020202020204" pitchFamily="34" charset="0"/>
              <a:cs typeface="Arial" panose="020B0604020202020204" pitchFamily="34" charset="0"/>
            </a:rPr>
            <a:t>Timing decisions</a:t>
          </a:r>
        </a:p>
      </dsp:txBody>
      <dsp:txXfrm>
        <a:off x="101739" y="3175011"/>
        <a:ext cx="7910354" cy="974160"/>
      </dsp:txXfrm>
    </dsp:sp>
    <dsp:sp modelId="{CD6CDB03-BED8-9C45-ADAA-1B4C1081B5E7}">
      <dsp:nvSpPr>
        <dsp:cNvPr id="0" name=""/>
        <dsp:cNvSpPr/>
      </dsp:nvSpPr>
      <dsp:spPr>
        <a:xfrm>
          <a:off x="0" y="5001869"/>
          <a:ext cx="8647994" cy="831599"/>
        </a:xfrm>
        <a:prstGeom prst="rect">
          <a:avLst/>
        </a:prstGeom>
        <a:no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AB615B81-AECF-FF47-89FB-3FC2C17996B4}">
      <dsp:nvSpPr>
        <dsp:cNvPr id="0" name=""/>
        <dsp:cNvSpPr/>
      </dsp:nvSpPr>
      <dsp:spPr>
        <a:xfrm>
          <a:off x="101739" y="4671891"/>
          <a:ext cx="7910354" cy="974160"/>
        </a:xfrm>
        <a:prstGeom prst="rect">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812" tIns="0" rIns="228812" bIns="0" numCol="1" spcCol="1270" anchor="ctr" anchorCtr="0">
          <a:noAutofit/>
        </a:bodyPr>
        <a:lstStyle/>
        <a:p>
          <a:pPr marL="0" lvl="0" indent="0" algn="l" defTabSz="1600200">
            <a:lnSpc>
              <a:spcPct val="90000"/>
            </a:lnSpc>
            <a:spcBef>
              <a:spcPct val="0"/>
            </a:spcBef>
            <a:spcAft>
              <a:spcPct val="35000"/>
            </a:spcAft>
            <a:buNone/>
          </a:pPr>
          <a:r>
            <a:rPr lang="en-US" sz="3600" b="1" kern="1200" dirty="0">
              <a:latin typeface="Arial" panose="020B0604020202020204" pitchFamily="34" charset="0"/>
              <a:cs typeface="Arial" panose="020B0604020202020204" pitchFamily="34" charset="0"/>
            </a:rPr>
            <a:t>Overall retirement income coordination</a:t>
          </a:r>
        </a:p>
      </dsp:txBody>
      <dsp:txXfrm>
        <a:off x="101739" y="4671891"/>
        <a:ext cx="7910354" cy="97416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sa.gov/benefits/retirement/planner/taxes.html"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ls.gov/data/inflation_calculator.ht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ongress.gov/bill/114th-congress/house-bill/1314"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ssa.gov/benefits/retirement/estimator.html"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ssa.gov/OACT/anypia/anypia.html"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sa.gov/policy/docs/ssb/v70n3/v70n3p111.html"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ssa.gov/policy/docs/ssb/v70n3/v70n3p111.html"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ssa.gov/news/press/factsheets/basicfact-alt.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b="1" dirty="0"/>
              <a:t>Purpose of This Presentation</a:t>
            </a:r>
          </a:p>
          <a:p>
            <a:endParaRPr lang="en-US" b="1" dirty="0"/>
          </a:p>
          <a:p>
            <a:r>
              <a:rPr lang="en-US" b="1" dirty="0"/>
              <a:t>Presenter Notes:</a:t>
            </a:r>
            <a:br>
              <a:rPr lang="en-US" dirty="0"/>
            </a:br>
            <a:r>
              <a:rPr lang="en-US" dirty="0"/>
              <a:t>When people hear “Social Security,” most think of one thing: when to file. That is understandable, because filing is the moment when the decision feels real. However, that moment is only the end of a much longer story.</a:t>
            </a:r>
          </a:p>
          <a:p>
            <a:endParaRPr lang="en-US" dirty="0"/>
          </a:p>
          <a:p>
            <a:r>
              <a:rPr lang="en-US" dirty="0"/>
              <a:t>The purpose of this presentation is not to tell anyone when they should file. Instead, it is to help you understand Social Security as a system that has evolved for nearly ninety years. That history matters because the system you are filing into today is not the same system your parents or grandparents filed into.</a:t>
            </a:r>
          </a:p>
          <a:p>
            <a:endParaRPr lang="en-US" dirty="0"/>
          </a:p>
          <a:p>
            <a:r>
              <a:rPr lang="en-US" dirty="0"/>
              <a:t>This presentation is educational. It is meant to help you understand how Social Security was designed, how it has changed through legislation, and why those changes create both legislative risk and planning risk.</a:t>
            </a:r>
          </a:p>
          <a:p>
            <a:endParaRPr lang="en-US" b="1" dirty="0"/>
          </a:p>
          <a:p>
            <a:r>
              <a:rPr lang="en-US" b="1" dirty="0"/>
              <a:t>Sources:</a:t>
            </a:r>
            <a:br>
              <a:rPr lang="en-US" dirty="0"/>
            </a:br>
            <a:r>
              <a:rPr lang="en-US" dirty="0"/>
              <a:t>Social Security Act of 1935. Social Security Administration historical archives.</a:t>
            </a:r>
          </a:p>
          <a:p>
            <a:pPr marL="0" lvl="0" indent="0" algn="l" rtl="0">
              <a:spcBef>
                <a:spcPts val="0"/>
              </a:spcBef>
              <a:spcAft>
                <a:spcPts val="0"/>
              </a:spcAft>
              <a:buNone/>
            </a:pPr>
            <a:endParaRPr dirty="0"/>
          </a:p>
        </p:txBody>
      </p:sp>
      <p:sp>
        <p:nvSpPr>
          <p:cNvPr id="54" name="Google Shape;5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a:extLst>
            <a:ext uri="{FF2B5EF4-FFF2-40B4-BE49-F238E27FC236}">
              <a16:creationId xmlns:a16="http://schemas.microsoft.com/office/drawing/2014/main" id="{94286A4D-3BAD-6742-5339-36C116A56F33}"/>
            </a:ext>
          </a:extLst>
        </p:cNvPr>
        <p:cNvGrpSpPr/>
        <p:nvPr/>
      </p:nvGrpSpPr>
      <p:grpSpPr>
        <a:xfrm>
          <a:off x="0" y="0"/>
          <a:ext cx="0" cy="0"/>
          <a:chOff x="0" y="0"/>
          <a:chExt cx="0" cy="0"/>
        </a:xfrm>
      </p:grpSpPr>
      <p:sp>
        <p:nvSpPr>
          <p:cNvPr id="88" name="Google Shape;88;p4:notes">
            <a:extLst>
              <a:ext uri="{FF2B5EF4-FFF2-40B4-BE49-F238E27FC236}">
                <a16:creationId xmlns:a16="http://schemas.microsoft.com/office/drawing/2014/main" id="{8F037665-6A69-BE89-3C95-043E45F2868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b="1" dirty="0"/>
              <a:t>Purpose of This Presentation</a:t>
            </a:r>
          </a:p>
          <a:p>
            <a:endParaRPr lang="en-US" b="1" dirty="0"/>
          </a:p>
          <a:p>
            <a:r>
              <a:rPr lang="en-US" b="1" dirty="0"/>
              <a:t>Presenter Notes:</a:t>
            </a:r>
            <a:br>
              <a:rPr lang="en-US" dirty="0"/>
            </a:br>
            <a:r>
              <a:rPr lang="en-US" dirty="0"/>
              <a:t>When people hear “Social Security,” most think of one thing: when to file. That is understandable, because filing is the moment when the decision feels real. However, that moment is only the end of a much longer story.</a:t>
            </a:r>
          </a:p>
          <a:p>
            <a:endParaRPr lang="en-US" dirty="0"/>
          </a:p>
          <a:p>
            <a:r>
              <a:rPr lang="en-US" dirty="0"/>
              <a:t>The purpose of this presentation is not to tell anyone when they should file. Instead, it is to help you understand Social Security as a system that has evolved for nearly ninety years. That history matters because the system you are filing into today is not the same system your parents or grandparents filed into.</a:t>
            </a:r>
          </a:p>
          <a:p>
            <a:endParaRPr lang="en-US" dirty="0"/>
          </a:p>
          <a:p>
            <a:r>
              <a:rPr lang="en-US" dirty="0"/>
              <a:t>This presentation is educational. It is meant to help you understand how Social Security was designed, how it has changed through legislation, and why those changes create both legislative risk and planning risk.</a:t>
            </a:r>
          </a:p>
          <a:p>
            <a:endParaRPr lang="en-US" b="1" dirty="0"/>
          </a:p>
          <a:p>
            <a:r>
              <a:rPr lang="en-US" b="1" dirty="0"/>
              <a:t>Sources:</a:t>
            </a:r>
            <a:br>
              <a:rPr lang="en-US" dirty="0"/>
            </a:br>
            <a:r>
              <a:rPr lang="en-US" dirty="0"/>
              <a:t>Social Security Act of 1935. Social Security Administration historical archives.</a:t>
            </a:r>
          </a:p>
          <a:p>
            <a:pPr marL="0" lvl="0" indent="0" algn="l" rtl="0">
              <a:spcBef>
                <a:spcPts val="0"/>
              </a:spcBef>
              <a:spcAft>
                <a:spcPts val="0"/>
              </a:spcAft>
              <a:buNone/>
            </a:pPr>
            <a:endParaRPr dirty="0"/>
          </a:p>
        </p:txBody>
      </p:sp>
      <p:sp>
        <p:nvSpPr>
          <p:cNvPr id="89" name="Google Shape;89;p4:notes">
            <a:extLst>
              <a:ext uri="{FF2B5EF4-FFF2-40B4-BE49-F238E27FC236}">
                <a16:creationId xmlns:a16="http://schemas.microsoft.com/office/drawing/2014/main" id="{2BCAE9CC-1D6E-D12D-0489-DDC9C5EDD91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81408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Social Security Is a System, Not a Single Decision</a:t>
            </a:r>
          </a:p>
          <a:p>
            <a:endParaRPr lang="en-US" b="1" dirty="0"/>
          </a:p>
          <a:p>
            <a:r>
              <a:rPr lang="en-US" b="1" dirty="0"/>
              <a:t>Speaker Notes:</a:t>
            </a:r>
            <a:br>
              <a:rPr lang="en-US" dirty="0"/>
            </a:br>
            <a:r>
              <a:rPr lang="en-US" dirty="0"/>
              <a:t>One of the biggest misunderstandings about Social Security is treating it as a single decision rather than an ongoing system.</a:t>
            </a:r>
          </a:p>
          <a:p>
            <a:endParaRPr lang="en-US" dirty="0"/>
          </a:p>
          <a:p>
            <a:r>
              <a:rPr lang="en-US" dirty="0"/>
              <a:t>Social Security is governed by legislation, funding formulas, demographic realities, and political decisions. Over time, lawmakers have adjusted benefits, eligibility, taxation, and strategies in response to economic and demographic pressure.</a:t>
            </a:r>
          </a:p>
          <a:p>
            <a:endParaRPr lang="en-US" dirty="0"/>
          </a:p>
          <a:p>
            <a:r>
              <a:rPr lang="en-US" dirty="0"/>
              <a:t>When you view Social Security as a system, it becomes easier to understand why rules have changed in the past and why future changes remain possible.</a:t>
            </a:r>
          </a:p>
          <a:p>
            <a:endParaRPr lang="en-US" b="1" dirty="0"/>
          </a:p>
          <a:p>
            <a:r>
              <a:rPr lang="en-US" b="1" dirty="0"/>
              <a:t>Sources:</a:t>
            </a:r>
            <a:br>
              <a:rPr lang="en-US" dirty="0"/>
            </a:br>
            <a:r>
              <a:rPr lang="en-US" dirty="0"/>
              <a:t>Social Security Administration program history.</a:t>
            </a:r>
          </a:p>
          <a:p>
            <a:endParaRPr lang="en-US" dirty="0"/>
          </a:p>
        </p:txBody>
      </p:sp>
    </p:spTree>
    <p:extLst>
      <p:ext uri="{BB962C8B-B14F-4D97-AF65-F5344CB8AC3E}">
        <p14:creationId xmlns:p14="http://schemas.microsoft.com/office/powerpoint/2010/main" val="3682290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Timing Matters</a:t>
            </a:r>
          </a:p>
          <a:p>
            <a:endParaRPr lang="en-US" b="1" dirty="0"/>
          </a:p>
          <a:p>
            <a:r>
              <a:rPr lang="en-US" b="1" dirty="0"/>
              <a:t>Speaker Notes:</a:t>
            </a:r>
            <a:br>
              <a:rPr lang="en-US" dirty="0"/>
            </a:br>
            <a:r>
              <a:rPr lang="en-US" dirty="0"/>
              <a:t>Timing is central to Social Security because the age you choose to file permanently sets your benefit base.</a:t>
            </a:r>
          </a:p>
          <a:p>
            <a:endParaRPr lang="en-US" dirty="0"/>
          </a:p>
          <a:p>
            <a:r>
              <a:rPr lang="en-US" dirty="0"/>
              <a:t>That decision affects:</a:t>
            </a:r>
          </a:p>
          <a:p>
            <a:pPr marL="171450" indent="-171450">
              <a:buFont typeface="Arial" panose="020B0604020202020204" pitchFamily="34" charset="0"/>
              <a:buChar char="•"/>
            </a:pPr>
            <a:r>
              <a:rPr lang="en-US" dirty="0"/>
              <a:t>Monthly income for life</a:t>
            </a:r>
          </a:p>
          <a:p>
            <a:pPr marL="171450" indent="-171450">
              <a:buFont typeface="Arial" panose="020B0604020202020204" pitchFamily="34" charset="0"/>
              <a:buChar char="•"/>
            </a:pPr>
            <a:r>
              <a:rPr lang="en-US" dirty="0"/>
              <a:t>Survivor benefits for a spouse</a:t>
            </a:r>
          </a:p>
          <a:p>
            <a:pPr marL="171450" indent="-171450">
              <a:buFont typeface="Arial" panose="020B0604020202020204" pitchFamily="34" charset="0"/>
              <a:buChar char="•"/>
            </a:pPr>
            <a:r>
              <a:rPr lang="en-US" dirty="0"/>
              <a:t>How much income is exposed to taxation</a:t>
            </a:r>
          </a:p>
          <a:p>
            <a:pPr marL="171450" indent="-171450">
              <a:buFont typeface="Arial" panose="020B0604020202020204" pitchFamily="34" charset="0"/>
              <a:buChar char="•"/>
            </a:pPr>
            <a:r>
              <a:rPr lang="en-US" dirty="0"/>
              <a:t>How long your other assets must work</a:t>
            </a:r>
          </a:p>
          <a:p>
            <a:endParaRPr lang="en-US" dirty="0"/>
          </a:p>
          <a:p>
            <a:r>
              <a:rPr lang="en-US" dirty="0"/>
              <a:t>Once benefits begin, there are very limited opportunities to undo or change that decision. That is why timing is one of the most consequential retirement decisions most people make.</a:t>
            </a:r>
          </a:p>
          <a:p>
            <a:endParaRPr lang="en-US" b="1" dirty="0"/>
          </a:p>
          <a:p>
            <a:r>
              <a:rPr lang="en-US" b="1" dirty="0"/>
              <a:t>Sources:</a:t>
            </a:r>
            <a:br>
              <a:rPr lang="en-US" dirty="0"/>
            </a:br>
            <a:r>
              <a:rPr lang="en-US" dirty="0"/>
              <a:t>Social Security Administration claiming rules.</a:t>
            </a:r>
          </a:p>
          <a:p>
            <a:endParaRPr lang="en-US" dirty="0"/>
          </a:p>
        </p:txBody>
      </p:sp>
    </p:spTree>
    <p:extLst>
      <p:ext uri="{BB962C8B-B14F-4D97-AF65-F5344CB8AC3E}">
        <p14:creationId xmlns:p14="http://schemas.microsoft.com/office/powerpoint/2010/main" val="2040433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a:extLst>
            <a:ext uri="{FF2B5EF4-FFF2-40B4-BE49-F238E27FC236}">
              <a16:creationId xmlns:a16="http://schemas.microsoft.com/office/drawing/2014/main" id="{BF43C80C-9BFE-785D-5969-760ABB423D83}"/>
            </a:ext>
          </a:extLst>
        </p:cNvPr>
        <p:cNvGrpSpPr/>
        <p:nvPr/>
      </p:nvGrpSpPr>
      <p:grpSpPr>
        <a:xfrm>
          <a:off x="0" y="0"/>
          <a:ext cx="0" cy="0"/>
          <a:chOff x="0" y="0"/>
          <a:chExt cx="0" cy="0"/>
        </a:xfrm>
      </p:grpSpPr>
      <p:sp>
        <p:nvSpPr>
          <p:cNvPr id="88" name="Google Shape;88;p4:notes">
            <a:extLst>
              <a:ext uri="{FF2B5EF4-FFF2-40B4-BE49-F238E27FC236}">
                <a16:creationId xmlns:a16="http://schemas.microsoft.com/office/drawing/2014/main" id="{85959E5F-CFA7-5994-AF1D-914F552F1A5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b="1" dirty="0"/>
              <a:t>Filing Is a Personal Decision</a:t>
            </a:r>
          </a:p>
          <a:p>
            <a:endParaRPr lang="en-US" b="1" dirty="0"/>
          </a:p>
          <a:p>
            <a:r>
              <a:rPr lang="en-US" b="1" dirty="0"/>
              <a:t>Speaker Notes:</a:t>
            </a:r>
            <a:br>
              <a:rPr lang="en-US" dirty="0"/>
            </a:br>
            <a:r>
              <a:rPr lang="en-US" dirty="0"/>
              <a:t>There is no single right answer for when to file. Two people with identical earnings histories can make different filing decisions and both be correct based on their circumstances.</a:t>
            </a:r>
          </a:p>
          <a:p>
            <a:endParaRPr lang="en-US" dirty="0"/>
          </a:p>
          <a:p>
            <a:r>
              <a:rPr lang="en-US" dirty="0"/>
              <a:t>Health, longevity expectations, income needs, marital status, tax exposure, and other assets all matter. This is why advice based on neighbors, coworkers, or headlines often fails. It ignores the variables that make each situation unique.</a:t>
            </a:r>
          </a:p>
          <a:p>
            <a:endParaRPr lang="en-US" b="1" dirty="0"/>
          </a:p>
          <a:p>
            <a:r>
              <a:rPr lang="en-US" b="1" dirty="0"/>
              <a:t>Sources:</a:t>
            </a:r>
            <a:br>
              <a:rPr lang="en-US" dirty="0"/>
            </a:br>
            <a:r>
              <a:rPr lang="en-US" dirty="0"/>
              <a:t>Social Security Administration retirement planning guidance.</a:t>
            </a:r>
          </a:p>
          <a:p>
            <a:pPr marL="0" lvl="0" indent="0" algn="l" rtl="0">
              <a:spcBef>
                <a:spcPts val="0"/>
              </a:spcBef>
              <a:spcAft>
                <a:spcPts val="0"/>
              </a:spcAft>
              <a:buNone/>
            </a:pPr>
            <a:endParaRPr dirty="0"/>
          </a:p>
        </p:txBody>
      </p:sp>
      <p:sp>
        <p:nvSpPr>
          <p:cNvPr id="89" name="Google Shape;89;p4:notes">
            <a:extLst>
              <a:ext uri="{FF2B5EF4-FFF2-40B4-BE49-F238E27FC236}">
                <a16:creationId xmlns:a16="http://schemas.microsoft.com/office/drawing/2014/main" id="{935BE342-68B7-2604-857F-54D13FB5EFB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01896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a:extLst>
            <a:ext uri="{FF2B5EF4-FFF2-40B4-BE49-F238E27FC236}">
              <a16:creationId xmlns:a16="http://schemas.microsoft.com/office/drawing/2014/main" id="{D796EBF2-131C-01E7-30BF-D330019B7A3F}"/>
            </a:ext>
          </a:extLst>
        </p:cNvPr>
        <p:cNvGrpSpPr/>
        <p:nvPr/>
      </p:nvGrpSpPr>
      <p:grpSpPr>
        <a:xfrm>
          <a:off x="0" y="0"/>
          <a:ext cx="0" cy="0"/>
          <a:chOff x="0" y="0"/>
          <a:chExt cx="0" cy="0"/>
        </a:xfrm>
      </p:grpSpPr>
      <p:sp>
        <p:nvSpPr>
          <p:cNvPr id="88" name="Google Shape;88;p4:notes">
            <a:extLst>
              <a:ext uri="{FF2B5EF4-FFF2-40B4-BE49-F238E27FC236}">
                <a16:creationId xmlns:a16="http://schemas.microsoft.com/office/drawing/2014/main" id="{D987D21E-B4A9-A868-B0F2-14A6E403DB3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b="1" dirty="0"/>
              <a:t>The Creation of Social Security</a:t>
            </a:r>
          </a:p>
          <a:p>
            <a:endParaRPr lang="en-US" b="1" dirty="0"/>
          </a:p>
          <a:p>
            <a:r>
              <a:rPr lang="en-US" b="1" dirty="0"/>
              <a:t>Speaker Notes:</a:t>
            </a:r>
            <a:br>
              <a:rPr lang="en-US" dirty="0"/>
            </a:br>
            <a:r>
              <a:rPr lang="en-US" dirty="0"/>
              <a:t>Social Security was created in 1935 during the Great Depression, when poverty among older Americans was widespread. The goal was not wealth creation or retirement optimization. The goal was dignity and basic income security.</a:t>
            </a:r>
          </a:p>
          <a:p>
            <a:endParaRPr lang="en-US" dirty="0"/>
          </a:p>
          <a:p>
            <a:r>
              <a:rPr lang="en-US" dirty="0"/>
              <a:t>It was designed as a safety net, not a retirement plan replacement. Understanding this original intent helps explain many of the limitations and pressures the system faces today.</a:t>
            </a:r>
          </a:p>
          <a:p>
            <a:endParaRPr lang="en-US" b="1" dirty="0"/>
          </a:p>
          <a:p>
            <a:r>
              <a:rPr lang="en-US" b="1" dirty="0"/>
              <a:t>Sources:</a:t>
            </a:r>
            <a:br>
              <a:rPr lang="en-US" dirty="0"/>
            </a:br>
            <a:r>
              <a:rPr lang="en-US" dirty="0"/>
              <a:t>Social Security Act of 1935 legislative history.</a:t>
            </a:r>
          </a:p>
          <a:p>
            <a:pPr marL="0" lvl="0" indent="0" algn="l" rtl="0">
              <a:spcBef>
                <a:spcPts val="0"/>
              </a:spcBef>
              <a:spcAft>
                <a:spcPts val="0"/>
              </a:spcAft>
              <a:buNone/>
            </a:pPr>
            <a:endParaRPr dirty="0"/>
          </a:p>
        </p:txBody>
      </p:sp>
      <p:sp>
        <p:nvSpPr>
          <p:cNvPr id="89" name="Google Shape;89;p4:notes">
            <a:extLst>
              <a:ext uri="{FF2B5EF4-FFF2-40B4-BE49-F238E27FC236}">
                <a16:creationId xmlns:a16="http://schemas.microsoft.com/office/drawing/2014/main" id="{39B98E99-EC61-1598-A84A-BFE90A32AD3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84940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a:extLst>
            <a:ext uri="{FF2B5EF4-FFF2-40B4-BE49-F238E27FC236}">
              <a16:creationId xmlns:a16="http://schemas.microsoft.com/office/drawing/2014/main" id="{46DAE3FF-93F7-21B8-73BD-FA1FBAAA7C39}"/>
            </a:ext>
          </a:extLst>
        </p:cNvPr>
        <p:cNvGrpSpPr/>
        <p:nvPr/>
      </p:nvGrpSpPr>
      <p:grpSpPr>
        <a:xfrm>
          <a:off x="0" y="0"/>
          <a:ext cx="0" cy="0"/>
          <a:chOff x="0" y="0"/>
          <a:chExt cx="0" cy="0"/>
        </a:xfrm>
      </p:grpSpPr>
      <p:sp>
        <p:nvSpPr>
          <p:cNvPr id="88" name="Google Shape;88;p4:notes">
            <a:extLst>
              <a:ext uri="{FF2B5EF4-FFF2-40B4-BE49-F238E27FC236}">
                <a16:creationId xmlns:a16="http://schemas.microsoft.com/office/drawing/2014/main" id="{695AEC79-86A9-7DCA-E9C3-874B0692E2A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b="1" dirty="0"/>
              <a:t>The First Beneficiary, Ida May Fuller: </a:t>
            </a:r>
            <a:r>
              <a:rPr lang="en-US" b="0" dirty="0"/>
              <a:t>(use real picture of Ida Mae Fuller)</a:t>
            </a:r>
          </a:p>
          <a:p>
            <a:endParaRPr lang="en-US" dirty="0"/>
          </a:p>
          <a:p>
            <a:r>
              <a:rPr lang="en-US" dirty="0"/>
              <a:t>Ida May Fuller is an important figure in Social Security history because her story illustrates how the program worked in its earliest years.</a:t>
            </a:r>
          </a:p>
          <a:p>
            <a:endParaRPr lang="en-US" dirty="0"/>
          </a:p>
          <a:p>
            <a:r>
              <a:rPr lang="en-US" dirty="0"/>
              <a:t>Ida May Fuller was born in 1874 and worked as a legal secretary in Vermont. When Social Security was first introduced, she was skeptical of the program. Like many Americans at the time, she questioned whether the government would actually follow through on its promise to pay benefits.</a:t>
            </a:r>
          </a:p>
          <a:p>
            <a:endParaRPr lang="en-US" dirty="0"/>
          </a:p>
          <a:p>
            <a:r>
              <a:rPr lang="en-US" dirty="0"/>
              <a:t>Social Security taxes first began being collected in 1937. Because Ida May Fuller was already in her early sixties, she only paid into the system for a short period of time before retiring. Over roughly three years, her total contributions amounted to approximately twenty five dollars.</a:t>
            </a:r>
          </a:p>
          <a:p>
            <a:endParaRPr lang="en-US" dirty="0"/>
          </a:p>
          <a:p>
            <a:r>
              <a:rPr lang="en-US" dirty="0"/>
              <a:t>In January of 1940, Ida May Fuller received the very first monthly Social Security check. That check was for twenty two dollars and fifty four cents.</a:t>
            </a:r>
          </a:p>
          <a:p>
            <a:endParaRPr lang="en-US" dirty="0"/>
          </a:p>
          <a:p>
            <a:r>
              <a:rPr lang="en-US" dirty="0"/>
              <a:t>She went on to live to the age of one hundred.</a:t>
            </a:r>
          </a:p>
          <a:p>
            <a:endParaRPr lang="en-US" dirty="0"/>
          </a:p>
          <a:p>
            <a:r>
              <a:rPr lang="en-US" dirty="0"/>
              <a:t>Over her lifetime, Ida May Fuller collected approximately twenty two thousand eight hundred eighty eight dollars in Social Security benefits. Compared to the roughly twenty five dollars she contributed, she received far more than she paid into the system.</a:t>
            </a:r>
          </a:p>
          <a:p>
            <a:endParaRPr lang="en-US" dirty="0"/>
          </a:p>
          <a:p>
            <a:r>
              <a:rPr lang="en-US" dirty="0"/>
              <a:t>In that sense, Ida May Fuller clearly benefited from the early structure of Social Security.</a:t>
            </a:r>
          </a:p>
          <a:p>
            <a:endParaRPr lang="en-US" dirty="0"/>
          </a:p>
          <a:p>
            <a:r>
              <a:rPr lang="en-US" dirty="0"/>
              <a:t>Her story is not about abuse or unfairness. It highlights two realities of the program:</a:t>
            </a:r>
          </a:p>
          <a:p>
            <a:pPr marL="171450" indent="-171450">
              <a:buFont typeface="Arial" panose="020B0604020202020204" pitchFamily="34" charset="0"/>
              <a:buChar char="•"/>
            </a:pPr>
            <a:r>
              <a:rPr lang="en-US" dirty="0"/>
              <a:t>Social Security was new and lightly funded in its early years</a:t>
            </a:r>
          </a:p>
          <a:p>
            <a:pPr marL="171450" indent="-171450">
              <a:buFont typeface="Arial" panose="020B0604020202020204" pitchFamily="34" charset="0"/>
              <a:buChar char="•"/>
            </a:pPr>
            <a:r>
              <a:rPr lang="en-US" dirty="0"/>
              <a:t>Americans ended up living much longer than originally anticipated</a:t>
            </a:r>
          </a:p>
          <a:p>
            <a:endParaRPr lang="en-US" dirty="0"/>
          </a:p>
          <a:p>
            <a:r>
              <a:rPr lang="en-US" dirty="0"/>
              <a:t>That combination created demographic pressure that lawmakers would later need to address through legislative changes.</a:t>
            </a:r>
          </a:p>
          <a:p>
            <a:endParaRPr lang="en-US" dirty="0"/>
          </a:p>
          <a:p>
            <a:r>
              <a:rPr lang="en-US" dirty="0"/>
              <a:t>This story helps explain why Social Security has been modified repeatedly over time and why it continues to face funding and policy challenges today.</a:t>
            </a:r>
          </a:p>
          <a:p>
            <a:endParaRPr lang="en-US" b="1" dirty="0"/>
          </a:p>
          <a:p>
            <a:r>
              <a:rPr lang="en-US" b="1" dirty="0"/>
              <a:t>Sources:</a:t>
            </a:r>
            <a:br>
              <a:rPr lang="en-US" dirty="0"/>
            </a:br>
            <a:r>
              <a:rPr lang="en-US" dirty="0"/>
              <a:t>Social Security Administration historical records on Ida May Fuller</a:t>
            </a:r>
            <a:br>
              <a:rPr lang="en-US" dirty="0"/>
            </a:br>
            <a:r>
              <a:rPr lang="en-US" dirty="0"/>
              <a:t>Social Security Administration Office of the Historian</a:t>
            </a:r>
          </a:p>
          <a:p>
            <a:pPr marL="0" lvl="0" indent="0" algn="l" rtl="0">
              <a:spcBef>
                <a:spcPts val="0"/>
              </a:spcBef>
              <a:spcAft>
                <a:spcPts val="0"/>
              </a:spcAft>
              <a:buNone/>
            </a:pPr>
            <a:endParaRPr dirty="0"/>
          </a:p>
        </p:txBody>
      </p:sp>
      <p:sp>
        <p:nvSpPr>
          <p:cNvPr id="89" name="Google Shape;89;p4:notes">
            <a:extLst>
              <a:ext uri="{FF2B5EF4-FFF2-40B4-BE49-F238E27FC236}">
                <a16:creationId xmlns:a16="http://schemas.microsoft.com/office/drawing/2014/main" id="{71F2CE0C-B4E7-95C2-1A26-0F3A2A33D44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93611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a:extLst>
            <a:ext uri="{FF2B5EF4-FFF2-40B4-BE49-F238E27FC236}">
              <a16:creationId xmlns:a16="http://schemas.microsoft.com/office/drawing/2014/main" id="{2388E48D-21AB-A367-6D9D-86DA9E3CD804}"/>
            </a:ext>
          </a:extLst>
        </p:cNvPr>
        <p:cNvGrpSpPr/>
        <p:nvPr/>
      </p:nvGrpSpPr>
      <p:grpSpPr>
        <a:xfrm>
          <a:off x="0" y="0"/>
          <a:ext cx="0" cy="0"/>
          <a:chOff x="0" y="0"/>
          <a:chExt cx="0" cy="0"/>
        </a:xfrm>
      </p:grpSpPr>
      <p:sp>
        <p:nvSpPr>
          <p:cNvPr id="88" name="Google Shape;88;p4:notes">
            <a:extLst>
              <a:ext uri="{FF2B5EF4-FFF2-40B4-BE49-F238E27FC236}">
                <a16:creationId xmlns:a16="http://schemas.microsoft.com/office/drawing/2014/main" id="{4783FF75-8215-86BD-EF73-5B7C07C9335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b="1" dirty="0"/>
              <a:t>Original Intent of Social Security</a:t>
            </a:r>
          </a:p>
          <a:p>
            <a:endParaRPr lang="en-US" b="1" dirty="0"/>
          </a:p>
          <a:p>
            <a:r>
              <a:rPr lang="en-US" b="1" dirty="0"/>
              <a:t>Speaker Notes:</a:t>
            </a:r>
            <a:br>
              <a:rPr lang="en-US" dirty="0"/>
            </a:br>
            <a:r>
              <a:rPr lang="en-US" dirty="0"/>
              <a:t>At inception, fewer people collected benefits, life expectancy was shorter, and benefits were modest. Importantly, benefits were completely tax-free.</a:t>
            </a:r>
          </a:p>
          <a:p>
            <a:endParaRPr lang="en-US" dirty="0"/>
          </a:p>
          <a:p>
            <a:r>
              <a:rPr lang="en-US" dirty="0"/>
              <a:t>Social Security was meant to supplement income alongside savings, pensions, and family support. Over time, as those other supports declined, Social Security took on a larger role than originally intended.</a:t>
            </a:r>
            <a:endParaRPr lang="en-US" b="1" dirty="0"/>
          </a:p>
          <a:p>
            <a:endParaRPr lang="en-US" b="1" dirty="0"/>
          </a:p>
          <a:p>
            <a:r>
              <a:rPr lang="en-US" b="1" dirty="0"/>
              <a:t>Sources:</a:t>
            </a:r>
            <a:br>
              <a:rPr lang="en-US" dirty="0"/>
            </a:br>
            <a:r>
              <a:rPr lang="en-US" dirty="0"/>
              <a:t>Social Security Administration historical design.</a:t>
            </a:r>
          </a:p>
          <a:p>
            <a:pPr marL="0" lvl="0" indent="0" algn="l" rtl="0">
              <a:spcBef>
                <a:spcPts val="0"/>
              </a:spcBef>
              <a:spcAft>
                <a:spcPts val="0"/>
              </a:spcAft>
              <a:buNone/>
            </a:pPr>
            <a:endParaRPr dirty="0"/>
          </a:p>
        </p:txBody>
      </p:sp>
      <p:sp>
        <p:nvSpPr>
          <p:cNvPr id="89" name="Google Shape;89;p4:notes">
            <a:extLst>
              <a:ext uri="{FF2B5EF4-FFF2-40B4-BE49-F238E27FC236}">
                <a16:creationId xmlns:a16="http://schemas.microsoft.com/office/drawing/2014/main" id="{F79519F6-B682-C1A5-D318-7DC01586FA7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938153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a:extLst>
            <a:ext uri="{FF2B5EF4-FFF2-40B4-BE49-F238E27FC236}">
              <a16:creationId xmlns:a16="http://schemas.microsoft.com/office/drawing/2014/main" id="{9C4CEDA3-72AB-315F-66DA-AC784276F2D1}"/>
            </a:ext>
          </a:extLst>
        </p:cNvPr>
        <p:cNvGrpSpPr/>
        <p:nvPr/>
      </p:nvGrpSpPr>
      <p:grpSpPr>
        <a:xfrm>
          <a:off x="0" y="0"/>
          <a:ext cx="0" cy="0"/>
          <a:chOff x="0" y="0"/>
          <a:chExt cx="0" cy="0"/>
        </a:xfrm>
      </p:grpSpPr>
      <p:sp>
        <p:nvSpPr>
          <p:cNvPr id="88" name="Google Shape;88;p4:notes">
            <a:extLst>
              <a:ext uri="{FF2B5EF4-FFF2-40B4-BE49-F238E27FC236}">
                <a16:creationId xmlns:a16="http://schemas.microsoft.com/office/drawing/2014/main" id="{A302A1A1-06BF-D683-B24D-4D3F3C70255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b="1" dirty="0"/>
              <a:t>Social Security Was Never Intended to Be Taxed</a:t>
            </a:r>
          </a:p>
          <a:p>
            <a:endParaRPr lang="en-US" b="1" dirty="0"/>
          </a:p>
          <a:p>
            <a:r>
              <a:rPr lang="en-US" b="1" dirty="0"/>
              <a:t>Speaker Notes:</a:t>
            </a:r>
            <a:br>
              <a:rPr lang="en-US" dirty="0"/>
            </a:br>
            <a:endParaRPr lang="en-US" dirty="0"/>
          </a:p>
          <a:p>
            <a:r>
              <a:rPr lang="en-US" dirty="0"/>
              <a:t>When Social Security was created, benefits were excluded from taxable income. Lawmakers did not envision retirees paying federal income tax on these benefits.</a:t>
            </a:r>
          </a:p>
          <a:p>
            <a:endParaRPr lang="en-US" dirty="0"/>
          </a:p>
          <a:p>
            <a:r>
              <a:rPr lang="en-US" dirty="0"/>
              <a:t>Taxation was introduced later as a policy response to funding concerns, not because the original intent had changed.</a:t>
            </a:r>
          </a:p>
          <a:p>
            <a:endParaRPr lang="en-US" b="1" dirty="0"/>
          </a:p>
          <a:p>
            <a:r>
              <a:rPr lang="en-US" b="1" dirty="0"/>
              <a:t>Sources:</a:t>
            </a:r>
            <a:br>
              <a:rPr lang="en-US" dirty="0"/>
            </a:br>
            <a:r>
              <a:rPr lang="en-US" dirty="0"/>
              <a:t>Congressional Research Service history of Social Security taxation.</a:t>
            </a:r>
          </a:p>
          <a:p>
            <a:endParaRPr lang="en-US" dirty="0"/>
          </a:p>
          <a:p>
            <a:r>
              <a:rPr lang="en-US" b="1" dirty="0"/>
              <a:t>Primary Sources:</a:t>
            </a:r>
            <a:endParaRPr lang="en-US" dirty="0"/>
          </a:p>
          <a:p>
            <a:r>
              <a:rPr lang="en-US" dirty="0"/>
              <a:t>Congressional Research Service Report on Taxation of Social Security</a:t>
            </a:r>
            <a:br>
              <a:rPr lang="en-US" dirty="0"/>
            </a:br>
            <a:r>
              <a:rPr lang="en-US" dirty="0"/>
              <a:t>https://</a:t>
            </a:r>
            <a:r>
              <a:rPr lang="en-US" dirty="0" err="1"/>
              <a:t>crsreports.congress.gov</a:t>
            </a:r>
            <a:r>
              <a:rPr lang="en-US" dirty="0"/>
              <a:t>/product/pdf/R/RL32552</a:t>
            </a:r>
          </a:p>
          <a:p>
            <a:r>
              <a:rPr lang="en-US" dirty="0"/>
              <a:t>SSA Explanation of Benefit Taxation</a:t>
            </a:r>
            <a:br>
              <a:rPr lang="en-US" dirty="0"/>
            </a:br>
            <a:r>
              <a:rPr lang="en-US" dirty="0">
                <a:hlinkClick r:id="rId3"/>
              </a:rPr>
              <a:t>https://www.ssa.gov/benefits/retirement/planner/taxes.html</a:t>
            </a:r>
            <a:endParaRPr lang="en-US" dirty="0"/>
          </a:p>
          <a:p>
            <a:endParaRPr lang="en-US" dirty="0"/>
          </a:p>
          <a:p>
            <a:pPr marL="0" lvl="0" indent="0" algn="l" rtl="0">
              <a:spcBef>
                <a:spcPts val="0"/>
              </a:spcBef>
              <a:spcAft>
                <a:spcPts val="0"/>
              </a:spcAft>
              <a:buNone/>
            </a:pPr>
            <a:endParaRPr dirty="0"/>
          </a:p>
        </p:txBody>
      </p:sp>
      <p:sp>
        <p:nvSpPr>
          <p:cNvPr id="89" name="Google Shape;89;p4:notes">
            <a:extLst>
              <a:ext uri="{FF2B5EF4-FFF2-40B4-BE49-F238E27FC236}">
                <a16:creationId xmlns:a16="http://schemas.microsoft.com/office/drawing/2014/main" id="{5D916DC9-150F-8BFD-1D81-FD23CEF3666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81972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Taxation Begins in 1983</a:t>
            </a:r>
          </a:p>
          <a:p>
            <a:endParaRPr lang="en-US" b="1" dirty="0"/>
          </a:p>
          <a:p>
            <a:r>
              <a:rPr lang="en-US" b="1" dirty="0"/>
              <a:t>Speaker Notes:</a:t>
            </a:r>
            <a:br>
              <a:rPr lang="en-US" dirty="0"/>
            </a:br>
            <a:r>
              <a:rPr lang="en-US" dirty="0"/>
              <a:t>In 1983, Congress made Social Security benefits taxable for certain income levels. At the time, this was framed as a tax on higher-income retirees.</a:t>
            </a:r>
          </a:p>
          <a:p>
            <a:endParaRPr lang="en-US" dirty="0"/>
          </a:p>
          <a:p>
            <a:r>
              <a:rPr lang="en-US" dirty="0"/>
              <a:t>The thresholds were:</a:t>
            </a:r>
          </a:p>
          <a:p>
            <a:pPr marL="171450" indent="-171450">
              <a:buFont typeface="Arial" panose="020B0604020202020204" pitchFamily="34" charset="0"/>
              <a:buChar char="•"/>
            </a:pPr>
            <a:r>
              <a:rPr lang="en-US" dirty="0"/>
              <a:t>Thirty-two thousand dollars for married filing jointly</a:t>
            </a:r>
          </a:p>
          <a:p>
            <a:pPr marL="171450" indent="-171450">
              <a:buFont typeface="Arial" panose="020B0604020202020204" pitchFamily="34" charset="0"/>
              <a:buChar char="•"/>
            </a:pPr>
            <a:r>
              <a:rPr lang="en-US" dirty="0"/>
              <a:t>Twenty-five thousand dollars for single filers</a:t>
            </a:r>
          </a:p>
          <a:p>
            <a:endParaRPr lang="en-US" dirty="0"/>
          </a:p>
          <a:p>
            <a:r>
              <a:rPr lang="en-US" dirty="0"/>
              <a:t>At that time, these income levels were considered high earners.</a:t>
            </a:r>
          </a:p>
          <a:p>
            <a:endParaRPr lang="en-US" b="1" dirty="0"/>
          </a:p>
          <a:p>
            <a:r>
              <a:rPr lang="en-US" b="1" dirty="0"/>
              <a:t>Sources:</a:t>
            </a:r>
            <a:br>
              <a:rPr lang="en-US" dirty="0"/>
            </a:br>
            <a:r>
              <a:rPr lang="en-US" dirty="0"/>
              <a:t>Social Security Amendments of 1983. Internal Revenue Code Section 86.</a:t>
            </a:r>
          </a:p>
          <a:p>
            <a:r>
              <a:rPr lang="en-US" b="1" dirty="0"/>
              <a:t>Primary Sources:</a:t>
            </a:r>
            <a:endParaRPr lang="en-US" dirty="0"/>
          </a:p>
          <a:p>
            <a:r>
              <a:rPr lang="en-US" dirty="0"/>
              <a:t>Bureau of Labor Statistics CPI Inflation Calculator</a:t>
            </a:r>
            <a:br>
              <a:rPr lang="en-US" dirty="0"/>
            </a:br>
            <a:r>
              <a:rPr lang="en-US" dirty="0">
                <a:hlinkClick r:id="rId3"/>
              </a:rPr>
              <a:t>https://www.bls.gov/data/inflation_calculator.htm</a:t>
            </a:r>
            <a:endParaRPr lang="en-US" dirty="0"/>
          </a:p>
          <a:p>
            <a:r>
              <a:rPr lang="en-US" dirty="0"/>
              <a:t>CRS Inflation and Taxation Analysis</a:t>
            </a:r>
            <a:br>
              <a:rPr lang="en-US" dirty="0"/>
            </a:br>
            <a:r>
              <a:rPr lang="en-US" dirty="0"/>
              <a:t>https://</a:t>
            </a:r>
            <a:r>
              <a:rPr lang="en-US" dirty="0" err="1"/>
              <a:t>crsreports.congress.gov</a:t>
            </a:r>
            <a:r>
              <a:rPr lang="en-US" dirty="0"/>
              <a:t>/product/pdf/R/R44444</a:t>
            </a:r>
          </a:p>
          <a:p>
            <a:endParaRPr lang="en-US" dirty="0"/>
          </a:p>
          <a:p>
            <a:endParaRPr lang="en-US" dirty="0"/>
          </a:p>
        </p:txBody>
      </p:sp>
    </p:spTree>
    <p:extLst>
      <p:ext uri="{BB962C8B-B14F-4D97-AF65-F5344CB8AC3E}">
        <p14:creationId xmlns:p14="http://schemas.microsoft.com/office/powerpoint/2010/main" val="139672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The Inflation Problem</a:t>
            </a:r>
          </a:p>
          <a:p>
            <a:endParaRPr lang="en-US" b="1" dirty="0"/>
          </a:p>
          <a:p>
            <a:r>
              <a:rPr lang="en-US" b="1" dirty="0"/>
              <a:t>Speaker Notes:</a:t>
            </a:r>
            <a:br>
              <a:rPr lang="en-US" dirty="0"/>
            </a:br>
            <a:r>
              <a:rPr lang="en-US" dirty="0"/>
              <a:t>Here is where the long-term impact becomes clear. Those income thresholds were never indexed for inflation.</a:t>
            </a:r>
          </a:p>
          <a:p>
            <a:endParaRPr lang="en-US" dirty="0"/>
          </a:p>
          <a:p>
            <a:r>
              <a:rPr lang="en-US" dirty="0"/>
              <a:t>When adjusted using CPI data, those same thresholds would be significantly higher today. As a result, many retirees are now taxed on benefits even though they would not have been considered high income under the original framework.</a:t>
            </a:r>
          </a:p>
          <a:p>
            <a:endParaRPr lang="en-US" dirty="0"/>
          </a:p>
          <a:p>
            <a:r>
              <a:rPr lang="en-US" dirty="0"/>
              <a:t>This illustrates how legislative decisions can have unintended long-term consequences.</a:t>
            </a:r>
          </a:p>
          <a:p>
            <a:endParaRPr lang="en-US" b="1" dirty="0"/>
          </a:p>
          <a:p>
            <a:r>
              <a:rPr lang="en-US" b="1" dirty="0"/>
              <a:t>Sources:</a:t>
            </a:r>
            <a:br>
              <a:rPr lang="en-US" dirty="0"/>
            </a:br>
            <a:r>
              <a:rPr lang="en-US" dirty="0"/>
              <a:t>Bureau of Labor Statistics CPI data. Congressional Research Service.</a:t>
            </a:r>
          </a:p>
          <a:p>
            <a:endParaRPr lang="en-US" dirty="0"/>
          </a:p>
          <a:p>
            <a:r>
              <a:rPr lang="en-US" b="1" dirty="0"/>
              <a:t>Primary Sources:</a:t>
            </a:r>
            <a:endParaRPr lang="en-US" dirty="0"/>
          </a:p>
          <a:p>
            <a:r>
              <a:rPr lang="en-US" dirty="0"/>
              <a:t>Bipartisan Budget Act of 2015 Summary (SSA)</a:t>
            </a:r>
            <a:br>
              <a:rPr lang="en-US" dirty="0"/>
            </a:br>
            <a:r>
              <a:rPr lang="en-US" dirty="0"/>
              <a:t>https://</a:t>
            </a:r>
            <a:r>
              <a:rPr lang="en-US" dirty="0" err="1"/>
              <a:t>www.ssa.gov</a:t>
            </a:r>
            <a:r>
              <a:rPr lang="en-US" dirty="0"/>
              <a:t>/benefits/retirement/planner/changes2015.html</a:t>
            </a:r>
          </a:p>
          <a:p>
            <a:r>
              <a:rPr lang="en-US" dirty="0"/>
              <a:t>Congressional Summary</a:t>
            </a:r>
            <a:br>
              <a:rPr lang="en-US" dirty="0"/>
            </a:br>
            <a:r>
              <a:rPr lang="en-US" dirty="0">
                <a:hlinkClick r:id="rId3"/>
              </a:rPr>
              <a:t>https://www.congress.gov/bill/114th-congress/house-bill/1314</a:t>
            </a:r>
            <a:endParaRPr lang="en-US" dirty="0"/>
          </a:p>
          <a:p>
            <a:endParaRPr lang="en-US" dirty="0"/>
          </a:p>
          <a:p>
            <a:endParaRPr lang="en-US" dirty="0"/>
          </a:p>
        </p:txBody>
      </p:sp>
    </p:spTree>
    <p:extLst>
      <p:ext uri="{BB962C8B-B14F-4D97-AF65-F5344CB8AC3E}">
        <p14:creationId xmlns:p14="http://schemas.microsoft.com/office/powerpoint/2010/main" val="4086887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Expanded Taxation Under Later Legislation</a:t>
            </a:r>
          </a:p>
          <a:p>
            <a:endParaRPr lang="en-US" b="1" dirty="0"/>
          </a:p>
          <a:p>
            <a:r>
              <a:rPr lang="en-US" b="1" dirty="0"/>
              <a:t>Speaker Notes:</a:t>
            </a:r>
            <a:br>
              <a:rPr lang="en-US" dirty="0"/>
            </a:br>
            <a:r>
              <a:rPr lang="en-US" dirty="0"/>
              <a:t>Later legislation expanded taxation further, allowing up to eighty-five percent of benefits to be taxable for some households.</a:t>
            </a:r>
          </a:p>
          <a:p>
            <a:endParaRPr lang="en-US" dirty="0"/>
          </a:p>
          <a:p>
            <a:r>
              <a:rPr lang="en-US" dirty="0"/>
              <a:t>This permanently changed the role Social Security plays in retirement tax planning and reduced net income for many retirees.</a:t>
            </a:r>
          </a:p>
          <a:p>
            <a:endParaRPr lang="en-US" b="1" dirty="0"/>
          </a:p>
          <a:p>
            <a:r>
              <a:rPr lang="en-US" b="1" dirty="0"/>
              <a:t>Sources:</a:t>
            </a:r>
            <a:br>
              <a:rPr lang="en-US" dirty="0"/>
            </a:br>
            <a:r>
              <a:rPr lang="en-US" dirty="0"/>
              <a:t>Omnibus Budget Reconciliation Act of 1993.</a:t>
            </a:r>
          </a:p>
          <a:p>
            <a:endParaRPr lang="en-US" dirty="0"/>
          </a:p>
        </p:txBody>
      </p:sp>
    </p:spTree>
    <p:extLst>
      <p:ext uri="{BB962C8B-B14F-4D97-AF65-F5344CB8AC3E}">
        <p14:creationId xmlns:p14="http://schemas.microsoft.com/office/powerpoint/2010/main" val="30578413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368552-A956-C516-8884-9F9FF8E1A9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A5C991-445F-B81C-9CCA-DA151D91458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C4E598F-D30E-0872-2EF8-6874EBEB4653}"/>
              </a:ext>
            </a:extLst>
          </p:cNvPr>
          <p:cNvSpPr>
            <a:spLocks noGrp="1"/>
          </p:cNvSpPr>
          <p:nvPr>
            <p:ph type="body" idx="1"/>
          </p:nvPr>
        </p:nvSpPr>
        <p:spPr/>
        <p:txBody>
          <a:bodyPr/>
          <a:lstStyle/>
          <a:p>
            <a:r>
              <a:rPr lang="en-US" b="1" dirty="0"/>
              <a:t>Other Legislative Changes Over Time</a:t>
            </a:r>
          </a:p>
          <a:p>
            <a:endParaRPr lang="en-US" b="1" dirty="0"/>
          </a:p>
          <a:p>
            <a:r>
              <a:rPr lang="en-US" b="1" dirty="0"/>
              <a:t>Speaker Notes:</a:t>
            </a:r>
            <a:br>
              <a:rPr lang="en-US" dirty="0"/>
            </a:br>
            <a:r>
              <a:rPr lang="en-US" dirty="0"/>
              <a:t>Congress has also increased Full Retirement Age (FRA) and modified cost-of-living calculations. These changes tend to happen gradually, which makes them easy to overlook.</a:t>
            </a:r>
          </a:p>
          <a:p>
            <a:endParaRPr lang="en-US" dirty="0"/>
          </a:p>
          <a:p>
            <a:r>
              <a:rPr lang="en-US" dirty="0"/>
              <a:t>However, once implemented, they permanently alter lifetime benefit outcomes. This reinforces the reality that Social Security rules are not fixed.</a:t>
            </a:r>
          </a:p>
          <a:p>
            <a:endParaRPr lang="en-US" b="1" dirty="0"/>
          </a:p>
          <a:p>
            <a:r>
              <a:rPr lang="en-US" b="1" dirty="0"/>
              <a:t>Sources:</a:t>
            </a:r>
            <a:br>
              <a:rPr lang="en-US" dirty="0"/>
            </a:br>
            <a:r>
              <a:rPr lang="en-US" dirty="0"/>
              <a:t>Social Security Administration FRA schedules. Trustees Reports.</a:t>
            </a:r>
          </a:p>
          <a:p>
            <a:endParaRPr lang="en-US" dirty="0"/>
          </a:p>
        </p:txBody>
      </p:sp>
    </p:spTree>
    <p:extLst>
      <p:ext uri="{BB962C8B-B14F-4D97-AF65-F5344CB8AC3E}">
        <p14:creationId xmlns:p14="http://schemas.microsoft.com/office/powerpoint/2010/main" val="1810699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The Bipartisan Budget Act of 2015</a:t>
            </a:r>
          </a:p>
          <a:p>
            <a:endParaRPr lang="en-US" b="1" dirty="0"/>
          </a:p>
          <a:p>
            <a:r>
              <a:rPr lang="en-US" b="1" dirty="0"/>
              <a:t>Speaker Notes:</a:t>
            </a:r>
            <a:br>
              <a:rPr lang="en-US" dirty="0"/>
            </a:br>
            <a:r>
              <a:rPr lang="en-US" dirty="0"/>
              <a:t>In 2015, Congress eliminated filing strategies many couples had relied on, including file-and-suspend and restricted applications. This was voted on and passed in the middle of the night when nobody was paying attention. The bill was passed with bipartisan support.</a:t>
            </a:r>
          </a:p>
          <a:p>
            <a:endParaRPr lang="en-US" dirty="0"/>
          </a:p>
          <a:p>
            <a:r>
              <a:rPr lang="en-US" sz="1100" b="1" i="0" u="none" strike="noStrike" kern="1200" cap="none" dirty="0">
                <a:solidFill>
                  <a:schemeClr val="tx1"/>
                </a:solidFill>
                <a:effectLst/>
                <a:latin typeface="Arial"/>
                <a:ea typeface="Arial"/>
                <a:cs typeface="Arial"/>
                <a:sym typeface="Arial"/>
              </a:rPr>
              <a:t>Key Vote Details:</a:t>
            </a:r>
            <a:endParaRPr lang="en-US" sz="1100" b="0" i="0" u="none" strike="noStrike" kern="1200" cap="none" dirty="0">
              <a:solidFill>
                <a:schemeClr val="tx1"/>
              </a:solidFill>
              <a:effectLst/>
              <a:latin typeface="Arial"/>
              <a:ea typeface="Arial"/>
              <a:cs typeface="Arial"/>
              <a:sym typeface="Arial"/>
            </a:endParaRPr>
          </a:p>
          <a:p>
            <a:r>
              <a:rPr lang="en-US" sz="1100" b="1" i="0" u="none" strike="noStrike" kern="1200" cap="none" dirty="0">
                <a:solidFill>
                  <a:schemeClr val="tx1"/>
                </a:solidFill>
                <a:effectLst/>
                <a:latin typeface="Arial"/>
                <a:ea typeface="Arial"/>
                <a:cs typeface="Arial"/>
                <a:sym typeface="Arial"/>
              </a:rPr>
              <a:t>House (Oct 28, 2015):</a:t>
            </a:r>
            <a:r>
              <a:rPr lang="en-US" sz="1100" b="0" i="0" u="none" strike="noStrike" kern="1200" cap="none" dirty="0">
                <a:solidFill>
                  <a:schemeClr val="tx1"/>
                </a:solidFill>
                <a:effectLst/>
                <a:latin typeface="Arial"/>
                <a:ea typeface="Arial"/>
                <a:cs typeface="Arial"/>
                <a:sym typeface="Arial"/>
              </a:rPr>
              <a:t> Passed 266-167, with a majority of Republicans voting against it, but significant bipartisan support carried it.</a:t>
            </a:r>
          </a:p>
          <a:p>
            <a:r>
              <a:rPr lang="en-US" sz="1100" b="1" i="0" u="none" strike="noStrike" kern="1200" cap="none" dirty="0">
                <a:solidFill>
                  <a:schemeClr val="tx1"/>
                </a:solidFill>
                <a:effectLst/>
                <a:latin typeface="Arial"/>
                <a:ea typeface="Arial"/>
                <a:cs typeface="Arial"/>
                <a:sym typeface="Arial"/>
              </a:rPr>
              <a:t>Senate (Oct 30, 2015):</a:t>
            </a:r>
            <a:r>
              <a:rPr lang="en-US" sz="1100" b="0" i="0" u="none" strike="noStrike" kern="1200" cap="none" dirty="0">
                <a:solidFill>
                  <a:schemeClr val="tx1"/>
                </a:solidFill>
                <a:effectLst/>
                <a:latin typeface="Arial"/>
                <a:ea typeface="Arial"/>
                <a:cs typeface="Arial"/>
                <a:sym typeface="Arial"/>
              </a:rPr>
              <a:t> Passed 64-35, with 18 Republicans joining all Democrats in favor. </a:t>
            </a:r>
          </a:p>
          <a:p>
            <a:r>
              <a:rPr lang="en-US" dirty="0"/>
              <a:t> </a:t>
            </a:r>
          </a:p>
          <a:p>
            <a:endParaRPr lang="en-US" dirty="0"/>
          </a:p>
          <a:p>
            <a:r>
              <a:rPr lang="en-US" dirty="0"/>
              <a:t>These strategies were removed quickly, with no long transition periods. Many people who planned to use them lost that opportunity entirely.</a:t>
            </a:r>
          </a:p>
          <a:p>
            <a:endParaRPr lang="en-US" b="1" dirty="0"/>
          </a:p>
          <a:p>
            <a:r>
              <a:rPr lang="en-US" b="1" dirty="0"/>
              <a:t>Sources:</a:t>
            </a:r>
            <a:br>
              <a:rPr lang="en-US" dirty="0"/>
            </a:br>
            <a:r>
              <a:rPr lang="en-US" dirty="0"/>
              <a:t>Bipartisan Budget Act of 2015.</a:t>
            </a:r>
          </a:p>
          <a:p>
            <a:endParaRPr lang="en-US" dirty="0"/>
          </a:p>
        </p:txBody>
      </p:sp>
    </p:spTree>
    <p:extLst>
      <p:ext uri="{BB962C8B-B14F-4D97-AF65-F5344CB8AC3E}">
        <p14:creationId xmlns:p14="http://schemas.microsoft.com/office/powerpoint/2010/main" val="15538177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033F0F-64B4-374F-6B0B-6A2AE0327C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70FC0A-70D0-009A-42AA-BAF937E124A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8F6780D-E1D0-5B2E-A7E3-C823B699884D}"/>
              </a:ext>
            </a:extLst>
          </p:cNvPr>
          <p:cNvSpPr>
            <a:spLocks noGrp="1"/>
          </p:cNvSpPr>
          <p:nvPr>
            <p:ph type="body" idx="1"/>
          </p:nvPr>
        </p:nvSpPr>
        <p:spPr/>
        <p:txBody>
          <a:bodyPr/>
          <a:lstStyle/>
          <a:p>
            <a:r>
              <a:rPr lang="en-US" b="1" dirty="0"/>
              <a:t>The Key Lesson From 2015</a:t>
            </a:r>
          </a:p>
          <a:p>
            <a:endParaRPr lang="en-US" b="1" dirty="0"/>
          </a:p>
          <a:p>
            <a:r>
              <a:rPr lang="en-US" b="1" dirty="0"/>
              <a:t>Speaker Notes:</a:t>
            </a:r>
            <a:br>
              <a:rPr lang="en-US" dirty="0"/>
            </a:br>
            <a:r>
              <a:rPr lang="en-US" dirty="0"/>
              <a:t>The real lesson from 2015 is not about specific strategies. It is about timing.</a:t>
            </a:r>
          </a:p>
          <a:p>
            <a:endParaRPr lang="en-US" dirty="0"/>
          </a:p>
          <a:p>
            <a:r>
              <a:rPr lang="en-US" dirty="0"/>
              <a:t>Social Security outcomes are driven by when you file, and timing rules can change. Most people are not sure how to evaluate timing objectively, which creates planning risk.</a:t>
            </a:r>
          </a:p>
          <a:p>
            <a:endParaRPr lang="en-US" b="1" dirty="0"/>
          </a:p>
          <a:p>
            <a:r>
              <a:rPr lang="en-US" b="1" dirty="0"/>
              <a:t>Sources:</a:t>
            </a:r>
            <a:br>
              <a:rPr lang="en-US" dirty="0"/>
            </a:br>
            <a:r>
              <a:rPr lang="en-US" dirty="0"/>
              <a:t>Social Security Administration claiming guidance.</a:t>
            </a:r>
          </a:p>
          <a:p>
            <a:endParaRPr lang="en-US" dirty="0"/>
          </a:p>
        </p:txBody>
      </p:sp>
    </p:spTree>
    <p:extLst>
      <p:ext uri="{BB962C8B-B14F-4D97-AF65-F5344CB8AC3E}">
        <p14:creationId xmlns:p14="http://schemas.microsoft.com/office/powerpoint/2010/main" val="12132759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3A083-4E5E-21CF-8C68-56429F9BDF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6A6F53-21ED-C3EB-4856-6B0B545486E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06AE0AF-A42E-0847-D88D-D391768AAA7A}"/>
              </a:ext>
            </a:extLst>
          </p:cNvPr>
          <p:cNvSpPr>
            <a:spLocks noGrp="1"/>
          </p:cNvSpPr>
          <p:nvPr>
            <p:ph type="body" idx="1"/>
          </p:nvPr>
        </p:nvSpPr>
        <p:spPr/>
        <p:txBody>
          <a:bodyPr/>
          <a:lstStyle/>
          <a:p>
            <a:r>
              <a:rPr lang="en-US" b="1" dirty="0"/>
              <a:t>Timing Creates Large Financial Differences</a:t>
            </a:r>
          </a:p>
          <a:p>
            <a:endParaRPr lang="en-US" b="1" dirty="0"/>
          </a:p>
          <a:p>
            <a:r>
              <a:rPr lang="en-US" b="1" dirty="0"/>
              <a:t>Speaker Notes:</a:t>
            </a:r>
            <a:br>
              <a:rPr lang="en-US" dirty="0"/>
            </a:br>
            <a:r>
              <a:rPr lang="en-US" dirty="0"/>
              <a:t>Different filing ages can produce materially different lifetime benefit totals. These differences are not based on investment performance. They are purely based on timing.</a:t>
            </a:r>
          </a:p>
          <a:p>
            <a:endParaRPr lang="en-US" dirty="0"/>
          </a:p>
          <a:p>
            <a:r>
              <a:rPr lang="en-US" dirty="0"/>
              <a:t>Understanding this helps explain why Social Security decisions deserve careful evaluation.</a:t>
            </a:r>
          </a:p>
          <a:p>
            <a:endParaRPr lang="en-US" b="1" dirty="0"/>
          </a:p>
          <a:p>
            <a:r>
              <a:rPr lang="en-US" b="1" dirty="0"/>
              <a:t>Sources:</a:t>
            </a:r>
            <a:br>
              <a:rPr lang="en-US" dirty="0"/>
            </a:br>
            <a:r>
              <a:rPr lang="en-US" dirty="0"/>
              <a:t>Social Security Administration benefit formulas.</a:t>
            </a:r>
          </a:p>
          <a:p>
            <a:endParaRPr lang="en-US" dirty="0"/>
          </a:p>
          <a:p>
            <a:r>
              <a:rPr lang="en-US" b="1" dirty="0"/>
              <a:t>Primary Sources:</a:t>
            </a:r>
            <a:endParaRPr lang="en-US" dirty="0"/>
          </a:p>
          <a:p>
            <a:r>
              <a:rPr lang="en-US" dirty="0"/>
              <a:t>SSA Retirement Estimator</a:t>
            </a:r>
            <a:br>
              <a:rPr lang="en-US" dirty="0"/>
            </a:br>
            <a:r>
              <a:rPr lang="en-US" dirty="0">
                <a:hlinkClick r:id="rId3"/>
              </a:rPr>
              <a:t>https://www.ssa.gov/benefits/retirement/estimator.html</a:t>
            </a:r>
            <a:endParaRPr lang="en-US" dirty="0"/>
          </a:p>
          <a:p>
            <a:r>
              <a:rPr lang="en-US" dirty="0"/>
              <a:t>SSA Detailed Calculators</a:t>
            </a:r>
            <a:br>
              <a:rPr lang="en-US" dirty="0"/>
            </a:br>
            <a:r>
              <a:rPr lang="en-US" dirty="0">
                <a:hlinkClick r:id="rId4"/>
              </a:rPr>
              <a:t>https://www.ssa.gov/OACT/anypia/anypia.html</a:t>
            </a:r>
            <a:endParaRPr lang="en-US" dirty="0"/>
          </a:p>
          <a:p>
            <a:endParaRPr lang="en-US" dirty="0"/>
          </a:p>
        </p:txBody>
      </p:sp>
    </p:spTree>
    <p:extLst>
      <p:ext uri="{BB962C8B-B14F-4D97-AF65-F5344CB8AC3E}">
        <p14:creationId xmlns:p14="http://schemas.microsoft.com/office/powerpoint/2010/main" val="5316200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Social Security Filing Calculator Visual </a:t>
            </a:r>
            <a:r>
              <a:rPr lang="en-US" b="0" dirty="0"/>
              <a:t>(use the slide from the other presentations showing the difference between filing early, FRA, and late. Possibly offer the Magellan SS Calculator here)</a:t>
            </a:r>
            <a:endParaRPr lang="en-US" b="1" dirty="0"/>
          </a:p>
          <a:p>
            <a:endParaRPr lang="en-US" b="1" dirty="0"/>
          </a:p>
          <a:p>
            <a:r>
              <a:rPr lang="en-US" b="1" dirty="0"/>
              <a:t>Speaker Notes:</a:t>
            </a:r>
            <a:br>
              <a:rPr lang="en-US" dirty="0"/>
            </a:br>
            <a:r>
              <a:rPr lang="en-US" dirty="0"/>
              <a:t>This calculator illustrates estimated lifetime benefits at different filing ages. The purpose is to show the magnitude of the difference, not to suggest a specific outcome.</a:t>
            </a:r>
          </a:p>
          <a:p>
            <a:endParaRPr lang="en-US" dirty="0"/>
          </a:p>
          <a:p>
            <a:r>
              <a:rPr lang="en-US" dirty="0"/>
              <a:t>Results vary based on assumptions and individual circumstances.</a:t>
            </a:r>
          </a:p>
          <a:p>
            <a:endParaRPr lang="en-US" b="1" dirty="0"/>
          </a:p>
          <a:p>
            <a:r>
              <a:rPr lang="en-US" b="1" dirty="0"/>
              <a:t>Sources:</a:t>
            </a:r>
            <a:br>
              <a:rPr lang="en-US" dirty="0"/>
            </a:br>
            <a:r>
              <a:rPr lang="en-US" dirty="0"/>
              <a:t>Social Security Administration calculators and actuarial tables.</a:t>
            </a:r>
          </a:p>
          <a:p>
            <a:endParaRPr lang="en-US" dirty="0"/>
          </a:p>
        </p:txBody>
      </p:sp>
    </p:spTree>
    <p:extLst>
      <p:ext uri="{BB962C8B-B14F-4D97-AF65-F5344CB8AC3E}">
        <p14:creationId xmlns:p14="http://schemas.microsoft.com/office/powerpoint/2010/main" val="11605765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a:extLst>
            <a:ext uri="{FF2B5EF4-FFF2-40B4-BE49-F238E27FC236}">
              <a16:creationId xmlns:a16="http://schemas.microsoft.com/office/drawing/2014/main" id="{3B6C962A-00DF-A989-2115-F054F1FE8BF3}"/>
            </a:ext>
          </a:extLst>
        </p:cNvPr>
        <p:cNvGrpSpPr/>
        <p:nvPr/>
      </p:nvGrpSpPr>
      <p:grpSpPr>
        <a:xfrm>
          <a:off x="0" y="0"/>
          <a:ext cx="0" cy="0"/>
          <a:chOff x="0" y="0"/>
          <a:chExt cx="0" cy="0"/>
        </a:xfrm>
      </p:grpSpPr>
      <p:sp>
        <p:nvSpPr>
          <p:cNvPr id="88" name="Google Shape;88;p4:notes">
            <a:extLst>
              <a:ext uri="{FF2B5EF4-FFF2-40B4-BE49-F238E27FC236}">
                <a16:creationId xmlns:a16="http://schemas.microsoft.com/office/drawing/2014/main" id="{274E316D-AAA6-B696-FF5E-0D213C79953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b="1" dirty="0"/>
              <a:t>Current State of Social Security</a:t>
            </a:r>
          </a:p>
          <a:p>
            <a:endParaRPr lang="en-US" b="1" dirty="0"/>
          </a:p>
          <a:p>
            <a:r>
              <a:rPr lang="en-US" b="1" dirty="0"/>
              <a:t>Speaker Notes:</a:t>
            </a:r>
            <a:br>
              <a:rPr lang="en-US" dirty="0"/>
            </a:br>
            <a:r>
              <a:rPr lang="en-US" dirty="0"/>
              <a:t>According to the Board of Trustees, the trust fund may be depleted in the early to mid-2030s if no legislative changes occur.</a:t>
            </a:r>
          </a:p>
          <a:p>
            <a:endParaRPr lang="en-US" dirty="0"/>
          </a:p>
          <a:p>
            <a:r>
              <a:rPr lang="en-US" dirty="0"/>
              <a:t>Insolvency does not mean benefits disappear. It means benefits would be paid based on ongoing payroll tax revenue.</a:t>
            </a:r>
          </a:p>
          <a:p>
            <a:endParaRPr lang="en-US" b="1" dirty="0"/>
          </a:p>
          <a:p>
            <a:r>
              <a:rPr lang="en-US" b="1" dirty="0"/>
              <a:t>Sources:</a:t>
            </a:r>
            <a:br>
              <a:rPr lang="en-US" dirty="0"/>
            </a:br>
            <a:r>
              <a:rPr lang="en-US" dirty="0"/>
              <a:t>Social Security Board of Trustees Annual Report.</a:t>
            </a:r>
          </a:p>
          <a:p>
            <a:endParaRPr lang="en-US" dirty="0"/>
          </a:p>
          <a:p>
            <a:r>
              <a:rPr lang="en-US" b="1" dirty="0"/>
              <a:t>Primary Sources:</a:t>
            </a:r>
            <a:endParaRPr lang="en-US" dirty="0"/>
          </a:p>
          <a:p>
            <a:r>
              <a:rPr lang="en-US" dirty="0"/>
              <a:t>Social Security Board of Trustees Report</a:t>
            </a:r>
            <a:br>
              <a:rPr lang="en-US" dirty="0"/>
            </a:br>
            <a:r>
              <a:rPr lang="en-US" dirty="0"/>
              <a:t>https://</a:t>
            </a:r>
            <a:r>
              <a:rPr lang="en-US" dirty="0" err="1"/>
              <a:t>www.ssa.gov</a:t>
            </a:r>
            <a:r>
              <a:rPr lang="en-US" dirty="0"/>
              <a:t>/</a:t>
            </a:r>
            <a:r>
              <a:rPr lang="en-US" dirty="0" err="1"/>
              <a:t>oact</a:t>
            </a:r>
            <a:r>
              <a:rPr lang="en-US" dirty="0"/>
              <a:t>/tr/</a:t>
            </a:r>
          </a:p>
          <a:p>
            <a:r>
              <a:rPr lang="en-US" dirty="0"/>
              <a:t>SSA Solvency Explanation</a:t>
            </a:r>
            <a:br>
              <a:rPr lang="en-US" dirty="0"/>
            </a:br>
            <a:r>
              <a:rPr lang="en-US" dirty="0">
                <a:hlinkClick r:id="rId3"/>
              </a:rPr>
              <a:t>https://www.ssa.gov/policy/docs/ssb/v70n3/v70n3p111.html</a:t>
            </a:r>
            <a:endParaRPr lang="en-US" dirty="0"/>
          </a:p>
          <a:p>
            <a:pPr marL="0" lvl="0" indent="0" algn="l" rtl="0">
              <a:spcBef>
                <a:spcPts val="0"/>
              </a:spcBef>
              <a:spcAft>
                <a:spcPts val="0"/>
              </a:spcAft>
              <a:buNone/>
            </a:pPr>
            <a:endParaRPr dirty="0"/>
          </a:p>
        </p:txBody>
      </p:sp>
      <p:sp>
        <p:nvSpPr>
          <p:cNvPr id="89" name="Google Shape;89;p4:notes">
            <a:extLst>
              <a:ext uri="{FF2B5EF4-FFF2-40B4-BE49-F238E27FC236}">
                <a16:creationId xmlns:a16="http://schemas.microsoft.com/office/drawing/2014/main" id="{A7037EF6-865F-8688-E8F7-E3A34450163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19066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575C2-0E11-0A82-931B-6D8299BCBB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D86402-6BDA-610F-A1EC-45A2DA98031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6E0B5E4-E04A-4A61-BAF7-921169BEB5EF}"/>
              </a:ext>
            </a:extLst>
          </p:cNvPr>
          <p:cNvSpPr>
            <a:spLocks noGrp="1"/>
          </p:cNvSpPr>
          <p:nvPr>
            <p:ph type="body" idx="1"/>
          </p:nvPr>
        </p:nvSpPr>
        <p:spPr/>
        <p:txBody>
          <a:bodyPr/>
          <a:lstStyle/>
          <a:p>
            <a:r>
              <a:rPr lang="en-US" b="1" dirty="0"/>
              <a:t>What Insolvency Could Mean for Retirees</a:t>
            </a:r>
          </a:p>
          <a:p>
            <a:endParaRPr lang="en-US" b="1" dirty="0"/>
          </a:p>
          <a:p>
            <a:r>
              <a:rPr lang="en-US" b="1" dirty="0"/>
              <a:t>Speaker Notes:</a:t>
            </a:r>
            <a:br>
              <a:rPr lang="en-US" dirty="0"/>
            </a:br>
            <a:r>
              <a:rPr lang="en-US" dirty="0"/>
              <a:t>If no changes are made, benefits could be reduced proportionally. For retirees who rely heavily on Social Security, even moderate reductions could materially affect income.</a:t>
            </a:r>
          </a:p>
          <a:p>
            <a:endParaRPr lang="en-US" b="1" dirty="0"/>
          </a:p>
          <a:p>
            <a:r>
              <a:rPr lang="en-US" b="1" dirty="0"/>
              <a:t>Sources:</a:t>
            </a:r>
            <a:br>
              <a:rPr lang="en-US" dirty="0"/>
            </a:br>
            <a:r>
              <a:rPr lang="en-US" dirty="0"/>
              <a:t>Trustees Report projections.</a:t>
            </a:r>
          </a:p>
          <a:p>
            <a:endParaRPr lang="en-US" dirty="0"/>
          </a:p>
          <a:p>
            <a:r>
              <a:rPr lang="en-US" b="1" dirty="0"/>
              <a:t>Primary Sources:</a:t>
            </a:r>
            <a:endParaRPr lang="en-US" dirty="0"/>
          </a:p>
          <a:p>
            <a:r>
              <a:rPr lang="en-US" dirty="0"/>
              <a:t>Social Security Board of Trustees Report</a:t>
            </a:r>
            <a:br>
              <a:rPr lang="en-US" dirty="0"/>
            </a:br>
            <a:r>
              <a:rPr lang="en-US" dirty="0"/>
              <a:t>https://</a:t>
            </a:r>
            <a:r>
              <a:rPr lang="en-US" dirty="0" err="1"/>
              <a:t>www.ssa.gov</a:t>
            </a:r>
            <a:r>
              <a:rPr lang="en-US" dirty="0"/>
              <a:t>/</a:t>
            </a:r>
            <a:r>
              <a:rPr lang="en-US" dirty="0" err="1"/>
              <a:t>oact</a:t>
            </a:r>
            <a:r>
              <a:rPr lang="en-US" dirty="0"/>
              <a:t>/tr/</a:t>
            </a:r>
          </a:p>
          <a:p>
            <a:r>
              <a:rPr lang="en-US" dirty="0"/>
              <a:t>SSA Solvency Explanation</a:t>
            </a:r>
            <a:br>
              <a:rPr lang="en-US" dirty="0"/>
            </a:br>
            <a:r>
              <a:rPr lang="en-US" dirty="0">
                <a:hlinkClick r:id="rId3"/>
              </a:rPr>
              <a:t>https://www.ssa.gov/policy/docs/ssb/v70n3/v70n3p111.html</a:t>
            </a:r>
            <a:endParaRPr lang="en-US" dirty="0"/>
          </a:p>
          <a:p>
            <a:endParaRPr lang="en-US" dirty="0"/>
          </a:p>
        </p:txBody>
      </p:sp>
    </p:spTree>
    <p:extLst>
      <p:ext uri="{BB962C8B-B14F-4D97-AF65-F5344CB8AC3E}">
        <p14:creationId xmlns:p14="http://schemas.microsoft.com/office/powerpoint/2010/main" val="39427191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How Many Americans Depend on Social Security</a:t>
            </a:r>
          </a:p>
          <a:p>
            <a:endParaRPr lang="en-US" b="1" dirty="0"/>
          </a:p>
          <a:p>
            <a:r>
              <a:rPr lang="en-US" b="1" dirty="0"/>
              <a:t>Expanded Speaker Notes:</a:t>
            </a:r>
            <a:br>
              <a:rPr lang="en-US" dirty="0"/>
            </a:br>
            <a:r>
              <a:rPr lang="en-US" dirty="0"/>
              <a:t>Most older Americans receive Social Security, and many rely on it for a significant portion of their income. This level of dependence magnifies the impact of legislative change.</a:t>
            </a:r>
          </a:p>
          <a:p>
            <a:endParaRPr lang="en-US" b="1" dirty="0"/>
          </a:p>
          <a:p>
            <a:r>
              <a:rPr lang="en-US" b="1" dirty="0"/>
              <a:t>Sources:</a:t>
            </a:r>
            <a:br>
              <a:rPr lang="en-US" dirty="0"/>
            </a:br>
            <a:r>
              <a:rPr lang="en-US" dirty="0"/>
              <a:t>Social Security Administration Income of the Aged reports.</a:t>
            </a:r>
          </a:p>
          <a:p>
            <a:endParaRPr lang="en-US" dirty="0"/>
          </a:p>
          <a:p>
            <a:r>
              <a:rPr lang="en-US" b="1" dirty="0"/>
              <a:t>Primary Sources:</a:t>
            </a:r>
            <a:endParaRPr lang="en-US" dirty="0"/>
          </a:p>
          <a:p>
            <a:r>
              <a:rPr lang="en-US" dirty="0"/>
              <a:t>SSA Income of the Aged Chartbook</a:t>
            </a:r>
            <a:br>
              <a:rPr lang="en-US" dirty="0"/>
            </a:br>
            <a:r>
              <a:rPr lang="en-US" dirty="0"/>
              <a:t>https://</a:t>
            </a:r>
            <a:r>
              <a:rPr lang="en-US" dirty="0" err="1"/>
              <a:t>www.ssa.gov</a:t>
            </a:r>
            <a:r>
              <a:rPr lang="en-US" dirty="0"/>
              <a:t>/policy/docs/chartbooks/</a:t>
            </a:r>
            <a:r>
              <a:rPr lang="en-US" dirty="0" err="1"/>
              <a:t>income_aged</a:t>
            </a:r>
            <a:r>
              <a:rPr lang="en-US" dirty="0"/>
              <a:t>/</a:t>
            </a:r>
          </a:p>
          <a:p>
            <a:r>
              <a:rPr lang="en-US" dirty="0"/>
              <a:t>SSA Fast Facts</a:t>
            </a:r>
            <a:br>
              <a:rPr lang="en-US" dirty="0"/>
            </a:br>
            <a:r>
              <a:rPr lang="en-US" dirty="0">
                <a:hlinkClick r:id="rId3"/>
              </a:rPr>
              <a:t>https://www.ssa.gov/news/press/factsheets/basicfact-alt.pdf</a:t>
            </a:r>
            <a:endParaRPr lang="en-US" dirty="0"/>
          </a:p>
          <a:p>
            <a:endParaRPr lang="en-US" dirty="0"/>
          </a:p>
        </p:txBody>
      </p:sp>
    </p:spTree>
    <p:extLst>
      <p:ext uri="{BB962C8B-B14F-4D97-AF65-F5344CB8AC3E}">
        <p14:creationId xmlns:p14="http://schemas.microsoft.com/office/powerpoint/2010/main" val="38125425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Legislative Risk vs Planning Risk</a:t>
            </a:r>
          </a:p>
          <a:p>
            <a:endParaRPr lang="en-US" b="1" dirty="0"/>
          </a:p>
          <a:p>
            <a:r>
              <a:rPr lang="en-US" b="1" dirty="0"/>
              <a:t>Speaker Notes:</a:t>
            </a:r>
            <a:br>
              <a:rPr lang="en-US" dirty="0"/>
            </a:br>
            <a:r>
              <a:rPr lang="en-US" dirty="0"/>
              <a:t>Legislative risk refers to changes lawmakers may make. Planning risk refers to failing to prepare for those changes.</a:t>
            </a:r>
          </a:p>
          <a:p>
            <a:r>
              <a:rPr lang="en-US" dirty="0"/>
              <a:t>While legislation cannot be controlled, planning assumptions can be tested and adjusted.</a:t>
            </a:r>
          </a:p>
          <a:p>
            <a:endParaRPr lang="en-US" dirty="0"/>
          </a:p>
          <a:p>
            <a:r>
              <a:rPr lang="en-US" b="1" dirty="0"/>
              <a:t>Primary Sources:</a:t>
            </a:r>
            <a:endParaRPr lang="en-US" dirty="0"/>
          </a:p>
          <a:p>
            <a:r>
              <a:rPr lang="en-US" dirty="0"/>
              <a:t>Historical Legislative Changes Overview (SSA)</a:t>
            </a:r>
            <a:br>
              <a:rPr lang="en-US" dirty="0"/>
            </a:br>
            <a:r>
              <a:rPr lang="en-US" dirty="0"/>
              <a:t>https://</a:t>
            </a:r>
            <a:r>
              <a:rPr lang="en-US" dirty="0" err="1"/>
              <a:t>www.ssa.gov</a:t>
            </a:r>
            <a:r>
              <a:rPr lang="en-US" dirty="0"/>
              <a:t>/history/reports/</a:t>
            </a:r>
            <a:r>
              <a:rPr lang="en-US" dirty="0" err="1"/>
              <a:t>legislation.html</a:t>
            </a:r>
            <a:endParaRPr lang="en-US" dirty="0"/>
          </a:p>
          <a:p>
            <a:r>
              <a:rPr lang="en-US" dirty="0"/>
              <a:t>CRS Overview of Social Security Reform Options</a:t>
            </a:r>
            <a:br>
              <a:rPr lang="en-US" dirty="0"/>
            </a:br>
            <a:r>
              <a:rPr lang="en-US" dirty="0"/>
              <a:t>https://</a:t>
            </a:r>
            <a:r>
              <a:rPr lang="en-US" dirty="0" err="1"/>
              <a:t>crsreports.congress.gov</a:t>
            </a:r>
            <a:r>
              <a:rPr lang="en-US" dirty="0"/>
              <a:t>/product/pdf/R/R44670</a:t>
            </a:r>
          </a:p>
          <a:p>
            <a:endParaRPr lang="en-US" dirty="0"/>
          </a:p>
        </p:txBody>
      </p:sp>
    </p:spTree>
    <p:extLst>
      <p:ext uri="{BB962C8B-B14F-4D97-AF65-F5344CB8AC3E}">
        <p14:creationId xmlns:p14="http://schemas.microsoft.com/office/powerpoint/2010/main" val="721140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What You Thought You Came Here to Learn</a:t>
            </a:r>
          </a:p>
          <a:p>
            <a:endParaRPr lang="en-US" b="1" dirty="0"/>
          </a:p>
          <a:p>
            <a:r>
              <a:rPr lang="en-US" b="1" dirty="0"/>
              <a:t>Speaker Notes:</a:t>
            </a:r>
            <a:br>
              <a:rPr lang="en-US" dirty="0"/>
            </a:br>
            <a:r>
              <a:rPr lang="en-US" dirty="0"/>
              <a:t>Most people attend Social Security presentations expecting information about rules and filing ages. That information matters, but it is only part of the story.</a:t>
            </a:r>
          </a:p>
          <a:p>
            <a:endParaRPr lang="en-US" dirty="0"/>
          </a:p>
        </p:txBody>
      </p:sp>
    </p:spTree>
    <p:extLst>
      <p:ext uri="{BB962C8B-B14F-4D97-AF65-F5344CB8AC3E}">
        <p14:creationId xmlns:p14="http://schemas.microsoft.com/office/powerpoint/2010/main" val="32507627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What You Really Learned</a:t>
            </a:r>
          </a:p>
          <a:p>
            <a:endParaRPr lang="en-US" b="1" dirty="0"/>
          </a:p>
          <a:p>
            <a:r>
              <a:rPr lang="en-US" b="1" dirty="0"/>
              <a:t>Speaker Notes:</a:t>
            </a:r>
            <a:br>
              <a:rPr lang="en-US" dirty="0"/>
            </a:br>
            <a:r>
              <a:rPr lang="en-US" dirty="0"/>
              <a:t>The larger lesson is that Social Security has changed repeatedly and will likely change again. Timing, taxes, and coordination matter. Ignoring these factors creates avoidable exposure.</a:t>
            </a:r>
          </a:p>
          <a:p>
            <a:endParaRPr lang="en-US" dirty="0"/>
          </a:p>
        </p:txBody>
      </p:sp>
    </p:spTree>
    <p:extLst>
      <p:ext uri="{BB962C8B-B14F-4D97-AF65-F5344CB8AC3E}">
        <p14:creationId xmlns:p14="http://schemas.microsoft.com/office/powerpoint/2010/main" val="12399850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A27DF-E619-0F77-DA03-985D943F9E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D54C2D-6DF7-D7D5-4544-72A40CA2387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47D4FB6-2D39-F092-5B54-2BF3EECCE6B3}"/>
              </a:ext>
            </a:extLst>
          </p:cNvPr>
          <p:cNvSpPr>
            <a:spLocks noGrp="1"/>
          </p:cNvSpPr>
          <p:nvPr>
            <p:ph type="body" idx="1"/>
          </p:nvPr>
        </p:nvSpPr>
        <p:spPr/>
        <p:txBody>
          <a:bodyPr/>
          <a:lstStyle/>
          <a:p>
            <a:r>
              <a:rPr lang="en-US" b="1" dirty="0"/>
              <a:t>How to Reduce Impact</a:t>
            </a:r>
          </a:p>
          <a:p>
            <a:endParaRPr lang="en-US" b="1" dirty="0"/>
          </a:p>
          <a:p>
            <a:r>
              <a:rPr lang="en-US" b="1" dirty="0"/>
              <a:t>Speaker Notes:</a:t>
            </a:r>
            <a:br>
              <a:rPr lang="en-US" dirty="0"/>
            </a:br>
            <a:r>
              <a:rPr lang="en-US" dirty="0"/>
              <a:t>The most effective way to reduce exposure to change is to incorporate Social Security into a broader retirement plan that accounts for uncertainty rather than reacting to it later.</a:t>
            </a:r>
          </a:p>
          <a:p>
            <a:endParaRPr lang="en-US" dirty="0"/>
          </a:p>
        </p:txBody>
      </p:sp>
    </p:spTree>
    <p:extLst>
      <p:ext uri="{BB962C8B-B14F-4D97-AF65-F5344CB8AC3E}">
        <p14:creationId xmlns:p14="http://schemas.microsoft.com/office/powerpoint/2010/main" val="20721562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Why Professional Guidance Matters</a:t>
            </a:r>
          </a:p>
          <a:p>
            <a:endParaRPr lang="en-US" b="1" dirty="0"/>
          </a:p>
          <a:p>
            <a:r>
              <a:rPr lang="en-US" b="1" dirty="0"/>
              <a:t>Speaker Notes:</a:t>
            </a:r>
            <a:br>
              <a:rPr lang="en-US" dirty="0"/>
            </a:br>
            <a:r>
              <a:rPr lang="en-US" dirty="0"/>
              <a:t>Because Social Security interacts with taxes, Medicare, survivor benefits, and other income sources, coordination is complex. Professional guidance helps evaluate tradeoffs without relying on outdated assumptions.</a:t>
            </a:r>
          </a:p>
          <a:p>
            <a:endParaRPr lang="en-US" dirty="0"/>
          </a:p>
        </p:txBody>
      </p:sp>
    </p:spTree>
    <p:extLst>
      <p:ext uri="{BB962C8B-B14F-4D97-AF65-F5344CB8AC3E}">
        <p14:creationId xmlns:p14="http://schemas.microsoft.com/office/powerpoint/2010/main" val="59617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Final Thought</a:t>
            </a:r>
          </a:p>
          <a:p>
            <a:endParaRPr lang="en-US" b="1" dirty="0"/>
          </a:p>
          <a:p>
            <a:r>
              <a:rPr lang="en-US" b="1" dirty="0"/>
              <a:t>Speaker Notes:</a:t>
            </a:r>
            <a:br>
              <a:rPr lang="en-US" dirty="0"/>
            </a:br>
            <a:r>
              <a:rPr lang="en-US" dirty="0"/>
              <a:t>Social Security is one of the few retirement decisions that is difficult to change once made. A well-built plan anticipates change rather than reacting to it after the fact.</a:t>
            </a:r>
          </a:p>
          <a:p>
            <a:endParaRPr lang="en-US" dirty="0"/>
          </a:p>
        </p:txBody>
      </p:sp>
    </p:spTree>
    <p:extLst>
      <p:ext uri="{BB962C8B-B14F-4D97-AF65-F5344CB8AC3E}">
        <p14:creationId xmlns:p14="http://schemas.microsoft.com/office/powerpoint/2010/main" val="20823319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a:extLst>
            <a:ext uri="{FF2B5EF4-FFF2-40B4-BE49-F238E27FC236}">
              <a16:creationId xmlns:a16="http://schemas.microsoft.com/office/drawing/2014/main" id="{69BCFBCC-567A-10EF-C11E-54CF43C40881}"/>
            </a:ext>
          </a:extLst>
        </p:cNvPr>
        <p:cNvGrpSpPr/>
        <p:nvPr/>
      </p:nvGrpSpPr>
      <p:grpSpPr>
        <a:xfrm>
          <a:off x="0" y="0"/>
          <a:ext cx="0" cy="0"/>
          <a:chOff x="0" y="0"/>
          <a:chExt cx="0" cy="0"/>
        </a:xfrm>
      </p:grpSpPr>
      <p:sp>
        <p:nvSpPr>
          <p:cNvPr id="162" name="Google Shape;162;p7:notes">
            <a:extLst>
              <a:ext uri="{FF2B5EF4-FFF2-40B4-BE49-F238E27FC236}">
                <a16:creationId xmlns:a16="http://schemas.microsoft.com/office/drawing/2014/main" id="{C6C8DF96-5234-CB9B-E785-3C218A9B2E0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3" name="Google Shape;163;p7:notes">
            <a:extLst>
              <a:ext uri="{FF2B5EF4-FFF2-40B4-BE49-F238E27FC236}">
                <a16:creationId xmlns:a16="http://schemas.microsoft.com/office/drawing/2014/main" id="{B75A8716-72B0-D53D-C38C-5E97E31C340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893720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a:extLst>
            <a:ext uri="{FF2B5EF4-FFF2-40B4-BE49-F238E27FC236}">
              <a16:creationId xmlns:a16="http://schemas.microsoft.com/office/drawing/2014/main" id="{ACF7108E-9CCB-5F50-3F4A-94C24EFA1184}"/>
            </a:ext>
          </a:extLst>
        </p:cNvPr>
        <p:cNvGrpSpPr/>
        <p:nvPr/>
      </p:nvGrpSpPr>
      <p:grpSpPr>
        <a:xfrm>
          <a:off x="0" y="0"/>
          <a:ext cx="0" cy="0"/>
          <a:chOff x="0" y="0"/>
          <a:chExt cx="0" cy="0"/>
        </a:xfrm>
      </p:grpSpPr>
      <p:sp>
        <p:nvSpPr>
          <p:cNvPr id="53" name="Google Shape;53;p1:notes">
            <a:extLst>
              <a:ext uri="{FF2B5EF4-FFF2-40B4-BE49-F238E27FC236}">
                <a16:creationId xmlns:a16="http://schemas.microsoft.com/office/drawing/2014/main" id="{6F6B1C0D-7042-FC7D-4F50-6753497FF46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54" name="Google Shape;54;p1:notes">
            <a:extLst>
              <a:ext uri="{FF2B5EF4-FFF2-40B4-BE49-F238E27FC236}">
                <a16:creationId xmlns:a16="http://schemas.microsoft.com/office/drawing/2014/main" id="{27993EFC-A54D-688F-3DFB-DC37068DD54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656918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4" name="Rectangle 3">
            <a:extLst>
              <a:ext uri="{FF2B5EF4-FFF2-40B4-BE49-F238E27FC236}">
                <a16:creationId xmlns:a16="http://schemas.microsoft.com/office/drawing/2014/main" id="{465B97F3-E1B4-68C7-3D0D-CB4C409EB2A6}"/>
              </a:ext>
            </a:extLst>
          </p:cNvPr>
          <p:cNvSpPr/>
          <p:nvPr userDrawn="1"/>
        </p:nvSpPr>
        <p:spPr>
          <a:xfrm>
            <a:off x="0" y="8098971"/>
            <a:ext cx="18288000" cy="2220471"/>
          </a:xfrm>
          <a:prstGeom prst="rect">
            <a:avLst/>
          </a:prstGeom>
          <a:solidFill>
            <a:srgbClr val="2726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endParaRPr>
          </a:p>
        </p:txBody>
      </p:sp>
      <p:cxnSp>
        <p:nvCxnSpPr>
          <p:cNvPr id="6" name="Straight Connector 5">
            <a:extLst>
              <a:ext uri="{FF2B5EF4-FFF2-40B4-BE49-F238E27FC236}">
                <a16:creationId xmlns:a16="http://schemas.microsoft.com/office/drawing/2014/main" id="{424C4009-CF4D-2FEA-86CA-C84050D05D56}"/>
              </a:ext>
            </a:extLst>
          </p:cNvPr>
          <p:cNvCxnSpPr>
            <a:cxnSpLocks/>
          </p:cNvCxnSpPr>
          <p:nvPr userDrawn="1"/>
        </p:nvCxnSpPr>
        <p:spPr>
          <a:xfrm>
            <a:off x="-2505" y="8078651"/>
            <a:ext cx="18290505"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2032E78-C1B8-7DF5-7B9B-1E65C80FCA27}"/>
              </a:ext>
            </a:extLst>
          </p:cNvPr>
          <p:cNvSpPr txBox="1"/>
          <p:nvPr userDrawn="1"/>
        </p:nvSpPr>
        <p:spPr>
          <a:xfrm>
            <a:off x="9144000" y="8817994"/>
            <a:ext cx="3768941" cy="830997"/>
          </a:xfrm>
          <a:prstGeom prst="rect">
            <a:avLst/>
          </a:prstGeom>
          <a:noFill/>
        </p:spPr>
        <p:txBody>
          <a:bodyPr wrap="square" rtlCol="0">
            <a:spAutoFit/>
          </a:bodyPr>
          <a:lstStyle/>
          <a:p>
            <a:pPr algn="r"/>
            <a:r>
              <a:rPr lang="en-US" sz="2400" i="1" dirty="0">
                <a:solidFill>
                  <a:schemeClr val="bg1"/>
                </a:solidFill>
                <a:effectLst/>
                <a:latin typeface="Arial" panose="020B0604020202020204" pitchFamily="34" charset="0"/>
                <a:cs typeface="Arial" panose="020B0604020202020204" pitchFamily="34" charset="0"/>
              </a:rPr>
              <a:t>866.779.3553</a:t>
            </a:r>
          </a:p>
          <a:p>
            <a:pPr algn="r"/>
            <a:r>
              <a:rPr lang="en-US" sz="2400" i="1" dirty="0" err="1">
                <a:solidFill>
                  <a:schemeClr val="bg1"/>
                </a:solidFill>
                <a:latin typeface="Arial" panose="020B0604020202020204" pitchFamily="34" charset="0"/>
                <a:ea typeface="Roboto" panose="02000000000000000000" pitchFamily="2" charset="0"/>
                <a:cs typeface="Arial" panose="020B0604020202020204" pitchFamily="34" charset="0"/>
              </a:rPr>
              <a:t>partnerwithmagellan.com</a:t>
            </a:r>
            <a:endParaRPr lang="en-US" sz="2400" i="1"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12" name="TextBox 11">
            <a:extLst>
              <a:ext uri="{FF2B5EF4-FFF2-40B4-BE49-F238E27FC236}">
                <a16:creationId xmlns:a16="http://schemas.microsoft.com/office/drawing/2014/main" id="{E0D771E8-F6B4-66EB-2D50-AF0F82CE6AFA}"/>
              </a:ext>
            </a:extLst>
          </p:cNvPr>
          <p:cNvSpPr txBox="1"/>
          <p:nvPr userDrawn="1"/>
        </p:nvSpPr>
        <p:spPr>
          <a:xfrm>
            <a:off x="13756856" y="8817994"/>
            <a:ext cx="3768941" cy="830997"/>
          </a:xfrm>
          <a:prstGeom prst="rect">
            <a:avLst/>
          </a:prstGeom>
          <a:noFill/>
        </p:spPr>
        <p:txBody>
          <a:bodyPr wrap="square" rtlCol="0">
            <a:spAutoFit/>
          </a:bodyPr>
          <a:lstStyle/>
          <a:p>
            <a:r>
              <a:rPr lang="en-US" sz="2400" i="1" dirty="0">
                <a:solidFill>
                  <a:schemeClr val="bg1"/>
                </a:solidFill>
                <a:effectLst/>
                <a:latin typeface="Arial" panose="020B0604020202020204" pitchFamily="34" charset="0"/>
                <a:cs typeface="Arial" panose="020B0604020202020204" pitchFamily="34" charset="0"/>
              </a:rPr>
              <a:t>1315 SW Arrowhead Rd.</a:t>
            </a:r>
          </a:p>
          <a:p>
            <a:r>
              <a:rPr lang="en-US" sz="2400" i="1" dirty="0">
                <a:solidFill>
                  <a:schemeClr val="bg1"/>
                </a:solidFill>
                <a:latin typeface="Arial" panose="020B0604020202020204" pitchFamily="34" charset="0"/>
                <a:ea typeface="Roboto" panose="02000000000000000000" pitchFamily="2" charset="0"/>
                <a:cs typeface="Arial" panose="020B0604020202020204" pitchFamily="34" charset="0"/>
              </a:rPr>
              <a:t>Topeka, KS 66604</a:t>
            </a:r>
          </a:p>
        </p:txBody>
      </p:sp>
      <p:cxnSp>
        <p:nvCxnSpPr>
          <p:cNvPr id="13" name="Straight Connector 12">
            <a:extLst>
              <a:ext uri="{FF2B5EF4-FFF2-40B4-BE49-F238E27FC236}">
                <a16:creationId xmlns:a16="http://schemas.microsoft.com/office/drawing/2014/main" id="{60222EE1-A3D3-B71E-A06D-410E4F4F65D5}"/>
              </a:ext>
            </a:extLst>
          </p:cNvPr>
          <p:cNvCxnSpPr>
            <a:cxnSpLocks/>
          </p:cNvCxnSpPr>
          <p:nvPr userDrawn="1"/>
        </p:nvCxnSpPr>
        <p:spPr>
          <a:xfrm flipV="1">
            <a:off x="13338624" y="8947538"/>
            <a:ext cx="0" cy="59268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4" name="Picture 13" descr="A black and white logo&#10;&#10;AI-generated content may be incorrect.">
            <a:extLst>
              <a:ext uri="{FF2B5EF4-FFF2-40B4-BE49-F238E27FC236}">
                <a16:creationId xmlns:a16="http://schemas.microsoft.com/office/drawing/2014/main" id="{BC4CC9C6-4347-495D-03FD-9AF319F9394A}"/>
              </a:ext>
            </a:extLst>
          </p:cNvPr>
          <p:cNvPicPr>
            <a:picLocks noChangeAspect="1"/>
          </p:cNvPicPr>
          <p:nvPr userDrawn="1"/>
        </p:nvPicPr>
        <p:blipFill>
          <a:blip r:embed="rId2"/>
          <a:stretch>
            <a:fillRect/>
          </a:stretch>
        </p:blipFill>
        <p:spPr>
          <a:xfrm>
            <a:off x="995473" y="8730119"/>
            <a:ext cx="5809794" cy="944682"/>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rgbClr val="F8EFE5"/>
        </a:solidFill>
        <a:effectLst/>
      </p:bgPr>
    </p:bg>
    <p:spTree>
      <p:nvGrpSpPr>
        <p:cNvPr id="1" name="Shape 15"/>
        <p:cNvGrpSpPr/>
        <p:nvPr/>
      </p:nvGrpSpPr>
      <p:grpSpPr>
        <a:xfrm>
          <a:off x="0" y="0"/>
          <a:ext cx="0" cy="0"/>
          <a:chOff x="0" y="0"/>
          <a:chExt cx="0" cy="0"/>
        </a:xfrm>
      </p:grpSpPr>
      <p:sp>
        <p:nvSpPr>
          <p:cNvPr id="11" name="Rectangle 10">
            <a:extLst>
              <a:ext uri="{FF2B5EF4-FFF2-40B4-BE49-F238E27FC236}">
                <a16:creationId xmlns:a16="http://schemas.microsoft.com/office/drawing/2014/main" id="{039F2499-BCF1-8776-A0EC-A46BB4FC851D}"/>
              </a:ext>
            </a:extLst>
          </p:cNvPr>
          <p:cNvSpPr/>
          <p:nvPr userDrawn="1"/>
        </p:nvSpPr>
        <p:spPr>
          <a:xfrm>
            <a:off x="0" y="0"/>
            <a:ext cx="18288000" cy="10287000"/>
          </a:xfrm>
          <a:prstGeom prst="rect">
            <a:avLst/>
          </a:prstGeom>
          <a:solidFill>
            <a:srgbClr val="27262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7006816-B49A-85B9-79A7-73099D39308A}"/>
              </a:ext>
            </a:extLst>
          </p:cNvPr>
          <p:cNvPicPr>
            <a:picLocks noChangeAspect="1"/>
          </p:cNvPicPr>
          <p:nvPr userDrawn="1"/>
        </p:nvPicPr>
        <p:blipFill>
          <a:blip r:embed="rId2">
            <a:alphaModFix amt="12000"/>
            <a:extLst>
              <a:ext uri="{BEBA8EAE-BF5A-486C-A8C5-ECC9F3942E4B}">
                <a14:imgProps xmlns:a14="http://schemas.microsoft.com/office/drawing/2010/main">
                  <a14:imgLayer r:embed="rId3">
                    <a14:imgEffect>
                      <a14:saturation sat="50000"/>
                    </a14:imgEffect>
                  </a14:imgLayer>
                </a14:imgProps>
              </a:ext>
            </a:extLst>
          </a:blip>
          <a:srcRect t="14098" b="1526"/>
          <a:stretch>
            <a:fillRect/>
          </a:stretch>
        </p:blipFill>
        <p:spPr>
          <a:xfrm>
            <a:off x="0" y="0"/>
            <a:ext cx="18288000" cy="10287000"/>
          </a:xfrm>
          <a:prstGeom prst="rect">
            <a:avLst/>
          </a:prstGeom>
        </p:spPr>
      </p:pic>
      <p:sp>
        <p:nvSpPr>
          <p:cNvPr id="5" name="Rectangle 4">
            <a:extLst>
              <a:ext uri="{FF2B5EF4-FFF2-40B4-BE49-F238E27FC236}">
                <a16:creationId xmlns:a16="http://schemas.microsoft.com/office/drawing/2014/main" id="{B6DA79BA-D06C-2E27-3AD4-4CC4C3A144C8}"/>
              </a:ext>
            </a:extLst>
          </p:cNvPr>
          <p:cNvSpPr/>
          <p:nvPr userDrawn="1"/>
        </p:nvSpPr>
        <p:spPr>
          <a:xfrm>
            <a:off x="0" y="8098971"/>
            <a:ext cx="18288000" cy="2220471"/>
          </a:xfrm>
          <a:prstGeom prst="rect">
            <a:avLst/>
          </a:prstGeom>
          <a:solidFill>
            <a:srgbClr val="2726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endParaRPr>
          </a:p>
        </p:txBody>
      </p:sp>
      <p:cxnSp>
        <p:nvCxnSpPr>
          <p:cNvPr id="6" name="Straight Connector 5">
            <a:extLst>
              <a:ext uri="{FF2B5EF4-FFF2-40B4-BE49-F238E27FC236}">
                <a16:creationId xmlns:a16="http://schemas.microsoft.com/office/drawing/2014/main" id="{CCFC78E1-F14F-EF94-0755-0EE0E29B411F}"/>
              </a:ext>
            </a:extLst>
          </p:cNvPr>
          <p:cNvCxnSpPr>
            <a:cxnSpLocks/>
          </p:cNvCxnSpPr>
          <p:nvPr userDrawn="1"/>
        </p:nvCxnSpPr>
        <p:spPr>
          <a:xfrm>
            <a:off x="-2505" y="8078651"/>
            <a:ext cx="18290505"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8E89B31-4C78-B321-D350-753F0B5C8C84}"/>
              </a:ext>
            </a:extLst>
          </p:cNvPr>
          <p:cNvSpPr txBox="1"/>
          <p:nvPr userDrawn="1"/>
        </p:nvSpPr>
        <p:spPr>
          <a:xfrm>
            <a:off x="9144000" y="8817994"/>
            <a:ext cx="3768941" cy="830997"/>
          </a:xfrm>
          <a:prstGeom prst="rect">
            <a:avLst/>
          </a:prstGeom>
          <a:noFill/>
        </p:spPr>
        <p:txBody>
          <a:bodyPr wrap="square" rtlCol="0">
            <a:spAutoFit/>
          </a:bodyPr>
          <a:lstStyle/>
          <a:p>
            <a:pPr algn="r"/>
            <a:r>
              <a:rPr lang="en-US" sz="2400" i="1" dirty="0">
                <a:solidFill>
                  <a:schemeClr val="bg1"/>
                </a:solidFill>
                <a:effectLst/>
                <a:latin typeface="Arial" panose="020B0604020202020204" pitchFamily="34" charset="0"/>
                <a:cs typeface="Arial" panose="020B0604020202020204" pitchFamily="34" charset="0"/>
              </a:rPr>
              <a:t>866.779.3553</a:t>
            </a:r>
          </a:p>
          <a:p>
            <a:pPr algn="r"/>
            <a:r>
              <a:rPr lang="en-US" sz="2400" i="1" dirty="0" err="1">
                <a:solidFill>
                  <a:schemeClr val="bg1"/>
                </a:solidFill>
                <a:latin typeface="Arial" panose="020B0604020202020204" pitchFamily="34" charset="0"/>
                <a:ea typeface="Roboto" panose="02000000000000000000" pitchFamily="2" charset="0"/>
                <a:cs typeface="Arial" panose="020B0604020202020204" pitchFamily="34" charset="0"/>
              </a:rPr>
              <a:t>partnerwithmagellan.com</a:t>
            </a:r>
            <a:endParaRPr lang="en-US" sz="2400" i="1"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9" name="TextBox 8">
            <a:extLst>
              <a:ext uri="{FF2B5EF4-FFF2-40B4-BE49-F238E27FC236}">
                <a16:creationId xmlns:a16="http://schemas.microsoft.com/office/drawing/2014/main" id="{D5CB8AEB-0AAA-9ED9-920C-835365BB1101}"/>
              </a:ext>
            </a:extLst>
          </p:cNvPr>
          <p:cNvSpPr txBox="1"/>
          <p:nvPr userDrawn="1"/>
        </p:nvSpPr>
        <p:spPr>
          <a:xfrm>
            <a:off x="13756856" y="8817994"/>
            <a:ext cx="3768941" cy="830997"/>
          </a:xfrm>
          <a:prstGeom prst="rect">
            <a:avLst/>
          </a:prstGeom>
          <a:noFill/>
        </p:spPr>
        <p:txBody>
          <a:bodyPr wrap="square" rtlCol="0">
            <a:spAutoFit/>
          </a:bodyPr>
          <a:lstStyle/>
          <a:p>
            <a:r>
              <a:rPr lang="en-US" sz="2400" i="1" dirty="0">
                <a:solidFill>
                  <a:schemeClr val="bg1"/>
                </a:solidFill>
                <a:effectLst/>
                <a:latin typeface="Arial" panose="020B0604020202020204" pitchFamily="34" charset="0"/>
                <a:cs typeface="Arial" panose="020B0604020202020204" pitchFamily="34" charset="0"/>
              </a:rPr>
              <a:t>1315 SW Arrowhead Rd.</a:t>
            </a:r>
          </a:p>
          <a:p>
            <a:r>
              <a:rPr lang="en-US" sz="2400" i="1" dirty="0">
                <a:solidFill>
                  <a:schemeClr val="bg1"/>
                </a:solidFill>
                <a:latin typeface="Arial" panose="020B0604020202020204" pitchFamily="34" charset="0"/>
                <a:ea typeface="Roboto" panose="02000000000000000000" pitchFamily="2" charset="0"/>
                <a:cs typeface="Arial" panose="020B0604020202020204" pitchFamily="34" charset="0"/>
              </a:rPr>
              <a:t>Topeka, KS 66604</a:t>
            </a:r>
          </a:p>
        </p:txBody>
      </p:sp>
      <p:cxnSp>
        <p:nvCxnSpPr>
          <p:cNvPr id="10" name="Straight Connector 9">
            <a:extLst>
              <a:ext uri="{FF2B5EF4-FFF2-40B4-BE49-F238E27FC236}">
                <a16:creationId xmlns:a16="http://schemas.microsoft.com/office/drawing/2014/main" id="{FB8B73AE-6AC3-6C2D-8895-187E930DCA2F}"/>
              </a:ext>
            </a:extLst>
          </p:cNvPr>
          <p:cNvCxnSpPr>
            <a:cxnSpLocks/>
          </p:cNvCxnSpPr>
          <p:nvPr userDrawn="1"/>
        </p:nvCxnSpPr>
        <p:spPr>
          <a:xfrm flipV="1">
            <a:off x="13338624" y="8947538"/>
            <a:ext cx="0" cy="59268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3" name="Picture 12" descr="A black and white logo&#10;&#10;AI-generated content may be incorrect.">
            <a:extLst>
              <a:ext uri="{FF2B5EF4-FFF2-40B4-BE49-F238E27FC236}">
                <a16:creationId xmlns:a16="http://schemas.microsoft.com/office/drawing/2014/main" id="{56118D13-5F22-50D5-0D1D-6C1C9CFDB66A}"/>
              </a:ext>
            </a:extLst>
          </p:cNvPr>
          <p:cNvPicPr>
            <a:picLocks noChangeAspect="1"/>
          </p:cNvPicPr>
          <p:nvPr userDrawn="1"/>
        </p:nvPicPr>
        <p:blipFill>
          <a:blip r:embed="rId4"/>
          <a:stretch>
            <a:fillRect/>
          </a:stretch>
        </p:blipFill>
        <p:spPr>
          <a:xfrm>
            <a:off x="995473" y="8730119"/>
            <a:ext cx="5809794" cy="944682"/>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ontent One" userDrawn="1">
  <p:cSld name="OBJECT">
    <p:bg>
      <p:bgPr>
        <a:solidFill>
          <a:srgbClr val="F8EFE5"/>
        </a:solidFill>
        <a:effectLst/>
      </p:bgPr>
    </p:bg>
    <p:spTree>
      <p:nvGrpSpPr>
        <p:cNvPr id="1" name="Shape 22"/>
        <p:cNvGrpSpPr/>
        <p:nvPr/>
      </p:nvGrpSpPr>
      <p:grpSpPr>
        <a:xfrm>
          <a:off x="0" y="0"/>
          <a:ext cx="0" cy="0"/>
          <a:chOff x="0" y="0"/>
          <a:chExt cx="0" cy="0"/>
        </a:xfrm>
      </p:grpSpPr>
      <p:sp>
        <p:nvSpPr>
          <p:cNvPr id="12" name="Rectangle 11">
            <a:extLst>
              <a:ext uri="{FF2B5EF4-FFF2-40B4-BE49-F238E27FC236}">
                <a16:creationId xmlns:a16="http://schemas.microsoft.com/office/drawing/2014/main" id="{1BFDE14E-569A-A86D-A802-C1BF5C199367}"/>
              </a:ext>
            </a:extLst>
          </p:cNvPr>
          <p:cNvSpPr/>
          <p:nvPr userDrawn="1"/>
        </p:nvSpPr>
        <p:spPr>
          <a:xfrm>
            <a:off x="0" y="0"/>
            <a:ext cx="18288000" cy="10287000"/>
          </a:xfrm>
          <a:prstGeom prst="rect">
            <a:avLst/>
          </a:prstGeom>
          <a:solidFill>
            <a:srgbClr val="27262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46303C0-696C-E780-9CD5-D42E6F276185}"/>
              </a:ext>
            </a:extLst>
          </p:cNvPr>
          <p:cNvPicPr>
            <a:picLocks noChangeAspect="1"/>
          </p:cNvPicPr>
          <p:nvPr userDrawn="1"/>
        </p:nvPicPr>
        <p:blipFill>
          <a:blip r:embed="rId2">
            <a:alphaModFix amt="12000"/>
            <a:extLst>
              <a:ext uri="{BEBA8EAE-BF5A-486C-A8C5-ECC9F3942E4B}">
                <a14:imgProps xmlns:a14="http://schemas.microsoft.com/office/drawing/2010/main">
                  <a14:imgLayer r:embed="rId3">
                    <a14:imgEffect>
                      <a14:saturation sat="50000"/>
                    </a14:imgEffect>
                  </a14:imgLayer>
                </a14:imgProps>
              </a:ext>
            </a:extLst>
          </a:blip>
          <a:srcRect t="14098" b="1526"/>
          <a:stretch>
            <a:fillRect/>
          </a:stretch>
        </p:blipFill>
        <p:spPr>
          <a:xfrm>
            <a:off x="0" y="0"/>
            <a:ext cx="18288000" cy="10287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type="secHead">
  <p:cSld name="SECTION_HEADER">
    <p:bg>
      <p:bgPr>
        <a:solidFill>
          <a:srgbClr val="F8EFE5"/>
        </a:solidFill>
        <a:effectLst/>
      </p:bgPr>
    </p:bg>
    <p:spTree>
      <p:nvGrpSpPr>
        <p:cNvPr id="1" name="Shape 24"/>
        <p:cNvGrpSpPr/>
        <p:nvPr/>
      </p:nvGrpSpPr>
      <p:grpSpPr>
        <a:xfrm>
          <a:off x="0" y="0"/>
          <a:ext cx="0" cy="0"/>
          <a:chOff x="0" y="0"/>
          <a:chExt cx="0" cy="0"/>
        </a:xfrm>
      </p:grpSpPr>
      <p:pic>
        <p:nvPicPr>
          <p:cNvPr id="5" name="Google Shape;91;p10">
            <a:extLst>
              <a:ext uri="{FF2B5EF4-FFF2-40B4-BE49-F238E27FC236}">
                <a16:creationId xmlns:a16="http://schemas.microsoft.com/office/drawing/2014/main" id="{9BE2943E-1120-271E-48B8-DB99DC668F1B}"/>
              </a:ext>
            </a:extLst>
          </p:cNvPr>
          <p:cNvPicPr preferRelativeResize="0"/>
          <p:nvPr userDrawn="1"/>
        </p:nvPicPr>
        <p:blipFill>
          <a:blip r:embed="rId2">
            <a:extLst>
              <a:ext uri="{BEBA8EAE-BF5A-486C-A8C5-ECC9F3942E4B}">
                <a14:imgProps xmlns:a14="http://schemas.microsoft.com/office/drawing/2010/main">
                  <a14:imgLayer r:embed="rId3">
                    <a14:imgEffect>
                      <a14:saturation sat="0"/>
                    </a14:imgEffect>
                  </a14:imgLayer>
                </a14:imgProps>
              </a:ext>
            </a:extLst>
          </a:blip>
          <a:srcRect l="1727" r="54015"/>
          <a:stretch>
            <a:fillRect/>
          </a:stretch>
        </p:blipFill>
        <p:spPr>
          <a:xfrm>
            <a:off x="0" y="-1"/>
            <a:ext cx="7595724" cy="10319442"/>
          </a:xfrm>
          <a:prstGeom prst="rect">
            <a:avLst/>
          </a:prstGeom>
          <a:noFill/>
          <a:ln>
            <a:noFill/>
          </a:ln>
        </p:spPr>
      </p:pic>
      <p:sp>
        <p:nvSpPr>
          <p:cNvPr id="2" name="Rectangle 1">
            <a:extLst>
              <a:ext uri="{FF2B5EF4-FFF2-40B4-BE49-F238E27FC236}">
                <a16:creationId xmlns:a16="http://schemas.microsoft.com/office/drawing/2014/main" id="{5922D808-F9E5-A960-86C0-398EE02702B6}"/>
              </a:ext>
            </a:extLst>
          </p:cNvPr>
          <p:cNvSpPr/>
          <p:nvPr userDrawn="1"/>
        </p:nvSpPr>
        <p:spPr>
          <a:xfrm>
            <a:off x="7595726" y="1"/>
            <a:ext cx="10692274" cy="10319442"/>
          </a:xfrm>
          <a:prstGeom prst="rect">
            <a:avLst/>
          </a:prstGeom>
          <a:solidFill>
            <a:srgbClr val="2726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Straight Connector 3">
            <a:extLst>
              <a:ext uri="{FF2B5EF4-FFF2-40B4-BE49-F238E27FC236}">
                <a16:creationId xmlns:a16="http://schemas.microsoft.com/office/drawing/2014/main" id="{E0D698E4-E6CE-A60A-F713-592168A9FD4A}"/>
              </a:ext>
            </a:extLst>
          </p:cNvPr>
          <p:cNvCxnSpPr>
            <a:cxnSpLocks/>
          </p:cNvCxnSpPr>
          <p:nvPr userDrawn="1"/>
        </p:nvCxnSpPr>
        <p:spPr>
          <a:xfrm flipV="1">
            <a:off x="7595726" y="0"/>
            <a:ext cx="0" cy="10319442"/>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Gallery" userDrawn="1">
  <p:cSld name="TWO_OBJECTS">
    <p:bg>
      <p:bgPr>
        <a:solidFill>
          <a:srgbClr val="253278"/>
        </a:solidFill>
        <a:effectLst/>
      </p:bgPr>
    </p:bg>
    <p:spTree>
      <p:nvGrpSpPr>
        <p:cNvPr id="1" name="Shape 45"/>
        <p:cNvGrpSpPr/>
        <p:nvPr/>
      </p:nvGrpSpPr>
      <p:grpSpPr>
        <a:xfrm>
          <a:off x="0" y="0"/>
          <a:ext cx="0" cy="0"/>
          <a:chOff x="0" y="0"/>
          <a:chExt cx="0" cy="0"/>
        </a:xfrm>
      </p:grpSpPr>
      <p:pic>
        <p:nvPicPr>
          <p:cNvPr id="6" name="Google Shape;91;p10">
            <a:extLst>
              <a:ext uri="{FF2B5EF4-FFF2-40B4-BE49-F238E27FC236}">
                <a16:creationId xmlns:a16="http://schemas.microsoft.com/office/drawing/2014/main" id="{DAE837C5-4AF0-1CEB-3EAE-7CA16AD55A78}"/>
              </a:ext>
            </a:extLst>
          </p:cNvPr>
          <p:cNvPicPr preferRelativeResize="0"/>
          <p:nvPr userDrawn="1"/>
        </p:nvPicPr>
        <p:blipFill>
          <a:blip r:embed="rId2">
            <a:extLst>
              <a:ext uri="{BEBA8EAE-BF5A-486C-A8C5-ECC9F3942E4B}">
                <a14:imgProps xmlns:a14="http://schemas.microsoft.com/office/drawing/2010/main">
                  <a14:imgLayer r:embed="rId3">
                    <a14:imgEffect>
                      <a14:saturation sat="0"/>
                    </a14:imgEffect>
                  </a14:imgLayer>
                </a14:imgProps>
              </a:ext>
            </a:extLst>
          </a:blip>
          <a:srcRect l="25387" r="25387"/>
          <a:stretch/>
        </p:blipFill>
        <p:spPr>
          <a:xfrm>
            <a:off x="10692275" y="-1"/>
            <a:ext cx="7595712" cy="10319443"/>
          </a:xfrm>
          <a:prstGeom prst="rect">
            <a:avLst/>
          </a:prstGeom>
          <a:noFill/>
          <a:ln>
            <a:noFill/>
          </a:ln>
        </p:spPr>
      </p:pic>
      <p:sp>
        <p:nvSpPr>
          <p:cNvPr id="2" name="Rectangle 1">
            <a:extLst>
              <a:ext uri="{FF2B5EF4-FFF2-40B4-BE49-F238E27FC236}">
                <a16:creationId xmlns:a16="http://schemas.microsoft.com/office/drawing/2014/main" id="{EBDB98D4-06FF-8562-1E55-6CCF62C47298}"/>
              </a:ext>
            </a:extLst>
          </p:cNvPr>
          <p:cNvSpPr/>
          <p:nvPr userDrawn="1"/>
        </p:nvSpPr>
        <p:spPr>
          <a:xfrm>
            <a:off x="0" y="1"/>
            <a:ext cx="10692274" cy="10319442"/>
          </a:xfrm>
          <a:prstGeom prst="rect">
            <a:avLst/>
          </a:prstGeom>
          <a:solidFill>
            <a:srgbClr val="2726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Straight Connector 3">
            <a:extLst>
              <a:ext uri="{FF2B5EF4-FFF2-40B4-BE49-F238E27FC236}">
                <a16:creationId xmlns:a16="http://schemas.microsoft.com/office/drawing/2014/main" id="{0AFFB991-7923-C0FE-D634-02616A3DFCDF}"/>
              </a:ext>
            </a:extLst>
          </p:cNvPr>
          <p:cNvCxnSpPr>
            <a:cxnSpLocks/>
          </p:cNvCxnSpPr>
          <p:nvPr userDrawn="1"/>
        </p:nvCxnSpPr>
        <p:spPr>
          <a:xfrm flipV="1">
            <a:off x="10692274" y="0"/>
            <a:ext cx="0" cy="10319442"/>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Gallery" preserve="1" userDrawn="1">
  <p:cSld name="1_Gallery">
    <p:bg>
      <p:bgPr>
        <a:solidFill>
          <a:srgbClr val="253278"/>
        </a:solidFill>
        <a:effectLst/>
      </p:bgPr>
    </p:bg>
    <p:spTree>
      <p:nvGrpSpPr>
        <p:cNvPr id="1" name="Shape 45"/>
        <p:cNvGrpSpPr/>
        <p:nvPr/>
      </p:nvGrpSpPr>
      <p:grpSpPr>
        <a:xfrm>
          <a:off x="0" y="0"/>
          <a:ext cx="0" cy="0"/>
          <a:chOff x="0" y="0"/>
          <a:chExt cx="0" cy="0"/>
        </a:xfrm>
      </p:grpSpPr>
      <p:sp>
        <p:nvSpPr>
          <p:cNvPr id="2" name="Rectangle 1">
            <a:extLst>
              <a:ext uri="{FF2B5EF4-FFF2-40B4-BE49-F238E27FC236}">
                <a16:creationId xmlns:a16="http://schemas.microsoft.com/office/drawing/2014/main" id="{EBDB98D4-06FF-8562-1E55-6CCF62C47298}"/>
              </a:ext>
            </a:extLst>
          </p:cNvPr>
          <p:cNvSpPr/>
          <p:nvPr userDrawn="1"/>
        </p:nvSpPr>
        <p:spPr>
          <a:xfrm>
            <a:off x="0" y="1"/>
            <a:ext cx="18288000" cy="10319442"/>
          </a:xfrm>
          <a:prstGeom prst="rect">
            <a:avLst/>
          </a:prstGeom>
          <a:solidFill>
            <a:srgbClr val="2726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EBBE87E-6D5F-F7E7-14FE-A9EE7BC8685E}"/>
              </a:ext>
            </a:extLst>
          </p:cNvPr>
          <p:cNvSpPr/>
          <p:nvPr userDrawn="1"/>
        </p:nvSpPr>
        <p:spPr>
          <a:xfrm rot="10800000">
            <a:off x="10700207" y="6678024"/>
            <a:ext cx="7587793" cy="3604310"/>
          </a:xfrm>
          <a:prstGeom prst="rect">
            <a:avLst/>
          </a:prstGeom>
          <a:gradFill flip="none" rotWithShape="1">
            <a:gsLst>
              <a:gs pos="52000">
                <a:srgbClr val="272626">
                  <a:alpha val="75000"/>
                </a:srgbClr>
              </a:gs>
              <a:gs pos="100000">
                <a:srgbClr val="272626">
                  <a:alpha val="0"/>
                </a:srgbClr>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5642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0BBF7-6413-5963-0962-32912141BAE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DE8376F-AC7D-58A6-AC14-239A760A84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4821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D9A7D-8150-E30E-C3DC-59D0A169E16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1D42F9D-D767-27A9-1DAA-7275C34D9558}"/>
              </a:ext>
            </a:extLst>
          </p:cNvPr>
          <p:cNvSpPr>
            <a:spLocks noGrp="1"/>
          </p:cNvSpPr>
          <p:nvPr>
            <p:ph sz="half" idx="1"/>
          </p:nvPr>
        </p:nvSpPr>
        <p:spPr>
          <a:xfrm>
            <a:off x="1257300" y="2738437"/>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1656DFF-D7F5-3FA0-B3FF-290E0E21ABD8}"/>
              </a:ext>
            </a:extLst>
          </p:cNvPr>
          <p:cNvSpPr>
            <a:spLocks noGrp="1"/>
          </p:cNvSpPr>
          <p:nvPr>
            <p:ph sz="half" idx="2"/>
          </p:nvPr>
        </p:nvSpPr>
        <p:spPr>
          <a:xfrm>
            <a:off x="9258300" y="2738437"/>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Box 12">
            <a:extLst>
              <a:ext uri="{FF2B5EF4-FFF2-40B4-BE49-F238E27FC236}">
                <a16:creationId xmlns:a16="http://schemas.microsoft.com/office/drawing/2014/main" id="{74880C60-568E-27F7-4938-A09D13010F19}"/>
              </a:ext>
            </a:extLst>
          </p:cNvPr>
          <p:cNvSpPr txBox="1"/>
          <p:nvPr userDrawn="1"/>
        </p:nvSpPr>
        <p:spPr>
          <a:xfrm>
            <a:off x="5150826" y="9670634"/>
            <a:ext cx="12555783" cy="323165"/>
          </a:xfrm>
          <a:prstGeom prst="rect">
            <a:avLst/>
          </a:prstGeom>
          <a:noFill/>
        </p:spPr>
        <p:txBody>
          <a:bodyPr wrap="square" rtlCol="0">
            <a:spAutoFit/>
          </a:bodyPr>
          <a:lstStyle/>
          <a:p>
            <a:pPr algn="r"/>
            <a:r>
              <a:rPr lang="en-US" sz="1500" i="1" dirty="0">
                <a:solidFill>
                  <a:schemeClr val="bg1"/>
                </a:solidFill>
                <a:effectLst/>
                <a:latin typeface="Arial" panose="020B0604020202020204" pitchFamily="34" charset="0"/>
                <a:cs typeface="Arial" panose="020B0604020202020204" pitchFamily="34" charset="0"/>
              </a:rPr>
              <a:t>Investment Advisory services offered through Olson &amp; Wilson Private Capital LLC, a Registered Investment Advisor.</a:t>
            </a:r>
          </a:p>
        </p:txBody>
      </p:sp>
    </p:spTree>
    <p:extLst>
      <p:ext uri="{BB962C8B-B14F-4D97-AF65-F5344CB8AC3E}">
        <p14:creationId xmlns:p14="http://schemas.microsoft.com/office/powerpoint/2010/main" val="2555353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2" name="Rectangle 1">
            <a:extLst>
              <a:ext uri="{FF2B5EF4-FFF2-40B4-BE49-F238E27FC236}">
                <a16:creationId xmlns:a16="http://schemas.microsoft.com/office/drawing/2014/main" id="{62559162-21DB-24F3-DF52-D904CAC98AF1}"/>
              </a:ext>
            </a:extLst>
          </p:cNvPr>
          <p:cNvSpPr/>
          <p:nvPr userDrawn="1"/>
        </p:nvSpPr>
        <p:spPr>
          <a:xfrm>
            <a:off x="0" y="1"/>
            <a:ext cx="18288000" cy="1031944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4" r:id="rId6"/>
    <p:sldLayoutId id="2147483655" r:id="rId7"/>
    <p:sldLayoutId id="2147483656"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microsoft.com/office/2007/relationships/hdphoto" Target="../media/hdphoto5.wdp"/></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microsoft.com/office/2007/relationships/hdphoto" Target="../media/hdphoto6.wdp"/></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microsoft.com/office/2007/relationships/hdphoto" Target="../media/hdphoto6.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microsoft.com/office/2007/relationships/hdphoto" Target="../media/hdphoto7.wdp"/></Relationships>
</file>

<file path=ppt/slides/_rels/slide1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microsoft.com/office/2007/relationships/hdphoto" Target="../media/hdphoto8.wdp"/></Relationships>
</file>

<file path=ppt/slides/_rels/slide1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chart" Target="../charts/char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1.xml"/><Relationship Id="rId5" Type="http://schemas.openxmlformats.org/officeDocument/2006/relationships/image" Target="../media/image5.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EFE5"/>
        </a:solidFill>
        <a:effectLst/>
      </p:bgPr>
    </p:bg>
    <p:spTree>
      <p:nvGrpSpPr>
        <p:cNvPr id="1" name="Shape 55"/>
        <p:cNvGrpSpPr/>
        <p:nvPr/>
      </p:nvGrpSpPr>
      <p:grpSpPr>
        <a:xfrm>
          <a:off x="0" y="0"/>
          <a:ext cx="0" cy="0"/>
          <a:chOff x="0" y="0"/>
          <a:chExt cx="0" cy="0"/>
        </a:xfrm>
      </p:grpSpPr>
      <p:pic>
        <p:nvPicPr>
          <p:cNvPr id="15" name="Picture 14">
            <a:extLst>
              <a:ext uri="{FF2B5EF4-FFF2-40B4-BE49-F238E27FC236}">
                <a16:creationId xmlns:a16="http://schemas.microsoft.com/office/drawing/2014/main" id="{F4643633-18A6-A7FF-9818-0898A14F2CBA}"/>
              </a:ext>
            </a:extLst>
          </p:cNvPr>
          <p:cNvPicPr>
            <a:picLocks noChangeAspect="1"/>
          </p:cNvPicPr>
          <p:nvPr/>
        </p:nvPicPr>
        <p:blipFill>
          <a:blip r:embed="rId3">
            <a:alphaModFix/>
            <a:extLst>
              <a:ext uri="{BEBA8EAE-BF5A-486C-A8C5-ECC9F3942E4B}">
                <a14:imgProps xmlns:a14="http://schemas.microsoft.com/office/drawing/2010/main">
                  <a14:imgLayer r:embed="rId4">
                    <a14:imgEffect>
                      <a14:saturation sat="50000"/>
                    </a14:imgEffect>
                  </a14:imgLayer>
                </a14:imgProps>
              </a:ext>
            </a:extLst>
          </a:blip>
          <a:srcRect t="16888" b="16888"/>
          <a:stretch/>
        </p:blipFill>
        <p:spPr>
          <a:xfrm>
            <a:off x="0" y="0"/>
            <a:ext cx="18288000" cy="8073930"/>
          </a:xfrm>
          <a:prstGeom prst="rect">
            <a:avLst/>
          </a:prstGeom>
        </p:spPr>
      </p:pic>
      <p:sp>
        <p:nvSpPr>
          <p:cNvPr id="4" name="Rectangle 3">
            <a:extLst>
              <a:ext uri="{FF2B5EF4-FFF2-40B4-BE49-F238E27FC236}">
                <a16:creationId xmlns:a16="http://schemas.microsoft.com/office/drawing/2014/main" id="{3348C828-F17F-360B-B318-516089F1AB26}"/>
              </a:ext>
            </a:extLst>
          </p:cNvPr>
          <p:cNvSpPr/>
          <p:nvPr/>
        </p:nvSpPr>
        <p:spPr>
          <a:xfrm>
            <a:off x="0" y="0"/>
            <a:ext cx="18288000" cy="8058332"/>
          </a:xfrm>
          <a:prstGeom prst="rect">
            <a:avLst/>
          </a:prstGeom>
          <a:solidFill>
            <a:schemeClr val="accent1">
              <a:lumMod val="60000"/>
              <a:lumOff val="40000"/>
              <a:alpha val="47911"/>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3FE414A-CE1C-0AA1-5255-F63242EB6890}"/>
              </a:ext>
            </a:extLst>
          </p:cNvPr>
          <p:cNvSpPr/>
          <p:nvPr/>
        </p:nvSpPr>
        <p:spPr>
          <a:xfrm>
            <a:off x="-2505" y="1084540"/>
            <a:ext cx="18290505" cy="6989392"/>
          </a:xfrm>
          <a:prstGeom prst="rect">
            <a:avLst/>
          </a:prstGeom>
          <a:gradFill>
            <a:gsLst>
              <a:gs pos="0">
                <a:schemeClr val="tx1">
                  <a:lumMod val="85000"/>
                  <a:lumOff val="15000"/>
                  <a:alpha val="0"/>
                </a:schemeClr>
              </a:gs>
              <a:gs pos="79000">
                <a:srgbClr val="272626"/>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Google Shape;58;p7"/>
          <p:cNvSpPr txBox="1"/>
          <p:nvPr/>
        </p:nvSpPr>
        <p:spPr>
          <a:xfrm>
            <a:off x="801435" y="7141545"/>
            <a:ext cx="16470565" cy="461665"/>
          </a:xfrm>
          <a:prstGeom prst="rect">
            <a:avLst/>
          </a:prstGeom>
          <a:noFill/>
          <a:ln>
            <a:noFill/>
          </a:ln>
          <a:effectLst>
            <a:outerShdw blurRad="50800" dist="38100" dir="2700000" algn="tl" rotWithShape="0">
              <a:prstClr val="black">
                <a:alpha val="40000"/>
              </a:prstClr>
            </a:outerShdw>
          </a:effectLst>
        </p:spPr>
        <p:txBody>
          <a:bodyPr spcFirstLastPara="1" wrap="square" lIns="0" tIns="0" rIns="0" bIns="0" anchor="t" anchorCtr="0">
            <a:spAutoFit/>
          </a:bodyPr>
          <a:lstStyle/>
          <a:p>
            <a:pPr marL="0" marR="0" lvl="0" indent="0" rtl="0">
              <a:spcBef>
                <a:spcPts val="0"/>
              </a:spcBef>
              <a:spcAft>
                <a:spcPts val="0"/>
              </a:spcAft>
              <a:buNone/>
            </a:pPr>
            <a:r>
              <a:rPr lang="en-US" sz="3000" i="1" dirty="0">
                <a:solidFill>
                  <a:schemeClr val="bg1"/>
                </a:solidFill>
                <a:latin typeface="Arial" panose="020B0604020202020204" pitchFamily="34" charset="0"/>
                <a:ea typeface="Roboto Medium" panose="02000000000000000000" pitchFamily="2" charset="0"/>
                <a:cs typeface="Arial" panose="020B0604020202020204" pitchFamily="34" charset="0"/>
                <a:sym typeface="Inter"/>
              </a:rPr>
              <a:t>How Social Security Was Created, How It Has Changed, And What It Means For Your Retirement</a:t>
            </a:r>
            <a:endParaRPr lang="en-US" sz="3000" i="1" dirty="0">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sp>
        <p:nvSpPr>
          <p:cNvPr id="6" name="Rectangle 5">
            <a:extLst>
              <a:ext uri="{FF2B5EF4-FFF2-40B4-BE49-F238E27FC236}">
                <a16:creationId xmlns:a16="http://schemas.microsoft.com/office/drawing/2014/main" id="{A3BA6E65-56D2-6738-F364-ED2CEED77327}"/>
              </a:ext>
            </a:extLst>
          </p:cNvPr>
          <p:cNvSpPr/>
          <p:nvPr/>
        </p:nvSpPr>
        <p:spPr>
          <a:xfrm>
            <a:off x="0" y="8098971"/>
            <a:ext cx="18288000" cy="2220471"/>
          </a:xfrm>
          <a:prstGeom prst="rect">
            <a:avLst/>
          </a:prstGeom>
          <a:solidFill>
            <a:srgbClr val="2726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endParaRPr>
          </a:p>
        </p:txBody>
      </p:sp>
      <p:cxnSp>
        <p:nvCxnSpPr>
          <p:cNvPr id="18" name="Straight Connector 17">
            <a:extLst>
              <a:ext uri="{FF2B5EF4-FFF2-40B4-BE49-F238E27FC236}">
                <a16:creationId xmlns:a16="http://schemas.microsoft.com/office/drawing/2014/main" id="{5E6C327E-DBB2-7113-FB3C-02567FC7304C}"/>
              </a:ext>
            </a:extLst>
          </p:cNvPr>
          <p:cNvCxnSpPr>
            <a:cxnSpLocks/>
          </p:cNvCxnSpPr>
          <p:nvPr/>
        </p:nvCxnSpPr>
        <p:spPr>
          <a:xfrm>
            <a:off x="-2505" y="8078651"/>
            <a:ext cx="18290505"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3AFF209-9502-BB7C-CBB8-2A8448D9532F}"/>
              </a:ext>
            </a:extLst>
          </p:cNvPr>
          <p:cNvCxnSpPr>
            <a:cxnSpLocks/>
          </p:cNvCxnSpPr>
          <p:nvPr/>
        </p:nvCxnSpPr>
        <p:spPr>
          <a:xfrm flipV="1">
            <a:off x="15278348" y="8879295"/>
            <a:ext cx="0" cy="592680"/>
          </a:xfrm>
          <a:prstGeom prst="line">
            <a:avLst/>
          </a:prstGeom>
          <a:ln w="5715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7" name="Google Shape;57;p7">
            <a:extLst>
              <a:ext uri="{FF2B5EF4-FFF2-40B4-BE49-F238E27FC236}">
                <a16:creationId xmlns:a16="http://schemas.microsoft.com/office/drawing/2014/main" id="{5DE421A6-9885-2241-D836-5D3E5A7D47A7}"/>
              </a:ext>
            </a:extLst>
          </p:cNvPr>
          <p:cNvSpPr txBox="1"/>
          <p:nvPr/>
        </p:nvSpPr>
        <p:spPr>
          <a:xfrm>
            <a:off x="801435" y="5011317"/>
            <a:ext cx="16146343" cy="2215991"/>
          </a:xfrm>
          <a:prstGeom prst="rect">
            <a:avLst/>
          </a:prstGeom>
          <a:noFill/>
          <a:ln>
            <a:noFill/>
          </a:ln>
          <a:effectLst>
            <a:outerShdw blurRad="50800" dist="38100" dir="2700000" algn="tl" rotWithShape="0">
              <a:prstClr val="black">
                <a:alpha val="40000"/>
              </a:prstClr>
            </a:outerShdw>
          </a:effectLst>
        </p:spPr>
        <p:txBody>
          <a:bodyPr spcFirstLastPara="1" wrap="square" lIns="0" tIns="0" rIns="0" bIns="0" anchor="t" anchorCtr="0">
            <a:spAutoFit/>
          </a:bodyPr>
          <a:lstStyle/>
          <a:p>
            <a:pPr marL="0" marR="0" lvl="0" indent="0" rtl="0">
              <a:lnSpc>
                <a:spcPct val="80000"/>
              </a:lnSpc>
              <a:spcBef>
                <a:spcPts val="0"/>
              </a:spcBef>
              <a:spcAft>
                <a:spcPts val="0"/>
              </a:spcAft>
              <a:buNone/>
            </a:pPr>
            <a:r>
              <a:rPr lang="en-US" sz="90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SOCIAL SECURITY</a:t>
            </a:r>
          </a:p>
          <a:p>
            <a:pPr marL="0" marR="0" lvl="0" indent="0" rtl="0">
              <a:lnSpc>
                <a:spcPct val="80000"/>
              </a:lnSpc>
              <a:spcBef>
                <a:spcPts val="0"/>
              </a:spcBef>
              <a:spcAft>
                <a:spcPts val="0"/>
              </a:spcAft>
              <a:buNone/>
            </a:pPr>
            <a:r>
              <a:rPr lang="en-US" sz="9000" b="1" i="1" spc="-15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t>PAST. PRESENT. FUTURE.</a:t>
            </a:r>
            <a:endParaRPr sz="9000" b="1" i="1" spc="-15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endParaRPr>
          </a:p>
        </p:txBody>
      </p:sp>
      <p:pic>
        <p:nvPicPr>
          <p:cNvPr id="2" name="Picture 1" descr="Logo, company name&#10;&#10;Description automatically generated">
            <a:extLst>
              <a:ext uri="{FF2B5EF4-FFF2-40B4-BE49-F238E27FC236}">
                <a16:creationId xmlns:a16="http://schemas.microsoft.com/office/drawing/2014/main" id="{35B8552A-AD9A-3AA4-5718-D47E61F686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7739" y="8466460"/>
            <a:ext cx="2943997" cy="1471999"/>
          </a:xfrm>
          <a:prstGeom prst="rect">
            <a:avLst/>
          </a:prstGeom>
        </p:spPr>
      </p:pic>
      <p:sp>
        <p:nvSpPr>
          <p:cNvPr id="5" name="TextBox 4">
            <a:extLst>
              <a:ext uri="{FF2B5EF4-FFF2-40B4-BE49-F238E27FC236}">
                <a16:creationId xmlns:a16="http://schemas.microsoft.com/office/drawing/2014/main" id="{20A109B1-D7F3-6EC1-DA2A-B4ADFC149E10}"/>
              </a:ext>
            </a:extLst>
          </p:cNvPr>
          <p:cNvSpPr txBox="1"/>
          <p:nvPr/>
        </p:nvSpPr>
        <p:spPr>
          <a:xfrm>
            <a:off x="11875185" y="8879294"/>
            <a:ext cx="3015049" cy="646331"/>
          </a:xfrm>
          <a:prstGeom prst="rect">
            <a:avLst/>
          </a:prstGeom>
          <a:noFill/>
        </p:spPr>
        <p:txBody>
          <a:bodyPr wrap="square" rtlCol="0">
            <a:spAutoFit/>
          </a:bodyPr>
          <a:lstStyle/>
          <a:p>
            <a:pPr algn="r"/>
            <a:r>
              <a:rPr lang="en-US" sz="1800" dirty="0">
                <a:solidFill>
                  <a:schemeClr val="bg1"/>
                </a:solidFill>
                <a:latin typeface="Arial" panose="020B0604020202020204" pitchFamily="34" charset="0"/>
                <a:ea typeface="Roboto" panose="02000000000000000000" pitchFamily="2" charset="0"/>
                <a:cs typeface="Arial" panose="020B0604020202020204" pitchFamily="34" charset="0"/>
              </a:rPr>
              <a:t>000.000.0000</a:t>
            </a:r>
          </a:p>
          <a:p>
            <a:pPr algn="r"/>
            <a:r>
              <a:rPr lang="en-US" sz="1800" dirty="0" err="1">
                <a:solidFill>
                  <a:schemeClr val="bg1"/>
                </a:solidFill>
                <a:latin typeface="Arial" panose="020B0604020202020204" pitchFamily="34" charset="0"/>
                <a:ea typeface="Roboto" panose="02000000000000000000" pitchFamily="2" charset="0"/>
                <a:cs typeface="Arial" panose="020B0604020202020204" pitchFamily="34" charset="0"/>
              </a:rPr>
              <a:t>WebsiteURL.com</a:t>
            </a:r>
            <a:endParaRPr lang="en-US" sz="1800"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8" name="TextBox 7">
            <a:extLst>
              <a:ext uri="{FF2B5EF4-FFF2-40B4-BE49-F238E27FC236}">
                <a16:creationId xmlns:a16="http://schemas.microsoft.com/office/drawing/2014/main" id="{55F95F04-F96E-8397-5C04-860573FFCDD3}"/>
              </a:ext>
            </a:extLst>
          </p:cNvPr>
          <p:cNvSpPr txBox="1"/>
          <p:nvPr/>
        </p:nvSpPr>
        <p:spPr>
          <a:xfrm>
            <a:off x="15666463" y="8879295"/>
            <a:ext cx="3510537" cy="646331"/>
          </a:xfrm>
          <a:prstGeom prst="rect">
            <a:avLst/>
          </a:prstGeom>
          <a:noFill/>
        </p:spPr>
        <p:txBody>
          <a:bodyPr wrap="square" rtlCol="0">
            <a:spAutoFit/>
          </a:bodyPr>
          <a:lstStyle/>
          <a:p>
            <a:pPr algn="l"/>
            <a:r>
              <a:rPr lang="en-US" sz="1800" dirty="0">
                <a:solidFill>
                  <a:schemeClr val="bg1"/>
                </a:solidFill>
                <a:latin typeface="Arial" panose="020B0604020202020204" pitchFamily="34" charset="0"/>
                <a:ea typeface="Roboto" panose="02000000000000000000" pitchFamily="2" charset="0"/>
                <a:cs typeface="Arial" panose="020B0604020202020204" pitchFamily="34" charset="0"/>
              </a:rPr>
              <a:t>Address Line #1</a:t>
            </a:r>
            <a:br>
              <a:rPr lang="en-US" sz="1800" dirty="0">
                <a:solidFill>
                  <a:schemeClr val="bg1"/>
                </a:solidFill>
                <a:latin typeface="Arial" panose="020B0604020202020204" pitchFamily="34" charset="0"/>
                <a:ea typeface="Roboto" panose="02000000000000000000" pitchFamily="2" charset="0"/>
                <a:cs typeface="Arial" panose="020B0604020202020204" pitchFamily="34" charset="0"/>
              </a:rPr>
            </a:br>
            <a:r>
              <a:rPr lang="en-US" sz="1800" dirty="0">
                <a:solidFill>
                  <a:schemeClr val="bg1"/>
                </a:solidFill>
                <a:latin typeface="Arial" panose="020B0604020202020204" pitchFamily="34" charset="0"/>
                <a:ea typeface="Roboto" panose="02000000000000000000" pitchFamily="2" charset="0"/>
                <a:cs typeface="Arial" panose="020B0604020202020204" pitchFamily="34" charset="0"/>
              </a:rPr>
              <a:t>Address Line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a:extLst>
            <a:ext uri="{FF2B5EF4-FFF2-40B4-BE49-F238E27FC236}">
              <a16:creationId xmlns:a16="http://schemas.microsoft.com/office/drawing/2014/main" id="{B53A2DDA-7FBC-7E92-A7EF-A82263790D4E}"/>
            </a:ext>
          </a:extLst>
        </p:cNvPr>
        <p:cNvGrpSpPr/>
        <p:nvPr/>
      </p:nvGrpSpPr>
      <p:grpSpPr>
        <a:xfrm>
          <a:off x="0" y="0"/>
          <a:ext cx="0" cy="0"/>
          <a:chOff x="0" y="0"/>
          <a:chExt cx="0" cy="0"/>
        </a:xfrm>
      </p:grpSpPr>
      <p:sp>
        <p:nvSpPr>
          <p:cNvPr id="92" name="Google Shape;92;p10">
            <a:extLst>
              <a:ext uri="{FF2B5EF4-FFF2-40B4-BE49-F238E27FC236}">
                <a16:creationId xmlns:a16="http://schemas.microsoft.com/office/drawing/2014/main" id="{783ACAD7-4A8B-9B8F-F0F8-8048A0176BD0}"/>
              </a:ext>
            </a:extLst>
          </p:cNvPr>
          <p:cNvSpPr txBox="1"/>
          <p:nvPr/>
        </p:nvSpPr>
        <p:spPr>
          <a:xfrm>
            <a:off x="831287" y="3625837"/>
            <a:ext cx="10694404" cy="5847755"/>
          </a:xfrm>
          <a:prstGeom prst="rect">
            <a:avLst/>
          </a:prstGeom>
          <a:noFill/>
          <a:ln>
            <a:noFill/>
          </a:ln>
        </p:spPr>
        <p:txBody>
          <a:bodyPr spcFirstLastPara="1" wrap="square" lIns="0" tIns="0" rIns="0" bIns="0" anchor="t" anchorCtr="0">
            <a:spAutoFit/>
          </a:bodyPr>
          <a:lstStyle/>
          <a:p>
            <a:pPr>
              <a:buClr>
                <a:srgbClr val="D5AC61"/>
              </a:buClr>
            </a:pPr>
            <a:r>
              <a:rPr lang="en-US" sz="4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This presentation will help you </a:t>
            </a:r>
            <a:br>
              <a:rPr lang="en-US" sz="4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br>
            <a:r>
              <a:rPr lang="en-US" sz="4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understand Social Security</a:t>
            </a:r>
            <a:endParaRPr lang="en-US" sz="4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a:p>
            <a:pPr marL="571500" marR="0" lvl="0" indent="-571500" rtl="0">
              <a:lnSpc>
                <a:spcPct val="100000"/>
              </a:lnSpc>
              <a:spcBef>
                <a:spcPts val="0"/>
              </a:spcBef>
              <a:spcAft>
                <a:spcPts val="0"/>
              </a:spcAft>
              <a:buClr>
                <a:srgbClr val="D5AC61"/>
              </a:buClr>
              <a:buFont typeface="Wingdings" pitchFamily="2" charset="2"/>
              <a:buChar char="§"/>
            </a:pPr>
            <a:endParaRPr lang="en-US" sz="45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R="0" lvl="0" rtl="0">
              <a:lnSpc>
                <a:spcPct val="100000"/>
              </a:lnSpc>
              <a:spcBef>
                <a:spcPts val="0"/>
              </a:spcBef>
              <a:spcAft>
                <a:spcPts val="0"/>
              </a:spcAft>
              <a:buClr>
                <a:srgbClr val="D5AC61"/>
              </a:buClr>
            </a:pPr>
            <a: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The goal is to explain:</a:t>
            </a:r>
            <a:b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b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How Social Security was created</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How it has changed over time</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How legislative decisions have reshaped benefits</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Why future changes create both legislative and planning risks</a:t>
            </a:r>
          </a:p>
        </p:txBody>
      </p:sp>
      <p:sp>
        <p:nvSpPr>
          <p:cNvPr id="4" name="Google Shape;69;p8">
            <a:extLst>
              <a:ext uri="{FF2B5EF4-FFF2-40B4-BE49-F238E27FC236}">
                <a16:creationId xmlns:a16="http://schemas.microsoft.com/office/drawing/2014/main" id="{0CAE757C-74A1-5A10-D5D2-0B39D39E26F9}"/>
              </a:ext>
            </a:extLst>
          </p:cNvPr>
          <p:cNvSpPr txBox="1"/>
          <p:nvPr/>
        </p:nvSpPr>
        <p:spPr>
          <a:xfrm>
            <a:off x="831288" y="1112864"/>
            <a:ext cx="9498565"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THE PURPOSE OF THIS PRESENTATION</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pic>
        <p:nvPicPr>
          <p:cNvPr id="8" name="Google Shape;91;p10">
            <a:extLst>
              <a:ext uri="{FF2B5EF4-FFF2-40B4-BE49-F238E27FC236}">
                <a16:creationId xmlns:a16="http://schemas.microsoft.com/office/drawing/2014/main" id="{57423D57-6A69-A775-1E8E-DDF920E073C0}"/>
              </a:ext>
            </a:extLst>
          </p:cNvPr>
          <p:cNvPicPr preferRelativeResize="0"/>
          <p:nvPr/>
        </p:nvPicPr>
        <p:blipFill>
          <a:blip r:embed="rId3">
            <a:extLst>
              <a:ext uri="{BEBA8EAE-BF5A-486C-A8C5-ECC9F3942E4B}">
                <a14:imgProps xmlns:a14="http://schemas.microsoft.com/office/drawing/2010/main">
                  <a14:imgLayer r:embed="rId4">
                    <a14:imgEffect>
                      <a14:saturation sat="0"/>
                    </a14:imgEffect>
                  </a14:imgLayer>
                </a14:imgProps>
              </a:ext>
            </a:extLst>
          </a:blip>
          <a:srcRect l="38838" r="37408"/>
          <a:stretch/>
        </p:blipFill>
        <p:spPr>
          <a:xfrm>
            <a:off x="12151799" y="-1"/>
            <a:ext cx="6136199" cy="10286999"/>
          </a:xfrm>
          <a:prstGeom prst="rect">
            <a:avLst/>
          </a:prstGeom>
          <a:noFill/>
          <a:ln>
            <a:noFill/>
          </a:ln>
        </p:spPr>
      </p:pic>
      <p:cxnSp>
        <p:nvCxnSpPr>
          <p:cNvPr id="9" name="Straight Connector 8">
            <a:extLst>
              <a:ext uri="{FF2B5EF4-FFF2-40B4-BE49-F238E27FC236}">
                <a16:creationId xmlns:a16="http://schemas.microsoft.com/office/drawing/2014/main" id="{2756A96A-A18B-32E5-9B87-A47A841BE3A8}"/>
              </a:ext>
            </a:extLst>
          </p:cNvPr>
          <p:cNvCxnSpPr>
            <a:cxnSpLocks/>
          </p:cNvCxnSpPr>
          <p:nvPr/>
        </p:nvCxnSpPr>
        <p:spPr>
          <a:xfrm flipV="1">
            <a:off x="12151797" y="0"/>
            <a:ext cx="0" cy="10319442"/>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Google Shape;216;p17">
            <a:extLst>
              <a:ext uri="{FF2B5EF4-FFF2-40B4-BE49-F238E27FC236}">
                <a16:creationId xmlns:a16="http://schemas.microsoft.com/office/drawing/2014/main" id="{3681D3D9-0646-96C3-D14E-2A277FC12950}"/>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6" name="Rectangle 5">
            <a:extLst>
              <a:ext uri="{FF2B5EF4-FFF2-40B4-BE49-F238E27FC236}">
                <a16:creationId xmlns:a16="http://schemas.microsoft.com/office/drawing/2014/main" id="{393F2A20-96BA-75D9-9D38-5D9030D24FFE}"/>
              </a:ext>
            </a:extLst>
          </p:cNvPr>
          <p:cNvSpPr/>
          <p:nvPr/>
        </p:nvSpPr>
        <p:spPr>
          <a:xfrm>
            <a:off x="12182276" y="0"/>
            <a:ext cx="6136196" cy="10287000"/>
          </a:xfrm>
          <a:prstGeom prst="rect">
            <a:avLst/>
          </a:prstGeom>
          <a:solidFill>
            <a:schemeClr val="accent1">
              <a:lumMod val="60000"/>
              <a:lumOff val="40000"/>
              <a:alpha val="47911"/>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CF727F50-FBD9-AA7B-EB37-551412065607}"/>
              </a:ext>
            </a:extLst>
          </p:cNvPr>
          <p:cNvSpPr txBox="1"/>
          <p:nvPr/>
        </p:nvSpPr>
        <p:spPr>
          <a:xfrm>
            <a:off x="789002" y="9767504"/>
            <a:ext cx="10694404" cy="519494"/>
          </a:xfrm>
          <a:prstGeom prst="rect">
            <a:avLst/>
          </a:prstGeom>
          <a:noFill/>
        </p:spPr>
        <p:txBody>
          <a:bodyPr wrap="square" rtlCol="0">
            <a:spAutoFit/>
          </a:bodyPr>
          <a:lstStyle/>
          <a:p>
            <a:r>
              <a:rPr lang="en-US" i="1" dirty="0">
                <a:solidFill>
                  <a:srgbClr val="89A7DB"/>
                </a:solidFill>
              </a:rPr>
              <a:t>Source: Social Security Act of 1935. https://www.ssa.gov/history/35act.html. Accessed March 16, 2026.</a:t>
            </a:r>
          </a:p>
          <a:p>
            <a:endParaRPr lang="en-US" dirty="0"/>
          </a:p>
        </p:txBody>
      </p:sp>
    </p:spTree>
    <p:extLst>
      <p:ext uri="{BB962C8B-B14F-4D97-AF65-F5344CB8AC3E}">
        <p14:creationId xmlns:p14="http://schemas.microsoft.com/office/powerpoint/2010/main" val="4201517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97CB57-D493-B54F-B2AE-C1EA8E040AA4}"/>
              </a:ext>
            </a:extLst>
          </p:cNvPr>
          <p:cNvSpPr>
            <a:spLocks noGrp="1"/>
          </p:cNvSpPr>
          <p:nvPr>
            <p:ph idx="4294967295"/>
          </p:nvPr>
        </p:nvSpPr>
        <p:spPr>
          <a:xfrm>
            <a:off x="8306153" y="4647643"/>
            <a:ext cx="9080205" cy="4173538"/>
          </a:xfrm>
        </p:spPr>
        <p:txBody>
          <a:bodyPr>
            <a:normAutofit fontScale="92500" lnSpcReduction="10000"/>
          </a:bodyPr>
          <a:lstStyle/>
          <a:p>
            <a:r>
              <a:rPr lang="en-US" sz="3500" dirty="0">
                <a:solidFill>
                  <a:schemeClr val="bg1"/>
                </a:solidFill>
              </a:rPr>
              <a:t>Social Security is one of the most important retirement income sources for many Americans.</a:t>
            </a:r>
          </a:p>
          <a:p>
            <a:endParaRPr lang="en-US" sz="3500" dirty="0">
              <a:solidFill>
                <a:srgbClr val="D5AC61"/>
              </a:solidFill>
            </a:endParaRPr>
          </a:p>
          <a:p>
            <a:r>
              <a:rPr lang="en-US" sz="3500" b="1" dirty="0">
                <a:solidFill>
                  <a:schemeClr val="accent1">
                    <a:lumMod val="60000"/>
                    <a:lumOff val="40000"/>
                  </a:schemeClr>
                </a:solidFill>
              </a:rPr>
              <a:t>It is also one of the most misunderstood.</a:t>
            </a:r>
          </a:p>
          <a:p>
            <a:endParaRPr lang="en-US" sz="3500" dirty="0">
              <a:solidFill>
                <a:srgbClr val="D5AC61"/>
              </a:solidFill>
            </a:endParaRPr>
          </a:p>
          <a:p>
            <a:r>
              <a:rPr lang="en-US" sz="3500" dirty="0">
                <a:solidFill>
                  <a:schemeClr val="bg1"/>
                </a:solidFill>
              </a:rPr>
              <a:t>Most people view Social Security as a filing decision. In reality, it is a long-term system that has evolved through legislation and will continue to evolve.</a:t>
            </a:r>
          </a:p>
          <a:p>
            <a:pPr algn="ctr"/>
            <a:endParaRPr lang="en-US" sz="6600" dirty="0">
              <a:solidFill>
                <a:schemeClr val="bg1"/>
              </a:solidFill>
            </a:endParaRPr>
          </a:p>
        </p:txBody>
      </p:sp>
      <p:sp>
        <p:nvSpPr>
          <p:cNvPr id="6" name="Google Shape;69;p8">
            <a:extLst>
              <a:ext uri="{FF2B5EF4-FFF2-40B4-BE49-F238E27FC236}">
                <a16:creationId xmlns:a16="http://schemas.microsoft.com/office/drawing/2014/main" id="{0514C796-F9BE-F8FF-CB28-DEF11A0CF04E}"/>
              </a:ext>
            </a:extLst>
          </p:cNvPr>
          <p:cNvSpPr txBox="1"/>
          <p:nvPr/>
        </p:nvSpPr>
        <p:spPr>
          <a:xfrm>
            <a:off x="8306153" y="1173824"/>
            <a:ext cx="9080205" cy="2500685"/>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SOCIAL SECURITY IS A SYSTEM, NOT </a:t>
            </a:r>
            <a:b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b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A SINGLE DECISION</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11" name="Rectangle 10">
            <a:extLst>
              <a:ext uri="{FF2B5EF4-FFF2-40B4-BE49-F238E27FC236}">
                <a16:creationId xmlns:a16="http://schemas.microsoft.com/office/drawing/2014/main" id="{A8F22375-40E8-BE08-4A6E-5C839E0D1DAB}"/>
              </a:ext>
            </a:extLst>
          </p:cNvPr>
          <p:cNvSpPr/>
          <p:nvPr/>
        </p:nvSpPr>
        <p:spPr>
          <a:xfrm>
            <a:off x="0" y="0"/>
            <a:ext cx="7589520" cy="10287000"/>
          </a:xfrm>
          <a:prstGeom prst="rect">
            <a:avLst/>
          </a:prstGeom>
          <a:solidFill>
            <a:schemeClr val="accent1">
              <a:lumMod val="60000"/>
              <a:lumOff val="40000"/>
              <a:alpha val="47911"/>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A34A466-066C-7D33-9472-238C484E0DE1}"/>
              </a:ext>
            </a:extLst>
          </p:cNvPr>
          <p:cNvSpPr txBox="1"/>
          <p:nvPr/>
        </p:nvSpPr>
        <p:spPr>
          <a:xfrm>
            <a:off x="8306152" y="9667143"/>
            <a:ext cx="9475661" cy="954107"/>
          </a:xfrm>
          <a:prstGeom prst="rect">
            <a:avLst/>
          </a:prstGeom>
          <a:noFill/>
        </p:spPr>
        <p:txBody>
          <a:bodyPr wrap="square" rtlCol="0">
            <a:spAutoFit/>
          </a:bodyPr>
          <a:lstStyle/>
          <a:p>
            <a:r>
              <a:rPr lang="en-US" i="1" dirty="0">
                <a:solidFill>
                  <a:srgbClr val="89A7DB"/>
                </a:solidFill>
              </a:rPr>
              <a:t>Sources:  SSA Organizational History - https://www.ssa.gov/history/orghist.html. Accessed March 16, 2026.</a:t>
            </a:r>
          </a:p>
          <a:p>
            <a:r>
              <a:rPr lang="en-US" i="1" dirty="0">
                <a:solidFill>
                  <a:srgbClr val="89A7DB"/>
                </a:solidFill>
              </a:rPr>
              <a:t>SSA Historical Background - https://www.ssa.gov/history/briefhistory3.html. Accessed March 16, 2026.</a:t>
            </a:r>
          </a:p>
          <a:p>
            <a:endParaRPr lang="en-US" i="1" dirty="0">
              <a:solidFill>
                <a:srgbClr val="89A7DB"/>
              </a:solidFill>
            </a:endParaRPr>
          </a:p>
          <a:p>
            <a:endParaRPr lang="en-US" dirty="0"/>
          </a:p>
        </p:txBody>
      </p:sp>
    </p:spTree>
    <p:extLst>
      <p:ext uri="{BB962C8B-B14F-4D97-AF65-F5344CB8AC3E}">
        <p14:creationId xmlns:p14="http://schemas.microsoft.com/office/powerpoint/2010/main" val="355258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0E54DD73-BC5B-4257-1425-792A758B3572}"/>
              </a:ext>
            </a:extLst>
          </p:cNvPr>
          <p:cNvGraphicFramePr/>
          <p:nvPr>
            <p:extLst>
              <p:ext uri="{D42A27DB-BD31-4B8C-83A1-F6EECF244321}">
                <p14:modId xmlns:p14="http://schemas.microsoft.com/office/powerpoint/2010/main" val="3459849487"/>
              </p:ext>
            </p:extLst>
          </p:nvPr>
        </p:nvGraphicFramePr>
        <p:xfrm>
          <a:off x="8714411" y="2950758"/>
          <a:ext cx="8647994" cy="58576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Google Shape;69;p8">
            <a:extLst>
              <a:ext uri="{FF2B5EF4-FFF2-40B4-BE49-F238E27FC236}">
                <a16:creationId xmlns:a16="http://schemas.microsoft.com/office/drawing/2014/main" id="{0E4E8433-D1F1-C4E9-B5C6-F651C7C0D7CD}"/>
              </a:ext>
            </a:extLst>
          </p:cNvPr>
          <p:cNvSpPr txBox="1"/>
          <p:nvPr/>
        </p:nvSpPr>
        <p:spPr>
          <a:xfrm>
            <a:off x="831288" y="1112864"/>
            <a:ext cx="9498565" cy="833562"/>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TIMING MATTERS</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4" name="Google Shape;216;p17">
            <a:extLst>
              <a:ext uri="{FF2B5EF4-FFF2-40B4-BE49-F238E27FC236}">
                <a16:creationId xmlns:a16="http://schemas.microsoft.com/office/drawing/2014/main" id="{1A0E2DAA-689A-A719-93AD-F2235366AA39}"/>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8" name="Google Shape;92;p10">
            <a:extLst>
              <a:ext uri="{FF2B5EF4-FFF2-40B4-BE49-F238E27FC236}">
                <a16:creationId xmlns:a16="http://schemas.microsoft.com/office/drawing/2014/main" id="{C7D3F83F-6149-7B3C-0A52-6CD4A189C327}"/>
              </a:ext>
            </a:extLst>
          </p:cNvPr>
          <p:cNvSpPr txBox="1"/>
          <p:nvPr/>
        </p:nvSpPr>
        <p:spPr>
          <a:xfrm>
            <a:off x="831288" y="3725131"/>
            <a:ext cx="7184953" cy="4308872"/>
          </a:xfrm>
          <a:prstGeom prst="rect">
            <a:avLst/>
          </a:prstGeom>
          <a:noFill/>
          <a:ln>
            <a:noFill/>
          </a:ln>
        </p:spPr>
        <p:txBody>
          <a:bodyPr spcFirstLastPara="1" wrap="square" lIns="0" tIns="0" rIns="0" bIns="0" anchor="t" anchorCtr="0">
            <a:spAutoFit/>
          </a:bodyPr>
          <a:lstStyle/>
          <a:p>
            <a:pPr algn="ctr">
              <a:buClr>
                <a:srgbClr val="D5AC61"/>
              </a:buClr>
            </a:pPr>
            <a:r>
              <a:rPr lang="en-US" sz="4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Timing is one of the most important retirement decision most people will ever make</a:t>
            </a:r>
          </a:p>
          <a:p>
            <a:pPr algn="ctr">
              <a:buClr>
                <a:srgbClr val="D5AC61"/>
              </a:buClr>
            </a:pP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algn="ctr">
              <a:buClr>
                <a:srgbClr val="D5AC61"/>
              </a:buClr>
            </a:pPr>
            <a: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The age at which you claim Social Security has a permanent impact on:</a:t>
            </a: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5" name="TextBox 4">
            <a:extLst>
              <a:ext uri="{FF2B5EF4-FFF2-40B4-BE49-F238E27FC236}">
                <a16:creationId xmlns:a16="http://schemas.microsoft.com/office/drawing/2014/main" id="{87BC4F66-CAF6-B2C3-81BE-AB2CD729AA32}"/>
              </a:ext>
            </a:extLst>
          </p:cNvPr>
          <p:cNvSpPr txBox="1"/>
          <p:nvPr/>
        </p:nvSpPr>
        <p:spPr>
          <a:xfrm>
            <a:off x="789002" y="9767504"/>
            <a:ext cx="13106612" cy="738664"/>
          </a:xfrm>
          <a:prstGeom prst="rect">
            <a:avLst/>
          </a:prstGeom>
          <a:noFill/>
        </p:spPr>
        <p:txBody>
          <a:bodyPr wrap="square" rtlCol="0">
            <a:spAutoFit/>
          </a:bodyPr>
          <a:lstStyle/>
          <a:p>
            <a:r>
              <a:rPr lang="en-US" i="1" dirty="0">
                <a:solidFill>
                  <a:srgbClr val="89A7DB"/>
                </a:solidFill>
              </a:rPr>
              <a:t>Source: Social Security Administration Filing Rules https://www.ssa.gov/benefits/retirement/planner/claiming.html. Accessed March 16, 2026.</a:t>
            </a:r>
          </a:p>
          <a:p>
            <a:endParaRPr lang="en-US" i="1" dirty="0">
              <a:solidFill>
                <a:schemeClr val="accent1">
                  <a:lumMod val="60000"/>
                  <a:lumOff val="40000"/>
                </a:schemeClr>
              </a:solidFill>
            </a:endParaRPr>
          </a:p>
          <a:p>
            <a:endParaRPr lang="en-US" dirty="0"/>
          </a:p>
        </p:txBody>
      </p:sp>
    </p:spTree>
    <p:extLst>
      <p:ext uri="{BB962C8B-B14F-4D97-AF65-F5344CB8AC3E}">
        <p14:creationId xmlns:p14="http://schemas.microsoft.com/office/powerpoint/2010/main" val="1023215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0">
          <a:extLst>
            <a:ext uri="{FF2B5EF4-FFF2-40B4-BE49-F238E27FC236}">
              <a16:creationId xmlns:a16="http://schemas.microsoft.com/office/drawing/2014/main" id="{EB1C4663-6E56-0DB9-5CDD-BB5E2271140C}"/>
            </a:ext>
          </a:extLst>
        </p:cNvPr>
        <p:cNvGrpSpPr/>
        <p:nvPr/>
      </p:nvGrpSpPr>
      <p:grpSpPr>
        <a:xfrm>
          <a:off x="0" y="0"/>
          <a:ext cx="0" cy="0"/>
          <a:chOff x="0" y="0"/>
          <a:chExt cx="0" cy="0"/>
        </a:xfrm>
      </p:grpSpPr>
      <p:sp>
        <p:nvSpPr>
          <p:cNvPr id="92" name="Google Shape;92;p10">
            <a:extLst>
              <a:ext uri="{FF2B5EF4-FFF2-40B4-BE49-F238E27FC236}">
                <a16:creationId xmlns:a16="http://schemas.microsoft.com/office/drawing/2014/main" id="{F960573E-38FC-2B71-4DEB-3CCFB586432F}"/>
              </a:ext>
            </a:extLst>
          </p:cNvPr>
          <p:cNvSpPr txBox="1"/>
          <p:nvPr/>
        </p:nvSpPr>
        <p:spPr>
          <a:xfrm>
            <a:off x="831287" y="3625837"/>
            <a:ext cx="9498565" cy="5232202"/>
          </a:xfrm>
          <a:prstGeom prst="rect">
            <a:avLst/>
          </a:prstGeom>
          <a:noFill/>
          <a:ln>
            <a:noFill/>
          </a:ln>
        </p:spPr>
        <p:txBody>
          <a:bodyPr spcFirstLastPara="1" wrap="square" lIns="0" tIns="0" rIns="0" bIns="0" anchor="t" anchorCtr="0">
            <a:spAutoFit/>
          </a:bodyPr>
          <a:lstStyle/>
          <a:p>
            <a:pPr>
              <a:buClr>
                <a:srgbClr val="D5AC61"/>
              </a:buClr>
            </a:pPr>
            <a:r>
              <a:rPr lang="en-US" sz="4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There is no universal right age to file.</a:t>
            </a:r>
            <a:endParaRPr lang="en-US" sz="4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a:p>
            <a:pPr marL="571500" marR="0" lvl="0" indent="-571500" rtl="0">
              <a:lnSpc>
                <a:spcPct val="100000"/>
              </a:lnSpc>
              <a:spcBef>
                <a:spcPts val="0"/>
              </a:spcBef>
              <a:spcAft>
                <a:spcPts val="0"/>
              </a:spcAft>
              <a:buClr>
                <a:srgbClr val="D5AC61"/>
              </a:buClr>
              <a:buFont typeface="Wingdings" pitchFamily="2" charset="2"/>
              <a:buChar char="§"/>
            </a:pPr>
            <a:endParaRPr lang="en-US" sz="45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R="0" lvl="0" rtl="0">
              <a:lnSpc>
                <a:spcPct val="100000"/>
              </a:lnSpc>
              <a:spcBef>
                <a:spcPts val="0"/>
              </a:spcBef>
              <a:spcAft>
                <a:spcPts val="0"/>
              </a:spcAft>
              <a:buClr>
                <a:srgbClr val="D5AC61"/>
              </a:buClr>
            </a:pPr>
            <a: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The correct timing depends on:</a:t>
            </a:r>
            <a:b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b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Your income needs</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Your health and longevity expectations</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Your marital status</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Your tax situation</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Your overall retirement plan</a:t>
            </a:r>
          </a:p>
        </p:txBody>
      </p:sp>
      <p:sp>
        <p:nvSpPr>
          <p:cNvPr id="4" name="Google Shape;69;p8">
            <a:extLst>
              <a:ext uri="{FF2B5EF4-FFF2-40B4-BE49-F238E27FC236}">
                <a16:creationId xmlns:a16="http://schemas.microsoft.com/office/drawing/2014/main" id="{ECAD3F60-2CB1-9896-FF84-A3971BABAC54}"/>
              </a:ext>
            </a:extLst>
          </p:cNvPr>
          <p:cNvSpPr txBox="1"/>
          <p:nvPr/>
        </p:nvSpPr>
        <p:spPr>
          <a:xfrm>
            <a:off x="831288" y="1112864"/>
            <a:ext cx="9498565"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FILING IS A PERSONAL DECISION</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12" name="Google Shape;216;p17">
            <a:extLst>
              <a:ext uri="{FF2B5EF4-FFF2-40B4-BE49-F238E27FC236}">
                <a16:creationId xmlns:a16="http://schemas.microsoft.com/office/drawing/2014/main" id="{9130708B-F08F-F99F-F4D5-C4A3CDD2DCF2}"/>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TextBox 1">
            <a:extLst>
              <a:ext uri="{FF2B5EF4-FFF2-40B4-BE49-F238E27FC236}">
                <a16:creationId xmlns:a16="http://schemas.microsoft.com/office/drawing/2014/main" id="{56E7690A-03B7-2056-EB63-DD19CD49CC59}"/>
              </a:ext>
            </a:extLst>
          </p:cNvPr>
          <p:cNvSpPr txBox="1"/>
          <p:nvPr/>
        </p:nvSpPr>
        <p:spPr>
          <a:xfrm>
            <a:off x="789002" y="9767504"/>
            <a:ext cx="9285727" cy="738664"/>
          </a:xfrm>
          <a:prstGeom prst="rect">
            <a:avLst/>
          </a:prstGeom>
          <a:noFill/>
        </p:spPr>
        <p:txBody>
          <a:bodyPr wrap="square" rtlCol="0">
            <a:spAutoFit/>
          </a:bodyPr>
          <a:lstStyle/>
          <a:p>
            <a:r>
              <a:rPr lang="en-US" i="1" dirty="0">
                <a:solidFill>
                  <a:srgbClr val="89A7DB"/>
                </a:solidFill>
              </a:rPr>
              <a:t>Source: Social Security Administration Plan for Retirement https://www.ssa.gov/retirement/plan-for-retirement. Accessed March 16, 2026.</a:t>
            </a:r>
          </a:p>
          <a:p>
            <a:endParaRPr lang="en-US" i="1" dirty="0">
              <a:solidFill>
                <a:srgbClr val="89A7DB"/>
              </a:solidFill>
            </a:endParaRPr>
          </a:p>
        </p:txBody>
      </p:sp>
    </p:spTree>
    <p:extLst>
      <p:ext uri="{BB962C8B-B14F-4D97-AF65-F5344CB8AC3E}">
        <p14:creationId xmlns:p14="http://schemas.microsoft.com/office/powerpoint/2010/main" val="2635042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a:extLst>
            <a:ext uri="{FF2B5EF4-FFF2-40B4-BE49-F238E27FC236}">
              <a16:creationId xmlns:a16="http://schemas.microsoft.com/office/drawing/2014/main" id="{4D8FF402-2D75-815C-A00A-51DF0EF1E788}"/>
            </a:ext>
          </a:extLst>
        </p:cNvPr>
        <p:cNvGrpSpPr/>
        <p:nvPr/>
      </p:nvGrpSpPr>
      <p:grpSpPr>
        <a:xfrm>
          <a:off x="0" y="0"/>
          <a:ext cx="0" cy="0"/>
          <a:chOff x="0" y="0"/>
          <a:chExt cx="0" cy="0"/>
        </a:xfrm>
      </p:grpSpPr>
      <p:sp>
        <p:nvSpPr>
          <p:cNvPr id="92" name="Google Shape;92;p10">
            <a:extLst>
              <a:ext uri="{FF2B5EF4-FFF2-40B4-BE49-F238E27FC236}">
                <a16:creationId xmlns:a16="http://schemas.microsoft.com/office/drawing/2014/main" id="{D3F87F2A-E278-53F2-6582-477718FF4AB3}"/>
              </a:ext>
            </a:extLst>
          </p:cNvPr>
          <p:cNvSpPr txBox="1"/>
          <p:nvPr/>
        </p:nvSpPr>
        <p:spPr>
          <a:xfrm>
            <a:off x="831287" y="3625837"/>
            <a:ext cx="8312713" cy="4847481"/>
          </a:xfrm>
          <a:prstGeom prst="rect">
            <a:avLst/>
          </a:prstGeom>
          <a:noFill/>
          <a:ln>
            <a:noFill/>
          </a:ln>
        </p:spPr>
        <p:txBody>
          <a:bodyPr spcFirstLastPara="1" wrap="square" lIns="0" tIns="0" rIns="0" bIns="0" anchor="t" anchorCtr="0">
            <a:spAutoFit/>
          </a:bodyPr>
          <a:lstStyle/>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Social Security was created in 1935 during the Great Depression.</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endPar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It was designed as a national safety net to help prevent poverty in old age.</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endPar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It was never intended to replace personal savings or function as a complete retirement plan.</a:t>
            </a:r>
          </a:p>
        </p:txBody>
      </p:sp>
      <p:sp>
        <p:nvSpPr>
          <p:cNvPr id="4" name="Google Shape;69;p8">
            <a:extLst>
              <a:ext uri="{FF2B5EF4-FFF2-40B4-BE49-F238E27FC236}">
                <a16:creationId xmlns:a16="http://schemas.microsoft.com/office/drawing/2014/main" id="{BEC1D309-1333-2F5D-8F47-D6CFD062AF15}"/>
              </a:ext>
            </a:extLst>
          </p:cNvPr>
          <p:cNvSpPr txBox="1"/>
          <p:nvPr/>
        </p:nvSpPr>
        <p:spPr>
          <a:xfrm>
            <a:off x="831288" y="1112864"/>
            <a:ext cx="9498565"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THE CREATION OF SOCIAL SECURITY</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12" name="Google Shape;216;p17">
            <a:extLst>
              <a:ext uri="{FF2B5EF4-FFF2-40B4-BE49-F238E27FC236}">
                <a16:creationId xmlns:a16="http://schemas.microsoft.com/office/drawing/2014/main" id="{EB0B15DB-F10D-DD67-19A6-9E57EB9A1F39}"/>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Google Shape;92;p10">
            <a:extLst>
              <a:ext uri="{FF2B5EF4-FFF2-40B4-BE49-F238E27FC236}">
                <a16:creationId xmlns:a16="http://schemas.microsoft.com/office/drawing/2014/main" id="{9F81BC9B-650A-0B8F-2CEF-1E17F148332B}"/>
              </a:ext>
            </a:extLst>
          </p:cNvPr>
          <p:cNvSpPr txBox="1"/>
          <p:nvPr/>
        </p:nvSpPr>
        <p:spPr>
          <a:xfrm>
            <a:off x="831287"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THE PAST</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pic>
        <p:nvPicPr>
          <p:cNvPr id="5" name="Picture 4" descr="A line of men standing in a line&#10;&#10;AI-generated content may be incorrect.">
            <a:extLst>
              <a:ext uri="{FF2B5EF4-FFF2-40B4-BE49-F238E27FC236}">
                <a16:creationId xmlns:a16="http://schemas.microsoft.com/office/drawing/2014/main" id="{EE6E9DDD-ED39-55E3-5B0D-D8C70C097178}"/>
              </a:ext>
            </a:extLst>
          </p:cNvPr>
          <p:cNvPicPr>
            <a:picLocks noChangeAspect="1"/>
          </p:cNvPicPr>
          <p:nvPr/>
        </p:nvPicPr>
        <p:blipFill>
          <a:blip r:embed="rId3"/>
          <a:srcRect r="15281"/>
          <a:stretch>
            <a:fillRect/>
          </a:stretch>
        </p:blipFill>
        <p:spPr>
          <a:xfrm>
            <a:off x="10727777" y="0"/>
            <a:ext cx="7796615" cy="10317480"/>
          </a:xfrm>
          <a:prstGeom prst="rect">
            <a:avLst/>
          </a:prstGeom>
        </p:spPr>
      </p:pic>
      <p:sp>
        <p:nvSpPr>
          <p:cNvPr id="7" name="TextBox 6">
            <a:extLst>
              <a:ext uri="{FF2B5EF4-FFF2-40B4-BE49-F238E27FC236}">
                <a16:creationId xmlns:a16="http://schemas.microsoft.com/office/drawing/2014/main" id="{161DF6A9-07D2-7CD9-2D50-457589B182B9}"/>
              </a:ext>
            </a:extLst>
          </p:cNvPr>
          <p:cNvSpPr txBox="1"/>
          <p:nvPr/>
        </p:nvSpPr>
        <p:spPr>
          <a:xfrm>
            <a:off x="789002" y="9767504"/>
            <a:ext cx="10694404" cy="738664"/>
          </a:xfrm>
          <a:prstGeom prst="rect">
            <a:avLst/>
          </a:prstGeom>
          <a:noFill/>
        </p:spPr>
        <p:txBody>
          <a:bodyPr wrap="square" rtlCol="0">
            <a:spAutoFit/>
          </a:bodyPr>
          <a:lstStyle/>
          <a:p>
            <a:r>
              <a:rPr lang="en-US" i="1" dirty="0">
                <a:solidFill>
                  <a:srgbClr val="89A7DB"/>
                </a:solidFill>
              </a:rPr>
              <a:t>Source: Social Security Act of 1935  https://www.ssa.gov/history/35act.html. Accessed March 16, 2026.</a:t>
            </a:r>
          </a:p>
          <a:p>
            <a:endParaRPr lang="en-US" i="1" dirty="0">
              <a:solidFill>
                <a:schemeClr val="accent1">
                  <a:lumMod val="60000"/>
                  <a:lumOff val="40000"/>
                </a:schemeClr>
              </a:solidFill>
            </a:endParaRPr>
          </a:p>
          <a:p>
            <a:endParaRPr lang="en-US" dirty="0"/>
          </a:p>
        </p:txBody>
      </p:sp>
    </p:spTree>
    <p:extLst>
      <p:ext uri="{BB962C8B-B14F-4D97-AF65-F5344CB8AC3E}">
        <p14:creationId xmlns:p14="http://schemas.microsoft.com/office/powerpoint/2010/main" val="2176518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0">
          <a:extLst>
            <a:ext uri="{FF2B5EF4-FFF2-40B4-BE49-F238E27FC236}">
              <a16:creationId xmlns:a16="http://schemas.microsoft.com/office/drawing/2014/main" id="{5DF59A0D-BEB9-52E1-1F06-0FBC0D05FA3E}"/>
            </a:ext>
          </a:extLst>
        </p:cNvPr>
        <p:cNvGrpSpPr/>
        <p:nvPr/>
      </p:nvGrpSpPr>
      <p:grpSpPr>
        <a:xfrm>
          <a:off x="0" y="0"/>
          <a:ext cx="0" cy="0"/>
          <a:chOff x="0" y="0"/>
          <a:chExt cx="0" cy="0"/>
        </a:xfrm>
      </p:grpSpPr>
      <p:sp>
        <p:nvSpPr>
          <p:cNvPr id="92" name="Google Shape;92;p10">
            <a:extLst>
              <a:ext uri="{FF2B5EF4-FFF2-40B4-BE49-F238E27FC236}">
                <a16:creationId xmlns:a16="http://schemas.microsoft.com/office/drawing/2014/main" id="{F2FBABAF-2150-B21B-5EA8-D426B112907A}"/>
              </a:ext>
            </a:extLst>
          </p:cNvPr>
          <p:cNvSpPr txBox="1"/>
          <p:nvPr/>
        </p:nvSpPr>
        <p:spPr>
          <a:xfrm>
            <a:off x="831287" y="3842234"/>
            <a:ext cx="8708953" cy="4308872"/>
          </a:xfrm>
          <a:prstGeom prst="rect">
            <a:avLst/>
          </a:prstGeom>
          <a:noFill/>
          <a:ln>
            <a:noFill/>
          </a:ln>
        </p:spPr>
        <p:txBody>
          <a:bodyPr spcFirstLastPara="1" wrap="square" lIns="0" tIns="0" rIns="0" bIns="0" anchor="t" anchorCtr="0">
            <a:spAutoFit/>
          </a:bodyPr>
          <a:lstStyle/>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Ida May Fuller received the first monthly Social Security payment in 1940.</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She paid very little into the system because it had only recently begun.</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She lived long enough to receive far more in benefits than she contributed.</a:t>
            </a:r>
            <a:b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br>
            <a:r>
              <a:rPr lang="en-US" sz="35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Her story highlights the demographic pressure created by longer lifespans.</a:t>
            </a:r>
          </a:p>
        </p:txBody>
      </p:sp>
      <p:sp>
        <p:nvSpPr>
          <p:cNvPr id="4" name="Google Shape;69;p8">
            <a:extLst>
              <a:ext uri="{FF2B5EF4-FFF2-40B4-BE49-F238E27FC236}">
                <a16:creationId xmlns:a16="http://schemas.microsoft.com/office/drawing/2014/main" id="{15115B79-C38B-764F-2FD3-9C4FB44540A8}"/>
              </a:ext>
            </a:extLst>
          </p:cNvPr>
          <p:cNvSpPr txBox="1"/>
          <p:nvPr/>
        </p:nvSpPr>
        <p:spPr>
          <a:xfrm>
            <a:off x="831288" y="1112864"/>
            <a:ext cx="9498565" cy="2500685"/>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THE FIRST BENEFICIARY, </a:t>
            </a:r>
            <a:b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b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IDA MAY FULLER</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12" name="Google Shape;216;p17">
            <a:extLst>
              <a:ext uri="{FF2B5EF4-FFF2-40B4-BE49-F238E27FC236}">
                <a16:creationId xmlns:a16="http://schemas.microsoft.com/office/drawing/2014/main" id="{404D85CB-488B-0EBF-EF09-5896A5504978}"/>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Google Shape;92;p10">
            <a:extLst>
              <a:ext uri="{FF2B5EF4-FFF2-40B4-BE49-F238E27FC236}">
                <a16:creationId xmlns:a16="http://schemas.microsoft.com/office/drawing/2014/main" id="{DD491897-346E-E026-886A-F6C53CA2465A}"/>
              </a:ext>
            </a:extLst>
          </p:cNvPr>
          <p:cNvSpPr txBox="1"/>
          <p:nvPr/>
        </p:nvSpPr>
        <p:spPr>
          <a:xfrm>
            <a:off x="831287"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THE PAST</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pic>
        <p:nvPicPr>
          <p:cNvPr id="5" name="Picture 4">
            <a:extLst>
              <a:ext uri="{FF2B5EF4-FFF2-40B4-BE49-F238E27FC236}">
                <a16:creationId xmlns:a16="http://schemas.microsoft.com/office/drawing/2014/main" id="{0D6268C9-EECF-24C5-E678-505A3803DE3F}"/>
              </a:ext>
            </a:extLst>
          </p:cNvPr>
          <p:cNvPicPr>
            <a:picLocks noChangeAspect="1"/>
          </p:cNvPicPr>
          <p:nvPr/>
        </p:nvPicPr>
        <p:blipFill>
          <a:blip r:embed="rId3"/>
          <a:srcRect l="3006" r="3006"/>
          <a:stretch/>
        </p:blipFill>
        <p:spPr>
          <a:xfrm>
            <a:off x="10727777" y="0"/>
            <a:ext cx="7796615" cy="10317480"/>
          </a:xfrm>
          <a:prstGeom prst="rect">
            <a:avLst/>
          </a:prstGeom>
        </p:spPr>
      </p:pic>
      <p:sp>
        <p:nvSpPr>
          <p:cNvPr id="3" name="TextBox 2">
            <a:extLst>
              <a:ext uri="{FF2B5EF4-FFF2-40B4-BE49-F238E27FC236}">
                <a16:creationId xmlns:a16="http://schemas.microsoft.com/office/drawing/2014/main" id="{45E157BE-2DAF-A559-E262-178804C2DD06}"/>
              </a:ext>
            </a:extLst>
          </p:cNvPr>
          <p:cNvSpPr txBox="1"/>
          <p:nvPr/>
        </p:nvSpPr>
        <p:spPr>
          <a:xfrm>
            <a:off x="831287" y="9767537"/>
            <a:ext cx="10694404" cy="738664"/>
          </a:xfrm>
          <a:prstGeom prst="rect">
            <a:avLst/>
          </a:prstGeom>
          <a:noFill/>
        </p:spPr>
        <p:txBody>
          <a:bodyPr wrap="square" rtlCol="0">
            <a:spAutoFit/>
          </a:bodyPr>
          <a:lstStyle/>
          <a:p>
            <a:r>
              <a:rPr lang="en-US" i="1" dirty="0">
                <a:solidFill>
                  <a:srgbClr val="89A7DB"/>
                </a:solidFill>
              </a:rPr>
              <a:t>Sources: Ida May Fuller history - https://www.ssa.gov/history/imf.html. Accessed March 16, 2026</a:t>
            </a:r>
            <a:r>
              <a:rPr lang="en-US" i="1" dirty="0">
                <a:solidFill>
                  <a:schemeClr val="accent1">
                    <a:lumMod val="60000"/>
                    <a:lumOff val="40000"/>
                  </a:schemeClr>
                </a:solidFill>
              </a:rPr>
              <a:t>.</a:t>
            </a:r>
          </a:p>
          <a:p>
            <a:endParaRPr lang="en-US" i="1" dirty="0">
              <a:solidFill>
                <a:schemeClr val="accent1">
                  <a:lumMod val="60000"/>
                  <a:lumOff val="40000"/>
                </a:schemeClr>
              </a:solidFill>
            </a:endParaRPr>
          </a:p>
          <a:p>
            <a:endParaRPr lang="en-US" i="1" dirty="0">
              <a:solidFill>
                <a:schemeClr val="accent1">
                  <a:lumMod val="60000"/>
                  <a:lumOff val="40000"/>
                </a:schemeClr>
              </a:solidFill>
            </a:endParaRPr>
          </a:p>
        </p:txBody>
      </p:sp>
    </p:spTree>
    <p:extLst>
      <p:ext uri="{BB962C8B-B14F-4D97-AF65-F5344CB8AC3E}">
        <p14:creationId xmlns:p14="http://schemas.microsoft.com/office/powerpoint/2010/main" val="740523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0">
          <a:extLst>
            <a:ext uri="{FF2B5EF4-FFF2-40B4-BE49-F238E27FC236}">
              <a16:creationId xmlns:a16="http://schemas.microsoft.com/office/drawing/2014/main" id="{11F485CC-4059-B248-12B7-54DB52389C7B}"/>
            </a:ext>
          </a:extLst>
        </p:cNvPr>
        <p:cNvGrpSpPr/>
        <p:nvPr/>
      </p:nvGrpSpPr>
      <p:grpSpPr>
        <a:xfrm>
          <a:off x="0" y="0"/>
          <a:ext cx="0" cy="0"/>
          <a:chOff x="0" y="0"/>
          <a:chExt cx="0" cy="0"/>
        </a:xfrm>
      </p:grpSpPr>
      <p:sp>
        <p:nvSpPr>
          <p:cNvPr id="92" name="Google Shape;92;p10">
            <a:extLst>
              <a:ext uri="{FF2B5EF4-FFF2-40B4-BE49-F238E27FC236}">
                <a16:creationId xmlns:a16="http://schemas.microsoft.com/office/drawing/2014/main" id="{A7AF2A5A-9385-3B2D-1B60-F4BADF03A674}"/>
              </a:ext>
            </a:extLst>
          </p:cNvPr>
          <p:cNvSpPr txBox="1"/>
          <p:nvPr/>
        </p:nvSpPr>
        <p:spPr>
          <a:xfrm>
            <a:off x="831287" y="4159759"/>
            <a:ext cx="9498565" cy="4078039"/>
          </a:xfrm>
          <a:prstGeom prst="rect">
            <a:avLst/>
          </a:prstGeom>
          <a:noFill/>
          <a:ln>
            <a:noFill/>
          </a:ln>
        </p:spPr>
        <p:txBody>
          <a:bodyPr spcFirstLastPara="1" wrap="square" lIns="0" tIns="0" rIns="0" bIns="0" anchor="t" anchorCtr="0">
            <a:spAutoFit/>
          </a:bodyPr>
          <a:lstStyle/>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Benefits were modest</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Life expectancy was shorter</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Fewer people collected benefits</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Benefits were completely tax-free</a:t>
            </a:r>
            <a:b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br>
            <a:endPar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R="0" lvl="0" rtl="0">
              <a:lnSpc>
                <a:spcPct val="100000"/>
              </a:lnSpc>
              <a:spcBef>
                <a:spcPts val="0"/>
              </a:spcBef>
              <a:spcAft>
                <a:spcPts val="0"/>
              </a:spcAft>
              <a:buClr>
                <a:schemeClr val="accent1">
                  <a:lumMod val="60000"/>
                  <a:lumOff val="40000"/>
                </a:schemeClr>
              </a:buClr>
            </a:pPr>
            <a:r>
              <a:rPr lang="en-US" sz="45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Social Security was designed to supplement income, not replace it.</a:t>
            </a:r>
          </a:p>
        </p:txBody>
      </p:sp>
      <p:sp>
        <p:nvSpPr>
          <p:cNvPr id="4" name="Google Shape;69;p8">
            <a:extLst>
              <a:ext uri="{FF2B5EF4-FFF2-40B4-BE49-F238E27FC236}">
                <a16:creationId xmlns:a16="http://schemas.microsoft.com/office/drawing/2014/main" id="{3E7E9C3C-8793-9FEF-C0E4-45860C5BEC24}"/>
              </a:ext>
            </a:extLst>
          </p:cNvPr>
          <p:cNvSpPr txBox="1"/>
          <p:nvPr/>
        </p:nvSpPr>
        <p:spPr>
          <a:xfrm>
            <a:off x="831288" y="1112864"/>
            <a:ext cx="9498565"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ORIGINAL INTENT OF SOCIAL SECURITY</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12" name="Google Shape;216;p17">
            <a:extLst>
              <a:ext uri="{FF2B5EF4-FFF2-40B4-BE49-F238E27FC236}">
                <a16:creationId xmlns:a16="http://schemas.microsoft.com/office/drawing/2014/main" id="{104BD520-9BC1-A4B7-8621-B3127C720247}"/>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Google Shape;92;p10">
            <a:extLst>
              <a:ext uri="{FF2B5EF4-FFF2-40B4-BE49-F238E27FC236}">
                <a16:creationId xmlns:a16="http://schemas.microsoft.com/office/drawing/2014/main" id="{A211BDBF-2BF9-4FE2-5FE2-4A5295CC328F}"/>
              </a:ext>
            </a:extLst>
          </p:cNvPr>
          <p:cNvSpPr txBox="1"/>
          <p:nvPr/>
        </p:nvSpPr>
        <p:spPr>
          <a:xfrm>
            <a:off x="831287"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THE PAST</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pic>
        <p:nvPicPr>
          <p:cNvPr id="5" name="Picture 4">
            <a:extLst>
              <a:ext uri="{FF2B5EF4-FFF2-40B4-BE49-F238E27FC236}">
                <a16:creationId xmlns:a16="http://schemas.microsoft.com/office/drawing/2014/main" id="{C1D1EFC8-46C5-9E30-6ACE-B4009F697FAC}"/>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rcRect l="60498" t="30780" r="4646"/>
          <a:stretch>
            <a:fillRect/>
          </a:stretch>
        </p:blipFill>
        <p:spPr>
          <a:xfrm>
            <a:off x="10727777" y="0"/>
            <a:ext cx="7796615" cy="10317480"/>
          </a:xfrm>
          <a:prstGeom prst="rect">
            <a:avLst/>
          </a:prstGeom>
        </p:spPr>
      </p:pic>
      <p:sp>
        <p:nvSpPr>
          <p:cNvPr id="3" name="TextBox 2">
            <a:extLst>
              <a:ext uri="{FF2B5EF4-FFF2-40B4-BE49-F238E27FC236}">
                <a16:creationId xmlns:a16="http://schemas.microsoft.com/office/drawing/2014/main" id="{630F2B8F-3910-8A3B-7A8C-8DE1E683866A}"/>
              </a:ext>
            </a:extLst>
          </p:cNvPr>
          <p:cNvSpPr txBox="1"/>
          <p:nvPr/>
        </p:nvSpPr>
        <p:spPr>
          <a:xfrm>
            <a:off x="789002" y="9767504"/>
            <a:ext cx="8779541" cy="738664"/>
          </a:xfrm>
          <a:prstGeom prst="rect">
            <a:avLst/>
          </a:prstGeom>
          <a:noFill/>
        </p:spPr>
        <p:txBody>
          <a:bodyPr wrap="square" rtlCol="0">
            <a:spAutoFit/>
          </a:bodyPr>
          <a:lstStyle/>
          <a:p>
            <a:r>
              <a:rPr lang="en-US" i="1" dirty="0">
                <a:solidFill>
                  <a:srgbClr val="89A7DB"/>
                </a:solidFill>
              </a:rPr>
              <a:t>Source: Social Security Administration historical design - https://www.ssa.gov/history/briefhistory3.html. Accessed March 16, 2026</a:t>
            </a:r>
          </a:p>
          <a:p>
            <a:endParaRPr lang="en-US" dirty="0"/>
          </a:p>
        </p:txBody>
      </p:sp>
    </p:spTree>
    <p:extLst>
      <p:ext uri="{BB962C8B-B14F-4D97-AF65-F5344CB8AC3E}">
        <p14:creationId xmlns:p14="http://schemas.microsoft.com/office/powerpoint/2010/main" val="476814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0">
          <a:extLst>
            <a:ext uri="{FF2B5EF4-FFF2-40B4-BE49-F238E27FC236}">
              <a16:creationId xmlns:a16="http://schemas.microsoft.com/office/drawing/2014/main" id="{3D3A8618-15E1-3C5E-7D56-15840C39EECA}"/>
            </a:ext>
          </a:extLst>
        </p:cNvPr>
        <p:cNvGrpSpPr/>
        <p:nvPr/>
      </p:nvGrpSpPr>
      <p:grpSpPr>
        <a:xfrm>
          <a:off x="0" y="0"/>
          <a:ext cx="0" cy="0"/>
          <a:chOff x="0" y="0"/>
          <a:chExt cx="0" cy="0"/>
        </a:xfrm>
      </p:grpSpPr>
      <p:sp>
        <p:nvSpPr>
          <p:cNvPr id="92" name="Google Shape;92;p10">
            <a:extLst>
              <a:ext uri="{FF2B5EF4-FFF2-40B4-BE49-F238E27FC236}">
                <a16:creationId xmlns:a16="http://schemas.microsoft.com/office/drawing/2014/main" id="{64D4919C-93B6-D00F-D35B-C188CBE147C8}"/>
              </a:ext>
            </a:extLst>
          </p:cNvPr>
          <p:cNvSpPr txBox="1"/>
          <p:nvPr/>
        </p:nvSpPr>
        <p:spPr>
          <a:xfrm>
            <a:off x="831287" y="5242560"/>
            <a:ext cx="9257593" cy="4462760"/>
          </a:xfrm>
          <a:prstGeom prst="rect">
            <a:avLst/>
          </a:prstGeom>
          <a:noFill/>
          <a:ln>
            <a:noFill/>
          </a:ln>
        </p:spPr>
        <p:txBody>
          <a:bodyPr spcFirstLastPara="1" wrap="square" lIns="0" tIns="0" rIns="0" bIns="0" anchor="t" anchorCtr="0">
            <a:spAutoFit/>
          </a:bodyPr>
          <a:lstStyle/>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When Social Security was created, benefits were not taxable.</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There was no expectation that Social Security income would ever be subject to federal income tax.</a:t>
            </a:r>
          </a:p>
          <a:p>
            <a:pPr marL="571500" marR="0" lvl="0" indent="-571500" rtl="0">
              <a:lnSpc>
                <a:spcPct val="100000"/>
              </a:lnSpc>
              <a:spcBef>
                <a:spcPts val="0"/>
              </a:spcBef>
              <a:spcAft>
                <a:spcPts val="0"/>
              </a:spcAft>
              <a:buClr>
                <a:schemeClr val="accent1">
                  <a:lumMod val="60000"/>
                  <a:lumOff val="40000"/>
                </a:schemeClr>
              </a:buClr>
              <a:buFont typeface="Wingdings" pitchFamily="2" charset="2"/>
              <a:buChar cha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Taxation was introduced later as a response to a financial strain on the system.</a:t>
            </a:r>
            <a:b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br>
            <a:endParaRPr lang="en-US" sz="45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endParaRPr>
          </a:p>
        </p:txBody>
      </p:sp>
      <p:sp>
        <p:nvSpPr>
          <p:cNvPr id="4" name="Google Shape;69;p8">
            <a:extLst>
              <a:ext uri="{FF2B5EF4-FFF2-40B4-BE49-F238E27FC236}">
                <a16:creationId xmlns:a16="http://schemas.microsoft.com/office/drawing/2014/main" id="{FDB4EC08-4F6F-7D26-2621-06203A81F65D}"/>
              </a:ext>
            </a:extLst>
          </p:cNvPr>
          <p:cNvSpPr txBox="1"/>
          <p:nvPr/>
        </p:nvSpPr>
        <p:spPr>
          <a:xfrm>
            <a:off x="831288" y="1112864"/>
            <a:ext cx="9498565" cy="3334246"/>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SOCIAL SECURITY WAS NEVER INTENDED TO </a:t>
            </a:r>
            <a:b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b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BE TAXED</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12" name="Google Shape;216;p17">
            <a:extLst>
              <a:ext uri="{FF2B5EF4-FFF2-40B4-BE49-F238E27FC236}">
                <a16:creationId xmlns:a16="http://schemas.microsoft.com/office/drawing/2014/main" id="{9910E306-7EA4-1CC7-252D-CBE3585537B8}"/>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Google Shape;92;p10">
            <a:extLst>
              <a:ext uri="{FF2B5EF4-FFF2-40B4-BE49-F238E27FC236}">
                <a16:creationId xmlns:a16="http://schemas.microsoft.com/office/drawing/2014/main" id="{7D6390AC-3F85-72DA-F41A-6935FC02DAFF}"/>
              </a:ext>
            </a:extLst>
          </p:cNvPr>
          <p:cNvSpPr txBox="1"/>
          <p:nvPr/>
        </p:nvSpPr>
        <p:spPr>
          <a:xfrm>
            <a:off x="831287"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THE PAST</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pic>
        <p:nvPicPr>
          <p:cNvPr id="5" name="Picture 4">
            <a:extLst>
              <a:ext uri="{FF2B5EF4-FFF2-40B4-BE49-F238E27FC236}">
                <a16:creationId xmlns:a16="http://schemas.microsoft.com/office/drawing/2014/main" id="{FFFB0BE9-A743-E89B-7A09-68081FD093D5}"/>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rcRect l="60498" t="30780" r="4646"/>
          <a:stretch>
            <a:fillRect/>
          </a:stretch>
        </p:blipFill>
        <p:spPr>
          <a:xfrm>
            <a:off x="10727777" y="0"/>
            <a:ext cx="7796615" cy="10317480"/>
          </a:xfrm>
          <a:prstGeom prst="rect">
            <a:avLst/>
          </a:prstGeom>
        </p:spPr>
      </p:pic>
      <p:sp>
        <p:nvSpPr>
          <p:cNvPr id="6" name="TextBox 5">
            <a:extLst>
              <a:ext uri="{FF2B5EF4-FFF2-40B4-BE49-F238E27FC236}">
                <a16:creationId xmlns:a16="http://schemas.microsoft.com/office/drawing/2014/main" id="{A760A7A7-1253-892F-10B0-1DEFB20FB8E0}"/>
              </a:ext>
            </a:extLst>
          </p:cNvPr>
          <p:cNvSpPr txBox="1"/>
          <p:nvPr/>
        </p:nvSpPr>
        <p:spPr>
          <a:xfrm>
            <a:off x="789002" y="9767504"/>
            <a:ext cx="8779541" cy="738664"/>
          </a:xfrm>
          <a:prstGeom prst="rect">
            <a:avLst/>
          </a:prstGeom>
          <a:noFill/>
        </p:spPr>
        <p:txBody>
          <a:bodyPr wrap="square" rtlCol="0">
            <a:spAutoFit/>
          </a:bodyPr>
          <a:lstStyle/>
          <a:p>
            <a:r>
              <a:rPr lang="en-US" i="1" dirty="0">
                <a:solidFill>
                  <a:srgbClr val="89A7DB"/>
                </a:solidFill>
              </a:rPr>
              <a:t>Source: Social Security Administration historical design - https://www.ssa.gov/history/briefhistory3.html. Accessed March 16, 2026</a:t>
            </a:r>
          </a:p>
          <a:p>
            <a:endParaRPr lang="en-US" dirty="0"/>
          </a:p>
        </p:txBody>
      </p:sp>
    </p:spTree>
    <p:extLst>
      <p:ext uri="{BB962C8B-B14F-4D97-AF65-F5344CB8AC3E}">
        <p14:creationId xmlns:p14="http://schemas.microsoft.com/office/powerpoint/2010/main" val="3906206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8E714-131F-46C0-922C-B7C5AC51E6C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C78442-8EFC-D275-4AE4-3FA3A9F8E596}"/>
              </a:ext>
            </a:extLst>
          </p:cNvPr>
          <p:cNvSpPr>
            <a:spLocks noGrp="1"/>
          </p:cNvSpPr>
          <p:nvPr>
            <p:ph idx="4294967295"/>
          </p:nvPr>
        </p:nvSpPr>
        <p:spPr>
          <a:xfrm>
            <a:off x="8306153" y="3901440"/>
            <a:ext cx="9080205" cy="4919741"/>
          </a:xfrm>
        </p:spPr>
        <p:txBody>
          <a:bodyPr>
            <a:normAutofit/>
          </a:bodyPr>
          <a:lstStyle/>
          <a:p>
            <a:r>
              <a:rPr lang="en-US" sz="4500" b="1" dirty="0">
                <a:solidFill>
                  <a:schemeClr val="accent1">
                    <a:lumMod val="60000"/>
                    <a:lumOff val="40000"/>
                  </a:schemeClr>
                </a:solidFill>
              </a:rPr>
              <a:t>In 1983, Congress made Social Security benefits taxable for the first time.</a:t>
            </a:r>
          </a:p>
          <a:p>
            <a:endParaRPr lang="en-US" sz="4500" dirty="0">
              <a:solidFill>
                <a:srgbClr val="D5AC61"/>
              </a:solidFill>
            </a:endParaRPr>
          </a:p>
          <a:p>
            <a:r>
              <a:rPr lang="en-US" sz="4500" dirty="0">
                <a:solidFill>
                  <a:schemeClr val="bg1"/>
                </a:solidFill>
              </a:rPr>
              <a:t>This was positioned as a tax on higher-income retirees.</a:t>
            </a:r>
          </a:p>
          <a:p>
            <a:pPr algn="ctr"/>
            <a:endParaRPr lang="en-US" sz="6600" dirty="0">
              <a:solidFill>
                <a:schemeClr val="bg1"/>
              </a:solidFill>
            </a:endParaRPr>
          </a:p>
        </p:txBody>
      </p:sp>
      <p:sp>
        <p:nvSpPr>
          <p:cNvPr id="6" name="Google Shape;69;p8">
            <a:extLst>
              <a:ext uri="{FF2B5EF4-FFF2-40B4-BE49-F238E27FC236}">
                <a16:creationId xmlns:a16="http://schemas.microsoft.com/office/drawing/2014/main" id="{4ACF3ED4-0F5D-F9CF-1467-366AEA5EA5F2}"/>
              </a:ext>
            </a:extLst>
          </p:cNvPr>
          <p:cNvSpPr txBox="1"/>
          <p:nvPr/>
        </p:nvSpPr>
        <p:spPr>
          <a:xfrm>
            <a:off x="8306153" y="1173824"/>
            <a:ext cx="9080205"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TAXATION BEGINS IN 1983</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2" name="Google Shape;92;p10">
            <a:extLst>
              <a:ext uri="{FF2B5EF4-FFF2-40B4-BE49-F238E27FC236}">
                <a16:creationId xmlns:a16="http://schemas.microsoft.com/office/drawing/2014/main" id="{9F72ACBA-0F6B-BC97-F700-AC1225FD0B67}"/>
              </a:ext>
            </a:extLst>
          </p:cNvPr>
          <p:cNvSpPr txBox="1"/>
          <p:nvPr/>
        </p:nvSpPr>
        <p:spPr>
          <a:xfrm>
            <a:off x="8306153"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LEGISLATIVE CHANGES &amp; RISK</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
        <p:nvSpPr>
          <p:cNvPr id="4" name="TextBox 3">
            <a:extLst>
              <a:ext uri="{FF2B5EF4-FFF2-40B4-BE49-F238E27FC236}">
                <a16:creationId xmlns:a16="http://schemas.microsoft.com/office/drawing/2014/main" id="{B9E99458-6FF9-C979-E80E-9AA19D18FF8E}"/>
              </a:ext>
            </a:extLst>
          </p:cNvPr>
          <p:cNvSpPr txBox="1"/>
          <p:nvPr/>
        </p:nvSpPr>
        <p:spPr>
          <a:xfrm>
            <a:off x="8306153" y="9548336"/>
            <a:ext cx="10694404" cy="523220"/>
          </a:xfrm>
          <a:prstGeom prst="rect">
            <a:avLst/>
          </a:prstGeom>
          <a:noFill/>
        </p:spPr>
        <p:txBody>
          <a:bodyPr wrap="square" rtlCol="0">
            <a:spAutoFit/>
          </a:bodyPr>
          <a:lstStyle/>
          <a:p>
            <a:r>
              <a:rPr lang="en-US" i="1" dirty="0">
                <a:solidFill>
                  <a:srgbClr val="89A7DB"/>
                </a:solidFill>
              </a:rPr>
              <a:t>Sources: Taxation of SS - https://www.ssa.gov/oact/progdata/taxbenefits.html</a:t>
            </a:r>
          </a:p>
          <a:p>
            <a:endParaRPr lang="en-US" dirty="0"/>
          </a:p>
        </p:txBody>
      </p:sp>
    </p:spTree>
    <p:extLst>
      <p:ext uri="{BB962C8B-B14F-4D97-AF65-F5344CB8AC3E}">
        <p14:creationId xmlns:p14="http://schemas.microsoft.com/office/powerpoint/2010/main" val="3698367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46D62-C633-6414-1E15-FE803CDEB26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4FBD27-8ED0-BCF4-66AD-1516A13A8FFA}"/>
              </a:ext>
            </a:extLst>
          </p:cNvPr>
          <p:cNvSpPr>
            <a:spLocks noGrp="1"/>
          </p:cNvSpPr>
          <p:nvPr>
            <p:ph idx="4294967295"/>
          </p:nvPr>
        </p:nvSpPr>
        <p:spPr>
          <a:xfrm>
            <a:off x="0" y="3111818"/>
            <a:ext cx="17953038" cy="1371600"/>
          </a:xfrm>
        </p:spPr>
        <p:txBody>
          <a:bodyPr>
            <a:normAutofit/>
          </a:bodyPr>
          <a:lstStyle/>
          <a:p>
            <a:pPr algn="ctr"/>
            <a:r>
              <a:rPr lang="en-US" sz="4000" dirty="0">
                <a:solidFill>
                  <a:schemeClr val="bg1"/>
                </a:solidFill>
              </a:rPr>
              <a:t>The 1983 income thresholds were never indexed for inflation.</a:t>
            </a:r>
          </a:p>
          <a:p>
            <a:pPr algn="ctr"/>
            <a:r>
              <a:rPr lang="en-US" sz="4000" dirty="0">
                <a:solidFill>
                  <a:schemeClr val="bg1"/>
                </a:solidFill>
              </a:rPr>
              <a:t>Using CPI adjustments, those thresholds would be approximately:</a:t>
            </a:r>
          </a:p>
        </p:txBody>
      </p:sp>
      <p:sp>
        <p:nvSpPr>
          <p:cNvPr id="8" name="Rectangle 7">
            <a:extLst>
              <a:ext uri="{FF2B5EF4-FFF2-40B4-BE49-F238E27FC236}">
                <a16:creationId xmlns:a16="http://schemas.microsoft.com/office/drawing/2014/main" id="{C70947AA-BAE6-B067-F233-C440701A1728}"/>
              </a:ext>
            </a:extLst>
          </p:cNvPr>
          <p:cNvSpPr/>
          <p:nvPr/>
        </p:nvSpPr>
        <p:spPr>
          <a:xfrm>
            <a:off x="2394748" y="2509096"/>
            <a:ext cx="13498508" cy="68579"/>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00"/>
          </a:p>
        </p:txBody>
      </p:sp>
      <p:sp>
        <p:nvSpPr>
          <p:cNvPr id="7" name="Google Shape;69;p8">
            <a:extLst>
              <a:ext uri="{FF2B5EF4-FFF2-40B4-BE49-F238E27FC236}">
                <a16:creationId xmlns:a16="http://schemas.microsoft.com/office/drawing/2014/main" id="{38746D65-8998-97B2-E327-4387C3C9C4E4}"/>
              </a:ext>
            </a:extLst>
          </p:cNvPr>
          <p:cNvSpPr txBox="1"/>
          <p:nvPr/>
        </p:nvSpPr>
        <p:spPr>
          <a:xfrm>
            <a:off x="1360524" y="1199806"/>
            <a:ext cx="15566952" cy="833562"/>
          </a:xfrm>
          <a:prstGeom prst="rect">
            <a:avLst/>
          </a:prstGeom>
          <a:noFill/>
          <a:ln>
            <a:noFill/>
          </a:ln>
        </p:spPr>
        <p:txBody>
          <a:bodyPr spcFirstLastPara="1" wrap="square" lIns="0" tIns="0" rIns="0" bIns="0" anchor="t" anchorCtr="0">
            <a:spAutoFit/>
          </a:bodyPr>
          <a:lstStyle/>
          <a:p>
            <a:pPr marL="0" marR="0" lvl="0" indent="0" algn="ctr"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THE INFLATION PROBLEM</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9" name="Content Placeholder 2">
            <a:extLst>
              <a:ext uri="{FF2B5EF4-FFF2-40B4-BE49-F238E27FC236}">
                <a16:creationId xmlns:a16="http://schemas.microsoft.com/office/drawing/2014/main" id="{61072DC0-E4A6-8F20-B976-7E7B166D7F29}"/>
              </a:ext>
            </a:extLst>
          </p:cNvPr>
          <p:cNvSpPr txBox="1">
            <a:spLocks/>
          </p:cNvSpPr>
          <p:nvPr/>
        </p:nvSpPr>
        <p:spPr>
          <a:xfrm>
            <a:off x="-426720" y="4820932"/>
            <a:ext cx="6035040" cy="2644554"/>
          </a:xfr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7600" b="1" dirty="0">
                <a:solidFill>
                  <a:schemeClr val="accent1">
                    <a:lumMod val="60000"/>
                    <a:lumOff val="40000"/>
                  </a:schemeClr>
                </a:solidFill>
              </a:rPr>
              <a:t>$32K</a:t>
            </a:r>
          </a:p>
          <a:p>
            <a:pPr algn="ctr"/>
            <a:r>
              <a:rPr lang="en-US" sz="3500" dirty="0">
                <a:solidFill>
                  <a:schemeClr val="bg1"/>
                </a:solidFill>
              </a:rPr>
              <a:t>1983 Threshold</a:t>
            </a:r>
          </a:p>
          <a:p>
            <a:pPr algn="ctr"/>
            <a:r>
              <a:rPr lang="en-US" sz="2000" dirty="0">
                <a:solidFill>
                  <a:schemeClr val="bg1"/>
                </a:solidFill>
              </a:rPr>
              <a:t>Married Filing Jointly</a:t>
            </a:r>
          </a:p>
        </p:txBody>
      </p:sp>
      <p:sp>
        <p:nvSpPr>
          <p:cNvPr id="11" name="Content Placeholder 2">
            <a:extLst>
              <a:ext uri="{FF2B5EF4-FFF2-40B4-BE49-F238E27FC236}">
                <a16:creationId xmlns:a16="http://schemas.microsoft.com/office/drawing/2014/main" id="{29474DF1-B537-910E-96D0-B742AE91F827}"/>
              </a:ext>
            </a:extLst>
          </p:cNvPr>
          <p:cNvSpPr txBox="1">
            <a:spLocks/>
          </p:cNvSpPr>
          <p:nvPr/>
        </p:nvSpPr>
        <p:spPr>
          <a:xfrm>
            <a:off x="3901440" y="4820932"/>
            <a:ext cx="6035040" cy="2644554"/>
          </a:xfr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7600" b="1" dirty="0">
                <a:solidFill>
                  <a:schemeClr val="accent1">
                    <a:lumMod val="60000"/>
                    <a:lumOff val="40000"/>
                  </a:schemeClr>
                </a:solidFill>
              </a:rPr>
              <a:t>$106K</a:t>
            </a:r>
          </a:p>
          <a:p>
            <a:pPr algn="ctr"/>
            <a:r>
              <a:rPr lang="en-US" sz="3500" dirty="0">
                <a:solidFill>
                  <a:schemeClr val="bg1"/>
                </a:solidFill>
              </a:rPr>
              <a:t>Today’s Equivalent</a:t>
            </a:r>
          </a:p>
          <a:p>
            <a:pPr algn="ctr"/>
            <a:r>
              <a:rPr lang="en-US" sz="2000" dirty="0">
                <a:solidFill>
                  <a:schemeClr val="bg1"/>
                </a:solidFill>
              </a:rPr>
              <a:t>Married Filing Jointly</a:t>
            </a:r>
          </a:p>
        </p:txBody>
      </p:sp>
      <p:sp>
        <p:nvSpPr>
          <p:cNvPr id="12" name="Content Placeholder 2">
            <a:extLst>
              <a:ext uri="{FF2B5EF4-FFF2-40B4-BE49-F238E27FC236}">
                <a16:creationId xmlns:a16="http://schemas.microsoft.com/office/drawing/2014/main" id="{0897DE92-1437-B605-6FF7-2D61BEA01920}"/>
              </a:ext>
            </a:extLst>
          </p:cNvPr>
          <p:cNvSpPr txBox="1">
            <a:spLocks/>
          </p:cNvSpPr>
          <p:nvPr/>
        </p:nvSpPr>
        <p:spPr>
          <a:xfrm>
            <a:off x="8625842" y="4820932"/>
            <a:ext cx="6035040" cy="2644554"/>
          </a:xfr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7600" b="1" dirty="0">
                <a:solidFill>
                  <a:schemeClr val="accent1">
                    <a:lumMod val="60000"/>
                    <a:lumOff val="40000"/>
                  </a:schemeClr>
                </a:solidFill>
              </a:rPr>
              <a:t>$25K</a:t>
            </a:r>
          </a:p>
          <a:p>
            <a:pPr algn="ctr"/>
            <a:r>
              <a:rPr lang="en-US" sz="3500" dirty="0">
                <a:solidFill>
                  <a:schemeClr val="bg1"/>
                </a:solidFill>
              </a:rPr>
              <a:t>1983 Threshold</a:t>
            </a:r>
          </a:p>
          <a:p>
            <a:pPr algn="ctr"/>
            <a:r>
              <a:rPr lang="en-US" sz="2000" dirty="0">
                <a:solidFill>
                  <a:schemeClr val="bg1"/>
                </a:solidFill>
              </a:rPr>
              <a:t>Single Filing</a:t>
            </a:r>
          </a:p>
        </p:txBody>
      </p:sp>
      <p:sp>
        <p:nvSpPr>
          <p:cNvPr id="13" name="Content Placeholder 2">
            <a:extLst>
              <a:ext uri="{FF2B5EF4-FFF2-40B4-BE49-F238E27FC236}">
                <a16:creationId xmlns:a16="http://schemas.microsoft.com/office/drawing/2014/main" id="{F2AB1361-9DF3-98F4-5B11-B1CEBA5B6ACF}"/>
              </a:ext>
            </a:extLst>
          </p:cNvPr>
          <p:cNvSpPr txBox="1">
            <a:spLocks/>
          </p:cNvSpPr>
          <p:nvPr/>
        </p:nvSpPr>
        <p:spPr>
          <a:xfrm>
            <a:off x="12679682" y="4820932"/>
            <a:ext cx="6035040" cy="2644554"/>
          </a:xfr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7600" b="1" dirty="0">
                <a:solidFill>
                  <a:schemeClr val="accent1">
                    <a:lumMod val="60000"/>
                    <a:lumOff val="40000"/>
                  </a:schemeClr>
                </a:solidFill>
              </a:rPr>
              <a:t>$83K</a:t>
            </a:r>
          </a:p>
          <a:p>
            <a:pPr algn="ctr"/>
            <a:r>
              <a:rPr lang="en-US" sz="3500" dirty="0">
                <a:solidFill>
                  <a:schemeClr val="bg1"/>
                </a:solidFill>
              </a:rPr>
              <a:t>Today’s Equivalent</a:t>
            </a:r>
          </a:p>
          <a:p>
            <a:pPr algn="ctr"/>
            <a:r>
              <a:rPr lang="en-US" sz="2000" dirty="0">
                <a:solidFill>
                  <a:schemeClr val="bg1"/>
                </a:solidFill>
              </a:rPr>
              <a:t>Single Filing</a:t>
            </a:r>
          </a:p>
        </p:txBody>
      </p:sp>
      <p:cxnSp>
        <p:nvCxnSpPr>
          <p:cNvPr id="15" name="Straight Connector 14">
            <a:extLst>
              <a:ext uri="{FF2B5EF4-FFF2-40B4-BE49-F238E27FC236}">
                <a16:creationId xmlns:a16="http://schemas.microsoft.com/office/drawing/2014/main" id="{5120E04D-C198-6212-7D16-3D713AB4E037}"/>
              </a:ext>
            </a:extLst>
          </p:cNvPr>
          <p:cNvCxnSpPr/>
          <p:nvPr/>
        </p:nvCxnSpPr>
        <p:spPr>
          <a:xfrm>
            <a:off x="9357360" y="5039038"/>
            <a:ext cx="0" cy="195072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id="{7E86D36D-8570-6A2E-3E77-EC11B8219873}"/>
              </a:ext>
            </a:extLst>
          </p:cNvPr>
          <p:cNvSpPr txBox="1">
            <a:spLocks/>
          </p:cNvSpPr>
          <p:nvPr/>
        </p:nvSpPr>
        <p:spPr>
          <a:xfrm>
            <a:off x="1082040" y="7803632"/>
            <a:ext cx="16123920" cy="1371606"/>
          </a:xfr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4000" dirty="0">
                <a:solidFill>
                  <a:schemeClr val="accent1">
                    <a:lumMod val="60000"/>
                    <a:lumOff val="40000"/>
                  </a:schemeClr>
                </a:solidFill>
              </a:rPr>
              <a:t>What was originally described as a tax on the wealthy has effectively become a tax on many middle and lower-income retirees.</a:t>
            </a:r>
          </a:p>
        </p:txBody>
      </p:sp>
      <p:sp>
        <p:nvSpPr>
          <p:cNvPr id="17" name="TextBox 16">
            <a:extLst>
              <a:ext uri="{FF2B5EF4-FFF2-40B4-BE49-F238E27FC236}">
                <a16:creationId xmlns:a16="http://schemas.microsoft.com/office/drawing/2014/main" id="{91FEC460-32B0-2BE9-05AE-2827EB20C013}"/>
              </a:ext>
            </a:extLst>
          </p:cNvPr>
          <p:cNvSpPr txBox="1"/>
          <p:nvPr/>
        </p:nvSpPr>
        <p:spPr>
          <a:xfrm>
            <a:off x="789002" y="9554854"/>
            <a:ext cx="16138474" cy="523220"/>
          </a:xfrm>
          <a:prstGeom prst="rect">
            <a:avLst/>
          </a:prstGeom>
          <a:noFill/>
        </p:spPr>
        <p:txBody>
          <a:bodyPr wrap="square" rtlCol="0">
            <a:spAutoFit/>
          </a:bodyPr>
          <a:lstStyle/>
          <a:p>
            <a:r>
              <a:rPr lang="en-US" i="1" dirty="0">
                <a:solidFill>
                  <a:srgbClr val="89A7DB"/>
                </a:solidFill>
              </a:rPr>
              <a:t>Sources: 1983 income thresholds - https://www.forbes.com/sites/davidmarotta/2023/08/07/nontaxable-social-security-thresholds-are-not-inflation-adjusted/. Accessed March 16, 2026. https://www.calculateme.com/inflation/32000-dollars/from-1983/to-now. Accessed March 16, 2026. https://www.calculateme.com/inflation/25000-dollars/from-1983/to-now. Accessed March 16, 2026. </a:t>
            </a:r>
          </a:p>
        </p:txBody>
      </p:sp>
    </p:spTree>
    <p:extLst>
      <p:ext uri="{BB962C8B-B14F-4D97-AF65-F5344CB8AC3E}">
        <p14:creationId xmlns:p14="http://schemas.microsoft.com/office/powerpoint/2010/main" val="692248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0DE47-44EC-4BF2-2495-6CAC5D9A183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7E4EFA-E166-0B8C-A638-2DBB71F11EAB}"/>
              </a:ext>
            </a:extLst>
          </p:cNvPr>
          <p:cNvSpPr>
            <a:spLocks noGrp="1"/>
          </p:cNvSpPr>
          <p:nvPr>
            <p:ph idx="4294967295"/>
          </p:nvPr>
        </p:nvSpPr>
        <p:spPr>
          <a:xfrm>
            <a:off x="8306153" y="5021580"/>
            <a:ext cx="9498565" cy="4919741"/>
          </a:xfrm>
        </p:spPr>
        <p:txBody>
          <a:bodyPr>
            <a:normAutofit lnSpcReduction="10000"/>
          </a:bodyPr>
          <a:lstStyle/>
          <a:p>
            <a:pPr marL="685800" indent="-685800">
              <a:buClr>
                <a:schemeClr val="accent1">
                  <a:lumMod val="60000"/>
                  <a:lumOff val="40000"/>
                </a:schemeClr>
              </a:buClr>
              <a:buFont typeface="Wingdings" pitchFamily="2" charset="2"/>
              <a:buChar char="§"/>
            </a:pPr>
            <a:r>
              <a:rPr lang="en-US" sz="4000" dirty="0">
                <a:solidFill>
                  <a:schemeClr val="bg1"/>
                </a:solidFill>
              </a:rPr>
              <a:t>Subsequent legislation increased the portion of Social Security benefits subject to taxation.</a:t>
            </a:r>
          </a:p>
          <a:p>
            <a:pPr marL="685800" indent="-685800">
              <a:buClr>
                <a:schemeClr val="accent1">
                  <a:lumMod val="60000"/>
                  <a:lumOff val="40000"/>
                </a:schemeClr>
              </a:buClr>
              <a:buFont typeface="Wingdings" pitchFamily="2" charset="2"/>
              <a:buChar char="§"/>
            </a:pPr>
            <a:r>
              <a:rPr lang="en-US" sz="4000" dirty="0">
                <a:solidFill>
                  <a:schemeClr val="bg1"/>
                </a:solidFill>
              </a:rPr>
              <a:t>Today, up to 85% of benefits may be taxable for some retirees.</a:t>
            </a:r>
          </a:p>
          <a:p>
            <a:pPr marL="685800" indent="-685800">
              <a:buClr>
                <a:schemeClr val="accent1">
                  <a:lumMod val="60000"/>
                  <a:lumOff val="40000"/>
                </a:schemeClr>
              </a:buClr>
              <a:buFont typeface="Wingdings" pitchFamily="2" charset="2"/>
              <a:buChar char="§"/>
            </a:pPr>
            <a:r>
              <a:rPr lang="en-US" sz="4000" dirty="0">
                <a:solidFill>
                  <a:schemeClr val="bg1"/>
                </a:solidFill>
              </a:rPr>
              <a:t>These changes permanently altered the role of Social Security in retirement tax planning.</a:t>
            </a:r>
          </a:p>
          <a:p>
            <a:pPr marL="857250" indent="-857250" algn="ctr">
              <a:buClr>
                <a:schemeClr val="accent1">
                  <a:lumMod val="60000"/>
                  <a:lumOff val="40000"/>
                </a:schemeClr>
              </a:buClr>
              <a:buFont typeface="Wingdings" pitchFamily="2" charset="2"/>
              <a:buChar char="§"/>
            </a:pPr>
            <a:endParaRPr lang="en-US" sz="3500" dirty="0">
              <a:solidFill>
                <a:schemeClr val="bg1"/>
              </a:solidFill>
            </a:endParaRPr>
          </a:p>
        </p:txBody>
      </p:sp>
      <p:sp>
        <p:nvSpPr>
          <p:cNvPr id="6" name="Google Shape;69;p8">
            <a:extLst>
              <a:ext uri="{FF2B5EF4-FFF2-40B4-BE49-F238E27FC236}">
                <a16:creationId xmlns:a16="http://schemas.microsoft.com/office/drawing/2014/main" id="{CD697C16-99BF-5B20-929E-41C9B8416B57}"/>
              </a:ext>
            </a:extLst>
          </p:cNvPr>
          <p:cNvSpPr txBox="1"/>
          <p:nvPr/>
        </p:nvSpPr>
        <p:spPr>
          <a:xfrm>
            <a:off x="8306153" y="1173824"/>
            <a:ext cx="9080205" cy="3334246"/>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EXPANDED TAXATION UNDER LATER LEGISLATION</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2" name="Google Shape;92;p10">
            <a:extLst>
              <a:ext uri="{FF2B5EF4-FFF2-40B4-BE49-F238E27FC236}">
                <a16:creationId xmlns:a16="http://schemas.microsoft.com/office/drawing/2014/main" id="{D9914FAA-16C5-BA65-4FC6-BDF9623FCF1D}"/>
              </a:ext>
            </a:extLst>
          </p:cNvPr>
          <p:cNvSpPr txBox="1"/>
          <p:nvPr/>
        </p:nvSpPr>
        <p:spPr>
          <a:xfrm>
            <a:off x="8306153"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LEGISLATIVE CHANGES &amp; RISK</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pic>
        <p:nvPicPr>
          <p:cNvPr id="5" name="Picture 4" descr="A pen and glasses on a tax form&#10;&#10;AI-generated content may be incorrect.">
            <a:extLst>
              <a:ext uri="{FF2B5EF4-FFF2-40B4-BE49-F238E27FC236}">
                <a16:creationId xmlns:a16="http://schemas.microsoft.com/office/drawing/2014/main" id="{33CB7D76-F018-95C6-76BC-CE1F2DBA33F6}"/>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rcRect t="9315"/>
          <a:stretch>
            <a:fillRect/>
          </a:stretch>
        </p:blipFill>
        <p:spPr>
          <a:xfrm>
            <a:off x="0" y="0"/>
            <a:ext cx="7607242" cy="10347960"/>
          </a:xfrm>
          <a:prstGeom prst="rect">
            <a:avLst/>
          </a:prstGeom>
        </p:spPr>
      </p:pic>
      <p:sp>
        <p:nvSpPr>
          <p:cNvPr id="10" name="TextBox 9">
            <a:extLst>
              <a:ext uri="{FF2B5EF4-FFF2-40B4-BE49-F238E27FC236}">
                <a16:creationId xmlns:a16="http://schemas.microsoft.com/office/drawing/2014/main" id="{0F11D258-F214-CB14-DA2A-A5BE14FEBC3A}"/>
              </a:ext>
            </a:extLst>
          </p:cNvPr>
          <p:cNvSpPr txBox="1"/>
          <p:nvPr/>
        </p:nvSpPr>
        <p:spPr>
          <a:xfrm>
            <a:off x="8306153" y="9767504"/>
            <a:ext cx="10694404" cy="523220"/>
          </a:xfrm>
          <a:prstGeom prst="rect">
            <a:avLst/>
          </a:prstGeom>
          <a:noFill/>
        </p:spPr>
        <p:txBody>
          <a:bodyPr wrap="square" rtlCol="0">
            <a:spAutoFit/>
          </a:bodyPr>
          <a:lstStyle/>
          <a:p>
            <a:r>
              <a:rPr lang="en-US" i="1" dirty="0">
                <a:solidFill>
                  <a:srgbClr val="89A7DB"/>
                </a:solidFill>
              </a:rPr>
              <a:t>Source: Omnibus Budget Reconciliation Act of 1993. https://www.irs.gov/publications/p915. Accessed March 16, 2026.</a:t>
            </a:r>
          </a:p>
          <a:p>
            <a:endParaRPr lang="en-US" dirty="0"/>
          </a:p>
        </p:txBody>
      </p:sp>
    </p:spTree>
    <p:extLst>
      <p:ext uri="{BB962C8B-B14F-4D97-AF65-F5344CB8AC3E}">
        <p14:creationId xmlns:p14="http://schemas.microsoft.com/office/powerpoint/2010/main" val="237835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73C7F-6EF7-F80A-2B5C-809A3EF01054}"/>
            </a:ext>
          </a:extLst>
        </p:cNvPr>
        <p:cNvGrpSpPr/>
        <p:nvPr/>
      </p:nvGrpSpPr>
      <p:grpSpPr>
        <a:xfrm>
          <a:off x="0" y="0"/>
          <a:ext cx="0" cy="0"/>
          <a:chOff x="0" y="0"/>
          <a:chExt cx="0" cy="0"/>
        </a:xfrm>
      </p:grpSpPr>
      <p:sp>
        <p:nvSpPr>
          <p:cNvPr id="3" name="Google Shape;69;p8">
            <a:extLst>
              <a:ext uri="{FF2B5EF4-FFF2-40B4-BE49-F238E27FC236}">
                <a16:creationId xmlns:a16="http://schemas.microsoft.com/office/drawing/2014/main" id="{213624CA-C870-78B4-2274-19163CD8302A}"/>
              </a:ext>
            </a:extLst>
          </p:cNvPr>
          <p:cNvSpPr txBox="1"/>
          <p:nvPr/>
        </p:nvSpPr>
        <p:spPr>
          <a:xfrm>
            <a:off x="548479" y="6671884"/>
            <a:ext cx="5394319" cy="107721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50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t>Increases to </a:t>
            </a:r>
            <a:br>
              <a:rPr lang="en-US" sz="350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br>
            <a:r>
              <a:rPr lang="en-US" sz="350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t>Full Retirement Age</a:t>
            </a:r>
            <a:endParaRPr lang="en-US" sz="3500" u="none" strike="noStrike" cap="none"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endParaRPr>
          </a:p>
        </p:txBody>
      </p:sp>
      <p:sp>
        <p:nvSpPr>
          <p:cNvPr id="4" name="Google Shape;69;p8">
            <a:extLst>
              <a:ext uri="{FF2B5EF4-FFF2-40B4-BE49-F238E27FC236}">
                <a16:creationId xmlns:a16="http://schemas.microsoft.com/office/drawing/2014/main" id="{B2FA1794-F938-DC2E-F133-A05469C7A8D7}"/>
              </a:ext>
            </a:extLst>
          </p:cNvPr>
          <p:cNvSpPr txBox="1"/>
          <p:nvPr/>
        </p:nvSpPr>
        <p:spPr>
          <a:xfrm>
            <a:off x="6237575" y="6671884"/>
            <a:ext cx="5394320" cy="107721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50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t>Adjustments to </a:t>
            </a:r>
            <a:br>
              <a:rPr lang="en-US" sz="350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br>
            <a:r>
              <a:rPr lang="en-US" sz="350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t>cost-of-living formula</a:t>
            </a:r>
            <a:endParaRPr lang="en-US" sz="3500" u="none" strike="noStrike" cap="none"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endParaRPr>
          </a:p>
        </p:txBody>
      </p:sp>
      <p:sp>
        <p:nvSpPr>
          <p:cNvPr id="5" name="Google Shape;69;p8">
            <a:extLst>
              <a:ext uri="{FF2B5EF4-FFF2-40B4-BE49-F238E27FC236}">
                <a16:creationId xmlns:a16="http://schemas.microsoft.com/office/drawing/2014/main" id="{A07CD252-10C9-1F0F-3F30-E88AB092B56D}"/>
              </a:ext>
            </a:extLst>
          </p:cNvPr>
          <p:cNvSpPr txBox="1"/>
          <p:nvPr/>
        </p:nvSpPr>
        <p:spPr>
          <a:xfrm>
            <a:off x="12176989" y="6671884"/>
            <a:ext cx="5394320" cy="107721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50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t>Changes that reduced the lifetime value of benefits</a:t>
            </a:r>
            <a:endParaRPr lang="en-US" sz="3500" u="none" strike="noStrike" cap="none"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endParaRPr>
          </a:p>
        </p:txBody>
      </p:sp>
      <p:sp>
        <p:nvSpPr>
          <p:cNvPr id="2" name="Google Shape;69;p8">
            <a:extLst>
              <a:ext uri="{FF2B5EF4-FFF2-40B4-BE49-F238E27FC236}">
                <a16:creationId xmlns:a16="http://schemas.microsoft.com/office/drawing/2014/main" id="{FE3BD5DB-52E5-A044-73C7-F24C90055EF6}"/>
              </a:ext>
            </a:extLst>
          </p:cNvPr>
          <p:cNvSpPr txBox="1"/>
          <p:nvPr/>
        </p:nvSpPr>
        <p:spPr>
          <a:xfrm>
            <a:off x="831288" y="1112864"/>
            <a:ext cx="9498565"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ORIGINAL INTENT OF SOCIAL SECURITY</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8" name="Google Shape;216;p17">
            <a:extLst>
              <a:ext uri="{FF2B5EF4-FFF2-40B4-BE49-F238E27FC236}">
                <a16:creationId xmlns:a16="http://schemas.microsoft.com/office/drawing/2014/main" id="{A6500653-0481-12D3-7DAF-5A9399CD0F89}"/>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 name="Google Shape;92;p10">
            <a:extLst>
              <a:ext uri="{FF2B5EF4-FFF2-40B4-BE49-F238E27FC236}">
                <a16:creationId xmlns:a16="http://schemas.microsoft.com/office/drawing/2014/main" id="{40A3C034-1BD9-384F-CD01-C590F9C49C9C}"/>
              </a:ext>
            </a:extLst>
          </p:cNvPr>
          <p:cNvSpPr txBox="1"/>
          <p:nvPr/>
        </p:nvSpPr>
        <p:spPr>
          <a:xfrm>
            <a:off x="874932"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LEGISLATIVE CHANGES &amp; RISK</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pic>
        <p:nvPicPr>
          <p:cNvPr id="13" name="Graphic 12" descr="Man with cane outline">
            <a:extLst>
              <a:ext uri="{FF2B5EF4-FFF2-40B4-BE49-F238E27FC236}">
                <a16:creationId xmlns:a16="http://schemas.microsoft.com/office/drawing/2014/main" id="{E8A732B4-7220-FD80-1C20-8FC683BFC2F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951266" y="3717786"/>
            <a:ext cx="2588743" cy="2588743"/>
          </a:xfrm>
          <a:prstGeom prst="rect">
            <a:avLst/>
          </a:prstGeom>
        </p:spPr>
      </p:pic>
      <p:pic>
        <p:nvPicPr>
          <p:cNvPr id="19" name="Graphic 18" descr="Coins outline">
            <a:extLst>
              <a:ext uri="{FF2B5EF4-FFF2-40B4-BE49-F238E27FC236}">
                <a16:creationId xmlns:a16="http://schemas.microsoft.com/office/drawing/2014/main" id="{6F504DA7-598B-FBCC-5C34-82DC236659B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40363" y="3667179"/>
            <a:ext cx="2588743" cy="2588743"/>
          </a:xfrm>
          <a:prstGeom prst="rect">
            <a:avLst/>
          </a:prstGeom>
        </p:spPr>
      </p:pic>
      <p:pic>
        <p:nvPicPr>
          <p:cNvPr id="21" name="Graphic 20" descr="Money outline">
            <a:extLst>
              <a:ext uri="{FF2B5EF4-FFF2-40B4-BE49-F238E27FC236}">
                <a16:creationId xmlns:a16="http://schemas.microsoft.com/office/drawing/2014/main" id="{64E93829-DC95-7D7C-5197-F3894707C01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563530" y="3717785"/>
            <a:ext cx="2588744" cy="2588744"/>
          </a:xfrm>
          <a:prstGeom prst="rect">
            <a:avLst/>
          </a:prstGeom>
        </p:spPr>
      </p:pic>
      <p:sp>
        <p:nvSpPr>
          <p:cNvPr id="22" name="Google Shape;92;p10">
            <a:extLst>
              <a:ext uri="{FF2B5EF4-FFF2-40B4-BE49-F238E27FC236}">
                <a16:creationId xmlns:a16="http://schemas.microsoft.com/office/drawing/2014/main" id="{D6CCBFBE-4604-64B8-07AD-47FE826E517A}"/>
              </a:ext>
            </a:extLst>
          </p:cNvPr>
          <p:cNvSpPr txBox="1"/>
          <p:nvPr/>
        </p:nvSpPr>
        <p:spPr>
          <a:xfrm>
            <a:off x="9030407" y="2000056"/>
            <a:ext cx="9257593" cy="1231106"/>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Additional changes have included:</a:t>
            </a:r>
            <a:b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b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p:txBody>
      </p:sp>
      <p:sp>
        <p:nvSpPr>
          <p:cNvPr id="23" name="Google Shape;92;p10">
            <a:extLst>
              <a:ext uri="{FF2B5EF4-FFF2-40B4-BE49-F238E27FC236}">
                <a16:creationId xmlns:a16="http://schemas.microsoft.com/office/drawing/2014/main" id="{D70C65EF-D0E9-4E07-AE51-90532853CB78}"/>
              </a:ext>
            </a:extLst>
          </p:cNvPr>
          <p:cNvSpPr txBox="1"/>
          <p:nvPr/>
        </p:nvSpPr>
        <p:spPr>
          <a:xfrm>
            <a:off x="831287" y="8866359"/>
            <a:ext cx="16740022" cy="615553"/>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These changes demonstrate that Social Security rules do change</a:t>
            </a:r>
            <a:endParaRPr lang="en-US" sz="4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endParaRPr>
          </a:p>
        </p:txBody>
      </p:sp>
      <p:sp>
        <p:nvSpPr>
          <p:cNvPr id="24" name="TextBox 23">
            <a:extLst>
              <a:ext uri="{FF2B5EF4-FFF2-40B4-BE49-F238E27FC236}">
                <a16:creationId xmlns:a16="http://schemas.microsoft.com/office/drawing/2014/main" id="{EC4C1FD6-742E-A828-D19C-DEE55E71F358}"/>
              </a:ext>
            </a:extLst>
          </p:cNvPr>
          <p:cNvSpPr txBox="1"/>
          <p:nvPr/>
        </p:nvSpPr>
        <p:spPr>
          <a:xfrm>
            <a:off x="972754" y="9767504"/>
            <a:ext cx="10694404" cy="523220"/>
          </a:xfrm>
          <a:prstGeom prst="rect">
            <a:avLst/>
          </a:prstGeom>
          <a:noFill/>
        </p:spPr>
        <p:txBody>
          <a:bodyPr wrap="square" rtlCol="0">
            <a:spAutoFit/>
          </a:bodyPr>
          <a:lstStyle/>
          <a:p>
            <a:r>
              <a:rPr lang="en-US" i="1" dirty="0">
                <a:solidFill>
                  <a:srgbClr val="89A7DB"/>
                </a:solidFill>
              </a:rPr>
              <a:t>Source: Social Security Administration. https://www.ssa.gov/benefits/retirement/planner/agereduction.html. Accessed March 16, 2026.</a:t>
            </a:r>
          </a:p>
          <a:p>
            <a:endParaRPr lang="en-US" dirty="0"/>
          </a:p>
        </p:txBody>
      </p:sp>
    </p:spTree>
    <p:extLst>
      <p:ext uri="{BB962C8B-B14F-4D97-AF65-F5344CB8AC3E}">
        <p14:creationId xmlns:p14="http://schemas.microsoft.com/office/powerpoint/2010/main" val="146261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95051-F387-E8F4-EF70-86157419120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BC5D7-FABB-8C6B-17B0-EAABFDE52043}"/>
              </a:ext>
            </a:extLst>
          </p:cNvPr>
          <p:cNvSpPr>
            <a:spLocks noGrp="1"/>
          </p:cNvSpPr>
          <p:nvPr>
            <p:ph idx="4294967295"/>
          </p:nvPr>
        </p:nvSpPr>
        <p:spPr>
          <a:xfrm>
            <a:off x="8306153" y="3901440"/>
            <a:ext cx="9498565" cy="7223760"/>
          </a:xfrm>
        </p:spPr>
        <p:txBody>
          <a:bodyPr>
            <a:normAutofit/>
          </a:bodyPr>
          <a:lstStyle/>
          <a:p>
            <a:r>
              <a:rPr lang="en-US" sz="3500" dirty="0">
                <a:solidFill>
                  <a:schemeClr val="accent1">
                    <a:lumMod val="60000"/>
                    <a:lumOff val="40000"/>
                  </a:schemeClr>
                </a:solidFill>
              </a:rPr>
              <a:t>The Bipartisan Budget Act of 2015 eliminated several long-standing filing strategies.</a:t>
            </a:r>
          </a:p>
          <a:p>
            <a:endParaRPr lang="en-US" sz="4000" dirty="0">
              <a:solidFill>
                <a:srgbClr val="D5AC61"/>
              </a:solidFill>
            </a:endParaRPr>
          </a:p>
          <a:p>
            <a:r>
              <a:rPr lang="en-US" sz="4000" b="1" dirty="0">
                <a:solidFill>
                  <a:schemeClr val="bg1"/>
                </a:solidFill>
              </a:rPr>
              <a:t>Strategies removed included:</a:t>
            </a:r>
          </a:p>
          <a:p>
            <a:pPr marL="685800" indent="-685800">
              <a:buClr>
                <a:schemeClr val="accent1">
                  <a:lumMod val="60000"/>
                  <a:lumOff val="40000"/>
                </a:schemeClr>
              </a:buClr>
              <a:buFont typeface="Wingdings" pitchFamily="2" charset="2"/>
              <a:buChar char="§"/>
            </a:pPr>
            <a:r>
              <a:rPr lang="en-US" sz="4000" dirty="0">
                <a:solidFill>
                  <a:schemeClr val="bg1"/>
                </a:solidFill>
              </a:rPr>
              <a:t>File and suspend</a:t>
            </a:r>
          </a:p>
          <a:p>
            <a:pPr marL="685800" indent="-685800">
              <a:buClr>
                <a:schemeClr val="accent1">
                  <a:lumMod val="60000"/>
                  <a:lumOff val="40000"/>
                </a:schemeClr>
              </a:buClr>
              <a:buFont typeface="Wingdings" pitchFamily="2" charset="2"/>
              <a:buChar char="§"/>
            </a:pPr>
            <a:r>
              <a:rPr lang="en-US" sz="4000" dirty="0">
                <a:solidFill>
                  <a:schemeClr val="bg1"/>
                </a:solidFill>
              </a:rPr>
              <a:t>Restricted application</a:t>
            </a:r>
          </a:p>
          <a:p>
            <a:endParaRPr lang="en-US" sz="4000" dirty="0">
              <a:solidFill>
                <a:schemeClr val="bg1"/>
              </a:solidFill>
            </a:endParaRPr>
          </a:p>
          <a:p>
            <a:r>
              <a:rPr lang="en-US" sz="4000" b="1" dirty="0">
                <a:solidFill>
                  <a:schemeClr val="bg1"/>
                </a:solidFill>
              </a:rPr>
              <a:t>These strategies were eliminated with little warning.</a:t>
            </a:r>
          </a:p>
          <a:p>
            <a:pPr algn="ctr"/>
            <a:endParaRPr lang="en-US" sz="4000" dirty="0">
              <a:solidFill>
                <a:schemeClr val="bg1"/>
              </a:solidFill>
            </a:endParaRPr>
          </a:p>
        </p:txBody>
      </p:sp>
      <p:sp>
        <p:nvSpPr>
          <p:cNvPr id="6" name="Google Shape;69;p8">
            <a:extLst>
              <a:ext uri="{FF2B5EF4-FFF2-40B4-BE49-F238E27FC236}">
                <a16:creationId xmlns:a16="http://schemas.microsoft.com/office/drawing/2014/main" id="{9E95D075-9BC5-9828-6F41-278ABF61EB64}"/>
              </a:ext>
            </a:extLst>
          </p:cNvPr>
          <p:cNvSpPr txBox="1"/>
          <p:nvPr/>
        </p:nvSpPr>
        <p:spPr>
          <a:xfrm>
            <a:off x="8306153" y="1173824"/>
            <a:ext cx="9080205" cy="2500685"/>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THE BIPARTISAN BUDGET ACT </a:t>
            </a:r>
            <a:b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b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OF 2015</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2" name="Google Shape;92;p10">
            <a:extLst>
              <a:ext uri="{FF2B5EF4-FFF2-40B4-BE49-F238E27FC236}">
                <a16:creationId xmlns:a16="http://schemas.microsoft.com/office/drawing/2014/main" id="{5373F872-A391-549E-1440-CAB26FFEC89A}"/>
              </a:ext>
            </a:extLst>
          </p:cNvPr>
          <p:cNvSpPr txBox="1"/>
          <p:nvPr/>
        </p:nvSpPr>
        <p:spPr>
          <a:xfrm>
            <a:off x="8306153"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LEGISLATIVE CHANGES &amp; RISK</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
        <p:nvSpPr>
          <p:cNvPr id="4" name="TextBox 3">
            <a:extLst>
              <a:ext uri="{FF2B5EF4-FFF2-40B4-BE49-F238E27FC236}">
                <a16:creationId xmlns:a16="http://schemas.microsoft.com/office/drawing/2014/main" id="{97DF6510-0EA0-E219-252B-515FDD0544CB}"/>
              </a:ext>
            </a:extLst>
          </p:cNvPr>
          <p:cNvSpPr txBox="1"/>
          <p:nvPr/>
        </p:nvSpPr>
        <p:spPr>
          <a:xfrm>
            <a:off x="8306153" y="9503344"/>
            <a:ext cx="9822190" cy="1169551"/>
          </a:xfrm>
          <a:prstGeom prst="rect">
            <a:avLst/>
          </a:prstGeom>
          <a:noFill/>
        </p:spPr>
        <p:txBody>
          <a:bodyPr wrap="square" rtlCol="0">
            <a:spAutoFit/>
          </a:bodyPr>
          <a:lstStyle/>
          <a:p>
            <a:r>
              <a:rPr lang="en-US" i="1" dirty="0">
                <a:solidFill>
                  <a:srgbClr val="89A7DB"/>
                </a:solidFill>
              </a:rPr>
              <a:t>Source: Bipartisan Budget Act of 2015. https://www.cbpp.org/research/social-security/what-the-2025-trustees-report-shows-about-social-security. Accessed March 16, 2026. https://www.ssa.gov/legislation/legis_bulletin_110315.html. Accessed March 16, 2026.</a:t>
            </a:r>
          </a:p>
          <a:p>
            <a:endParaRPr lang="en-US" i="1" dirty="0">
              <a:solidFill>
                <a:schemeClr val="accent1">
                  <a:lumMod val="60000"/>
                  <a:lumOff val="40000"/>
                </a:schemeClr>
              </a:solidFill>
            </a:endParaRPr>
          </a:p>
          <a:p>
            <a:endParaRPr lang="en-US" dirty="0"/>
          </a:p>
        </p:txBody>
      </p:sp>
    </p:spTree>
    <p:extLst>
      <p:ext uri="{BB962C8B-B14F-4D97-AF65-F5344CB8AC3E}">
        <p14:creationId xmlns:p14="http://schemas.microsoft.com/office/powerpoint/2010/main" val="1259113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B4E7B9-A01C-58CA-7C67-298D0237803F}"/>
            </a:ext>
          </a:extLst>
        </p:cNvPr>
        <p:cNvGrpSpPr/>
        <p:nvPr/>
      </p:nvGrpSpPr>
      <p:grpSpPr>
        <a:xfrm>
          <a:off x="0" y="0"/>
          <a:ext cx="0" cy="0"/>
          <a:chOff x="0" y="0"/>
          <a:chExt cx="0" cy="0"/>
        </a:xfrm>
      </p:grpSpPr>
      <p:sp>
        <p:nvSpPr>
          <p:cNvPr id="3" name="Google Shape;69;p8">
            <a:extLst>
              <a:ext uri="{FF2B5EF4-FFF2-40B4-BE49-F238E27FC236}">
                <a16:creationId xmlns:a16="http://schemas.microsoft.com/office/drawing/2014/main" id="{32ADA78C-64C0-74FA-DCF0-6AA876B2D2D2}"/>
              </a:ext>
            </a:extLst>
          </p:cNvPr>
          <p:cNvSpPr txBox="1"/>
          <p:nvPr/>
        </p:nvSpPr>
        <p:spPr>
          <a:xfrm>
            <a:off x="716692" y="7211099"/>
            <a:ext cx="5394319" cy="107721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50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t>Social Security decisions come down to timing</a:t>
            </a:r>
            <a:endParaRPr lang="en-US" sz="3500" u="none" strike="noStrike" cap="none"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endParaRPr>
          </a:p>
        </p:txBody>
      </p:sp>
      <p:sp>
        <p:nvSpPr>
          <p:cNvPr id="4" name="Google Shape;69;p8">
            <a:extLst>
              <a:ext uri="{FF2B5EF4-FFF2-40B4-BE49-F238E27FC236}">
                <a16:creationId xmlns:a16="http://schemas.microsoft.com/office/drawing/2014/main" id="{B4902897-C8AA-01BE-4BE2-FCAF6B478F2E}"/>
              </a:ext>
            </a:extLst>
          </p:cNvPr>
          <p:cNvSpPr txBox="1"/>
          <p:nvPr/>
        </p:nvSpPr>
        <p:spPr>
          <a:xfrm>
            <a:off x="6816398" y="7211099"/>
            <a:ext cx="4769800" cy="107721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50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t>Timing rules can change at any time</a:t>
            </a:r>
            <a:endParaRPr lang="en-US" sz="3500" u="none" strike="noStrike" cap="none"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endParaRPr>
          </a:p>
        </p:txBody>
      </p:sp>
      <p:sp>
        <p:nvSpPr>
          <p:cNvPr id="5" name="Google Shape;69;p8">
            <a:extLst>
              <a:ext uri="{FF2B5EF4-FFF2-40B4-BE49-F238E27FC236}">
                <a16:creationId xmlns:a16="http://schemas.microsoft.com/office/drawing/2014/main" id="{50E0589F-0482-3BC5-5255-8271A51AB3D8}"/>
              </a:ext>
            </a:extLst>
          </p:cNvPr>
          <p:cNvSpPr txBox="1"/>
          <p:nvPr/>
        </p:nvSpPr>
        <p:spPr>
          <a:xfrm>
            <a:off x="12176989" y="7211099"/>
            <a:ext cx="5394320" cy="107721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500"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rPr>
              <a:t>Once you file, the decision is largely permanent</a:t>
            </a:r>
            <a:endParaRPr lang="en-US" sz="3500" u="none" strike="noStrike" cap="none" dirty="0">
              <a:solidFill>
                <a:schemeClr val="accent1">
                  <a:lumMod val="60000"/>
                  <a:lumOff val="40000"/>
                </a:schemeClr>
              </a:solidFill>
              <a:latin typeface="Arial" panose="020B0604020202020204" pitchFamily="34" charset="0"/>
              <a:ea typeface="Roboto Black" panose="02000000000000000000" pitchFamily="2" charset="0"/>
              <a:cs typeface="Arial" panose="020B0604020202020204" pitchFamily="34" charset="0"/>
              <a:sym typeface="Inter ExtraBold"/>
            </a:endParaRPr>
          </a:p>
        </p:txBody>
      </p:sp>
      <p:sp>
        <p:nvSpPr>
          <p:cNvPr id="17" name="Rectangle 16">
            <a:extLst>
              <a:ext uri="{FF2B5EF4-FFF2-40B4-BE49-F238E27FC236}">
                <a16:creationId xmlns:a16="http://schemas.microsoft.com/office/drawing/2014/main" id="{9D65D9F6-29E0-CAF4-F0AE-BF4788B06443}"/>
              </a:ext>
            </a:extLst>
          </p:cNvPr>
          <p:cNvSpPr/>
          <p:nvPr/>
        </p:nvSpPr>
        <p:spPr>
          <a:xfrm>
            <a:off x="1" y="4206394"/>
            <a:ext cx="18288000" cy="2588742"/>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Google Shape;69;p8">
            <a:extLst>
              <a:ext uri="{FF2B5EF4-FFF2-40B4-BE49-F238E27FC236}">
                <a16:creationId xmlns:a16="http://schemas.microsoft.com/office/drawing/2014/main" id="{BB6928A5-8C88-2810-FFF9-9FFB8B9EBF45}"/>
              </a:ext>
            </a:extLst>
          </p:cNvPr>
          <p:cNvSpPr txBox="1"/>
          <p:nvPr/>
        </p:nvSpPr>
        <p:spPr>
          <a:xfrm>
            <a:off x="831288" y="1112864"/>
            <a:ext cx="16389912" cy="833562"/>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THE KEY LESSON FROM 2015</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8" name="Google Shape;216;p17">
            <a:extLst>
              <a:ext uri="{FF2B5EF4-FFF2-40B4-BE49-F238E27FC236}">
                <a16:creationId xmlns:a16="http://schemas.microsoft.com/office/drawing/2014/main" id="{620A7878-0451-127E-2A7F-B647817A40E5}"/>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 name="Google Shape;92;p10">
            <a:extLst>
              <a:ext uri="{FF2B5EF4-FFF2-40B4-BE49-F238E27FC236}">
                <a16:creationId xmlns:a16="http://schemas.microsoft.com/office/drawing/2014/main" id="{3A272432-0360-F142-AFAA-4D276E20DE9A}"/>
              </a:ext>
            </a:extLst>
          </p:cNvPr>
          <p:cNvSpPr txBox="1"/>
          <p:nvPr/>
        </p:nvSpPr>
        <p:spPr>
          <a:xfrm>
            <a:off x="874932"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LEGISLATIVE CHANGES &amp; RISK</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
        <p:nvSpPr>
          <p:cNvPr id="22" name="Google Shape;92;p10">
            <a:extLst>
              <a:ext uri="{FF2B5EF4-FFF2-40B4-BE49-F238E27FC236}">
                <a16:creationId xmlns:a16="http://schemas.microsoft.com/office/drawing/2014/main" id="{0365DBE1-6F51-6F4A-001D-83E698702448}"/>
              </a:ext>
            </a:extLst>
          </p:cNvPr>
          <p:cNvSpPr txBox="1"/>
          <p:nvPr/>
        </p:nvSpPr>
        <p:spPr>
          <a:xfrm>
            <a:off x="874933" y="2460857"/>
            <a:ext cx="16696376" cy="1231106"/>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The most important takeaway from the Bipartisan Budget Act is not the loss of specific strategies. The key lesson is that:</a:t>
            </a:r>
          </a:p>
        </p:txBody>
      </p:sp>
      <p:sp>
        <p:nvSpPr>
          <p:cNvPr id="23" name="Google Shape;92;p10">
            <a:extLst>
              <a:ext uri="{FF2B5EF4-FFF2-40B4-BE49-F238E27FC236}">
                <a16:creationId xmlns:a16="http://schemas.microsoft.com/office/drawing/2014/main" id="{AFF21BBB-E84D-B2DC-DDC3-63FDD0D8AF8B}"/>
              </a:ext>
            </a:extLst>
          </p:cNvPr>
          <p:cNvSpPr txBox="1"/>
          <p:nvPr/>
        </p:nvSpPr>
        <p:spPr>
          <a:xfrm>
            <a:off x="831287" y="9055104"/>
            <a:ext cx="16740022" cy="538609"/>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35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Most people are not sure how to determine the best timing for their situation.</a:t>
            </a:r>
            <a:endParaRPr lang="en-US" sz="35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endParaRPr>
          </a:p>
        </p:txBody>
      </p:sp>
      <p:pic>
        <p:nvPicPr>
          <p:cNvPr id="7" name="Graphic 6" descr="Lock outline">
            <a:extLst>
              <a:ext uri="{FF2B5EF4-FFF2-40B4-BE49-F238E27FC236}">
                <a16:creationId xmlns:a16="http://schemas.microsoft.com/office/drawing/2014/main" id="{4D566046-3455-79E6-11D8-EFBAEA3C68E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502220" y="4170961"/>
            <a:ext cx="2743860" cy="2743860"/>
          </a:xfrm>
          <a:prstGeom prst="rect">
            <a:avLst/>
          </a:prstGeom>
        </p:spPr>
      </p:pic>
      <p:pic>
        <p:nvPicPr>
          <p:cNvPr id="11" name="Graphic 10" descr="Transfer outline">
            <a:extLst>
              <a:ext uri="{FF2B5EF4-FFF2-40B4-BE49-F238E27FC236}">
                <a16:creationId xmlns:a16="http://schemas.microsoft.com/office/drawing/2014/main" id="{595DFE52-0D42-CF23-0F60-603C949248B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820710" y="4145434"/>
            <a:ext cx="2743862" cy="2743862"/>
          </a:xfrm>
          <a:prstGeom prst="rect">
            <a:avLst/>
          </a:prstGeom>
        </p:spPr>
      </p:pic>
      <p:pic>
        <p:nvPicPr>
          <p:cNvPr id="14" name="Graphic 13" descr="Clock outline">
            <a:extLst>
              <a:ext uri="{FF2B5EF4-FFF2-40B4-BE49-F238E27FC236}">
                <a16:creationId xmlns:a16="http://schemas.microsoft.com/office/drawing/2014/main" id="{081DF506-D2AD-F3AD-B4FC-16080424347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41920" y="4081754"/>
            <a:ext cx="2743862" cy="2743862"/>
          </a:xfrm>
          <a:prstGeom prst="rect">
            <a:avLst/>
          </a:prstGeom>
        </p:spPr>
      </p:pic>
      <p:sp>
        <p:nvSpPr>
          <p:cNvPr id="15" name="TextBox 14">
            <a:extLst>
              <a:ext uri="{FF2B5EF4-FFF2-40B4-BE49-F238E27FC236}">
                <a16:creationId xmlns:a16="http://schemas.microsoft.com/office/drawing/2014/main" id="{EEF11BED-29F7-315F-49AA-B91E85DF8288}"/>
              </a:ext>
            </a:extLst>
          </p:cNvPr>
          <p:cNvSpPr txBox="1"/>
          <p:nvPr/>
        </p:nvSpPr>
        <p:spPr>
          <a:xfrm>
            <a:off x="716692" y="9767504"/>
            <a:ext cx="13227908" cy="523220"/>
          </a:xfrm>
          <a:prstGeom prst="rect">
            <a:avLst/>
          </a:prstGeom>
          <a:noFill/>
        </p:spPr>
        <p:txBody>
          <a:bodyPr wrap="square" rtlCol="0">
            <a:spAutoFit/>
          </a:bodyPr>
          <a:lstStyle/>
          <a:p>
            <a:r>
              <a:rPr lang="en-US" i="1" dirty="0">
                <a:solidFill>
                  <a:srgbClr val="89A7DB"/>
                </a:solidFill>
              </a:rPr>
              <a:t>Source: Social Security Administration Filing Rules https://</a:t>
            </a:r>
            <a:r>
              <a:rPr lang="en-US" i="1" dirty="0" err="1">
                <a:solidFill>
                  <a:srgbClr val="89A7DB"/>
                </a:solidFill>
              </a:rPr>
              <a:t>www.ssa.gov</a:t>
            </a:r>
            <a:r>
              <a:rPr lang="en-US" i="1" dirty="0">
                <a:solidFill>
                  <a:srgbClr val="89A7DB"/>
                </a:solidFill>
              </a:rPr>
              <a:t>/benefits/retirement/planner/</a:t>
            </a:r>
            <a:r>
              <a:rPr lang="en-US" i="1" dirty="0" err="1">
                <a:solidFill>
                  <a:srgbClr val="89A7DB"/>
                </a:solidFill>
              </a:rPr>
              <a:t>claiming.html</a:t>
            </a:r>
            <a:r>
              <a:rPr lang="en-US" i="1" dirty="0">
                <a:solidFill>
                  <a:srgbClr val="89A7DB"/>
                </a:solidFill>
              </a:rPr>
              <a:t>. Accessed March 16, 2026.</a:t>
            </a:r>
          </a:p>
          <a:p>
            <a:endParaRPr lang="en-US" dirty="0"/>
          </a:p>
        </p:txBody>
      </p:sp>
    </p:spTree>
    <p:extLst>
      <p:ext uri="{BB962C8B-B14F-4D97-AF65-F5344CB8AC3E}">
        <p14:creationId xmlns:p14="http://schemas.microsoft.com/office/powerpoint/2010/main" val="258492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EC3053-BE27-A7CF-3967-5DF999F666DB}"/>
            </a:ext>
          </a:extLst>
        </p:cNvPr>
        <p:cNvGrpSpPr/>
        <p:nvPr/>
      </p:nvGrpSpPr>
      <p:grpSpPr>
        <a:xfrm>
          <a:off x="0" y="0"/>
          <a:ext cx="0" cy="0"/>
          <a:chOff x="0" y="0"/>
          <a:chExt cx="0" cy="0"/>
        </a:xfrm>
      </p:grpSpPr>
      <p:sp>
        <p:nvSpPr>
          <p:cNvPr id="22" name="Google Shape;92;p10">
            <a:extLst>
              <a:ext uri="{FF2B5EF4-FFF2-40B4-BE49-F238E27FC236}">
                <a16:creationId xmlns:a16="http://schemas.microsoft.com/office/drawing/2014/main" id="{7E830703-A937-DF91-6842-4A74930461A8}"/>
              </a:ext>
            </a:extLst>
          </p:cNvPr>
          <p:cNvSpPr txBox="1"/>
          <p:nvPr/>
        </p:nvSpPr>
        <p:spPr>
          <a:xfrm>
            <a:off x="874933" y="3631287"/>
            <a:ext cx="16696376" cy="4231928"/>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65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Social Security timing can result in significant differences in lifetime income</a:t>
            </a:r>
          </a:p>
          <a:p>
            <a:pPr marR="0" lvl="0" algn="ctr" rtl="0">
              <a:lnSpc>
                <a:spcPct val="100000"/>
              </a:lnSpc>
              <a:spcBef>
                <a:spcPts val="0"/>
              </a:spcBef>
              <a:spcAft>
                <a:spcPts val="0"/>
              </a:spcAft>
              <a:buClr>
                <a:schemeClr val="accent1">
                  <a:lumMod val="60000"/>
                  <a:lumOff val="40000"/>
                </a:schemeClr>
              </a:buClr>
            </a:pPr>
            <a:endParaRPr lang="en-US" sz="45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R="0" lvl="0" algn="ctr" rtl="0">
              <a:lnSpc>
                <a:spcPct val="100000"/>
              </a:lnSpc>
              <a:spcBef>
                <a:spcPts val="0"/>
              </a:spcBef>
              <a:spcAft>
                <a:spcPts val="0"/>
              </a:spcAft>
              <a:buClr>
                <a:schemeClr val="accent1">
                  <a:lumMod val="60000"/>
                  <a:lumOff val="40000"/>
                </a:schemeClr>
              </a:buClr>
            </a:pPr>
            <a:r>
              <a:rPr lang="en-US" sz="5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Filing early, filing at Full Retirement Age, and filing later can produce dramatically different outcomes.</a:t>
            </a:r>
          </a:p>
        </p:txBody>
      </p:sp>
      <p:sp>
        <p:nvSpPr>
          <p:cNvPr id="6" name="Rectangle 5">
            <a:extLst>
              <a:ext uri="{FF2B5EF4-FFF2-40B4-BE49-F238E27FC236}">
                <a16:creationId xmlns:a16="http://schemas.microsoft.com/office/drawing/2014/main" id="{FDFE7A8B-F88F-4758-A4A3-FAEC6D53AEE4}"/>
              </a:ext>
            </a:extLst>
          </p:cNvPr>
          <p:cNvSpPr/>
          <p:nvPr/>
        </p:nvSpPr>
        <p:spPr>
          <a:xfrm>
            <a:off x="2394748" y="2509096"/>
            <a:ext cx="13498508" cy="68579"/>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00"/>
          </a:p>
        </p:txBody>
      </p:sp>
      <p:sp>
        <p:nvSpPr>
          <p:cNvPr id="9" name="Google Shape;69;p8">
            <a:extLst>
              <a:ext uri="{FF2B5EF4-FFF2-40B4-BE49-F238E27FC236}">
                <a16:creationId xmlns:a16="http://schemas.microsoft.com/office/drawing/2014/main" id="{0555562F-F672-EA16-E889-447162B09AA3}"/>
              </a:ext>
            </a:extLst>
          </p:cNvPr>
          <p:cNvSpPr txBox="1"/>
          <p:nvPr/>
        </p:nvSpPr>
        <p:spPr>
          <a:xfrm>
            <a:off x="1360524" y="1199806"/>
            <a:ext cx="15566952" cy="833562"/>
          </a:xfrm>
          <a:prstGeom prst="rect">
            <a:avLst/>
          </a:prstGeom>
          <a:noFill/>
          <a:ln>
            <a:noFill/>
          </a:ln>
        </p:spPr>
        <p:txBody>
          <a:bodyPr spcFirstLastPara="1" wrap="square" lIns="0" tIns="0" rIns="0" bIns="0" anchor="t" anchorCtr="0">
            <a:spAutoFit/>
          </a:bodyPr>
          <a:lstStyle/>
          <a:p>
            <a:pPr marL="0" marR="0" lvl="0" indent="0" algn="ctr"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TIMING MATTERS MOST</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12" name="Rectangle 11">
            <a:extLst>
              <a:ext uri="{FF2B5EF4-FFF2-40B4-BE49-F238E27FC236}">
                <a16:creationId xmlns:a16="http://schemas.microsoft.com/office/drawing/2014/main" id="{C350BB9A-E812-392E-3063-1AF36B26DFC7}"/>
              </a:ext>
            </a:extLst>
          </p:cNvPr>
          <p:cNvSpPr/>
          <p:nvPr/>
        </p:nvSpPr>
        <p:spPr>
          <a:xfrm>
            <a:off x="2394748" y="8879416"/>
            <a:ext cx="13498508" cy="68579"/>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00"/>
          </a:p>
        </p:txBody>
      </p:sp>
      <p:sp>
        <p:nvSpPr>
          <p:cNvPr id="13" name="TextBox 12">
            <a:extLst>
              <a:ext uri="{FF2B5EF4-FFF2-40B4-BE49-F238E27FC236}">
                <a16:creationId xmlns:a16="http://schemas.microsoft.com/office/drawing/2014/main" id="{C9A88A6D-1D8B-B050-6DC7-C7B3A458BA9E}"/>
              </a:ext>
            </a:extLst>
          </p:cNvPr>
          <p:cNvSpPr txBox="1"/>
          <p:nvPr/>
        </p:nvSpPr>
        <p:spPr>
          <a:xfrm>
            <a:off x="716692" y="9767504"/>
            <a:ext cx="15929120" cy="523220"/>
          </a:xfrm>
          <a:prstGeom prst="rect">
            <a:avLst/>
          </a:prstGeom>
          <a:noFill/>
        </p:spPr>
        <p:txBody>
          <a:bodyPr wrap="square" rtlCol="0">
            <a:spAutoFit/>
          </a:bodyPr>
          <a:lstStyle/>
          <a:p>
            <a:r>
              <a:rPr lang="en-US" i="1" dirty="0">
                <a:solidFill>
                  <a:srgbClr val="89A7DB"/>
                </a:solidFill>
              </a:rPr>
              <a:t>Source: Social Security Administration benefit formulas. https://www.ssa.gov/oact/cola/Benefits.html. Accessed March 16, 2026.</a:t>
            </a:r>
          </a:p>
          <a:p>
            <a:endParaRPr lang="en-US" dirty="0"/>
          </a:p>
        </p:txBody>
      </p:sp>
    </p:spTree>
    <p:extLst>
      <p:ext uri="{BB962C8B-B14F-4D97-AF65-F5344CB8AC3E}">
        <p14:creationId xmlns:p14="http://schemas.microsoft.com/office/powerpoint/2010/main" val="1820086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69;p8">
            <a:extLst>
              <a:ext uri="{FF2B5EF4-FFF2-40B4-BE49-F238E27FC236}">
                <a16:creationId xmlns:a16="http://schemas.microsoft.com/office/drawing/2014/main" id="{6B8B4130-80AD-B9E7-87A1-81F188746D0A}"/>
              </a:ext>
            </a:extLst>
          </p:cNvPr>
          <p:cNvSpPr txBox="1"/>
          <p:nvPr/>
        </p:nvSpPr>
        <p:spPr>
          <a:xfrm>
            <a:off x="831288" y="1112864"/>
            <a:ext cx="13733798"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SOCIAL SECURITY FILING CALCULATOR</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5" name="Google Shape;216;p17">
            <a:extLst>
              <a:ext uri="{FF2B5EF4-FFF2-40B4-BE49-F238E27FC236}">
                <a16:creationId xmlns:a16="http://schemas.microsoft.com/office/drawing/2014/main" id="{9049BB24-BC73-B2BC-7959-B652990AFCC1}"/>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7" name="TextBox 6">
            <a:extLst>
              <a:ext uri="{FF2B5EF4-FFF2-40B4-BE49-F238E27FC236}">
                <a16:creationId xmlns:a16="http://schemas.microsoft.com/office/drawing/2014/main" id="{F3F7C5D6-0A4C-90DB-3E8E-AA77407A918A}"/>
              </a:ext>
            </a:extLst>
          </p:cNvPr>
          <p:cNvSpPr txBox="1"/>
          <p:nvPr/>
        </p:nvSpPr>
        <p:spPr>
          <a:xfrm>
            <a:off x="3250836" y="9630002"/>
            <a:ext cx="11786328" cy="523220"/>
          </a:xfrm>
          <a:prstGeom prst="rect">
            <a:avLst/>
          </a:prstGeom>
          <a:noFill/>
        </p:spPr>
        <p:txBody>
          <a:bodyPr wrap="square" rtlCol="0">
            <a:spAutoFit/>
          </a:bodyPr>
          <a:lstStyle/>
          <a:p>
            <a:pPr algn="ctr"/>
            <a:r>
              <a:rPr lang="en-US" i="1" dirty="0">
                <a:solidFill>
                  <a:srgbClr val="89A7DB"/>
                </a:solidFill>
              </a:rPr>
              <a:t>This image is for illustrative purposes only. It demonstrates that the amount of Social Security benefits an individual or their spouse may receive can vary significantly depending on the timing of when benefits are elected. Actual benefits may differ.</a:t>
            </a:r>
            <a:endParaRPr lang="en-US" dirty="0">
              <a:solidFill>
                <a:srgbClr val="89A7DB"/>
              </a:solidFill>
            </a:endParaRPr>
          </a:p>
        </p:txBody>
      </p:sp>
      <p:sp>
        <p:nvSpPr>
          <p:cNvPr id="2" name="Rectangle 1">
            <a:extLst>
              <a:ext uri="{FF2B5EF4-FFF2-40B4-BE49-F238E27FC236}">
                <a16:creationId xmlns:a16="http://schemas.microsoft.com/office/drawing/2014/main" id="{242A5BEE-2DA7-AFFF-D95E-90623A8DFB0C}"/>
              </a:ext>
            </a:extLst>
          </p:cNvPr>
          <p:cNvSpPr/>
          <p:nvPr/>
        </p:nvSpPr>
        <p:spPr>
          <a:xfrm>
            <a:off x="-1" y="3079102"/>
            <a:ext cx="18288001" cy="5161572"/>
          </a:xfrm>
          <a:prstGeom prst="rect">
            <a:avLst/>
          </a:prstGeom>
          <a:solidFill>
            <a:srgbClr val="89A7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35AB8A10-BBC6-D060-CD43-48E6C70BEB35}"/>
              </a:ext>
            </a:extLst>
          </p:cNvPr>
          <p:cNvGraphicFramePr>
            <a:graphicFrameLocks noGrp="1"/>
          </p:cNvGraphicFramePr>
          <p:nvPr>
            <p:extLst>
              <p:ext uri="{D42A27DB-BD31-4B8C-83A1-F6EECF244321}">
                <p14:modId xmlns:p14="http://schemas.microsoft.com/office/powerpoint/2010/main" val="2811102662"/>
              </p:ext>
            </p:extLst>
          </p:nvPr>
        </p:nvGraphicFramePr>
        <p:xfrm>
          <a:off x="700661" y="3510798"/>
          <a:ext cx="5486021" cy="4158964"/>
        </p:xfrm>
        <a:graphic>
          <a:graphicData uri="http://schemas.openxmlformats.org/drawingml/2006/table">
            <a:tbl>
              <a:tblPr firstRow="1" bandRow="1">
                <a:tableStyleId>{8A107856-5554-42FB-B03E-39F5DBC370BA}</a:tableStyleId>
              </a:tblPr>
              <a:tblGrid>
                <a:gridCol w="3410738">
                  <a:extLst>
                    <a:ext uri="{9D8B030D-6E8A-4147-A177-3AD203B41FA5}">
                      <a16:colId xmlns:a16="http://schemas.microsoft.com/office/drawing/2014/main" val="1869289868"/>
                    </a:ext>
                  </a:extLst>
                </a:gridCol>
                <a:gridCol w="1019113">
                  <a:extLst>
                    <a:ext uri="{9D8B030D-6E8A-4147-A177-3AD203B41FA5}">
                      <a16:colId xmlns:a16="http://schemas.microsoft.com/office/drawing/2014/main" val="75751830"/>
                    </a:ext>
                  </a:extLst>
                </a:gridCol>
                <a:gridCol w="1056170">
                  <a:extLst>
                    <a:ext uri="{9D8B030D-6E8A-4147-A177-3AD203B41FA5}">
                      <a16:colId xmlns:a16="http://schemas.microsoft.com/office/drawing/2014/main" val="4213627962"/>
                    </a:ext>
                  </a:extLst>
                </a:gridCol>
              </a:tblGrid>
              <a:tr h="488457">
                <a:tc>
                  <a:txBody>
                    <a:bodyPr/>
                    <a:lstStyle/>
                    <a:p>
                      <a:pPr algn="ctr"/>
                      <a:endParaRPr lang="en-US" sz="2200" b="1" dirty="0">
                        <a:solidFill>
                          <a:schemeClr val="bg1"/>
                        </a:solidFill>
                        <a:effectLst/>
                        <a:latin typeface="Arial" panose="020B0604020202020204" pitchFamily="34" charset="0"/>
                        <a:cs typeface="Arial" panose="020B0604020202020204" pitchFamily="34" charset="0"/>
                      </a:endParaRPr>
                    </a:p>
                  </a:txBody>
                  <a:tcPr marL="74412" marR="74412" marT="74412" marB="74412" anchor="b">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b="1" dirty="0">
                          <a:solidFill>
                            <a:schemeClr val="bg1"/>
                          </a:solidFill>
                          <a:effectLst/>
                          <a:latin typeface="Arial" panose="020B0604020202020204" pitchFamily="34" charset="0"/>
                          <a:cs typeface="Arial" panose="020B0604020202020204" pitchFamily="34" charset="0"/>
                        </a:rPr>
                        <a:t>Ron</a:t>
                      </a:r>
                    </a:p>
                  </a:txBody>
                  <a:tcPr marL="74412" marR="74412" marT="74412" marB="74412" anchor="b">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b="1" dirty="0">
                          <a:solidFill>
                            <a:schemeClr val="bg1"/>
                          </a:solidFill>
                          <a:effectLst/>
                          <a:latin typeface="Arial" panose="020B0604020202020204" pitchFamily="34" charset="0"/>
                          <a:cs typeface="Arial" panose="020B0604020202020204" pitchFamily="34" charset="0"/>
                        </a:rPr>
                        <a:t>Nancy</a:t>
                      </a:r>
                    </a:p>
                  </a:txBody>
                  <a:tcPr marL="74412" marR="74412" marT="74412" marB="74412" anchor="b">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extLst>
                  <a:ext uri="{0D108BD9-81ED-4DB2-BD59-A6C34878D82A}">
                    <a16:rowId xmlns:a16="http://schemas.microsoft.com/office/drawing/2014/main" val="3836823004"/>
                  </a:ext>
                </a:extLst>
              </a:tr>
              <a:tr h="506505">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Current Age (at year end)</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60</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58</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488457">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Monthly Benefit at FRA</a:t>
                      </a:r>
                      <a:r>
                        <a:rPr lang="en-US" sz="2200" kern="1200" baseline="30000" dirty="0">
                          <a:solidFill>
                            <a:srgbClr val="231F20"/>
                          </a:solidFill>
                          <a:effectLst/>
                          <a:latin typeface="Arial" panose="020B0604020202020204" pitchFamily="34" charset="0"/>
                          <a:cs typeface="Arial" panose="020B0604020202020204" pitchFamily="34" charset="0"/>
                        </a:rPr>
                        <a:t>1</a:t>
                      </a:r>
                      <a:endParaRPr lang="en-US" sz="2200" kern="1200" baseline="300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$3,011</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$2,235</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488457">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Life Expectancy</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85</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90</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488457">
                <a:tc>
                  <a:txBody>
                    <a:bodyPr/>
                    <a:lstStyle/>
                    <a:p>
                      <a:pPr algn="ctr"/>
                      <a:r>
                        <a:rPr lang="en-US" sz="2200" dirty="0">
                          <a:solidFill>
                            <a:schemeClr val="bg1"/>
                          </a:solidFill>
                          <a:effectLst/>
                          <a:latin typeface="Arial" panose="020B0604020202020204" pitchFamily="34" charset="0"/>
                          <a:cs typeface="Arial" panose="020B0604020202020204" pitchFamily="34" charset="0"/>
                        </a:rPr>
                        <a:t>Start Benefits at Age</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dirty="0">
                          <a:solidFill>
                            <a:schemeClr val="bg1"/>
                          </a:solidFill>
                          <a:effectLst/>
                          <a:latin typeface="Arial" panose="020B0604020202020204" pitchFamily="34" charset="0"/>
                          <a:cs typeface="Arial" panose="020B0604020202020204" pitchFamily="34" charset="0"/>
                        </a:rPr>
                        <a:t>62</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dirty="0">
                          <a:solidFill>
                            <a:schemeClr val="bg1"/>
                          </a:solidFill>
                          <a:effectLst/>
                          <a:latin typeface="Arial" panose="020B0604020202020204" pitchFamily="34" charset="0"/>
                          <a:cs typeface="Arial" panose="020B0604020202020204" pitchFamily="34" charset="0"/>
                        </a:rPr>
                        <a:t>62</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extLst>
                  <a:ext uri="{0D108BD9-81ED-4DB2-BD59-A6C34878D82A}">
                    <a16:rowId xmlns:a16="http://schemas.microsoft.com/office/drawing/2014/main" val="3817359396"/>
                  </a:ext>
                </a:extLst>
              </a:tr>
              <a:tr h="530911">
                <a:tc gridSpan="3">
                  <a:txBody>
                    <a:bodyPr/>
                    <a:lstStyle/>
                    <a:p>
                      <a:pPr algn="ctr"/>
                      <a:r>
                        <a:rPr lang="en-US" sz="2500" b="1" dirty="0">
                          <a:solidFill>
                            <a:srgbClr val="231F20"/>
                          </a:solidFill>
                          <a:effectLst/>
                          <a:latin typeface="Arial" panose="020B0604020202020204" pitchFamily="34" charset="0"/>
                          <a:cs typeface="Arial" panose="020B0604020202020204" pitchFamily="34" charset="0"/>
                        </a:rPr>
                        <a:t>Cumulative Value of Benefits</a:t>
                      </a:r>
                    </a:p>
                  </a:txBody>
                  <a:tcPr marL="49744" marR="49744" marT="49744" marB="49744">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058360313"/>
                  </a:ext>
                </a:extLst>
              </a:tr>
              <a:tr h="1167720">
                <a:tc gridSpan="3">
                  <a:txBody>
                    <a:bodyPr/>
                    <a:lstStyle/>
                    <a:p>
                      <a:pPr algn="ctr"/>
                      <a:r>
                        <a:rPr lang="en-US" sz="5000" b="1" dirty="0">
                          <a:solidFill>
                            <a:schemeClr val="bg1"/>
                          </a:solidFill>
                          <a:effectLst/>
                          <a:latin typeface="Arial" panose="020B0604020202020204" pitchFamily="34" charset="0"/>
                          <a:cs typeface="Arial" panose="020B0604020202020204" pitchFamily="34" charset="0"/>
                        </a:rPr>
                        <a:t>$1,959,732</a:t>
                      </a:r>
                    </a:p>
                    <a:p>
                      <a:pPr algn="ctr"/>
                      <a:r>
                        <a:rPr lang="en-US" sz="1700" dirty="0">
                          <a:solidFill>
                            <a:schemeClr val="bg1"/>
                          </a:solidFill>
                          <a:effectLst/>
                          <a:latin typeface="Arial" panose="020B0604020202020204" pitchFamily="34" charset="0"/>
                          <a:cs typeface="Arial" panose="020B0604020202020204" pitchFamily="34" charset="0"/>
                        </a:rPr>
                        <a:t>File for Benefits</a:t>
                      </a:r>
                    </a:p>
                  </a:txBody>
                  <a:tcPr marL="49744" marR="49744" marT="49744" marB="49744">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375877786"/>
                  </a:ext>
                </a:extLst>
              </a:tr>
            </a:tbl>
          </a:graphicData>
        </a:graphic>
      </p:graphicFrame>
      <p:graphicFrame>
        <p:nvGraphicFramePr>
          <p:cNvPr id="6" name="Table 2">
            <a:extLst>
              <a:ext uri="{FF2B5EF4-FFF2-40B4-BE49-F238E27FC236}">
                <a16:creationId xmlns:a16="http://schemas.microsoft.com/office/drawing/2014/main" id="{59548BEF-4CE8-93E5-A37B-49B7E498F4D5}"/>
              </a:ext>
            </a:extLst>
          </p:cNvPr>
          <p:cNvGraphicFramePr>
            <a:graphicFrameLocks noGrp="1"/>
          </p:cNvGraphicFramePr>
          <p:nvPr>
            <p:extLst>
              <p:ext uri="{D42A27DB-BD31-4B8C-83A1-F6EECF244321}">
                <p14:modId xmlns:p14="http://schemas.microsoft.com/office/powerpoint/2010/main" val="3952366342"/>
              </p:ext>
            </p:extLst>
          </p:nvPr>
        </p:nvGraphicFramePr>
        <p:xfrm>
          <a:off x="6421478" y="3510798"/>
          <a:ext cx="5486021" cy="4158964"/>
        </p:xfrm>
        <a:graphic>
          <a:graphicData uri="http://schemas.openxmlformats.org/drawingml/2006/table">
            <a:tbl>
              <a:tblPr firstRow="1" bandRow="1">
                <a:tableStyleId>{8A107856-5554-42FB-B03E-39F5DBC370BA}</a:tableStyleId>
              </a:tblPr>
              <a:tblGrid>
                <a:gridCol w="3410738">
                  <a:extLst>
                    <a:ext uri="{9D8B030D-6E8A-4147-A177-3AD203B41FA5}">
                      <a16:colId xmlns:a16="http://schemas.microsoft.com/office/drawing/2014/main" val="1869289868"/>
                    </a:ext>
                  </a:extLst>
                </a:gridCol>
                <a:gridCol w="1019113">
                  <a:extLst>
                    <a:ext uri="{9D8B030D-6E8A-4147-A177-3AD203B41FA5}">
                      <a16:colId xmlns:a16="http://schemas.microsoft.com/office/drawing/2014/main" val="75751830"/>
                    </a:ext>
                  </a:extLst>
                </a:gridCol>
                <a:gridCol w="1056170">
                  <a:extLst>
                    <a:ext uri="{9D8B030D-6E8A-4147-A177-3AD203B41FA5}">
                      <a16:colId xmlns:a16="http://schemas.microsoft.com/office/drawing/2014/main" val="4213627962"/>
                    </a:ext>
                  </a:extLst>
                </a:gridCol>
              </a:tblGrid>
              <a:tr h="488457">
                <a:tc>
                  <a:txBody>
                    <a:bodyPr/>
                    <a:lstStyle/>
                    <a:p>
                      <a:pPr algn="ctr"/>
                      <a:endParaRPr lang="en-US" sz="2200" b="1" dirty="0">
                        <a:solidFill>
                          <a:schemeClr val="bg1"/>
                        </a:solidFill>
                        <a:effectLst/>
                        <a:latin typeface="Arial" panose="020B0604020202020204" pitchFamily="34" charset="0"/>
                        <a:cs typeface="Arial" panose="020B0604020202020204" pitchFamily="34" charset="0"/>
                      </a:endParaRPr>
                    </a:p>
                  </a:txBody>
                  <a:tcPr marL="74412" marR="74412" marT="74412" marB="74412" anchor="b">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b="1" dirty="0">
                          <a:solidFill>
                            <a:schemeClr val="bg1"/>
                          </a:solidFill>
                          <a:effectLst/>
                          <a:latin typeface="Arial" panose="020B0604020202020204" pitchFamily="34" charset="0"/>
                          <a:cs typeface="Arial" panose="020B0604020202020204" pitchFamily="34" charset="0"/>
                        </a:rPr>
                        <a:t>Ron</a:t>
                      </a:r>
                    </a:p>
                  </a:txBody>
                  <a:tcPr marL="74412" marR="74412" marT="74412" marB="74412" anchor="b">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b="1" dirty="0">
                          <a:solidFill>
                            <a:schemeClr val="bg1"/>
                          </a:solidFill>
                          <a:effectLst/>
                          <a:latin typeface="Arial" panose="020B0604020202020204" pitchFamily="34" charset="0"/>
                          <a:cs typeface="Arial" panose="020B0604020202020204" pitchFamily="34" charset="0"/>
                        </a:rPr>
                        <a:t>Nancy</a:t>
                      </a:r>
                    </a:p>
                  </a:txBody>
                  <a:tcPr marL="74412" marR="74412" marT="74412" marB="74412" anchor="b">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extLst>
                  <a:ext uri="{0D108BD9-81ED-4DB2-BD59-A6C34878D82A}">
                    <a16:rowId xmlns:a16="http://schemas.microsoft.com/office/drawing/2014/main" val="3836823004"/>
                  </a:ext>
                </a:extLst>
              </a:tr>
              <a:tr h="506505">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Current Age (at year end)</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60</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58</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488457">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Monthly Benefit at FRA</a:t>
                      </a:r>
                      <a:r>
                        <a:rPr lang="en-US" sz="2200" kern="1200" baseline="30000" dirty="0">
                          <a:solidFill>
                            <a:srgbClr val="231F20"/>
                          </a:solidFill>
                          <a:effectLst/>
                          <a:latin typeface="Arial" panose="020B0604020202020204" pitchFamily="34" charset="0"/>
                          <a:cs typeface="Arial" panose="020B0604020202020204" pitchFamily="34" charset="0"/>
                        </a:rPr>
                        <a:t>1</a:t>
                      </a:r>
                      <a:endParaRPr lang="en-US" sz="2200" kern="1200" baseline="300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$3,011</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$2,235</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488457">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Life Expectancy</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85</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90</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488457">
                <a:tc>
                  <a:txBody>
                    <a:bodyPr/>
                    <a:lstStyle/>
                    <a:p>
                      <a:pPr algn="ctr"/>
                      <a:r>
                        <a:rPr lang="en-US" sz="2200" dirty="0">
                          <a:solidFill>
                            <a:schemeClr val="bg1"/>
                          </a:solidFill>
                          <a:effectLst/>
                          <a:latin typeface="Arial" panose="020B0604020202020204" pitchFamily="34" charset="0"/>
                          <a:cs typeface="Arial" panose="020B0604020202020204" pitchFamily="34" charset="0"/>
                        </a:rPr>
                        <a:t>Start Benefits at Age</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dirty="0">
                          <a:solidFill>
                            <a:schemeClr val="bg1"/>
                          </a:solidFill>
                          <a:effectLst/>
                          <a:latin typeface="Arial" panose="020B0604020202020204" pitchFamily="34" charset="0"/>
                          <a:cs typeface="Arial" panose="020B0604020202020204" pitchFamily="34" charset="0"/>
                        </a:rPr>
                        <a:t>67</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dirty="0">
                          <a:solidFill>
                            <a:schemeClr val="bg1"/>
                          </a:solidFill>
                          <a:effectLst/>
                          <a:latin typeface="Arial" panose="020B0604020202020204" pitchFamily="34" charset="0"/>
                          <a:cs typeface="Arial" panose="020B0604020202020204" pitchFamily="34" charset="0"/>
                        </a:rPr>
                        <a:t>67</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extLst>
                  <a:ext uri="{0D108BD9-81ED-4DB2-BD59-A6C34878D82A}">
                    <a16:rowId xmlns:a16="http://schemas.microsoft.com/office/drawing/2014/main" val="3817359396"/>
                  </a:ext>
                </a:extLst>
              </a:tr>
              <a:tr h="530911">
                <a:tc gridSpan="3">
                  <a:txBody>
                    <a:bodyPr/>
                    <a:lstStyle/>
                    <a:p>
                      <a:pPr algn="ctr"/>
                      <a:r>
                        <a:rPr lang="en-US" sz="2500" b="1" dirty="0">
                          <a:solidFill>
                            <a:srgbClr val="231F20"/>
                          </a:solidFill>
                          <a:effectLst/>
                          <a:latin typeface="Arial" panose="020B0604020202020204" pitchFamily="34" charset="0"/>
                          <a:cs typeface="Arial" panose="020B0604020202020204" pitchFamily="34" charset="0"/>
                        </a:rPr>
                        <a:t>Cumulative Value of Benefits</a:t>
                      </a:r>
                    </a:p>
                  </a:txBody>
                  <a:tcPr marL="49744" marR="49744" marT="49744" marB="49744">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058360313"/>
                  </a:ext>
                </a:extLst>
              </a:tr>
              <a:tr h="1167720">
                <a:tc gridSpan="3">
                  <a:txBody>
                    <a:bodyPr/>
                    <a:lstStyle/>
                    <a:p>
                      <a:pPr algn="ctr"/>
                      <a:r>
                        <a:rPr lang="en-US" sz="5000" b="1" dirty="0">
                          <a:solidFill>
                            <a:schemeClr val="bg1"/>
                          </a:solidFill>
                          <a:effectLst/>
                          <a:latin typeface="Arial" panose="020B0604020202020204" pitchFamily="34" charset="0"/>
                          <a:cs typeface="Arial" panose="020B0604020202020204" pitchFamily="34" charset="0"/>
                        </a:rPr>
                        <a:t>$2,325,540</a:t>
                      </a:r>
                    </a:p>
                    <a:p>
                      <a:pPr algn="ctr"/>
                      <a:r>
                        <a:rPr lang="en-US" sz="1700" dirty="0">
                          <a:solidFill>
                            <a:schemeClr val="bg1"/>
                          </a:solidFill>
                          <a:effectLst/>
                          <a:latin typeface="Arial" panose="020B0604020202020204" pitchFamily="34" charset="0"/>
                          <a:cs typeface="Arial" panose="020B0604020202020204" pitchFamily="34" charset="0"/>
                        </a:rPr>
                        <a:t>File for Benefits</a:t>
                      </a:r>
                    </a:p>
                  </a:txBody>
                  <a:tcPr marL="49744" marR="49744" marT="49744" marB="49744">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375877786"/>
                  </a:ext>
                </a:extLst>
              </a:tr>
            </a:tbl>
          </a:graphicData>
        </a:graphic>
      </p:graphicFrame>
      <p:graphicFrame>
        <p:nvGraphicFramePr>
          <p:cNvPr id="8" name="Table 2">
            <a:extLst>
              <a:ext uri="{FF2B5EF4-FFF2-40B4-BE49-F238E27FC236}">
                <a16:creationId xmlns:a16="http://schemas.microsoft.com/office/drawing/2014/main" id="{69C15575-7407-E3C2-1A3A-E8157EB23F3D}"/>
              </a:ext>
            </a:extLst>
          </p:cNvPr>
          <p:cNvGraphicFramePr>
            <a:graphicFrameLocks noGrp="1"/>
          </p:cNvGraphicFramePr>
          <p:nvPr>
            <p:extLst>
              <p:ext uri="{D42A27DB-BD31-4B8C-83A1-F6EECF244321}">
                <p14:modId xmlns:p14="http://schemas.microsoft.com/office/powerpoint/2010/main" val="3483139958"/>
              </p:ext>
            </p:extLst>
          </p:nvPr>
        </p:nvGraphicFramePr>
        <p:xfrm>
          <a:off x="12136473" y="3510798"/>
          <a:ext cx="5486021" cy="4158964"/>
        </p:xfrm>
        <a:graphic>
          <a:graphicData uri="http://schemas.openxmlformats.org/drawingml/2006/table">
            <a:tbl>
              <a:tblPr firstRow="1" bandRow="1">
                <a:tableStyleId>{8A107856-5554-42FB-B03E-39F5DBC370BA}</a:tableStyleId>
              </a:tblPr>
              <a:tblGrid>
                <a:gridCol w="3410738">
                  <a:extLst>
                    <a:ext uri="{9D8B030D-6E8A-4147-A177-3AD203B41FA5}">
                      <a16:colId xmlns:a16="http://schemas.microsoft.com/office/drawing/2014/main" val="1869289868"/>
                    </a:ext>
                  </a:extLst>
                </a:gridCol>
                <a:gridCol w="1019113">
                  <a:extLst>
                    <a:ext uri="{9D8B030D-6E8A-4147-A177-3AD203B41FA5}">
                      <a16:colId xmlns:a16="http://schemas.microsoft.com/office/drawing/2014/main" val="75751830"/>
                    </a:ext>
                  </a:extLst>
                </a:gridCol>
                <a:gridCol w="1056170">
                  <a:extLst>
                    <a:ext uri="{9D8B030D-6E8A-4147-A177-3AD203B41FA5}">
                      <a16:colId xmlns:a16="http://schemas.microsoft.com/office/drawing/2014/main" val="4213627962"/>
                    </a:ext>
                  </a:extLst>
                </a:gridCol>
              </a:tblGrid>
              <a:tr h="488457">
                <a:tc>
                  <a:txBody>
                    <a:bodyPr/>
                    <a:lstStyle/>
                    <a:p>
                      <a:pPr algn="ctr"/>
                      <a:endParaRPr lang="en-US" sz="2200" b="1" dirty="0">
                        <a:solidFill>
                          <a:schemeClr val="bg1"/>
                        </a:solidFill>
                        <a:effectLst/>
                        <a:latin typeface="Arial" panose="020B0604020202020204" pitchFamily="34" charset="0"/>
                        <a:cs typeface="Arial" panose="020B0604020202020204" pitchFamily="34" charset="0"/>
                      </a:endParaRPr>
                    </a:p>
                  </a:txBody>
                  <a:tcPr marL="74412" marR="74412" marT="74412" marB="74412" anchor="b">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b="1" dirty="0">
                          <a:solidFill>
                            <a:schemeClr val="bg1"/>
                          </a:solidFill>
                          <a:effectLst/>
                          <a:latin typeface="Arial" panose="020B0604020202020204" pitchFamily="34" charset="0"/>
                          <a:cs typeface="Arial" panose="020B0604020202020204" pitchFamily="34" charset="0"/>
                        </a:rPr>
                        <a:t>Ron</a:t>
                      </a:r>
                    </a:p>
                  </a:txBody>
                  <a:tcPr marL="74412" marR="74412" marT="74412" marB="74412" anchor="b">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b="1" dirty="0">
                          <a:solidFill>
                            <a:schemeClr val="bg1"/>
                          </a:solidFill>
                          <a:effectLst/>
                          <a:latin typeface="Arial" panose="020B0604020202020204" pitchFamily="34" charset="0"/>
                          <a:cs typeface="Arial" panose="020B0604020202020204" pitchFamily="34" charset="0"/>
                        </a:rPr>
                        <a:t>Nancy</a:t>
                      </a:r>
                    </a:p>
                  </a:txBody>
                  <a:tcPr marL="74412" marR="74412" marT="74412" marB="74412" anchor="b">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extLst>
                  <a:ext uri="{0D108BD9-81ED-4DB2-BD59-A6C34878D82A}">
                    <a16:rowId xmlns:a16="http://schemas.microsoft.com/office/drawing/2014/main" val="3836823004"/>
                  </a:ext>
                </a:extLst>
              </a:tr>
              <a:tr h="506505">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Current Age (at year end)</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60</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58</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extLst>
                  <a:ext uri="{0D108BD9-81ED-4DB2-BD59-A6C34878D82A}">
                    <a16:rowId xmlns:a16="http://schemas.microsoft.com/office/drawing/2014/main" val="3738981184"/>
                  </a:ext>
                </a:extLst>
              </a:tr>
              <a:tr h="488457">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Monthly Benefit at FRA</a:t>
                      </a:r>
                      <a:r>
                        <a:rPr lang="en-US" sz="2200" kern="1200" baseline="30000" dirty="0">
                          <a:solidFill>
                            <a:srgbClr val="231F20"/>
                          </a:solidFill>
                          <a:effectLst/>
                          <a:latin typeface="Arial" panose="020B0604020202020204" pitchFamily="34" charset="0"/>
                          <a:cs typeface="Arial" panose="020B0604020202020204" pitchFamily="34" charset="0"/>
                        </a:rPr>
                        <a:t>1</a:t>
                      </a:r>
                      <a:endParaRPr lang="en-US" sz="2200" kern="1200" baseline="300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$3,011</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$2,235</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extLst>
                  <a:ext uri="{0D108BD9-81ED-4DB2-BD59-A6C34878D82A}">
                    <a16:rowId xmlns:a16="http://schemas.microsoft.com/office/drawing/2014/main" val="2950536620"/>
                  </a:ext>
                </a:extLst>
              </a:tr>
              <a:tr h="488457">
                <a:tc>
                  <a:txBody>
                    <a:bodyPr/>
                    <a:lstStyle/>
                    <a:p>
                      <a:pPr algn="ctr"/>
                      <a:r>
                        <a:rPr lang="en-US" sz="2200" kern="1200" dirty="0">
                          <a:solidFill>
                            <a:srgbClr val="231F20"/>
                          </a:solidFill>
                          <a:effectLst/>
                          <a:latin typeface="Arial" panose="020B0604020202020204" pitchFamily="34" charset="0"/>
                          <a:cs typeface="Arial" panose="020B0604020202020204" pitchFamily="34" charset="0"/>
                        </a:rPr>
                        <a:t>Life Expectancy</a:t>
                      </a:r>
                      <a:endParaRPr lang="en-US" sz="2200" kern="1200" dirty="0">
                        <a:solidFill>
                          <a:srgbClr val="231F20"/>
                        </a:solidFill>
                        <a:effectLst/>
                        <a:latin typeface="Arial" panose="020B0604020202020204" pitchFamily="34" charset="0"/>
                        <a:ea typeface="+mn-ea"/>
                        <a:cs typeface="Arial" panose="020B0604020202020204" pitchFamily="34" charset="0"/>
                      </a:endParaRP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85</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a:txBody>
                    <a:bodyPr/>
                    <a:lstStyle/>
                    <a:p>
                      <a:pPr algn="ctr"/>
                      <a:r>
                        <a:rPr lang="en-US" sz="2200" dirty="0">
                          <a:solidFill>
                            <a:srgbClr val="231F20"/>
                          </a:solidFill>
                          <a:effectLst/>
                          <a:latin typeface="Arial" panose="020B0604020202020204" pitchFamily="34" charset="0"/>
                          <a:cs typeface="Arial" panose="020B0604020202020204" pitchFamily="34" charset="0"/>
                        </a:rPr>
                        <a:t>90</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extLst>
                  <a:ext uri="{0D108BD9-81ED-4DB2-BD59-A6C34878D82A}">
                    <a16:rowId xmlns:a16="http://schemas.microsoft.com/office/drawing/2014/main" val="673413978"/>
                  </a:ext>
                </a:extLst>
              </a:tr>
              <a:tr h="488457">
                <a:tc>
                  <a:txBody>
                    <a:bodyPr/>
                    <a:lstStyle/>
                    <a:p>
                      <a:pPr algn="ctr"/>
                      <a:r>
                        <a:rPr lang="en-US" sz="2200" dirty="0">
                          <a:solidFill>
                            <a:schemeClr val="bg1"/>
                          </a:solidFill>
                          <a:effectLst/>
                          <a:latin typeface="Arial" panose="020B0604020202020204" pitchFamily="34" charset="0"/>
                          <a:cs typeface="Arial" panose="020B0604020202020204" pitchFamily="34" charset="0"/>
                        </a:rPr>
                        <a:t>Start Benefits at Age</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dirty="0">
                          <a:solidFill>
                            <a:schemeClr val="bg1"/>
                          </a:solidFill>
                          <a:effectLst/>
                          <a:latin typeface="Arial" panose="020B0604020202020204" pitchFamily="34" charset="0"/>
                          <a:cs typeface="Arial" panose="020B0604020202020204" pitchFamily="34" charset="0"/>
                        </a:rPr>
                        <a:t>70</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a:txBody>
                    <a:bodyPr/>
                    <a:lstStyle/>
                    <a:p>
                      <a:pPr algn="ctr"/>
                      <a:r>
                        <a:rPr lang="en-US" sz="2200" dirty="0">
                          <a:solidFill>
                            <a:schemeClr val="bg1"/>
                          </a:solidFill>
                          <a:effectLst/>
                          <a:latin typeface="Arial" panose="020B0604020202020204" pitchFamily="34" charset="0"/>
                          <a:cs typeface="Arial" panose="020B0604020202020204" pitchFamily="34" charset="0"/>
                        </a:rPr>
                        <a:t>70</a:t>
                      </a:r>
                    </a:p>
                  </a:txBody>
                  <a:tcPr marL="74412" marR="74412" marT="74412" marB="74412">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extLst>
                  <a:ext uri="{0D108BD9-81ED-4DB2-BD59-A6C34878D82A}">
                    <a16:rowId xmlns:a16="http://schemas.microsoft.com/office/drawing/2014/main" val="3817359396"/>
                  </a:ext>
                </a:extLst>
              </a:tr>
              <a:tr h="530911">
                <a:tc gridSpan="3">
                  <a:txBody>
                    <a:bodyPr/>
                    <a:lstStyle/>
                    <a:p>
                      <a:pPr algn="ctr"/>
                      <a:r>
                        <a:rPr lang="en-US" sz="2500" b="1" dirty="0">
                          <a:solidFill>
                            <a:srgbClr val="231F20"/>
                          </a:solidFill>
                          <a:effectLst/>
                          <a:latin typeface="Arial" panose="020B0604020202020204" pitchFamily="34" charset="0"/>
                          <a:cs typeface="Arial" panose="020B0604020202020204" pitchFamily="34" charset="0"/>
                        </a:rPr>
                        <a:t>Cumulative Value of Benefits</a:t>
                      </a:r>
                    </a:p>
                  </a:txBody>
                  <a:tcPr marL="49744" marR="49744" marT="49744" marB="49744">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chemeClr val="bg1"/>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058360313"/>
                  </a:ext>
                </a:extLst>
              </a:tr>
              <a:tr h="1167720">
                <a:tc gridSpan="3">
                  <a:txBody>
                    <a:bodyPr/>
                    <a:lstStyle/>
                    <a:p>
                      <a:pPr algn="ctr"/>
                      <a:r>
                        <a:rPr lang="en-US" sz="5000" b="1" dirty="0">
                          <a:solidFill>
                            <a:schemeClr val="bg1"/>
                          </a:solidFill>
                          <a:effectLst/>
                          <a:latin typeface="Arial" panose="020B0604020202020204" pitchFamily="34" charset="0"/>
                          <a:cs typeface="Arial" panose="020B0604020202020204" pitchFamily="34" charset="0"/>
                        </a:rPr>
                        <a:t>$2,579,220</a:t>
                      </a:r>
                    </a:p>
                    <a:p>
                      <a:pPr algn="ctr"/>
                      <a:r>
                        <a:rPr lang="en-US" sz="1700" b="0" dirty="0">
                          <a:solidFill>
                            <a:schemeClr val="bg1"/>
                          </a:solidFill>
                          <a:effectLst/>
                          <a:latin typeface="Arial" panose="020B0604020202020204" pitchFamily="34" charset="0"/>
                          <a:cs typeface="Arial" panose="020B0604020202020204" pitchFamily="34" charset="0"/>
                        </a:rPr>
                        <a:t>File for Benefits</a:t>
                      </a:r>
                    </a:p>
                  </a:txBody>
                  <a:tcPr marL="49744" marR="49744" marT="49744" marB="49744">
                    <a:lnL w="12700" cap="flat" cmpd="sng" algn="ctr">
                      <a:solidFill>
                        <a:srgbClr val="89A7DB"/>
                      </a:solidFill>
                      <a:prstDash val="solid"/>
                      <a:round/>
                      <a:headEnd type="none" w="med" len="med"/>
                      <a:tailEnd type="none" w="med" len="med"/>
                    </a:lnL>
                    <a:lnR w="12700" cap="flat" cmpd="sng" algn="ctr">
                      <a:solidFill>
                        <a:srgbClr val="89A7DB"/>
                      </a:solidFill>
                      <a:prstDash val="solid"/>
                      <a:round/>
                      <a:headEnd type="none" w="med" len="med"/>
                      <a:tailEnd type="none" w="med" len="med"/>
                    </a:lnR>
                    <a:lnT w="12700" cap="flat" cmpd="sng" algn="ctr">
                      <a:solidFill>
                        <a:srgbClr val="89A7DB"/>
                      </a:solidFill>
                      <a:prstDash val="solid"/>
                      <a:round/>
                      <a:headEnd type="none" w="med" len="med"/>
                      <a:tailEnd type="none" w="med" len="med"/>
                    </a:lnT>
                    <a:lnB w="12700" cap="flat" cmpd="sng" algn="ctr">
                      <a:solidFill>
                        <a:srgbClr val="89A7DB"/>
                      </a:solidFill>
                      <a:prstDash val="solid"/>
                      <a:round/>
                      <a:headEnd type="none" w="med" len="med"/>
                      <a:tailEnd type="none" w="med" len="med"/>
                    </a:lnB>
                    <a:solidFill>
                      <a:srgbClr val="272626"/>
                    </a:solidFill>
                  </a:tcPr>
                </a:tc>
                <a:tc hMerge="1">
                  <a:txBody>
                    <a:bodyPr/>
                    <a:lstStyle/>
                    <a:p>
                      <a:pPr algn="ctr"/>
                      <a:r>
                        <a:rPr lang="en-US" sz="1600" dirty="0">
                          <a:effectLst/>
                        </a:rPr>
                        <a:t>$225</a:t>
                      </a:r>
                    </a:p>
                  </a:txBody>
                  <a:tcPr marL="53571" marR="53571" marT="53571" marB="53571">
                    <a:solidFill>
                      <a:schemeClr val="bg1"/>
                    </a:solidFill>
                  </a:tcPr>
                </a:tc>
                <a:tc hMerge="1">
                  <a:txBody>
                    <a:bodyPr/>
                    <a:lstStyle/>
                    <a:p>
                      <a:pPr algn="ctr"/>
                      <a:r>
                        <a:rPr lang="en-US" sz="1600" dirty="0">
                          <a:effectLst/>
                        </a:rPr>
                        <a:t>$2.25</a:t>
                      </a:r>
                    </a:p>
                  </a:txBody>
                  <a:tcPr marL="53571" marR="53571" marT="53571" marB="53571">
                    <a:solidFill>
                      <a:schemeClr val="bg1"/>
                    </a:solidFill>
                  </a:tcPr>
                </a:tc>
                <a:extLst>
                  <a:ext uri="{0D108BD9-81ED-4DB2-BD59-A6C34878D82A}">
                    <a16:rowId xmlns:a16="http://schemas.microsoft.com/office/drawing/2014/main" val="1375877786"/>
                  </a:ext>
                </a:extLst>
              </a:tr>
            </a:tbl>
          </a:graphicData>
        </a:graphic>
      </p:graphicFrame>
      <p:sp>
        <p:nvSpPr>
          <p:cNvPr id="9" name="Title 2">
            <a:extLst>
              <a:ext uri="{FF2B5EF4-FFF2-40B4-BE49-F238E27FC236}">
                <a16:creationId xmlns:a16="http://schemas.microsoft.com/office/drawing/2014/main" id="{1BB73B87-B3C5-B6F5-9B08-1B1965F9ED71}"/>
              </a:ext>
            </a:extLst>
          </p:cNvPr>
          <p:cNvSpPr txBox="1">
            <a:spLocks/>
          </p:cNvSpPr>
          <p:nvPr/>
        </p:nvSpPr>
        <p:spPr>
          <a:xfrm>
            <a:off x="117514" y="8539789"/>
            <a:ext cx="18144093" cy="675584"/>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bg1"/>
                </a:solidFill>
                <a:latin typeface="Arial" panose="020B0604020202020204" pitchFamily="34" charset="0"/>
                <a:ea typeface="ＭＳ Ｐゴシック" charset="0"/>
                <a:cs typeface="Arial" panose="020B0604020202020204" pitchFamily="34" charset="0"/>
                <a:sym typeface="Bebas Neue" charset="0"/>
              </a:rPr>
              <a:t>$619,488 </a:t>
            </a:r>
            <a:r>
              <a:rPr lang="en-US" dirty="0">
                <a:solidFill>
                  <a:schemeClr val="bg1"/>
                </a:solidFill>
                <a:latin typeface="Arial" panose="020B0604020202020204" pitchFamily="34" charset="0"/>
                <a:ea typeface="ＭＳ Ｐゴシック" charset="0"/>
                <a:cs typeface="Arial" panose="020B0604020202020204" pitchFamily="34" charset="0"/>
                <a:sym typeface="Bebas Neue" charset="0"/>
              </a:rPr>
              <a:t>Difference in Filing</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133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90">
          <a:extLst>
            <a:ext uri="{FF2B5EF4-FFF2-40B4-BE49-F238E27FC236}">
              <a16:creationId xmlns:a16="http://schemas.microsoft.com/office/drawing/2014/main" id="{E38FEE16-F9C7-6D35-626C-BCFCBEA5F992}"/>
            </a:ext>
          </a:extLst>
        </p:cNvPr>
        <p:cNvGrpSpPr/>
        <p:nvPr/>
      </p:nvGrpSpPr>
      <p:grpSpPr>
        <a:xfrm>
          <a:off x="0" y="0"/>
          <a:ext cx="0" cy="0"/>
          <a:chOff x="0" y="0"/>
          <a:chExt cx="0" cy="0"/>
        </a:xfrm>
      </p:grpSpPr>
      <p:sp>
        <p:nvSpPr>
          <p:cNvPr id="92" name="Google Shape;92;p10">
            <a:extLst>
              <a:ext uri="{FF2B5EF4-FFF2-40B4-BE49-F238E27FC236}">
                <a16:creationId xmlns:a16="http://schemas.microsoft.com/office/drawing/2014/main" id="{2C115E36-194D-336E-903F-028EC52ACAFF}"/>
              </a:ext>
            </a:extLst>
          </p:cNvPr>
          <p:cNvSpPr txBox="1"/>
          <p:nvPr/>
        </p:nvSpPr>
        <p:spPr>
          <a:xfrm>
            <a:off x="831288" y="3634158"/>
            <a:ext cx="8867884" cy="5539978"/>
          </a:xfrm>
          <a:prstGeom prst="rect">
            <a:avLst/>
          </a:prstGeom>
          <a:noFill/>
          <a:ln>
            <a:noFill/>
          </a:ln>
        </p:spPr>
        <p:txBody>
          <a:bodyPr spcFirstLastPara="1" wrap="square" lIns="0" tIns="0" rIns="0" bIns="0" anchor="t" anchorCtr="0">
            <a:spAutoFit/>
          </a:bodyPr>
          <a:lstStyle/>
          <a:p>
            <a:pPr marR="0" lvl="0" rtl="0">
              <a:lnSpc>
                <a:spcPct val="100000"/>
              </a:lnSpc>
              <a:spcBef>
                <a:spcPts val="0"/>
              </a:spcBef>
              <a:spcAft>
                <a:spcPts val="0"/>
              </a:spcAft>
              <a:buClr>
                <a:schemeClr val="accent1">
                  <a:lumMod val="60000"/>
                  <a:lumOff val="40000"/>
                </a:schemeClr>
              </a:buCl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According to the most recent Board of Trustees report, the retirement trust fund may become depleted in the early to mid-2030s if no changes are made.</a:t>
            </a:r>
          </a:p>
          <a:p>
            <a:pPr marR="0" lvl="0" rtl="0">
              <a:lnSpc>
                <a:spcPct val="100000"/>
              </a:lnSpc>
              <a:spcBef>
                <a:spcPts val="0"/>
              </a:spcBef>
              <a:spcAft>
                <a:spcPts val="0"/>
              </a:spcAft>
              <a:buClr>
                <a:schemeClr val="accent1">
                  <a:lumMod val="60000"/>
                  <a:lumOff val="40000"/>
                </a:schemeClr>
              </a:buClr>
            </a:pPr>
            <a:endPar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R="0" lvl="0" rtl="0">
              <a:lnSpc>
                <a:spcPct val="100000"/>
              </a:lnSpc>
              <a:spcBef>
                <a:spcPts val="0"/>
              </a:spcBef>
              <a:spcAft>
                <a:spcPts val="0"/>
              </a:spcAft>
              <a:buClr>
                <a:schemeClr val="accent1">
                  <a:lumMod val="60000"/>
                  <a:lumOff val="40000"/>
                </a:schemeClr>
              </a:buClr>
            </a:pPr>
            <a:r>
              <a:rPr lang="en-US" sz="4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Insolvency does not mean Social Security disappears.</a:t>
            </a:r>
          </a:p>
          <a:p>
            <a:pPr marR="0" lvl="0" rtl="0">
              <a:lnSpc>
                <a:spcPct val="100000"/>
              </a:lnSpc>
              <a:spcBef>
                <a:spcPts val="0"/>
              </a:spcBef>
              <a:spcAft>
                <a:spcPts val="0"/>
              </a:spcAft>
              <a:buClr>
                <a:schemeClr val="accent1">
                  <a:lumMod val="60000"/>
                  <a:lumOff val="40000"/>
                </a:schemeClr>
              </a:buClr>
            </a:pPr>
            <a:endPar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R="0" lvl="0" rtl="0">
              <a:lnSpc>
                <a:spcPct val="100000"/>
              </a:lnSpc>
              <a:spcBef>
                <a:spcPts val="0"/>
              </a:spcBef>
              <a:spcAft>
                <a:spcPts val="0"/>
              </a:spcAft>
              <a:buClr>
                <a:schemeClr val="accent1">
                  <a:lumMod val="60000"/>
                  <a:lumOff val="40000"/>
                </a:schemeClr>
              </a:buCl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It means incoming payroll taxes would fund approximately 80% of promised benefits.</a:t>
            </a:r>
          </a:p>
        </p:txBody>
      </p:sp>
      <p:sp>
        <p:nvSpPr>
          <p:cNvPr id="4" name="Google Shape;69;p8">
            <a:extLst>
              <a:ext uri="{FF2B5EF4-FFF2-40B4-BE49-F238E27FC236}">
                <a16:creationId xmlns:a16="http://schemas.microsoft.com/office/drawing/2014/main" id="{3F21367C-5174-4171-B6EA-C046F87FDEF7}"/>
              </a:ext>
            </a:extLst>
          </p:cNvPr>
          <p:cNvSpPr txBox="1"/>
          <p:nvPr/>
        </p:nvSpPr>
        <p:spPr>
          <a:xfrm>
            <a:off x="831288" y="1112864"/>
            <a:ext cx="9498565"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CURRENT STATE OF SOCIAL SECURITY</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12" name="Google Shape;216;p17">
            <a:extLst>
              <a:ext uri="{FF2B5EF4-FFF2-40B4-BE49-F238E27FC236}">
                <a16:creationId xmlns:a16="http://schemas.microsoft.com/office/drawing/2014/main" id="{201C51C0-D524-473C-A6C5-CF00A7E5873C}"/>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Google Shape;92;p10">
            <a:extLst>
              <a:ext uri="{FF2B5EF4-FFF2-40B4-BE49-F238E27FC236}">
                <a16:creationId xmlns:a16="http://schemas.microsoft.com/office/drawing/2014/main" id="{98F7CB4C-6185-4AA8-6639-EEB20E02771F}"/>
              </a:ext>
            </a:extLst>
          </p:cNvPr>
          <p:cNvSpPr txBox="1"/>
          <p:nvPr/>
        </p:nvSpPr>
        <p:spPr>
          <a:xfrm>
            <a:off x="831287"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THE PRESENT &amp; FUTURE</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pic>
        <p:nvPicPr>
          <p:cNvPr id="5" name="Picture 4">
            <a:extLst>
              <a:ext uri="{FF2B5EF4-FFF2-40B4-BE49-F238E27FC236}">
                <a16:creationId xmlns:a16="http://schemas.microsoft.com/office/drawing/2014/main" id="{CAC1B481-C19E-2B98-2A35-B60B135932D1}"/>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rcRect l="26371" r="31647"/>
          <a:stretch>
            <a:fillRect/>
          </a:stretch>
        </p:blipFill>
        <p:spPr>
          <a:xfrm>
            <a:off x="10727777" y="0"/>
            <a:ext cx="7796615" cy="10317480"/>
          </a:xfrm>
          <a:prstGeom prst="rect">
            <a:avLst/>
          </a:prstGeom>
        </p:spPr>
      </p:pic>
      <p:sp>
        <p:nvSpPr>
          <p:cNvPr id="3" name="TextBox 2">
            <a:extLst>
              <a:ext uri="{FF2B5EF4-FFF2-40B4-BE49-F238E27FC236}">
                <a16:creationId xmlns:a16="http://schemas.microsoft.com/office/drawing/2014/main" id="{04629A7C-D666-C6D3-D038-C087B4618068}"/>
              </a:ext>
            </a:extLst>
          </p:cNvPr>
          <p:cNvSpPr txBox="1"/>
          <p:nvPr/>
        </p:nvSpPr>
        <p:spPr>
          <a:xfrm>
            <a:off x="716692" y="9578816"/>
            <a:ext cx="8727933" cy="523220"/>
          </a:xfrm>
          <a:prstGeom prst="rect">
            <a:avLst/>
          </a:prstGeom>
          <a:noFill/>
        </p:spPr>
        <p:txBody>
          <a:bodyPr wrap="square" rtlCol="0">
            <a:spAutoFit/>
          </a:bodyPr>
          <a:lstStyle/>
          <a:p>
            <a:r>
              <a:rPr lang="en-US" i="1" dirty="0">
                <a:solidFill>
                  <a:srgbClr val="89A7DB"/>
                </a:solidFill>
              </a:rPr>
              <a:t>Source: Social Security Board of Trustees Report, https://www.ssa.gov/oact/TRSUM/2024/index.html. Accessed March 16, 2026.</a:t>
            </a:r>
          </a:p>
        </p:txBody>
      </p:sp>
    </p:spTree>
    <p:extLst>
      <p:ext uri="{BB962C8B-B14F-4D97-AF65-F5344CB8AC3E}">
        <p14:creationId xmlns:p14="http://schemas.microsoft.com/office/powerpoint/2010/main" val="196300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80C9C5-1C29-CC87-7DEC-50BB09964E38}"/>
            </a:ext>
          </a:extLst>
        </p:cNvPr>
        <p:cNvGrpSpPr/>
        <p:nvPr/>
      </p:nvGrpSpPr>
      <p:grpSpPr>
        <a:xfrm>
          <a:off x="0" y="0"/>
          <a:ext cx="0" cy="0"/>
          <a:chOff x="0" y="0"/>
          <a:chExt cx="0" cy="0"/>
        </a:xfrm>
      </p:grpSpPr>
      <p:sp>
        <p:nvSpPr>
          <p:cNvPr id="2" name="Google Shape;69;p8">
            <a:extLst>
              <a:ext uri="{FF2B5EF4-FFF2-40B4-BE49-F238E27FC236}">
                <a16:creationId xmlns:a16="http://schemas.microsoft.com/office/drawing/2014/main" id="{3C41EA1C-A16F-9F0D-1AC0-C18FD676FD9C}"/>
              </a:ext>
            </a:extLst>
          </p:cNvPr>
          <p:cNvSpPr txBox="1"/>
          <p:nvPr/>
        </p:nvSpPr>
        <p:spPr>
          <a:xfrm>
            <a:off x="831288" y="1112864"/>
            <a:ext cx="14746169"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WHAT INSOLVENCY COULD MEAN FOR RETIREES</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8" name="Google Shape;216;p17">
            <a:extLst>
              <a:ext uri="{FF2B5EF4-FFF2-40B4-BE49-F238E27FC236}">
                <a16:creationId xmlns:a16="http://schemas.microsoft.com/office/drawing/2014/main" id="{7135EC18-B349-A67C-61D0-5A610C8A83C0}"/>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 name="Google Shape;92;p10">
            <a:extLst>
              <a:ext uri="{FF2B5EF4-FFF2-40B4-BE49-F238E27FC236}">
                <a16:creationId xmlns:a16="http://schemas.microsoft.com/office/drawing/2014/main" id="{577F1B85-C4CA-DA6A-607A-0ADA80EAB980}"/>
              </a:ext>
            </a:extLst>
          </p:cNvPr>
          <p:cNvSpPr txBox="1"/>
          <p:nvPr/>
        </p:nvSpPr>
        <p:spPr>
          <a:xfrm>
            <a:off x="874932"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THE PRESENT &amp; FUTURE</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
        <p:nvSpPr>
          <p:cNvPr id="23" name="Google Shape;92;p10">
            <a:extLst>
              <a:ext uri="{FF2B5EF4-FFF2-40B4-BE49-F238E27FC236}">
                <a16:creationId xmlns:a16="http://schemas.microsoft.com/office/drawing/2014/main" id="{5F47E645-6F18-1F69-7A8E-E013D47F85D7}"/>
              </a:ext>
            </a:extLst>
          </p:cNvPr>
          <p:cNvSpPr txBox="1"/>
          <p:nvPr/>
        </p:nvSpPr>
        <p:spPr>
          <a:xfrm>
            <a:off x="831287" y="8250806"/>
            <a:ext cx="16740022" cy="1846659"/>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A potential reduction of approximately 20% would significantly impact retirees who rely heavily on Social Security.</a:t>
            </a:r>
          </a:p>
          <a:p>
            <a:pPr marR="0" lvl="0" algn="ctr" rtl="0">
              <a:lnSpc>
                <a:spcPct val="100000"/>
              </a:lnSpc>
              <a:spcBef>
                <a:spcPts val="0"/>
              </a:spcBef>
              <a:spcAft>
                <a:spcPts val="0"/>
              </a:spcAft>
              <a:buClr>
                <a:schemeClr val="accent1">
                  <a:lumMod val="60000"/>
                  <a:lumOff val="40000"/>
                </a:schemeClr>
              </a:buClr>
            </a:pP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p:txBody>
      </p:sp>
      <p:graphicFrame>
        <p:nvGraphicFramePr>
          <p:cNvPr id="6" name="Chart 5">
            <a:extLst>
              <a:ext uri="{FF2B5EF4-FFF2-40B4-BE49-F238E27FC236}">
                <a16:creationId xmlns:a16="http://schemas.microsoft.com/office/drawing/2014/main" id="{51F1EBDC-01C5-0AEB-0A77-206463976002}"/>
              </a:ext>
            </a:extLst>
          </p:cNvPr>
          <p:cNvGraphicFramePr/>
          <p:nvPr>
            <p:extLst>
              <p:ext uri="{D42A27DB-BD31-4B8C-83A1-F6EECF244321}">
                <p14:modId xmlns:p14="http://schemas.microsoft.com/office/powerpoint/2010/main" val="1602032716"/>
              </p:ext>
            </p:extLst>
          </p:nvPr>
        </p:nvGraphicFramePr>
        <p:xfrm>
          <a:off x="1153886" y="2911119"/>
          <a:ext cx="7990114" cy="407751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 name="Chart 6">
            <a:extLst>
              <a:ext uri="{FF2B5EF4-FFF2-40B4-BE49-F238E27FC236}">
                <a16:creationId xmlns:a16="http://schemas.microsoft.com/office/drawing/2014/main" id="{2279EF6A-C36A-8682-5204-4BA1749C686C}"/>
              </a:ext>
            </a:extLst>
          </p:cNvPr>
          <p:cNvGraphicFramePr/>
          <p:nvPr>
            <p:extLst>
              <p:ext uri="{D42A27DB-BD31-4B8C-83A1-F6EECF244321}">
                <p14:modId xmlns:p14="http://schemas.microsoft.com/office/powerpoint/2010/main" val="2797510937"/>
              </p:ext>
            </p:extLst>
          </p:nvPr>
        </p:nvGraphicFramePr>
        <p:xfrm>
          <a:off x="8697686" y="2911119"/>
          <a:ext cx="7990114" cy="4077510"/>
        </p:xfrm>
        <a:graphic>
          <a:graphicData uri="http://schemas.openxmlformats.org/drawingml/2006/chart">
            <c:chart xmlns:c="http://schemas.openxmlformats.org/drawingml/2006/chart" xmlns:r="http://schemas.openxmlformats.org/officeDocument/2006/relationships" r:id="rId4"/>
          </a:graphicData>
        </a:graphic>
      </p:graphicFrame>
      <p:sp>
        <p:nvSpPr>
          <p:cNvPr id="9" name="Google Shape;92;p10">
            <a:extLst>
              <a:ext uri="{FF2B5EF4-FFF2-40B4-BE49-F238E27FC236}">
                <a16:creationId xmlns:a16="http://schemas.microsoft.com/office/drawing/2014/main" id="{8170A9EC-BDC5-765D-F4C6-EEAAD0CB6F9B}"/>
              </a:ext>
            </a:extLst>
          </p:cNvPr>
          <p:cNvSpPr txBox="1"/>
          <p:nvPr/>
        </p:nvSpPr>
        <p:spPr>
          <a:xfrm>
            <a:off x="3376557" y="4383455"/>
            <a:ext cx="3740713" cy="1846659"/>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80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20%</a:t>
            </a:r>
          </a:p>
          <a:p>
            <a:pPr marR="0" lvl="0" algn="ctr" rtl="0">
              <a:lnSpc>
                <a:spcPct val="100000"/>
              </a:lnSpc>
              <a:spcBef>
                <a:spcPts val="0"/>
              </a:spcBef>
              <a:spcAft>
                <a:spcPts val="0"/>
              </a:spcAft>
              <a:buClr>
                <a:schemeClr val="accent1">
                  <a:lumMod val="60000"/>
                  <a:lumOff val="40000"/>
                </a:schemeClr>
              </a:buClr>
            </a:pP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p:txBody>
      </p:sp>
      <p:sp>
        <p:nvSpPr>
          <p:cNvPr id="11" name="Google Shape;92;p10">
            <a:extLst>
              <a:ext uri="{FF2B5EF4-FFF2-40B4-BE49-F238E27FC236}">
                <a16:creationId xmlns:a16="http://schemas.microsoft.com/office/drawing/2014/main" id="{F6A4D57B-6491-5184-AE65-33934DE26B3F}"/>
              </a:ext>
            </a:extLst>
          </p:cNvPr>
          <p:cNvSpPr txBox="1"/>
          <p:nvPr/>
        </p:nvSpPr>
        <p:spPr>
          <a:xfrm>
            <a:off x="10920356" y="4383455"/>
            <a:ext cx="3740713" cy="1846659"/>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80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80%</a:t>
            </a:r>
          </a:p>
          <a:p>
            <a:pPr marR="0" lvl="0" algn="ctr" rtl="0">
              <a:lnSpc>
                <a:spcPct val="100000"/>
              </a:lnSpc>
              <a:spcBef>
                <a:spcPts val="0"/>
              </a:spcBef>
              <a:spcAft>
                <a:spcPts val="0"/>
              </a:spcAft>
              <a:buClr>
                <a:schemeClr val="accent1">
                  <a:lumMod val="60000"/>
                  <a:lumOff val="40000"/>
                </a:schemeClr>
              </a:buClr>
            </a:pP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p:txBody>
      </p:sp>
      <p:sp>
        <p:nvSpPr>
          <p:cNvPr id="12" name="Google Shape;92;p10">
            <a:extLst>
              <a:ext uri="{FF2B5EF4-FFF2-40B4-BE49-F238E27FC236}">
                <a16:creationId xmlns:a16="http://schemas.microsoft.com/office/drawing/2014/main" id="{A5A9E5FA-CAF1-FB4F-987D-6A3174E40C5E}"/>
              </a:ext>
            </a:extLst>
          </p:cNvPr>
          <p:cNvSpPr txBox="1"/>
          <p:nvPr/>
        </p:nvSpPr>
        <p:spPr>
          <a:xfrm>
            <a:off x="2167251" y="7119258"/>
            <a:ext cx="5963384" cy="1384995"/>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3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Potential Reduction </a:t>
            </a:r>
            <a:br>
              <a:rPr lang="en-US" sz="3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br>
            <a:r>
              <a:rPr lang="en-US" sz="3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if no changes are made</a:t>
            </a:r>
          </a:p>
          <a:p>
            <a:pPr marR="0" lvl="0" algn="ctr" rtl="0">
              <a:lnSpc>
                <a:spcPct val="100000"/>
              </a:lnSpc>
              <a:spcBef>
                <a:spcPts val="0"/>
              </a:spcBef>
              <a:spcAft>
                <a:spcPts val="0"/>
              </a:spcAft>
              <a:buClr>
                <a:schemeClr val="accent1">
                  <a:lumMod val="60000"/>
                  <a:lumOff val="40000"/>
                </a:schemeClr>
              </a:buClr>
            </a:pPr>
            <a:endParaRPr lang="en-US" sz="30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p:txBody>
      </p:sp>
      <p:sp>
        <p:nvSpPr>
          <p:cNvPr id="14" name="Google Shape;92;p10">
            <a:extLst>
              <a:ext uri="{FF2B5EF4-FFF2-40B4-BE49-F238E27FC236}">
                <a16:creationId xmlns:a16="http://schemas.microsoft.com/office/drawing/2014/main" id="{625B8AE1-8296-824A-4EA4-D51095D8E52B}"/>
              </a:ext>
            </a:extLst>
          </p:cNvPr>
          <p:cNvSpPr txBox="1"/>
          <p:nvPr/>
        </p:nvSpPr>
        <p:spPr>
          <a:xfrm>
            <a:off x="9645737" y="7119258"/>
            <a:ext cx="5963384" cy="1384995"/>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3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Funded by Payroll Taxes</a:t>
            </a:r>
            <a:br>
              <a:rPr lang="en-US" sz="3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br>
            <a:r>
              <a:rPr lang="en-US" sz="3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Approximate benefit level</a:t>
            </a:r>
          </a:p>
          <a:p>
            <a:pPr marR="0" lvl="0" algn="ctr" rtl="0">
              <a:lnSpc>
                <a:spcPct val="100000"/>
              </a:lnSpc>
              <a:spcBef>
                <a:spcPts val="0"/>
              </a:spcBef>
              <a:spcAft>
                <a:spcPts val="0"/>
              </a:spcAft>
              <a:buClr>
                <a:schemeClr val="accent1">
                  <a:lumMod val="60000"/>
                  <a:lumOff val="40000"/>
                </a:schemeClr>
              </a:buClr>
            </a:pPr>
            <a:endParaRPr lang="en-US" sz="30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p:txBody>
      </p:sp>
      <p:sp>
        <p:nvSpPr>
          <p:cNvPr id="15" name="TextBox 14">
            <a:extLst>
              <a:ext uri="{FF2B5EF4-FFF2-40B4-BE49-F238E27FC236}">
                <a16:creationId xmlns:a16="http://schemas.microsoft.com/office/drawing/2014/main" id="{FD25FE9A-0D60-E4F6-59D0-39AF9689DC81}"/>
              </a:ext>
            </a:extLst>
          </p:cNvPr>
          <p:cNvSpPr txBox="1"/>
          <p:nvPr/>
        </p:nvSpPr>
        <p:spPr>
          <a:xfrm>
            <a:off x="146473" y="9757232"/>
            <a:ext cx="17995055" cy="307777"/>
          </a:xfrm>
          <a:prstGeom prst="rect">
            <a:avLst/>
          </a:prstGeom>
          <a:noFill/>
        </p:spPr>
        <p:txBody>
          <a:bodyPr wrap="square" rtlCol="0">
            <a:spAutoFit/>
          </a:bodyPr>
          <a:lstStyle/>
          <a:p>
            <a:pPr algn="ctr"/>
            <a:r>
              <a:rPr lang="en-US" i="1" dirty="0">
                <a:solidFill>
                  <a:srgbClr val="89A7DB"/>
                </a:solidFill>
              </a:rPr>
              <a:t>Source: Social Security Board of Trustees Report, https://www.ssa.gov/oact/tr/. Accessed March 16, 2026. SSA Solvency Explanation, https://www.ssa.gov/policy/docs/ssb/v70n3/v70n3p111.html. Accessed March 16, 2026.</a:t>
            </a:r>
          </a:p>
        </p:txBody>
      </p:sp>
    </p:spTree>
    <p:extLst>
      <p:ext uri="{BB962C8B-B14F-4D97-AF65-F5344CB8AC3E}">
        <p14:creationId xmlns:p14="http://schemas.microsoft.com/office/powerpoint/2010/main" val="2760495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69;p8">
            <a:extLst>
              <a:ext uri="{FF2B5EF4-FFF2-40B4-BE49-F238E27FC236}">
                <a16:creationId xmlns:a16="http://schemas.microsoft.com/office/drawing/2014/main" id="{1D5984C2-3073-C046-EC14-4A3EA64F0DCA}"/>
              </a:ext>
            </a:extLst>
          </p:cNvPr>
          <p:cNvSpPr txBox="1"/>
          <p:nvPr/>
        </p:nvSpPr>
        <p:spPr>
          <a:xfrm>
            <a:off x="831288" y="1112864"/>
            <a:ext cx="14746169"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HOW MANY AMERICAN DEPEND ON SOCIAL SECURITY</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3" name="Google Shape;216;p17">
            <a:extLst>
              <a:ext uri="{FF2B5EF4-FFF2-40B4-BE49-F238E27FC236}">
                <a16:creationId xmlns:a16="http://schemas.microsoft.com/office/drawing/2014/main" id="{B8C95883-838D-29F4-14EF-B2C45D12B6E5}"/>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4" name="Google Shape;92;p10">
            <a:extLst>
              <a:ext uri="{FF2B5EF4-FFF2-40B4-BE49-F238E27FC236}">
                <a16:creationId xmlns:a16="http://schemas.microsoft.com/office/drawing/2014/main" id="{EB9C41DE-BA33-8DB1-289F-61D69E0E0F85}"/>
              </a:ext>
            </a:extLst>
          </p:cNvPr>
          <p:cNvSpPr txBox="1"/>
          <p:nvPr/>
        </p:nvSpPr>
        <p:spPr>
          <a:xfrm>
            <a:off x="874932" y="520067"/>
            <a:ext cx="9498565" cy="461665"/>
          </a:xfrm>
          <a:prstGeom prst="rect">
            <a:avLst/>
          </a:prstGeom>
          <a:noFill/>
          <a:ln>
            <a:noFill/>
          </a:ln>
        </p:spPr>
        <p:txBody>
          <a:bodyPr spcFirstLastPara="1" wrap="square" lIns="0" tIns="0" rIns="0" bIns="0" anchor="t" anchorCtr="0">
            <a:spAutoFit/>
          </a:bodyPr>
          <a:lstStyle/>
          <a:p>
            <a:pPr>
              <a:buClr>
                <a:srgbClr val="D5AC61"/>
              </a:buClr>
            </a:pPr>
            <a:r>
              <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THE PRESENT &amp; FUTURE</a:t>
            </a:r>
            <a:endParaRPr lang="en-US" sz="3000" spc="3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
        <p:nvSpPr>
          <p:cNvPr id="5" name="Rectangle 4">
            <a:extLst>
              <a:ext uri="{FF2B5EF4-FFF2-40B4-BE49-F238E27FC236}">
                <a16:creationId xmlns:a16="http://schemas.microsoft.com/office/drawing/2014/main" id="{FF130CFA-63AF-6C04-CF32-6FF91584AF71}"/>
              </a:ext>
            </a:extLst>
          </p:cNvPr>
          <p:cNvSpPr/>
          <p:nvPr/>
        </p:nvSpPr>
        <p:spPr>
          <a:xfrm>
            <a:off x="1110343" y="5600915"/>
            <a:ext cx="4767943" cy="359228"/>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CA327C2-6D6D-7313-7917-C9B6E224A4E5}"/>
              </a:ext>
            </a:extLst>
          </p:cNvPr>
          <p:cNvSpPr/>
          <p:nvPr/>
        </p:nvSpPr>
        <p:spPr>
          <a:xfrm>
            <a:off x="6760029" y="5600915"/>
            <a:ext cx="4767943" cy="359228"/>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31FB499-A6E2-6A28-04A2-58FB9B0984EF}"/>
              </a:ext>
            </a:extLst>
          </p:cNvPr>
          <p:cNvSpPr/>
          <p:nvPr/>
        </p:nvSpPr>
        <p:spPr>
          <a:xfrm>
            <a:off x="12409715" y="5600915"/>
            <a:ext cx="4767943" cy="359228"/>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Google Shape;92;p10">
            <a:extLst>
              <a:ext uri="{FF2B5EF4-FFF2-40B4-BE49-F238E27FC236}">
                <a16:creationId xmlns:a16="http://schemas.microsoft.com/office/drawing/2014/main" id="{F3390A94-9D4B-F3F0-115B-914019B0721B}"/>
              </a:ext>
            </a:extLst>
          </p:cNvPr>
          <p:cNvSpPr txBox="1"/>
          <p:nvPr/>
        </p:nvSpPr>
        <p:spPr>
          <a:xfrm>
            <a:off x="-1254969" y="4912667"/>
            <a:ext cx="9498565" cy="461665"/>
          </a:xfrm>
          <a:prstGeom prst="rect">
            <a:avLst/>
          </a:prstGeom>
          <a:noFill/>
          <a:ln>
            <a:noFill/>
          </a:ln>
        </p:spPr>
        <p:txBody>
          <a:bodyPr spcFirstLastPara="1" wrap="square" lIns="0" tIns="0" rIns="0" bIns="0" anchor="t" anchorCtr="0">
            <a:spAutoFit/>
          </a:bodyPr>
          <a:lstStyle/>
          <a:p>
            <a:pPr algn="ctr">
              <a:buClr>
                <a:srgbClr val="D5AC61"/>
              </a:buClr>
            </a:pPr>
            <a:r>
              <a:rPr lang="en-US" sz="3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RECEIVE BENEFITS</a:t>
            </a:r>
            <a:endParaRPr lang="en-US" sz="3000" b="1"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9" name="Google Shape;92;p10">
            <a:extLst>
              <a:ext uri="{FF2B5EF4-FFF2-40B4-BE49-F238E27FC236}">
                <a16:creationId xmlns:a16="http://schemas.microsoft.com/office/drawing/2014/main" id="{3183664F-A8DA-58CD-2B9D-870D105F94F5}"/>
              </a:ext>
            </a:extLst>
          </p:cNvPr>
          <p:cNvSpPr txBox="1"/>
          <p:nvPr/>
        </p:nvSpPr>
        <p:spPr>
          <a:xfrm>
            <a:off x="4394717" y="4912667"/>
            <a:ext cx="9498565" cy="461665"/>
          </a:xfrm>
          <a:prstGeom prst="rect">
            <a:avLst/>
          </a:prstGeom>
          <a:noFill/>
          <a:ln>
            <a:noFill/>
          </a:ln>
        </p:spPr>
        <p:txBody>
          <a:bodyPr spcFirstLastPara="1" wrap="square" lIns="0" tIns="0" rIns="0" bIns="0" anchor="t" anchorCtr="0">
            <a:spAutoFit/>
          </a:bodyPr>
          <a:lstStyle/>
          <a:p>
            <a:pPr algn="ctr">
              <a:buClr>
                <a:srgbClr val="D5AC61"/>
              </a:buClr>
            </a:pPr>
            <a:r>
              <a:rPr lang="en-US" sz="3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RELY ON IT FOR HALF</a:t>
            </a:r>
            <a:endParaRPr lang="en-US" sz="3000" b="1"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10" name="Google Shape;92;p10">
            <a:extLst>
              <a:ext uri="{FF2B5EF4-FFF2-40B4-BE49-F238E27FC236}">
                <a16:creationId xmlns:a16="http://schemas.microsoft.com/office/drawing/2014/main" id="{F212127A-C3FA-57B7-2591-3E0F4CE61EE7}"/>
              </a:ext>
            </a:extLst>
          </p:cNvPr>
          <p:cNvSpPr txBox="1"/>
          <p:nvPr/>
        </p:nvSpPr>
        <p:spPr>
          <a:xfrm>
            <a:off x="10044406" y="4912667"/>
            <a:ext cx="9498565" cy="461665"/>
          </a:xfrm>
          <a:prstGeom prst="rect">
            <a:avLst/>
          </a:prstGeom>
          <a:noFill/>
          <a:ln>
            <a:noFill/>
          </a:ln>
        </p:spPr>
        <p:txBody>
          <a:bodyPr spcFirstLastPara="1" wrap="square" lIns="0" tIns="0" rIns="0" bIns="0" anchor="t" anchorCtr="0">
            <a:spAutoFit/>
          </a:bodyPr>
          <a:lstStyle/>
          <a:p>
            <a:pPr algn="ctr">
              <a:buClr>
                <a:srgbClr val="D5AC61"/>
              </a:buClr>
            </a:pPr>
            <a:r>
              <a:rPr lang="en-US" sz="3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NEARLY ALL INCOME</a:t>
            </a:r>
            <a:endParaRPr lang="en-US" sz="3000" b="1"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11" name="Rectangle 10">
            <a:extLst>
              <a:ext uri="{FF2B5EF4-FFF2-40B4-BE49-F238E27FC236}">
                <a16:creationId xmlns:a16="http://schemas.microsoft.com/office/drawing/2014/main" id="{634DE13D-1D37-B2B5-D687-F063686DD397}"/>
              </a:ext>
            </a:extLst>
          </p:cNvPr>
          <p:cNvSpPr/>
          <p:nvPr/>
        </p:nvSpPr>
        <p:spPr>
          <a:xfrm>
            <a:off x="1110342" y="5600915"/>
            <a:ext cx="4245429" cy="35922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5F8C42A-72C5-A8E6-4E98-E7A37DE9BB73}"/>
              </a:ext>
            </a:extLst>
          </p:cNvPr>
          <p:cNvSpPr/>
          <p:nvPr/>
        </p:nvSpPr>
        <p:spPr>
          <a:xfrm>
            <a:off x="6727372" y="5600915"/>
            <a:ext cx="1828800" cy="35922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3D5C132-69BA-5506-8DCD-65F6126D0253}"/>
              </a:ext>
            </a:extLst>
          </p:cNvPr>
          <p:cNvSpPr/>
          <p:nvPr/>
        </p:nvSpPr>
        <p:spPr>
          <a:xfrm>
            <a:off x="12409715" y="5600915"/>
            <a:ext cx="751114" cy="35922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Google Shape;92;p10">
            <a:extLst>
              <a:ext uri="{FF2B5EF4-FFF2-40B4-BE49-F238E27FC236}">
                <a16:creationId xmlns:a16="http://schemas.microsoft.com/office/drawing/2014/main" id="{322EA456-C599-9CC1-7015-DC2597CEF6C5}"/>
              </a:ext>
            </a:extLst>
          </p:cNvPr>
          <p:cNvSpPr txBox="1"/>
          <p:nvPr/>
        </p:nvSpPr>
        <p:spPr>
          <a:xfrm>
            <a:off x="1785530" y="3527673"/>
            <a:ext cx="3740713" cy="1846659"/>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8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90%</a:t>
            </a:r>
          </a:p>
          <a:p>
            <a:pPr marR="0" lvl="0" algn="ctr" rtl="0">
              <a:lnSpc>
                <a:spcPct val="100000"/>
              </a:lnSpc>
              <a:spcBef>
                <a:spcPts val="0"/>
              </a:spcBef>
              <a:spcAft>
                <a:spcPts val="0"/>
              </a:spcAft>
              <a:buClr>
                <a:schemeClr val="accent1">
                  <a:lumMod val="60000"/>
                  <a:lumOff val="40000"/>
                </a:schemeClr>
              </a:buClr>
            </a:pP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p:txBody>
      </p:sp>
      <p:sp>
        <p:nvSpPr>
          <p:cNvPr id="15" name="Google Shape;92;p10">
            <a:extLst>
              <a:ext uri="{FF2B5EF4-FFF2-40B4-BE49-F238E27FC236}">
                <a16:creationId xmlns:a16="http://schemas.microsoft.com/office/drawing/2014/main" id="{930BC653-69BA-1FA8-536A-22D61BACB623}"/>
              </a:ext>
            </a:extLst>
          </p:cNvPr>
          <p:cNvSpPr txBox="1"/>
          <p:nvPr/>
        </p:nvSpPr>
        <p:spPr>
          <a:xfrm>
            <a:off x="7173959" y="3527673"/>
            <a:ext cx="3740713" cy="1846659"/>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8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40%</a:t>
            </a:r>
          </a:p>
          <a:p>
            <a:pPr marR="0" lvl="0" algn="ctr" rtl="0">
              <a:lnSpc>
                <a:spcPct val="100000"/>
              </a:lnSpc>
              <a:spcBef>
                <a:spcPts val="0"/>
              </a:spcBef>
              <a:spcAft>
                <a:spcPts val="0"/>
              </a:spcAft>
              <a:buClr>
                <a:schemeClr val="accent1">
                  <a:lumMod val="60000"/>
                  <a:lumOff val="40000"/>
                </a:schemeClr>
              </a:buClr>
            </a:pP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p:txBody>
      </p:sp>
      <p:sp>
        <p:nvSpPr>
          <p:cNvPr id="16" name="Google Shape;92;p10">
            <a:extLst>
              <a:ext uri="{FF2B5EF4-FFF2-40B4-BE49-F238E27FC236}">
                <a16:creationId xmlns:a16="http://schemas.microsoft.com/office/drawing/2014/main" id="{BC70D84A-55A0-187B-85E9-71C598398A45}"/>
              </a:ext>
            </a:extLst>
          </p:cNvPr>
          <p:cNvSpPr txBox="1"/>
          <p:nvPr/>
        </p:nvSpPr>
        <p:spPr>
          <a:xfrm>
            <a:off x="12954273" y="3527673"/>
            <a:ext cx="3740713" cy="1846659"/>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8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25%</a:t>
            </a:r>
          </a:p>
          <a:p>
            <a:pPr marR="0" lvl="0" algn="ctr" rtl="0">
              <a:lnSpc>
                <a:spcPct val="100000"/>
              </a:lnSpc>
              <a:spcBef>
                <a:spcPts val="0"/>
              </a:spcBef>
              <a:spcAft>
                <a:spcPts val="0"/>
              </a:spcAft>
              <a:buClr>
                <a:schemeClr val="accent1">
                  <a:lumMod val="60000"/>
                  <a:lumOff val="40000"/>
                </a:schemeClr>
              </a:buClr>
            </a:pPr>
            <a:endParaRPr lang="en-US" sz="40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p:txBody>
      </p:sp>
      <p:sp>
        <p:nvSpPr>
          <p:cNvPr id="17" name="Google Shape;92;p10">
            <a:extLst>
              <a:ext uri="{FF2B5EF4-FFF2-40B4-BE49-F238E27FC236}">
                <a16:creationId xmlns:a16="http://schemas.microsoft.com/office/drawing/2014/main" id="{39459A8E-9DD2-BDD0-DFFE-1A587B402073}"/>
              </a:ext>
            </a:extLst>
          </p:cNvPr>
          <p:cNvSpPr txBox="1"/>
          <p:nvPr/>
        </p:nvSpPr>
        <p:spPr>
          <a:xfrm>
            <a:off x="1110342" y="6349581"/>
            <a:ext cx="4767943" cy="1615827"/>
          </a:xfrm>
          <a:prstGeom prst="rect">
            <a:avLst/>
          </a:prstGeom>
          <a:noFill/>
          <a:ln>
            <a:noFill/>
          </a:ln>
        </p:spPr>
        <p:txBody>
          <a:bodyPr spcFirstLastPara="1" wrap="square" lIns="0" tIns="0" rIns="0" bIns="0" anchor="t" anchorCtr="0">
            <a:spAutoFit/>
          </a:bodyPr>
          <a:lstStyle/>
          <a:p>
            <a:pPr algn="ctr">
              <a:buClr>
                <a:srgbClr val="D5AC61"/>
              </a:buCl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Nearly 90% of older Americans receive Social Security benefits</a:t>
            </a:r>
            <a:endParaRPr lang="en-US" sz="3500"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18" name="Google Shape;92;p10">
            <a:extLst>
              <a:ext uri="{FF2B5EF4-FFF2-40B4-BE49-F238E27FC236}">
                <a16:creationId xmlns:a16="http://schemas.microsoft.com/office/drawing/2014/main" id="{E27A0C91-7AE9-0110-6BFF-46054A788A57}"/>
              </a:ext>
            </a:extLst>
          </p:cNvPr>
          <p:cNvSpPr txBox="1"/>
          <p:nvPr/>
        </p:nvSpPr>
        <p:spPr>
          <a:xfrm>
            <a:off x="6727371" y="6349581"/>
            <a:ext cx="4767943" cy="1615827"/>
          </a:xfrm>
          <a:prstGeom prst="rect">
            <a:avLst/>
          </a:prstGeom>
          <a:noFill/>
          <a:ln>
            <a:noFill/>
          </a:ln>
        </p:spPr>
        <p:txBody>
          <a:bodyPr spcFirstLastPara="1" wrap="square" lIns="0" tIns="0" rIns="0" bIns="0" anchor="t" anchorCtr="0">
            <a:spAutoFit/>
          </a:bodyPr>
          <a:lstStyle/>
          <a:p>
            <a:pPr algn="ctr">
              <a:buClr>
                <a:srgbClr val="D5AC61"/>
              </a:buCl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Roughly 40% rely on it for at least half of their total income</a:t>
            </a:r>
            <a:endParaRPr lang="en-US" sz="3500"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19" name="Google Shape;92;p10">
            <a:extLst>
              <a:ext uri="{FF2B5EF4-FFF2-40B4-BE49-F238E27FC236}">
                <a16:creationId xmlns:a16="http://schemas.microsoft.com/office/drawing/2014/main" id="{3ADFB5B0-9CEC-AC10-5B99-82D741142048}"/>
              </a:ext>
            </a:extLst>
          </p:cNvPr>
          <p:cNvSpPr txBox="1"/>
          <p:nvPr/>
        </p:nvSpPr>
        <p:spPr>
          <a:xfrm>
            <a:off x="12344399" y="6349581"/>
            <a:ext cx="4767943" cy="1615827"/>
          </a:xfrm>
          <a:prstGeom prst="rect">
            <a:avLst/>
          </a:prstGeom>
          <a:noFill/>
          <a:ln>
            <a:noFill/>
          </a:ln>
        </p:spPr>
        <p:txBody>
          <a:bodyPr spcFirstLastPara="1" wrap="square" lIns="0" tIns="0" rIns="0" bIns="0" anchor="t" anchorCtr="0">
            <a:spAutoFit/>
          </a:bodyPr>
          <a:lstStyle/>
          <a:p>
            <a:pPr algn="ctr">
              <a:buClr>
                <a:srgbClr val="D5AC61"/>
              </a:buCl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About 25% rely on Social Security for nearly all their income</a:t>
            </a:r>
            <a:endParaRPr lang="en-US" sz="3500"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20" name="Google Shape;92;p10">
            <a:extLst>
              <a:ext uri="{FF2B5EF4-FFF2-40B4-BE49-F238E27FC236}">
                <a16:creationId xmlns:a16="http://schemas.microsoft.com/office/drawing/2014/main" id="{8C4DD4A2-EA73-F03B-3EFF-0CA2FFC7A431}"/>
              </a:ext>
            </a:extLst>
          </p:cNvPr>
          <p:cNvSpPr txBox="1"/>
          <p:nvPr/>
        </p:nvSpPr>
        <p:spPr>
          <a:xfrm>
            <a:off x="1110343" y="8940657"/>
            <a:ext cx="16067316" cy="538609"/>
          </a:xfrm>
          <a:prstGeom prst="rect">
            <a:avLst/>
          </a:prstGeom>
          <a:noFill/>
          <a:ln>
            <a:noFill/>
          </a:ln>
        </p:spPr>
        <p:txBody>
          <a:bodyPr spcFirstLastPara="1" wrap="square" lIns="0" tIns="0" rIns="0" bIns="0" anchor="t" anchorCtr="0">
            <a:spAutoFit/>
          </a:bodyPr>
          <a:lstStyle/>
          <a:p>
            <a:pPr algn="ctr">
              <a:buClr>
                <a:srgbClr val="D5AC61"/>
              </a:buClr>
            </a:pPr>
            <a:r>
              <a:rPr lang="en-US" sz="35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This highlights how sensitive retirement plans are to legislative changes</a:t>
            </a:r>
            <a:endParaRPr lang="en-US" sz="3500" b="1"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21" name="TextBox 20">
            <a:extLst>
              <a:ext uri="{FF2B5EF4-FFF2-40B4-BE49-F238E27FC236}">
                <a16:creationId xmlns:a16="http://schemas.microsoft.com/office/drawing/2014/main" id="{9371F3A0-9B56-9A1B-B744-8AE6D96C0A71}"/>
              </a:ext>
            </a:extLst>
          </p:cNvPr>
          <p:cNvSpPr txBox="1"/>
          <p:nvPr/>
        </p:nvSpPr>
        <p:spPr>
          <a:xfrm>
            <a:off x="1950080" y="9751814"/>
            <a:ext cx="14387841" cy="307777"/>
          </a:xfrm>
          <a:prstGeom prst="rect">
            <a:avLst/>
          </a:prstGeom>
          <a:noFill/>
        </p:spPr>
        <p:txBody>
          <a:bodyPr wrap="square" rtlCol="0">
            <a:spAutoFit/>
          </a:bodyPr>
          <a:lstStyle/>
          <a:p>
            <a:pPr algn="ctr"/>
            <a:r>
              <a:rPr lang="en-US" i="1" dirty="0">
                <a:solidFill>
                  <a:srgbClr val="89A7DB"/>
                </a:solidFill>
              </a:rPr>
              <a:t>Source: SSA Income of the Aged Chartbook, https://www.ssa.gov/news/press/factsheets/basicfact-alt.pdf?utm_source=chatgpt.com. Accessed March 16, 2026.</a:t>
            </a:r>
          </a:p>
        </p:txBody>
      </p:sp>
    </p:spTree>
    <p:extLst>
      <p:ext uri="{BB962C8B-B14F-4D97-AF65-F5344CB8AC3E}">
        <p14:creationId xmlns:p14="http://schemas.microsoft.com/office/powerpoint/2010/main" val="14866974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054E7-3E99-B7D1-3708-A3AFD5A19C72}"/>
            </a:ext>
          </a:extLst>
        </p:cNvPr>
        <p:cNvGrpSpPr/>
        <p:nvPr/>
      </p:nvGrpSpPr>
      <p:grpSpPr>
        <a:xfrm>
          <a:off x="0" y="0"/>
          <a:ext cx="0" cy="0"/>
          <a:chOff x="0" y="0"/>
          <a:chExt cx="0" cy="0"/>
        </a:xfrm>
      </p:grpSpPr>
      <p:sp>
        <p:nvSpPr>
          <p:cNvPr id="2" name="Google Shape;69;p8">
            <a:extLst>
              <a:ext uri="{FF2B5EF4-FFF2-40B4-BE49-F238E27FC236}">
                <a16:creationId xmlns:a16="http://schemas.microsoft.com/office/drawing/2014/main" id="{4F8823EC-5E74-3608-499F-7B8A5C744EA2}"/>
              </a:ext>
            </a:extLst>
          </p:cNvPr>
          <p:cNvSpPr txBox="1"/>
          <p:nvPr/>
        </p:nvSpPr>
        <p:spPr>
          <a:xfrm>
            <a:off x="831288" y="1112864"/>
            <a:ext cx="13668483" cy="1667123"/>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LEGISLATIVE RISK VS PLANNING RISK</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3" name="Google Shape;216;p17">
            <a:extLst>
              <a:ext uri="{FF2B5EF4-FFF2-40B4-BE49-F238E27FC236}">
                <a16:creationId xmlns:a16="http://schemas.microsoft.com/office/drawing/2014/main" id="{B32CF09C-FC55-46C3-FDD8-68993A248C45}"/>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 name="Google Shape;92;p10">
            <a:extLst>
              <a:ext uri="{FF2B5EF4-FFF2-40B4-BE49-F238E27FC236}">
                <a16:creationId xmlns:a16="http://schemas.microsoft.com/office/drawing/2014/main" id="{DB15CE2D-5008-0F0C-4600-C3D9808D0F37}"/>
              </a:ext>
            </a:extLst>
          </p:cNvPr>
          <p:cNvSpPr txBox="1"/>
          <p:nvPr/>
        </p:nvSpPr>
        <p:spPr>
          <a:xfrm>
            <a:off x="8623524" y="5209403"/>
            <a:ext cx="9498565" cy="615553"/>
          </a:xfrm>
          <a:prstGeom prst="rect">
            <a:avLst/>
          </a:prstGeom>
          <a:noFill/>
          <a:ln>
            <a:noFill/>
          </a:ln>
        </p:spPr>
        <p:txBody>
          <a:bodyPr spcFirstLastPara="1" wrap="square" lIns="0" tIns="0" rIns="0" bIns="0" anchor="t" anchorCtr="0">
            <a:spAutoFit/>
          </a:bodyPr>
          <a:lstStyle/>
          <a:p>
            <a:pPr algn="ctr">
              <a:buClr>
                <a:srgbClr val="D5AC61"/>
              </a:buClr>
            </a:pPr>
            <a:r>
              <a:rPr lang="en-US" sz="4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IS NOT</a:t>
            </a:r>
            <a:endParaRPr lang="en-US" sz="4000"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14" name="Google Shape;92;p10">
            <a:extLst>
              <a:ext uri="{FF2B5EF4-FFF2-40B4-BE49-F238E27FC236}">
                <a16:creationId xmlns:a16="http://schemas.microsoft.com/office/drawing/2014/main" id="{4AB38703-C203-2083-7B0F-848F21284A8B}"/>
              </a:ext>
            </a:extLst>
          </p:cNvPr>
          <p:cNvSpPr txBox="1"/>
          <p:nvPr/>
        </p:nvSpPr>
        <p:spPr>
          <a:xfrm>
            <a:off x="1478413" y="3901353"/>
            <a:ext cx="7031898" cy="1000274"/>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65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Legislative Risk</a:t>
            </a:r>
          </a:p>
        </p:txBody>
      </p:sp>
      <p:sp>
        <p:nvSpPr>
          <p:cNvPr id="15" name="Google Shape;92;p10">
            <a:extLst>
              <a:ext uri="{FF2B5EF4-FFF2-40B4-BE49-F238E27FC236}">
                <a16:creationId xmlns:a16="http://schemas.microsoft.com/office/drawing/2014/main" id="{D34F3981-FE58-76F7-E341-DC03231213C0}"/>
              </a:ext>
            </a:extLst>
          </p:cNvPr>
          <p:cNvSpPr txBox="1"/>
          <p:nvPr/>
        </p:nvSpPr>
        <p:spPr>
          <a:xfrm>
            <a:off x="9535884" y="3901353"/>
            <a:ext cx="7031898" cy="1000274"/>
          </a:xfrm>
          <a:prstGeom prst="rect">
            <a:avLst/>
          </a:prstGeom>
          <a:noFill/>
          <a:ln>
            <a:noFill/>
          </a:ln>
        </p:spPr>
        <p:txBody>
          <a:bodyPr spcFirstLastPara="1" wrap="square" lIns="0" tIns="0" rIns="0" bIns="0" anchor="t" anchorCtr="0">
            <a:spAutoFit/>
          </a:bodyPr>
          <a:lstStyle/>
          <a:p>
            <a:pPr marR="0" lvl="0" algn="ctr" rtl="0">
              <a:lnSpc>
                <a:spcPct val="100000"/>
              </a:lnSpc>
              <a:spcBef>
                <a:spcPts val="0"/>
              </a:spcBef>
              <a:spcAft>
                <a:spcPts val="0"/>
              </a:spcAft>
              <a:buClr>
                <a:schemeClr val="accent1">
                  <a:lumMod val="60000"/>
                  <a:lumOff val="40000"/>
                </a:schemeClr>
              </a:buClr>
            </a:pPr>
            <a:r>
              <a:rPr lang="en-US" sz="65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Planning Risk</a:t>
            </a:r>
          </a:p>
        </p:txBody>
      </p:sp>
      <p:sp>
        <p:nvSpPr>
          <p:cNvPr id="20" name="Google Shape;92;p10">
            <a:extLst>
              <a:ext uri="{FF2B5EF4-FFF2-40B4-BE49-F238E27FC236}">
                <a16:creationId xmlns:a16="http://schemas.microsoft.com/office/drawing/2014/main" id="{1F7EDCBD-3DA6-7E2E-C8DE-41CFB87820C5}"/>
              </a:ext>
            </a:extLst>
          </p:cNvPr>
          <p:cNvSpPr txBox="1"/>
          <p:nvPr/>
        </p:nvSpPr>
        <p:spPr>
          <a:xfrm>
            <a:off x="2652072" y="7810538"/>
            <a:ext cx="13128164" cy="1384995"/>
          </a:xfrm>
          <a:prstGeom prst="rect">
            <a:avLst/>
          </a:prstGeom>
          <a:noFill/>
          <a:ln>
            <a:noFill/>
          </a:ln>
        </p:spPr>
        <p:txBody>
          <a:bodyPr spcFirstLastPara="1" wrap="square" lIns="0" tIns="0" rIns="0" bIns="0" anchor="t" anchorCtr="0">
            <a:spAutoFit/>
          </a:bodyPr>
          <a:lstStyle/>
          <a:p>
            <a:pPr algn="ctr">
              <a:buClr>
                <a:srgbClr val="D5AC61"/>
              </a:buClr>
            </a:pPr>
            <a:r>
              <a:rPr lang="en-US" sz="45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The real risk is failing to account for potential changes when building a retirement plan</a:t>
            </a:r>
            <a:endParaRPr lang="en-US" sz="4500" b="1"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cxnSp>
        <p:nvCxnSpPr>
          <p:cNvPr id="21" name="Straight Connector 20">
            <a:extLst>
              <a:ext uri="{FF2B5EF4-FFF2-40B4-BE49-F238E27FC236}">
                <a16:creationId xmlns:a16="http://schemas.microsoft.com/office/drawing/2014/main" id="{40316A35-EED2-C634-74AA-5F7D3968BF5D}"/>
              </a:ext>
            </a:extLst>
          </p:cNvPr>
          <p:cNvCxnSpPr/>
          <p:nvPr/>
        </p:nvCxnSpPr>
        <p:spPr>
          <a:xfrm>
            <a:off x="9050243" y="4023875"/>
            <a:ext cx="0" cy="195072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22" name="Google Shape;92;p10">
            <a:extLst>
              <a:ext uri="{FF2B5EF4-FFF2-40B4-BE49-F238E27FC236}">
                <a16:creationId xmlns:a16="http://schemas.microsoft.com/office/drawing/2014/main" id="{D8878DC7-912A-FE0C-0ADF-D313C8A110FE}"/>
              </a:ext>
            </a:extLst>
          </p:cNvPr>
          <p:cNvSpPr txBox="1"/>
          <p:nvPr/>
        </p:nvSpPr>
        <p:spPr>
          <a:xfrm>
            <a:off x="2486161" y="5066181"/>
            <a:ext cx="4893908" cy="1231106"/>
          </a:xfrm>
          <a:prstGeom prst="rect">
            <a:avLst/>
          </a:prstGeom>
          <a:noFill/>
          <a:ln>
            <a:noFill/>
          </a:ln>
        </p:spPr>
        <p:txBody>
          <a:bodyPr spcFirstLastPara="1" wrap="square" lIns="0" tIns="0" rIns="0" bIns="0" anchor="t" anchorCtr="0">
            <a:spAutoFit/>
          </a:bodyPr>
          <a:lstStyle/>
          <a:p>
            <a:pPr algn="ctr">
              <a:buClr>
                <a:srgbClr val="D5AC61"/>
              </a:buClr>
            </a:pPr>
            <a:r>
              <a:rPr lang="en-US" sz="4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IS OUTSIDE OF YOUR CONTROL</a:t>
            </a:r>
            <a:endParaRPr lang="en-US" sz="4000"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23" name="TextBox 22">
            <a:extLst>
              <a:ext uri="{FF2B5EF4-FFF2-40B4-BE49-F238E27FC236}">
                <a16:creationId xmlns:a16="http://schemas.microsoft.com/office/drawing/2014/main" id="{3E7C1693-1012-4E22-FE96-3716E3D1DDED}"/>
              </a:ext>
            </a:extLst>
          </p:cNvPr>
          <p:cNvSpPr txBox="1"/>
          <p:nvPr/>
        </p:nvSpPr>
        <p:spPr>
          <a:xfrm>
            <a:off x="519711" y="9578816"/>
            <a:ext cx="17248579" cy="738664"/>
          </a:xfrm>
          <a:prstGeom prst="rect">
            <a:avLst/>
          </a:prstGeom>
          <a:noFill/>
        </p:spPr>
        <p:txBody>
          <a:bodyPr wrap="square" rtlCol="0">
            <a:spAutoFit/>
          </a:bodyPr>
          <a:lstStyle/>
          <a:p>
            <a:pPr algn="ctr"/>
            <a:r>
              <a:rPr lang="en-US" i="1" dirty="0">
                <a:solidFill>
                  <a:schemeClr val="accent1">
                    <a:lumMod val="60000"/>
                    <a:lumOff val="40000"/>
                  </a:schemeClr>
                </a:solidFill>
              </a:rPr>
              <a:t>Source: Historical Legislative Changes Overview (SSA), https://www.ssa.gov/history/reports/legislation.html. Accessed March 16, 2026. CRS Overview of Social Security Reform Options, https://crsreports.congress.gov/product/pdf/R/R44670. Accessed March 16, 2026.</a:t>
            </a:r>
          </a:p>
          <a:p>
            <a:pPr algn="ctr"/>
            <a:endParaRPr lang="en-US" i="1" dirty="0">
              <a:solidFill>
                <a:schemeClr val="accent1">
                  <a:lumMod val="60000"/>
                  <a:lumOff val="40000"/>
                </a:schemeClr>
              </a:solidFill>
            </a:endParaRPr>
          </a:p>
        </p:txBody>
      </p:sp>
    </p:spTree>
    <p:extLst>
      <p:ext uri="{BB962C8B-B14F-4D97-AF65-F5344CB8AC3E}">
        <p14:creationId xmlns:p14="http://schemas.microsoft.com/office/powerpoint/2010/main" val="715537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31E67B-49C9-44A3-AAE0-1636E38E9F0F}"/>
            </a:ext>
          </a:extLst>
        </p:cNvPr>
        <p:cNvGrpSpPr/>
        <p:nvPr/>
      </p:nvGrpSpPr>
      <p:grpSpPr>
        <a:xfrm>
          <a:off x="0" y="0"/>
          <a:ext cx="0" cy="0"/>
          <a:chOff x="0" y="0"/>
          <a:chExt cx="0" cy="0"/>
        </a:xfrm>
      </p:grpSpPr>
      <p:sp>
        <p:nvSpPr>
          <p:cNvPr id="2" name="Google Shape;69;p8">
            <a:extLst>
              <a:ext uri="{FF2B5EF4-FFF2-40B4-BE49-F238E27FC236}">
                <a16:creationId xmlns:a16="http://schemas.microsoft.com/office/drawing/2014/main" id="{8D563FF0-6C65-F40A-85AE-01528853BFC0}"/>
              </a:ext>
            </a:extLst>
          </p:cNvPr>
          <p:cNvSpPr txBox="1"/>
          <p:nvPr/>
        </p:nvSpPr>
        <p:spPr>
          <a:xfrm>
            <a:off x="2280080" y="1112864"/>
            <a:ext cx="13668483" cy="1667123"/>
          </a:xfrm>
          <a:prstGeom prst="rect">
            <a:avLst/>
          </a:prstGeom>
          <a:noFill/>
          <a:ln>
            <a:noFill/>
          </a:ln>
        </p:spPr>
        <p:txBody>
          <a:bodyPr spcFirstLastPara="1" wrap="square" lIns="0" tIns="0" rIns="0" bIns="0" anchor="t" anchorCtr="0">
            <a:spAutoFit/>
          </a:bodyPr>
          <a:lstStyle/>
          <a:p>
            <a:pPr marL="0" marR="0" lvl="0" indent="0" algn="ctr"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WHAT YOU THOUGHT YOU CAME HERE TO LEARN</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20" name="Google Shape;92;p10">
            <a:extLst>
              <a:ext uri="{FF2B5EF4-FFF2-40B4-BE49-F238E27FC236}">
                <a16:creationId xmlns:a16="http://schemas.microsoft.com/office/drawing/2014/main" id="{6C4CC24A-78B6-EFE0-12D5-7A5E0194DDFB}"/>
              </a:ext>
            </a:extLst>
          </p:cNvPr>
          <p:cNvSpPr txBox="1"/>
          <p:nvPr/>
        </p:nvSpPr>
        <p:spPr>
          <a:xfrm>
            <a:off x="831288" y="4451002"/>
            <a:ext cx="16566068" cy="3385542"/>
          </a:xfrm>
          <a:prstGeom prst="rect">
            <a:avLst/>
          </a:prstGeom>
          <a:noFill/>
          <a:ln>
            <a:noFill/>
          </a:ln>
        </p:spPr>
        <p:txBody>
          <a:bodyPr spcFirstLastPara="1" wrap="square" lIns="0" tIns="0" rIns="0" bIns="0" anchor="t" anchorCtr="0">
            <a:spAutoFit/>
          </a:bodyPr>
          <a:lstStyle/>
          <a:p>
            <a:pPr algn="ctr">
              <a:buClr>
                <a:srgbClr val="D5AC61"/>
              </a:buClr>
            </a:pPr>
            <a:r>
              <a:rPr lang="en-US" sz="55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You likely came to this presentation to learn about Social Security.</a:t>
            </a:r>
          </a:p>
          <a:p>
            <a:pPr algn="ctr">
              <a:buClr>
                <a:srgbClr val="D5AC61"/>
              </a:buClr>
            </a:pPr>
            <a:endParaRPr lang="en-US" sz="55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algn="ctr">
              <a:buClr>
                <a:srgbClr val="D5AC61"/>
              </a:buClr>
            </a:pPr>
            <a:r>
              <a:rPr lang="en-US" sz="55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You learned how it was created and how it works. </a:t>
            </a:r>
            <a:endParaRPr lang="en-US" sz="5500" b="1"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4" name="Rectangle 3">
            <a:extLst>
              <a:ext uri="{FF2B5EF4-FFF2-40B4-BE49-F238E27FC236}">
                <a16:creationId xmlns:a16="http://schemas.microsoft.com/office/drawing/2014/main" id="{0403266A-646D-863F-8DDA-538C356DFCD7}"/>
              </a:ext>
            </a:extLst>
          </p:cNvPr>
          <p:cNvSpPr/>
          <p:nvPr/>
        </p:nvSpPr>
        <p:spPr>
          <a:xfrm>
            <a:off x="2450055" y="3488810"/>
            <a:ext cx="13498508" cy="68579"/>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00"/>
          </a:p>
        </p:txBody>
      </p:sp>
    </p:spTree>
    <p:extLst>
      <p:ext uri="{BB962C8B-B14F-4D97-AF65-F5344CB8AC3E}">
        <p14:creationId xmlns:p14="http://schemas.microsoft.com/office/powerpoint/2010/main" val="3502768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6A80FD-ABD2-985A-398D-989DA3C657F7}"/>
            </a:ext>
          </a:extLst>
        </p:cNvPr>
        <p:cNvGrpSpPr/>
        <p:nvPr/>
      </p:nvGrpSpPr>
      <p:grpSpPr>
        <a:xfrm>
          <a:off x="0" y="0"/>
          <a:ext cx="0" cy="0"/>
          <a:chOff x="0" y="0"/>
          <a:chExt cx="0" cy="0"/>
        </a:xfrm>
      </p:grpSpPr>
      <p:sp>
        <p:nvSpPr>
          <p:cNvPr id="2" name="Google Shape;69;p8">
            <a:extLst>
              <a:ext uri="{FF2B5EF4-FFF2-40B4-BE49-F238E27FC236}">
                <a16:creationId xmlns:a16="http://schemas.microsoft.com/office/drawing/2014/main" id="{3A644A31-F24C-D81C-0202-494720AAE4DE}"/>
              </a:ext>
            </a:extLst>
          </p:cNvPr>
          <p:cNvSpPr txBox="1"/>
          <p:nvPr/>
        </p:nvSpPr>
        <p:spPr>
          <a:xfrm>
            <a:off x="2280080" y="1791661"/>
            <a:ext cx="13668483" cy="833562"/>
          </a:xfrm>
          <a:prstGeom prst="rect">
            <a:avLst/>
          </a:prstGeom>
          <a:noFill/>
          <a:ln>
            <a:noFill/>
          </a:ln>
        </p:spPr>
        <p:txBody>
          <a:bodyPr spcFirstLastPara="1" wrap="square" lIns="0" tIns="0" rIns="0" bIns="0" anchor="t" anchorCtr="0">
            <a:spAutoFit/>
          </a:bodyPr>
          <a:lstStyle/>
          <a:p>
            <a:pPr marL="0" marR="0" lvl="0" indent="0" algn="ctr"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WHAT YOU REALLY LEARNED</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20" name="Google Shape;92;p10">
            <a:extLst>
              <a:ext uri="{FF2B5EF4-FFF2-40B4-BE49-F238E27FC236}">
                <a16:creationId xmlns:a16="http://schemas.microsoft.com/office/drawing/2014/main" id="{8E8094C8-395F-2283-A69A-00867DD0FDD1}"/>
              </a:ext>
            </a:extLst>
          </p:cNvPr>
          <p:cNvSpPr txBox="1"/>
          <p:nvPr/>
        </p:nvSpPr>
        <p:spPr>
          <a:xfrm>
            <a:off x="1500758" y="4451002"/>
            <a:ext cx="15227125" cy="4154984"/>
          </a:xfrm>
          <a:prstGeom prst="rect">
            <a:avLst/>
          </a:prstGeom>
          <a:noFill/>
          <a:ln>
            <a:noFill/>
          </a:ln>
        </p:spPr>
        <p:txBody>
          <a:bodyPr spcFirstLastPara="1" wrap="square" lIns="0" tIns="0" rIns="0" bIns="0" anchor="t" anchorCtr="0">
            <a:spAutoFit/>
          </a:bodyPr>
          <a:lstStyle/>
          <a:p>
            <a:pPr>
              <a:buClr>
                <a:srgbClr val="D5AC61"/>
              </a:buClr>
            </a:pPr>
            <a:r>
              <a:rPr lang="en-US" sz="55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What you really learned is that:</a:t>
            </a:r>
          </a:p>
          <a:p>
            <a:pPr algn="ctr">
              <a:buClr>
                <a:srgbClr val="D5AC61"/>
              </a:buClr>
            </a:pPr>
            <a:endParaRPr lang="en-US" sz="5500" b="1"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marL="571500" indent="-571500">
              <a:buClr>
                <a:schemeClr val="accent1">
                  <a:lumMod val="60000"/>
                  <a:lumOff val="40000"/>
                </a:schemeClr>
              </a:buClr>
              <a:buFont typeface="Wingdings" pitchFamily="2" charset="2"/>
              <a:buChar char="§"/>
            </a:pPr>
            <a:r>
              <a:rPr lang="en-US" sz="4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Social Security has been repeatedly changed through legislation</a:t>
            </a:r>
          </a:p>
          <a:p>
            <a:pPr marL="571500" indent="-571500">
              <a:buClr>
                <a:schemeClr val="accent1">
                  <a:lumMod val="60000"/>
                  <a:lumOff val="40000"/>
                </a:schemeClr>
              </a:buClr>
              <a:buFont typeface="Wingdings" pitchFamily="2" charset="2"/>
              <a:buChar char="§"/>
            </a:pPr>
            <a:r>
              <a:rPr lang="en-US" sz="4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Many retirees are subject to legislative risk</a:t>
            </a:r>
          </a:p>
          <a:p>
            <a:pPr marL="571500" indent="-571500">
              <a:buClr>
                <a:schemeClr val="accent1">
                  <a:lumMod val="60000"/>
                  <a:lumOff val="40000"/>
                </a:schemeClr>
              </a:buClr>
              <a:buFont typeface="Wingdings" pitchFamily="2" charset="2"/>
              <a:buChar char="§"/>
            </a:pPr>
            <a:r>
              <a:rPr lang="en-US" sz="4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Timing decisions create significant financial consequences </a:t>
            </a:r>
          </a:p>
          <a:p>
            <a:pPr marL="571500" indent="-571500">
              <a:buClr>
                <a:schemeClr val="accent1">
                  <a:lumMod val="60000"/>
                  <a:lumOff val="40000"/>
                </a:schemeClr>
              </a:buClr>
              <a:buFont typeface="Wingdings" pitchFamily="2" charset="2"/>
              <a:buChar char="§"/>
            </a:pPr>
            <a:r>
              <a:rPr lang="en-US" sz="40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Planning risk exists if these factors are ignored</a:t>
            </a:r>
            <a:endParaRPr lang="en-US" sz="4000"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4" name="Rectangle 3">
            <a:extLst>
              <a:ext uri="{FF2B5EF4-FFF2-40B4-BE49-F238E27FC236}">
                <a16:creationId xmlns:a16="http://schemas.microsoft.com/office/drawing/2014/main" id="{0DFE89FD-100A-A7BE-5313-D6EFEDB5BBE3}"/>
              </a:ext>
            </a:extLst>
          </p:cNvPr>
          <p:cNvSpPr/>
          <p:nvPr/>
        </p:nvSpPr>
        <p:spPr>
          <a:xfrm>
            <a:off x="2394748" y="3488810"/>
            <a:ext cx="13498508" cy="68579"/>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00"/>
          </a:p>
        </p:txBody>
      </p:sp>
    </p:spTree>
    <p:extLst>
      <p:ext uri="{BB962C8B-B14F-4D97-AF65-F5344CB8AC3E}">
        <p14:creationId xmlns:p14="http://schemas.microsoft.com/office/powerpoint/2010/main" val="25878659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AD145-60B6-3988-1766-BD418E549F7D}"/>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7C7100F8-7AC5-F078-EE87-20AACA761BDC}"/>
              </a:ext>
            </a:extLst>
          </p:cNvPr>
          <p:cNvSpPr/>
          <p:nvPr/>
        </p:nvSpPr>
        <p:spPr>
          <a:xfrm>
            <a:off x="0" y="5747657"/>
            <a:ext cx="8016241" cy="398417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Diagram 1">
            <a:extLst>
              <a:ext uri="{FF2B5EF4-FFF2-40B4-BE49-F238E27FC236}">
                <a16:creationId xmlns:a16="http://schemas.microsoft.com/office/drawing/2014/main" id="{9B08CD66-B59C-E573-A7D2-295123CCD328}"/>
              </a:ext>
            </a:extLst>
          </p:cNvPr>
          <p:cNvGraphicFramePr/>
          <p:nvPr>
            <p:extLst>
              <p:ext uri="{D42A27DB-BD31-4B8C-83A1-F6EECF244321}">
                <p14:modId xmlns:p14="http://schemas.microsoft.com/office/powerpoint/2010/main" val="1716773330"/>
              </p:ext>
            </p:extLst>
          </p:nvPr>
        </p:nvGraphicFramePr>
        <p:xfrm>
          <a:off x="8714411" y="2556897"/>
          <a:ext cx="8647994" cy="58576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Google Shape;69;p8">
            <a:extLst>
              <a:ext uri="{FF2B5EF4-FFF2-40B4-BE49-F238E27FC236}">
                <a16:creationId xmlns:a16="http://schemas.microsoft.com/office/drawing/2014/main" id="{D6F996B5-F584-2117-C4FC-30C5B3F2A6DD}"/>
              </a:ext>
            </a:extLst>
          </p:cNvPr>
          <p:cNvSpPr txBox="1"/>
          <p:nvPr/>
        </p:nvSpPr>
        <p:spPr>
          <a:xfrm>
            <a:off x="831288" y="1112864"/>
            <a:ext cx="13015341" cy="833562"/>
          </a:xfrm>
          <a:prstGeom prst="rect">
            <a:avLst/>
          </a:prstGeom>
          <a:noFill/>
          <a:ln>
            <a:noFill/>
          </a:ln>
        </p:spPr>
        <p:txBody>
          <a:bodyPr spcFirstLastPara="1" wrap="square" lIns="0" tIns="0" rIns="0" bIns="0" anchor="t" anchorCtr="0">
            <a:spAutoFit/>
          </a:bodyPr>
          <a:lstStyle/>
          <a:p>
            <a:pPr marL="0" marR="0" lvl="0" indent="0"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HOW TO REDUCE IMPACT</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4" name="Google Shape;216;p17">
            <a:extLst>
              <a:ext uri="{FF2B5EF4-FFF2-40B4-BE49-F238E27FC236}">
                <a16:creationId xmlns:a16="http://schemas.microsoft.com/office/drawing/2014/main" id="{3637F263-0C75-E601-1391-973ECF70831D}"/>
              </a:ext>
            </a:extLst>
          </p:cNvPr>
          <p:cNvSpPr txBox="1"/>
          <p:nvPr/>
        </p:nvSpPr>
        <p:spPr>
          <a:xfrm>
            <a:off x="0" y="1041991"/>
            <a:ext cx="361507" cy="1573618"/>
          </a:xfrm>
          <a:prstGeom prst="rect">
            <a:avLst/>
          </a:prstGeom>
          <a:solidFill>
            <a:schemeClr val="accent1">
              <a:lumMod val="60000"/>
              <a:lumOff val="40000"/>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8" name="Google Shape;92;p10">
            <a:extLst>
              <a:ext uri="{FF2B5EF4-FFF2-40B4-BE49-F238E27FC236}">
                <a16:creationId xmlns:a16="http://schemas.microsoft.com/office/drawing/2014/main" id="{D6DFFD58-5233-96B9-DACA-3B6004104D9C}"/>
              </a:ext>
            </a:extLst>
          </p:cNvPr>
          <p:cNvSpPr txBox="1"/>
          <p:nvPr/>
        </p:nvSpPr>
        <p:spPr>
          <a:xfrm>
            <a:off x="831288" y="2556897"/>
            <a:ext cx="7184953" cy="2462213"/>
          </a:xfrm>
          <a:prstGeom prst="rect">
            <a:avLst/>
          </a:prstGeom>
          <a:noFill/>
          <a:ln>
            <a:noFill/>
          </a:ln>
        </p:spPr>
        <p:txBody>
          <a:bodyPr spcFirstLastPara="1" wrap="square" lIns="0" tIns="0" rIns="0" bIns="0" anchor="t" anchorCtr="0">
            <a:spAutoFit/>
          </a:bodyPr>
          <a:lstStyle/>
          <a:p>
            <a:pPr>
              <a:buClr>
                <a:srgbClr val="D5AC61"/>
              </a:buClr>
            </a:pPr>
            <a:r>
              <a:rPr lang="en-US" sz="4000" b="1" dirty="0">
                <a:solidFill>
                  <a:schemeClr val="bg1"/>
                </a:solidFill>
                <a:latin typeface="Arial" panose="020B0604020202020204" pitchFamily="34" charset="0"/>
                <a:ea typeface="Roboto" panose="02000000000000000000" pitchFamily="2" charset="0"/>
                <a:cs typeface="Arial" panose="020B0604020202020204" pitchFamily="34" charset="0"/>
              </a:rPr>
              <a:t>The only way to reduce the impact of Social Security changes is to have a plan that proactively factors:</a:t>
            </a:r>
          </a:p>
        </p:txBody>
      </p:sp>
      <p:sp>
        <p:nvSpPr>
          <p:cNvPr id="5" name="Google Shape;92;p10">
            <a:extLst>
              <a:ext uri="{FF2B5EF4-FFF2-40B4-BE49-F238E27FC236}">
                <a16:creationId xmlns:a16="http://schemas.microsoft.com/office/drawing/2014/main" id="{370A75DE-996F-B4FB-E06D-1FAF26DA3FD4}"/>
              </a:ext>
            </a:extLst>
          </p:cNvPr>
          <p:cNvSpPr txBox="1"/>
          <p:nvPr/>
        </p:nvSpPr>
        <p:spPr>
          <a:xfrm>
            <a:off x="831287" y="6191220"/>
            <a:ext cx="7184953" cy="3077766"/>
          </a:xfrm>
          <a:prstGeom prst="rect">
            <a:avLst/>
          </a:prstGeom>
          <a:noFill/>
          <a:ln>
            <a:noFill/>
          </a:ln>
        </p:spPr>
        <p:txBody>
          <a:bodyPr spcFirstLastPara="1" wrap="square" lIns="0" tIns="0" rIns="0" bIns="0" anchor="t" anchorCtr="0">
            <a:spAutoFit/>
          </a:bodyPr>
          <a:lstStyle/>
          <a:p>
            <a:pPr>
              <a:buClr>
                <a:srgbClr val="D5AC61"/>
              </a:buClr>
            </a:pPr>
            <a:r>
              <a:rPr lang="en-US" sz="4000" b="1"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rPr>
              <a:t>Social Security should be integrated into a comprehensive retirement plan, not treated as a standalone decision.</a:t>
            </a:r>
          </a:p>
        </p:txBody>
      </p:sp>
    </p:spTree>
    <p:extLst>
      <p:ext uri="{BB962C8B-B14F-4D97-AF65-F5344CB8AC3E}">
        <p14:creationId xmlns:p14="http://schemas.microsoft.com/office/powerpoint/2010/main" val="36231574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A3A4D-F19A-5BBE-4A93-7AF1FE7CE7AF}"/>
            </a:ext>
          </a:extLst>
        </p:cNvPr>
        <p:cNvGrpSpPr/>
        <p:nvPr/>
      </p:nvGrpSpPr>
      <p:grpSpPr>
        <a:xfrm>
          <a:off x="0" y="0"/>
          <a:ext cx="0" cy="0"/>
          <a:chOff x="0" y="0"/>
          <a:chExt cx="0" cy="0"/>
        </a:xfrm>
      </p:grpSpPr>
      <p:sp>
        <p:nvSpPr>
          <p:cNvPr id="20" name="Google Shape;92;p10">
            <a:extLst>
              <a:ext uri="{FF2B5EF4-FFF2-40B4-BE49-F238E27FC236}">
                <a16:creationId xmlns:a16="http://schemas.microsoft.com/office/drawing/2014/main" id="{84D3D84D-669F-47DC-0E9A-AFA58A39BF85}"/>
              </a:ext>
            </a:extLst>
          </p:cNvPr>
          <p:cNvSpPr txBox="1"/>
          <p:nvPr/>
        </p:nvSpPr>
        <p:spPr>
          <a:xfrm>
            <a:off x="831288" y="3628955"/>
            <a:ext cx="16566068" cy="1384995"/>
          </a:xfrm>
          <a:prstGeom prst="rect">
            <a:avLst/>
          </a:prstGeom>
          <a:noFill/>
          <a:ln>
            <a:noFill/>
          </a:ln>
        </p:spPr>
        <p:txBody>
          <a:bodyPr spcFirstLastPara="1" wrap="square" lIns="0" tIns="0" rIns="0" bIns="0" anchor="t" anchorCtr="0">
            <a:spAutoFit/>
          </a:bodyPr>
          <a:lstStyle/>
          <a:p>
            <a:pPr algn="ctr">
              <a:buClr>
                <a:srgbClr val="D5AC61"/>
              </a:buClr>
            </a:pPr>
            <a:r>
              <a:rPr lang="en-US" sz="45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Because the stakes are high and the rules are complex, professional guidance helps: </a:t>
            </a:r>
            <a:endParaRPr lang="en-US" sz="45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
        <p:nvSpPr>
          <p:cNvPr id="4" name="Rectangle 3">
            <a:extLst>
              <a:ext uri="{FF2B5EF4-FFF2-40B4-BE49-F238E27FC236}">
                <a16:creationId xmlns:a16="http://schemas.microsoft.com/office/drawing/2014/main" id="{077CDFD1-66B5-0CC5-8A5D-563691AA9E64}"/>
              </a:ext>
            </a:extLst>
          </p:cNvPr>
          <p:cNvSpPr/>
          <p:nvPr/>
        </p:nvSpPr>
        <p:spPr>
          <a:xfrm>
            <a:off x="2450055" y="3236162"/>
            <a:ext cx="13498508" cy="68579"/>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00"/>
          </a:p>
        </p:txBody>
      </p:sp>
      <p:sp>
        <p:nvSpPr>
          <p:cNvPr id="3" name="Google Shape;69;p8">
            <a:extLst>
              <a:ext uri="{FF2B5EF4-FFF2-40B4-BE49-F238E27FC236}">
                <a16:creationId xmlns:a16="http://schemas.microsoft.com/office/drawing/2014/main" id="{3263F654-3AB7-C698-039F-9401FD20A36F}"/>
              </a:ext>
            </a:extLst>
          </p:cNvPr>
          <p:cNvSpPr txBox="1"/>
          <p:nvPr/>
        </p:nvSpPr>
        <p:spPr>
          <a:xfrm>
            <a:off x="2280080" y="1112864"/>
            <a:ext cx="13668483" cy="1667123"/>
          </a:xfrm>
          <a:prstGeom prst="rect">
            <a:avLst/>
          </a:prstGeom>
          <a:noFill/>
          <a:ln>
            <a:noFill/>
          </a:ln>
        </p:spPr>
        <p:txBody>
          <a:bodyPr spcFirstLastPara="1" wrap="square" lIns="0" tIns="0" rIns="0" bIns="0" anchor="t" anchorCtr="0">
            <a:spAutoFit/>
          </a:bodyPr>
          <a:lstStyle/>
          <a:p>
            <a:pPr marL="0" marR="0" lvl="0" indent="0" algn="ctr" rtl="0">
              <a:lnSpc>
                <a:spcPts val="6500"/>
              </a:lnSpc>
              <a:spcBef>
                <a:spcPts val="0"/>
              </a:spcBef>
              <a:spcAft>
                <a:spcPts val="0"/>
              </a:spcAft>
              <a:buNone/>
            </a:pPr>
            <a:r>
              <a:rPr lang="en-US" sz="6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WHY PROFESIONAL GUIDANCE MATTERS</a:t>
            </a:r>
            <a:endParaRPr sz="6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pic>
        <p:nvPicPr>
          <p:cNvPr id="6" name="Graphic 5" descr="Shield Tick outline">
            <a:extLst>
              <a:ext uri="{FF2B5EF4-FFF2-40B4-BE49-F238E27FC236}">
                <a16:creationId xmlns:a16="http://schemas.microsoft.com/office/drawing/2014/main" id="{4E787B62-E939-3483-3243-0D1C0DEC4A6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866425" y="5403873"/>
            <a:ext cx="1615827" cy="1615827"/>
          </a:xfrm>
          <a:prstGeom prst="rect">
            <a:avLst/>
          </a:prstGeom>
        </p:spPr>
      </p:pic>
      <p:pic>
        <p:nvPicPr>
          <p:cNvPr id="8" name="Graphic 7" descr="Network outline">
            <a:extLst>
              <a:ext uri="{FF2B5EF4-FFF2-40B4-BE49-F238E27FC236}">
                <a16:creationId xmlns:a16="http://schemas.microsoft.com/office/drawing/2014/main" id="{14EFBFB1-0FFE-D748-5A06-D85C3E558DE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197178" y="5398636"/>
            <a:ext cx="1745213" cy="1745213"/>
          </a:xfrm>
          <a:prstGeom prst="rect">
            <a:avLst/>
          </a:prstGeom>
        </p:spPr>
      </p:pic>
      <p:pic>
        <p:nvPicPr>
          <p:cNvPr id="10" name="Graphic 9" descr="Upward trend outline">
            <a:extLst>
              <a:ext uri="{FF2B5EF4-FFF2-40B4-BE49-F238E27FC236}">
                <a16:creationId xmlns:a16="http://schemas.microsoft.com/office/drawing/2014/main" id="{2630B99C-9BEA-2A63-7CB4-A278693729A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977949" y="5546262"/>
            <a:ext cx="1745213" cy="1745213"/>
          </a:xfrm>
          <a:prstGeom prst="rect">
            <a:avLst/>
          </a:prstGeom>
        </p:spPr>
      </p:pic>
      <p:pic>
        <p:nvPicPr>
          <p:cNvPr id="12" name="Graphic 11" descr="Daily calendar outline">
            <a:extLst>
              <a:ext uri="{FF2B5EF4-FFF2-40B4-BE49-F238E27FC236}">
                <a16:creationId xmlns:a16="http://schemas.microsoft.com/office/drawing/2014/main" id="{A29894A8-6D42-8D31-9EF0-2BF7DA58E6D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760578" y="5571721"/>
            <a:ext cx="1745213" cy="1745213"/>
          </a:xfrm>
          <a:prstGeom prst="rect">
            <a:avLst/>
          </a:prstGeom>
        </p:spPr>
      </p:pic>
      <p:sp>
        <p:nvSpPr>
          <p:cNvPr id="13" name="Google Shape;92;p10">
            <a:extLst>
              <a:ext uri="{FF2B5EF4-FFF2-40B4-BE49-F238E27FC236}">
                <a16:creationId xmlns:a16="http://schemas.microsoft.com/office/drawing/2014/main" id="{7AF0BBA5-6F84-594D-25E1-CCFEAE087BE2}"/>
              </a:ext>
            </a:extLst>
          </p:cNvPr>
          <p:cNvSpPr txBox="1"/>
          <p:nvPr/>
        </p:nvSpPr>
        <p:spPr>
          <a:xfrm>
            <a:off x="622845" y="7558309"/>
            <a:ext cx="4426512" cy="1077218"/>
          </a:xfrm>
          <a:prstGeom prst="rect">
            <a:avLst/>
          </a:prstGeom>
          <a:noFill/>
          <a:ln>
            <a:noFill/>
          </a:ln>
        </p:spPr>
        <p:txBody>
          <a:bodyPr spcFirstLastPara="1" wrap="square" lIns="0" tIns="0" rIns="0" bIns="0" anchor="t" anchorCtr="0">
            <a:spAutoFit/>
          </a:bodyPr>
          <a:lstStyle/>
          <a:p>
            <a:pPr algn="ctr">
              <a:buClr>
                <a:srgbClr val="D5AC61"/>
              </a:buCl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Determine optimal filing timing</a:t>
            </a:r>
            <a:endParaRPr lang="en-US" sz="35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
        <p:nvSpPr>
          <p:cNvPr id="14" name="Google Shape;92;p10">
            <a:extLst>
              <a:ext uri="{FF2B5EF4-FFF2-40B4-BE49-F238E27FC236}">
                <a16:creationId xmlns:a16="http://schemas.microsoft.com/office/drawing/2014/main" id="{F4539CC4-3EF1-C058-D3EA-EC69395D6F6A}"/>
              </a:ext>
            </a:extLst>
          </p:cNvPr>
          <p:cNvSpPr txBox="1"/>
          <p:nvPr/>
        </p:nvSpPr>
        <p:spPr>
          <a:xfrm>
            <a:off x="4746544" y="7558309"/>
            <a:ext cx="4426512" cy="1077218"/>
          </a:xfrm>
          <a:prstGeom prst="rect">
            <a:avLst/>
          </a:prstGeom>
          <a:noFill/>
          <a:ln>
            <a:noFill/>
          </a:ln>
        </p:spPr>
        <p:txBody>
          <a:bodyPr spcFirstLastPara="1" wrap="square" lIns="0" tIns="0" rIns="0" bIns="0" anchor="t" anchorCtr="0">
            <a:spAutoFit/>
          </a:bodyPr>
          <a:lstStyle/>
          <a:p>
            <a:pPr algn="ctr">
              <a:buClr>
                <a:srgbClr val="D5AC61"/>
              </a:buCl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Evaluate lifetime income tradeoffs</a:t>
            </a:r>
            <a:endParaRPr lang="en-US" sz="35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
        <p:nvSpPr>
          <p:cNvPr id="15" name="Google Shape;92;p10">
            <a:extLst>
              <a:ext uri="{FF2B5EF4-FFF2-40B4-BE49-F238E27FC236}">
                <a16:creationId xmlns:a16="http://schemas.microsoft.com/office/drawing/2014/main" id="{2FC76CB7-EE24-25B0-DF4D-3A3CF759912F}"/>
              </a:ext>
            </a:extLst>
          </p:cNvPr>
          <p:cNvSpPr txBox="1"/>
          <p:nvPr/>
        </p:nvSpPr>
        <p:spPr>
          <a:xfrm>
            <a:off x="9081537" y="7558309"/>
            <a:ext cx="4426512" cy="1615827"/>
          </a:xfrm>
          <a:prstGeom prst="rect">
            <a:avLst/>
          </a:prstGeom>
          <a:noFill/>
          <a:ln>
            <a:noFill/>
          </a:ln>
        </p:spPr>
        <p:txBody>
          <a:bodyPr spcFirstLastPara="1" wrap="square" lIns="0" tIns="0" rIns="0" bIns="0" anchor="t" anchorCtr="0">
            <a:spAutoFit/>
          </a:bodyPr>
          <a:lstStyle/>
          <a:p>
            <a:pPr algn="ctr">
              <a:buClr>
                <a:srgbClr val="D5AC61"/>
              </a:buCl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Coordinate Social Security with taxes and other income</a:t>
            </a:r>
            <a:endParaRPr lang="en-US" sz="35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
        <p:nvSpPr>
          <p:cNvPr id="16" name="Google Shape;92;p10">
            <a:extLst>
              <a:ext uri="{FF2B5EF4-FFF2-40B4-BE49-F238E27FC236}">
                <a16:creationId xmlns:a16="http://schemas.microsoft.com/office/drawing/2014/main" id="{5D534D1C-537D-8683-0323-62489A95CBCA}"/>
              </a:ext>
            </a:extLst>
          </p:cNvPr>
          <p:cNvSpPr txBox="1"/>
          <p:nvPr/>
        </p:nvSpPr>
        <p:spPr>
          <a:xfrm>
            <a:off x="13503169" y="7558309"/>
            <a:ext cx="4426512" cy="1615827"/>
          </a:xfrm>
          <a:prstGeom prst="rect">
            <a:avLst/>
          </a:prstGeom>
          <a:noFill/>
          <a:ln>
            <a:noFill/>
          </a:ln>
        </p:spPr>
        <p:txBody>
          <a:bodyPr spcFirstLastPara="1" wrap="square" lIns="0" tIns="0" rIns="0" bIns="0" anchor="t" anchorCtr="0">
            <a:spAutoFit/>
          </a:bodyPr>
          <a:lstStyle/>
          <a:p>
            <a:pPr algn="ctr">
              <a:buClr>
                <a:srgbClr val="D5AC61"/>
              </a:buClr>
            </a:pPr>
            <a:r>
              <a:rPr lang="en-US" sz="3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Reduce exposure to legislative and planning risks</a:t>
            </a:r>
            <a:endParaRPr lang="en-US" sz="35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Tree>
    <p:extLst>
      <p:ext uri="{BB962C8B-B14F-4D97-AF65-F5344CB8AC3E}">
        <p14:creationId xmlns:p14="http://schemas.microsoft.com/office/powerpoint/2010/main" val="1422888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59CF8-9BF5-5B0E-729A-3031CEB99528}"/>
            </a:ext>
          </a:extLst>
        </p:cNvPr>
        <p:cNvGrpSpPr/>
        <p:nvPr/>
      </p:nvGrpSpPr>
      <p:grpSpPr>
        <a:xfrm>
          <a:off x="0" y="0"/>
          <a:ext cx="0" cy="0"/>
          <a:chOff x="0" y="0"/>
          <a:chExt cx="0" cy="0"/>
        </a:xfrm>
      </p:grpSpPr>
      <p:sp>
        <p:nvSpPr>
          <p:cNvPr id="2" name="Google Shape;69;p8">
            <a:extLst>
              <a:ext uri="{FF2B5EF4-FFF2-40B4-BE49-F238E27FC236}">
                <a16:creationId xmlns:a16="http://schemas.microsoft.com/office/drawing/2014/main" id="{8595EFD3-7322-F5D6-8B0C-EAC29248C190}"/>
              </a:ext>
            </a:extLst>
          </p:cNvPr>
          <p:cNvSpPr txBox="1"/>
          <p:nvPr/>
        </p:nvSpPr>
        <p:spPr>
          <a:xfrm>
            <a:off x="2280080" y="1761635"/>
            <a:ext cx="13668483" cy="833562"/>
          </a:xfrm>
          <a:prstGeom prst="rect">
            <a:avLst/>
          </a:prstGeom>
          <a:noFill/>
          <a:ln>
            <a:noFill/>
          </a:ln>
        </p:spPr>
        <p:txBody>
          <a:bodyPr spcFirstLastPara="1" wrap="square" lIns="0" tIns="0" rIns="0" bIns="0" anchor="t" anchorCtr="0">
            <a:spAutoFit/>
          </a:bodyPr>
          <a:lstStyle/>
          <a:p>
            <a:pPr marL="0" marR="0" lvl="0" indent="0" algn="ctr" rtl="0">
              <a:lnSpc>
                <a:spcPts val="6500"/>
              </a:lnSpc>
              <a:spcBef>
                <a:spcPts val="0"/>
              </a:spcBef>
              <a:spcAft>
                <a:spcPts val="0"/>
              </a:spcAft>
              <a:buNone/>
            </a:pPr>
            <a:r>
              <a:rPr lang="en-US" sz="8500" b="1" u="none" strike="noStrike" cap="none"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YOU ONLY FILE ONCE</a:t>
            </a:r>
            <a:endParaRPr sz="8500" b="1" spc="-150"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endParaRPr>
          </a:p>
        </p:txBody>
      </p:sp>
      <p:sp>
        <p:nvSpPr>
          <p:cNvPr id="20" name="Google Shape;92;p10">
            <a:extLst>
              <a:ext uri="{FF2B5EF4-FFF2-40B4-BE49-F238E27FC236}">
                <a16:creationId xmlns:a16="http://schemas.microsoft.com/office/drawing/2014/main" id="{43D61DEE-204C-A3F6-44BA-5371D5DB681D}"/>
              </a:ext>
            </a:extLst>
          </p:cNvPr>
          <p:cNvSpPr txBox="1"/>
          <p:nvPr/>
        </p:nvSpPr>
        <p:spPr>
          <a:xfrm>
            <a:off x="831288" y="4370381"/>
            <a:ext cx="16566068" cy="4154984"/>
          </a:xfrm>
          <a:prstGeom prst="rect">
            <a:avLst/>
          </a:prstGeom>
          <a:noFill/>
          <a:ln>
            <a:noFill/>
          </a:ln>
        </p:spPr>
        <p:txBody>
          <a:bodyPr spcFirstLastPara="1" wrap="square" lIns="0" tIns="0" rIns="0" bIns="0" anchor="t" anchorCtr="0">
            <a:spAutoFit/>
          </a:bodyPr>
          <a:lstStyle/>
          <a:p>
            <a:pPr algn="ctr">
              <a:buClr>
                <a:srgbClr val="D5AC61"/>
              </a:buClr>
            </a:pPr>
            <a:r>
              <a:rPr lang="en-US" sz="4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This decision affects the rest of your life.</a:t>
            </a:r>
          </a:p>
          <a:p>
            <a:pPr algn="ctr">
              <a:buClr>
                <a:srgbClr val="D5AC61"/>
              </a:buClr>
            </a:pPr>
            <a:endParaRPr lang="en-US" sz="45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algn="ctr">
              <a:buClr>
                <a:srgbClr val="D5AC61"/>
              </a:buClr>
            </a:pPr>
            <a:r>
              <a:rPr lang="en-US" sz="4500" dirty="0">
                <a:solidFill>
                  <a:schemeClr val="bg1"/>
                </a:solidFill>
                <a:latin typeface="Arial" panose="020B0604020202020204" pitchFamily="34" charset="0"/>
                <a:ea typeface="Roboto" panose="02000000000000000000" pitchFamily="2" charset="0"/>
                <a:cs typeface="Arial" panose="020B0604020202020204" pitchFamily="34" charset="0"/>
                <a:sym typeface="Inter"/>
              </a:rPr>
              <a:t>Social Security is not a decision to make based on rules of thumb, headlines, or advice that does not fit your situation.</a:t>
            </a:r>
          </a:p>
          <a:p>
            <a:pPr algn="ctr">
              <a:buClr>
                <a:srgbClr val="D5AC61"/>
              </a:buClr>
            </a:pPr>
            <a:endParaRPr lang="en-US" sz="4500" dirty="0">
              <a:solidFill>
                <a:schemeClr val="bg1"/>
              </a:solidFill>
              <a:latin typeface="Arial" panose="020B0604020202020204" pitchFamily="34" charset="0"/>
              <a:ea typeface="Roboto" panose="02000000000000000000" pitchFamily="2" charset="0"/>
              <a:cs typeface="Arial" panose="020B0604020202020204" pitchFamily="34" charset="0"/>
              <a:sym typeface="Inter"/>
            </a:endParaRPr>
          </a:p>
          <a:p>
            <a:pPr algn="ctr">
              <a:buClr>
                <a:srgbClr val="D5AC61"/>
              </a:buClr>
            </a:pPr>
            <a:r>
              <a:rPr lang="en-US" sz="45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sym typeface="Inter"/>
              </a:rPr>
              <a:t>A well-built plan accounts for changes before they happen. </a:t>
            </a:r>
            <a:endParaRPr lang="en-US" sz="4500" dirty="0">
              <a:solidFill>
                <a:schemeClr val="accent1">
                  <a:lumMod val="60000"/>
                  <a:lumOff val="40000"/>
                </a:schemeClr>
              </a:solidFill>
              <a:latin typeface="Arial" panose="020B0604020202020204" pitchFamily="34" charset="0"/>
              <a:ea typeface="Roboto" panose="02000000000000000000" pitchFamily="2" charset="0"/>
              <a:cs typeface="Arial" panose="020B0604020202020204" pitchFamily="34" charset="0"/>
            </a:endParaRPr>
          </a:p>
        </p:txBody>
      </p:sp>
      <p:sp>
        <p:nvSpPr>
          <p:cNvPr id="4" name="Rectangle 3">
            <a:extLst>
              <a:ext uri="{FF2B5EF4-FFF2-40B4-BE49-F238E27FC236}">
                <a16:creationId xmlns:a16="http://schemas.microsoft.com/office/drawing/2014/main" id="{45AA3C52-47BC-C899-5D25-A207E20CB5A7}"/>
              </a:ext>
            </a:extLst>
          </p:cNvPr>
          <p:cNvSpPr/>
          <p:nvPr/>
        </p:nvSpPr>
        <p:spPr>
          <a:xfrm>
            <a:off x="2450055" y="3488810"/>
            <a:ext cx="13498508" cy="68579"/>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00"/>
          </a:p>
        </p:txBody>
      </p:sp>
    </p:spTree>
    <p:extLst>
      <p:ext uri="{BB962C8B-B14F-4D97-AF65-F5344CB8AC3E}">
        <p14:creationId xmlns:p14="http://schemas.microsoft.com/office/powerpoint/2010/main" val="3422435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64">
          <a:extLst>
            <a:ext uri="{FF2B5EF4-FFF2-40B4-BE49-F238E27FC236}">
              <a16:creationId xmlns:a16="http://schemas.microsoft.com/office/drawing/2014/main" id="{25FF766D-3E8C-B4E2-DC1E-468556CAC020}"/>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A8F82AF5-AF1E-F724-6686-6E86A540E85A}"/>
              </a:ext>
            </a:extLst>
          </p:cNvPr>
          <p:cNvSpPr/>
          <p:nvPr/>
        </p:nvSpPr>
        <p:spPr>
          <a:xfrm>
            <a:off x="0" y="16220"/>
            <a:ext cx="18288000" cy="10287000"/>
          </a:xfrm>
          <a:prstGeom prst="rect">
            <a:avLst/>
          </a:prstGeom>
          <a:solidFill>
            <a:srgbClr val="2726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Google Shape;92;p10">
            <a:extLst>
              <a:ext uri="{FF2B5EF4-FFF2-40B4-BE49-F238E27FC236}">
                <a16:creationId xmlns:a16="http://schemas.microsoft.com/office/drawing/2014/main" id="{7EECCFD4-463F-BAA6-B47C-F61813614BAB}"/>
              </a:ext>
            </a:extLst>
          </p:cNvPr>
          <p:cNvSpPr txBox="1"/>
          <p:nvPr/>
        </p:nvSpPr>
        <p:spPr>
          <a:xfrm>
            <a:off x="688528" y="3021148"/>
            <a:ext cx="16747727" cy="4739759"/>
          </a:xfrm>
          <a:prstGeom prst="rect">
            <a:avLst/>
          </a:prstGeom>
          <a:noFill/>
          <a:ln>
            <a:noFill/>
          </a:ln>
        </p:spPr>
        <p:txBody>
          <a:bodyPr spcFirstLastPara="1" wrap="square" lIns="0" tIns="0" rIns="0" bIns="0" anchor="t" anchorCtr="0">
            <a:spAutoFit/>
          </a:bodyPr>
          <a:lstStyle/>
          <a:p>
            <a:r>
              <a:rPr lang="en-US" sz="2200" i="1" dirty="0">
                <a:solidFill>
                  <a:schemeClr val="bg1"/>
                </a:solidFill>
              </a:rPr>
              <a:t>Investment advisory services are offered through Foundations Investment Advisors, LLC (“Foundations”), an SEC registered investment adviser. The content provided is intended for informational and educational purposes only. The views, statements and opinions expressed herein are those of the individual speaker(s) and not necessarily those of Foundations and its affiliates. The information contained herein does not constitute an offer to sell any securities or represent an express or implied opinion or endorsement of any specific investment opportunity, offering or issuer. Each individual investor’s situation is different, and any ideas provided may not be appropriate for your particular circumstances. Foundations deems reliable any statistical data or information obtained from or prepared by third party sources included in this presentation, but in no way guarantees its accuracy or completeness. No investment, legal or tax advice provided. This is not endorsed or affiliated with the Social Security Administration or any U.S. government agency.</a:t>
            </a:r>
            <a:r>
              <a:rPr lang="en-US" sz="2200" b="0" i="1" u="none" strike="noStrike" dirty="0">
                <a:solidFill>
                  <a:schemeClr val="bg1"/>
                </a:solidFill>
                <a:effectLst/>
                <a:latin typeface="Arial" panose="020B0604020202020204" pitchFamily="34" charset="0"/>
                <a:cs typeface="Arial" panose="020B0604020202020204" pitchFamily="34" charset="0"/>
              </a:rPr>
              <a:t> </a:t>
            </a:r>
          </a:p>
          <a:p>
            <a:endParaRPr lang="en-US" sz="2200" b="0" i="1" u="none" strike="noStrike" dirty="0">
              <a:solidFill>
                <a:schemeClr val="bg1"/>
              </a:solidFill>
              <a:effectLst/>
              <a:latin typeface="Arial" panose="020B0604020202020204" pitchFamily="34" charset="0"/>
              <a:cs typeface="Arial" panose="020B0604020202020204" pitchFamily="34" charset="0"/>
            </a:endParaRPr>
          </a:p>
          <a:p>
            <a:pPr marL="0" marR="0" algn="l">
              <a:spcBef>
                <a:spcPts val="0"/>
              </a:spcBef>
              <a:spcAft>
                <a:spcPts val="0"/>
              </a:spcAft>
            </a:pPr>
            <a:r>
              <a:rPr lang="en-US" sz="2200" b="0" i="1" u="none" strike="noStrike" dirty="0">
                <a:solidFill>
                  <a:schemeClr val="bg1"/>
                </a:solidFill>
                <a:effectLst/>
                <a:latin typeface="Arial" panose="020B0604020202020204" pitchFamily="34" charset="0"/>
                <a:cs typeface="Arial" panose="020B0604020202020204" pitchFamily="34" charset="0"/>
              </a:rPr>
              <a:t>A Roth conversion may not be suitable for your situation. The primary goal in converting retirement assets into a Roth IRA is to reduce the future tax liability on the distributions you take in retirement, or on the distributions of your beneficiaries. The information provided is to help you determine whether or not a Roth IRA conversion may be appropriate for your particular circumstances.</a:t>
            </a:r>
          </a:p>
          <a:p>
            <a:pPr marL="0" marR="0" lvl="0" indent="0" rtl="0">
              <a:lnSpc>
                <a:spcPct val="100000"/>
              </a:lnSpc>
              <a:spcBef>
                <a:spcPts val="0"/>
              </a:spcBef>
              <a:spcAft>
                <a:spcPts val="0"/>
              </a:spcAft>
              <a:buNone/>
            </a:pPr>
            <a:endParaRPr sz="2200" i="1" dirty="0">
              <a:solidFill>
                <a:schemeClr val="bg1"/>
              </a:solidFill>
              <a:latin typeface="Arial" panose="020B0604020202020204" pitchFamily="34" charset="0"/>
              <a:ea typeface="Roboto" panose="02000000000000000000" pitchFamily="2" charset="0"/>
              <a:cs typeface="Arial" panose="020B0604020202020204" pitchFamily="34" charset="0"/>
            </a:endParaRPr>
          </a:p>
        </p:txBody>
      </p:sp>
      <p:sp>
        <p:nvSpPr>
          <p:cNvPr id="4" name="Google Shape;58;p7">
            <a:extLst>
              <a:ext uri="{FF2B5EF4-FFF2-40B4-BE49-F238E27FC236}">
                <a16:creationId xmlns:a16="http://schemas.microsoft.com/office/drawing/2014/main" id="{F9F71A1E-2571-E65A-8A47-4CD01E022621}"/>
              </a:ext>
            </a:extLst>
          </p:cNvPr>
          <p:cNvSpPr txBox="1"/>
          <p:nvPr/>
        </p:nvSpPr>
        <p:spPr>
          <a:xfrm>
            <a:off x="688528" y="1848984"/>
            <a:ext cx="15883651" cy="5539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000" b="1" dirty="0">
                <a:solidFill>
                  <a:schemeClr val="accent1">
                    <a:lumMod val="60000"/>
                    <a:lumOff val="40000"/>
                  </a:schemeClr>
                </a:solidFill>
                <a:latin typeface="Arial Black" panose="020B0604020202020204" pitchFamily="34" charset="0"/>
                <a:ea typeface="Roboto Medium" panose="02000000000000000000" pitchFamily="2" charset="0"/>
                <a:cs typeface="Arial Black" panose="020B0604020202020204" pitchFamily="34" charset="0"/>
                <a:sym typeface="Inter"/>
              </a:rPr>
              <a:t>DISCLOSURES</a:t>
            </a:r>
            <a:endParaRPr lang="en-US" sz="3000" b="1" dirty="0">
              <a:solidFill>
                <a:schemeClr val="accent1">
                  <a:lumMod val="60000"/>
                  <a:lumOff val="40000"/>
                </a:schemeClr>
              </a:solidFill>
              <a:latin typeface="Arial Black" panose="020B0604020202020204" pitchFamily="34" charset="0"/>
              <a:ea typeface="Roboto Medium" panose="02000000000000000000" pitchFamily="2" charset="0"/>
              <a:cs typeface="Arial Black" panose="020B0604020202020204" pitchFamily="34" charset="0"/>
            </a:endParaRPr>
          </a:p>
        </p:txBody>
      </p:sp>
    </p:spTree>
    <p:extLst>
      <p:ext uri="{BB962C8B-B14F-4D97-AF65-F5344CB8AC3E}">
        <p14:creationId xmlns:p14="http://schemas.microsoft.com/office/powerpoint/2010/main" val="8439242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5">
          <a:extLst>
            <a:ext uri="{FF2B5EF4-FFF2-40B4-BE49-F238E27FC236}">
              <a16:creationId xmlns:a16="http://schemas.microsoft.com/office/drawing/2014/main" id="{91598B0F-56AA-6F8F-566C-928E03700B8C}"/>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3A5816C6-3016-04F6-CC71-BC68966CAFC8}"/>
              </a:ext>
            </a:extLst>
          </p:cNvPr>
          <p:cNvPicPr>
            <a:picLocks noChangeAspect="1"/>
          </p:cNvPicPr>
          <p:nvPr/>
        </p:nvPicPr>
        <p:blipFill>
          <a:blip r:embed="rId3">
            <a:alphaModFix/>
            <a:extLst>
              <a:ext uri="{BEBA8EAE-BF5A-486C-A8C5-ECC9F3942E4B}">
                <a14:imgProps xmlns:a14="http://schemas.microsoft.com/office/drawing/2010/main">
                  <a14:imgLayer r:embed="rId4">
                    <a14:imgEffect>
                      <a14:saturation sat="50000"/>
                    </a14:imgEffect>
                  </a14:imgLayer>
                </a14:imgProps>
              </a:ext>
            </a:extLst>
          </a:blip>
          <a:srcRect t="16888" b="16888"/>
          <a:stretch/>
        </p:blipFill>
        <p:spPr>
          <a:xfrm>
            <a:off x="0" y="0"/>
            <a:ext cx="18288000" cy="8073930"/>
          </a:xfrm>
          <a:prstGeom prst="rect">
            <a:avLst/>
          </a:prstGeom>
        </p:spPr>
      </p:pic>
      <p:sp>
        <p:nvSpPr>
          <p:cNvPr id="4" name="Rectangle 3">
            <a:extLst>
              <a:ext uri="{FF2B5EF4-FFF2-40B4-BE49-F238E27FC236}">
                <a16:creationId xmlns:a16="http://schemas.microsoft.com/office/drawing/2014/main" id="{62A1DC7F-BB62-7F45-1137-A7364D39F7E7}"/>
              </a:ext>
            </a:extLst>
          </p:cNvPr>
          <p:cNvSpPr/>
          <p:nvPr/>
        </p:nvSpPr>
        <p:spPr>
          <a:xfrm>
            <a:off x="0" y="0"/>
            <a:ext cx="18288000" cy="8058332"/>
          </a:xfrm>
          <a:prstGeom prst="rect">
            <a:avLst/>
          </a:prstGeom>
          <a:solidFill>
            <a:schemeClr val="accent1">
              <a:lumMod val="60000"/>
              <a:lumOff val="40000"/>
              <a:alpha val="47911"/>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B3742BD-4956-315A-DE64-96CB9E66F4BE}"/>
              </a:ext>
            </a:extLst>
          </p:cNvPr>
          <p:cNvSpPr/>
          <p:nvPr/>
        </p:nvSpPr>
        <p:spPr>
          <a:xfrm>
            <a:off x="0" y="8098971"/>
            <a:ext cx="18288000" cy="2220471"/>
          </a:xfrm>
          <a:prstGeom prst="rect">
            <a:avLst/>
          </a:prstGeom>
          <a:solidFill>
            <a:srgbClr val="2726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endParaRPr>
          </a:p>
        </p:txBody>
      </p:sp>
      <p:cxnSp>
        <p:nvCxnSpPr>
          <p:cNvPr id="18" name="Straight Connector 17">
            <a:extLst>
              <a:ext uri="{FF2B5EF4-FFF2-40B4-BE49-F238E27FC236}">
                <a16:creationId xmlns:a16="http://schemas.microsoft.com/office/drawing/2014/main" id="{8F37AD1D-E1E5-C899-A0ED-A4ABA2A57EC8}"/>
              </a:ext>
            </a:extLst>
          </p:cNvPr>
          <p:cNvCxnSpPr>
            <a:cxnSpLocks/>
          </p:cNvCxnSpPr>
          <p:nvPr/>
        </p:nvCxnSpPr>
        <p:spPr>
          <a:xfrm>
            <a:off x="-2505" y="8078651"/>
            <a:ext cx="18290505"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Google Shape;216;p17">
            <a:extLst>
              <a:ext uri="{FF2B5EF4-FFF2-40B4-BE49-F238E27FC236}">
                <a16:creationId xmlns:a16="http://schemas.microsoft.com/office/drawing/2014/main" id="{E7E6BB48-CAAB-82A0-02D4-617ECF6AEA9C}"/>
              </a:ext>
            </a:extLst>
          </p:cNvPr>
          <p:cNvSpPr txBox="1"/>
          <p:nvPr/>
        </p:nvSpPr>
        <p:spPr>
          <a:xfrm>
            <a:off x="0" y="1833944"/>
            <a:ext cx="13716000" cy="3122265"/>
          </a:xfrm>
          <a:prstGeom prst="rect">
            <a:avLst/>
          </a:prstGeom>
          <a:solidFill>
            <a:schemeClr val="tx1">
              <a:lumMod val="85000"/>
              <a:lumOff val="15000"/>
              <a:alpha val="79938"/>
            </a:schemeClr>
          </a:solid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5" name="Google Shape;217;p17">
            <a:extLst>
              <a:ext uri="{FF2B5EF4-FFF2-40B4-BE49-F238E27FC236}">
                <a16:creationId xmlns:a16="http://schemas.microsoft.com/office/drawing/2014/main" id="{68C759B4-0625-298C-3F7A-186129FF81DE}"/>
              </a:ext>
            </a:extLst>
          </p:cNvPr>
          <p:cNvSpPr txBox="1"/>
          <p:nvPr/>
        </p:nvSpPr>
        <p:spPr>
          <a:xfrm>
            <a:off x="1248365" y="2208348"/>
            <a:ext cx="14508900" cy="1354089"/>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8799" b="1" dirty="0">
                <a:solidFill>
                  <a:schemeClr val="bg1"/>
                </a:solidFill>
                <a:latin typeface="Arial Black" panose="020B0604020202020204" pitchFamily="34" charset="0"/>
                <a:ea typeface="Roboto Black" panose="02000000000000000000" pitchFamily="2" charset="0"/>
                <a:cs typeface="Arial Black" panose="020B0604020202020204" pitchFamily="34" charset="0"/>
                <a:sym typeface="Inter ExtraBold"/>
              </a:rPr>
              <a:t>THANK YOU!</a:t>
            </a:r>
            <a:endParaRPr lang="en-US" sz="6500" b="1" u="none" strike="noStrike" cap="none" dirty="0">
              <a:solidFill>
                <a:schemeClr val="bg1"/>
              </a:solidFill>
              <a:latin typeface="Arial Black" panose="020B0604020202020204" pitchFamily="34" charset="0"/>
              <a:ea typeface="Roboto" panose="02000000000000000000" pitchFamily="2" charset="0"/>
              <a:cs typeface="Arial Black" panose="020B0604020202020204" pitchFamily="34" charset="0"/>
              <a:sym typeface="Inter ExtraBold"/>
            </a:endParaRPr>
          </a:p>
        </p:txBody>
      </p:sp>
      <p:sp>
        <p:nvSpPr>
          <p:cNvPr id="7" name="TextBox 6">
            <a:extLst>
              <a:ext uri="{FF2B5EF4-FFF2-40B4-BE49-F238E27FC236}">
                <a16:creationId xmlns:a16="http://schemas.microsoft.com/office/drawing/2014/main" id="{5BD2246A-B156-27B2-EACA-9AC433B757B8}"/>
              </a:ext>
            </a:extLst>
          </p:cNvPr>
          <p:cNvSpPr txBox="1"/>
          <p:nvPr/>
        </p:nvSpPr>
        <p:spPr>
          <a:xfrm>
            <a:off x="801436" y="3729230"/>
            <a:ext cx="3768941" cy="646331"/>
          </a:xfrm>
          <a:prstGeom prst="rect">
            <a:avLst/>
          </a:prstGeom>
          <a:noFill/>
        </p:spPr>
        <p:txBody>
          <a:bodyPr wrap="square" rtlCol="0">
            <a:spAutoFit/>
          </a:bodyPr>
          <a:lstStyle/>
          <a:p>
            <a:pPr algn="r"/>
            <a:r>
              <a:rPr lang="en-US" sz="1800" dirty="0">
                <a:solidFill>
                  <a:schemeClr val="bg1"/>
                </a:solidFill>
                <a:effectLst/>
                <a:latin typeface="Arial" panose="020B0604020202020204" pitchFamily="34" charset="0"/>
                <a:cs typeface="Arial" panose="020B0604020202020204" pitchFamily="34" charset="0"/>
              </a:rPr>
              <a:t>Phone #</a:t>
            </a:r>
          </a:p>
          <a:p>
            <a:pPr algn="r"/>
            <a:r>
              <a:rPr lang="en-US" sz="1800" dirty="0">
                <a:solidFill>
                  <a:schemeClr val="bg1"/>
                </a:solidFill>
                <a:latin typeface="Arial" panose="020B0604020202020204" pitchFamily="34" charset="0"/>
                <a:ea typeface="Roboto" panose="02000000000000000000" pitchFamily="2" charset="0"/>
                <a:cs typeface="Arial" panose="020B0604020202020204" pitchFamily="34" charset="0"/>
              </a:rPr>
              <a:t>Website</a:t>
            </a:r>
          </a:p>
        </p:txBody>
      </p:sp>
      <p:sp>
        <p:nvSpPr>
          <p:cNvPr id="8" name="TextBox 7">
            <a:extLst>
              <a:ext uri="{FF2B5EF4-FFF2-40B4-BE49-F238E27FC236}">
                <a16:creationId xmlns:a16="http://schemas.microsoft.com/office/drawing/2014/main" id="{2C655097-D161-0CFB-813F-B439696FF4F3}"/>
              </a:ext>
            </a:extLst>
          </p:cNvPr>
          <p:cNvSpPr txBox="1"/>
          <p:nvPr/>
        </p:nvSpPr>
        <p:spPr>
          <a:xfrm>
            <a:off x="5414292" y="3729230"/>
            <a:ext cx="3768941" cy="646331"/>
          </a:xfrm>
          <a:prstGeom prst="rect">
            <a:avLst/>
          </a:prstGeom>
          <a:noFill/>
        </p:spPr>
        <p:txBody>
          <a:bodyPr wrap="square" rtlCol="0">
            <a:spAutoFit/>
          </a:bodyPr>
          <a:lstStyle/>
          <a:p>
            <a:r>
              <a:rPr lang="en-US" sz="1800" dirty="0">
                <a:solidFill>
                  <a:schemeClr val="bg1"/>
                </a:solidFill>
                <a:effectLst/>
                <a:latin typeface="Arial" panose="020B0604020202020204" pitchFamily="34" charset="0"/>
                <a:cs typeface="Arial" panose="020B0604020202020204" pitchFamily="34" charset="0"/>
              </a:rPr>
              <a:t>Address Line 1</a:t>
            </a:r>
          </a:p>
          <a:p>
            <a:r>
              <a:rPr lang="en-US" sz="1800" dirty="0">
                <a:solidFill>
                  <a:schemeClr val="bg1"/>
                </a:solidFill>
                <a:latin typeface="Arial" panose="020B0604020202020204" pitchFamily="34" charset="0"/>
                <a:ea typeface="Roboto" panose="02000000000000000000" pitchFamily="2" charset="0"/>
                <a:cs typeface="Arial" panose="020B0604020202020204" pitchFamily="34" charset="0"/>
              </a:rPr>
              <a:t>Address Line 2</a:t>
            </a:r>
          </a:p>
        </p:txBody>
      </p:sp>
      <p:cxnSp>
        <p:nvCxnSpPr>
          <p:cNvPr id="9" name="Straight Connector 8">
            <a:extLst>
              <a:ext uri="{FF2B5EF4-FFF2-40B4-BE49-F238E27FC236}">
                <a16:creationId xmlns:a16="http://schemas.microsoft.com/office/drawing/2014/main" id="{1D020C8F-30E0-A593-9AF4-F3CD777043DE}"/>
              </a:ext>
            </a:extLst>
          </p:cNvPr>
          <p:cNvCxnSpPr>
            <a:cxnSpLocks/>
          </p:cNvCxnSpPr>
          <p:nvPr/>
        </p:nvCxnSpPr>
        <p:spPr>
          <a:xfrm flipV="1">
            <a:off x="4996060" y="3803356"/>
            <a:ext cx="0" cy="523528"/>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9940BED6-F2A5-AC79-EAD6-4B063CA840B8}"/>
              </a:ext>
            </a:extLst>
          </p:cNvPr>
          <p:cNvSpPr/>
          <p:nvPr/>
        </p:nvSpPr>
        <p:spPr>
          <a:xfrm>
            <a:off x="10431598" y="2427652"/>
            <a:ext cx="2032000" cy="2032000"/>
          </a:xfrm>
          <a:prstGeom prst="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2" name="TextBox 11">
            <a:extLst>
              <a:ext uri="{FF2B5EF4-FFF2-40B4-BE49-F238E27FC236}">
                <a16:creationId xmlns:a16="http://schemas.microsoft.com/office/drawing/2014/main" id="{4DC0FA2D-EA7F-0E6F-92DD-AD8FED5F7843}"/>
              </a:ext>
            </a:extLst>
          </p:cNvPr>
          <p:cNvSpPr txBox="1"/>
          <p:nvPr/>
        </p:nvSpPr>
        <p:spPr>
          <a:xfrm>
            <a:off x="9563127" y="3261870"/>
            <a:ext cx="3768941" cy="369332"/>
          </a:xfrm>
          <a:prstGeom prst="rect">
            <a:avLst/>
          </a:prstGeom>
          <a:noFill/>
        </p:spPr>
        <p:txBody>
          <a:bodyPr wrap="square" rtlCol="0">
            <a:spAutoFit/>
          </a:bodyPr>
          <a:lstStyle/>
          <a:p>
            <a:pPr algn="ctr"/>
            <a:r>
              <a:rPr lang="en-US" sz="1800" dirty="0">
                <a:solidFill>
                  <a:srgbClr val="FF00FF"/>
                </a:solidFill>
                <a:effectLst/>
                <a:latin typeface="Arial" panose="020B0604020202020204" pitchFamily="34" charset="0"/>
                <a:cs typeface="Arial" panose="020B0604020202020204" pitchFamily="34" charset="0"/>
              </a:rPr>
              <a:t>QR CODE</a:t>
            </a:r>
            <a:endParaRPr lang="en-US" sz="1800" dirty="0">
              <a:solidFill>
                <a:srgbClr val="FF00FF"/>
              </a:solidFill>
              <a:latin typeface="Arial" panose="020B0604020202020204" pitchFamily="34" charset="0"/>
              <a:ea typeface="Roboto" panose="02000000000000000000" pitchFamily="2" charset="0"/>
              <a:cs typeface="Arial" panose="020B0604020202020204" pitchFamily="34" charset="0"/>
            </a:endParaRPr>
          </a:p>
        </p:txBody>
      </p:sp>
      <p:pic>
        <p:nvPicPr>
          <p:cNvPr id="11" name="Picture 10" descr="Logo, company name&#10;&#10;Description automatically generated">
            <a:extLst>
              <a:ext uri="{FF2B5EF4-FFF2-40B4-BE49-F238E27FC236}">
                <a16:creationId xmlns:a16="http://schemas.microsoft.com/office/drawing/2014/main" id="{70803AE0-B8FD-2477-7483-D71EB12E85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95665" y="8535664"/>
            <a:ext cx="2694164" cy="1347083"/>
          </a:xfrm>
          <a:prstGeom prst="rect">
            <a:avLst/>
          </a:prstGeom>
        </p:spPr>
      </p:pic>
    </p:spTree>
    <p:extLst>
      <p:ext uri="{BB962C8B-B14F-4D97-AF65-F5344CB8AC3E}">
        <p14:creationId xmlns:p14="http://schemas.microsoft.com/office/powerpoint/2010/main" val="1943012527"/>
      </p:ext>
    </p:extLst>
  </p:cSld>
  <p:clrMapOvr>
    <a:masterClrMapping/>
  </p:clrMapOvr>
</p:sld>
</file>

<file path=ppt/theme/theme1.xml><?xml version="1.0" encoding="utf-8"?>
<a:theme xmlns:a="http://schemas.openxmlformats.org/drawingml/2006/main" name="Muted Minimal Year-End Review">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9127</TotalTime>
  <Words>4949</Words>
  <Application>Microsoft Macintosh PowerPoint</Application>
  <PresentationFormat>Custom</PresentationFormat>
  <Paragraphs>488</Paragraphs>
  <Slides>28</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Calibri</vt:lpstr>
      <vt:lpstr>Wingdings</vt:lpstr>
      <vt:lpstr>Arial Black</vt:lpstr>
      <vt:lpstr>Arial</vt:lpstr>
      <vt:lpstr>Muted Minimal Year-End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Heather Tropin</cp:lastModifiedBy>
  <cp:revision>21</cp:revision>
  <dcterms:modified xsi:type="dcterms:W3CDTF">2026-04-09T18:37:36Z</dcterms:modified>
</cp:coreProperties>
</file>