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77" r:id="rId2"/>
    <p:sldId id="283" r:id="rId3"/>
    <p:sldId id="275" r:id="rId4"/>
    <p:sldId id="257" r:id="rId5"/>
    <p:sldId id="276" r:id="rId6"/>
    <p:sldId id="258" r:id="rId7"/>
    <p:sldId id="285" r:id="rId8"/>
    <p:sldId id="259" r:id="rId9"/>
    <p:sldId id="284" r:id="rId10"/>
    <p:sldId id="260" r:id="rId11"/>
    <p:sldId id="286" r:id="rId12"/>
    <p:sldId id="261" r:id="rId13"/>
    <p:sldId id="289" r:id="rId14"/>
    <p:sldId id="263" r:id="rId15"/>
    <p:sldId id="288" r:id="rId16"/>
    <p:sldId id="264" r:id="rId17"/>
    <p:sldId id="290" r:id="rId18"/>
    <p:sldId id="265" r:id="rId19"/>
    <p:sldId id="291" r:id="rId20"/>
    <p:sldId id="266" r:id="rId21"/>
    <p:sldId id="292" r:id="rId22"/>
    <p:sldId id="267" r:id="rId23"/>
    <p:sldId id="293" r:id="rId24"/>
    <p:sldId id="268" r:id="rId25"/>
    <p:sldId id="294" r:id="rId26"/>
    <p:sldId id="269" r:id="rId27"/>
    <p:sldId id="295" r:id="rId28"/>
    <p:sldId id="270" r:id="rId29"/>
    <p:sldId id="297" r:id="rId30"/>
    <p:sldId id="271" r:id="rId31"/>
    <p:sldId id="298" r:id="rId32"/>
    <p:sldId id="272" r:id="rId33"/>
    <p:sldId id="299" r:id="rId34"/>
    <p:sldId id="273" r:id="rId35"/>
    <p:sldId id="300" r:id="rId36"/>
    <p:sldId id="274" r:id="rId37"/>
    <p:sldId id="366" r:id="rId38"/>
    <p:sldId id="36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4"/>
    <p:restoredTop sz="91690"/>
  </p:normalViewPr>
  <p:slideViewPr>
    <p:cSldViewPr snapToGrid="0">
      <p:cViewPr varScale="1">
        <p:scale>
          <a:sx n="113" d="100"/>
          <a:sy n="113" d="100"/>
        </p:scale>
        <p:origin x="72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1980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Sheet1!$B$2:$B$3</c:f>
              <c:numCache>
                <c:formatCode>0%</c:formatCode>
                <c:ptCount val="2"/>
                <c:pt idx="0">
                  <c:v>0.6</c:v>
                </c:pt>
                <c:pt idx="1">
                  <c:v>0.19</c:v>
                </c:pt>
              </c:numCache>
            </c:numRef>
          </c:val>
          <c:extLst>
            <c:ext xmlns:c16="http://schemas.microsoft.com/office/drawing/2014/chart" uri="{C3380CC4-5D6E-409C-BE32-E72D297353CC}">
              <c16:uniqueId val="{00000000-A222-674D-9F1F-CB087A1B8A8F}"/>
            </c:ext>
          </c:extLst>
        </c:ser>
        <c:ser>
          <c:idx val="1"/>
          <c:order val="1"/>
          <c:tx>
            <c:strRef>
              <c:f>Sheet1!$C$1</c:f>
              <c:strCache>
                <c:ptCount val="1"/>
                <c:pt idx="0">
                  <c:v>2023</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Defined Benefit Plans</c:v>
                </c:pt>
                <c:pt idx="1">
                  <c:v>Defined Contribution Plans</c:v>
                </c:pt>
              </c:strCache>
            </c:strRef>
          </c:cat>
          <c:val>
            <c:numRef>
              <c:f>Sheet1!$C$2:$C$3</c:f>
              <c:numCache>
                <c:formatCode>0%</c:formatCode>
                <c:ptCount val="2"/>
                <c:pt idx="0">
                  <c:v>0.1</c:v>
                </c:pt>
                <c:pt idx="1">
                  <c:v>0.68</c:v>
                </c:pt>
              </c:numCache>
            </c:numRef>
          </c:val>
          <c:extLst>
            <c:ext xmlns:c16="http://schemas.microsoft.com/office/drawing/2014/chart" uri="{C3380CC4-5D6E-409C-BE32-E72D297353CC}">
              <c16:uniqueId val="{00000001-A222-674D-9F1F-CB087A1B8A8F}"/>
            </c:ext>
          </c:extLst>
        </c:ser>
        <c:dLbls>
          <c:dLblPos val="inEnd"/>
          <c:showLegendKey val="0"/>
          <c:showVal val="1"/>
          <c:showCatName val="0"/>
          <c:showSerName val="0"/>
          <c:showPercent val="0"/>
          <c:showBubbleSize val="0"/>
        </c:dLbls>
        <c:gapWidth val="219"/>
        <c:overlap val="-27"/>
        <c:axId val="768768735"/>
        <c:axId val="768760783"/>
      </c:barChart>
      <c:catAx>
        <c:axId val="768768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0783"/>
        <c:crosses val="autoZero"/>
        <c:auto val="1"/>
        <c:lblAlgn val="ctr"/>
        <c:lblOffset val="100"/>
        <c:noMultiLvlLbl val="0"/>
      </c:catAx>
      <c:valAx>
        <c:axId val="768760783"/>
        <c:scaling>
          <c:orientation val="minMax"/>
        </c:scaling>
        <c:delete val="0"/>
        <c:axPos val="l"/>
        <c:majorGridlines>
          <c:spPr>
            <a:ln w="9525" cap="flat" cmpd="sng" algn="ctr">
              <a:solidFill>
                <a:schemeClr val="accent5"/>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crossAx val="768768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chemeClr val="tx2"/>
                </a:solidFill>
                <a:latin typeface="Arial" panose="020B0604020202020204" pitchFamily="34" charset="0"/>
                <a:cs typeface="Arial" panose="020B0604020202020204" pitchFamily="34" charset="0"/>
              </a:rPr>
              <a:t>TOTAL FEDERAL SPENDING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TOTAL FEDERAL SPENDING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18-3E4E-9C1E-4D3B298E9D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18-3E4E-9C1E-4D3B298E9D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18-3E4E-9C1E-4D3B298E9D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B18-3E4E-9C1E-4D3B298E9D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B18-3E4E-9C1E-4D3B298E9D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B18-3E4E-9C1E-4D3B298E9D9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B18-3E4E-9C1E-4D3B298E9D9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B18-3E4E-9C1E-4D3B298E9D9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B18-3E4E-9C1E-4D3B298E9D9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4B18-3E4E-9C1E-4D3B298E9D9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4B18-3E4E-9C1E-4D3B298E9D9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4B18-3E4E-9C1E-4D3B298E9D9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4B18-3E4E-9C1E-4D3B298E9D9C}"/>
              </c:ext>
            </c:extLst>
          </c:dPt>
          <c:cat>
            <c:strRef>
              <c:f>Sheet1!$A$2:$A$14</c:f>
              <c:strCache>
                <c:ptCount val="13"/>
                <c:pt idx="0">
                  <c:v>Social Security</c:v>
                </c:pt>
                <c:pt idx="1">
                  <c:v>Healthcare</c:v>
                </c:pt>
                <c:pt idx="2">
                  <c:v>Military</c:v>
                </c:pt>
                <c:pt idx="3">
                  <c:v>Education</c:v>
                </c:pt>
                <c:pt idx="4">
                  <c:v>Interest on Debt</c:v>
                </c:pt>
                <c:pt idx="5">
                  <c:v>Veteran's Benefits</c:v>
                </c:pt>
                <c:pt idx="6">
                  <c:v>Agriculture</c:v>
                </c:pt>
                <c:pt idx="7">
                  <c:v>Housing</c:v>
                </c:pt>
                <c:pt idx="8">
                  <c:v>Transportation</c:v>
                </c:pt>
                <c:pt idx="9">
                  <c:v>Government</c:v>
                </c:pt>
                <c:pt idx="10">
                  <c:v>International</c:v>
                </c:pt>
                <c:pt idx="11">
                  <c:v>Environment</c:v>
                </c:pt>
                <c:pt idx="12">
                  <c:v>Research</c:v>
                </c:pt>
              </c:strCache>
            </c:strRef>
          </c:cat>
          <c:val>
            <c:numRef>
              <c:f>Sheet1!$B$2:$B$14</c:f>
              <c:numCache>
                <c:formatCode>General</c:formatCode>
                <c:ptCount val="13"/>
                <c:pt idx="0">
                  <c:v>39.630000000000003</c:v>
                </c:pt>
                <c:pt idx="1">
                  <c:v>22.67</c:v>
                </c:pt>
                <c:pt idx="2">
                  <c:v>10.91</c:v>
                </c:pt>
                <c:pt idx="3">
                  <c:v>6.21</c:v>
                </c:pt>
                <c:pt idx="4">
                  <c:v>4.2699999999999996</c:v>
                </c:pt>
                <c:pt idx="5">
                  <c:v>3.61</c:v>
                </c:pt>
                <c:pt idx="6">
                  <c:v>3.39</c:v>
                </c:pt>
                <c:pt idx="7">
                  <c:v>3.2</c:v>
                </c:pt>
                <c:pt idx="8">
                  <c:v>2.95</c:v>
                </c:pt>
                <c:pt idx="9">
                  <c:v>0.92</c:v>
                </c:pt>
                <c:pt idx="10">
                  <c:v>0.92</c:v>
                </c:pt>
                <c:pt idx="11">
                  <c:v>0.77</c:v>
                </c:pt>
              </c:numCache>
            </c:numRef>
          </c:val>
          <c:extLst>
            <c:ext xmlns:c16="http://schemas.microsoft.com/office/drawing/2014/chart" uri="{C3380CC4-5D6E-409C-BE32-E72D297353CC}">
              <c16:uniqueId val="{00000000-C6BF-3C44-99B9-574DA19D61F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tx2"/>
                </a:solidFill>
                <a:latin typeface="Arial" panose="020B0604020202020204" pitchFamily="34" charset="0"/>
                <a:cs typeface="Arial" panose="020B0604020202020204" pitchFamily="34" charset="0"/>
              </a:rPr>
              <a:t>ROTH IRA TAX-FREE GROWTH</a:t>
            </a:r>
            <a:r>
              <a:rPr lang="en-US" b="1" baseline="0" dirty="0">
                <a:solidFill>
                  <a:schemeClr val="tx2"/>
                </a:solidFill>
                <a:latin typeface="Arial" panose="020B0604020202020204" pitchFamily="34" charset="0"/>
                <a:cs typeface="Arial" panose="020B0604020202020204" pitchFamily="34" charset="0"/>
              </a:rPr>
              <a:t> DIFFERENCE</a:t>
            </a:r>
            <a:endParaRPr lang="en-US" b="1" dirty="0">
              <a:solidFill>
                <a:schemeClr val="tx2"/>
              </a:solidFill>
              <a:latin typeface="Arial" panose="020B0604020202020204" pitchFamily="34" charset="0"/>
              <a:cs typeface="Arial" panose="020B0604020202020204" pitchFamily="34" charset="0"/>
            </a:endParaRPr>
          </a:p>
        </c:rich>
      </c:tx>
      <c:layout>
        <c:manualLayout>
          <c:xMode val="edge"/>
          <c:yMode val="edge"/>
          <c:x val="0.33814459229229388"/>
          <c:y val="1.91021967526265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Untaxed</c:v>
                </c:pt>
              </c:strCache>
            </c:strRef>
          </c:tx>
          <c:spPr>
            <a:ln w="28575" cap="rnd">
              <a:solidFill>
                <a:schemeClr val="tx2"/>
              </a:solidFill>
              <a:round/>
            </a:ln>
            <a:effectLst/>
          </c:spPr>
          <c:marker>
            <c:symbol val="none"/>
          </c:marker>
          <c:cat>
            <c:strRef>
              <c:f>Sheet1!$A$2:$A$21</c:f>
              <c:strCach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strCache>
            </c:strRef>
          </c:cat>
          <c:val>
            <c:numRef>
              <c:f>Sheet1!$B$2:$B$21</c:f>
              <c:numCache>
                <c:formatCode>"$"#,##0.00</c:formatCode>
                <c:ptCount val="20"/>
                <c:pt idx="0">
                  <c:v>1000000</c:v>
                </c:pt>
                <c:pt idx="1">
                  <c:v>1080000</c:v>
                </c:pt>
                <c:pt idx="2">
                  <c:v>1166400</c:v>
                </c:pt>
                <c:pt idx="3">
                  <c:v>1259712</c:v>
                </c:pt>
                <c:pt idx="4">
                  <c:v>1360489</c:v>
                </c:pt>
                <c:pt idx="5">
                  <c:v>1469328</c:v>
                </c:pt>
                <c:pt idx="6">
                  <c:v>1586874</c:v>
                </c:pt>
                <c:pt idx="7">
                  <c:v>1713824</c:v>
                </c:pt>
                <c:pt idx="8">
                  <c:v>1850930</c:v>
                </c:pt>
                <c:pt idx="9">
                  <c:v>1999005</c:v>
                </c:pt>
                <c:pt idx="10">
                  <c:v>2158925</c:v>
                </c:pt>
                <c:pt idx="11">
                  <c:v>2331639</c:v>
                </c:pt>
                <c:pt idx="12">
                  <c:v>2518170</c:v>
                </c:pt>
                <c:pt idx="13">
                  <c:v>2719624</c:v>
                </c:pt>
                <c:pt idx="14">
                  <c:v>2937194</c:v>
                </c:pt>
                <c:pt idx="15">
                  <c:v>3172169</c:v>
                </c:pt>
                <c:pt idx="16">
                  <c:v>3425943</c:v>
                </c:pt>
                <c:pt idx="17">
                  <c:v>3700018</c:v>
                </c:pt>
                <c:pt idx="18">
                  <c:v>3996019</c:v>
                </c:pt>
                <c:pt idx="19">
                  <c:v>4315701</c:v>
                </c:pt>
              </c:numCache>
            </c:numRef>
          </c:val>
          <c:smooth val="0"/>
          <c:extLst>
            <c:ext xmlns:c16="http://schemas.microsoft.com/office/drawing/2014/chart" uri="{C3380CC4-5D6E-409C-BE32-E72D297353CC}">
              <c16:uniqueId val="{00000000-FAB4-7243-AADE-13B21B105D36}"/>
            </c:ext>
          </c:extLst>
        </c:ser>
        <c:ser>
          <c:idx val="1"/>
          <c:order val="1"/>
          <c:tx>
            <c:strRef>
              <c:f>Sheet1!$C$1</c:f>
              <c:strCache>
                <c:ptCount val="1"/>
                <c:pt idx="0">
                  <c:v>10% Tax</c:v>
                </c:pt>
              </c:strCache>
            </c:strRef>
          </c:tx>
          <c:spPr>
            <a:ln w="28575" cap="rnd">
              <a:solidFill>
                <a:schemeClr val="accent2"/>
              </a:solidFill>
              <a:round/>
            </a:ln>
            <a:effectLst/>
          </c:spPr>
          <c:marker>
            <c:symbol val="none"/>
          </c:marker>
          <c:cat>
            <c:strRef>
              <c:f>Sheet1!$A$2:$A$21</c:f>
              <c:strCach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strCache>
            </c:strRef>
          </c:cat>
          <c:val>
            <c:numRef>
              <c:f>Sheet1!$C$2:$C$21</c:f>
              <c:numCache>
                <c:formatCode>"$"#,##0.00</c:formatCode>
                <c:ptCount val="20"/>
                <c:pt idx="0">
                  <c:v>1000000</c:v>
                </c:pt>
                <c:pt idx="1">
                  <c:v>1072000</c:v>
                </c:pt>
                <c:pt idx="2">
                  <c:v>1149184</c:v>
                </c:pt>
                <c:pt idx="3">
                  <c:v>1231925</c:v>
                </c:pt>
                <c:pt idx="4">
                  <c:v>1320624</c:v>
                </c:pt>
                <c:pt idx="5">
                  <c:v>1415709</c:v>
                </c:pt>
                <c:pt idx="6">
                  <c:v>1517640</c:v>
                </c:pt>
                <c:pt idx="7">
                  <c:v>1626910</c:v>
                </c:pt>
                <c:pt idx="8">
                  <c:v>1744047</c:v>
                </c:pt>
                <c:pt idx="9">
                  <c:v>1869619</c:v>
                </c:pt>
                <c:pt idx="10">
                  <c:v>2004231</c:v>
                </c:pt>
                <c:pt idx="11">
                  <c:v>2148536</c:v>
                </c:pt>
                <c:pt idx="12">
                  <c:v>2303231</c:v>
                </c:pt>
                <c:pt idx="13">
                  <c:v>2469063</c:v>
                </c:pt>
                <c:pt idx="14">
                  <c:v>2646836</c:v>
                </c:pt>
                <c:pt idx="15">
                  <c:v>2837408</c:v>
                </c:pt>
                <c:pt idx="16">
                  <c:v>3041701</c:v>
                </c:pt>
                <c:pt idx="17">
                  <c:v>3260704</c:v>
                </c:pt>
                <c:pt idx="18">
                  <c:v>3495474</c:v>
                </c:pt>
                <c:pt idx="19">
                  <c:v>3747149</c:v>
                </c:pt>
              </c:numCache>
            </c:numRef>
          </c:val>
          <c:smooth val="0"/>
          <c:extLst>
            <c:ext xmlns:c16="http://schemas.microsoft.com/office/drawing/2014/chart" uri="{C3380CC4-5D6E-409C-BE32-E72D297353CC}">
              <c16:uniqueId val="{00000001-FAB4-7243-AADE-13B21B105D36}"/>
            </c:ext>
          </c:extLst>
        </c:ser>
        <c:ser>
          <c:idx val="2"/>
          <c:order val="2"/>
          <c:tx>
            <c:strRef>
              <c:f>Sheet1!$D$1</c:f>
              <c:strCache>
                <c:ptCount val="1"/>
                <c:pt idx="0">
                  <c:v>20% Tax</c:v>
                </c:pt>
              </c:strCache>
            </c:strRef>
          </c:tx>
          <c:spPr>
            <a:ln w="28575" cap="rnd">
              <a:solidFill>
                <a:schemeClr val="accent3"/>
              </a:solidFill>
              <a:round/>
            </a:ln>
            <a:effectLst/>
          </c:spPr>
          <c:marker>
            <c:symbol val="none"/>
          </c:marker>
          <c:cat>
            <c:strRef>
              <c:f>Sheet1!$A$2:$A$21</c:f>
              <c:strCach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strCache>
            </c:strRef>
          </c:cat>
          <c:val>
            <c:numRef>
              <c:f>Sheet1!$D$2:$D$21</c:f>
              <c:numCache>
                <c:formatCode>"$"#,##0.00</c:formatCode>
                <c:ptCount val="20"/>
                <c:pt idx="0">
                  <c:v>1000000</c:v>
                </c:pt>
                <c:pt idx="1">
                  <c:v>1064000</c:v>
                </c:pt>
                <c:pt idx="2">
                  <c:v>1132096</c:v>
                </c:pt>
                <c:pt idx="3">
                  <c:v>1204550</c:v>
                </c:pt>
                <c:pt idx="4">
                  <c:v>1281641</c:v>
                </c:pt>
                <c:pt idx="5">
                  <c:v>1363666</c:v>
                </c:pt>
                <c:pt idx="6">
                  <c:v>1450941</c:v>
                </c:pt>
                <c:pt idx="7">
                  <c:v>1543801</c:v>
                </c:pt>
                <c:pt idx="8">
                  <c:v>1642605</c:v>
                </c:pt>
                <c:pt idx="9">
                  <c:v>1747731</c:v>
                </c:pt>
                <c:pt idx="10">
                  <c:v>1859586</c:v>
                </c:pt>
                <c:pt idx="11">
                  <c:v>1978600</c:v>
                </c:pt>
                <c:pt idx="12">
                  <c:v>2105230</c:v>
                </c:pt>
                <c:pt idx="13">
                  <c:v>2239965</c:v>
                </c:pt>
                <c:pt idx="14">
                  <c:v>2383322</c:v>
                </c:pt>
                <c:pt idx="15">
                  <c:v>2535855</c:v>
                </c:pt>
                <c:pt idx="16">
                  <c:v>2698150</c:v>
                </c:pt>
                <c:pt idx="17">
                  <c:v>2870831</c:v>
                </c:pt>
                <c:pt idx="18">
                  <c:v>3054565</c:v>
                </c:pt>
                <c:pt idx="19">
                  <c:v>3250057</c:v>
                </c:pt>
              </c:numCache>
            </c:numRef>
          </c:val>
          <c:smooth val="0"/>
          <c:extLst>
            <c:ext xmlns:c16="http://schemas.microsoft.com/office/drawing/2014/chart" uri="{C3380CC4-5D6E-409C-BE32-E72D297353CC}">
              <c16:uniqueId val="{00000002-FAB4-7243-AADE-13B21B105D36}"/>
            </c:ext>
          </c:extLst>
        </c:ser>
        <c:ser>
          <c:idx val="3"/>
          <c:order val="3"/>
          <c:tx>
            <c:strRef>
              <c:f>Sheet1!$E$1</c:f>
              <c:strCache>
                <c:ptCount val="1"/>
                <c:pt idx="0">
                  <c:v>30% Tax</c:v>
                </c:pt>
              </c:strCache>
            </c:strRef>
          </c:tx>
          <c:spPr>
            <a:ln w="28575" cap="rnd">
              <a:solidFill>
                <a:schemeClr val="accent6"/>
              </a:solidFill>
              <a:round/>
            </a:ln>
            <a:effectLst/>
          </c:spPr>
          <c:marker>
            <c:symbol val="none"/>
          </c:marker>
          <c:cat>
            <c:strRef>
              <c:f>Sheet1!$A$2:$A$21</c:f>
              <c:strCach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strCache>
            </c:strRef>
          </c:cat>
          <c:val>
            <c:numRef>
              <c:f>Sheet1!$E$2:$E$21</c:f>
              <c:numCache>
                <c:formatCode>"$"#,##0.00</c:formatCode>
                <c:ptCount val="20"/>
                <c:pt idx="0">
                  <c:v>1000000</c:v>
                </c:pt>
                <c:pt idx="1">
                  <c:v>1056000</c:v>
                </c:pt>
                <c:pt idx="2">
                  <c:v>1115136</c:v>
                </c:pt>
                <c:pt idx="3">
                  <c:v>1177584</c:v>
                </c:pt>
                <c:pt idx="4">
                  <c:v>1243528</c:v>
                </c:pt>
                <c:pt idx="5">
                  <c:v>1313166</c:v>
                </c:pt>
                <c:pt idx="6">
                  <c:v>1386703</c:v>
                </c:pt>
                <c:pt idx="7">
                  <c:v>1464359</c:v>
                </c:pt>
                <c:pt idx="8">
                  <c:v>1546363</c:v>
                </c:pt>
                <c:pt idx="9">
                  <c:v>1632959</c:v>
                </c:pt>
                <c:pt idx="10">
                  <c:v>1724405</c:v>
                </c:pt>
                <c:pt idx="11">
                  <c:v>1820971</c:v>
                </c:pt>
                <c:pt idx="12">
                  <c:v>1922946</c:v>
                </c:pt>
                <c:pt idx="13">
                  <c:v>2030631</c:v>
                </c:pt>
                <c:pt idx="14">
                  <c:v>2144346</c:v>
                </c:pt>
                <c:pt idx="15">
                  <c:v>2264429</c:v>
                </c:pt>
                <c:pt idx="16">
                  <c:v>2391237</c:v>
                </c:pt>
                <c:pt idx="17">
                  <c:v>2525147</c:v>
                </c:pt>
                <c:pt idx="18">
                  <c:v>2666555</c:v>
                </c:pt>
                <c:pt idx="19">
                  <c:v>2815882</c:v>
                </c:pt>
              </c:numCache>
            </c:numRef>
          </c:val>
          <c:smooth val="0"/>
          <c:extLst>
            <c:ext xmlns:c16="http://schemas.microsoft.com/office/drawing/2014/chart" uri="{C3380CC4-5D6E-409C-BE32-E72D297353CC}">
              <c16:uniqueId val="{00000003-FAB4-7243-AADE-13B21B105D36}"/>
            </c:ext>
          </c:extLst>
        </c:ser>
        <c:dLbls>
          <c:showLegendKey val="0"/>
          <c:showVal val="0"/>
          <c:showCatName val="0"/>
          <c:showSerName val="0"/>
          <c:showPercent val="0"/>
          <c:showBubbleSize val="0"/>
        </c:dLbls>
        <c:smooth val="0"/>
        <c:axId val="1810246671"/>
        <c:axId val="1810717695"/>
      </c:lineChart>
      <c:catAx>
        <c:axId val="1810246671"/>
        <c:scaling>
          <c:orientation val="minMax"/>
        </c:scaling>
        <c:delete val="0"/>
        <c:axPos val="b"/>
        <c:numFmt formatCode="General" sourceLinked="1"/>
        <c:majorTickMark val="out"/>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197"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crossAx val="1810717695"/>
        <c:crosses val="autoZero"/>
        <c:auto val="1"/>
        <c:lblAlgn val="ctr"/>
        <c:lblOffset val="100"/>
        <c:noMultiLvlLbl val="0"/>
      </c:catAx>
      <c:valAx>
        <c:axId val="1810717695"/>
        <c:scaling>
          <c:orientation val="minMax"/>
        </c:scaling>
        <c:delete val="0"/>
        <c:axPos val="l"/>
        <c:majorGridlines>
          <c:spPr>
            <a:ln w="9525" cap="flat" cmpd="sng" algn="ctr">
              <a:solidFill>
                <a:schemeClr val="accent2"/>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crossAx val="1810246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EBF9A4-CE09-9B43-BB1E-3A80E9AC270D}"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FD84DE85-5ECC-B041-A082-78364441A8FB}">
      <dgm:prSet phldrT="[Text]" custT="1"/>
      <dgm:spPr>
        <a:solidFill>
          <a:schemeClr val="accent5"/>
        </a:solidFill>
      </dgm:spPr>
      <dgm:t>
        <a:bodyPr/>
        <a:lstStyle/>
        <a:p>
          <a:r>
            <a:rPr lang="en-US" sz="1800" b="1" dirty="0">
              <a:latin typeface="Arial" panose="020B0604020202020204" pitchFamily="34" charset="0"/>
              <a:cs typeface="Arial" panose="020B0604020202020204" pitchFamily="34" charset="0"/>
            </a:rPr>
            <a:t>Contributions to tax-advantaged accounts</a:t>
          </a:r>
        </a:p>
      </dgm:t>
    </dgm:pt>
    <dgm:pt modelId="{41F4B0D9-9C58-DA43-B501-E7B206FA002E}" type="parTrans" cxnId="{B29AE2DF-D23E-2E48-8360-4C53ECC77066}">
      <dgm:prSet/>
      <dgm:spPr/>
      <dgm:t>
        <a:bodyPr/>
        <a:lstStyle/>
        <a:p>
          <a:endParaRPr lang="en-US" sz="2400" b="1">
            <a:latin typeface="Arial" panose="020B0604020202020204" pitchFamily="34" charset="0"/>
            <a:cs typeface="Arial" panose="020B0604020202020204" pitchFamily="34" charset="0"/>
          </a:endParaRPr>
        </a:p>
      </dgm:t>
    </dgm:pt>
    <dgm:pt modelId="{665B48D6-F12F-AD4C-BAC5-648DCC053721}" type="sibTrans" cxnId="{B29AE2DF-D23E-2E48-8360-4C53ECC77066}">
      <dgm:prSet/>
      <dgm:spPr/>
      <dgm:t>
        <a:bodyPr/>
        <a:lstStyle/>
        <a:p>
          <a:endParaRPr lang="en-US" sz="2400" b="1">
            <a:latin typeface="Arial" panose="020B0604020202020204" pitchFamily="34" charset="0"/>
            <a:cs typeface="Arial" panose="020B0604020202020204" pitchFamily="34" charset="0"/>
          </a:endParaRPr>
        </a:p>
      </dgm:t>
    </dgm:pt>
    <dgm:pt modelId="{25CFD391-021B-E14F-A65B-19A85E7B6945}">
      <dgm:prSet phldrT="[Text]" custT="1"/>
      <dgm:spPr>
        <a:solidFill>
          <a:schemeClr val="accent5"/>
        </a:solidFill>
      </dgm:spPr>
      <dgm:t>
        <a:bodyPr/>
        <a:lstStyle/>
        <a:p>
          <a:r>
            <a:rPr lang="en-US" sz="1800" b="1" dirty="0">
              <a:latin typeface="Arial" panose="020B0604020202020204" pitchFamily="34" charset="0"/>
              <a:cs typeface="Arial" panose="020B0604020202020204" pitchFamily="34" charset="0"/>
            </a:rPr>
            <a:t>RMD Planning</a:t>
          </a:r>
        </a:p>
      </dgm:t>
    </dgm:pt>
    <dgm:pt modelId="{43A0F3EC-7966-064E-BA54-BC8E60E3485D}" type="parTrans" cxnId="{81B38B62-CEDD-2440-8712-6083E70AB5BA}">
      <dgm:prSet/>
      <dgm:spPr/>
      <dgm:t>
        <a:bodyPr/>
        <a:lstStyle/>
        <a:p>
          <a:endParaRPr lang="en-US" sz="2400" b="1">
            <a:latin typeface="Arial" panose="020B0604020202020204" pitchFamily="34" charset="0"/>
            <a:cs typeface="Arial" panose="020B0604020202020204" pitchFamily="34" charset="0"/>
          </a:endParaRPr>
        </a:p>
      </dgm:t>
    </dgm:pt>
    <dgm:pt modelId="{D8FDAF8B-7F5E-7042-B788-D21CF406FF2E}" type="sibTrans" cxnId="{81B38B62-CEDD-2440-8712-6083E70AB5BA}">
      <dgm:prSet/>
      <dgm:spPr/>
      <dgm:t>
        <a:bodyPr/>
        <a:lstStyle/>
        <a:p>
          <a:endParaRPr lang="en-US" sz="2400" b="1">
            <a:latin typeface="Arial" panose="020B0604020202020204" pitchFamily="34" charset="0"/>
            <a:cs typeface="Arial" panose="020B0604020202020204" pitchFamily="34" charset="0"/>
          </a:endParaRPr>
        </a:p>
      </dgm:t>
    </dgm:pt>
    <dgm:pt modelId="{ECE29A32-6A4F-D846-B72E-7819C096CA0C}">
      <dgm:prSet phldrT="[Text]" custT="1"/>
      <dgm:spPr>
        <a:solidFill>
          <a:schemeClr val="accent5"/>
        </a:solidFill>
      </dgm:spPr>
      <dgm:t>
        <a:bodyPr/>
        <a:lstStyle/>
        <a:p>
          <a:r>
            <a:rPr lang="en-US" sz="1800" b="1" dirty="0">
              <a:latin typeface="Arial" panose="020B0604020202020204" pitchFamily="34" charset="0"/>
              <a:cs typeface="Arial" panose="020B0604020202020204" pitchFamily="34" charset="0"/>
            </a:rPr>
            <a:t>Health Savings Accounts</a:t>
          </a:r>
        </a:p>
      </dgm:t>
    </dgm:pt>
    <dgm:pt modelId="{6FEBA611-16DD-B342-A494-C73DA37926B2}" type="parTrans" cxnId="{723EE3C0-98B8-0841-B4A0-A7A17F99387B}">
      <dgm:prSet/>
      <dgm:spPr/>
      <dgm:t>
        <a:bodyPr/>
        <a:lstStyle/>
        <a:p>
          <a:endParaRPr lang="en-US" sz="2400" b="1">
            <a:latin typeface="Arial" panose="020B0604020202020204" pitchFamily="34" charset="0"/>
            <a:cs typeface="Arial" panose="020B0604020202020204" pitchFamily="34" charset="0"/>
          </a:endParaRPr>
        </a:p>
      </dgm:t>
    </dgm:pt>
    <dgm:pt modelId="{11C4FED4-7F55-0B46-858A-45A122DCD146}" type="sibTrans" cxnId="{723EE3C0-98B8-0841-B4A0-A7A17F99387B}">
      <dgm:prSet/>
      <dgm:spPr/>
      <dgm:t>
        <a:bodyPr/>
        <a:lstStyle/>
        <a:p>
          <a:endParaRPr lang="en-US" sz="2400" b="1">
            <a:latin typeface="Arial" panose="020B0604020202020204" pitchFamily="34" charset="0"/>
            <a:cs typeface="Arial" panose="020B0604020202020204" pitchFamily="34" charset="0"/>
          </a:endParaRPr>
        </a:p>
      </dgm:t>
    </dgm:pt>
    <dgm:pt modelId="{1FB38A56-95B7-F741-9935-AF78AF8875DB}">
      <dgm:prSet phldrT="[Text]" custT="1"/>
      <dgm:spPr>
        <a:solidFill>
          <a:schemeClr val="accent5"/>
        </a:solidFill>
      </dgm:spPr>
      <dgm:t>
        <a:bodyPr/>
        <a:lstStyle/>
        <a:p>
          <a:r>
            <a:rPr lang="en-US" sz="1800" b="1" dirty="0">
              <a:latin typeface="Arial" panose="020B0604020202020204" pitchFamily="34" charset="0"/>
              <a:cs typeface="Arial" panose="020B0604020202020204" pitchFamily="34" charset="0"/>
            </a:rPr>
            <a:t>Timing of Social Security Benefits</a:t>
          </a:r>
        </a:p>
      </dgm:t>
    </dgm:pt>
    <dgm:pt modelId="{3DB9DBFE-1EC3-AA40-BD0C-19F5934EB265}" type="parTrans" cxnId="{EAA30153-5312-8D4D-8E2A-24E1C4CBE7DC}">
      <dgm:prSet/>
      <dgm:spPr/>
      <dgm:t>
        <a:bodyPr/>
        <a:lstStyle/>
        <a:p>
          <a:endParaRPr lang="en-US" sz="2400" b="1">
            <a:latin typeface="Arial" panose="020B0604020202020204" pitchFamily="34" charset="0"/>
            <a:cs typeface="Arial" panose="020B0604020202020204" pitchFamily="34" charset="0"/>
          </a:endParaRPr>
        </a:p>
      </dgm:t>
    </dgm:pt>
    <dgm:pt modelId="{582D5F77-6334-914E-A589-06DE5CED11B8}" type="sibTrans" cxnId="{EAA30153-5312-8D4D-8E2A-24E1C4CBE7DC}">
      <dgm:prSet/>
      <dgm:spPr/>
      <dgm:t>
        <a:bodyPr/>
        <a:lstStyle/>
        <a:p>
          <a:endParaRPr lang="en-US" sz="2400" b="1">
            <a:latin typeface="Arial" panose="020B0604020202020204" pitchFamily="34" charset="0"/>
            <a:cs typeface="Arial" panose="020B0604020202020204" pitchFamily="34" charset="0"/>
          </a:endParaRPr>
        </a:p>
      </dgm:t>
    </dgm:pt>
    <dgm:pt modelId="{05C9C20D-E494-5A4B-A91F-CCC2BE3973FA}">
      <dgm:prSet phldrT="[Text]" custT="1"/>
      <dgm:spPr>
        <a:solidFill>
          <a:schemeClr val="accent5"/>
        </a:solidFill>
      </dgm:spPr>
      <dgm:t>
        <a:bodyPr/>
        <a:lstStyle/>
        <a:p>
          <a:r>
            <a:rPr lang="en-US" sz="1800" b="1" dirty="0">
              <a:latin typeface="Arial" panose="020B0604020202020204" pitchFamily="34" charset="0"/>
              <a:cs typeface="Arial" panose="020B0604020202020204" pitchFamily="34" charset="0"/>
            </a:rPr>
            <a:t>Roth Conversions</a:t>
          </a:r>
        </a:p>
      </dgm:t>
    </dgm:pt>
    <dgm:pt modelId="{4A9C3572-B534-C149-8198-3022A95B74B8}" type="parTrans" cxnId="{C0ADCC4D-0DB1-F643-B0A3-693F59C99A08}">
      <dgm:prSet/>
      <dgm:spPr/>
      <dgm:t>
        <a:bodyPr/>
        <a:lstStyle/>
        <a:p>
          <a:endParaRPr lang="en-US" sz="2400" b="1">
            <a:latin typeface="Arial" panose="020B0604020202020204" pitchFamily="34" charset="0"/>
            <a:cs typeface="Arial" panose="020B0604020202020204" pitchFamily="34" charset="0"/>
          </a:endParaRPr>
        </a:p>
      </dgm:t>
    </dgm:pt>
    <dgm:pt modelId="{98D5CAF5-9FB2-8247-A5CA-D0C556662C87}" type="sibTrans" cxnId="{C0ADCC4D-0DB1-F643-B0A3-693F59C99A08}">
      <dgm:prSet/>
      <dgm:spPr/>
      <dgm:t>
        <a:bodyPr/>
        <a:lstStyle/>
        <a:p>
          <a:endParaRPr lang="en-US" sz="2400" b="1">
            <a:latin typeface="Arial" panose="020B0604020202020204" pitchFamily="34" charset="0"/>
            <a:cs typeface="Arial" panose="020B0604020202020204" pitchFamily="34" charset="0"/>
          </a:endParaRPr>
        </a:p>
      </dgm:t>
    </dgm:pt>
    <dgm:pt modelId="{516EB26D-97BC-6D42-8B0C-DA3F2F594B87}">
      <dgm:prSet phldrT="[Text]" custT="1"/>
      <dgm:spPr>
        <a:solidFill>
          <a:schemeClr val="accent5"/>
        </a:solidFill>
      </dgm:spPr>
      <dgm:t>
        <a:bodyPr/>
        <a:lstStyle/>
        <a:p>
          <a:r>
            <a:rPr lang="en-US" sz="1800" b="1" dirty="0">
              <a:latin typeface="Arial" panose="020B0604020202020204" pitchFamily="34" charset="0"/>
              <a:cs typeface="Arial" panose="020B0604020202020204" pitchFamily="34" charset="0"/>
            </a:rPr>
            <a:t>Staying Informed about tax-law changes</a:t>
          </a:r>
        </a:p>
      </dgm:t>
    </dgm:pt>
    <dgm:pt modelId="{BF334923-5E96-0540-9DE4-147E1A0CCC94}" type="parTrans" cxnId="{3BB98601-4B5F-C843-9230-EA56B4FE4C57}">
      <dgm:prSet/>
      <dgm:spPr/>
      <dgm:t>
        <a:bodyPr/>
        <a:lstStyle/>
        <a:p>
          <a:endParaRPr lang="en-US" sz="2400" b="1">
            <a:latin typeface="Arial" panose="020B0604020202020204" pitchFamily="34" charset="0"/>
            <a:cs typeface="Arial" panose="020B0604020202020204" pitchFamily="34" charset="0"/>
          </a:endParaRPr>
        </a:p>
      </dgm:t>
    </dgm:pt>
    <dgm:pt modelId="{653BA344-C89C-1A43-823F-FA9BFEC1C74F}" type="sibTrans" cxnId="{3BB98601-4B5F-C843-9230-EA56B4FE4C57}">
      <dgm:prSet/>
      <dgm:spPr/>
      <dgm:t>
        <a:bodyPr/>
        <a:lstStyle/>
        <a:p>
          <a:endParaRPr lang="en-US" sz="2400" b="1">
            <a:latin typeface="Arial" panose="020B0604020202020204" pitchFamily="34" charset="0"/>
            <a:cs typeface="Arial" panose="020B0604020202020204" pitchFamily="34" charset="0"/>
          </a:endParaRPr>
        </a:p>
      </dgm:t>
    </dgm:pt>
    <dgm:pt modelId="{D8E4C13D-5BCF-B046-A6E0-83293B6C9A9C}" type="pres">
      <dgm:prSet presAssocID="{70EBF9A4-CE09-9B43-BB1E-3A80E9AC270D}" presName="linear" presStyleCnt="0">
        <dgm:presLayoutVars>
          <dgm:dir/>
          <dgm:animLvl val="lvl"/>
          <dgm:resizeHandles val="exact"/>
        </dgm:presLayoutVars>
      </dgm:prSet>
      <dgm:spPr/>
    </dgm:pt>
    <dgm:pt modelId="{DA43A6D0-BACE-E54F-9970-82A10ED930A1}" type="pres">
      <dgm:prSet presAssocID="{FD84DE85-5ECC-B041-A082-78364441A8FB}" presName="parentLin" presStyleCnt="0"/>
      <dgm:spPr/>
    </dgm:pt>
    <dgm:pt modelId="{2C849C6E-CEF5-044E-9094-D6A87FF261BB}" type="pres">
      <dgm:prSet presAssocID="{FD84DE85-5ECC-B041-A082-78364441A8FB}" presName="parentLeftMargin" presStyleLbl="node1" presStyleIdx="0" presStyleCnt="6"/>
      <dgm:spPr/>
    </dgm:pt>
    <dgm:pt modelId="{7FF2B6A9-994F-0D47-B062-2BCD76AAF934}" type="pres">
      <dgm:prSet presAssocID="{FD84DE85-5ECC-B041-A082-78364441A8FB}" presName="parentText" presStyleLbl="node1" presStyleIdx="0" presStyleCnt="6">
        <dgm:presLayoutVars>
          <dgm:chMax val="0"/>
          <dgm:bulletEnabled val="1"/>
        </dgm:presLayoutVars>
      </dgm:prSet>
      <dgm:spPr/>
    </dgm:pt>
    <dgm:pt modelId="{54D9730F-BD07-1540-956D-74C2D33CA650}" type="pres">
      <dgm:prSet presAssocID="{FD84DE85-5ECC-B041-A082-78364441A8FB}" presName="negativeSpace" presStyleCnt="0"/>
      <dgm:spPr/>
    </dgm:pt>
    <dgm:pt modelId="{75FA6E6F-5C5E-BE4F-8B1C-1372D573C9CA}" type="pres">
      <dgm:prSet presAssocID="{FD84DE85-5ECC-B041-A082-78364441A8FB}" presName="childText" presStyleLbl="conFgAcc1" presStyleIdx="0" presStyleCnt="6">
        <dgm:presLayoutVars>
          <dgm:bulletEnabled val="1"/>
        </dgm:presLayoutVars>
      </dgm:prSet>
      <dgm:spPr>
        <a:noFill/>
        <a:ln>
          <a:solidFill>
            <a:schemeClr val="tx2"/>
          </a:solidFill>
        </a:ln>
      </dgm:spPr>
    </dgm:pt>
    <dgm:pt modelId="{3EF7F8E8-046A-374A-84B6-F648B95A3A38}" type="pres">
      <dgm:prSet presAssocID="{665B48D6-F12F-AD4C-BAC5-648DCC053721}" presName="spaceBetweenRectangles" presStyleCnt="0"/>
      <dgm:spPr/>
    </dgm:pt>
    <dgm:pt modelId="{93B1EEB3-3B32-C94C-8E37-A46A5B82BA82}" type="pres">
      <dgm:prSet presAssocID="{25CFD391-021B-E14F-A65B-19A85E7B6945}" presName="parentLin" presStyleCnt="0"/>
      <dgm:spPr/>
    </dgm:pt>
    <dgm:pt modelId="{A402F139-DCAC-4B43-9C17-6BBAABAA508C}" type="pres">
      <dgm:prSet presAssocID="{25CFD391-021B-E14F-A65B-19A85E7B6945}" presName="parentLeftMargin" presStyleLbl="node1" presStyleIdx="0" presStyleCnt="6"/>
      <dgm:spPr/>
    </dgm:pt>
    <dgm:pt modelId="{9E5B2338-B6CE-5F46-B980-EE3B2FDE45B5}" type="pres">
      <dgm:prSet presAssocID="{25CFD391-021B-E14F-A65B-19A85E7B6945}" presName="parentText" presStyleLbl="node1" presStyleIdx="1" presStyleCnt="6">
        <dgm:presLayoutVars>
          <dgm:chMax val="0"/>
          <dgm:bulletEnabled val="1"/>
        </dgm:presLayoutVars>
      </dgm:prSet>
      <dgm:spPr/>
    </dgm:pt>
    <dgm:pt modelId="{1B5B9765-444C-4742-86CB-D2F1B7B660D8}" type="pres">
      <dgm:prSet presAssocID="{25CFD391-021B-E14F-A65B-19A85E7B6945}" presName="negativeSpace" presStyleCnt="0"/>
      <dgm:spPr/>
    </dgm:pt>
    <dgm:pt modelId="{CEF76F68-085E-854C-AEEF-156D907B83B3}" type="pres">
      <dgm:prSet presAssocID="{25CFD391-021B-E14F-A65B-19A85E7B6945}" presName="childText" presStyleLbl="conFgAcc1" presStyleIdx="1" presStyleCnt="6">
        <dgm:presLayoutVars>
          <dgm:bulletEnabled val="1"/>
        </dgm:presLayoutVars>
      </dgm:prSet>
      <dgm:spPr>
        <a:noFill/>
        <a:ln>
          <a:solidFill>
            <a:schemeClr val="tx2"/>
          </a:solidFill>
        </a:ln>
      </dgm:spPr>
    </dgm:pt>
    <dgm:pt modelId="{8D1C6EDF-2768-2840-A88B-9DDAAFE0A224}" type="pres">
      <dgm:prSet presAssocID="{D8FDAF8B-7F5E-7042-B788-D21CF406FF2E}" presName="spaceBetweenRectangles" presStyleCnt="0"/>
      <dgm:spPr/>
    </dgm:pt>
    <dgm:pt modelId="{78C69560-E896-AE49-B555-B1A181C52F82}" type="pres">
      <dgm:prSet presAssocID="{ECE29A32-6A4F-D846-B72E-7819C096CA0C}" presName="parentLin" presStyleCnt="0"/>
      <dgm:spPr/>
    </dgm:pt>
    <dgm:pt modelId="{DFF71457-65A9-C940-AC00-8E5CEE4AC96D}" type="pres">
      <dgm:prSet presAssocID="{ECE29A32-6A4F-D846-B72E-7819C096CA0C}" presName="parentLeftMargin" presStyleLbl="node1" presStyleIdx="1" presStyleCnt="6"/>
      <dgm:spPr/>
    </dgm:pt>
    <dgm:pt modelId="{A71FF5D4-C654-C640-B106-973071322C40}" type="pres">
      <dgm:prSet presAssocID="{ECE29A32-6A4F-D846-B72E-7819C096CA0C}" presName="parentText" presStyleLbl="node1" presStyleIdx="2" presStyleCnt="6">
        <dgm:presLayoutVars>
          <dgm:chMax val="0"/>
          <dgm:bulletEnabled val="1"/>
        </dgm:presLayoutVars>
      </dgm:prSet>
      <dgm:spPr/>
    </dgm:pt>
    <dgm:pt modelId="{2A0D9A83-92E7-6947-9F8F-5F61EA4A4AC1}" type="pres">
      <dgm:prSet presAssocID="{ECE29A32-6A4F-D846-B72E-7819C096CA0C}" presName="negativeSpace" presStyleCnt="0"/>
      <dgm:spPr/>
    </dgm:pt>
    <dgm:pt modelId="{87A14865-1712-7D46-9723-BDCCD9A9E9C8}" type="pres">
      <dgm:prSet presAssocID="{ECE29A32-6A4F-D846-B72E-7819C096CA0C}" presName="childText" presStyleLbl="conFgAcc1" presStyleIdx="2" presStyleCnt="6">
        <dgm:presLayoutVars>
          <dgm:bulletEnabled val="1"/>
        </dgm:presLayoutVars>
      </dgm:prSet>
      <dgm:spPr>
        <a:noFill/>
        <a:ln>
          <a:solidFill>
            <a:schemeClr val="tx2"/>
          </a:solidFill>
        </a:ln>
      </dgm:spPr>
    </dgm:pt>
    <dgm:pt modelId="{1988011E-BC15-284E-9EF7-662C4E89C298}" type="pres">
      <dgm:prSet presAssocID="{11C4FED4-7F55-0B46-858A-45A122DCD146}" presName="spaceBetweenRectangles" presStyleCnt="0"/>
      <dgm:spPr/>
    </dgm:pt>
    <dgm:pt modelId="{295758D9-51C6-8E48-A83A-1480FAF71651}" type="pres">
      <dgm:prSet presAssocID="{1FB38A56-95B7-F741-9935-AF78AF8875DB}" presName="parentLin" presStyleCnt="0"/>
      <dgm:spPr/>
    </dgm:pt>
    <dgm:pt modelId="{8114FF3D-E7F9-0A4D-9E06-DB58E6A94931}" type="pres">
      <dgm:prSet presAssocID="{1FB38A56-95B7-F741-9935-AF78AF8875DB}" presName="parentLeftMargin" presStyleLbl="node1" presStyleIdx="2" presStyleCnt="6"/>
      <dgm:spPr/>
    </dgm:pt>
    <dgm:pt modelId="{FD1E3208-3FDA-5347-924C-5293C5FF6215}" type="pres">
      <dgm:prSet presAssocID="{1FB38A56-95B7-F741-9935-AF78AF8875DB}" presName="parentText" presStyleLbl="node1" presStyleIdx="3" presStyleCnt="6">
        <dgm:presLayoutVars>
          <dgm:chMax val="0"/>
          <dgm:bulletEnabled val="1"/>
        </dgm:presLayoutVars>
      </dgm:prSet>
      <dgm:spPr/>
    </dgm:pt>
    <dgm:pt modelId="{221CD70E-1FDF-3440-A1B2-054555C80472}" type="pres">
      <dgm:prSet presAssocID="{1FB38A56-95B7-F741-9935-AF78AF8875DB}" presName="negativeSpace" presStyleCnt="0"/>
      <dgm:spPr/>
    </dgm:pt>
    <dgm:pt modelId="{34E8914E-3741-E84F-BC90-822BD37C4024}" type="pres">
      <dgm:prSet presAssocID="{1FB38A56-95B7-F741-9935-AF78AF8875DB}" presName="childText" presStyleLbl="conFgAcc1" presStyleIdx="3" presStyleCnt="6">
        <dgm:presLayoutVars>
          <dgm:bulletEnabled val="1"/>
        </dgm:presLayoutVars>
      </dgm:prSet>
      <dgm:spPr>
        <a:noFill/>
        <a:ln>
          <a:solidFill>
            <a:schemeClr val="tx2"/>
          </a:solidFill>
        </a:ln>
      </dgm:spPr>
    </dgm:pt>
    <dgm:pt modelId="{19E55F90-995F-1443-903C-6B7927F0BCE1}" type="pres">
      <dgm:prSet presAssocID="{582D5F77-6334-914E-A589-06DE5CED11B8}" presName="spaceBetweenRectangles" presStyleCnt="0"/>
      <dgm:spPr/>
    </dgm:pt>
    <dgm:pt modelId="{1022BB59-7F56-B148-A5B9-F96678CE68CC}" type="pres">
      <dgm:prSet presAssocID="{05C9C20D-E494-5A4B-A91F-CCC2BE3973FA}" presName="parentLin" presStyleCnt="0"/>
      <dgm:spPr/>
    </dgm:pt>
    <dgm:pt modelId="{9E433C90-4C18-CE49-B8DB-82FB1B8130E3}" type="pres">
      <dgm:prSet presAssocID="{05C9C20D-E494-5A4B-A91F-CCC2BE3973FA}" presName="parentLeftMargin" presStyleLbl="node1" presStyleIdx="3" presStyleCnt="6"/>
      <dgm:spPr/>
    </dgm:pt>
    <dgm:pt modelId="{562BDA0B-FAE5-0745-ADFD-F9BA8C230236}" type="pres">
      <dgm:prSet presAssocID="{05C9C20D-E494-5A4B-A91F-CCC2BE3973FA}" presName="parentText" presStyleLbl="node1" presStyleIdx="4" presStyleCnt="6">
        <dgm:presLayoutVars>
          <dgm:chMax val="0"/>
          <dgm:bulletEnabled val="1"/>
        </dgm:presLayoutVars>
      </dgm:prSet>
      <dgm:spPr/>
    </dgm:pt>
    <dgm:pt modelId="{EFDA2D45-0EC0-3841-A939-C228D3BDCD76}" type="pres">
      <dgm:prSet presAssocID="{05C9C20D-E494-5A4B-A91F-CCC2BE3973FA}" presName="negativeSpace" presStyleCnt="0"/>
      <dgm:spPr/>
    </dgm:pt>
    <dgm:pt modelId="{2167D0DA-32F0-FC42-B63C-97C6F016A711}" type="pres">
      <dgm:prSet presAssocID="{05C9C20D-E494-5A4B-A91F-CCC2BE3973FA}" presName="childText" presStyleLbl="conFgAcc1" presStyleIdx="4" presStyleCnt="6">
        <dgm:presLayoutVars>
          <dgm:bulletEnabled val="1"/>
        </dgm:presLayoutVars>
      </dgm:prSet>
      <dgm:spPr>
        <a:noFill/>
        <a:ln>
          <a:solidFill>
            <a:schemeClr val="tx2"/>
          </a:solidFill>
        </a:ln>
      </dgm:spPr>
    </dgm:pt>
    <dgm:pt modelId="{770C2715-055F-A845-8523-A71F1C265417}" type="pres">
      <dgm:prSet presAssocID="{98D5CAF5-9FB2-8247-A5CA-D0C556662C87}" presName="spaceBetweenRectangles" presStyleCnt="0"/>
      <dgm:spPr/>
    </dgm:pt>
    <dgm:pt modelId="{B40910B2-ADD0-674A-9034-2EC8CC3B5D3E}" type="pres">
      <dgm:prSet presAssocID="{516EB26D-97BC-6D42-8B0C-DA3F2F594B87}" presName="parentLin" presStyleCnt="0"/>
      <dgm:spPr/>
    </dgm:pt>
    <dgm:pt modelId="{706AD50F-B206-D747-A309-36A0EDD23A33}" type="pres">
      <dgm:prSet presAssocID="{516EB26D-97BC-6D42-8B0C-DA3F2F594B87}" presName="parentLeftMargin" presStyleLbl="node1" presStyleIdx="4" presStyleCnt="6"/>
      <dgm:spPr/>
    </dgm:pt>
    <dgm:pt modelId="{30ADB106-4ED5-FB4A-B312-DB15347B1932}" type="pres">
      <dgm:prSet presAssocID="{516EB26D-97BC-6D42-8B0C-DA3F2F594B87}" presName="parentText" presStyleLbl="node1" presStyleIdx="5" presStyleCnt="6">
        <dgm:presLayoutVars>
          <dgm:chMax val="0"/>
          <dgm:bulletEnabled val="1"/>
        </dgm:presLayoutVars>
      </dgm:prSet>
      <dgm:spPr/>
    </dgm:pt>
    <dgm:pt modelId="{5742F5C4-61E8-8944-9C19-46C38ED09ED0}" type="pres">
      <dgm:prSet presAssocID="{516EB26D-97BC-6D42-8B0C-DA3F2F594B87}" presName="negativeSpace" presStyleCnt="0"/>
      <dgm:spPr/>
    </dgm:pt>
    <dgm:pt modelId="{3E575D8C-7C15-724C-BC91-A81F5FFD3FB5}" type="pres">
      <dgm:prSet presAssocID="{516EB26D-97BC-6D42-8B0C-DA3F2F594B87}" presName="childText" presStyleLbl="conFgAcc1" presStyleIdx="5" presStyleCnt="6">
        <dgm:presLayoutVars>
          <dgm:bulletEnabled val="1"/>
        </dgm:presLayoutVars>
      </dgm:prSet>
      <dgm:spPr>
        <a:noFill/>
        <a:ln>
          <a:solidFill>
            <a:schemeClr val="tx2"/>
          </a:solidFill>
        </a:ln>
      </dgm:spPr>
    </dgm:pt>
  </dgm:ptLst>
  <dgm:cxnLst>
    <dgm:cxn modelId="{3BB98601-4B5F-C843-9230-EA56B4FE4C57}" srcId="{70EBF9A4-CE09-9B43-BB1E-3A80E9AC270D}" destId="{516EB26D-97BC-6D42-8B0C-DA3F2F594B87}" srcOrd="5" destOrd="0" parTransId="{BF334923-5E96-0540-9DE4-147E1A0CCC94}" sibTransId="{653BA344-C89C-1A43-823F-FA9BFEC1C74F}"/>
    <dgm:cxn modelId="{1D0D5C20-D464-6B4A-80F9-CD9649C37461}" type="presOf" srcId="{FD84DE85-5ECC-B041-A082-78364441A8FB}" destId="{2C849C6E-CEF5-044E-9094-D6A87FF261BB}" srcOrd="0" destOrd="0" presId="urn:microsoft.com/office/officeart/2005/8/layout/list1"/>
    <dgm:cxn modelId="{1AF64721-7867-C549-B675-EA5CD2C44A02}" type="presOf" srcId="{ECE29A32-6A4F-D846-B72E-7819C096CA0C}" destId="{A71FF5D4-C654-C640-B106-973071322C40}" srcOrd="1" destOrd="0" presId="urn:microsoft.com/office/officeart/2005/8/layout/list1"/>
    <dgm:cxn modelId="{19A0F630-CEA7-8A4B-8627-05503BA05F31}" type="presOf" srcId="{516EB26D-97BC-6D42-8B0C-DA3F2F594B87}" destId="{706AD50F-B206-D747-A309-36A0EDD23A33}" srcOrd="0" destOrd="0" presId="urn:microsoft.com/office/officeart/2005/8/layout/list1"/>
    <dgm:cxn modelId="{AFE9773A-0793-734A-80CE-8120033BAAFF}" type="presOf" srcId="{516EB26D-97BC-6D42-8B0C-DA3F2F594B87}" destId="{30ADB106-4ED5-FB4A-B312-DB15347B1932}" srcOrd="1" destOrd="0" presId="urn:microsoft.com/office/officeart/2005/8/layout/list1"/>
    <dgm:cxn modelId="{C0ADCC4D-0DB1-F643-B0A3-693F59C99A08}" srcId="{70EBF9A4-CE09-9B43-BB1E-3A80E9AC270D}" destId="{05C9C20D-E494-5A4B-A91F-CCC2BE3973FA}" srcOrd="4" destOrd="0" parTransId="{4A9C3572-B534-C149-8198-3022A95B74B8}" sibTransId="{98D5CAF5-9FB2-8247-A5CA-D0C556662C87}"/>
    <dgm:cxn modelId="{49F37751-8345-8E4D-BA62-E0349731CDBC}" type="presOf" srcId="{05C9C20D-E494-5A4B-A91F-CCC2BE3973FA}" destId="{9E433C90-4C18-CE49-B8DB-82FB1B8130E3}" srcOrd="0" destOrd="0" presId="urn:microsoft.com/office/officeart/2005/8/layout/list1"/>
    <dgm:cxn modelId="{EAA30153-5312-8D4D-8E2A-24E1C4CBE7DC}" srcId="{70EBF9A4-CE09-9B43-BB1E-3A80E9AC270D}" destId="{1FB38A56-95B7-F741-9935-AF78AF8875DB}" srcOrd="3" destOrd="0" parTransId="{3DB9DBFE-1EC3-AA40-BD0C-19F5934EB265}" sibTransId="{582D5F77-6334-914E-A589-06DE5CED11B8}"/>
    <dgm:cxn modelId="{35007D60-11D5-894A-89F6-D0FAC2E9D7C4}" type="presOf" srcId="{1FB38A56-95B7-F741-9935-AF78AF8875DB}" destId="{8114FF3D-E7F9-0A4D-9E06-DB58E6A94931}" srcOrd="0" destOrd="0" presId="urn:microsoft.com/office/officeart/2005/8/layout/list1"/>
    <dgm:cxn modelId="{81B38B62-CEDD-2440-8712-6083E70AB5BA}" srcId="{70EBF9A4-CE09-9B43-BB1E-3A80E9AC270D}" destId="{25CFD391-021B-E14F-A65B-19A85E7B6945}" srcOrd="1" destOrd="0" parTransId="{43A0F3EC-7966-064E-BA54-BC8E60E3485D}" sibTransId="{D8FDAF8B-7F5E-7042-B788-D21CF406FF2E}"/>
    <dgm:cxn modelId="{DA5E0C68-589C-FF43-BC3B-592097D06233}" type="presOf" srcId="{05C9C20D-E494-5A4B-A91F-CCC2BE3973FA}" destId="{562BDA0B-FAE5-0745-ADFD-F9BA8C230236}" srcOrd="1" destOrd="0" presId="urn:microsoft.com/office/officeart/2005/8/layout/list1"/>
    <dgm:cxn modelId="{02BF4F8D-AFD9-4A46-A91D-F2238C3932EB}" type="presOf" srcId="{25CFD391-021B-E14F-A65B-19A85E7B6945}" destId="{9E5B2338-B6CE-5F46-B980-EE3B2FDE45B5}" srcOrd="1" destOrd="0" presId="urn:microsoft.com/office/officeart/2005/8/layout/list1"/>
    <dgm:cxn modelId="{DA66BFA4-E282-6B46-9AD6-3BD72A8DF8C3}" type="presOf" srcId="{FD84DE85-5ECC-B041-A082-78364441A8FB}" destId="{7FF2B6A9-994F-0D47-B062-2BCD76AAF934}" srcOrd="1" destOrd="0" presId="urn:microsoft.com/office/officeart/2005/8/layout/list1"/>
    <dgm:cxn modelId="{6B6BA7B1-3D2C-B244-A0CA-E53E6A211E57}" type="presOf" srcId="{1FB38A56-95B7-F741-9935-AF78AF8875DB}" destId="{FD1E3208-3FDA-5347-924C-5293C5FF6215}" srcOrd="1" destOrd="0" presId="urn:microsoft.com/office/officeart/2005/8/layout/list1"/>
    <dgm:cxn modelId="{DE0227BE-22F2-2545-B36B-579446157937}" type="presOf" srcId="{25CFD391-021B-E14F-A65B-19A85E7B6945}" destId="{A402F139-DCAC-4B43-9C17-6BBAABAA508C}" srcOrd="0" destOrd="0" presId="urn:microsoft.com/office/officeart/2005/8/layout/list1"/>
    <dgm:cxn modelId="{723EE3C0-98B8-0841-B4A0-A7A17F99387B}" srcId="{70EBF9A4-CE09-9B43-BB1E-3A80E9AC270D}" destId="{ECE29A32-6A4F-D846-B72E-7819C096CA0C}" srcOrd="2" destOrd="0" parTransId="{6FEBA611-16DD-B342-A494-C73DA37926B2}" sibTransId="{11C4FED4-7F55-0B46-858A-45A122DCD146}"/>
    <dgm:cxn modelId="{B29AE2DF-D23E-2E48-8360-4C53ECC77066}" srcId="{70EBF9A4-CE09-9B43-BB1E-3A80E9AC270D}" destId="{FD84DE85-5ECC-B041-A082-78364441A8FB}" srcOrd="0" destOrd="0" parTransId="{41F4B0D9-9C58-DA43-B501-E7B206FA002E}" sibTransId="{665B48D6-F12F-AD4C-BAC5-648DCC053721}"/>
    <dgm:cxn modelId="{BD718AF1-0CB9-B34F-8323-C201277F4F72}" type="presOf" srcId="{70EBF9A4-CE09-9B43-BB1E-3A80E9AC270D}" destId="{D8E4C13D-5BCF-B046-A6E0-83293B6C9A9C}" srcOrd="0" destOrd="0" presId="urn:microsoft.com/office/officeart/2005/8/layout/list1"/>
    <dgm:cxn modelId="{2CA9CAF1-2A6A-2A47-8D9D-87C6F8CE6253}" type="presOf" srcId="{ECE29A32-6A4F-D846-B72E-7819C096CA0C}" destId="{DFF71457-65A9-C940-AC00-8E5CEE4AC96D}" srcOrd="0" destOrd="0" presId="urn:microsoft.com/office/officeart/2005/8/layout/list1"/>
    <dgm:cxn modelId="{923674B6-95EF-6144-B9FB-D59C6BCC97D5}" type="presParOf" srcId="{D8E4C13D-5BCF-B046-A6E0-83293B6C9A9C}" destId="{DA43A6D0-BACE-E54F-9970-82A10ED930A1}" srcOrd="0" destOrd="0" presId="urn:microsoft.com/office/officeart/2005/8/layout/list1"/>
    <dgm:cxn modelId="{11FD7F9C-0A56-AB44-9324-88E1449DA902}" type="presParOf" srcId="{DA43A6D0-BACE-E54F-9970-82A10ED930A1}" destId="{2C849C6E-CEF5-044E-9094-D6A87FF261BB}" srcOrd="0" destOrd="0" presId="urn:microsoft.com/office/officeart/2005/8/layout/list1"/>
    <dgm:cxn modelId="{B15D1C05-B25B-2A47-8D3A-70279125C5DF}" type="presParOf" srcId="{DA43A6D0-BACE-E54F-9970-82A10ED930A1}" destId="{7FF2B6A9-994F-0D47-B062-2BCD76AAF934}" srcOrd="1" destOrd="0" presId="urn:microsoft.com/office/officeart/2005/8/layout/list1"/>
    <dgm:cxn modelId="{B93DB728-BACF-CF43-8B52-F304C65D2B64}" type="presParOf" srcId="{D8E4C13D-5BCF-B046-A6E0-83293B6C9A9C}" destId="{54D9730F-BD07-1540-956D-74C2D33CA650}" srcOrd="1" destOrd="0" presId="urn:microsoft.com/office/officeart/2005/8/layout/list1"/>
    <dgm:cxn modelId="{21BD8AFE-0C1E-674E-9B93-FD2593ED2C1C}" type="presParOf" srcId="{D8E4C13D-5BCF-B046-A6E0-83293B6C9A9C}" destId="{75FA6E6F-5C5E-BE4F-8B1C-1372D573C9CA}" srcOrd="2" destOrd="0" presId="urn:microsoft.com/office/officeart/2005/8/layout/list1"/>
    <dgm:cxn modelId="{CAD8C69E-9DBA-C142-AFA7-8987907ECAC1}" type="presParOf" srcId="{D8E4C13D-5BCF-B046-A6E0-83293B6C9A9C}" destId="{3EF7F8E8-046A-374A-84B6-F648B95A3A38}" srcOrd="3" destOrd="0" presId="urn:microsoft.com/office/officeart/2005/8/layout/list1"/>
    <dgm:cxn modelId="{50745565-22E8-5E44-B425-D0410633C90C}" type="presParOf" srcId="{D8E4C13D-5BCF-B046-A6E0-83293B6C9A9C}" destId="{93B1EEB3-3B32-C94C-8E37-A46A5B82BA82}" srcOrd="4" destOrd="0" presId="urn:microsoft.com/office/officeart/2005/8/layout/list1"/>
    <dgm:cxn modelId="{944A8DDA-5F15-2A43-A066-CDD1817D80D1}" type="presParOf" srcId="{93B1EEB3-3B32-C94C-8E37-A46A5B82BA82}" destId="{A402F139-DCAC-4B43-9C17-6BBAABAA508C}" srcOrd="0" destOrd="0" presId="urn:microsoft.com/office/officeart/2005/8/layout/list1"/>
    <dgm:cxn modelId="{6775B162-A14A-D347-9548-CC4C936CBAB4}" type="presParOf" srcId="{93B1EEB3-3B32-C94C-8E37-A46A5B82BA82}" destId="{9E5B2338-B6CE-5F46-B980-EE3B2FDE45B5}" srcOrd="1" destOrd="0" presId="urn:microsoft.com/office/officeart/2005/8/layout/list1"/>
    <dgm:cxn modelId="{B21D9DDF-7205-5842-ABF1-09705C474867}" type="presParOf" srcId="{D8E4C13D-5BCF-B046-A6E0-83293B6C9A9C}" destId="{1B5B9765-444C-4742-86CB-D2F1B7B660D8}" srcOrd="5" destOrd="0" presId="urn:microsoft.com/office/officeart/2005/8/layout/list1"/>
    <dgm:cxn modelId="{929AB8EE-572B-DC41-AD28-9786EF57F7E6}" type="presParOf" srcId="{D8E4C13D-5BCF-B046-A6E0-83293B6C9A9C}" destId="{CEF76F68-085E-854C-AEEF-156D907B83B3}" srcOrd="6" destOrd="0" presId="urn:microsoft.com/office/officeart/2005/8/layout/list1"/>
    <dgm:cxn modelId="{182C3912-0FDB-B14E-8755-FB6AE5351A2D}" type="presParOf" srcId="{D8E4C13D-5BCF-B046-A6E0-83293B6C9A9C}" destId="{8D1C6EDF-2768-2840-A88B-9DDAAFE0A224}" srcOrd="7" destOrd="0" presId="urn:microsoft.com/office/officeart/2005/8/layout/list1"/>
    <dgm:cxn modelId="{DF3A9A1A-0348-E542-9355-8EED2E54C3FE}" type="presParOf" srcId="{D8E4C13D-5BCF-B046-A6E0-83293B6C9A9C}" destId="{78C69560-E896-AE49-B555-B1A181C52F82}" srcOrd="8" destOrd="0" presId="urn:microsoft.com/office/officeart/2005/8/layout/list1"/>
    <dgm:cxn modelId="{08A30DB9-F6EB-A34D-B4BF-6D7A19954F04}" type="presParOf" srcId="{78C69560-E896-AE49-B555-B1A181C52F82}" destId="{DFF71457-65A9-C940-AC00-8E5CEE4AC96D}" srcOrd="0" destOrd="0" presId="urn:microsoft.com/office/officeart/2005/8/layout/list1"/>
    <dgm:cxn modelId="{80CA8298-05E2-D140-80E5-82FDC7BAFFBE}" type="presParOf" srcId="{78C69560-E896-AE49-B555-B1A181C52F82}" destId="{A71FF5D4-C654-C640-B106-973071322C40}" srcOrd="1" destOrd="0" presId="urn:microsoft.com/office/officeart/2005/8/layout/list1"/>
    <dgm:cxn modelId="{6880F73F-3EC5-C046-9740-5B54DF1CB0D7}" type="presParOf" srcId="{D8E4C13D-5BCF-B046-A6E0-83293B6C9A9C}" destId="{2A0D9A83-92E7-6947-9F8F-5F61EA4A4AC1}" srcOrd="9" destOrd="0" presId="urn:microsoft.com/office/officeart/2005/8/layout/list1"/>
    <dgm:cxn modelId="{0D4334E4-A0CE-D845-BDD6-A9EEA466AE03}" type="presParOf" srcId="{D8E4C13D-5BCF-B046-A6E0-83293B6C9A9C}" destId="{87A14865-1712-7D46-9723-BDCCD9A9E9C8}" srcOrd="10" destOrd="0" presId="urn:microsoft.com/office/officeart/2005/8/layout/list1"/>
    <dgm:cxn modelId="{1107AD52-C454-BE49-A3AE-F61637D5F9E1}" type="presParOf" srcId="{D8E4C13D-5BCF-B046-A6E0-83293B6C9A9C}" destId="{1988011E-BC15-284E-9EF7-662C4E89C298}" srcOrd="11" destOrd="0" presId="urn:microsoft.com/office/officeart/2005/8/layout/list1"/>
    <dgm:cxn modelId="{67CDD438-94B3-9248-A919-934863B91A02}" type="presParOf" srcId="{D8E4C13D-5BCF-B046-A6E0-83293B6C9A9C}" destId="{295758D9-51C6-8E48-A83A-1480FAF71651}" srcOrd="12" destOrd="0" presId="urn:microsoft.com/office/officeart/2005/8/layout/list1"/>
    <dgm:cxn modelId="{75DA4A31-C579-8445-8135-95F01AA82DF3}" type="presParOf" srcId="{295758D9-51C6-8E48-A83A-1480FAF71651}" destId="{8114FF3D-E7F9-0A4D-9E06-DB58E6A94931}" srcOrd="0" destOrd="0" presId="urn:microsoft.com/office/officeart/2005/8/layout/list1"/>
    <dgm:cxn modelId="{D0ABD65B-3F0B-FF4B-AA33-B32C0B913234}" type="presParOf" srcId="{295758D9-51C6-8E48-A83A-1480FAF71651}" destId="{FD1E3208-3FDA-5347-924C-5293C5FF6215}" srcOrd="1" destOrd="0" presId="urn:microsoft.com/office/officeart/2005/8/layout/list1"/>
    <dgm:cxn modelId="{288B908C-C795-8548-BFD9-D1D0A84E006F}" type="presParOf" srcId="{D8E4C13D-5BCF-B046-A6E0-83293B6C9A9C}" destId="{221CD70E-1FDF-3440-A1B2-054555C80472}" srcOrd="13" destOrd="0" presId="urn:microsoft.com/office/officeart/2005/8/layout/list1"/>
    <dgm:cxn modelId="{E2B8AF6B-A543-BA4C-A9C7-828DBBF9B2E3}" type="presParOf" srcId="{D8E4C13D-5BCF-B046-A6E0-83293B6C9A9C}" destId="{34E8914E-3741-E84F-BC90-822BD37C4024}" srcOrd="14" destOrd="0" presId="urn:microsoft.com/office/officeart/2005/8/layout/list1"/>
    <dgm:cxn modelId="{A77B0D82-D568-1A45-A5A4-1DC1F1267F3D}" type="presParOf" srcId="{D8E4C13D-5BCF-B046-A6E0-83293B6C9A9C}" destId="{19E55F90-995F-1443-903C-6B7927F0BCE1}" srcOrd="15" destOrd="0" presId="urn:microsoft.com/office/officeart/2005/8/layout/list1"/>
    <dgm:cxn modelId="{5F63CC4E-DB40-5A4E-9309-891F7E0B039F}" type="presParOf" srcId="{D8E4C13D-5BCF-B046-A6E0-83293B6C9A9C}" destId="{1022BB59-7F56-B148-A5B9-F96678CE68CC}" srcOrd="16" destOrd="0" presId="urn:microsoft.com/office/officeart/2005/8/layout/list1"/>
    <dgm:cxn modelId="{64E60BD9-DB00-C54E-BD17-A6398C2F8074}" type="presParOf" srcId="{1022BB59-7F56-B148-A5B9-F96678CE68CC}" destId="{9E433C90-4C18-CE49-B8DB-82FB1B8130E3}" srcOrd="0" destOrd="0" presId="urn:microsoft.com/office/officeart/2005/8/layout/list1"/>
    <dgm:cxn modelId="{32FEAD8B-E5F7-AB42-83BD-54752F2E4505}" type="presParOf" srcId="{1022BB59-7F56-B148-A5B9-F96678CE68CC}" destId="{562BDA0B-FAE5-0745-ADFD-F9BA8C230236}" srcOrd="1" destOrd="0" presId="urn:microsoft.com/office/officeart/2005/8/layout/list1"/>
    <dgm:cxn modelId="{781FF7C0-5479-2F48-A089-855BB9E2EEB2}" type="presParOf" srcId="{D8E4C13D-5BCF-B046-A6E0-83293B6C9A9C}" destId="{EFDA2D45-0EC0-3841-A939-C228D3BDCD76}" srcOrd="17" destOrd="0" presId="urn:microsoft.com/office/officeart/2005/8/layout/list1"/>
    <dgm:cxn modelId="{5A15C456-32EB-0A4B-BBC0-D9B697F8B6DD}" type="presParOf" srcId="{D8E4C13D-5BCF-B046-A6E0-83293B6C9A9C}" destId="{2167D0DA-32F0-FC42-B63C-97C6F016A711}" srcOrd="18" destOrd="0" presId="urn:microsoft.com/office/officeart/2005/8/layout/list1"/>
    <dgm:cxn modelId="{13593CFF-1596-2540-AC67-F96E5EA22260}" type="presParOf" srcId="{D8E4C13D-5BCF-B046-A6E0-83293B6C9A9C}" destId="{770C2715-055F-A845-8523-A71F1C265417}" srcOrd="19" destOrd="0" presId="urn:microsoft.com/office/officeart/2005/8/layout/list1"/>
    <dgm:cxn modelId="{8F5C1C62-480E-5F40-BC55-B747A6FFF387}" type="presParOf" srcId="{D8E4C13D-5BCF-B046-A6E0-83293B6C9A9C}" destId="{B40910B2-ADD0-674A-9034-2EC8CC3B5D3E}" srcOrd="20" destOrd="0" presId="urn:microsoft.com/office/officeart/2005/8/layout/list1"/>
    <dgm:cxn modelId="{574BA405-BBFB-EC4D-AA80-C6A5D82BD957}" type="presParOf" srcId="{B40910B2-ADD0-674A-9034-2EC8CC3B5D3E}" destId="{706AD50F-B206-D747-A309-36A0EDD23A33}" srcOrd="0" destOrd="0" presId="urn:microsoft.com/office/officeart/2005/8/layout/list1"/>
    <dgm:cxn modelId="{49F8C2BD-D1F9-914C-AFCB-CD597627FB3A}" type="presParOf" srcId="{B40910B2-ADD0-674A-9034-2EC8CC3B5D3E}" destId="{30ADB106-4ED5-FB4A-B312-DB15347B1932}" srcOrd="1" destOrd="0" presId="urn:microsoft.com/office/officeart/2005/8/layout/list1"/>
    <dgm:cxn modelId="{A96DCF93-A290-D648-97F8-3E6C71FBD976}" type="presParOf" srcId="{D8E4C13D-5BCF-B046-A6E0-83293B6C9A9C}" destId="{5742F5C4-61E8-8944-9C19-46C38ED09ED0}" srcOrd="21" destOrd="0" presId="urn:microsoft.com/office/officeart/2005/8/layout/list1"/>
    <dgm:cxn modelId="{E675D1F9-6E88-E14A-9EBB-D21130CC10E1}" type="presParOf" srcId="{D8E4C13D-5BCF-B046-A6E0-83293B6C9A9C}" destId="{3E575D8C-7C15-724C-BC91-A81F5FFD3FB5}"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A6E6F-5C5E-BE4F-8B1C-1372D573C9CA}">
      <dsp:nvSpPr>
        <dsp:cNvPr id="0" name=""/>
        <dsp:cNvSpPr/>
      </dsp:nvSpPr>
      <dsp:spPr>
        <a:xfrm>
          <a:off x="0" y="210982"/>
          <a:ext cx="7972424" cy="352799"/>
        </a:xfrm>
        <a:prstGeom prst="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7FF2B6A9-994F-0D47-B062-2BCD76AAF934}">
      <dsp:nvSpPr>
        <dsp:cNvPr id="0" name=""/>
        <dsp:cNvSpPr/>
      </dsp:nvSpPr>
      <dsp:spPr>
        <a:xfrm>
          <a:off x="398621" y="4342"/>
          <a:ext cx="5580696" cy="41327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937" tIns="0" rIns="210937"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Contributions to tax-advantaged accounts</a:t>
          </a:r>
        </a:p>
      </dsp:txBody>
      <dsp:txXfrm>
        <a:off x="418796" y="24517"/>
        <a:ext cx="5540346" cy="372929"/>
      </dsp:txXfrm>
    </dsp:sp>
    <dsp:sp modelId="{CEF76F68-085E-854C-AEEF-156D907B83B3}">
      <dsp:nvSpPr>
        <dsp:cNvPr id="0" name=""/>
        <dsp:cNvSpPr/>
      </dsp:nvSpPr>
      <dsp:spPr>
        <a:xfrm>
          <a:off x="0" y="846022"/>
          <a:ext cx="7972424" cy="352799"/>
        </a:xfrm>
        <a:prstGeom prst="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9E5B2338-B6CE-5F46-B980-EE3B2FDE45B5}">
      <dsp:nvSpPr>
        <dsp:cNvPr id="0" name=""/>
        <dsp:cNvSpPr/>
      </dsp:nvSpPr>
      <dsp:spPr>
        <a:xfrm>
          <a:off x="398621" y="639382"/>
          <a:ext cx="5580696" cy="41327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937" tIns="0" rIns="210937"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RMD Planning</a:t>
          </a:r>
        </a:p>
      </dsp:txBody>
      <dsp:txXfrm>
        <a:off x="418796" y="659557"/>
        <a:ext cx="5540346" cy="372929"/>
      </dsp:txXfrm>
    </dsp:sp>
    <dsp:sp modelId="{87A14865-1712-7D46-9723-BDCCD9A9E9C8}">
      <dsp:nvSpPr>
        <dsp:cNvPr id="0" name=""/>
        <dsp:cNvSpPr/>
      </dsp:nvSpPr>
      <dsp:spPr>
        <a:xfrm>
          <a:off x="0" y="1481062"/>
          <a:ext cx="7972424" cy="352799"/>
        </a:xfrm>
        <a:prstGeom prst="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A71FF5D4-C654-C640-B106-973071322C40}">
      <dsp:nvSpPr>
        <dsp:cNvPr id="0" name=""/>
        <dsp:cNvSpPr/>
      </dsp:nvSpPr>
      <dsp:spPr>
        <a:xfrm>
          <a:off x="398621" y="1274422"/>
          <a:ext cx="5580696" cy="41327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937" tIns="0" rIns="210937"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Health Savings Accounts</a:t>
          </a:r>
        </a:p>
      </dsp:txBody>
      <dsp:txXfrm>
        <a:off x="418796" y="1294597"/>
        <a:ext cx="5540346" cy="372929"/>
      </dsp:txXfrm>
    </dsp:sp>
    <dsp:sp modelId="{34E8914E-3741-E84F-BC90-822BD37C4024}">
      <dsp:nvSpPr>
        <dsp:cNvPr id="0" name=""/>
        <dsp:cNvSpPr/>
      </dsp:nvSpPr>
      <dsp:spPr>
        <a:xfrm>
          <a:off x="0" y="2116102"/>
          <a:ext cx="7972424" cy="352799"/>
        </a:xfrm>
        <a:prstGeom prst="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FD1E3208-3FDA-5347-924C-5293C5FF6215}">
      <dsp:nvSpPr>
        <dsp:cNvPr id="0" name=""/>
        <dsp:cNvSpPr/>
      </dsp:nvSpPr>
      <dsp:spPr>
        <a:xfrm>
          <a:off x="398621" y="1909462"/>
          <a:ext cx="5580696" cy="41327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937" tIns="0" rIns="210937"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Timing of Social Security Benefits</a:t>
          </a:r>
        </a:p>
      </dsp:txBody>
      <dsp:txXfrm>
        <a:off x="418796" y="1929637"/>
        <a:ext cx="5540346" cy="372929"/>
      </dsp:txXfrm>
    </dsp:sp>
    <dsp:sp modelId="{2167D0DA-32F0-FC42-B63C-97C6F016A711}">
      <dsp:nvSpPr>
        <dsp:cNvPr id="0" name=""/>
        <dsp:cNvSpPr/>
      </dsp:nvSpPr>
      <dsp:spPr>
        <a:xfrm>
          <a:off x="0" y="2751142"/>
          <a:ext cx="7972424" cy="352799"/>
        </a:xfrm>
        <a:prstGeom prst="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562BDA0B-FAE5-0745-ADFD-F9BA8C230236}">
      <dsp:nvSpPr>
        <dsp:cNvPr id="0" name=""/>
        <dsp:cNvSpPr/>
      </dsp:nvSpPr>
      <dsp:spPr>
        <a:xfrm>
          <a:off x="398621" y="2544502"/>
          <a:ext cx="5580696" cy="41327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937" tIns="0" rIns="210937"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Roth Conversions</a:t>
          </a:r>
        </a:p>
      </dsp:txBody>
      <dsp:txXfrm>
        <a:off x="418796" y="2564677"/>
        <a:ext cx="5540346" cy="372929"/>
      </dsp:txXfrm>
    </dsp:sp>
    <dsp:sp modelId="{3E575D8C-7C15-724C-BC91-A81F5FFD3FB5}">
      <dsp:nvSpPr>
        <dsp:cNvPr id="0" name=""/>
        <dsp:cNvSpPr/>
      </dsp:nvSpPr>
      <dsp:spPr>
        <a:xfrm>
          <a:off x="0" y="3386182"/>
          <a:ext cx="7972424" cy="352799"/>
        </a:xfrm>
        <a:prstGeom prst="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30ADB106-4ED5-FB4A-B312-DB15347B1932}">
      <dsp:nvSpPr>
        <dsp:cNvPr id="0" name=""/>
        <dsp:cNvSpPr/>
      </dsp:nvSpPr>
      <dsp:spPr>
        <a:xfrm>
          <a:off x="398621" y="3179542"/>
          <a:ext cx="5580696" cy="41327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937" tIns="0" rIns="210937"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Staying Informed about tax-law changes</a:t>
          </a:r>
        </a:p>
      </dsp:txBody>
      <dsp:txXfrm>
        <a:off x="418796" y="3199717"/>
        <a:ext cx="5540346" cy="37292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a:t>
            </a:fld>
            <a:endParaRPr lang="en-US"/>
          </a:p>
        </p:txBody>
      </p:sp>
    </p:spTree>
    <p:extLst>
      <p:ext uri="{BB962C8B-B14F-4D97-AF65-F5344CB8AC3E}">
        <p14:creationId xmlns:p14="http://schemas.microsoft.com/office/powerpoint/2010/main" val="966971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“Fast forward over 40 years, and retirees are playing a complex game with ever changing rules – a game where the rules are made by those who also control spending and federal debt. Remember that bill of goods about deferring taxes now for a lower rate down the road. Lets take an in depth look.</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10</a:t>
            </a:fld>
            <a:endParaRPr lang="en-US"/>
          </a:p>
        </p:txBody>
      </p:sp>
    </p:spTree>
    <p:extLst>
      <p:ext uri="{BB962C8B-B14F-4D97-AF65-F5344CB8AC3E}">
        <p14:creationId xmlns:p14="http://schemas.microsoft.com/office/powerpoint/2010/main" val="198975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“Fast forward over 40 years, and retirees are playing a complex game with ever changing rules – a game where the rules are made by those who also control spending and federal debt. Remember that bill of goods about deferring taxes now for a lower rate down the road. Lets take an in depth look.</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3785842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Talk about what Federal debt looked like in 1978 when the rules changed. Total Federal debt was $772 billion which was around 33% of total GDP. Fast Forward to today and Federal debt has exploded. Currently over $30 Trillion in debt which represents 123% of GDP</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2930792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Talk about what Federal debt looked like in 1978 when the rules changed. Total Federal debt was $772 billion which was around 33% of total GDP. Fast Forward to today and Federal debt has exploded. Currently over $30 Trillion in debt which represents 123% of GDP</a:t>
            </a:r>
          </a:p>
          <a:p>
            <a:endParaRPr lang="en-US" b="0" i="0" u="none" strike="noStrike" dirty="0">
              <a:solidFill>
                <a:srgbClr val="212121"/>
              </a:solidFill>
              <a:effectLst/>
              <a:latin typeface="Calibri" panose="020F0502020204030204" pitchFamily="34" charset="0"/>
            </a:endParaRPr>
          </a:p>
          <a:p>
            <a:r>
              <a:rPr lang="en-US" b="0" i="0" u="none" strike="noStrike" dirty="0">
                <a:solidFill>
                  <a:srgbClr val="212121"/>
                </a:solidFill>
                <a:effectLst/>
                <a:latin typeface="Calibri" panose="020F0502020204030204" pitchFamily="34" charset="0"/>
              </a:rPr>
              <a:t>To put things in perspective, today’s Federal debt stands at over $30 trillion dollars, which is more than 123% of GDP. This substantial increase in debt poses significant implications for future tax policy and retirement planning.</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346809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We just looked at Federal debt/spending over time. Now let’s take a look at the highest marginal tax rates over time.</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3725236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We just looked at Federal debt/spending over time. Now let’s take a look at the highest marginal tax rates over time.</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171672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While past performance is not indicative of future results, history offers valuable insights. With Federal debt soaring, what might that imply for future tax rates? Possibly get audience engagement here….ask for opinions.  Slides here serve to graphically illustrate the magnitude of change in Federal debt and to allow pre-retirees and retirees to visually grasp the potential for shifts in tax policy.</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16</a:t>
            </a:fld>
            <a:endParaRPr lang="en-US"/>
          </a:p>
        </p:txBody>
      </p:sp>
    </p:spTree>
    <p:extLst>
      <p:ext uri="{BB962C8B-B14F-4D97-AF65-F5344CB8AC3E}">
        <p14:creationId xmlns:p14="http://schemas.microsoft.com/office/powerpoint/2010/main" val="2164611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While past performance is not indicative of future results, history offers valuable insights. With Federal debt soaring, what might that imply for future tax rates? Possibly get audience engagement here….ask for opinions.  Slides here serve to graphically illustrate the magnitude of change in Federal debt and to allow pre-retirees and retirees to visually grasp the potential for shifts in tax policy.</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17</a:t>
            </a:fld>
            <a:endParaRPr lang="en-US"/>
          </a:p>
        </p:txBody>
      </p:sp>
    </p:spTree>
    <p:extLst>
      <p:ext uri="{BB962C8B-B14F-4D97-AF65-F5344CB8AC3E}">
        <p14:creationId xmlns:p14="http://schemas.microsoft.com/office/powerpoint/2010/main" val="4214363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As interest rates increase, so does the cost of servicing the Federal debt. Higher interest rates mean the government will need to allocate more of its budget to interest payments, leaving less available for other expenses.”</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18</a:t>
            </a:fld>
            <a:endParaRPr lang="en-US"/>
          </a:p>
        </p:txBody>
      </p:sp>
    </p:spTree>
    <p:extLst>
      <p:ext uri="{BB962C8B-B14F-4D97-AF65-F5344CB8AC3E}">
        <p14:creationId xmlns:p14="http://schemas.microsoft.com/office/powerpoint/2010/main" val="1523750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As interest rates increase, so does the cost of servicing the Federal debt. Higher interest rates mean the government will need to allocate more of its budget to interest payments, leaving less available for other expenses.”</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19</a:t>
            </a:fld>
            <a:endParaRPr lang="en-US"/>
          </a:p>
        </p:txBody>
      </p:sp>
    </p:spTree>
    <p:extLst>
      <p:ext uri="{BB962C8B-B14F-4D97-AF65-F5344CB8AC3E}">
        <p14:creationId xmlns:p14="http://schemas.microsoft.com/office/powerpoint/2010/main" val="48725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The cost of debt servicing is becoming an increasing significant portion of the federal budget. The pressure may lead to reduced funding for government programs or could drive a need for increased tax revenue.</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1900742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 The cost of debt servicing is becoming an increasing significant portion of the federal budget. The pressure may lead to reduced funding for government programs or could drive a need for increased tax revenue.</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406659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As the government juggles rising interest payments, it may be compelled to modify tax policies to manage the financial strain.  This could lead to an environment of higher taxation to balance the budget, potentially impacting taxpayers.</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1882716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As the government juggles rising interest payments, it may be compelled to modify tax policies to manage the financial strain.  This could lead to an environment of higher taxation to balance the budget, potentially impacting taxpayers.</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23</a:t>
            </a:fld>
            <a:endParaRPr lang="en-US"/>
          </a:p>
        </p:txBody>
      </p:sp>
    </p:spTree>
    <p:extLst>
      <p:ext uri="{BB962C8B-B14F-4D97-AF65-F5344CB8AC3E}">
        <p14:creationId xmlns:p14="http://schemas.microsoft.com/office/powerpoint/2010/main" val="382328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In an era of rising interest rates and federal debt, it’s essential to prepare for the uncertainty in tax policy. Diversifying your income and utilizing tax-advantaged strategies can help safeguard your retirement against the shifting financial landscape. This section should educate the audience on the implications of rising interest rates in the context of federal debt and how it might directly impact them through changes in tax policy. In this section maybe we show what the impact of a higher tax rate would be vs today’s tax rates on the lump sum they have in qualified accounts.</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1317933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In an era of rising interest rates and federal debt, it’s essential to prepare for the uncertainty in tax policy. Diversifying your income and utilizing tax-advantaged strategies can help safeguard your retirement against the shifting financial landscape. This section should educate the audience on the implications of rising interest rates in the context of federal debt and how it might directly impact them through changes in tax policy. In this section maybe we show what the impact of a higher tax rate would be vs today’s tax rates on the lump sum they have in qualified accounts.</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305506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Today we are in one of the most advantageous tax windows in history. But the Window is set to close a the end of 2025. What can you do now to maximize your retirement?</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335072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in one of the most advantageous tax environments in history, with lower rates made permanent under the One Big Beautiful Bill Act (OBBBA). While there is no longer a set expiration date for these rates, future tax law changes remain possible. What steps can you take now to take advantage of </a:t>
            </a:r>
            <a:r>
              <a:rPr lang="en-US"/>
              <a:t>today’s favorable rates while planning for potential changes ahead?</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2227149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Roth IRAs offer a tax-free income in retirement, allowing you to grow your savings without worrying of future tax rates. Pay the taxes now and gains are tax free. Elude to the fact that the earlier you start these the better off you are.</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2369854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Roth IRAs offer a tax-free income in retirement, allowing you to grow your savings without worrying of future tax rates. Pay the taxes now and gains are tax free. Elude to the fact that the earlier you start these the better off you are.</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50223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 There was a time when retirement was a milestone celebrated with a party, cake, a gold watch, and a promise of a stable income. This was a reality before the Revenue Act of 1978.</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Based on market conditions and current tax rates, today might be a great time to do a Roth conversion. The tradeoff is paying taxes today at a known rate and receiving tax free growth. This could save you a lot of money in the long run and provide a more comfortable retirement.</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437229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Based on market conditions and current tax rates, today might be a great time to do a Roth conversion. The tradeoff is paying taxes today at a known rate and receiving tax free growth. This could save you a lot of money in the long run and provide a more comfortable retirement.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31</a:t>
            </a:fld>
            <a:endParaRPr lang="en-US"/>
          </a:p>
        </p:txBody>
      </p:sp>
    </p:spTree>
    <p:extLst>
      <p:ext uri="{BB962C8B-B14F-4D97-AF65-F5344CB8AC3E}">
        <p14:creationId xmlns:p14="http://schemas.microsoft.com/office/powerpoint/2010/main" val="301422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talk about how to most people “life insurance” is a bad word. Most think you have to pass away for anyone to see the benefits of it. Talk about how life insurance policies under tax section 7702 can offer another avenue to accumulate cash value on a tax-advantage basis. Can talk about the other living benefits of life insurance.</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32</a:t>
            </a:fld>
            <a:endParaRPr lang="en-US"/>
          </a:p>
        </p:txBody>
      </p:sp>
    </p:spTree>
    <p:extLst>
      <p:ext uri="{BB962C8B-B14F-4D97-AF65-F5344CB8AC3E}">
        <p14:creationId xmlns:p14="http://schemas.microsoft.com/office/powerpoint/2010/main" val="1867928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 talk about how to most people “life insurance” is a bad word. Most think you have to pass away for anyone to see the benefits of it. Talk about how life insurance policies under tax section 7702 can offer another avenue to accumulate cash value on a tax-advantage basis. Can talk about the other living benefits of life insurance.</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33</a:t>
            </a:fld>
            <a:endParaRPr lang="en-US"/>
          </a:p>
        </p:txBody>
      </p:sp>
    </p:spTree>
    <p:extLst>
      <p:ext uri="{BB962C8B-B14F-4D97-AF65-F5344CB8AC3E}">
        <p14:creationId xmlns:p14="http://schemas.microsoft.com/office/powerpoint/2010/main" val="1457256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Talk about the other ways to reduce taxes in retirement. From having HSA to strategic ways to WD money from retirement accounts.</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34</a:t>
            </a:fld>
            <a:endParaRPr lang="en-US"/>
          </a:p>
        </p:txBody>
      </p:sp>
    </p:spTree>
    <p:extLst>
      <p:ext uri="{BB962C8B-B14F-4D97-AF65-F5344CB8AC3E}">
        <p14:creationId xmlns:p14="http://schemas.microsoft.com/office/powerpoint/2010/main" val="2664297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 Talk about the other ways to reduce taxes in retirement. From having HSA to strategic ways to WD money from retirement accounts.</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35</a:t>
            </a:fld>
            <a:endParaRPr lang="en-US"/>
          </a:p>
        </p:txBody>
      </p:sp>
    </p:spTree>
    <p:extLst>
      <p:ext uri="{BB962C8B-B14F-4D97-AF65-F5344CB8AC3E}">
        <p14:creationId xmlns:p14="http://schemas.microsoft.com/office/powerpoint/2010/main" val="1532237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 The great thing about the impact taxes will have on your retirement is you can have a direct impact on your own plan. The bad news is if you don’t take action the Government will ha plan for you. One you probably won’t like.</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493354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358325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For decades, employees spent their working years at the same company. Upon retirement, they enjoyed the fruits of their labor with a reliable pension check. Employees were loyal to employers and employers took care of their own. Not only were retirees provided with consistent predictable income, they also didn’t have to take on big risks with their investments (possibly show a chart of stock market volume prior to 1978 vs today)</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a:t>
            </a:fld>
            <a:endParaRPr lang="en-US"/>
          </a:p>
        </p:txBody>
      </p:sp>
    </p:spTree>
    <p:extLst>
      <p:ext uri="{BB962C8B-B14F-4D97-AF65-F5344CB8AC3E}">
        <p14:creationId xmlns:p14="http://schemas.microsoft.com/office/powerpoint/2010/main" val="337288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libri" panose="020F0502020204030204" pitchFamily="34" charset="0"/>
              </a:rPr>
              <a:t>For decades, employees spent their working years at the same company. Upon retirement, they enjoyed the fruits of their labor with a reliable pension check. Employees were loyal to employers and employers took care of their own. Not only were retirees provided with consistent predictable income, they also didn’t have to take on big risks with their investments (possibly show a chart of stock market volume prior to 1978 vs today)</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88745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The Revenue Act of 1978 changed the retirement landscape forever. The immediate impacts were that it shifted the responsibility of retirement from the employer to the employee with the creation of the qualified account (and the phasing out of the pension). Could show the percentage of companies that provided pension income prior to 1978 vs. today. Also allude to the fact that the shift in responsibilities was a big change but there were bigger problems coming that nobody could imagine.</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1331583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The Revenue Act of 1978 changed the retirement landscape forever. The immediate impacts were that it shifted the responsibility of retirement from the employer to the employee with the creation of the qualified account (and the phasing out of the pension). Could show the percentage of companies that provided pension income prior to 1978 vs. today. Also allude to the fact that the shift in responsibilities was a big change but there were bigger problems coming that nobody could imagine.</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1860350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When the Revenue Act of 1978 was sold to the public the financial landscape in America was much different. It was the late 1970’s and income tax rates were extremely high and Federal Debt was low. The public was sold a bill of goods that tax rates would be lower in retirement.</a:t>
            </a: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306637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When the Revenue Act of 1978 was sold to the public the financial landscape in America was much different. It was the late 1970’s and income tax rates were extremely high and Federal Debt was low. The public was sold a bill of goods that tax rates would be lower in retirement.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131942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8D44-3CAB-7C53-0DE7-A03B13442F0C}"/>
              </a:ext>
            </a:extLst>
          </p:cNvPr>
          <p:cNvSpPr>
            <a:spLocks noGrp="1"/>
          </p:cNvSpPr>
          <p:nvPr>
            <p:ph type="ctrTitle" hasCustomPrompt="1"/>
          </p:nvPr>
        </p:nvSpPr>
        <p:spPr>
          <a:xfrm>
            <a:off x="1524000" y="1122363"/>
            <a:ext cx="9144000" cy="2387600"/>
          </a:xfrm>
        </p:spPr>
        <p:txBody>
          <a:bodyPr anchor="b">
            <a:normAutofit/>
          </a:bodyPr>
          <a:lstStyle>
            <a:lvl1pPr algn="ctr">
              <a:defRPr sz="5400" b="1" i="0">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122C061-3AD4-8090-084A-10DA67D18BB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t>CLICK TO EDIT MASTER </a:t>
            </a:r>
            <a:br>
              <a:rPr lang="en-US" dirty="0"/>
            </a:br>
            <a:r>
              <a:rPr lang="en-US" dirty="0"/>
              <a:t>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91AEDB09-BC82-AC23-BF2E-7E05657E39F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6DF8A4C1-14E4-0D5F-E6C8-6C3682AA819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A72EC737-9534-D6C1-019C-AAFF8762405C}"/>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A41878-632C-9D62-0F6B-532EC0B9D601}"/>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2BC36C42-4C1A-7408-8D6A-A69D6DABE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8B59ECA6-B6FF-49CC-F3CD-0D53F5FC33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Box 13">
            <a:extLst>
              <a:ext uri="{FF2B5EF4-FFF2-40B4-BE49-F238E27FC236}">
                <a16:creationId xmlns:a16="http://schemas.microsoft.com/office/drawing/2014/main" id="{ABF17193-F761-2159-4BD5-F94DE7BAE994}"/>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5" name="TextBox 14">
            <a:extLst>
              <a:ext uri="{FF2B5EF4-FFF2-40B4-BE49-F238E27FC236}">
                <a16:creationId xmlns:a16="http://schemas.microsoft.com/office/drawing/2014/main" id="{DB44A000-DDE3-28D7-3912-26A0200ADA1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EE9EB98-13D1-CA0D-43BF-9EBE9EB6E629}"/>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8A9928-D23D-3692-89F6-E227571107F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61BDAA5-86BA-A2CA-C4BA-DA3827B93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3" name="TextBox 12">
            <a:extLst>
              <a:ext uri="{FF2B5EF4-FFF2-40B4-BE49-F238E27FC236}">
                <a16:creationId xmlns:a16="http://schemas.microsoft.com/office/drawing/2014/main" id="{2F2B6393-C3CD-7524-EE3F-8E248A09E69B}"/>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4" name="TextBox 13">
            <a:extLst>
              <a:ext uri="{FF2B5EF4-FFF2-40B4-BE49-F238E27FC236}">
                <a16:creationId xmlns:a16="http://schemas.microsoft.com/office/drawing/2014/main" id="{D735DEB8-4DE5-B8E5-B912-8EAAD36A31D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DF03EBE-2BD7-2020-8AB4-112C5F9A5F05}"/>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DBF15D-C946-39AD-6490-0A9E494742DB}"/>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 company name&#10;&#10;Description automatically generated">
            <a:extLst>
              <a:ext uri="{FF2B5EF4-FFF2-40B4-BE49-F238E27FC236}">
                <a16:creationId xmlns:a16="http://schemas.microsoft.com/office/drawing/2014/main" id="{71342203-8F78-E6F2-8F40-6089C44B3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5" name="TextBox 14">
            <a:extLst>
              <a:ext uri="{FF2B5EF4-FFF2-40B4-BE49-F238E27FC236}">
                <a16:creationId xmlns:a16="http://schemas.microsoft.com/office/drawing/2014/main" id="{8CB82A9C-5A5E-F6EA-2E34-7D297A8F6085}"/>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6" name="TextBox 15">
            <a:extLst>
              <a:ext uri="{FF2B5EF4-FFF2-40B4-BE49-F238E27FC236}">
                <a16:creationId xmlns:a16="http://schemas.microsoft.com/office/drawing/2014/main" id="{A14CBE5A-6342-A231-5E6F-FC49D0022AC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1E6D32F-7FF0-3F8A-8C96-47CD2C8F4C60}"/>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662DFB-783E-29A5-25D4-4782A7691FA9}"/>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pic>
        <p:nvPicPr>
          <p:cNvPr id="10" name="Picture 9" descr="Logo, company name&#10;&#10;Description automatically generated">
            <a:extLst>
              <a:ext uri="{FF2B5EF4-FFF2-40B4-BE49-F238E27FC236}">
                <a16:creationId xmlns:a16="http://schemas.microsoft.com/office/drawing/2014/main" id="{40F0324E-FEC7-AF8D-6687-38218B0820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1" name="TextBox 10">
            <a:extLst>
              <a:ext uri="{FF2B5EF4-FFF2-40B4-BE49-F238E27FC236}">
                <a16:creationId xmlns:a16="http://schemas.microsoft.com/office/drawing/2014/main" id="{326CA147-AA66-70F9-AA0B-B30F9B2E773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2" name="TextBox 11">
            <a:extLst>
              <a:ext uri="{FF2B5EF4-FFF2-40B4-BE49-F238E27FC236}">
                <a16:creationId xmlns:a16="http://schemas.microsoft.com/office/drawing/2014/main" id="{C66C4FA9-438C-905D-CE5E-B68A130A5628}"/>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39D77C0-FCF6-B2DA-72DF-41AA7CB629F8}"/>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005BF2-E2F9-CD5E-902F-E96BFAC2500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7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8000">
                <a:schemeClr val="tx2">
                  <a:lumMod val="50000"/>
                </a:schemeClr>
              </a:gs>
              <a:gs pos="77000">
                <a:schemeClr val="tx2">
                  <a:lumMod val="40000"/>
                  <a:lumOff val="60000"/>
                </a:schemeClr>
              </a:gs>
              <a:gs pos="0">
                <a:schemeClr val="tx2">
                  <a:lumMod val="20000"/>
                  <a:lumOff val="80000"/>
                </a:schemeClr>
              </a:gs>
              <a:gs pos="14000">
                <a:schemeClr val="tx2"/>
              </a:gs>
              <a:gs pos="54999">
                <a:schemeClr val="tx2"/>
              </a:gs>
              <a:gs pos="95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p:titleStyle>
    <p:body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fiscaldata.treasury.gov/americas-finance-guide/national-deb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www.bls.gov/news.release/pdf/ebs2.pdf" TargetMode="External"/><Relationship Id="rId4" Type="http://schemas.openxmlformats.org/officeDocument/2006/relationships/hyperlink" Target="https://archive.nytimes.com/economix.blogs.nytimes.com/2009/09/03/pensions-1980-vs-toda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cards&#10;&#10;Description automatically generated">
            <a:extLst>
              <a:ext uri="{FF2B5EF4-FFF2-40B4-BE49-F238E27FC236}">
                <a16:creationId xmlns:a16="http://schemas.microsoft.com/office/drawing/2014/main" id="{33250C22-901C-307F-9E01-0EC4A10B19E6}"/>
              </a:ext>
            </a:extLst>
          </p:cNvPr>
          <p:cNvPicPr>
            <a:picLocks noChangeAspect="1"/>
          </p:cNvPicPr>
          <p:nvPr/>
        </p:nvPicPr>
        <p:blipFill rotWithShape="1">
          <a:blip r:embed="rId3"/>
          <a:srcRect b="19763"/>
          <a:stretch/>
        </p:blipFill>
        <p:spPr>
          <a:xfrm>
            <a:off x="0" y="0"/>
            <a:ext cx="12192000" cy="5535385"/>
          </a:xfrm>
          <a:prstGeom prst="rect">
            <a:avLst/>
          </a:prstGeom>
        </p:spPr>
      </p:pic>
      <p:sp>
        <p:nvSpPr>
          <p:cNvPr id="4" name="TextBox 3">
            <a:extLst>
              <a:ext uri="{FF2B5EF4-FFF2-40B4-BE49-F238E27FC236}">
                <a16:creationId xmlns:a16="http://schemas.microsoft.com/office/drawing/2014/main" id="{5DD31EC6-AC0C-B646-8CF2-00C0E25B3924}"/>
              </a:ext>
            </a:extLst>
          </p:cNvPr>
          <p:cNvSpPr txBox="1"/>
          <p:nvPr/>
        </p:nvSpPr>
        <p:spPr>
          <a:xfrm>
            <a:off x="356433" y="816918"/>
            <a:ext cx="10227276" cy="1918089"/>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7000"/>
              </a:lnSpc>
            </a:pPr>
            <a:r>
              <a:rPr lang="en-US" sz="4800" dirty="0">
                <a:solidFill>
                  <a:schemeClr val="bg1"/>
                </a:solidFill>
                <a:latin typeface="Arial Nova Cond" panose="020F0502020204030204" pitchFamily="34" charset="0"/>
                <a:cs typeface="Arial Nova Cond" panose="020F0502020204030204" pitchFamily="34" charset="0"/>
              </a:rPr>
              <a:t>THE</a:t>
            </a:r>
            <a:r>
              <a:rPr lang="en-US" sz="5400" b="1" dirty="0">
                <a:solidFill>
                  <a:schemeClr val="bg1"/>
                </a:solidFill>
                <a:latin typeface="Arial Nova Cond" panose="020F0502020204030204" pitchFamily="34" charset="0"/>
                <a:cs typeface="Arial Nova Cond" panose="020F0502020204030204" pitchFamily="34" charset="0"/>
              </a:rPr>
              <a:t> </a:t>
            </a:r>
            <a:r>
              <a:rPr lang="en-US" sz="8800" b="1" dirty="0">
                <a:solidFill>
                  <a:schemeClr val="bg1"/>
                </a:solidFill>
                <a:latin typeface="Arial Nova Cond" panose="020F0502020204030204" pitchFamily="34" charset="0"/>
                <a:cs typeface="Arial Nova Cond" panose="020F0502020204030204" pitchFamily="34" charset="0"/>
              </a:rPr>
              <a:t>GREATEST</a:t>
            </a:r>
            <a:endParaRPr lang="en-US" sz="11500" b="1" dirty="0">
              <a:solidFill>
                <a:schemeClr val="bg1"/>
              </a:solidFill>
              <a:latin typeface="Arial Nova Cond" panose="020F0502020204030204" pitchFamily="34" charset="0"/>
              <a:cs typeface="Arial Nova Cond" panose="020F0502020204030204" pitchFamily="34" charset="0"/>
            </a:endParaRPr>
          </a:p>
          <a:p>
            <a:pPr>
              <a:lnSpc>
                <a:spcPts val="7000"/>
              </a:lnSpc>
            </a:pPr>
            <a:r>
              <a:rPr lang="en-US" sz="8800" b="1" dirty="0">
                <a:solidFill>
                  <a:schemeClr val="bg1"/>
                </a:solidFill>
                <a:latin typeface="Arial Nova Cond" panose="020F0502020204030204" pitchFamily="34" charset="0"/>
                <a:cs typeface="Arial Nova Cond" panose="020F0502020204030204" pitchFamily="34" charset="0"/>
              </a:rPr>
              <a:t>TRICK</a:t>
            </a:r>
            <a:endParaRPr lang="en-US" sz="6000" dirty="0">
              <a:solidFill>
                <a:schemeClr val="bg1"/>
              </a:solidFill>
              <a:latin typeface="Arial Nova Cond" panose="020F0502020204030204" pitchFamily="34" charset="0"/>
              <a:cs typeface="Arial Nova Cond" panose="020F0502020204030204" pitchFamily="34" charset="0"/>
            </a:endParaRPr>
          </a:p>
        </p:txBody>
      </p:sp>
      <p:sp>
        <p:nvSpPr>
          <p:cNvPr id="5" name="TextBox 4">
            <a:extLst>
              <a:ext uri="{FF2B5EF4-FFF2-40B4-BE49-F238E27FC236}">
                <a16:creationId xmlns:a16="http://schemas.microsoft.com/office/drawing/2014/main" id="{1D2B9C88-496B-B8DF-0E2B-D61F4DFC6A41}"/>
              </a:ext>
            </a:extLst>
          </p:cNvPr>
          <p:cNvSpPr txBox="1"/>
          <p:nvPr/>
        </p:nvSpPr>
        <p:spPr>
          <a:xfrm>
            <a:off x="3189514" y="1463814"/>
            <a:ext cx="5812971" cy="707886"/>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000" dirty="0">
                <a:solidFill>
                  <a:schemeClr val="bg1"/>
                </a:solidFill>
                <a:latin typeface="Arial Nova Cond" panose="020F0502020204030204" pitchFamily="34" charset="0"/>
                <a:cs typeface="Arial Nova Cond" panose="020F0502020204030204" pitchFamily="34" charset="0"/>
              </a:rPr>
              <a:t>EVER PLAYED</a:t>
            </a:r>
            <a:endParaRPr lang="en-US" sz="4000" dirty="0"/>
          </a:p>
        </p:txBody>
      </p:sp>
      <p:sp>
        <p:nvSpPr>
          <p:cNvPr id="6" name="TextBox 5">
            <a:extLst>
              <a:ext uri="{FF2B5EF4-FFF2-40B4-BE49-F238E27FC236}">
                <a16:creationId xmlns:a16="http://schemas.microsoft.com/office/drawing/2014/main" id="{B7F9D046-D6F7-299C-7608-97C5CB35F5DF}"/>
              </a:ext>
            </a:extLst>
          </p:cNvPr>
          <p:cNvSpPr txBox="1"/>
          <p:nvPr/>
        </p:nvSpPr>
        <p:spPr>
          <a:xfrm>
            <a:off x="356433" y="4392385"/>
            <a:ext cx="8056695" cy="707886"/>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000" dirty="0">
                <a:solidFill>
                  <a:schemeClr val="tx2"/>
                </a:solidFill>
                <a:latin typeface="Arial Nova Cond" panose="020F0502020204030204" pitchFamily="34" charset="0"/>
                <a:cs typeface="Arial Nova Cond" panose="020F0502020204030204" pitchFamily="34" charset="0"/>
              </a:rPr>
              <a:t>A GUIDE TO TAXES IN RETIREMENT</a:t>
            </a:r>
            <a:endParaRPr lang="en-US" sz="4000" dirty="0">
              <a:solidFill>
                <a:schemeClr val="tx2"/>
              </a:solidFill>
            </a:endParaRPr>
          </a:p>
        </p:txBody>
      </p:sp>
      <p:sp>
        <p:nvSpPr>
          <p:cNvPr id="2" name="Subtitle 2">
            <a:extLst>
              <a:ext uri="{FF2B5EF4-FFF2-40B4-BE49-F238E27FC236}">
                <a16:creationId xmlns:a16="http://schemas.microsoft.com/office/drawing/2014/main" id="{99204C76-BB85-4F73-DCDE-3837A9D531B9}"/>
              </a:ext>
            </a:extLst>
          </p:cNvPr>
          <p:cNvSpPr txBox="1">
            <a:spLocks/>
          </p:cNvSpPr>
          <p:nvPr/>
        </p:nvSpPr>
        <p:spPr>
          <a:xfrm>
            <a:off x="1524000" y="5139781"/>
            <a:ext cx="9144000" cy="228177"/>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rPr>
              <a:t>Information is Current as of January 2026</a:t>
            </a:r>
          </a:p>
          <a:p>
            <a:endParaRPr lang="en-US" dirty="0"/>
          </a:p>
        </p:txBody>
      </p:sp>
      <p:pic>
        <p:nvPicPr>
          <p:cNvPr id="7" name="Picture 6" descr="Logo, company name&#10;&#10;Description automatically generated">
            <a:extLst>
              <a:ext uri="{FF2B5EF4-FFF2-40B4-BE49-F238E27FC236}">
                <a16:creationId xmlns:a16="http://schemas.microsoft.com/office/drawing/2014/main" id="{314C49B5-78ED-3D15-BDC4-1524A320E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rotWithShape="1">
          <a:blip r:embed="rId3"/>
          <a:srcRect t="8239" b="1359"/>
          <a:stretch/>
        </p:blipFill>
        <p:spPr>
          <a:xfrm>
            <a:off x="0" y="-9025"/>
            <a:ext cx="12192000" cy="5523031"/>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5649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408D04-A00D-B002-AE2C-3E39B0D5246E}"/>
              </a:ext>
            </a:extLst>
          </p:cNvPr>
          <p:cNvSpPr txBox="1"/>
          <p:nvPr/>
        </p:nvSpPr>
        <p:spPr>
          <a:xfrm>
            <a:off x="1159476" y="4202332"/>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ova Cond" panose="020F0502020204030204" pitchFamily="34" charset="0"/>
                <a:cs typeface="Arial Nova Cond" panose="020F0502020204030204" pitchFamily="34" charset="0"/>
              </a:rPr>
              <a:t>THE GAME IS ALWAYS CHANGING</a:t>
            </a:r>
          </a:p>
        </p:txBody>
      </p:sp>
      <p:pic>
        <p:nvPicPr>
          <p:cNvPr id="10" name="Picture 9">
            <a:extLst>
              <a:ext uri="{FF2B5EF4-FFF2-40B4-BE49-F238E27FC236}">
                <a16:creationId xmlns:a16="http://schemas.microsoft.com/office/drawing/2014/main" id="{75529359-F091-2422-AFBF-9FF39E6EAD5A}"/>
              </a:ext>
            </a:extLst>
          </p:cNvPr>
          <p:cNvPicPr>
            <a:picLocks noChangeAspect="1"/>
          </p:cNvPicPr>
          <p:nvPr/>
        </p:nvPicPr>
        <p:blipFill rotWithShape="1">
          <a:blip r:embed="rId3"/>
          <a:srcRect t="8239" r="93682" b="1359"/>
          <a:stretch/>
        </p:blipFill>
        <p:spPr>
          <a:xfrm>
            <a:off x="0" y="-861"/>
            <a:ext cx="770256" cy="5523031"/>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3312"/>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12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462E7-699A-09A2-303D-29F1F7D4DEB7}"/>
              </a:ext>
            </a:extLst>
          </p:cNvPr>
          <p:cNvSpPr/>
          <p:nvPr/>
        </p:nvSpPr>
        <p:spPr>
          <a:xfrm>
            <a:off x="6400800" y="0"/>
            <a:ext cx="5791200" cy="5519057"/>
          </a:xfrm>
          <a:custGeom>
            <a:avLst/>
            <a:gdLst>
              <a:gd name="connsiteX0" fmla="*/ 0 w 5791200"/>
              <a:gd name="connsiteY0" fmla="*/ 0 h 5519057"/>
              <a:gd name="connsiteX1" fmla="*/ 5791200 w 5791200"/>
              <a:gd name="connsiteY1" fmla="*/ 0 h 5519057"/>
              <a:gd name="connsiteX2" fmla="*/ 5791200 w 5791200"/>
              <a:gd name="connsiteY2" fmla="*/ 5519057 h 5519057"/>
              <a:gd name="connsiteX3" fmla="*/ 0 w 5791200"/>
              <a:gd name="connsiteY3" fmla="*/ 5519057 h 5519057"/>
              <a:gd name="connsiteX4" fmla="*/ 0 w 5791200"/>
              <a:gd name="connsiteY4" fmla="*/ 0 h 5519057"/>
              <a:gd name="connsiteX0" fmla="*/ 5012872 w 5791200"/>
              <a:gd name="connsiteY0" fmla="*/ 0 h 5519057"/>
              <a:gd name="connsiteX1" fmla="*/ 5791200 w 5791200"/>
              <a:gd name="connsiteY1" fmla="*/ 0 h 5519057"/>
              <a:gd name="connsiteX2" fmla="*/ 5791200 w 5791200"/>
              <a:gd name="connsiteY2" fmla="*/ 5519057 h 5519057"/>
              <a:gd name="connsiteX3" fmla="*/ 0 w 5791200"/>
              <a:gd name="connsiteY3" fmla="*/ 5519057 h 5519057"/>
              <a:gd name="connsiteX4" fmla="*/ 5012872 w 5791200"/>
              <a:gd name="connsiteY4" fmla="*/ 0 h 551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00" h="5519057">
                <a:moveTo>
                  <a:pt x="5012872" y="0"/>
                </a:moveTo>
                <a:lnTo>
                  <a:pt x="5791200" y="0"/>
                </a:lnTo>
                <a:lnTo>
                  <a:pt x="5791200" y="5519057"/>
                </a:lnTo>
                <a:lnTo>
                  <a:pt x="0" y="5519057"/>
                </a:lnTo>
                <a:lnTo>
                  <a:pt x="5012872" y="0"/>
                </a:lnTo>
                <a:close/>
              </a:path>
            </a:pathLst>
          </a:cu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THE COMPLEX GAME OF TAXES </a:t>
            </a:r>
            <a:br>
              <a:rPr lang="en-US" spc="-150" dirty="0">
                <a:solidFill>
                  <a:schemeClr val="accent5"/>
                </a:solidFill>
              </a:rPr>
            </a:br>
            <a:r>
              <a:rPr lang="en-US" spc="-150" dirty="0">
                <a:solidFill>
                  <a:schemeClr val="accent5"/>
                </a:solidFill>
              </a:rPr>
              <a:t>IN RETIREMENT</a:t>
            </a:r>
            <a:endParaRPr lang="en-US" b="0" dirty="0">
              <a:solidFill>
                <a:schemeClr val="accent5"/>
              </a:solidFill>
            </a:endParaRPr>
          </a:p>
        </p:txBody>
      </p:sp>
      <p:sp>
        <p:nvSpPr>
          <p:cNvPr id="3" name="Content Placeholder 2">
            <a:extLst>
              <a:ext uri="{FF2B5EF4-FFF2-40B4-BE49-F238E27FC236}">
                <a16:creationId xmlns:a16="http://schemas.microsoft.com/office/drawing/2014/main" id="{2210AE3B-C1A5-DA1D-5005-42F392531097}"/>
              </a:ext>
            </a:extLst>
          </p:cNvPr>
          <p:cNvSpPr>
            <a:spLocks noGrp="1"/>
          </p:cNvSpPr>
          <p:nvPr>
            <p:ph sz="half" idx="1"/>
          </p:nvPr>
        </p:nvSpPr>
        <p:spPr>
          <a:xfrm>
            <a:off x="838199" y="1919173"/>
            <a:ext cx="6003472" cy="3446917"/>
          </a:xfrm>
        </p:spPr>
        <p:txBody>
          <a:bodyPr>
            <a:normAutofit/>
          </a:bodyPr>
          <a:lstStyle/>
          <a:p>
            <a:r>
              <a:rPr lang="en-US" b="0" i="0" u="none" strike="noStrike" dirty="0">
                <a:solidFill>
                  <a:srgbClr val="212121"/>
                </a:solidFill>
                <a:effectLst/>
              </a:rPr>
              <a:t>Fast forward over 40 years, and retirees are playing a complex game with ever changing rules </a:t>
            </a:r>
          </a:p>
          <a:p>
            <a:r>
              <a:rPr lang="en-US" b="0" i="0" u="none" strike="noStrike" dirty="0">
                <a:solidFill>
                  <a:srgbClr val="212121"/>
                </a:solidFill>
                <a:effectLst/>
              </a:rPr>
              <a:t>Remember that bill of goods about deferring taxes now for a lower rate down the road. </a:t>
            </a:r>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414724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29A66F-D69C-7746-340A-1E3104D7DB9B}"/>
              </a:ext>
            </a:extLst>
          </p:cNvPr>
          <p:cNvPicPr>
            <a:picLocks noChangeAspect="1"/>
          </p:cNvPicPr>
          <p:nvPr/>
        </p:nvPicPr>
        <p:blipFill rotWithShape="1">
          <a:blip r:embed="rId3"/>
          <a:srcRect t="32463" r="24677" b="7385"/>
          <a:stretch/>
        </p:blipFill>
        <p:spPr>
          <a:xfrm>
            <a:off x="0" y="0"/>
            <a:ext cx="12192000" cy="5527963"/>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40162"/>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F11227-4CB1-55AF-1438-B8C25C2E5451}"/>
              </a:ext>
            </a:extLst>
          </p:cNvPr>
          <p:cNvSpPr txBox="1"/>
          <p:nvPr/>
        </p:nvSpPr>
        <p:spPr>
          <a:xfrm>
            <a:off x="1159476" y="3888823"/>
            <a:ext cx="10227276" cy="1374735"/>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ova Cond" panose="020F0502020204030204" pitchFamily="34" charset="0"/>
                <a:cs typeface="Arial Nova Cond" panose="020F0502020204030204" pitchFamily="34" charset="0"/>
              </a:rPr>
              <a:t>THE RISING TIDE OF </a:t>
            </a:r>
            <a:br>
              <a:rPr lang="en-US" sz="5400" b="1" dirty="0">
                <a:solidFill>
                  <a:schemeClr val="bg1"/>
                </a:solidFill>
                <a:latin typeface="Arial Nova Cond" panose="020F0502020204030204" pitchFamily="34" charset="0"/>
                <a:cs typeface="Arial Nova Cond" panose="020F0502020204030204" pitchFamily="34" charset="0"/>
              </a:rPr>
            </a:br>
            <a:r>
              <a:rPr lang="en-US" sz="5400" b="1" dirty="0">
                <a:solidFill>
                  <a:schemeClr val="bg1"/>
                </a:solidFill>
                <a:latin typeface="Arial Nova Cond" panose="020F0502020204030204" pitchFamily="34" charset="0"/>
                <a:cs typeface="Arial Nova Cond" panose="020F0502020204030204" pitchFamily="34" charset="0"/>
              </a:rPr>
              <a:t>FEDERAL DEBT</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10" name="Picture 9">
            <a:extLst>
              <a:ext uri="{FF2B5EF4-FFF2-40B4-BE49-F238E27FC236}">
                <a16:creationId xmlns:a16="http://schemas.microsoft.com/office/drawing/2014/main" id="{1B704B07-6D6C-65D0-72A8-0EA9E9C94BD8}"/>
              </a:ext>
            </a:extLst>
          </p:cNvPr>
          <p:cNvPicPr>
            <a:picLocks noChangeAspect="1"/>
          </p:cNvPicPr>
          <p:nvPr/>
        </p:nvPicPr>
        <p:blipFill rotWithShape="1">
          <a:blip r:embed="rId3"/>
          <a:srcRect l="-1" t="32463" r="95242" b="7385"/>
          <a:stretch/>
        </p:blipFill>
        <p:spPr>
          <a:xfrm>
            <a:off x="0" y="0"/>
            <a:ext cx="770257" cy="5527963"/>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46983"/>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6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F7332B-E9C5-F93F-2137-EA05A2ED941A}"/>
              </a:ext>
            </a:extLst>
          </p:cNvPr>
          <p:cNvPicPr>
            <a:picLocks noChangeAspect="1"/>
          </p:cNvPicPr>
          <p:nvPr/>
        </p:nvPicPr>
        <p:blipFill>
          <a:blip r:embed="rId3"/>
          <a:srcRect/>
          <a:stretch/>
        </p:blipFill>
        <p:spPr>
          <a:xfrm>
            <a:off x="2177606" y="1176369"/>
            <a:ext cx="7836788" cy="1110726"/>
          </a:xfrm>
          <a:prstGeom prst="rect">
            <a:avLst/>
          </a:prstGeom>
        </p:spPr>
      </p:pic>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Title 3">
            <a:extLst>
              <a:ext uri="{FF2B5EF4-FFF2-40B4-BE49-F238E27FC236}">
                <a16:creationId xmlns:a16="http://schemas.microsoft.com/office/drawing/2014/main" id="{FF71007D-A75B-BAFC-EEBC-D02DA060CD13}"/>
              </a:ext>
            </a:extLst>
          </p:cNvPr>
          <p:cNvSpPr>
            <a:spLocks noGrp="1"/>
          </p:cNvSpPr>
          <p:nvPr>
            <p:ph type="title"/>
          </p:nvPr>
        </p:nvSpPr>
        <p:spPr>
          <a:xfrm>
            <a:off x="838200" y="365125"/>
            <a:ext cx="10515600" cy="1325563"/>
          </a:xfrm>
        </p:spPr>
        <p:txBody>
          <a:bodyPr/>
          <a:lstStyle/>
          <a:p>
            <a:r>
              <a:rPr lang="en-US" spc="-150" dirty="0">
                <a:solidFill>
                  <a:schemeClr val="accent5"/>
                </a:solidFill>
              </a:rPr>
              <a:t>FEDERAL DEBT</a:t>
            </a:r>
            <a:endParaRPr lang="en-US" b="0" dirty="0">
              <a:solidFill>
                <a:schemeClr val="accent5"/>
              </a:solidFill>
            </a:endParaRPr>
          </a:p>
        </p:txBody>
      </p:sp>
      <p:sp>
        <p:nvSpPr>
          <p:cNvPr id="38" name="TextBox 37">
            <a:extLst>
              <a:ext uri="{FF2B5EF4-FFF2-40B4-BE49-F238E27FC236}">
                <a16:creationId xmlns:a16="http://schemas.microsoft.com/office/drawing/2014/main" id="{B9B331D7-647E-36F4-7951-801B7D2BB9B6}"/>
              </a:ext>
            </a:extLst>
          </p:cNvPr>
          <p:cNvSpPr txBox="1"/>
          <p:nvPr/>
        </p:nvSpPr>
        <p:spPr>
          <a:xfrm>
            <a:off x="1782460" y="5194811"/>
            <a:ext cx="8737157" cy="215444"/>
          </a:xfrm>
          <a:prstGeom prst="rect">
            <a:avLst/>
          </a:prstGeom>
          <a:noFill/>
        </p:spPr>
        <p:txBody>
          <a:bodyPr wrap="square" rtlCol="0">
            <a:spAutoFit/>
          </a:bodyPr>
          <a:lstStyle/>
          <a:p>
            <a:pPr algn="ctr"/>
            <a:r>
              <a:rPr lang="en-US" sz="800" i="1" dirty="0">
                <a:solidFill>
                  <a:schemeClr val="accent5"/>
                </a:solidFill>
                <a:latin typeface="Arial" panose="020B0604020202020204" pitchFamily="34" charset="0"/>
                <a:cs typeface="Arial" panose="020B0604020202020204" pitchFamily="34" charset="0"/>
              </a:rPr>
              <a:t>https://</a:t>
            </a:r>
            <a:r>
              <a:rPr lang="en-US" sz="800" i="1" dirty="0" err="1">
                <a:solidFill>
                  <a:schemeClr val="accent5"/>
                </a:solidFill>
                <a:latin typeface="Arial" panose="020B0604020202020204" pitchFamily="34" charset="0"/>
                <a:cs typeface="Arial" panose="020B0604020202020204" pitchFamily="34" charset="0"/>
              </a:rPr>
              <a:t>fiscaldata.treasury.gov</a:t>
            </a:r>
            <a:r>
              <a:rPr lang="en-US" sz="800" i="1" dirty="0">
                <a:solidFill>
                  <a:schemeClr val="accent5"/>
                </a:solidFill>
                <a:latin typeface="Arial" panose="020B0604020202020204" pitchFamily="34" charset="0"/>
                <a:cs typeface="Arial" panose="020B0604020202020204" pitchFamily="34" charset="0"/>
              </a:rPr>
              <a:t>/</a:t>
            </a:r>
            <a:r>
              <a:rPr lang="en-US" sz="800" i="1" dirty="0" err="1">
                <a:solidFill>
                  <a:schemeClr val="accent5"/>
                </a:solidFill>
                <a:latin typeface="Arial" panose="020B0604020202020204" pitchFamily="34" charset="0"/>
                <a:cs typeface="Arial" panose="020B0604020202020204" pitchFamily="34" charset="0"/>
              </a:rPr>
              <a:t>americas</a:t>
            </a:r>
            <a:r>
              <a:rPr lang="en-US" sz="800" i="1" dirty="0">
                <a:solidFill>
                  <a:schemeClr val="accent5"/>
                </a:solidFill>
                <a:latin typeface="Arial" panose="020B0604020202020204" pitchFamily="34" charset="0"/>
                <a:cs typeface="Arial" panose="020B0604020202020204" pitchFamily="34" charset="0"/>
              </a:rPr>
              <a:t>-finance-guide/national-debt/. </a:t>
            </a:r>
            <a:r>
              <a:rPr lang="en-US" sz="800" i="1" dirty="0">
                <a:solidFill>
                  <a:schemeClr val="accent5"/>
                </a:solidFill>
                <a:effectLst/>
                <a:latin typeface="Arial" panose="020B0604020202020204" pitchFamily="34" charset="0"/>
                <a:cs typeface="Arial" panose="020B0604020202020204" pitchFamily="34" charset="0"/>
              </a:rPr>
              <a:t>Accessed January </a:t>
            </a:r>
            <a:r>
              <a:rPr lang="en-US" sz="800" i="1" dirty="0">
                <a:solidFill>
                  <a:schemeClr val="accent5"/>
                </a:solidFill>
                <a:latin typeface="Arial" panose="020B0604020202020204" pitchFamily="34" charset="0"/>
                <a:cs typeface="Arial" panose="020B0604020202020204" pitchFamily="34" charset="0"/>
              </a:rPr>
              <a:t>16</a:t>
            </a:r>
            <a:r>
              <a:rPr lang="en-US" sz="800" i="1" dirty="0">
                <a:solidFill>
                  <a:schemeClr val="accent5"/>
                </a:solidFill>
                <a:effectLst/>
                <a:latin typeface="Arial" panose="020B0604020202020204" pitchFamily="34" charset="0"/>
                <a:cs typeface="Arial" panose="020B0604020202020204" pitchFamily="34" charset="0"/>
              </a:rPr>
              <a:t>, 2026. </a:t>
            </a:r>
            <a:endParaRPr lang="en-US" sz="800" i="1" dirty="0">
              <a:solidFill>
                <a:schemeClr val="accent5"/>
              </a:solidFill>
              <a:latin typeface="Arial" panose="020B0604020202020204" pitchFamily="34" charset="0"/>
              <a:cs typeface="Arial" panose="020B0604020202020204" pitchFamily="34" charset="0"/>
            </a:endParaRPr>
          </a:p>
        </p:txBody>
      </p:sp>
      <p:grpSp>
        <p:nvGrpSpPr>
          <p:cNvPr id="132" name="Group 131">
            <a:extLst>
              <a:ext uri="{FF2B5EF4-FFF2-40B4-BE49-F238E27FC236}">
                <a16:creationId xmlns:a16="http://schemas.microsoft.com/office/drawing/2014/main" id="{D5367ABB-58DB-3E23-C5E4-35306A663F46}"/>
              </a:ext>
            </a:extLst>
          </p:cNvPr>
          <p:cNvGrpSpPr/>
          <p:nvPr/>
        </p:nvGrpSpPr>
        <p:grpSpPr>
          <a:xfrm>
            <a:off x="913147" y="2081502"/>
            <a:ext cx="9501121" cy="3064619"/>
            <a:chOff x="277202" y="2081502"/>
            <a:chExt cx="9501121" cy="3064619"/>
          </a:xfrm>
        </p:grpSpPr>
        <p:cxnSp>
          <p:nvCxnSpPr>
            <p:cNvPr id="17" name="Straight Connector 16">
              <a:extLst>
                <a:ext uri="{FF2B5EF4-FFF2-40B4-BE49-F238E27FC236}">
                  <a16:creationId xmlns:a16="http://schemas.microsoft.com/office/drawing/2014/main" id="{BA4335E6-B2FC-D7C4-953E-A0DA31A8AEEB}"/>
                </a:ext>
              </a:extLst>
            </p:cNvPr>
            <p:cNvCxnSpPr>
              <a:cxnSpLocks/>
            </p:cNvCxnSpPr>
            <p:nvPr/>
          </p:nvCxnSpPr>
          <p:spPr>
            <a:xfrm>
              <a:off x="1143000" y="4719010"/>
              <a:ext cx="863532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47C841-B352-C153-B031-1E0951C8637B}"/>
                </a:ext>
              </a:extLst>
            </p:cNvPr>
            <p:cNvCxnSpPr>
              <a:cxnSpLocks/>
            </p:cNvCxnSpPr>
            <p:nvPr/>
          </p:nvCxnSpPr>
          <p:spPr>
            <a:xfrm flipV="1">
              <a:off x="1143000" y="2204067"/>
              <a:ext cx="0" cy="251494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902A11-4A4C-B30B-E16E-8EC279C420E0}"/>
                </a:ext>
              </a:extLst>
            </p:cNvPr>
            <p:cNvSpPr txBox="1"/>
            <p:nvPr/>
          </p:nvSpPr>
          <p:spPr>
            <a:xfrm>
              <a:off x="277202" y="2081502"/>
              <a:ext cx="804185" cy="2585323"/>
            </a:xfrm>
            <a:prstGeom prst="rect">
              <a:avLst/>
            </a:prstGeom>
            <a:noFill/>
          </p:spPr>
          <p:txBody>
            <a:bodyPr wrap="square" rtlCol="0">
              <a:spAutoFit/>
            </a:bodyPr>
            <a:lstStyle/>
            <a:p>
              <a:pPr algn="r"/>
              <a:r>
                <a:rPr lang="en-US" b="1" dirty="0">
                  <a:solidFill>
                    <a:schemeClr val="accent5"/>
                  </a:solidFill>
                  <a:latin typeface="Arial" panose="020B0604020202020204" pitchFamily="34" charset="0"/>
                  <a:cs typeface="Arial" panose="020B0604020202020204" pitchFamily="34" charset="0"/>
                </a:rPr>
                <a:t>$40 T</a:t>
              </a:r>
            </a:p>
            <a:p>
              <a:pPr algn="r"/>
              <a:r>
                <a:rPr lang="en-US" b="1" dirty="0">
                  <a:solidFill>
                    <a:schemeClr val="accent5"/>
                  </a:solidFill>
                  <a:latin typeface="Arial" panose="020B0604020202020204" pitchFamily="34" charset="0"/>
                  <a:cs typeface="Arial" panose="020B0604020202020204" pitchFamily="34" charset="0"/>
                </a:rPr>
                <a:t>$35 T</a:t>
              </a:r>
            </a:p>
            <a:p>
              <a:pPr algn="r"/>
              <a:r>
                <a:rPr lang="en-US" b="1" dirty="0">
                  <a:solidFill>
                    <a:schemeClr val="accent5"/>
                  </a:solidFill>
                  <a:latin typeface="Arial" panose="020B0604020202020204" pitchFamily="34" charset="0"/>
                  <a:cs typeface="Arial" panose="020B0604020202020204" pitchFamily="34" charset="0"/>
                </a:rPr>
                <a:t>$30 T</a:t>
              </a:r>
            </a:p>
            <a:p>
              <a:pPr algn="r"/>
              <a:r>
                <a:rPr lang="en-US" b="1" dirty="0">
                  <a:solidFill>
                    <a:schemeClr val="accent5"/>
                  </a:solidFill>
                  <a:latin typeface="Arial" panose="020B0604020202020204" pitchFamily="34" charset="0"/>
                  <a:cs typeface="Arial" panose="020B0604020202020204" pitchFamily="34" charset="0"/>
                </a:rPr>
                <a:t>$25 T</a:t>
              </a:r>
            </a:p>
            <a:p>
              <a:pPr algn="r"/>
              <a:r>
                <a:rPr lang="en-US" b="1" dirty="0">
                  <a:solidFill>
                    <a:schemeClr val="accent5"/>
                  </a:solidFill>
                  <a:latin typeface="Arial" panose="020B0604020202020204" pitchFamily="34" charset="0"/>
                  <a:cs typeface="Arial" panose="020B0604020202020204" pitchFamily="34" charset="0"/>
                </a:rPr>
                <a:t>$20 T</a:t>
              </a:r>
            </a:p>
            <a:p>
              <a:pPr algn="r"/>
              <a:r>
                <a:rPr lang="en-US" b="1" dirty="0">
                  <a:solidFill>
                    <a:schemeClr val="accent5"/>
                  </a:solidFill>
                  <a:latin typeface="Arial" panose="020B0604020202020204" pitchFamily="34" charset="0"/>
                  <a:cs typeface="Arial" panose="020B0604020202020204" pitchFamily="34" charset="0"/>
                </a:rPr>
                <a:t>$15 T</a:t>
              </a:r>
            </a:p>
            <a:p>
              <a:pPr algn="r"/>
              <a:r>
                <a:rPr lang="en-US" b="1" dirty="0">
                  <a:solidFill>
                    <a:schemeClr val="accent5"/>
                  </a:solidFill>
                  <a:latin typeface="Arial" panose="020B0604020202020204" pitchFamily="34" charset="0"/>
                  <a:cs typeface="Arial" panose="020B0604020202020204" pitchFamily="34" charset="0"/>
                </a:rPr>
                <a:t>$10 T </a:t>
              </a:r>
            </a:p>
            <a:p>
              <a:pPr algn="r"/>
              <a:r>
                <a:rPr lang="en-US" b="1" dirty="0">
                  <a:solidFill>
                    <a:schemeClr val="accent5"/>
                  </a:solidFill>
                  <a:latin typeface="Arial" panose="020B0604020202020204" pitchFamily="34" charset="0"/>
                  <a:cs typeface="Arial" panose="020B0604020202020204" pitchFamily="34" charset="0"/>
                </a:rPr>
                <a:t>$5 T</a:t>
              </a:r>
            </a:p>
            <a:p>
              <a:pPr algn="r"/>
              <a:r>
                <a:rPr lang="en-US" b="1" dirty="0">
                  <a:solidFill>
                    <a:schemeClr val="accent5"/>
                  </a:solidFill>
                  <a:latin typeface="Arial" panose="020B0604020202020204" pitchFamily="34" charset="0"/>
                  <a:cs typeface="Arial" panose="020B0604020202020204" pitchFamily="34" charset="0"/>
                </a:rPr>
                <a:t>$0</a:t>
              </a:r>
            </a:p>
          </p:txBody>
        </p:sp>
        <p:sp>
          <p:nvSpPr>
            <p:cNvPr id="22" name="TextBox 21">
              <a:extLst>
                <a:ext uri="{FF2B5EF4-FFF2-40B4-BE49-F238E27FC236}">
                  <a16:creationId xmlns:a16="http://schemas.microsoft.com/office/drawing/2014/main" id="{81B2AC64-6795-3EC7-C467-8F3C1ADA0425}"/>
                </a:ext>
              </a:extLst>
            </p:cNvPr>
            <p:cNvSpPr txBox="1"/>
            <p:nvPr/>
          </p:nvSpPr>
          <p:spPr>
            <a:xfrm>
              <a:off x="1520790" y="477678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1970</a:t>
              </a:r>
            </a:p>
          </p:txBody>
        </p:sp>
        <p:sp>
          <p:nvSpPr>
            <p:cNvPr id="23" name="TextBox 22">
              <a:extLst>
                <a:ext uri="{FF2B5EF4-FFF2-40B4-BE49-F238E27FC236}">
                  <a16:creationId xmlns:a16="http://schemas.microsoft.com/office/drawing/2014/main" id="{C629AD83-EDFF-F280-6DB2-DC6C2578CCFA}"/>
                </a:ext>
              </a:extLst>
            </p:cNvPr>
            <p:cNvSpPr txBox="1"/>
            <p:nvPr/>
          </p:nvSpPr>
          <p:spPr>
            <a:xfrm>
              <a:off x="2744074" y="477678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1980</a:t>
              </a:r>
            </a:p>
          </p:txBody>
        </p:sp>
        <p:sp>
          <p:nvSpPr>
            <p:cNvPr id="24" name="TextBox 23">
              <a:extLst>
                <a:ext uri="{FF2B5EF4-FFF2-40B4-BE49-F238E27FC236}">
                  <a16:creationId xmlns:a16="http://schemas.microsoft.com/office/drawing/2014/main" id="{2349BC72-5579-F28D-DF68-BED360A2ABA1}"/>
                </a:ext>
              </a:extLst>
            </p:cNvPr>
            <p:cNvSpPr txBox="1"/>
            <p:nvPr/>
          </p:nvSpPr>
          <p:spPr>
            <a:xfrm>
              <a:off x="3967358" y="477678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id="{205E4181-D82E-3D99-7BDA-7DB5D3871ECD}"/>
                </a:ext>
              </a:extLst>
            </p:cNvPr>
            <p:cNvSpPr txBox="1"/>
            <p:nvPr/>
          </p:nvSpPr>
          <p:spPr>
            <a:xfrm>
              <a:off x="5190642" y="477678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2000</a:t>
              </a:r>
            </a:p>
          </p:txBody>
        </p:sp>
        <p:sp>
          <p:nvSpPr>
            <p:cNvPr id="26" name="TextBox 25">
              <a:extLst>
                <a:ext uri="{FF2B5EF4-FFF2-40B4-BE49-F238E27FC236}">
                  <a16:creationId xmlns:a16="http://schemas.microsoft.com/office/drawing/2014/main" id="{93B5DF29-A143-4727-72F1-1232EA985E8A}"/>
                </a:ext>
              </a:extLst>
            </p:cNvPr>
            <p:cNvSpPr txBox="1"/>
            <p:nvPr/>
          </p:nvSpPr>
          <p:spPr>
            <a:xfrm>
              <a:off x="6413926" y="477678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2010</a:t>
              </a:r>
            </a:p>
          </p:txBody>
        </p:sp>
        <p:sp>
          <p:nvSpPr>
            <p:cNvPr id="27" name="TextBox 26">
              <a:extLst>
                <a:ext uri="{FF2B5EF4-FFF2-40B4-BE49-F238E27FC236}">
                  <a16:creationId xmlns:a16="http://schemas.microsoft.com/office/drawing/2014/main" id="{BC05E6F1-5F87-6B6A-89D0-522E64DB6DE7}"/>
                </a:ext>
              </a:extLst>
            </p:cNvPr>
            <p:cNvSpPr txBox="1"/>
            <p:nvPr/>
          </p:nvSpPr>
          <p:spPr>
            <a:xfrm>
              <a:off x="7637210" y="477678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2020</a:t>
              </a:r>
            </a:p>
          </p:txBody>
        </p:sp>
        <p:cxnSp>
          <p:nvCxnSpPr>
            <p:cNvPr id="28" name="Straight Connector 27">
              <a:extLst>
                <a:ext uri="{FF2B5EF4-FFF2-40B4-BE49-F238E27FC236}">
                  <a16:creationId xmlns:a16="http://schemas.microsoft.com/office/drawing/2014/main" id="{798CDF36-C3AA-F8C7-341E-AB12330EE17E}"/>
                </a:ext>
              </a:extLst>
            </p:cNvPr>
            <p:cNvCxnSpPr>
              <a:cxnSpLocks/>
            </p:cNvCxnSpPr>
            <p:nvPr/>
          </p:nvCxnSpPr>
          <p:spPr>
            <a:xfrm>
              <a:off x="1143000" y="4397882"/>
              <a:ext cx="863532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CC51A5F-5677-491B-9D14-9379FCE5AD14}"/>
                </a:ext>
              </a:extLst>
            </p:cNvPr>
            <p:cNvCxnSpPr>
              <a:cxnSpLocks/>
            </p:cNvCxnSpPr>
            <p:nvPr/>
          </p:nvCxnSpPr>
          <p:spPr>
            <a:xfrm>
              <a:off x="1142999" y="4109411"/>
              <a:ext cx="8635324"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849AB48-642E-55EB-B838-A08F8393BD1A}"/>
                </a:ext>
              </a:extLst>
            </p:cNvPr>
            <p:cNvCxnSpPr>
              <a:cxnSpLocks/>
            </p:cNvCxnSpPr>
            <p:nvPr/>
          </p:nvCxnSpPr>
          <p:spPr>
            <a:xfrm>
              <a:off x="1142998" y="3788282"/>
              <a:ext cx="8635325"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8FB06FD-A19A-2C82-7CB4-69F584429FEB}"/>
                </a:ext>
              </a:extLst>
            </p:cNvPr>
            <p:cNvCxnSpPr>
              <a:cxnSpLocks/>
            </p:cNvCxnSpPr>
            <p:nvPr/>
          </p:nvCxnSpPr>
          <p:spPr>
            <a:xfrm>
              <a:off x="1142998" y="3450826"/>
              <a:ext cx="8635325"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37A4F3-4201-C01C-2029-C1A4441EA6BF}"/>
                </a:ext>
              </a:extLst>
            </p:cNvPr>
            <p:cNvCxnSpPr>
              <a:cxnSpLocks/>
            </p:cNvCxnSpPr>
            <p:nvPr/>
          </p:nvCxnSpPr>
          <p:spPr>
            <a:xfrm>
              <a:off x="1142997" y="3113367"/>
              <a:ext cx="8635326"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66C786-DC24-1F51-D917-CD55E30D5049}"/>
                </a:ext>
              </a:extLst>
            </p:cNvPr>
            <p:cNvCxnSpPr>
              <a:cxnSpLocks/>
            </p:cNvCxnSpPr>
            <p:nvPr/>
          </p:nvCxnSpPr>
          <p:spPr>
            <a:xfrm>
              <a:off x="1142997" y="2808567"/>
              <a:ext cx="8635326"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B1D6A5-8ACE-1806-0F6D-1743D4CF4E22}"/>
                </a:ext>
              </a:extLst>
            </p:cNvPr>
            <p:cNvCxnSpPr>
              <a:cxnSpLocks/>
            </p:cNvCxnSpPr>
            <p:nvPr/>
          </p:nvCxnSpPr>
          <p:spPr>
            <a:xfrm>
              <a:off x="1142997" y="2505819"/>
              <a:ext cx="8635326"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F88051F-79FC-B726-133D-02E76616AB31}"/>
                </a:ext>
              </a:extLst>
            </p:cNvPr>
            <p:cNvSpPr txBox="1"/>
            <p:nvPr/>
          </p:nvSpPr>
          <p:spPr>
            <a:xfrm>
              <a:off x="8858482" y="477678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2025</a:t>
              </a:r>
            </a:p>
          </p:txBody>
        </p:sp>
        <p:cxnSp>
          <p:nvCxnSpPr>
            <p:cNvPr id="20" name="Straight Connector 19">
              <a:extLst>
                <a:ext uri="{FF2B5EF4-FFF2-40B4-BE49-F238E27FC236}">
                  <a16:creationId xmlns:a16="http://schemas.microsoft.com/office/drawing/2014/main" id="{2E7F3AB2-04D3-8393-BB75-208ED9C8926C}"/>
                </a:ext>
              </a:extLst>
            </p:cNvPr>
            <p:cNvCxnSpPr>
              <a:cxnSpLocks/>
            </p:cNvCxnSpPr>
            <p:nvPr/>
          </p:nvCxnSpPr>
          <p:spPr>
            <a:xfrm>
              <a:off x="1142997" y="2204067"/>
              <a:ext cx="8635326"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9" name="Freeform 48">
              <a:extLst>
                <a:ext uri="{FF2B5EF4-FFF2-40B4-BE49-F238E27FC236}">
                  <a16:creationId xmlns:a16="http://schemas.microsoft.com/office/drawing/2014/main" id="{E2D1C43E-2699-07BA-7364-25DBAF0FC1F5}"/>
                </a:ext>
              </a:extLst>
            </p:cNvPr>
            <p:cNvSpPr/>
            <p:nvPr/>
          </p:nvSpPr>
          <p:spPr>
            <a:xfrm>
              <a:off x="1136650" y="2300287"/>
              <a:ext cx="8242300" cy="1992313"/>
            </a:xfrm>
            <a:custGeom>
              <a:avLst/>
              <a:gdLst>
                <a:gd name="csX0" fmla="*/ 0 w 8242300"/>
                <a:gd name="csY0" fmla="*/ 2025771 h 2044821"/>
                <a:gd name="csX1" fmla="*/ 63500 w 8242300"/>
                <a:gd name="csY1" fmla="*/ 2025771 h 2044821"/>
                <a:gd name="csX2" fmla="*/ 82550 w 8242300"/>
                <a:gd name="csY2" fmla="*/ 2032121 h 2044821"/>
                <a:gd name="csX3" fmla="*/ 107950 w 8242300"/>
                <a:gd name="csY3" fmla="*/ 2038471 h 2044821"/>
                <a:gd name="csX4" fmla="*/ 273050 w 8242300"/>
                <a:gd name="csY4" fmla="*/ 2044821 h 2044821"/>
                <a:gd name="csX5" fmla="*/ 368300 w 8242300"/>
                <a:gd name="csY5" fmla="*/ 2038471 h 2044821"/>
                <a:gd name="csX6" fmla="*/ 488950 w 8242300"/>
                <a:gd name="csY6" fmla="*/ 2032121 h 2044821"/>
                <a:gd name="csX7" fmla="*/ 508000 w 8242300"/>
                <a:gd name="csY7" fmla="*/ 2025771 h 2044821"/>
                <a:gd name="csX8" fmla="*/ 654050 w 8242300"/>
                <a:gd name="csY8" fmla="*/ 2013071 h 2044821"/>
                <a:gd name="csX9" fmla="*/ 819150 w 8242300"/>
                <a:gd name="csY9" fmla="*/ 2019421 h 2044821"/>
                <a:gd name="csX10" fmla="*/ 869950 w 8242300"/>
                <a:gd name="csY10" fmla="*/ 2025771 h 2044821"/>
                <a:gd name="csX11" fmla="*/ 965200 w 8242300"/>
                <a:gd name="csY11" fmla="*/ 2032121 h 2044821"/>
                <a:gd name="csX12" fmla="*/ 1092200 w 8242300"/>
                <a:gd name="csY12" fmla="*/ 2044821 h 2044821"/>
                <a:gd name="csX13" fmla="*/ 1231900 w 8242300"/>
                <a:gd name="csY13" fmla="*/ 2038471 h 2044821"/>
                <a:gd name="csX14" fmla="*/ 1390650 w 8242300"/>
                <a:gd name="csY14" fmla="*/ 2032121 h 2044821"/>
                <a:gd name="csX15" fmla="*/ 1416050 w 8242300"/>
                <a:gd name="csY15" fmla="*/ 2025771 h 2044821"/>
                <a:gd name="csX16" fmla="*/ 1517650 w 8242300"/>
                <a:gd name="csY16" fmla="*/ 2013071 h 2044821"/>
                <a:gd name="csX17" fmla="*/ 1543050 w 8242300"/>
                <a:gd name="csY17" fmla="*/ 2006721 h 2044821"/>
                <a:gd name="csX18" fmla="*/ 1562100 w 8242300"/>
                <a:gd name="csY18" fmla="*/ 2000371 h 2044821"/>
                <a:gd name="csX19" fmla="*/ 1593850 w 8242300"/>
                <a:gd name="csY19" fmla="*/ 1994021 h 2044821"/>
                <a:gd name="csX20" fmla="*/ 1612900 w 8242300"/>
                <a:gd name="csY20" fmla="*/ 1987671 h 2044821"/>
                <a:gd name="csX21" fmla="*/ 1644650 w 8242300"/>
                <a:gd name="csY21" fmla="*/ 1981321 h 2044821"/>
                <a:gd name="csX22" fmla="*/ 1924050 w 8242300"/>
                <a:gd name="csY22" fmla="*/ 1981321 h 2044821"/>
                <a:gd name="csX23" fmla="*/ 2025650 w 8242300"/>
                <a:gd name="csY23" fmla="*/ 1968621 h 2044821"/>
                <a:gd name="csX24" fmla="*/ 2095500 w 8242300"/>
                <a:gd name="csY24" fmla="*/ 1962271 h 2044821"/>
                <a:gd name="csX25" fmla="*/ 2146300 w 8242300"/>
                <a:gd name="csY25" fmla="*/ 1949571 h 2044821"/>
                <a:gd name="csX26" fmla="*/ 2184400 w 8242300"/>
                <a:gd name="csY26" fmla="*/ 1943221 h 2044821"/>
                <a:gd name="csX27" fmla="*/ 2203450 w 8242300"/>
                <a:gd name="csY27" fmla="*/ 1936871 h 2044821"/>
                <a:gd name="csX28" fmla="*/ 2247900 w 8242300"/>
                <a:gd name="csY28" fmla="*/ 1930521 h 2044821"/>
                <a:gd name="csX29" fmla="*/ 2343150 w 8242300"/>
                <a:gd name="csY29" fmla="*/ 1936871 h 2044821"/>
                <a:gd name="csX30" fmla="*/ 2628900 w 8242300"/>
                <a:gd name="csY30" fmla="*/ 1924171 h 2044821"/>
                <a:gd name="csX31" fmla="*/ 2679700 w 8242300"/>
                <a:gd name="csY31" fmla="*/ 1911471 h 2044821"/>
                <a:gd name="csX32" fmla="*/ 2768600 w 8242300"/>
                <a:gd name="csY32" fmla="*/ 1898771 h 2044821"/>
                <a:gd name="csX33" fmla="*/ 2882900 w 8242300"/>
                <a:gd name="csY33" fmla="*/ 1879721 h 2044821"/>
                <a:gd name="csX34" fmla="*/ 2933700 w 8242300"/>
                <a:gd name="csY34" fmla="*/ 1867021 h 2044821"/>
                <a:gd name="csX35" fmla="*/ 2965450 w 8242300"/>
                <a:gd name="csY35" fmla="*/ 1860671 h 2044821"/>
                <a:gd name="csX36" fmla="*/ 3016250 w 8242300"/>
                <a:gd name="csY36" fmla="*/ 1847971 h 2044821"/>
                <a:gd name="csX37" fmla="*/ 3035300 w 8242300"/>
                <a:gd name="csY37" fmla="*/ 1841621 h 2044821"/>
                <a:gd name="csX38" fmla="*/ 3067050 w 8242300"/>
                <a:gd name="csY38" fmla="*/ 1835271 h 2044821"/>
                <a:gd name="csX39" fmla="*/ 3086100 w 8242300"/>
                <a:gd name="csY39" fmla="*/ 1828921 h 2044821"/>
                <a:gd name="csX40" fmla="*/ 3162300 w 8242300"/>
                <a:gd name="csY40" fmla="*/ 1816221 h 2044821"/>
                <a:gd name="csX41" fmla="*/ 3194050 w 8242300"/>
                <a:gd name="csY41" fmla="*/ 1809871 h 2044821"/>
                <a:gd name="csX42" fmla="*/ 3232150 w 8242300"/>
                <a:gd name="csY42" fmla="*/ 1803521 h 2044821"/>
                <a:gd name="csX43" fmla="*/ 3263900 w 8242300"/>
                <a:gd name="csY43" fmla="*/ 1797171 h 2044821"/>
                <a:gd name="csX44" fmla="*/ 3467100 w 8242300"/>
                <a:gd name="csY44" fmla="*/ 1784471 h 2044821"/>
                <a:gd name="csX45" fmla="*/ 3556000 w 8242300"/>
                <a:gd name="csY45" fmla="*/ 1765421 h 2044821"/>
                <a:gd name="csX46" fmla="*/ 3575050 w 8242300"/>
                <a:gd name="csY46" fmla="*/ 1759071 h 2044821"/>
                <a:gd name="csX47" fmla="*/ 3613150 w 8242300"/>
                <a:gd name="csY47" fmla="*/ 1752721 h 2044821"/>
                <a:gd name="csX48" fmla="*/ 3670300 w 8242300"/>
                <a:gd name="csY48" fmla="*/ 1740021 h 2044821"/>
                <a:gd name="csX49" fmla="*/ 3752850 w 8242300"/>
                <a:gd name="csY49" fmla="*/ 1733671 h 2044821"/>
                <a:gd name="csX50" fmla="*/ 3790950 w 8242300"/>
                <a:gd name="csY50" fmla="*/ 1727321 h 2044821"/>
                <a:gd name="csX51" fmla="*/ 3822700 w 8242300"/>
                <a:gd name="csY51" fmla="*/ 1720971 h 2044821"/>
                <a:gd name="csX52" fmla="*/ 3917950 w 8242300"/>
                <a:gd name="csY52" fmla="*/ 1708271 h 2044821"/>
                <a:gd name="csX53" fmla="*/ 4089400 w 8242300"/>
                <a:gd name="csY53" fmla="*/ 1714621 h 2044821"/>
                <a:gd name="csX54" fmla="*/ 4184650 w 8242300"/>
                <a:gd name="csY54" fmla="*/ 1727321 h 2044821"/>
                <a:gd name="csX55" fmla="*/ 4248150 w 8242300"/>
                <a:gd name="csY55" fmla="*/ 1733671 h 2044821"/>
                <a:gd name="csX56" fmla="*/ 4394200 w 8242300"/>
                <a:gd name="csY56" fmla="*/ 1720971 h 2044821"/>
                <a:gd name="csX57" fmla="*/ 4425950 w 8242300"/>
                <a:gd name="csY57" fmla="*/ 1714621 h 2044821"/>
                <a:gd name="csX58" fmla="*/ 4464050 w 8242300"/>
                <a:gd name="csY58" fmla="*/ 1708271 h 2044821"/>
                <a:gd name="csX59" fmla="*/ 4489450 w 8242300"/>
                <a:gd name="csY59" fmla="*/ 1701921 h 2044821"/>
                <a:gd name="csX60" fmla="*/ 4527550 w 8242300"/>
                <a:gd name="csY60" fmla="*/ 1695571 h 2044821"/>
                <a:gd name="csX61" fmla="*/ 4559300 w 8242300"/>
                <a:gd name="csY61" fmla="*/ 1689221 h 2044821"/>
                <a:gd name="csX62" fmla="*/ 4597400 w 8242300"/>
                <a:gd name="csY62" fmla="*/ 1682871 h 2044821"/>
                <a:gd name="csX63" fmla="*/ 4660900 w 8242300"/>
                <a:gd name="csY63" fmla="*/ 1663821 h 2044821"/>
                <a:gd name="csX64" fmla="*/ 4699000 w 8242300"/>
                <a:gd name="csY64" fmla="*/ 1651121 h 2044821"/>
                <a:gd name="csX65" fmla="*/ 4756150 w 8242300"/>
                <a:gd name="csY65" fmla="*/ 1632071 h 2044821"/>
                <a:gd name="csX66" fmla="*/ 4775200 w 8242300"/>
                <a:gd name="csY66" fmla="*/ 1625721 h 2044821"/>
                <a:gd name="csX67" fmla="*/ 4838700 w 8242300"/>
                <a:gd name="csY67" fmla="*/ 1606671 h 2044821"/>
                <a:gd name="csX68" fmla="*/ 4857750 w 8242300"/>
                <a:gd name="csY68" fmla="*/ 1600321 h 2044821"/>
                <a:gd name="csX69" fmla="*/ 4876800 w 8242300"/>
                <a:gd name="csY69" fmla="*/ 1593971 h 2044821"/>
                <a:gd name="csX70" fmla="*/ 4895850 w 8242300"/>
                <a:gd name="csY70" fmla="*/ 1581271 h 2044821"/>
                <a:gd name="csX71" fmla="*/ 4940300 w 8242300"/>
                <a:gd name="csY71" fmla="*/ 1568571 h 2044821"/>
                <a:gd name="csX72" fmla="*/ 4984750 w 8242300"/>
                <a:gd name="csY72" fmla="*/ 1555871 h 2044821"/>
                <a:gd name="csX73" fmla="*/ 5016500 w 8242300"/>
                <a:gd name="csY73" fmla="*/ 1549521 h 2044821"/>
                <a:gd name="csX74" fmla="*/ 5035550 w 8242300"/>
                <a:gd name="csY74" fmla="*/ 1543171 h 2044821"/>
                <a:gd name="csX75" fmla="*/ 5060950 w 8242300"/>
                <a:gd name="csY75" fmla="*/ 1536821 h 2044821"/>
                <a:gd name="csX76" fmla="*/ 5099050 w 8242300"/>
                <a:gd name="csY76" fmla="*/ 1524121 h 2044821"/>
                <a:gd name="csX77" fmla="*/ 5111750 w 8242300"/>
                <a:gd name="csY77" fmla="*/ 1505071 h 2044821"/>
                <a:gd name="csX78" fmla="*/ 5130800 w 8242300"/>
                <a:gd name="csY78" fmla="*/ 1492371 h 2044821"/>
                <a:gd name="csX79" fmla="*/ 5137150 w 8242300"/>
                <a:gd name="csY79" fmla="*/ 1473321 h 2044821"/>
                <a:gd name="csX80" fmla="*/ 5175250 w 8242300"/>
                <a:gd name="csY80" fmla="*/ 1447921 h 2044821"/>
                <a:gd name="csX81" fmla="*/ 5194300 w 8242300"/>
                <a:gd name="csY81" fmla="*/ 1435221 h 2044821"/>
                <a:gd name="csX82" fmla="*/ 5245100 w 8242300"/>
                <a:gd name="csY82" fmla="*/ 1390771 h 2044821"/>
                <a:gd name="csX83" fmla="*/ 5264150 w 8242300"/>
                <a:gd name="csY83" fmla="*/ 1378071 h 2044821"/>
                <a:gd name="csX84" fmla="*/ 5283200 w 8242300"/>
                <a:gd name="csY84" fmla="*/ 1365371 h 2044821"/>
                <a:gd name="csX85" fmla="*/ 5302250 w 8242300"/>
                <a:gd name="csY85" fmla="*/ 1359021 h 2044821"/>
                <a:gd name="csX86" fmla="*/ 5340350 w 8242300"/>
                <a:gd name="csY86" fmla="*/ 1333621 h 2044821"/>
                <a:gd name="csX87" fmla="*/ 5359400 w 8242300"/>
                <a:gd name="csY87" fmla="*/ 1327271 h 2044821"/>
                <a:gd name="csX88" fmla="*/ 5429250 w 8242300"/>
                <a:gd name="csY88" fmla="*/ 1282821 h 2044821"/>
                <a:gd name="csX89" fmla="*/ 5448300 w 8242300"/>
                <a:gd name="csY89" fmla="*/ 1270121 h 2044821"/>
                <a:gd name="csX90" fmla="*/ 5480050 w 8242300"/>
                <a:gd name="csY90" fmla="*/ 1244721 h 2044821"/>
                <a:gd name="csX91" fmla="*/ 5511800 w 8242300"/>
                <a:gd name="csY91" fmla="*/ 1219321 h 2044821"/>
                <a:gd name="csX92" fmla="*/ 5562600 w 8242300"/>
                <a:gd name="csY92" fmla="*/ 1174871 h 2044821"/>
                <a:gd name="csX93" fmla="*/ 5607050 w 8242300"/>
                <a:gd name="csY93" fmla="*/ 1149471 h 2044821"/>
                <a:gd name="csX94" fmla="*/ 5626100 w 8242300"/>
                <a:gd name="csY94" fmla="*/ 1136771 h 2044821"/>
                <a:gd name="csX95" fmla="*/ 5670550 w 8242300"/>
                <a:gd name="csY95" fmla="*/ 1124071 h 2044821"/>
                <a:gd name="csX96" fmla="*/ 5740400 w 8242300"/>
                <a:gd name="csY96" fmla="*/ 1111371 h 2044821"/>
                <a:gd name="csX97" fmla="*/ 5753100 w 8242300"/>
                <a:gd name="csY97" fmla="*/ 1092321 h 2044821"/>
                <a:gd name="csX98" fmla="*/ 5791200 w 8242300"/>
                <a:gd name="csY98" fmla="*/ 1066921 h 2044821"/>
                <a:gd name="csX99" fmla="*/ 5905500 w 8242300"/>
                <a:gd name="csY99" fmla="*/ 1047871 h 2044821"/>
                <a:gd name="csX100" fmla="*/ 5969000 w 8242300"/>
                <a:gd name="csY100" fmla="*/ 1035171 h 2044821"/>
                <a:gd name="csX101" fmla="*/ 6007100 w 8242300"/>
                <a:gd name="csY101" fmla="*/ 1009771 h 2044821"/>
                <a:gd name="csX102" fmla="*/ 6038850 w 8242300"/>
                <a:gd name="csY102" fmla="*/ 984371 h 2044821"/>
                <a:gd name="csX103" fmla="*/ 6051550 w 8242300"/>
                <a:gd name="csY103" fmla="*/ 965321 h 2044821"/>
                <a:gd name="csX104" fmla="*/ 6089650 w 8242300"/>
                <a:gd name="csY104" fmla="*/ 958971 h 2044821"/>
                <a:gd name="csX105" fmla="*/ 6121400 w 8242300"/>
                <a:gd name="csY105" fmla="*/ 952621 h 2044821"/>
                <a:gd name="csX106" fmla="*/ 6134100 w 8242300"/>
                <a:gd name="csY106" fmla="*/ 933571 h 2044821"/>
                <a:gd name="csX107" fmla="*/ 6210300 w 8242300"/>
                <a:gd name="csY107" fmla="*/ 914521 h 2044821"/>
                <a:gd name="csX108" fmla="*/ 6248400 w 8242300"/>
                <a:gd name="csY108" fmla="*/ 901821 h 2044821"/>
                <a:gd name="csX109" fmla="*/ 6267450 w 8242300"/>
                <a:gd name="csY109" fmla="*/ 895471 h 2044821"/>
                <a:gd name="csX110" fmla="*/ 6286500 w 8242300"/>
                <a:gd name="csY110" fmla="*/ 889121 h 2044821"/>
                <a:gd name="csX111" fmla="*/ 6299200 w 8242300"/>
                <a:gd name="csY111" fmla="*/ 870071 h 2044821"/>
                <a:gd name="csX112" fmla="*/ 6337300 w 8242300"/>
                <a:gd name="csY112" fmla="*/ 844671 h 2044821"/>
                <a:gd name="csX113" fmla="*/ 6394450 w 8242300"/>
                <a:gd name="csY113" fmla="*/ 825621 h 2044821"/>
                <a:gd name="csX114" fmla="*/ 6413500 w 8242300"/>
                <a:gd name="csY114" fmla="*/ 819271 h 2044821"/>
                <a:gd name="csX115" fmla="*/ 6432550 w 8242300"/>
                <a:gd name="csY115" fmla="*/ 812921 h 2044821"/>
                <a:gd name="csX116" fmla="*/ 6489700 w 8242300"/>
                <a:gd name="csY116" fmla="*/ 774821 h 2044821"/>
                <a:gd name="csX117" fmla="*/ 6508750 w 8242300"/>
                <a:gd name="csY117" fmla="*/ 762121 h 2044821"/>
                <a:gd name="csX118" fmla="*/ 6521450 w 8242300"/>
                <a:gd name="csY118" fmla="*/ 743071 h 2044821"/>
                <a:gd name="csX119" fmla="*/ 6534150 w 8242300"/>
                <a:gd name="csY119" fmla="*/ 692271 h 2044821"/>
                <a:gd name="csX120" fmla="*/ 6553200 w 8242300"/>
                <a:gd name="csY120" fmla="*/ 558921 h 2044821"/>
                <a:gd name="csX121" fmla="*/ 6604000 w 8242300"/>
                <a:gd name="csY121" fmla="*/ 514471 h 2044821"/>
                <a:gd name="csX122" fmla="*/ 6623050 w 8242300"/>
                <a:gd name="csY122" fmla="*/ 501771 h 2044821"/>
                <a:gd name="csX123" fmla="*/ 6686550 w 8242300"/>
                <a:gd name="csY123" fmla="*/ 438271 h 2044821"/>
                <a:gd name="csX124" fmla="*/ 6724650 w 8242300"/>
                <a:gd name="csY124" fmla="*/ 425571 h 2044821"/>
                <a:gd name="csX125" fmla="*/ 6750050 w 8242300"/>
                <a:gd name="csY125" fmla="*/ 387471 h 2044821"/>
                <a:gd name="csX126" fmla="*/ 6756400 w 8242300"/>
                <a:gd name="csY126" fmla="*/ 368421 h 2044821"/>
                <a:gd name="csX127" fmla="*/ 6775450 w 8242300"/>
                <a:gd name="csY127" fmla="*/ 355721 h 2044821"/>
                <a:gd name="csX128" fmla="*/ 6788150 w 8242300"/>
                <a:gd name="csY128" fmla="*/ 336671 h 2044821"/>
                <a:gd name="csX129" fmla="*/ 6826250 w 8242300"/>
                <a:gd name="csY129" fmla="*/ 323971 h 2044821"/>
                <a:gd name="csX130" fmla="*/ 6845300 w 8242300"/>
                <a:gd name="csY130" fmla="*/ 317621 h 2044821"/>
                <a:gd name="csX131" fmla="*/ 6864350 w 8242300"/>
                <a:gd name="csY131" fmla="*/ 304921 h 2044821"/>
                <a:gd name="csX132" fmla="*/ 6902450 w 8242300"/>
                <a:gd name="csY132" fmla="*/ 292221 h 2044821"/>
                <a:gd name="csX133" fmla="*/ 6921500 w 8242300"/>
                <a:gd name="csY133" fmla="*/ 285871 h 2044821"/>
                <a:gd name="csX134" fmla="*/ 6953250 w 8242300"/>
                <a:gd name="csY134" fmla="*/ 279521 h 2044821"/>
                <a:gd name="csX135" fmla="*/ 6978650 w 8242300"/>
                <a:gd name="csY135" fmla="*/ 273171 h 2044821"/>
                <a:gd name="csX136" fmla="*/ 6997700 w 8242300"/>
                <a:gd name="csY136" fmla="*/ 266821 h 2044821"/>
                <a:gd name="csX137" fmla="*/ 7061200 w 8242300"/>
                <a:gd name="csY137" fmla="*/ 254121 h 2044821"/>
                <a:gd name="csX138" fmla="*/ 7099300 w 8242300"/>
                <a:gd name="csY138" fmla="*/ 247771 h 2044821"/>
                <a:gd name="csX139" fmla="*/ 7118350 w 8242300"/>
                <a:gd name="csY139" fmla="*/ 241421 h 2044821"/>
                <a:gd name="csX140" fmla="*/ 7150100 w 8242300"/>
                <a:gd name="csY140" fmla="*/ 235071 h 2044821"/>
                <a:gd name="csX141" fmla="*/ 7213600 w 8242300"/>
                <a:gd name="csY141" fmla="*/ 216021 h 2044821"/>
                <a:gd name="csX142" fmla="*/ 7245350 w 8242300"/>
                <a:gd name="csY142" fmla="*/ 209671 h 2044821"/>
                <a:gd name="csX143" fmla="*/ 7385050 w 8242300"/>
                <a:gd name="csY143" fmla="*/ 203321 h 2044821"/>
                <a:gd name="csX144" fmla="*/ 7435850 w 8242300"/>
                <a:gd name="csY144" fmla="*/ 196971 h 2044821"/>
                <a:gd name="csX145" fmla="*/ 7493000 w 8242300"/>
                <a:gd name="csY145" fmla="*/ 177921 h 2044821"/>
                <a:gd name="csX146" fmla="*/ 7537450 w 8242300"/>
                <a:gd name="csY146" fmla="*/ 165221 h 2044821"/>
                <a:gd name="csX147" fmla="*/ 7594600 w 8242300"/>
                <a:gd name="csY147" fmla="*/ 146171 h 2044821"/>
                <a:gd name="csX148" fmla="*/ 7651750 w 8242300"/>
                <a:gd name="csY148" fmla="*/ 127121 h 2044821"/>
                <a:gd name="csX149" fmla="*/ 7670800 w 8242300"/>
                <a:gd name="csY149" fmla="*/ 120771 h 2044821"/>
                <a:gd name="csX150" fmla="*/ 7689850 w 8242300"/>
                <a:gd name="csY150" fmla="*/ 114421 h 2044821"/>
                <a:gd name="csX151" fmla="*/ 7747000 w 8242300"/>
                <a:gd name="csY151" fmla="*/ 89021 h 2044821"/>
                <a:gd name="csX152" fmla="*/ 7766050 w 8242300"/>
                <a:gd name="csY152" fmla="*/ 82671 h 2044821"/>
                <a:gd name="csX153" fmla="*/ 7804150 w 8242300"/>
                <a:gd name="csY153" fmla="*/ 63621 h 2044821"/>
                <a:gd name="csX154" fmla="*/ 7861300 w 8242300"/>
                <a:gd name="csY154" fmla="*/ 38221 h 2044821"/>
                <a:gd name="csX155" fmla="*/ 7880350 w 8242300"/>
                <a:gd name="csY155" fmla="*/ 31871 h 2044821"/>
                <a:gd name="csX156" fmla="*/ 8058150 w 8242300"/>
                <a:gd name="csY156" fmla="*/ 25521 h 2044821"/>
                <a:gd name="csX157" fmla="*/ 8197850 w 8242300"/>
                <a:gd name="csY157" fmla="*/ 6471 h 2044821"/>
                <a:gd name="csX158" fmla="*/ 8242300 w 8242300"/>
                <a:gd name="csY158" fmla="*/ 121 h 20448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Lst>
              <a:rect l="l" t="t" r="r" b="b"/>
              <a:pathLst>
                <a:path w="8242300" h="2044821">
                  <a:moveTo>
                    <a:pt x="0" y="2025771"/>
                  </a:moveTo>
                  <a:cubicBezTo>
                    <a:pt x="84667" y="2042704"/>
                    <a:pt x="-21167" y="2025771"/>
                    <a:pt x="63500" y="2025771"/>
                  </a:cubicBezTo>
                  <a:cubicBezTo>
                    <a:pt x="70193" y="2025771"/>
                    <a:pt x="76114" y="2030282"/>
                    <a:pt x="82550" y="2032121"/>
                  </a:cubicBezTo>
                  <a:cubicBezTo>
                    <a:pt x="90941" y="2034519"/>
                    <a:pt x="99242" y="2037890"/>
                    <a:pt x="107950" y="2038471"/>
                  </a:cubicBezTo>
                  <a:cubicBezTo>
                    <a:pt x="162902" y="2042134"/>
                    <a:pt x="218017" y="2042704"/>
                    <a:pt x="273050" y="2044821"/>
                  </a:cubicBezTo>
                  <a:lnTo>
                    <a:pt x="368300" y="2038471"/>
                  </a:lnTo>
                  <a:cubicBezTo>
                    <a:pt x="408503" y="2036106"/>
                    <a:pt x="448843" y="2035767"/>
                    <a:pt x="488950" y="2032121"/>
                  </a:cubicBezTo>
                  <a:cubicBezTo>
                    <a:pt x="495616" y="2031515"/>
                    <a:pt x="501398" y="2026871"/>
                    <a:pt x="508000" y="2025771"/>
                  </a:cubicBezTo>
                  <a:cubicBezTo>
                    <a:pt x="544115" y="2019752"/>
                    <a:pt x="624401" y="2015189"/>
                    <a:pt x="654050" y="2013071"/>
                  </a:cubicBezTo>
                  <a:cubicBezTo>
                    <a:pt x="709083" y="2015188"/>
                    <a:pt x="764171" y="2016187"/>
                    <a:pt x="819150" y="2019421"/>
                  </a:cubicBezTo>
                  <a:cubicBezTo>
                    <a:pt x="836186" y="2020423"/>
                    <a:pt x="852949" y="2024293"/>
                    <a:pt x="869950" y="2025771"/>
                  </a:cubicBezTo>
                  <a:cubicBezTo>
                    <a:pt x="901651" y="2028528"/>
                    <a:pt x="933450" y="2030004"/>
                    <a:pt x="965200" y="2032121"/>
                  </a:cubicBezTo>
                  <a:cubicBezTo>
                    <a:pt x="1016166" y="2042314"/>
                    <a:pt x="1021521" y="2044821"/>
                    <a:pt x="1092200" y="2044821"/>
                  </a:cubicBezTo>
                  <a:cubicBezTo>
                    <a:pt x="1138815" y="2044821"/>
                    <a:pt x="1185327" y="2040453"/>
                    <a:pt x="1231900" y="2038471"/>
                  </a:cubicBezTo>
                  <a:lnTo>
                    <a:pt x="1390650" y="2032121"/>
                  </a:lnTo>
                  <a:cubicBezTo>
                    <a:pt x="1399117" y="2030004"/>
                    <a:pt x="1407419" y="2027066"/>
                    <a:pt x="1416050" y="2025771"/>
                  </a:cubicBezTo>
                  <a:cubicBezTo>
                    <a:pt x="1449803" y="2020708"/>
                    <a:pt x="1484539" y="2021349"/>
                    <a:pt x="1517650" y="2013071"/>
                  </a:cubicBezTo>
                  <a:cubicBezTo>
                    <a:pt x="1526117" y="2010954"/>
                    <a:pt x="1534659" y="2009119"/>
                    <a:pt x="1543050" y="2006721"/>
                  </a:cubicBezTo>
                  <a:cubicBezTo>
                    <a:pt x="1549486" y="2004882"/>
                    <a:pt x="1555606" y="2001994"/>
                    <a:pt x="1562100" y="2000371"/>
                  </a:cubicBezTo>
                  <a:cubicBezTo>
                    <a:pt x="1572571" y="1997753"/>
                    <a:pt x="1583379" y="1996639"/>
                    <a:pt x="1593850" y="1994021"/>
                  </a:cubicBezTo>
                  <a:cubicBezTo>
                    <a:pt x="1600344" y="1992398"/>
                    <a:pt x="1606406" y="1989294"/>
                    <a:pt x="1612900" y="1987671"/>
                  </a:cubicBezTo>
                  <a:cubicBezTo>
                    <a:pt x="1623371" y="1985053"/>
                    <a:pt x="1634067" y="1983438"/>
                    <a:pt x="1644650" y="1981321"/>
                  </a:cubicBezTo>
                  <a:cubicBezTo>
                    <a:pt x="1789977" y="1989870"/>
                    <a:pt x="1747857" y="1990845"/>
                    <a:pt x="1924050" y="1981321"/>
                  </a:cubicBezTo>
                  <a:cubicBezTo>
                    <a:pt x="2020472" y="1976109"/>
                    <a:pt x="1954395" y="1977004"/>
                    <a:pt x="2025650" y="1968621"/>
                  </a:cubicBezTo>
                  <a:cubicBezTo>
                    <a:pt x="2048869" y="1965889"/>
                    <a:pt x="2072217" y="1964388"/>
                    <a:pt x="2095500" y="1962271"/>
                  </a:cubicBezTo>
                  <a:cubicBezTo>
                    <a:pt x="2112433" y="1958038"/>
                    <a:pt x="2129083" y="1952440"/>
                    <a:pt x="2146300" y="1949571"/>
                  </a:cubicBezTo>
                  <a:cubicBezTo>
                    <a:pt x="2159000" y="1947454"/>
                    <a:pt x="2171831" y="1946014"/>
                    <a:pt x="2184400" y="1943221"/>
                  </a:cubicBezTo>
                  <a:cubicBezTo>
                    <a:pt x="2190934" y="1941769"/>
                    <a:pt x="2196886" y="1938184"/>
                    <a:pt x="2203450" y="1936871"/>
                  </a:cubicBezTo>
                  <a:cubicBezTo>
                    <a:pt x="2218126" y="1933936"/>
                    <a:pt x="2233083" y="1932638"/>
                    <a:pt x="2247900" y="1930521"/>
                  </a:cubicBezTo>
                  <a:cubicBezTo>
                    <a:pt x="2279650" y="1932638"/>
                    <a:pt x="2311330" y="1936871"/>
                    <a:pt x="2343150" y="1936871"/>
                  </a:cubicBezTo>
                  <a:cubicBezTo>
                    <a:pt x="2467383" y="1936871"/>
                    <a:pt x="2520814" y="1931891"/>
                    <a:pt x="2628900" y="1924171"/>
                  </a:cubicBezTo>
                  <a:cubicBezTo>
                    <a:pt x="2645833" y="1919938"/>
                    <a:pt x="2662421" y="1913939"/>
                    <a:pt x="2679700" y="1911471"/>
                  </a:cubicBezTo>
                  <a:lnTo>
                    <a:pt x="2768600" y="1898771"/>
                  </a:lnTo>
                  <a:cubicBezTo>
                    <a:pt x="2815447" y="1892915"/>
                    <a:pt x="2834760" y="1891756"/>
                    <a:pt x="2882900" y="1879721"/>
                  </a:cubicBezTo>
                  <a:cubicBezTo>
                    <a:pt x="2899833" y="1875488"/>
                    <a:pt x="2916584" y="1870444"/>
                    <a:pt x="2933700" y="1867021"/>
                  </a:cubicBezTo>
                  <a:cubicBezTo>
                    <a:pt x="2944283" y="1864904"/>
                    <a:pt x="2954933" y="1863098"/>
                    <a:pt x="2965450" y="1860671"/>
                  </a:cubicBezTo>
                  <a:cubicBezTo>
                    <a:pt x="2982457" y="1856746"/>
                    <a:pt x="2999691" y="1853491"/>
                    <a:pt x="3016250" y="1847971"/>
                  </a:cubicBezTo>
                  <a:cubicBezTo>
                    <a:pt x="3022600" y="1845854"/>
                    <a:pt x="3028806" y="1843244"/>
                    <a:pt x="3035300" y="1841621"/>
                  </a:cubicBezTo>
                  <a:cubicBezTo>
                    <a:pt x="3045771" y="1839003"/>
                    <a:pt x="3056579" y="1837889"/>
                    <a:pt x="3067050" y="1835271"/>
                  </a:cubicBezTo>
                  <a:cubicBezTo>
                    <a:pt x="3073544" y="1833648"/>
                    <a:pt x="3079606" y="1830544"/>
                    <a:pt x="3086100" y="1828921"/>
                  </a:cubicBezTo>
                  <a:cubicBezTo>
                    <a:pt x="3116030" y="1821438"/>
                    <a:pt x="3130042" y="1821597"/>
                    <a:pt x="3162300" y="1816221"/>
                  </a:cubicBezTo>
                  <a:cubicBezTo>
                    <a:pt x="3172946" y="1814447"/>
                    <a:pt x="3183431" y="1811802"/>
                    <a:pt x="3194050" y="1809871"/>
                  </a:cubicBezTo>
                  <a:cubicBezTo>
                    <a:pt x="3206718" y="1807568"/>
                    <a:pt x="3219482" y="1805824"/>
                    <a:pt x="3232150" y="1803521"/>
                  </a:cubicBezTo>
                  <a:cubicBezTo>
                    <a:pt x="3242769" y="1801590"/>
                    <a:pt x="3253173" y="1798363"/>
                    <a:pt x="3263900" y="1797171"/>
                  </a:cubicBezTo>
                  <a:cubicBezTo>
                    <a:pt x="3314869" y="1791508"/>
                    <a:pt x="3423569" y="1786762"/>
                    <a:pt x="3467100" y="1784471"/>
                  </a:cubicBezTo>
                  <a:cubicBezTo>
                    <a:pt x="3499074" y="1779142"/>
                    <a:pt x="3524355" y="1775969"/>
                    <a:pt x="3556000" y="1765421"/>
                  </a:cubicBezTo>
                  <a:cubicBezTo>
                    <a:pt x="3562350" y="1763304"/>
                    <a:pt x="3568516" y="1760523"/>
                    <a:pt x="3575050" y="1759071"/>
                  </a:cubicBezTo>
                  <a:cubicBezTo>
                    <a:pt x="3587619" y="1756278"/>
                    <a:pt x="3600525" y="1755246"/>
                    <a:pt x="3613150" y="1752721"/>
                  </a:cubicBezTo>
                  <a:cubicBezTo>
                    <a:pt x="3636605" y="1748030"/>
                    <a:pt x="3645347" y="1742794"/>
                    <a:pt x="3670300" y="1740021"/>
                  </a:cubicBezTo>
                  <a:cubicBezTo>
                    <a:pt x="3697729" y="1736973"/>
                    <a:pt x="3725333" y="1735788"/>
                    <a:pt x="3752850" y="1733671"/>
                  </a:cubicBezTo>
                  <a:lnTo>
                    <a:pt x="3790950" y="1727321"/>
                  </a:lnTo>
                  <a:cubicBezTo>
                    <a:pt x="3801569" y="1725390"/>
                    <a:pt x="3812054" y="1722745"/>
                    <a:pt x="3822700" y="1720971"/>
                  </a:cubicBezTo>
                  <a:cubicBezTo>
                    <a:pt x="3848990" y="1716589"/>
                    <a:pt x="3892266" y="1711482"/>
                    <a:pt x="3917950" y="1708271"/>
                  </a:cubicBezTo>
                  <a:lnTo>
                    <a:pt x="4089400" y="1714621"/>
                  </a:lnTo>
                  <a:cubicBezTo>
                    <a:pt x="4154308" y="1718227"/>
                    <a:pt x="4131028" y="1720618"/>
                    <a:pt x="4184650" y="1727321"/>
                  </a:cubicBezTo>
                  <a:cubicBezTo>
                    <a:pt x="4205758" y="1729959"/>
                    <a:pt x="4226983" y="1731554"/>
                    <a:pt x="4248150" y="1733671"/>
                  </a:cubicBezTo>
                  <a:cubicBezTo>
                    <a:pt x="4282176" y="1731054"/>
                    <a:pt x="4356989" y="1725933"/>
                    <a:pt x="4394200" y="1720971"/>
                  </a:cubicBezTo>
                  <a:cubicBezTo>
                    <a:pt x="4404898" y="1719545"/>
                    <a:pt x="4415331" y="1716552"/>
                    <a:pt x="4425950" y="1714621"/>
                  </a:cubicBezTo>
                  <a:cubicBezTo>
                    <a:pt x="4438618" y="1712318"/>
                    <a:pt x="4451425" y="1710796"/>
                    <a:pt x="4464050" y="1708271"/>
                  </a:cubicBezTo>
                  <a:cubicBezTo>
                    <a:pt x="4472608" y="1706559"/>
                    <a:pt x="4480892" y="1703633"/>
                    <a:pt x="4489450" y="1701921"/>
                  </a:cubicBezTo>
                  <a:cubicBezTo>
                    <a:pt x="4502075" y="1699396"/>
                    <a:pt x="4514882" y="1697874"/>
                    <a:pt x="4527550" y="1695571"/>
                  </a:cubicBezTo>
                  <a:cubicBezTo>
                    <a:pt x="4538169" y="1693640"/>
                    <a:pt x="4548681" y="1691152"/>
                    <a:pt x="4559300" y="1689221"/>
                  </a:cubicBezTo>
                  <a:cubicBezTo>
                    <a:pt x="4571968" y="1686918"/>
                    <a:pt x="4584775" y="1685396"/>
                    <a:pt x="4597400" y="1682871"/>
                  </a:cubicBezTo>
                  <a:cubicBezTo>
                    <a:pt x="4621392" y="1678073"/>
                    <a:pt x="4636602" y="1671920"/>
                    <a:pt x="4660900" y="1663821"/>
                  </a:cubicBezTo>
                  <a:lnTo>
                    <a:pt x="4699000" y="1651121"/>
                  </a:lnTo>
                  <a:lnTo>
                    <a:pt x="4756150" y="1632071"/>
                  </a:lnTo>
                  <a:cubicBezTo>
                    <a:pt x="4762500" y="1629954"/>
                    <a:pt x="4768706" y="1627344"/>
                    <a:pt x="4775200" y="1625721"/>
                  </a:cubicBezTo>
                  <a:cubicBezTo>
                    <a:pt x="4813587" y="1616124"/>
                    <a:pt x="4792321" y="1622131"/>
                    <a:pt x="4838700" y="1606671"/>
                  </a:cubicBezTo>
                  <a:lnTo>
                    <a:pt x="4857750" y="1600321"/>
                  </a:lnTo>
                  <a:cubicBezTo>
                    <a:pt x="4864100" y="1598204"/>
                    <a:pt x="4871231" y="1597684"/>
                    <a:pt x="4876800" y="1593971"/>
                  </a:cubicBezTo>
                  <a:cubicBezTo>
                    <a:pt x="4883150" y="1589738"/>
                    <a:pt x="4889024" y="1584684"/>
                    <a:pt x="4895850" y="1581271"/>
                  </a:cubicBezTo>
                  <a:cubicBezTo>
                    <a:pt x="4906000" y="1576196"/>
                    <a:pt x="4930805" y="1571284"/>
                    <a:pt x="4940300" y="1568571"/>
                  </a:cubicBezTo>
                  <a:cubicBezTo>
                    <a:pt x="4977425" y="1557964"/>
                    <a:pt x="4940085" y="1565797"/>
                    <a:pt x="4984750" y="1555871"/>
                  </a:cubicBezTo>
                  <a:cubicBezTo>
                    <a:pt x="4995286" y="1553530"/>
                    <a:pt x="5006029" y="1552139"/>
                    <a:pt x="5016500" y="1549521"/>
                  </a:cubicBezTo>
                  <a:cubicBezTo>
                    <a:pt x="5022994" y="1547898"/>
                    <a:pt x="5029114" y="1545010"/>
                    <a:pt x="5035550" y="1543171"/>
                  </a:cubicBezTo>
                  <a:cubicBezTo>
                    <a:pt x="5043941" y="1540773"/>
                    <a:pt x="5052591" y="1539329"/>
                    <a:pt x="5060950" y="1536821"/>
                  </a:cubicBezTo>
                  <a:cubicBezTo>
                    <a:pt x="5073772" y="1532974"/>
                    <a:pt x="5099050" y="1524121"/>
                    <a:pt x="5099050" y="1524121"/>
                  </a:cubicBezTo>
                  <a:cubicBezTo>
                    <a:pt x="5103283" y="1517771"/>
                    <a:pt x="5106354" y="1510467"/>
                    <a:pt x="5111750" y="1505071"/>
                  </a:cubicBezTo>
                  <a:cubicBezTo>
                    <a:pt x="5117146" y="1499675"/>
                    <a:pt x="5126032" y="1498330"/>
                    <a:pt x="5130800" y="1492371"/>
                  </a:cubicBezTo>
                  <a:cubicBezTo>
                    <a:pt x="5134981" y="1487144"/>
                    <a:pt x="5132417" y="1478054"/>
                    <a:pt x="5137150" y="1473321"/>
                  </a:cubicBezTo>
                  <a:cubicBezTo>
                    <a:pt x="5147943" y="1462528"/>
                    <a:pt x="5162550" y="1456388"/>
                    <a:pt x="5175250" y="1447921"/>
                  </a:cubicBezTo>
                  <a:lnTo>
                    <a:pt x="5194300" y="1435221"/>
                  </a:lnTo>
                  <a:cubicBezTo>
                    <a:pt x="5215467" y="1403471"/>
                    <a:pt x="5200650" y="1420404"/>
                    <a:pt x="5245100" y="1390771"/>
                  </a:cubicBezTo>
                  <a:lnTo>
                    <a:pt x="5264150" y="1378071"/>
                  </a:lnTo>
                  <a:cubicBezTo>
                    <a:pt x="5270500" y="1373838"/>
                    <a:pt x="5275960" y="1367784"/>
                    <a:pt x="5283200" y="1365371"/>
                  </a:cubicBezTo>
                  <a:cubicBezTo>
                    <a:pt x="5289550" y="1363254"/>
                    <a:pt x="5296399" y="1362272"/>
                    <a:pt x="5302250" y="1359021"/>
                  </a:cubicBezTo>
                  <a:cubicBezTo>
                    <a:pt x="5315593" y="1351608"/>
                    <a:pt x="5325870" y="1338448"/>
                    <a:pt x="5340350" y="1333621"/>
                  </a:cubicBezTo>
                  <a:cubicBezTo>
                    <a:pt x="5346700" y="1331504"/>
                    <a:pt x="5353413" y="1330264"/>
                    <a:pt x="5359400" y="1327271"/>
                  </a:cubicBezTo>
                  <a:cubicBezTo>
                    <a:pt x="5377335" y="1318303"/>
                    <a:pt x="5414151" y="1292887"/>
                    <a:pt x="5429250" y="1282821"/>
                  </a:cubicBezTo>
                  <a:lnTo>
                    <a:pt x="5448300" y="1270121"/>
                  </a:lnTo>
                  <a:cubicBezTo>
                    <a:pt x="5484696" y="1215526"/>
                    <a:pt x="5436233" y="1279774"/>
                    <a:pt x="5480050" y="1244721"/>
                  </a:cubicBezTo>
                  <a:cubicBezTo>
                    <a:pt x="5521082" y="1211895"/>
                    <a:pt x="5463917" y="1235282"/>
                    <a:pt x="5511800" y="1219321"/>
                  </a:cubicBezTo>
                  <a:cubicBezTo>
                    <a:pt x="5535436" y="1183867"/>
                    <a:pt x="5513211" y="1211913"/>
                    <a:pt x="5562600" y="1174871"/>
                  </a:cubicBezTo>
                  <a:cubicBezTo>
                    <a:pt x="5624019" y="1128807"/>
                    <a:pt x="5558566" y="1173713"/>
                    <a:pt x="5607050" y="1149471"/>
                  </a:cubicBezTo>
                  <a:cubicBezTo>
                    <a:pt x="5613876" y="1146058"/>
                    <a:pt x="5619274" y="1140184"/>
                    <a:pt x="5626100" y="1136771"/>
                  </a:cubicBezTo>
                  <a:cubicBezTo>
                    <a:pt x="5634586" y="1132528"/>
                    <a:pt x="5663226" y="1125699"/>
                    <a:pt x="5670550" y="1124071"/>
                  </a:cubicBezTo>
                  <a:cubicBezTo>
                    <a:pt x="5697175" y="1118154"/>
                    <a:pt x="5712828" y="1115966"/>
                    <a:pt x="5740400" y="1111371"/>
                  </a:cubicBezTo>
                  <a:cubicBezTo>
                    <a:pt x="5744633" y="1105021"/>
                    <a:pt x="5747357" y="1097347"/>
                    <a:pt x="5753100" y="1092321"/>
                  </a:cubicBezTo>
                  <a:cubicBezTo>
                    <a:pt x="5764587" y="1082270"/>
                    <a:pt x="5778500" y="1075388"/>
                    <a:pt x="5791200" y="1066921"/>
                  </a:cubicBezTo>
                  <a:cubicBezTo>
                    <a:pt x="5836726" y="1036570"/>
                    <a:pt x="5802635" y="1054729"/>
                    <a:pt x="5905500" y="1047871"/>
                  </a:cubicBezTo>
                  <a:cubicBezTo>
                    <a:pt x="5916543" y="1046293"/>
                    <a:pt x="5953654" y="1043696"/>
                    <a:pt x="5969000" y="1035171"/>
                  </a:cubicBezTo>
                  <a:cubicBezTo>
                    <a:pt x="5982343" y="1027758"/>
                    <a:pt x="6007100" y="1009771"/>
                    <a:pt x="6007100" y="1009771"/>
                  </a:cubicBezTo>
                  <a:cubicBezTo>
                    <a:pt x="6043496" y="955176"/>
                    <a:pt x="5995033" y="1019424"/>
                    <a:pt x="6038850" y="984371"/>
                  </a:cubicBezTo>
                  <a:cubicBezTo>
                    <a:pt x="6044809" y="979603"/>
                    <a:pt x="6044724" y="968734"/>
                    <a:pt x="6051550" y="965321"/>
                  </a:cubicBezTo>
                  <a:cubicBezTo>
                    <a:pt x="6063066" y="959563"/>
                    <a:pt x="6076982" y="961274"/>
                    <a:pt x="6089650" y="958971"/>
                  </a:cubicBezTo>
                  <a:cubicBezTo>
                    <a:pt x="6100269" y="957040"/>
                    <a:pt x="6110817" y="954738"/>
                    <a:pt x="6121400" y="952621"/>
                  </a:cubicBezTo>
                  <a:cubicBezTo>
                    <a:pt x="6125633" y="946271"/>
                    <a:pt x="6127628" y="937616"/>
                    <a:pt x="6134100" y="933571"/>
                  </a:cubicBezTo>
                  <a:cubicBezTo>
                    <a:pt x="6157135" y="919174"/>
                    <a:pt x="6185231" y="920788"/>
                    <a:pt x="6210300" y="914521"/>
                  </a:cubicBezTo>
                  <a:cubicBezTo>
                    <a:pt x="6223287" y="911274"/>
                    <a:pt x="6235700" y="906054"/>
                    <a:pt x="6248400" y="901821"/>
                  </a:cubicBezTo>
                  <a:lnTo>
                    <a:pt x="6267450" y="895471"/>
                  </a:lnTo>
                  <a:lnTo>
                    <a:pt x="6286500" y="889121"/>
                  </a:lnTo>
                  <a:cubicBezTo>
                    <a:pt x="6290733" y="882771"/>
                    <a:pt x="6293457" y="875097"/>
                    <a:pt x="6299200" y="870071"/>
                  </a:cubicBezTo>
                  <a:cubicBezTo>
                    <a:pt x="6310687" y="860020"/>
                    <a:pt x="6322820" y="849498"/>
                    <a:pt x="6337300" y="844671"/>
                  </a:cubicBezTo>
                  <a:lnTo>
                    <a:pt x="6394450" y="825621"/>
                  </a:lnTo>
                  <a:lnTo>
                    <a:pt x="6413500" y="819271"/>
                  </a:lnTo>
                  <a:cubicBezTo>
                    <a:pt x="6419850" y="817154"/>
                    <a:pt x="6426981" y="816634"/>
                    <a:pt x="6432550" y="812921"/>
                  </a:cubicBezTo>
                  <a:lnTo>
                    <a:pt x="6489700" y="774821"/>
                  </a:lnTo>
                  <a:lnTo>
                    <a:pt x="6508750" y="762121"/>
                  </a:lnTo>
                  <a:cubicBezTo>
                    <a:pt x="6512983" y="755771"/>
                    <a:pt x="6518037" y="749897"/>
                    <a:pt x="6521450" y="743071"/>
                  </a:cubicBezTo>
                  <a:cubicBezTo>
                    <a:pt x="6527959" y="730054"/>
                    <a:pt x="6531735" y="704347"/>
                    <a:pt x="6534150" y="692271"/>
                  </a:cubicBezTo>
                  <a:cubicBezTo>
                    <a:pt x="6535379" y="673840"/>
                    <a:pt x="6532967" y="589271"/>
                    <a:pt x="6553200" y="558921"/>
                  </a:cubicBezTo>
                  <a:cubicBezTo>
                    <a:pt x="6574367" y="527171"/>
                    <a:pt x="6559550" y="544104"/>
                    <a:pt x="6604000" y="514471"/>
                  </a:cubicBezTo>
                  <a:lnTo>
                    <a:pt x="6623050" y="501771"/>
                  </a:lnTo>
                  <a:cubicBezTo>
                    <a:pt x="6642402" y="472742"/>
                    <a:pt x="6650264" y="450366"/>
                    <a:pt x="6686550" y="438271"/>
                  </a:cubicBezTo>
                  <a:lnTo>
                    <a:pt x="6724650" y="425571"/>
                  </a:lnTo>
                  <a:cubicBezTo>
                    <a:pt x="6733117" y="412871"/>
                    <a:pt x="6745223" y="401951"/>
                    <a:pt x="6750050" y="387471"/>
                  </a:cubicBezTo>
                  <a:cubicBezTo>
                    <a:pt x="6752167" y="381121"/>
                    <a:pt x="6752219" y="373648"/>
                    <a:pt x="6756400" y="368421"/>
                  </a:cubicBezTo>
                  <a:cubicBezTo>
                    <a:pt x="6761168" y="362462"/>
                    <a:pt x="6769100" y="359954"/>
                    <a:pt x="6775450" y="355721"/>
                  </a:cubicBezTo>
                  <a:cubicBezTo>
                    <a:pt x="6779683" y="349371"/>
                    <a:pt x="6781678" y="340716"/>
                    <a:pt x="6788150" y="336671"/>
                  </a:cubicBezTo>
                  <a:cubicBezTo>
                    <a:pt x="6799502" y="329576"/>
                    <a:pt x="6813550" y="328204"/>
                    <a:pt x="6826250" y="323971"/>
                  </a:cubicBezTo>
                  <a:cubicBezTo>
                    <a:pt x="6832600" y="321854"/>
                    <a:pt x="6839731" y="321334"/>
                    <a:pt x="6845300" y="317621"/>
                  </a:cubicBezTo>
                  <a:cubicBezTo>
                    <a:pt x="6851650" y="313388"/>
                    <a:pt x="6857376" y="308021"/>
                    <a:pt x="6864350" y="304921"/>
                  </a:cubicBezTo>
                  <a:cubicBezTo>
                    <a:pt x="6876583" y="299484"/>
                    <a:pt x="6889750" y="296454"/>
                    <a:pt x="6902450" y="292221"/>
                  </a:cubicBezTo>
                  <a:cubicBezTo>
                    <a:pt x="6908800" y="290104"/>
                    <a:pt x="6914936" y="287184"/>
                    <a:pt x="6921500" y="285871"/>
                  </a:cubicBezTo>
                  <a:cubicBezTo>
                    <a:pt x="6932083" y="283754"/>
                    <a:pt x="6942714" y="281862"/>
                    <a:pt x="6953250" y="279521"/>
                  </a:cubicBezTo>
                  <a:cubicBezTo>
                    <a:pt x="6961769" y="277628"/>
                    <a:pt x="6970259" y="275569"/>
                    <a:pt x="6978650" y="273171"/>
                  </a:cubicBezTo>
                  <a:cubicBezTo>
                    <a:pt x="6985086" y="271332"/>
                    <a:pt x="6991178" y="268326"/>
                    <a:pt x="6997700" y="266821"/>
                  </a:cubicBezTo>
                  <a:cubicBezTo>
                    <a:pt x="7018733" y="261967"/>
                    <a:pt x="7039908" y="257670"/>
                    <a:pt x="7061200" y="254121"/>
                  </a:cubicBezTo>
                  <a:cubicBezTo>
                    <a:pt x="7073900" y="252004"/>
                    <a:pt x="7086731" y="250564"/>
                    <a:pt x="7099300" y="247771"/>
                  </a:cubicBezTo>
                  <a:cubicBezTo>
                    <a:pt x="7105834" y="246319"/>
                    <a:pt x="7111856" y="243044"/>
                    <a:pt x="7118350" y="241421"/>
                  </a:cubicBezTo>
                  <a:cubicBezTo>
                    <a:pt x="7128821" y="238803"/>
                    <a:pt x="7139687" y="237911"/>
                    <a:pt x="7150100" y="235071"/>
                  </a:cubicBezTo>
                  <a:cubicBezTo>
                    <a:pt x="7219749" y="216076"/>
                    <a:pt x="7160043" y="227923"/>
                    <a:pt x="7213600" y="216021"/>
                  </a:cubicBezTo>
                  <a:cubicBezTo>
                    <a:pt x="7224136" y="213680"/>
                    <a:pt x="7234587" y="210468"/>
                    <a:pt x="7245350" y="209671"/>
                  </a:cubicBezTo>
                  <a:cubicBezTo>
                    <a:pt x="7291837" y="206227"/>
                    <a:pt x="7338483" y="205438"/>
                    <a:pt x="7385050" y="203321"/>
                  </a:cubicBezTo>
                  <a:cubicBezTo>
                    <a:pt x="7401983" y="201204"/>
                    <a:pt x="7419164" y="200547"/>
                    <a:pt x="7435850" y="196971"/>
                  </a:cubicBezTo>
                  <a:lnTo>
                    <a:pt x="7493000" y="177921"/>
                  </a:lnTo>
                  <a:cubicBezTo>
                    <a:pt x="7557021" y="156581"/>
                    <a:pt x="7457716" y="189141"/>
                    <a:pt x="7537450" y="165221"/>
                  </a:cubicBezTo>
                  <a:lnTo>
                    <a:pt x="7594600" y="146171"/>
                  </a:lnTo>
                  <a:lnTo>
                    <a:pt x="7651750" y="127121"/>
                  </a:lnTo>
                  <a:lnTo>
                    <a:pt x="7670800" y="120771"/>
                  </a:lnTo>
                  <a:cubicBezTo>
                    <a:pt x="7677150" y="118654"/>
                    <a:pt x="7684281" y="118134"/>
                    <a:pt x="7689850" y="114421"/>
                  </a:cubicBezTo>
                  <a:cubicBezTo>
                    <a:pt x="7720039" y="94295"/>
                    <a:pt x="7701660" y="104134"/>
                    <a:pt x="7747000" y="89021"/>
                  </a:cubicBezTo>
                  <a:cubicBezTo>
                    <a:pt x="7753350" y="86904"/>
                    <a:pt x="7760481" y="86384"/>
                    <a:pt x="7766050" y="82671"/>
                  </a:cubicBezTo>
                  <a:cubicBezTo>
                    <a:pt x="7820645" y="46275"/>
                    <a:pt x="7751570" y="89911"/>
                    <a:pt x="7804150" y="63621"/>
                  </a:cubicBezTo>
                  <a:cubicBezTo>
                    <a:pt x="7864527" y="33432"/>
                    <a:pt x="7763006" y="70986"/>
                    <a:pt x="7861300" y="38221"/>
                  </a:cubicBezTo>
                  <a:cubicBezTo>
                    <a:pt x="7867650" y="36104"/>
                    <a:pt x="7873661" y="32110"/>
                    <a:pt x="7880350" y="31871"/>
                  </a:cubicBezTo>
                  <a:lnTo>
                    <a:pt x="8058150" y="25521"/>
                  </a:lnTo>
                  <a:cubicBezTo>
                    <a:pt x="8086957" y="21920"/>
                    <a:pt x="8182737" y="10249"/>
                    <a:pt x="8197850" y="6471"/>
                  </a:cubicBezTo>
                  <a:cubicBezTo>
                    <a:pt x="8229410" y="-1419"/>
                    <a:pt x="8214523" y="121"/>
                    <a:pt x="8242300" y="121"/>
                  </a:cubicBezTo>
                </a:path>
              </a:pathLst>
            </a:custGeom>
            <a:ln w="28575">
              <a:solidFill>
                <a:schemeClr val="tx2"/>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19B34D4C-FEF5-BEA2-A5FB-B3CA7299A48F}"/>
              </a:ext>
            </a:extLst>
          </p:cNvPr>
          <p:cNvGrpSpPr/>
          <p:nvPr/>
        </p:nvGrpSpPr>
        <p:grpSpPr>
          <a:xfrm>
            <a:off x="9917771" y="2407489"/>
            <a:ext cx="1649186" cy="596541"/>
            <a:chOff x="9499065" y="1029588"/>
            <a:chExt cx="1649186" cy="596541"/>
          </a:xfrm>
        </p:grpSpPr>
        <p:sp>
          <p:nvSpPr>
            <p:cNvPr id="35" name="Rectangle 34">
              <a:extLst>
                <a:ext uri="{FF2B5EF4-FFF2-40B4-BE49-F238E27FC236}">
                  <a16:creationId xmlns:a16="http://schemas.microsoft.com/office/drawing/2014/main" id="{AA62EE78-ACC1-799A-86E8-514F91D550C0}"/>
                </a:ext>
              </a:extLst>
            </p:cNvPr>
            <p:cNvSpPr/>
            <p:nvPr/>
          </p:nvSpPr>
          <p:spPr>
            <a:xfrm>
              <a:off x="9499066" y="1217915"/>
              <a:ext cx="1649184" cy="4082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99A61CFB-49E2-4674-1E3B-1A60E62079E3}"/>
                </a:ext>
              </a:extLst>
            </p:cNvPr>
            <p:cNvSpPr/>
            <p:nvPr/>
          </p:nvSpPr>
          <p:spPr>
            <a:xfrm>
              <a:off x="9499065" y="1029588"/>
              <a:ext cx="175607" cy="18906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17E1D6D6-B59C-8099-392D-09AF2AB1B12D}"/>
                </a:ext>
              </a:extLst>
            </p:cNvPr>
            <p:cNvSpPr txBox="1"/>
            <p:nvPr/>
          </p:nvSpPr>
          <p:spPr>
            <a:xfrm>
              <a:off x="9499067" y="1255066"/>
              <a:ext cx="1649184"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$38.4 Trillion</a:t>
              </a:r>
            </a:p>
          </p:txBody>
        </p:sp>
      </p:grpSp>
    </p:spTree>
    <p:extLst>
      <p:ext uri="{BB962C8B-B14F-4D97-AF65-F5344CB8AC3E}">
        <p14:creationId xmlns:p14="http://schemas.microsoft.com/office/powerpoint/2010/main" val="54577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16E217-026C-54BB-DE3E-ABB53E09EE49}"/>
              </a:ext>
            </a:extLst>
          </p:cNvPr>
          <p:cNvPicPr>
            <a:picLocks noChangeAspect="1"/>
          </p:cNvPicPr>
          <p:nvPr/>
        </p:nvPicPr>
        <p:blipFill>
          <a:blip r:embed="rId3"/>
          <a:srcRect t="16608" b="16608"/>
          <a:stretch/>
        </p:blipFill>
        <p:spPr>
          <a:xfrm>
            <a:off x="0" y="0"/>
            <a:ext cx="12192000" cy="5527963"/>
          </a:xfrm>
          <a:prstGeom prst="rect">
            <a:avLst/>
          </a:prstGeom>
        </p:spPr>
      </p:pic>
      <p:sp>
        <p:nvSpPr>
          <p:cNvPr id="11" name="Rectangle 10">
            <a:extLst>
              <a:ext uri="{FF2B5EF4-FFF2-40B4-BE49-F238E27FC236}">
                <a16:creationId xmlns:a16="http://schemas.microsoft.com/office/drawing/2014/main" id="{65919C43-FDA9-CD11-2BB0-FCBF8D47BDE0}"/>
              </a:ext>
            </a:extLst>
          </p:cNvPr>
          <p:cNvSpPr/>
          <p:nvPr/>
        </p:nvSpPr>
        <p:spPr>
          <a:xfrm>
            <a:off x="0" y="165649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7964636-1467-0293-53D0-907090D8EFC5}"/>
              </a:ext>
            </a:extLst>
          </p:cNvPr>
          <p:cNvSpPr txBox="1"/>
          <p:nvPr/>
        </p:nvSpPr>
        <p:spPr>
          <a:xfrm>
            <a:off x="1159476" y="4117250"/>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ova Cond" panose="020F0502020204030204" pitchFamily="34" charset="0"/>
                <a:cs typeface="Arial Nova Cond" panose="020F0502020204030204" pitchFamily="34" charset="0"/>
              </a:rPr>
              <a:t>A HISTORY OF TAX RATES</a:t>
            </a:r>
          </a:p>
        </p:txBody>
      </p:sp>
      <p:pic>
        <p:nvPicPr>
          <p:cNvPr id="13" name="Picture 12">
            <a:extLst>
              <a:ext uri="{FF2B5EF4-FFF2-40B4-BE49-F238E27FC236}">
                <a16:creationId xmlns:a16="http://schemas.microsoft.com/office/drawing/2014/main" id="{1A0C4346-6943-6186-F3DD-BBDCB49A9FFC}"/>
              </a:ext>
            </a:extLst>
          </p:cNvPr>
          <p:cNvPicPr>
            <a:picLocks noChangeAspect="1"/>
          </p:cNvPicPr>
          <p:nvPr/>
        </p:nvPicPr>
        <p:blipFill rotWithShape="1">
          <a:blip r:embed="rId3"/>
          <a:srcRect t="16608" r="93682" b="16608"/>
          <a:stretch/>
        </p:blipFill>
        <p:spPr>
          <a:xfrm>
            <a:off x="1" y="-11889"/>
            <a:ext cx="770256" cy="5527963"/>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3312"/>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49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Title 3">
            <a:extLst>
              <a:ext uri="{FF2B5EF4-FFF2-40B4-BE49-F238E27FC236}">
                <a16:creationId xmlns:a16="http://schemas.microsoft.com/office/drawing/2014/main" id="{FF71007D-A75B-BAFC-EEBC-D02DA060CD13}"/>
              </a:ext>
            </a:extLst>
          </p:cNvPr>
          <p:cNvSpPr>
            <a:spLocks noGrp="1"/>
          </p:cNvSpPr>
          <p:nvPr>
            <p:ph type="title"/>
          </p:nvPr>
        </p:nvSpPr>
        <p:spPr>
          <a:xfrm>
            <a:off x="838200" y="365125"/>
            <a:ext cx="10515600" cy="1325563"/>
          </a:xfrm>
        </p:spPr>
        <p:txBody>
          <a:bodyPr/>
          <a:lstStyle/>
          <a:p>
            <a:r>
              <a:rPr lang="en-US" spc="-150" dirty="0">
                <a:solidFill>
                  <a:schemeClr val="accent5"/>
                </a:solidFill>
              </a:rPr>
              <a:t>TAX RATES THROUGH THE DECADES</a:t>
            </a:r>
            <a:endParaRPr lang="en-US" b="0" dirty="0">
              <a:solidFill>
                <a:schemeClr val="accent5"/>
              </a:solidFill>
            </a:endParaRPr>
          </a:p>
        </p:txBody>
      </p:sp>
      <p:cxnSp>
        <p:nvCxnSpPr>
          <p:cNvPr id="17" name="Straight Connector 16">
            <a:extLst>
              <a:ext uri="{FF2B5EF4-FFF2-40B4-BE49-F238E27FC236}">
                <a16:creationId xmlns:a16="http://schemas.microsoft.com/office/drawing/2014/main" id="{BA4335E6-B2FC-D7C4-953E-A0DA31A8AEEB}"/>
              </a:ext>
            </a:extLst>
          </p:cNvPr>
          <p:cNvCxnSpPr>
            <a:cxnSpLocks/>
          </p:cNvCxnSpPr>
          <p:nvPr/>
        </p:nvCxnSpPr>
        <p:spPr>
          <a:xfrm>
            <a:off x="1553859" y="4561104"/>
            <a:ext cx="979714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47C841-B352-C153-B031-1E0951C8637B}"/>
              </a:ext>
            </a:extLst>
          </p:cNvPr>
          <p:cNvCxnSpPr>
            <a:cxnSpLocks/>
          </p:cNvCxnSpPr>
          <p:nvPr/>
        </p:nvCxnSpPr>
        <p:spPr>
          <a:xfrm flipH="1" flipV="1">
            <a:off x="1553856" y="1690688"/>
            <a:ext cx="3" cy="284619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902A11-4A4C-B30B-E16E-8EC279C420E0}"/>
              </a:ext>
            </a:extLst>
          </p:cNvPr>
          <p:cNvSpPr txBox="1"/>
          <p:nvPr/>
        </p:nvSpPr>
        <p:spPr>
          <a:xfrm>
            <a:off x="383799" y="1615968"/>
            <a:ext cx="1099303" cy="3139321"/>
          </a:xfrm>
          <a:prstGeom prst="rect">
            <a:avLst/>
          </a:prstGeom>
          <a:noFill/>
        </p:spPr>
        <p:txBody>
          <a:bodyPr wrap="square" rtlCol="0">
            <a:spAutoFit/>
          </a:bodyPr>
          <a:lstStyle/>
          <a:p>
            <a:pPr algn="r"/>
            <a:r>
              <a:rPr lang="en-US" b="1" dirty="0">
                <a:solidFill>
                  <a:schemeClr val="accent5"/>
                </a:solidFill>
                <a:latin typeface="Arial" panose="020B0604020202020204" pitchFamily="34" charset="0"/>
                <a:cs typeface="Arial" panose="020B0604020202020204" pitchFamily="34" charset="0"/>
              </a:rPr>
              <a:t>100%</a:t>
            </a:r>
          </a:p>
          <a:p>
            <a:pPr algn="r"/>
            <a:endParaRPr lang="en-US" b="1" dirty="0">
              <a:solidFill>
                <a:schemeClr val="accent5"/>
              </a:solidFill>
              <a:latin typeface="Arial" panose="020B0604020202020204" pitchFamily="34" charset="0"/>
              <a:cs typeface="Arial" panose="020B0604020202020204" pitchFamily="34" charset="0"/>
            </a:endParaRPr>
          </a:p>
          <a:p>
            <a:pPr algn="r"/>
            <a:r>
              <a:rPr lang="en-US" b="1" dirty="0">
                <a:solidFill>
                  <a:schemeClr val="accent5"/>
                </a:solidFill>
                <a:latin typeface="Arial" panose="020B0604020202020204" pitchFamily="34" charset="0"/>
                <a:cs typeface="Arial" panose="020B0604020202020204" pitchFamily="34" charset="0"/>
              </a:rPr>
              <a:t>80%</a:t>
            </a:r>
          </a:p>
          <a:p>
            <a:pPr algn="r"/>
            <a:endParaRPr lang="en-US" b="1" dirty="0">
              <a:solidFill>
                <a:schemeClr val="accent5"/>
              </a:solidFill>
              <a:latin typeface="Arial" panose="020B0604020202020204" pitchFamily="34" charset="0"/>
              <a:cs typeface="Arial" panose="020B0604020202020204" pitchFamily="34" charset="0"/>
            </a:endParaRPr>
          </a:p>
          <a:p>
            <a:pPr algn="r"/>
            <a:r>
              <a:rPr lang="en-US" b="1" dirty="0">
                <a:solidFill>
                  <a:schemeClr val="accent5"/>
                </a:solidFill>
                <a:latin typeface="Arial" panose="020B0604020202020204" pitchFamily="34" charset="0"/>
                <a:cs typeface="Arial" panose="020B0604020202020204" pitchFamily="34" charset="0"/>
              </a:rPr>
              <a:t>60%</a:t>
            </a:r>
          </a:p>
          <a:p>
            <a:pPr algn="r"/>
            <a:endParaRPr lang="en-US" b="1" dirty="0">
              <a:solidFill>
                <a:schemeClr val="accent5"/>
              </a:solidFill>
              <a:latin typeface="Arial" panose="020B0604020202020204" pitchFamily="34" charset="0"/>
              <a:cs typeface="Arial" panose="020B0604020202020204" pitchFamily="34" charset="0"/>
            </a:endParaRPr>
          </a:p>
          <a:p>
            <a:pPr algn="r"/>
            <a:r>
              <a:rPr lang="en-US" b="1" dirty="0">
                <a:solidFill>
                  <a:schemeClr val="accent5"/>
                </a:solidFill>
                <a:latin typeface="Arial" panose="020B0604020202020204" pitchFamily="34" charset="0"/>
                <a:cs typeface="Arial" panose="020B0604020202020204" pitchFamily="34" charset="0"/>
              </a:rPr>
              <a:t>40%</a:t>
            </a:r>
          </a:p>
          <a:p>
            <a:pPr algn="r"/>
            <a:endParaRPr lang="en-US" b="1" dirty="0">
              <a:solidFill>
                <a:schemeClr val="accent5"/>
              </a:solidFill>
              <a:latin typeface="Arial" panose="020B0604020202020204" pitchFamily="34" charset="0"/>
              <a:cs typeface="Arial" panose="020B0604020202020204" pitchFamily="34" charset="0"/>
            </a:endParaRPr>
          </a:p>
          <a:p>
            <a:pPr algn="r"/>
            <a:r>
              <a:rPr lang="en-US" b="1" dirty="0">
                <a:solidFill>
                  <a:schemeClr val="accent5"/>
                </a:solidFill>
                <a:latin typeface="Arial" panose="020B0604020202020204" pitchFamily="34" charset="0"/>
                <a:cs typeface="Arial" panose="020B0604020202020204" pitchFamily="34" charset="0"/>
              </a:rPr>
              <a:t>20%</a:t>
            </a:r>
          </a:p>
          <a:p>
            <a:pPr algn="r"/>
            <a:endParaRPr lang="en-US" b="1" dirty="0">
              <a:solidFill>
                <a:schemeClr val="accent5"/>
              </a:solidFill>
              <a:latin typeface="Arial" panose="020B0604020202020204" pitchFamily="34" charset="0"/>
              <a:cs typeface="Arial" panose="020B0604020202020204" pitchFamily="34" charset="0"/>
            </a:endParaRPr>
          </a:p>
          <a:p>
            <a:pPr algn="r"/>
            <a:r>
              <a:rPr lang="en-US" b="1" dirty="0">
                <a:solidFill>
                  <a:schemeClr val="accent5"/>
                </a:solidFill>
                <a:latin typeface="Arial" panose="020B0604020202020204" pitchFamily="34" charset="0"/>
                <a:cs typeface="Arial" panose="020B0604020202020204" pitchFamily="34" charset="0"/>
              </a:rPr>
              <a:t>0%</a:t>
            </a:r>
          </a:p>
        </p:txBody>
      </p:sp>
      <p:sp>
        <p:nvSpPr>
          <p:cNvPr id="22" name="TextBox 21">
            <a:extLst>
              <a:ext uri="{FF2B5EF4-FFF2-40B4-BE49-F238E27FC236}">
                <a16:creationId xmlns:a16="http://schemas.microsoft.com/office/drawing/2014/main" id="{81B2AC64-6795-3EC7-C467-8F3C1ADA0425}"/>
              </a:ext>
            </a:extLst>
          </p:cNvPr>
          <p:cNvSpPr txBox="1"/>
          <p:nvPr/>
        </p:nvSpPr>
        <p:spPr>
          <a:xfrm>
            <a:off x="1483102" y="4751105"/>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1920</a:t>
            </a:r>
          </a:p>
        </p:txBody>
      </p:sp>
      <p:sp>
        <p:nvSpPr>
          <p:cNvPr id="23" name="TextBox 22">
            <a:extLst>
              <a:ext uri="{FF2B5EF4-FFF2-40B4-BE49-F238E27FC236}">
                <a16:creationId xmlns:a16="http://schemas.microsoft.com/office/drawing/2014/main" id="{C629AD83-EDFF-F280-6DB2-DC6C2578CCFA}"/>
              </a:ext>
            </a:extLst>
          </p:cNvPr>
          <p:cNvSpPr txBox="1"/>
          <p:nvPr/>
        </p:nvSpPr>
        <p:spPr>
          <a:xfrm>
            <a:off x="2339876" y="4751105"/>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1930</a:t>
            </a:r>
          </a:p>
        </p:txBody>
      </p:sp>
      <p:sp>
        <p:nvSpPr>
          <p:cNvPr id="24" name="TextBox 23">
            <a:extLst>
              <a:ext uri="{FF2B5EF4-FFF2-40B4-BE49-F238E27FC236}">
                <a16:creationId xmlns:a16="http://schemas.microsoft.com/office/drawing/2014/main" id="{2349BC72-5579-F28D-DF68-BED360A2ABA1}"/>
              </a:ext>
            </a:extLst>
          </p:cNvPr>
          <p:cNvSpPr txBox="1"/>
          <p:nvPr/>
        </p:nvSpPr>
        <p:spPr>
          <a:xfrm>
            <a:off x="3196650" y="4748287"/>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1940</a:t>
            </a:r>
          </a:p>
        </p:txBody>
      </p:sp>
      <p:sp>
        <p:nvSpPr>
          <p:cNvPr id="25" name="TextBox 24">
            <a:extLst>
              <a:ext uri="{FF2B5EF4-FFF2-40B4-BE49-F238E27FC236}">
                <a16:creationId xmlns:a16="http://schemas.microsoft.com/office/drawing/2014/main" id="{205E4181-D82E-3D99-7BDA-7DB5D3871ECD}"/>
              </a:ext>
            </a:extLst>
          </p:cNvPr>
          <p:cNvSpPr txBox="1"/>
          <p:nvPr/>
        </p:nvSpPr>
        <p:spPr>
          <a:xfrm>
            <a:off x="4053424" y="474546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1950</a:t>
            </a:r>
          </a:p>
        </p:txBody>
      </p:sp>
      <p:sp>
        <p:nvSpPr>
          <p:cNvPr id="26" name="TextBox 25">
            <a:extLst>
              <a:ext uri="{FF2B5EF4-FFF2-40B4-BE49-F238E27FC236}">
                <a16:creationId xmlns:a16="http://schemas.microsoft.com/office/drawing/2014/main" id="{93B5DF29-A143-4727-72F1-1232EA985E8A}"/>
              </a:ext>
            </a:extLst>
          </p:cNvPr>
          <p:cNvSpPr txBox="1"/>
          <p:nvPr/>
        </p:nvSpPr>
        <p:spPr>
          <a:xfrm>
            <a:off x="4910198" y="4752336"/>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1960</a:t>
            </a:r>
          </a:p>
        </p:txBody>
      </p:sp>
      <p:sp>
        <p:nvSpPr>
          <p:cNvPr id="27" name="TextBox 26">
            <a:extLst>
              <a:ext uri="{FF2B5EF4-FFF2-40B4-BE49-F238E27FC236}">
                <a16:creationId xmlns:a16="http://schemas.microsoft.com/office/drawing/2014/main" id="{BC05E6F1-5F87-6B6A-89D0-522E64DB6DE7}"/>
              </a:ext>
            </a:extLst>
          </p:cNvPr>
          <p:cNvSpPr txBox="1"/>
          <p:nvPr/>
        </p:nvSpPr>
        <p:spPr>
          <a:xfrm>
            <a:off x="10050842" y="4752336"/>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2020</a:t>
            </a:r>
          </a:p>
        </p:txBody>
      </p:sp>
      <p:cxnSp>
        <p:nvCxnSpPr>
          <p:cNvPr id="29" name="Straight Connector 28">
            <a:extLst>
              <a:ext uri="{FF2B5EF4-FFF2-40B4-BE49-F238E27FC236}">
                <a16:creationId xmlns:a16="http://schemas.microsoft.com/office/drawing/2014/main" id="{8CC51A5F-5677-491B-9D14-9379FCE5AD14}"/>
              </a:ext>
            </a:extLst>
          </p:cNvPr>
          <p:cNvCxnSpPr>
            <a:cxnSpLocks/>
          </p:cNvCxnSpPr>
          <p:nvPr/>
        </p:nvCxnSpPr>
        <p:spPr>
          <a:xfrm>
            <a:off x="1553858" y="4106895"/>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849AB48-642E-55EB-B838-A08F8393BD1A}"/>
              </a:ext>
            </a:extLst>
          </p:cNvPr>
          <p:cNvCxnSpPr>
            <a:cxnSpLocks/>
          </p:cNvCxnSpPr>
          <p:nvPr/>
        </p:nvCxnSpPr>
        <p:spPr>
          <a:xfrm>
            <a:off x="1553857" y="3494316"/>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37A4F3-4201-C01C-2029-C1A4441EA6BF}"/>
              </a:ext>
            </a:extLst>
          </p:cNvPr>
          <p:cNvCxnSpPr>
            <a:cxnSpLocks/>
          </p:cNvCxnSpPr>
          <p:nvPr/>
        </p:nvCxnSpPr>
        <p:spPr>
          <a:xfrm>
            <a:off x="1553856" y="2931235"/>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66C786-DC24-1F51-D917-CD55E30D5049}"/>
              </a:ext>
            </a:extLst>
          </p:cNvPr>
          <p:cNvCxnSpPr>
            <a:cxnSpLocks/>
          </p:cNvCxnSpPr>
          <p:nvPr/>
        </p:nvCxnSpPr>
        <p:spPr>
          <a:xfrm>
            <a:off x="1553856" y="2364767"/>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B1D6A5-8ACE-1806-0F6D-1743D4CF4E22}"/>
              </a:ext>
            </a:extLst>
          </p:cNvPr>
          <p:cNvCxnSpPr>
            <a:cxnSpLocks/>
          </p:cNvCxnSpPr>
          <p:nvPr/>
        </p:nvCxnSpPr>
        <p:spPr>
          <a:xfrm>
            <a:off x="1553856" y="1822176"/>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A62EE78-ACC1-799A-86E8-514F91D550C0}"/>
              </a:ext>
            </a:extLst>
          </p:cNvPr>
          <p:cNvSpPr/>
          <p:nvPr/>
        </p:nvSpPr>
        <p:spPr>
          <a:xfrm>
            <a:off x="9756237" y="2939894"/>
            <a:ext cx="1649184" cy="4082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99A61CFB-49E2-4674-1E3B-1A60E62079E3}"/>
              </a:ext>
            </a:extLst>
          </p:cNvPr>
          <p:cNvSpPr/>
          <p:nvPr/>
        </p:nvSpPr>
        <p:spPr>
          <a:xfrm rot="10800000">
            <a:off x="11232532" y="3340787"/>
            <a:ext cx="175607" cy="18906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9B331D7-647E-36F4-7951-801B7D2BB9B6}"/>
              </a:ext>
            </a:extLst>
          </p:cNvPr>
          <p:cNvSpPr txBox="1"/>
          <p:nvPr/>
        </p:nvSpPr>
        <p:spPr>
          <a:xfrm>
            <a:off x="1727421" y="5259317"/>
            <a:ext cx="8737157" cy="215444"/>
          </a:xfrm>
          <a:prstGeom prst="rect">
            <a:avLst/>
          </a:prstGeom>
          <a:noFill/>
        </p:spPr>
        <p:txBody>
          <a:bodyPr wrap="square" rtlCol="0">
            <a:spAutoFit/>
          </a:bodyPr>
          <a:lstStyle/>
          <a:p>
            <a:pPr algn="ctr"/>
            <a:r>
              <a:rPr lang="en-US" sz="800" i="1" dirty="0">
                <a:solidFill>
                  <a:schemeClr val="accent5"/>
                </a:solidFill>
                <a:latin typeface="Arial" panose="020B0604020202020204" pitchFamily="34" charset="0"/>
                <a:cs typeface="Arial" panose="020B0604020202020204" pitchFamily="34" charset="0"/>
              </a:rPr>
              <a:t>https://www.taxpolicycenter.org/statistics/historical-highest-marginal-income-tax-rates. </a:t>
            </a:r>
            <a:r>
              <a:rPr lang="en-US" sz="800" i="1" dirty="0">
                <a:solidFill>
                  <a:schemeClr val="accent5"/>
                </a:solidFill>
                <a:effectLst/>
                <a:latin typeface="Arial" panose="020B0604020202020204" pitchFamily="34" charset="0"/>
                <a:cs typeface="Arial" panose="020B0604020202020204" pitchFamily="34" charset="0"/>
              </a:rPr>
              <a:t>Accessed January 15, 2026. </a:t>
            </a:r>
            <a:endParaRPr lang="en-US" sz="800" i="1" dirty="0">
              <a:solidFill>
                <a:schemeClr val="accent5"/>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7D13DAB-BC9C-5445-4627-992D08B59FAC}"/>
              </a:ext>
            </a:extLst>
          </p:cNvPr>
          <p:cNvPicPr>
            <a:picLocks noChangeAspect="1"/>
          </p:cNvPicPr>
          <p:nvPr/>
        </p:nvPicPr>
        <p:blipFill>
          <a:blip r:embed="rId3"/>
          <a:stretch>
            <a:fillRect/>
          </a:stretch>
        </p:blipFill>
        <p:spPr>
          <a:xfrm>
            <a:off x="1553855" y="2090265"/>
            <a:ext cx="9656990" cy="2385498"/>
          </a:xfrm>
          <a:prstGeom prst="rect">
            <a:avLst/>
          </a:prstGeom>
        </p:spPr>
      </p:pic>
      <p:sp>
        <p:nvSpPr>
          <p:cNvPr id="16" name="TextBox 15">
            <a:extLst>
              <a:ext uri="{FF2B5EF4-FFF2-40B4-BE49-F238E27FC236}">
                <a16:creationId xmlns:a16="http://schemas.microsoft.com/office/drawing/2014/main" id="{266FB3DA-A981-ACF3-6154-796D97C1D215}"/>
              </a:ext>
            </a:extLst>
          </p:cNvPr>
          <p:cNvSpPr txBox="1"/>
          <p:nvPr/>
        </p:nvSpPr>
        <p:spPr>
          <a:xfrm>
            <a:off x="5766972" y="4758107"/>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1970</a:t>
            </a:r>
          </a:p>
        </p:txBody>
      </p:sp>
      <p:sp>
        <p:nvSpPr>
          <p:cNvPr id="19" name="TextBox 18">
            <a:extLst>
              <a:ext uri="{FF2B5EF4-FFF2-40B4-BE49-F238E27FC236}">
                <a16:creationId xmlns:a16="http://schemas.microsoft.com/office/drawing/2014/main" id="{E3946359-5E24-7BF9-7B03-3B3E9E62E227}"/>
              </a:ext>
            </a:extLst>
          </p:cNvPr>
          <p:cNvSpPr txBox="1"/>
          <p:nvPr/>
        </p:nvSpPr>
        <p:spPr>
          <a:xfrm>
            <a:off x="6623746" y="4763878"/>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1980</a:t>
            </a:r>
          </a:p>
        </p:txBody>
      </p:sp>
      <p:sp>
        <p:nvSpPr>
          <p:cNvPr id="20" name="TextBox 19">
            <a:extLst>
              <a:ext uri="{FF2B5EF4-FFF2-40B4-BE49-F238E27FC236}">
                <a16:creationId xmlns:a16="http://schemas.microsoft.com/office/drawing/2014/main" id="{FA870D43-C016-F69E-5FE4-68521C89D138}"/>
              </a:ext>
            </a:extLst>
          </p:cNvPr>
          <p:cNvSpPr txBox="1"/>
          <p:nvPr/>
        </p:nvSpPr>
        <p:spPr>
          <a:xfrm>
            <a:off x="7480520" y="4752336"/>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1990</a:t>
            </a:r>
          </a:p>
        </p:txBody>
      </p:sp>
      <p:sp>
        <p:nvSpPr>
          <p:cNvPr id="40" name="TextBox 39">
            <a:extLst>
              <a:ext uri="{FF2B5EF4-FFF2-40B4-BE49-F238E27FC236}">
                <a16:creationId xmlns:a16="http://schemas.microsoft.com/office/drawing/2014/main" id="{D84B24E3-A7BA-C6BD-78FC-C4902E5642A5}"/>
              </a:ext>
            </a:extLst>
          </p:cNvPr>
          <p:cNvSpPr txBox="1"/>
          <p:nvPr/>
        </p:nvSpPr>
        <p:spPr>
          <a:xfrm>
            <a:off x="8337294" y="4758107"/>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2000</a:t>
            </a:r>
          </a:p>
        </p:txBody>
      </p:sp>
      <p:sp>
        <p:nvSpPr>
          <p:cNvPr id="41" name="TextBox 40">
            <a:extLst>
              <a:ext uri="{FF2B5EF4-FFF2-40B4-BE49-F238E27FC236}">
                <a16:creationId xmlns:a16="http://schemas.microsoft.com/office/drawing/2014/main" id="{75D8EA62-FE6B-99D7-4427-601CEDFB6C28}"/>
              </a:ext>
            </a:extLst>
          </p:cNvPr>
          <p:cNvSpPr txBox="1"/>
          <p:nvPr/>
        </p:nvSpPr>
        <p:spPr>
          <a:xfrm>
            <a:off x="9194068" y="4763878"/>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2010</a:t>
            </a:r>
          </a:p>
        </p:txBody>
      </p:sp>
      <p:sp>
        <p:nvSpPr>
          <p:cNvPr id="43" name="TextBox 42">
            <a:extLst>
              <a:ext uri="{FF2B5EF4-FFF2-40B4-BE49-F238E27FC236}">
                <a16:creationId xmlns:a16="http://schemas.microsoft.com/office/drawing/2014/main" id="{47B94A9F-0608-35CA-5334-0D80D853F7C3}"/>
              </a:ext>
            </a:extLst>
          </p:cNvPr>
          <p:cNvSpPr txBox="1"/>
          <p:nvPr/>
        </p:nvSpPr>
        <p:spPr>
          <a:xfrm>
            <a:off x="9756237" y="2915057"/>
            <a:ext cx="1772714"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37%</a:t>
            </a:r>
          </a:p>
        </p:txBody>
      </p:sp>
      <p:sp>
        <p:nvSpPr>
          <p:cNvPr id="3" name="TextBox 2">
            <a:extLst>
              <a:ext uri="{FF2B5EF4-FFF2-40B4-BE49-F238E27FC236}">
                <a16:creationId xmlns:a16="http://schemas.microsoft.com/office/drawing/2014/main" id="{75B95FC4-1A08-E6EE-A64E-354BAA629D53}"/>
              </a:ext>
            </a:extLst>
          </p:cNvPr>
          <p:cNvSpPr txBox="1"/>
          <p:nvPr/>
        </p:nvSpPr>
        <p:spPr>
          <a:xfrm>
            <a:off x="10907620" y="4764027"/>
            <a:ext cx="919841" cy="369332"/>
          </a:xfrm>
          <a:prstGeom prst="rect">
            <a:avLst/>
          </a:prstGeom>
          <a:noFill/>
        </p:spPr>
        <p:txBody>
          <a:bodyPr wrap="square" rtlCol="0">
            <a:spAutoFit/>
          </a:bodyPr>
          <a:lstStyle/>
          <a:p>
            <a:pPr algn="ctr"/>
            <a:r>
              <a:rPr lang="en-US" b="1" dirty="0">
                <a:solidFill>
                  <a:schemeClr val="accent6"/>
                </a:solidFill>
                <a:latin typeface="Arial" panose="020B0604020202020204" pitchFamily="34" charset="0"/>
                <a:cs typeface="Arial" panose="020B0604020202020204" pitchFamily="34" charset="0"/>
              </a:rPr>
              <a:t>2026</a:t>
            </a:r>
          </a:p>
        </p:txBody>
      </p:sp>
      <p:cxnSp>
        <p:nvCxnSpPr>
          <p:cNvPr id="5" name="Straight Connector 4">
            <a:extLst>
              <a:ext uri="{FF2B5EF4-FFF2-40B4-BE49-F238E27FC236}">
                <a16:creationId xmlns:a16="http://schemas.microsoft.com/office/drawing/2014/main" id="{DC3F96B4-7E7A-9632-2C82-6FE40435BD93}"/>
              </a:ext>
            </a:extLst>
          </p:cNvPr>
          <p:cNvCxnSpPr/>
          <p:nvPr/>
        </p:nvCxnSpPr>
        <p:spPr>
          <a:xfrm>
            <a:off x="11118850" y="3644900"/>
            <a:ext cx="232149" cy="0"/>
          </a:xfrm>
          <a:prstGeom prst="line">
            <a:avLst/>
          </a:prstGeom>
          <a:ln w="38100">
            <a:solidFill>
              <a:schemeClr val="tx2"/>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6472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15971" b="15971"/>
          <a:stretch/>
        </p:blipFill>
        <p:spPr>
          <a:xfrm>
            <a:off x="0" y="0"/>
            <a:ext cx="12192000" cy="5518277"/>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5649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61A01F-FBBC-CD0A-E302-77C8C8487291}"/>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TAX RATES AND FEDERAL DEBT: </a:t>
            </a:r>
          </a:p>
          <a:p>
            <a:pPr algn="r"/>
            <a:r>
              <a:rPr lang="en-US" sz="4000" dirty="0">
                <a:solidFill>
                  <a:schemeClr val="tx2"/>
                </a:solidFill>
                <a:latin typeface="Arial Nova Cond" panose="020F0502020204030204" pitchFamily="34" charset="0"/>
                <a:cs typeface="Arial Nova Cond" panose="020F0502020204030204" pitchFamily="34" charset="0"/>
              </a:rPr>
              <a:t>IS THERE A CORRELATION?</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6" name="Picture 5">
            <a:extLst>
              <a:ext uri="{FF2B5EF4-FFF2-40B4-BE49-F238E27FC236}">
                <a16:creationId xmlns:a16="http://schemas.microsoft.com/office/drawing/2014/main" id="{ADA46527-5C2F-37FC-4499-D294E28301A6}"/>
              </a:ext>
            </a:extLst>
          </p:cNvPr>
          <p:cNvPicPr>
            <a:picLocks noChangeAspect="1"/>
          </p:cNvPicPr>
          <p:nvPr/>
        </p:nvPicPr>
        <p:blipFill rotWithShape="1">
          <a:blip r:embed="rId3"/>
          <a:srcRect t="15971" r="93682" b="15971"/>
          <a:stretch/>
        </p:blipFill>
        <p:spPr>
          <a:xfrm>
            <a:off x="0" y="0"/>
            <a:ext cx="770256" cy="5518277"/>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3312"/>
            <a:ext cx="770257" cy="3854965"/>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96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Title 3">
            <a:extLst>
              <a:ext uri="{FF2B5EF4-FFF2-40B4-BE49-F238E27FC236}">
                <a16:creationId xmlns:a16="http://schemas.microsoft.com/office/drawing/2014/main" id="{FF71007D-A75B-BAFC-EEBC-D02DA060CD13}"/>
              </a:ext>
            </a:extLst>
          </p:cNvPr>
          <p:cNvSpPr>
            <a:spLocks noGrp="1"/>
          </p:cNvSpPr>
          <p:nvPr>
            <p:ph type="title"/>
          </p:nvPr>
        </p:nvSpPr>
        <p:spPr>
          <a:xfrm>
            <a:off x="838200" y="365125"/>
            <a:ext cx="10515600" cy="1325563"/>
          </a:xfrm>
        </p:spPr>
        <p:txBody>
          <a:bodyPr/>
          <a:lstStyle/>
          <a:p>
            <a:r>
              <a:rPr lang="en-US" spc="-150" dirty="0">
                <a:solidFill>
                  <a:schemeClr val="accent5"/>
                </a:solidFill>
              </a:rPr>
              <a:t>TAX RATES AND FEDERAL DEBT</a:t>
            </a:r>
            <a:endParaRPr lang="en-US" b="0" dirty="0">
              <a:solidFill>
                <a:schemeClr val="accent5"/>
              </a:solidFill>
            </a:endParaRPr>
          </a:p>
        </p:txBody>
      </p:sp>
      <p:cxnSp>
        <p:nvCxnSpPr>
          <p:cNvPr id="2" name="Straight Connector 1">
            <a:extLst>
              <a:ext uri="{FF2B5EF4-FFF2-40B4-BE49-F238E27FC236}">
                <a16:creationId xmlns:a16="http://schemas.microsoft.com/office/drawing/2014/main" id="{73321CA7-E999-99C1-EFBF-5B307290A2EF}"/>
              </a:ext>
            </a:extLst>
          </p:cNvPr>
          <p:cNvCxnSpPr>
            <a:cxnSpLocks/>
          </p:cNvCxnSpPr>
          <p:nvPr/>
        </p:nvCxnSpPr>
        <p:spPr>
          <a:xfrm>
            <a:off x="1165380" y="4561104"/>
            <a:ext cx="979714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02A19D5-620B-B067-46C4-C078D1EBFDCC}"/>
              </a:ext>
            </a:extLst>
          </p:cNvPr>
          <p:cNvCxnSpPr>
            <a:cxnSpLocks/>
          </p:cNvCxnSpPr>
          <p:nvPr/>
        </p:nvCxnSpPr>
        <p:spPr>
          <a:xfrm flipH="1" flipV="1">
            <a:off x="1165377" y="1690688"/>
            <a:ext cx="3" cy="284619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80B97D4-451C-AD47-2B53-6A933B43B135}"/>
              </a:ext>
            </a:extLst>
          </p:cNvPr>
          <p:cNvSpPr txBox="1"/>
          <p:nvPr/>
        </p:nvSpPr>
        <p:spPr>
          <a:xfrm>
            <a:off x="1094623" y="4751105"/>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1920</a:t>
            </a:r>
          </a:p>
        </p:txBody>
      </p:sp>
      <p:sp>
        <p:nvSpPr>
          <p:cNvPr id="6" name="TextBox 5">
            <a:extLst>
              <a:ext uri="{FF2B5EF4-FFF2-40B4-BE49-F238E27FC236}">
                <a16:creationId xmlns:a16="http://schemas.microsoft.com/office/drawing/2014/main" id="{FBCF4B63-05B6-8620-51CC-4F4A17D9054C}"/>
              </a:ext>
            </a:extLst>
          </p:cNvPr>
          <p:cNvSpPr txBox="1"/>
          <p:nvPr/>
        </p:nvSpPr>
        <p:spPr>
          <a:xfrm>
            <a:off x="1958226" y="4751105"/>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1930</a:t>
            </a:r>
          </a:p>
        </p:txBody>
      </p:sp>
      <p:sp>
        <p:nvSpPr>
          <p:cNvPr id="7" name="TextBox 6">
            <a:extLst>
              <a:ext uri="{FF2B5EF4-FFF2-40B4-BE49-F238E27FC236}">
                <a16:creationId xmlns:a16="http://schemas.microsoft.com/office/drawing/2014/main" id="{0D23F67C-A01B-FDAD-BD68-DC198CDBF150}"/>
              </a:ext>
            </a:extLst>
          </p:cNvPr>
          <p:cNvSpPr txBox="1"/>
          <p:nvPr/>
        </p:nvSpPr>
        <p:spPr>
          <a:xfrm>
            <a:off x="2821829" y="4748287"/>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1940</a:t>
            </a:r>
          </a:p>
        </p:txBody>
      </p:sp>
      <p:sp>
        <p:nvSpPr>
          <p:cNvPr id="9" name="TextBox 8">
            <a:extLst>
              <a:ext uri="{FF2B5EF4-FFF2-40B4-BE49-F238E27FC236}">
                <a16:creationId xmlns:a16="http://schemas.microsoft.com/office/drawing/2014/main" id="{0315FA27-267E-D27B-9A81-D7313EE74261}"/>
              </a:ext>
            </a:extLst>
          </p:cNvPr>
          <p:cNvSpPr txBox="1"/>
          <p:nvPr/>
        </p:nvSpPr>
        <p:spPr>
          <a:xfrm>
            <a:off x="3685432" y="4745469"/>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1950</a:t>
            </a:r>
          </a:p>
        </p:txBody>
      </p:sp>
      <p:sp>
        <p:nvSpPr>
          <p:cNvPr id="11" name="TextBox 10">
            <a:extLst>
              <a:ext uri="{FF2B5EF4-FFF2-40B4-BE49-F238E27FC236}">
                <a16:creationId xmlns:a16="http://schemas.microsoft.com/office/drawing/2014/main" id="{FB97F3AA-0126-D661-3048-FADFCD928801}"/>
              </a:ext>
            </a:extLst>
          </p:cNvPr>
          <p:cNvSpPr txBox="1"/>
          <p:nvPr/>
        </p:nvSpPr>
        <p:spPr>
          <a:xfrm>
            <a:off x="4549035" y="4752336"/>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1960</a:t>
            </a:r>
          </a:p>
        </p:txBody>
      </p:sp>
      <p:sp>
        <p:nvSpPr>
          <p:cNvPr id="12" name="TextBox 11">
            <a:extLst>
              <a:ext uri="{FF2B5EF4-FFF2-40B4-BE49-F238E27FC236}">
                <a16:creationId xmlns:a16="http://schemas.microsoft.com/office/drawing/2014/main" id="{147A5E30-9C46-B305-D6ED-93B43E225461}"/>
              </a:ext>
            </a:extLst>
          </p:cNvPr>
          <p:cNvSpPr txBox="1"/>
          <p:nvPr/>
        </p:nvSpPr>
        <p:spPr>
          <a:xfrm>
            <a:off x="9730653" y="4752336"/>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2020</a:t>
            </a:r>
          </a:p>
        </p:txBody>
      </p:sp>
      <p:cxnSp>
        <p:nvCxnSpPr>
          <p:cNvPr id="13" name="Straight Connector 12">
            <a:extLst>
              <a:ext uri="{FF2B5EF4-FFF2-40B4-BE49-F238E27FC236}">
                <a16:creationId xmlns:a16="http://schemas.microsoft.com/office/drawing/2014/main" id="{A7CFF78E-CA92-F080-BD4C-8D375E3FA677}"/>
              </a:ext>
            </a:extLst>
          </p:cNvPr>
          <p:cNvCxnSpPr>
            <a:cxnSpLocks/>
          </p:cNvCxnSpPr>
          <p:nvPr/>
        </p:nvCxnSpPr>
        <p:spPr>
          <a:xfrm>
            <a:off x="1165379" y="4106895"/>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BDEBF2-BF60-89FA-A675-7E9E4FB842C0}"/>
              </a:ext>
            </a:extLst>
          </p:cNvPr>
          <p:cNvCxnSpPr>
            <a:cxnSpLocks/>
          </p:cNvCxnSpPr>
          <p:nvPr/>
        </p:nvCxnSpPr>
        <p:spPr>
          <a:xfrm>
            <a:off x="1165378" y="3494316"/>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5F4B5A1-CB5D-AB42-4345-EFABD9AC12D8}"/>
              </a:ext>
            </a:extLst>
          </p:cNvPr>
          <p:cNvCxnSpPr>
            <a:cxnSpLocks/>
          </p:cNvCxnSpPr>
          <p:nvPr/>
        </p:nvCxnSpPr>
        <p:spPr>
          <a:xfrm>
            <a:off x="1165377" y="2931235"/>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484725-E3A5-EBF3-09BE-B163D8C64C0C}"/>
              </a:ext>
            </a:extLst>
          </p:cNvPr>
          <p:cNvCxnSpPr>
            <a:cxnSpLocks/>
          </p:cNvCxnSpPr>
          <p:nvPr/>
        </p:nvCxnSpPr>
        <p:spPr>
          <a:xfrm>
            <a:off x="1165377" y="2364767"/>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BA92D0-F478-D04D-4124-79A39843C32E}"/>
              </a:ext>
            </a:extLst>
          </p:cNvPr>
          <p:cNvCxnSpPr>
            <a:cxnSpLocks/>
          </p:cNvCxnSpPr>
          <p:nvPr/>
        </p:nvCxnSpPr>
        <p:spPr>
          <a:xfrm>
            <a:off x="1165377" y="1822176"/>
            <a:ext cx="9797143"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63B9026D-804E-E7D0-BDDB-D3FAD49D88DA}"/>
              </a:ext>
            </a:extLst>
          </p:cNvPr>
          <p:cNvPicPr>
            <a:picLocks noChangeAspect="1"/>
          </p:cNvPicPr>
          <p:nvPr/>
        </p:nvPicPr>
        <p:blipFill>
          <a:blip r:embed="rId3"/>
          <a:stretch>
            <a:fillRect/>
          </a:stretch>
        </p:blipFill>
        <p:spPr>
          <a:xfrm>
            <a:off x="1165376" y="2090265"/>
            <a:ext cx="9797142" cy="2385498"/>
          </a:xfrm>
          <a:prstGeom prst="rect">
            <a:avLst/>
          </a:prstGeom>
        </p:spPr>
      </p:pic>
      <p:sp>
        <p:nvSpPr>
          <p:cNvPr id="21" name="TextBox 20">
            <a:extLst>
              <a:ext uri="{FF2B5EF4-FFF2-40B4-BE49-F238E27FC236}">
                <a16:creationId xmlns:a16="http://schemas.microsoft.com/office/drawing/2014/main" id="{17CE5C25-5A26-736C-FDAC-E05CB9A2592E}"/>
              </a:ext>
            </a:extLst>
          </p:cNvPr>
          <p:cNvSpPr txBox="1"/>
          <p:nvPr/>
        </p:nvSpPr>
        <p:spPr>
          <a:xfrm>
            <a:off x="5412638" y="4758107"/>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1970</a:t>
            </a:r>
          </a:p>
        </p:txBody>
      </p:sp>
      <p:sp>
        <p:nvSpPr>
          <p:cNvPr id="22" name="TextBox 21">
            <a:extLst>
              <a:ext uri="{FF2B5EF4-FFF2-40B4-BE49-F238E27FC236}">
                <a16:creationId xmlns:a16="http://schemas.microsoft.com/office/drawing/2014/main" id="{8CF85D88-CF89-B635-696D-1874071A8BDD}"/>
              </a:ext>
            </a:extLst>
          </p:cNvPr>
          <p:cNvSpPr txBox="1"/>
          <p:nvPr/>
        </p:nvSpPr>
        <p:spPr>
          <a:xfrm>
            <a:off x="6276241" y="4763878"/>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1980</a:t>
            </a:r>
          </a:p>
        </p:txBody>
      </p:sp>
      <p:sp>
        <p:nvSpPr>
          <p:cNvPr id="23" name="TextBox 22">
            <a:extLst>
              <a:ext uri="{FF2B5EF4-FFF2-40B4-BE49-F238E27FC236}">
                <a16:creationId xmlns:a16="http://schemas.microsoft.com/office/drawing/2014/main" id="{BD3DF8EA-E4A0-DDB0-0CC5-0553EED57B16}"/>
              </a:ext>
            </a:extLst>
          </p:cNvPr>
          <p:cNvSpPr txBox="1"/>
          <p:nvPr/>
        </p:nvSpPr>
        <p:spPr>
          <a:xfrm>
            <a:off x="7139844" y="4752336"/>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1990</a:t>
            </a:r>
          </a:p>
        </p:txBody>
      </p:sp>
      <p:sp>
        <p:nvSpPr>
          <p:cNvPr id="24" name="TextBox 23">
            <a:extLst>
              <a:ext uri="{FF2B5EF4-FFF2-40B4-BE49-F238E27FC236}">
                <a16:creationId xmlns:a16="http://schemas.microsoft.com/office/drawing/2014/main" id="{98650C9F-E43D-761E-3002-E944EE427C81}"/>
              </a:ext>
            </a:extLst>
          </p:cNvPr>
          <p:cNvSpPr txBox="1"/>
          <p:nvPr/>
        </p:nvSpPr>
        <p:spPr>
          <a:xfrm>
            <a:off x="8003447" y="4758107"/>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2000</a:t>
            </a:r>
          </a:p>
        </p:txBody>
      </p:sp>
      <p:sp>
        <p:nvSpPr>
          <p:cNvPr id="25" name="TextBox 24">
            <a:extLst>
              <a:ext uri="{FF2B5EF4-FFF2-40B4-BE49-F238E27FC236}">
                <a16:creationId xmlns:a16="http://schemas.microsoft.com/office/drawing/2014/main" id="{8A1DF241-595F-D41D-39D3-1F5DA56C81A9}"/>
              </a:ext>
            </a:extLst>
          </p:cNvPr>
          <p:cNvSpPr txBox="1"/>
          <p:nvPr/>
        </p:nvSpPr>
        <p:spPr>
          <a:xfrm>
            <a:off x="8867050" y="4763878"/>
            <a:ext cx="919841" cy="369332"/>
          </a:xfrm>
          <a:prstGeom prst="rect">
            <a:avLst/>
          </a:prstGeom>
          <a:noFill/>
        </p:spPr>
        <p:txBody>
          <a:bodyPr wrap="square" rtlCol="0">
            <a:spAutoFit/>
          </a:bodyPr>
          <a:lstStyle/>
          <a:p>
            <a:pPr algn="ctr"/>
            <a:r>
              <a:rPr lang="en-US" b="1" dirty="0">
                <a:solidFill>
                  <a:schemeClr val="accent5"/>
                </a:solidFill>
                <a:latin typeface="Arial" panose="020B0604020202020204" pitchFamily="34" charset="0"/>
                <a:cs typeface="Arial" panose="020B0604020202020204" pitchFamily="34" charset="0"/>
              </a:rPr>
              <a:t>2010</a:t>
            </a:r>
          </a:p>
        </p:txBody>
      </p:sp>
      <p:sp>
        <p:nvSpPr>
          <p:cNvPr id="27" name="TextBox 26">
            <a:extLst>
              <a:ext uri="{FF2B5EF4-FFF2-40B4-BE49-F238E27FC236}">
                <a16:creationId xmlns:a16="http://schemas.microsoft.com/office/drawing/2014/main" id="{51A30C4F-040B-0E24-802E-B0B3C926540B}"/>
              </a:ext>
            </a:extLst>
          </p:cNvPr>
          <p:cNvSpPr txBox="1"/>
          <p:nvPr/>
        </p:nvSpPr>
        <p:spPr>
          <a:xfrm>
            <a:off x="1727421" y="5159310"/>
            <a:ext cx="8737157" cy="461665"/>
          </a:xfrm>
          <a:prstGeom prst="rect">
            <a:avLst/>
          </a:prstGeom>
          <a:noFill/>
        </p:spPr>
        <p:txBody>
          <a:bodyPr wrap="square" rtlCol="0">
            <a:spAutoFit/>
          </a:bodyPr>
          <a:lstStyle/>
          <a:p>
            <a:pPr algn="ctr"/>
            <a:r>
              <a:rPr lang="en-US" sz="800" i="1" dirty="0">
                <a:solidFill>
                  <a:schemeClr val="accent5"/>
                </a:solidFill>
                <a:latin typeface="Arial" panose="020B0604020202020204" pitchFamily="34" charset="0"/>
                <a:cs typeface="Arial" panose="020B0604020202020204" pitchFamily="34" charset="0"/>
              </a:rPr>
              <a:t>Source: https://www.taxpolicycenter.org/statistics/historical-highest-marginal-income-tax-rates. </a:t>
            </a:r>
            <a:r>
              <a:rPr lang="en-US" sz="800" i="1" dirty="0">
                <a:solidFill>
                  <a:schemeClr val="accent5"/>
                </a:solidFill>
                <a:effectLst/>
                <a:latin typeface="Arial" panose="020B0604020202020204" pitchFamily="34" charset="0"/>
                <a:cs typeface="Arial" panose="020B0604020202020204" pitchFamily="34" charset="0"/>
              </a:rPr>
              <a:t>Accessed January 15, 2026</a:t>
            </a:r>
          </a:p>
          <a:p>
            <a:pPr algn="ctr"/>
            <a:r>
              <a:rPr lang="en-US" sz="800" i="1" dirty="0">
                <a:solidFill>
                  <a:schemeClr val="accent5"/>
                </a:solidFill>
                <a:latin typeface="Arial" panose="020B0604020202020204" pitchFamily="34" charset="0"/>
                <a:cs typeface="Arial" panose="020B0604020202020204" pitchFamily="34" charset="0"/>
              </a:rPr>
              <a:t>https://</a:t>
            </a:r>
            <a:r>
              <a:rPr lang="en-US" sz="800" i="1" dirty="0" err="1">
                <a:solidFill>
                  <a:schemeClr val="accent5"/>
                </a:solidFill>
                <a:latin typeface="Arial" panose="020B0604020202020204" pitchFamily="34" charset="0"/>
                <a:cs typeface="Arial" panose="020B0604020202020204" pitchFamily="34" charset="0"/>
              </a:rPr>
              <a:t>fiscaldata.treasury.gov</a:t>
            </a:r>
            <a:r>
              <a:rPr lang="en-US" sz="800" i="1" dirty="0">
                <a:solidFill>
                  <a:schemeClr val="accent5"/>
                </a:solidFill>
                <a:latin typeface="Arial" panose="020B0604020202020204" pitchFamily="34" charset="0"/>
                <a:cs typeface="Arial" panose="020B0604020202020204" pitchFamily="34" charset="0"/>
              </a:rPr>
              <a:t>/</a:t>
            </a:r>
            <a:r>
              <a:rPr lang="en-US" sz="800" i="1" dirty="0" err="1">
                <a:solidFill>
                  <a:schemeClr val="accent5"/>
                </a:solidFill>
                <a:latin typeface="Arial" panose="020B0604020202020204" pitchFamily="34" charset="0"/>
                <a:cs typeface="Arial" panose="020B0604020202020204" pitchFamily="34" charset="0"/>
              </a:rPr>
              <a:t>americas</a:t>
            </a:r>
            <a:r>
              <a:rPr lang="en-US" sz="800" i="1" dirty="0">
                <a:solidFill>
                  <a:schemeClr val="accent5"/>
                </a:solidFill>
                <a:latin typeface="Arial" panose="020B0604020202020204" pitchFamily="34" charset="0"/>
                <a:cs typeface="Arial" panose="020B0604020202020204" pitchFamily="34" charset="0"/>
              </a:rPr>
              <a:t>-finance-guide/national-debt/. </a:t>
            </a:r>
            <a:r>
              <a:rPr lang="en-US" sz="800" i="1" dirty="0">
                <a:solidFill>
                  <a:schemeClr val="accent5"/>
                </a:solidFill>
                <a:effectLst/>
                <a:latin typeface="Arial" panose="020B0604020202020204" pitchFamily="34" charset="0"/>
                <a:cs typeface="Arial" panose="020B0604020202020204" pitchFamily="34" charset="0"/>
              </a:rPr>
              <a:t>Accessed January 15, 2026. </a:t>
            </a:r>
            <a:endParaRPr lang="en-US" sz="800" i="1" dirty="0">
              <a:solidFill>
                <a:schemeClr val="accent5"/>
              </a:solidFill>
              <a:latin typeface="Arial" panose="020B0604020202020204" pitchFamily="34" charset="0"/>
              <a:cs typeface="Arial" panose="020B0604020202020204" pitchFamily="34" charset="0"/>
            </a:endParaRPr>
          </a:p>
          <a:p>
            <a:pPr algn="ctr"/>
            <a:r>
              <a:rPr lang="en-US" sz="800" i="1" dirty="0">
                <a:solidFill>
                  <a:schemeClr val="accent5"/>
                </a:solidFill>
                <a:effectLst/>
                <a:latin typeface="Arial" panose="020B0604020202020204" pitchFamily="34" charset="0"/>
                <a:cs typeface="Arial" panose="020B0604020202020204" pitchFamily="34" charset="0"/>
              </a:rPr>
              <a:t>. </a:t>
            </a:r>
            <a:endParaRPr lang="en-US" sz="800" i="1" dirty="0">
              <a:solidFill>
                <a:schemeClr val="accent5"/>
              </a:solidFill>
              <a:latin typeface="Arial" panose="020B0604020202020204" pitchFamily="34" charset="0"/>
              <a:cs typeface="Arial" panose="020B0604020202020204" pitchFamily="34" charset="0"/>
            </a:endParaRPr>
          </a:p>
        </p:txBody>
      </p:sp>
      <p:sp>
        <p:nvSpPr>
          <p:cNvPr id="74" name="Freeform 73">
            <a:extLst>
              <a:ext uri="{FF2B5EF4-FFF2-40B4-BE49-F238E27FC236}">
                <a16:creationId xmlns:a16="http://schemas.microsoft.com/office/drawing/2014/main" id="{4C9ACAC2-1E0E-76BD-2A5C-FBE20887BAD9}"/>
              </a:ext>
            </a:extLst>
          </p:cNvPr>
          <p:cNvSpPr/>
          <p:nvPr/>
        </p:nvSpPr>
        <p:spPr>
          <a:xfrm>
            <a:off x="1207628" y="1757363"/>
            <a:ext cx="9786937" cy="2806001"/>
          </a:xfrm>
          <a:custGeom>
            <a:avLst/>
            <a:gdLst>
              <a:gd name="connsiteX0" fmla="*/ 0 w 10487432"/>
              <a:gd name="connsiteY0" fmla="*/ 2786062 h 2800350"/>
              <a:gd name="connsiteX1" fmla="*/ 157162 w 10487432"/>
              <a:gd name="connsiteY1" fmla="*/ 2800350 h 2800350"/>
              <a:gd name="connsiteX2" fmla="*/ 6115050 w 10487432"/>
              <a:gd name="connsiteY2" fmla="*/ 2443162 h 2800350"/>
              <a:gd name="connsiteX3" fmla="*/ 9944100 w 10487432"/>
              <a:gd name="connsiteY3" fmla="*/ 0 h 2800350"/>
              <a:gd name="connsiteX0" fmla="*/ 0 w 10426492"/>
              <a:gd name="connsiteY0" fmla="*/ 2786062 h 2865682"/>
              <a:gd name="connsiteX1" fmla="*/ 157162 w 10426492"/>
              <a:gd name="connsiteY1" fmla="*/ 2800350 h 2865682"/>
              <a:gd name="connsiteX2" fmla="*/ 5372100 w 10426492"/>
              <a:gd name="connsiteY2" fmla="*/ 2614612 h 2865682"/>
              <a:gd name="connsiteX3" fmla="*/ 9944100 w 10426492"/>
              <a:gd name="connsiteY3" fmla="*/ 0 h 2865682"/>
              <a:gd name="connsiteX0" fmla="*/ 0 w 10417822"/>
              <a:gd name="connsiteY0" fmla="*/ 2786062 h 2865682"/>
              <a:gd name="connsiteX1" fmla="*/ 157162 w 10417822"/>
              <a:gd name="connsiteY1" fmla="*/ 2800350 h 2865682"/>
              <a:gd name="connsiteX2" fmla="*/ 5372100 w 10417822"/>
              <a:gd name="connsiteY2" fmla="*/ 2614612 h 2865682"/>
              <a:gd name="connsiteX3" fmla="*/ 9944100 w 10417822"/>
              <a:gd name="connsiteY3" fmla="*/ 0 h 2865682"/>
              <a:gd name="connsiteX0" fmla="*/ 0 w 9944100"/>
              <a:gd name="connsiteY0" fmla="*/ 2786062 h 2865682"/>
              <a:gd name="connsiteX1" fmla="*/ 157162 w 9944100"/>
              <a:gd name="connsiteY1" fmla="*/ 2800350 h 2865682"/>
              <a:gd name="connsiteX2" fmla="*/ 5372100 w 9944100"/>
              <a:gd name="connsiteY2" fmla="*/ 2614612 h 2865682"/>
              <a:gd name="connsiteX3" fmla="*/ 9944100 w 9944100"/>
              <a:gd name="connsiteY3" fmla="*/ 0 h 2865682"/>
              <a:gd name="connsiteX0" fmla="*/ 0 w 9944100"/>
              <a:gd name="connsiteY0" fmla="*/ 2786062 h 2865682"/>
              <a:gd name="connsiteX1" fmla="*/ 157162 w 9944100"/>
              <a:gd name="connsiteY1" fmla="*/ 2800350 h 2865682"/>
              <a:gd name="connsiteX2" fmla="*/ 5372100 w 9944100"/>
              <a:gd name="connsiteY2" fmla="*/ 2614612 h 2865682"/>
              <a:gd name="connsiteX3" fmla="*/ 9944100 w 9944100"/>
              <a:gd name="connsiteY3" fmla="*/ 0 h 2865682"/>
              <a:gd name="connsiteX0" fmla="*/ 0 w 9944100"/>
              <a:gd name="connsiteY0" fmla="*/ 2786062 h 2995653"/>
              <a:gd name="connsiteX1" fmla="*/ 157162 w 9944100"/>
              <a:gd name="connsiteY1" fmla="*/ 2800350 h 2995653"/>
              <a:gd name="connsiteX2" fmla="*/ 5386387 w 9944100"/>
              <a:gd name="connsiteY2" fmla="*/ 2800350 h 2995653"/>
              <a:gd name="connsiteX3" fmla="*/ 9944100 w 9944100"/>
              <a:gd name="connsiteY3" fmla="*/ 0 h 2995653"/>
              <a:gd name="connsiteX0" fmla="*/ 0 w 9944100"/>
              <a:gd name="connsiteY0" fmla="*/ 2786062 h 2995653"/>
              <a:gd name="connsiteX1" fmla="*/ 157162 w 9944100"/>
              <a:gd name="connsiteY1" fmla="*/ 2800350 h 2995653"/>
              <a:gd name="connsiteX2" fmla="*/ 5386387 w 9944100"/>
              <a:gd name="connsiteY2" fmla="*/ 2800350 h 2995653"/>
              <a:gd name="connsiteX3" fmla="*/ 9944100 w 9944100"/>
              <a:gd name="connsiteY3" fmla="*/ 0 h 2995653"/>
              <a:gd name="connsiteX0" fmla="*/ 0 w 9944100"/>
              <a:gd name="connsiteY0" fmla="*/ 2786062 h 2809632"/>
              <a:gd name="connsiteX1" fmla="*/ 157162 w 9944100"/>
              <a:gd name="connsiteY1" fmla="*/ 2800350 h 2809632"/>
              <a:gd name="connsiteX2" fmla="*/ 5386387 w 9944100"/>
              <a:gd name="connsiteY2" fmla="*/ 2800350 h 2809632"/>
              <a:gd name="connsiteX3" fmla="*/ 9944100 w 9944100"/>
              <a:gd name="connsiteY3" fmla="*/ 0 h 2809632"/>
              <a:gd name="connsiteX0" fmla="*/ 0 w 9944100"/>
              <a:gd name="connsiteY0" fmla="*/ 2786062 h 2809632"/>
              <a:gd name="connsiteX1" fmla="*/ 157162 w 9944100"/>
              <a:gd name="connsiteY1" fmla="*/ 2800350 h 2809632"/>
              <a:gd name="connsiteX2" fmla="*/ 5386387 w 9944100"/>
              <a:gd name="connsiteY2" fmla="*/ 2800350 h 2809632"/>
              <a:gd name="connsiteX3" fmla="*/ 9944100 w 9944100"/>
              <a:gd name="connsiteY3" fmla="*/ 0 h 2809632"/>
              <a:gd name="connsiteX0" fmla="*/ 0 w 9944100"/>
              <a:gd name="connsiteY0" fmla="*/ 2786062 h 2814682"/>
              <a:gd name="connsiteX1" fmla="*/ 2075725 w 9944100"/>
              <a:gd name="connsiteY1" fmla="*/ 2814682 h 2814682"/>
              <a:gd name="connsiteX2" fmla="*/ 5386387 w 9944100"/>
              <a:gd name="connsiteY2" fmla="*/ 2800350 h 2814682"/>
              <a:gd name="connsiteX3" fmla="*/ 9944100 w 9944100"/>
              <a:gd name="connsiteY3" fmla="*/ 0 h 2814682"/>
              <a:gd name="connsiteX0" fmla="*/ 0 w 9255039"/>
              <a:gd name="connsiteY0" fmla="*/ 2814726 h 2814726"/>
              <a:gd name="connsiteX1" fmla="*/ 1386664 w 9255039"/>
              <a:gd name="connsiteY1" fmla="*/ 2814682 h 2814726"/>
              <a:gd name="connsiteX2" fmla="*/ 4697326 w 9255039"/>
              <a:gd name="connsiteY2" fmla="*/ 2800350 h 2814726"/>
              <a:gd name="connsiteX3" fmla="*/ 9255039 w 9255039"/>
              <a:gd name="connsiteY3" fmla="*/ 0 h 2814726"/>
            </a:gdLst>
            <a:ahLst/>
            <a:cxnLst>
              <a:cxn ang="0">
                <a:pos x="connsiteX0" y="connsiteY0"/>
              </a:cxn>
              <a:cxn ang="0">
                <a:pos x="connsiteX1" y="connsiteY1"/>
              </a:cxn>
              <a:cxn ang="0">
                <a:pos x="connsiteX2" y="connsiteY2"/>
              </a:cxn>
              <a:cxn ang="0">
                <a:pos x="connsiteX3" y="connsiteY3"/>
              </a:cxn>
            </a:cxnLst>
            <a:rect l="l" t="t" r="r" b="b"/>
            <a:pathLst>
              <a:path w="9255039" h="2814726">
                <a:moveTo>
                  <a:pt x="0" y="2814726"/>
                </a:moveTo>
                <a:lnTo>
                  <a:pt x="1386664" y="2814682"/>
                </a:lnTo>
                <a:cubicBezTo>
                  <a:pt x="2405839" y="2757532"/>
                  <a:pt x="2680407" y="2838450"/>
                  <a:pt x="4697326" y="2800350"/>
                </a:cubicBezTo>
                <a:cubicBezTo>
                  <a:pt x="7285745" y="2362200"/>
                  <a:pt x="8550189" y="1962150"/>
                  <a:pt x="9255039" y="0"/>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B668FC23-11D4-F467-746C-45C356363B2E}"/>
              </a:ext>
            </a:extLst>
          </p:cNvPr>
          <p:cNvCxnSpPr/>
          <p:nvPr/>
        </p:nvCxnSpPr>
        <p:spPr>
          <a:xfrm>
            <a:off x="2252441" y="1530243"/>
            <a:ext cx="92113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3F34218-00B9-D7D3-C193-548D5B20388A}"/>
              </a:ext>
            </a:extLst>
          </p:cNvPr>
          <p:cNvSpPr txBox="1"/>
          <p:nvPr/>
        </p:nvSpPr>
        <p:spPr>
          <a:xfrm>
            <a:off x="3383421" y="1328738"/>
            <a:ext cx="2443163" cy="369332"/>
          </a:xfrm>
          <a:prstGeom prst="rect">
            <a:avLst/>
          </a:prstGeom>
          <a:noFill/>
        </p:spPr>
        <p:txBody>
          <a:bodyPr wrap="square" rtlCol="0">
            <a:spAutoFit/>
          </a:bodyPr>
          <a:lstStyle/>
          <a:p>
            <a:r>
              <a:rPr lang="en-US" b="1" dirty="0">
                <a:solidFill>
                  <a:schemeClr val="accent5"/>
                </a:solidFill>
                <a:latin typeface="Arial" panose="020B0604020202020204" pitchFamily="34" charset="0"/>
                <a:cs typeface="Arial" panose="020B0604020202020204" pitchFamily="34" charset="0"/>
              </a:rPr>
              <a:t>TAX RATES</a:t>
            </a:r>
          </a:p>
        </p:txBody>
      </p:sp>
      <p:cxnSp>
        <p:nvCxnSpPr>
          <p:cNvPr id="78" name="Straight Connector 77">
            <a:extLst>
              <a:ext uri="{FF2B5EF4-FFF2-40B4-BE49-F238E27FC236}">
                <a16:creationId xmlns:a16="http://schemas.microsoft.com/office/drawing/2014/main" id="{15198E43-8738-94BA-8F0E-EDF54A10620A}"/>
              </a:ext>
            </a:extLst>
          </p:cNvPr>
          <p:cNvCxnSpPr/>
          <p:nvPr/>
        </p:nvCxnSpPr>
        <p:spPr>
          <a:xfrm>
            <a:off x="5483982" y="1539913"/>
            <a:ext cx="9211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6E5B3D66-519E-5B3E-B037-1D9B49820DB4}"/>
              </a:ext>
            </a:extLst>
          </p:cNvPr>
          <p:cNvSpPr txBox="1"/>
          <p:nvPr/>
        </p:nvSpPr>
        <p:spPr>
          <a:xfrm>
            <a:off x="6614962" y="1338408"/>
            <a:ext cx="2443163" cy="369332"/>
          </a:xfrm>
          <a:prstGeom prst="rect">
            <a:avLst/>
          </a:prstGeom>
          <a:noFill/>
        </p:spPr>
        <p:txBody>
          <a:bodyPr wrap="square" rtlCol="0">
            <a:spAutoFit/>
          </a:bodyPr>
          <a:lstStyle/>
          <a:p>
            <a:r>
              <a:rPr lang="en-US" b="1" dirty="0">
                <a:solidFill>
                  <a:schemeClr val="accent5"/>
                </a:solidFill>
                <a:latin typeface="Arial" panose="020B0604020202020204" pitchFamily="34" charset="0"/>
                <a:cs typeface="Arial" panose="020B0604020202020204" pitchFamily="34" charset="0"/>
              </a:rPr>
              <a:t>FEDERAL DEBT</a:t>
            </a:r>
          </a:p>
        </p:txBody>
      </p:sp>
      <p:sp>
        <p:nvSpPr>
          <p:cNvPr id="80" name="Rectangle 79">
            <a:extLst>
              <a:ext uri="{FF2B5EF4-FFF2-40B4-BE49-F238E27FC236}">
                <a16:creationId xmlns:a16="http://schemas.microsoft.com/office/drawing/2014/main" id="{58FB7BED-95DF-ACAA-B747-AA1C1166643D}"/>
              </a:ext>
            </a:extLst>
          </p:cNvPr>
          <p:cNvSpPr/>
          <p:nvPr/>
        </p:nvSpPr>
        <p:spPr>
          <a:xfrm>
            <a:off x="8987366" y="1735455"/>
            <a:ext cx="1649184" cy="40821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iangle 80">
            <a:extLst>
              <a:ext uri="{FF2B5EF4-FFF2-40B4-BE49-F238E27FC236}">
                <a16:creationId xmlns:a16="http://schemas.microsoft.com/office/drawing/2014/main" id="{8FB25AE6-BF83-3FC2-EF44-0A637138FAA8}"/>
              </a:ext>
            </a:extLst>
          </p:cNvPr>
          <p:cNvSpPr/>
          <p:nvPr/>
        </p:nvSpPr>
        <p:spPr>
          <a:xfrm rot="5400000">
            <a:off x="10643277" y="1728135"/>
            <a:ext cx="175607" cy="189065"/>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8DD09051-1C01-3749-C07A-0344DD5B3817}"/>
              </a:ext>
            </a:extLst>
          </p:cNvPr>
          <p:cNvSpPr txBox="1"/>
          <p:nvPr/>
        </p:nvSpPr>
        <p:spPr>
          <a:xfrm>
            <a:off x="9058125" y="1734119"/>
            <a:ext cx="2634349"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38.4 Trillion</a:t>
            </a:r>
          </a:p>
        </p:txBody>
      </p:sp>
      <p:sp>
        <p:nvSpPr>
          <p:cNvPr id="4" name="TextBox 3">
            <a:extLst>
              <a:ext uri="{FF2B5EF4-FFF2-40B4-BE49-F238E27FC236}">
                <a16:creationId xmlns:a16="http://schemas.microsoft.com/office/drawing/2014/main" id="{4DE5C6E4-24E6-6AAF-0DCE-DD0E87AFB1A8}"/>
              </a:ext>
            </a:extLst>
          </p:cNvPr>
          <p:cNvSpPr txBox="1"/>
          <p:nvPr/>
        </p:nvSpPr>
        <p:spPr>
          <a:xfrm>
            <a:off x="10594252" y="4750671"/>
            <a:ext cx="919841" cy="369332"/>
          </a:xfrm>
          <a:prstGeom prst="rect">
            <a:avLst/>
          </a:prstGeom>
          <a:noFill/>
        </p:spPr>
        <p:txBody>
          <a:bodyPr wrap="square" rtlCol="0">
            <a:spAutoFit/>
          </a:bodyPr>
          <a:lstStyle/>
          <a:p>
            <a:pPr algn="ctr"/>
            <a:r>
              <a:rPr lang="en-US" b="1" dirty="0">
                <a:solidFill>
                  <a:schemeClr val="accent6"/>
                </a:solidFill>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28482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rotWithShape="1">
          <a:blip r:embed="rId3"/>
          <a:srcRect t="9425" b="10071"/>
          <a:stretch/>
        </p:blipFill>
        <p:spPr>
          <a:xfrm>
            <a:off x="0" y="0"/>
            <a:ext cx="12192000" cy="5518277"/>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5649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61A01F-FBBC-CD0A-E302-77C8C8487291}"/>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RISING INTEREST RATES: </a:t>
            </a:r>
          </a:p>
          <a:p>
            <a:pPr algn="r"/>
            <a:r>
              <a:rPr lang="en-US" sz="4000" dirty="0">
                <a:solidFill>
                  <a:schemeClr val="tx2"/>
                </a:solidFill>
                <a:latin typeface="Arial Nova Cond" panose="020F0502020204030204" pitchFamily="34" charset="0"/>
                <a:cs typeface="Arial Nova Cond" panose="020F0502020204030204" pitchFamily="34" charset="0"/>
              </a:rPr>
              <a:t>THE GROWING BURDEN OF FEDERAL DEBT</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6" name="Picture 5">
            <a:extLst>
              <a:ext uri="{FF2B5EF4-FFF2-40B4-BE49-F238E27FC236}">
                <a16:creationId xmlns:a16="http://schemas.microsoft.com/office/drawing/2014/main" id="{95475E0A-8783-ABDE-8F5F-D4C5CAD78916}"/>
              </a:ext>
            </a:extLst>
          </p:cNvPr>
          <p:cNvPicPr>
            <a:picLocks noChangeAspect="1"/>
          </p:cNvPicPr>
          <p:nvPr/>
        </p:nvPicPr>
        <p:blipFill rotWithShape="1">
          <a:blip r:embed="rId3"/>
          <a:srcRect t="9425" r="93682" b="10071"/>
          <a:stretch/>
        </p:blipFill>
        <p:spPr>
          <a:xfrm>
            <a:off x="0" y="-12058"/>
            <a:ext cx="770257" cy="5518277"/>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3312"/>
            <a:ext cx="770257" cy="3854965"/>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54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dirty="0">
                <a:solidFill>
                  <a:schemeClr val="accent5"/>
                </a:solidFill>
              </a:rPr>
              <a:t>RISING INTEREST RATES</a:t>
            </a:r>
            <a:endParaRPr lang="en-US" b="0"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white building with a statue on top&#10;&#10;Description automatically generated with medium confidence">
            <a:extLst>
              <a:ext uri="{FF2B5EF4-FFF2-40B4-BE49-F238E27FC236}">
                <a16:creationId xmlns:a16="http://schemas.microsoft.com/office/drawing/2014/main" id="{2BB5F613-897B-B135-4D68-8DC9E340088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907047" y="0"/>
            <a:ext cx="8284953" cy="5521158"/>
          </a:xfrm>
          <a:prstGeom prst="rect">
            <a:avLst/>
          </a:prstGeom>
        </p:spPr>
      </p:pic>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838200" y="1825625"/>
            <a:ext cx="5181600" cy="3608820"/>
          </a:xfrm>
        </p:spPr>
        <p:txBody>
          <a:bodyPr>
            <a:normAutofit lnSpcReduction="10000"/>
          </a:bodyPr>
          <a:lstStyle/>
          <a:p>
            <a:r>
              <a:rPr lang="en-US" dirty="0"/>
              <a:t>As interest rates increase, so does the cost of servicing the Federal debt. </a:t>
            </a:r>
          </a:p>
          <a:p>
            <a:r>
              <a:rPr lang="en-US" dirty="0"/>
              <a:t>Higher interest rates mean the government will need to allocate more of its budget to interest payments, leaving less available for </a:t>
            </a:r>
            <a:br>
              <a:rPr lang="en-US" dirty="0"/>
            </a:br>
            <a:r>
              <a:rPr lang="en-US" dirty="0"/>
              <a:t>other expenses.</a:t>
            </a:r>
            <a:endParaRPr lang="en-US" sz="2400" dirty="0"/>
          </a:p>
        </p:txBody>
      </p:sp>
    </p:spTree>
    <p:extLst>
      <p:ext uri="{BB962C8B-B14F-4D97-AF65-F5344CB8AC3E}">
        <p14:creationId xmlns:p14="http://schemas.microsoft.com/office/powerpoint/2010/main" val="6519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descr="A person giving a person a ring to a person&#10;&#10;Description automatically generated">
            <a:extLst>
              <a:ext uri="{FF2B5EF4-FFF2-40B4-BE49-F238E27FC236}">
                <a16:creationId xmlns:a16="http://schemas.microsoft.com/office/drawing/2014/main" id="{7BF1650E-E122-36B4-6AFF-E35C8D5D9FA3}"/>
              </a:ext>
            </a:extLst>
          </p:cNvPr>
          <p:cNvPicPr>
            <a:picLocks noChangeAspect="1"/>
          </p:cNvPicPr>
          <p:nvPr/>
        </p:nvPicPr>
        <p:blipFill rotWithShape="1">
          <a:blip r:embed="rId3">
            <a:alphaModFix/>
          </a:blip>
          <a:srcRect t="19308" b="13345"/>
          <a:stretch/>
        </p:blipFill>
        <p:spPr>
          <a:xfrm>
            <a:off x="0" y="-16330"/>
            <a:ext cx="12192000" cy="5492923"/>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964598"/>
            <a:ext cx="10227276" cy="9233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RETIREMENT:</a:t>
            </a:r>
            <a:r>
              <a:rPr lang="en-US" sz="5400" b="1" dirty="0">
                <a:solidFill>
                  <a:schemeClr val="tx2"/>
                </a:solidFill>
                <a:latin typeface="Arial Nova Cond" panose="020F0502020204030204" pitchFamily="34" charset="0"/>
                <a:cs typeface="Arial Nova Cond" panose="020F0502020204030204" pitchFamily="34" charset="0"/>
              </a:rPr>
              <a:t> </a:t>
            </a:r>
            <a:r>
              <a:rPr lang="en-US" sz="4000" dirty="0">
                <a:solidFill>
                  <a:schemeClr val="tx2"/>
                </a:solidFill>
                <a:latin typeface="Arial Nova Cond" panose="020F0502020204030204" pitchFamily="34" charset="0"/>
                <a:cs typeface="Arial Nova Cond" panose="020F0502020204030204" pitchFamily="34" charset="0"/>
              </a:rPr>
              <a:t>A LOOK BACK</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13" name="Picture 12" descr="A person giving a person a ring to a person&#10;&#10;Description automatically generated">
            <a:extLst>
              <a:ext uri="{FF2B5EF4-FFF2-40B4-BE49-F238E27FC236}">
                <a16:creationId xmlns:a16="http://schemas.microsoft.com/office/drawing/2014/main" id="{BFAC75BE-B464-5CCE-7E08-5F8908FC53BC}"/>
              </a:ext>
            </a:extLst>
          </p:cNvPr>
          <p:cNvPicPr>
            <a:picLocks noChangeAspect="1"/>
          </p:cNvPicPr>
          <p:nvPr/>
        </p:nvPicPr>
        <p:blipFill rotWithShape="1">
          <a:blip r:embed="rId3"/>
          <a:srcRect t="19308" r="93682" b="13345"/>
          <a:stretch/>
        </p:blipFill>
        <p:spPr>
          <a:xfrm>
            <a:off x="0" y="-16329"/>
            <a:ext cx="770256" cy="5474044"/>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635" b="9635"/>
          <a:stretch/>
        </p:blipFill>
        <p:spPr>
          <a:xfrm>
            <a:off x="0" y="0"/>
            <a:ext cx="12192000" cy="5518277"/>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56491"/>
            <a:ext cx="12192000" cy="3873844"/>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E4874C-7346-BA4E-F234-A62C7A20F079}"/>
              </a:ext>
            </a:extLst>
          </p:cNvPr>
          <p:cNvSpPr txBox="1"/>
          <p:nvPr/>
        </p:nvSpPr>
        <p:spPr>
          <a:xfrm>
            <a:off x="1159476" y="4117250"/>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ova Cond" panose="020F0502020204030204" pitchFamily="34" charset="0"/>
                <a:cs typeface="Arial Nova Cond" panose="020F0502020204030204" pitchFamily="34" charset="0"/>
              </a:rPr>
              <a:t>THE COST OF DEBT SERVICING</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8" name="Picture 7">
            <a:extLst>
              <a:ext uri="{FF2B5EF4-FFF2-40B4-BE49-F238E27FC236}">
                <a16:creationId xmlns:a16="http://schemas.microsoft.com/office/drawing/2014/main" id="{54F80820-5903-AB53-996E-DD02541B6699}"/>
              </a:ext>
            </a:extLst>
          </p:cNvPr>
          <p:cNvPicPr>
            <a:picLocks noChangeAspect="1"/>
          </p:cNvPicPr>
          <p:nvPr/>
        </p:nvPicPr>
        <p:blipFill rotWithShape="1">
          <a:blip r:embed="rId3"/>
          <a:srcRect t="9635" r="93682" b="9635"/>
          <a:stretch/>
        </p:blipFill>
        <p:spPr>
          <a:xfrm>
            <a:off x="0" y="12058"/>
            <a:ext cx="770257" cy="5518277"/>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3312"/>
            <a:ext cx="770257" cy="3854965"/>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97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dirty="0">
                <a:solidFill>
                  <a:schemeClr val="accent5"/>
                </a:solidFill>
              </a:rPr>
              <a:t>INTEREST PAYMENTS</a:t>
            </a:r>
            <a:endParaRPr lang="en-US" b="0"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838200" y="1825625"/>
            <a:ext cx="5181600" cy="3608820"/>
          </a:xfrm>
        </p:spPr>
        <p:txBody>
          <a:bodyPr>
            <a:normAutofit lnSpcReduction="10000"/>
          </a:bodyPr>
          <a:lstStyle/>
          <a:p>
            <a:r>
              <a:rPr lang="en-US" b="0" i="0" u="none" strike="noStrike" dirty="0">
                <a:solidFill>
                  <a:srgbClr val="212121"/>
                </a:solidFill>
                <a:effectLst/>
              </a:rPr>
              <a:t>The cost of debt servicing is becoming an increasingly significant portion of the federal budget. </a:t>
            </a:r>
          </a:p>
          <a:p>
            <a:r>
              <a:rPr lang="en-US" b="0" i="0" u="none" strike="noStrike" dirty="0">
                <a:solidFill>
                  <a:srgbClr val="212121"/>
                </a:solidFill>
                <a:effectLst/>
              </a:rPr>
              <a:t>The pressure may lead to reduced funding for government programs or could drive a need for increased tax revenue.</a:t>
            </a:r>
            <a:endParaRPr lang="en-US" sz="2400" dirty="0"/>
          </a:p>
        </p:txBody>
      </p:sp>
      <p:graphicFrame>
        <p:nvGraphicFramePr>
          <p:cNvPr id="2" name="Chart 1">
            <a:extLst>
              <a:ext uri="{FF2B5EF4-FFF2-40B4-BE49-F238E27FC236}">
                <a16:creationId xmlns:a16="http://schemas.microsoft.com/office/drawing/2014/main" id="{A19075F4-02BA-9BA8-55F7-81A33F05EEF2}"/>
              </a:ext>
            </a:extLst>
          </p:cNvPr>
          <p:cNvGraphicFramePr/>
          <p:nvPr>
            <p:extLst>
              <p:ext uri="{D42A27DB-BD31-4B8C-83A1-F6EECF244321}">
                <p14:modId xmlns:p14="http://schemas.microsoft.com/office/powerpoint/2010/main" val="523209899"/>
              </p:ext>
            </p:extLst>
          </p:nvPr>
        </p:nvGraphicFramePr>
        <p:xfrm>
          <a:off x="6555014" y="1027906"/>
          <a:ext cx="6377214" cy="444764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0CE1087-0647-91BC-68F1-389F15FE37B4}"/>
              </a:ext>
            </a:extLst>
          </p:cNvPr>
          <p:cNvSpPr txBox="1"/>
          <p:nvPr/>
        </p:nvSpPr>
        <p:spPr>
          <a:xfrm>
            <a:off x="1268408" y="5259317"/>
            <a:ext cx="8737157" cy="215444"/>
          </a:xfrm>
          <a:prstGeom prst="rect">
            <a:avLst/>
          </a:prstGeom>
          <a:noFill/>
        </p:spPr>
        <p:txBody>
          <a:bodyPr wrap="square" rtlCol="0">
            <a:spAutoFit/>
          </a:bodyPr>
          <a:lstStyle/>
          <a:p>
            <a:pPr algn="ctr"/>
            <a:r>
              <a:rPr lang="en-US" sz="800" i="1" dirty="0">
                <a:solidFill>
                  <a:schemeClr val="accent5"/>
                </a:solidFill>
                <a:latin typeface="Arial" panose="020B0604020202020204" pitchFamily="34" charset="0"/>
                <a:cs typeface="Arial" panose="020B0604020202020204" pitchFamily="34" charset="0"/>
                <a:hlinkClick r:id="rId4"/>
              </a:rPr>
              <a:t>https://fiscaldata.treasury.gov/americas-finance-guide/national-debt/</a:t>
            </a:r>
            <a:r>
              <a:rPr lang="en-US" sz="800" i="1" dirty="0">
                <a:solidFill>
                  <a:schemeClr val="accent5"/>
                </a:solidFill>
                <a:latin typeface="Arial" panose="020B0604020202020204" pitchFamily="34" charset="0"/>
                <a:cs typeface="Arial" panose="020B0604020202020204" pitchFamily="34" charset="0"/>
              </a:rPr>
              <a:t> Accessed </a:t>
            </a:r>
            <a:r>
              <a:rPr lang="en-US" sz="800" i="1" dirty="0">
                <a:solidFill>
                  <a:schemeClr val="accent5"/>
                </a:solidFill>
                <a:effectLst/>
                <a:latin typeface="Arial" panose="020B0604020202020204" pitchFamily="34" charset="0"/>
                <a:cs typeface="Arial" panose="020B0604020202020204" pitchFamily="34" charset="0"/>
              </a:rPr>
              <a:t>January 15, 2026. </a:t>
            </a:r>
            <a:endParaRPr lang="en-US" sz="800" i="1" dirty="0">
              <a:solidFill>
                <a:schemeClr val="accent5"/>
              </a:solidFill>
              <a:latin typeface="Arial" panose="020B0604020202020204" pitchFamily="34" charset="0"/>
              <a:cs typeface="Arial" panose="020B0604020202020204" pitchFamily="34" charset="0"/>
            </a:endParaRPr>
          </a:p>
        </p:txBody>
      </p:sp>
      <p:sp>
        <p:nvSpPr>
          <p:cNvPr id="9" name="Triangle 8">
            <a:extLst>
              <a:ext uri="{FF2B5EF4-FFF2-40B4-BE49-F238E27FC236}">
                <a16:creationId xmlns:a16="http://schemas.microsoft.com/office/drawing/2014/main" id="{308323C1-4B68-A94E-DD98-128BFF182B33}"/>
              </a:ext>
            </a:extLst>
          </p:cNvPr>
          <p:cNvSpPr/>
          <p:nvPr/>
        </p:nvSpPr>
        <p:spPr>
          <a:xfrm rot="5400000">
            <a:off x="7615692" y="3223307"/>
            <a:ext cx="215444" cy="228600"/>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A46A9A-6F55-2923-1C45-41DB563F4D05}"/>
              </a:ext>
            </a:extLst>
          </p:cNvPr>
          <p:cNvSpPr txBox="1"/>
          <p:nvPr/>
        </p:nvSpPr>
        <p:spPr>
          <a:xfrm>
            <a:off x="5783943" y="2798998"/>
            <a:ext cx="1825171" cy="1077218"/>
          </a:xfrm>
          <a:prstGeom prst="rect">
            <a:avLst/>
          </a:prstGeom>
          <a:solidFill>
            <a:schemeClr val="tx2"/>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 Trillion</a:t>
            </a:r>
          </a:p>
        </p:txBody>
      </p:sp>
    </p:spTree>
    <p:extLst>
      <p:ext uri="{BB962C8B-B14F-4D97-AF65-F5344CB8AC3E}">
        <p14:creationId xmlns:p14="http://schemas.microsoft.com/office/powerpoint/2010/main" val="36035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635" b="9635"/>
          <a:stretch/>
        </p:blipFill>
        <p:spPr>
          <a:xfrm>
            <a:off x="0" y="0"/>
            <a:ext cx="12192000" cy="5515638"/>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41480"/>
            <a:ext cx="12192000" cy="3873844"/>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ADF0E83-9466-859B-A258-74BF123F1886}"/>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BALANCING ACT: </a:t>
            </a:r>
          </a:p>
          <a:p>
            <a:pPr algn="r"/>
            <a:r>
              <a:rPr lang="en-US" sz="4000" dirty="0">
                <a:solidFill>
                  <a:schemeClr val="tx2"/>
                </a:solidFill>
                <a:latin typeface="Arial Nova Cond" panose="020F0502020204030204" pitchFamily="34" charset="0"/>
                <a:cs typeface="Arial Nova Cond" panose="020F0502020204030204" pitchFamily="34" charset="0"/>
              </a:rPr>
              <a:t>TAX POLICY AND DEBT INTEREST</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10" name="Picture 9">
            <a:extLst>
              <a:ext uri="{FF2B5EF4-FFF2-40B4-BE49-F238E27FC236}">
                <a16:creationId xmlns:a16="http://schemas.microsoft.com/office/drawing/2014/main" id="{5CDC8BD4-DBA6-B768-BC06-607EBF169066}"/>
              </a:ext>
            </a:extLst>
          </p:cNvPr>
          <p:cNvPicPr>
            <a:picLocks noChangeAspect="1"/>
          </p:cNvPicPr>
          <p:nvPr/>
        </p:nvPicPr>
        <p:blipFill rotWithShape="1">
          <a:blip r:embed="rId3"/>
          <a:srcRect t="9635" r="93682" b="9635"/>
          <a:stretch/>
        </p:blipFill>
        <p:spPr>
          <a:xfrm>
            <a:off x="0" y="0"/>
            <a:ext cx="770257" cy="5515638"/>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37185"/>
            <a:ext cx="770257" cy="3854965"/>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37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alance&#10;&#10;Description automatically generated">
            <a:extLst>
              <a:ext uri="{FF2B5EF4-FFF2-40B4-BE49-F238E27FC236}">
                <a16:creationId xmlns:a16="http://schemas.microsoft.com/office/drawing/2014/main" id="{1FA4FB67-D61A-F94C-0F3C-4A42BB618D63}"/>
              </a:ext>
            </a:extLst>
          </p:cNvPr>
          <p:cNvPicPr>
            <a:picLocks noChangeAspect="1"/>
          </p:cNvPicPr>
          <p:nvPr/>
        </p:nvPicPr>
        <p:blipFill rotWithShape="1">
          <a:blip r:embed="rId3"/>
          <a:srcRect t="7735" b="-1709"/>
          <a:stretch/>
        </p:blipFill>
        <p:spPr>
          <a:xfrm>
            <a:off x="4945380" y="800100"/>
            <a:ext cx="7246620" cy="4681830"/>
          </a:xfrm>
          <a:prstGeom prst="rect">
            <a:avLst/>
          </a:prstGeom>
        </p:spPr>
      </p:pic>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dirty="0">
                <a:solidFill>
                  <a:schemeClr val="accent5"/>
                </a:solidFill>
              </a:rPr>
              <a:t>BALANCING ACT</a:t>
            </a:r>
            <a:endParaRPr lang="en-US" b="0"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838201" y="1580280"/>
            <a:ext cx="4602480" cy="3608820"/>
          </a:xfrm>
        </p:spPr>
        <p:txBody>
          <a:bodyPr>
            <a:normAutofit/>
          </a:bodyPr>
          <a:lstStyle/>
          <a:p>
            <a:r>
              <a:rPr lang="en-US" b="0" i="0" u="none" strike="noStrike" dirty="0">
                <a:solidFill>
                  <a:srgbClr val="212121"/>
                </a:solidFill>
                <a:effectLst/>
              </a:rPr>
              <a:t> As the government juggles rising interest payments, it may be compelled to modify tax policies to manage the financial strain. </a:t>
            </a:r>
            <a:endParaRPr lang="en-US" sz="2400" dirty="0"/>
          </a:p>
        </p:txBody>
      </p:sp>
    </p:spTree>
    <p:extLst>
      <p:ext uri="{BB962C8B-B14F-4D97-AF65-F5344CB8AC3E}">
        <p14:creationId xmlns:p14="http://schemas.microsoft.com/office/powerpoint/2010/main" val="25271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rotWithShape="1">
          <a:blip r:embed="rId3"/>
          <a:srcRect t="25358" b="9790"/>
          <a:stretch/>
        </p:blipFill>
        <p:spPr>
          <a:xfrm>
            <a:off x="0" y="-4754"/>
            <a:ext cx="12192000" cy="5520392"/>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41794"/>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CF9E08F-B3EA-7462-0E13-A74882BBEB52}"/>
              </a:ext>
            </a:extLst>
          </p:cNvPr>
          <p:cNvPicPr>
            <a:picLocks noChangeAspect="1"/>
          </p:cNvPicPr>
          <p:nvPr/>
        </p:nvPicPr>
        <p:blipFill rotWithShape="1">
          <a:blip r:embed="rId3"/>
          <a:srcRect t="25358" r="93682" b="9790"/>
          <a:stretch/>
        </p:blipFill>
        <p:spPr>
          <a:xfrm>
            <a:off x="0" y="-4754"/>
            <a:ext cx="770256" cy="5520392"/>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0673"/>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BD92DE3-EDD3-C38F-CB5F-8CE53EBA5352}"/>
              </a:ext>
            </a:extLst>
          </p:cNvPr>
          <p:cNvSpPr txBox="1"/>
          <p:nvPr/>
        </p:nvSpPr>
        <p:spPr>
          <a:xfrm>
            <a:off x="1159476" y="4022352"/>
            <a:ext cx="10227276" cy="9233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PLANNING: </a:t>
            </a:r>
            <a:r>
              <a:rPr lang="en-US" sz="4000" dirty="0">
                <a:solidFill>
                  <a:schemeClr val="tx2"/>
                </a:solidFill>
                <a:latin typeface="Arial Nova Cond" panose="020F0502020204030204" pitchFamily="34" charset="0"/>
                <a:cs typeface="Arial Nova Cond" panose="020F0502020204030204" pitchFamily="34" charset="0"/>
              </a:rPr>
              <a:t>TAXES &amp; UNCERTAINTY</a:t>
            </a:r>
            <a:endParaRPr lang="en-US" sz="5400" dirty="0">
              <a:solidFill>
                <a:schemeClr val="tx2"/>
              </a:solidFill>
              <a:latin typeface="Arial Nova Cond" panose="020F0502020204030204" pitchFamily="34" charset="0"/>
              <a:cs typeface="Arial Nova Cond" panose="020F0502020204030204" pitchFamily="34" charset="0"/>
            </a:endParaRPr>
          </a:p>
        </p:txBody>
      </p:sp>
    </p:spTree>
    <p:extLst>
      <p:ext uri="{BB962C8B-B14F-4D97-AF65-F5344CB8AC3E}">
        <p14:creationId xmlns:p14="http://schemas.microsoft.com/office/powerpoint/2010/main" val="43905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dirty="0">
                <a:solidFill>
                  <a:schemeClr val="accent5"/>
                </a:solidFill>
              </a:rPr>
              <a:t>TAXES &amp; UNCERTAINTY</a:t>
            </a:r>
            <a:endParaRPr lang="en-US" b="0"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838200" y="1580280"/>
            <a:ext cx="9345930" cy="3608820"/>
          </a:xfrm>
        </p:spPr>
        <p:txBody>
          <a:bodyPr>
            <a:normAutofit/>
          </a:bodyPr>
          <a:lstStyle/>
          <a:p>
            <a:r>
              <a:rPr lang="en-US" sz="2000" b="0" i="0" u="none" strike="noStrike" dirty="0">
                <a:solidFill>
                  <a:srgbClr val="212121"/>
                </a:solidFill>
                <a:effectLst/>
              </a:rPr>
              <a:t> In an era of rising interest rates and federal debt, it’s essential to prepare for the uncertainty in tax policy. </a:t>
            </a:r>
          </a:p>
          <a:p>
            <a:r>
              <a:rPr lang="en-US" sz="2000" b="0" i="0" u="none" strike="noStrike" dirty="0">
                <a:solidFill>
                  <a:srgbClr val="212121"/>
                </a:solidFill>
                <a:effectLst/>
              </a:rPr>
              <a:t>Diversifying your income and utilizing tax-advantaged strategies can help safeguard your retirement against the shifting financial landscape.</a:t>
            </a:r>
          </a:p>
          <a:p>
            <a:r>
              <a:rPr lang="en-US" sz="2000" dirty="0"/>
              <a:t>Even though OBBBA made today’s lower tax brackets permanent, rising federal debt and changing economic conditions mean future tax increases remain possible. Strategic planning, like Roth conversions, can help prepare for these uncertainties.</a:t>
            </a:r>
          </a:p>
          <a:p>
            <a:r>
              <a:rPr lang="en-US" sz="2000" dirty="0"/>
              <a:t>Under OBBBA, new deductions like the Senior Deduction and SALT deduction phaseouts mean retirees must carefully consider how Roth conversions affect their taxable income thresholds.</a:t>
            </a:r>
          </a:p>
        </p:txBody>
      </p:sp>
    </p:spTree>
    <p:extLst>
      <p:ext uri="{BB962C8B-B14F-4D97-AF65-F5344CB8AC3E}">
        <p14:creationId xmlns:p14="http://schemas.microsoft.com/office/powerpoint/2010/main" val="11919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15970" b="15970"/>
          <a:stretch/>
        </p:blipFill>
        <p:spPr>
          <a:xfrm>
            <a:off x="0" y="0"/>
            <a:ext cx="12192000" cy="5531967"/>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41794"/>
            <a:ext cx="12192000" cy="3873844"/>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46B0D6-0BF0-4BF5-6FAE-8EB60BB44B7F}"/>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THE GOOD NEWS: </a:t>
            </a:r>
          </a:p>
          <a:p>
            <a:pPr algn="r"/>
            <a:r>
              <a:rPr lang="en-US" sz="4000" dirty="0">
                <a:solidFill>
                  <a:schemeClr val="tx2"/>
                </a:solidFill>
                <a:latin typeface="Arial Nova Cond" panose="020F0502020204030204" pitchFamily="34" charset="0"/>
                <a:cs typeface="Arial Nova Cond" panose="020F0502020204030204" pitchFamily="34" charset="0"/>
              </a:rPr>
              <a:t>OUR CURRENT TAX WINDOW</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8" name="Picture 7">
            <a:extLst>
              <a:ext uri="{FF2B5EF4-FFF2-40B4-BE49-F238E27FC236}">
                <a16:creationId xmlns:a16="http://schemas.microsoft.com/office/drawing/2014/main" id="{4190467A-1185-22EB-716E-4116A4F78B16}"/>
              </a:ext>
            </a:extLst>
          </p:cNvPr>
          <p:cNvPicPr>
            <a:picLocks noChangeAspect="1"/>
          </p:cNvPicPr>
          <p:nvPr/>
        </p:nvPicPr>
        <p:blipFill rotWithShape="1">
          <a:blip r:embed="rId4"/>
          <a:srcRect t="17495" r="93682" b="1972"/>
          <a:stretch/>
        </p:blipFill>
        <p:spPr>
          <a:xfrm>
            <a:off x="0" y="-22117"/>
            <a:ext cx="770257" cy="5531967"/>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48615"/>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5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dirty="0">
                <a:solidFill>
                  <a:schemeClr val="accent5"/>
                </a:solidFill>
              </a:rPr>
              <a:t>THE CLOSING WINDOW</a:t>
            </a:r>
            <a:endParaRPr lang="en-US" b="0"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4964593-E8F0-BDA1-2FC6-2BF13D165AF4}"/>
              </a:ext>
            </a:extLst>
          </p:cNvPr>
          <p:cNvGrpSpPr/>
          <p:nvPr/>
        </p:nvGrpSpPr>
        <p:grpSpPr>
          <a:xfrm>
            <a:off x="954454" y="1480080"/>
            <a:ext cx="2762250" cy="3730651"/>
            <a:chOff x="1162604" y="1995206"/>
            <a:chExt cx="2762250" cy="4382476"/>
          </a:xfrm>
          <a:solidFill>
            <a:srgbClr val="3E4264"/>
          </a:solidFill>
        </p:grpSpPr>
        <p:sp>
          <p:nvSpPr>
            <p:cNvPr id="6" name="Rectangle 5">
              <a:extLst>
                <a:ext uri="{FF2B5EF4-FFF2-40B4-BE49-F238E27FC236}">
                  <a16:creationId xmlns:a16="http://schemas.microsoft.com/office/drawing/2014/main" id="{0B8621F7-8507-EAD7-D36E-73F8378305F4}"/>
                </a:ext>
              </a:extLst>
            </p:cNvPr>
            <p:cNvSpPr/>
            <p:nvPr/>
          </p:nvSpPr>
          <p:spPr>
            <a:xfrm>
              <a:off x="1162604" y="1995206"/>
              <a:ext cx="2762250" cy="4382476"/>
            </a:xfrm>
            <a:prstGeom prst="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5999BB2-D0F3-703F-5B6C-A9CCC425A995}"/>
                </a:ext>
              </a:extLst>
            </p:cNvPr>
            <p:cNvSpPr txBox="1"/>
            <p:nvPr/>
          </p:nvSpPr>
          <p:spPr>
            <a:xfrm>
              <a:off x="1267097" y="3418484"/>
              <a:ext cx="2567584" cy="2386241"/>
            </a:xfrm>
            <a:prstGeom prst="rect">
              <a:avLst/>
            </a:prstGeom>
            <a:noFill/>
            <a:ln>
              <a:noFill/>
            </a:ln>
          </p:spPr>
          <p:txBody>
            <a:bodyPr wrap="square" rtlCol="0">
              <a:spAutoFit/>
            </a:bodyPr>
            <a:lstStyle/>
            <a:p>
              <a:pPr algn="ctr"/>
              <a:r>
                <a:rPr lang="en-US" b="1" dirty="0">
                  <a:solidFill>
                    <a:schemeClr val="tx2"/>
                  </a:solidFill>
                  <a:latin typeface="Times" pitchFamily="2" charset="0"/>
                </a:rPr>
                <a:t>DO NOTHING </a:t>
              </a:r>
            </a:p>
            <a:p>
              <a:pPr algn="ctr"/>
              <a:br>
                <a:rPr lang="en-US" b="1" dirty="0">
                  <a:solidFill>
                    <a:schemeClr val="bg1"/>
                  </a:solidFill>
                  <a:latin typeface="Times" pitchFamily="2" charset="0"/>
                </a:rPr>
              </a:br>
              <a:endParaRPr lang="en-US" b="1" dirty="0">
                <a:solidFill>
                  <a:schemeClr val="bg1"/>
                </a:solidFill>
                <a:latin typeface="Times" pitchFamily="2" charset="0"/>
              </a:endParaRPr>
            </a:p>
            <a:p>
              <a:pPr algn="ctr"/>
              <a:r>
                <a:rPr lang="en-US" dirty="0">
                  <a:solidFill>
                    <a:schemeClr val="bg1"/>
                  </a:solidFill>
                  <a:latin typeface="Arial" panose="020B0604020202020204" pitchFamily="34" charset="0"/>
                  <a:cs typeface="Arial" panose="020B0604020202020204" pitchFamily="34" charset="0"/>
                </a:rPr>
                <a:t>Continue to defer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and pay unknown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taxes later</a:t>
              </a:r>
            </a:p>
            <a:p>
              <a:endParaRPr lang="en-US" dirty="0"/>
            </a:p>
          </p:txBody>
        </p:sp>
        <p:sp>
          <p:nvSpPr>
            <p:cNvPr id="10" name="TextBox 9">
              <a:extLst>
                <a:ext uri="{FF2B5EF4-FFF2-40B4-BE49-F238E27FC236}">
                  <a16:creationId xmlns:a16="http://schemas.microsoft.com/office/drawing/2014/main" id="{F4E0958F-35D0-74C4-9732-EBE9B9BA8D50}"/>
                </a:ext>
              </a:extLst>
            </p:cNvPr>
            <p:cNvSpPr txBox="1"/>
            <p:nvPr/>
          </p:nvSpPr>
          <p:spPr>
            <a:xfrm>
              <a:off x="1958332" y="2108434"/>
              <a:ext cx="1170792" cy="1301587"/>
            </a:xfrm>
            <a:prstGeom prst="rect">
              <a:avLst/>
            </a:prstGeom>
            <a:noFill/>
            <a:ln>
              <a:noFill/>
            </a:ln>
          </p:spPr>
          <p:txBody>
            <a:bodyPr wrap="square" rtlCol="0">
              <a:spAutoFit/>
            </a:bodyPr>
            <a:lstStyle/>
            <a:p>
              <a:pPr algn="ctr"/>
              <a:r>
                <a:rPr lang="en-US" sz="6600" b="1" dirty="0">
                  <a:solidFill>
                    <a:schemeClr val="tx2"/>
                  </a:solidFill>
                  <a:latin typeface="Times" pitchFamily="2" charset="0"/>
                </a:rPr>
                <a:t>1</a:t>
              </a:r>
            </a:p>
          </p:txBody>
        </p:sp>
      </p:grpSp>
      <p:grpSp>
        <p:nvGrpSpPr>
          <p:cNvPr id="11" name="Group 10">
            <a:extLst>
              <a:ext uri="{FF2B5EF4-FFF2-40B4-BE49-F238E27FC236}">
                <a16:creationId xmlns:a16="http://schemas.microsoft.com/office/drawing/2014/main" id="{C77DB83B-8101-5C80-D7A7-0CDC84149000}"/>
              </a:ext>
            </a:extLst>
          </p:cNvPr>
          <p:cNvGrpSpPr/>
          <p:nvPr/>
        </p:nvGrpSpPr>
        <p:grpSpPr>
          <a:xfrm>
            <a:off x="4031468" y="1480082"/>
            <a:ext cx="2762250" cy="3730651"/>
            <a:chOff x="4717268" y="1995209"/>
            <a:chExt cx="2762250" cy="4382476"/>
          </a:xfrm>
          <a:solidFill>
            <a:schemeClr val="tx2">
              <a:lumMod val="75000"/>
              <a:lumOff val="25000"/>
            </a:schemeClr>
          </a:solidFill>
        </p:grpSpPr>
        <p:sp>
          <p:nvSpPr>
            <p:cNvPr id="12" name="Rectangle 11">
              <a:extLst>
                <a:ext uri="{FF2B5EF4-FFF2-40B4-BE49-F238E27FC236}">
                  <a16:creationId xmlns:a16="http://schemas.microsoft.com/office/drawing/2014/main" id="{B2A18DBE-0DE9-7C2B-0550-22473F6B4EA9}"/>
                </a:ext>
              </a:extLst>
            </p:cNvPr>
            <p:cNvSpPr/>
            <p:nvPr/>
          </p:nvSpPr>
          <p:spPr>
            <a:xfrm>
              <a:off x="4717268" y="1995209"/>
              <a:ext cx="2762250" cy="4382476"/>
            </a:xfrm>
            <a:prstGeom prst="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3C8BEF-AA87-5093-5A4A-ABC48FDDF827}"/>
                </a:ext>
              </a:extLst>
            </p:cNvPr>
            <p:cNvSpPr txBox="1"/>
            <p:nvPr/>
          </p:nvSpPr>
          <p:spPr>
            <a:xfrm>
              <a:off x="4807442" y="3418484"/>
              <a:ext cx="2586136" cy="2060845"/>
            </a:xfrm>
            <a:prstGeom prst="rect">
              <a:avLst/>
            </a:prstGeom>
            <a:noFill/>
            <a:ln>
              <a:noFill/>
            </a:ln>
          </p:spPr>
          <p:txBody>
            <a:bodyPr wrap="square" rtlCol="0">
              <a:spAutoFit/>
            </a:bodyPr>
            <a:lstStyle/>
            <a:p>
              <a:pPr marL="0" lvl="1" algn="ctr"/>
              <a:r>
                <a:rPr lang="en-US" b="1" dirty="0">
                  <a:solidFill>
                    <a:schemeClr val="tx2"/>
                  </a:solidFill>
                  <a:latin typeface="Times" pitchFamily="2" charset="0"/>
                </a:rPr>
                <a:t>PAY TAXES NOW </a:t>
              </a:r>
            </a:p>
            <a:p>
              <a:pPr marL="0" lvl="1" algn="ctr"/>
              <a:endParaRPr lang="en-US" b="1" dirty="0">
                <a:solidFill>
                  <a:schemeClr val="bg1"/>
                </a:solidFill>
                <a:latin typeface="Times" pitchFamily="2" charset="0"/>
              </a:endParaRPr>
            </a:p>
            <a:p>
              <a:pPr marL="0" lvl="1" algn="ctr"/>
              <a:endParaRPr lang="en-US" dirty="0">
                <a:solidFill>
                  <a:schemeClr val="bg1"/>
                </a:solidFill>
                <a:latin typeface="Arial" panose="020B0604020202020204" pitchFamily="34" charset="0"/>
                <a:cs typeface="Arial" panose="020B0604020202020204" pitchFamily="34" charset="0"/>
              </a:endParaRPr>
            </a:p>
            <a:p>
              <a:pPr marL="0" lvl="1" algn="ctr"/>
              <a:r>
                <a:rPr lang="en-US" dirty="0">
                  <a:solidFill>
                    <a:schemeClr val="bg1"/>
                  </a:solidFill>
                  <a:latin typeface="Arial" panose="020B0604020202020204" pitchFamily="34" charset="0"/>
                  <a:cs typeface="Arial" panose="020B0604020202020204" pitchFamily="34" charset="0"/>
                </a:rPr>
                <a:t>Known rates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vs unknown</a:t>
              </a:r>
            </a:p>
            <a:p>
              <a:endParaRPr lang="en-US" dirty="0"/>
            </a:p>
          </p:txBody>
        </p:sp>
        <p:sp>
          <p:nvSpPr>
            <p:cNvPr id="15" name="TextBox 14">
              <a:extLst>
                <a:ext uri="{FF2B5EF4-FFF2-40B4-BE49-F238E27FC236}">
                  <a16:creationId xmlns:a16="http://schemas.microsoft.com/office/drawing/2014/main" id="{670D63E9-581B-5811-B0B5-D8774C3EA3FF}"/>
                </a:ext>
              </a:extLst>
            </p:cNvPr>
            <p:cNvSpPr txBox="1"/>
            <p:nvPr/>
          </p:nvSpPr>
          <p:spPr>
            <a:xfrm>
              <a:off x="5521161" y="2011640"/>
              <a:ext cx="1154463" cy="1301587"/>
            </a:xfrm>
            <a:prstGeom prst="rect">
              <a:avLst/>
            </a:prstGeom>
            <a:noFill/>
            <a:ln>
              <a:noFill/>
            </a:ln>
          </p:spPr>
          <p:txBody>
            <a:bodyPr wrap="square" rtlCol="0">
              <a:spAutoFit/>
            </a:bodyPr>
            <a:lstStyle/>
            <a:p>
              <a:pPr algn="ctr"/>
              <a:r>
                <a:rPr lang="en-US" sz="6600" b="1" dirty="0">
                  <a:solidFill>
                    <a:schemeClr val="tx2"/>
                  </a:solidFill>
                  <a:latin typeface="Times" pitchFamily="2" charset="0"/>
                </a:rPr>
                <a:t>2</a:t>
              </a:r>
            </a:p>
          </p:txBody>
        </p:sp>
      </p:grpSp>
      <p:grpSp>
        <p:nvGrpSpPr>
          <p:cNvPr id="16" name="Group 15">
            <a:extLst>
              <a:ext uri="{FF2B5EF4-FFF2-40B4-BE49-F238E27FC236}">
                <a16:creationId xmlns:a16="http://schemas.microsoft.com/office/drawing/2014/main" id="{F613AEF1-CFC3-B53A-F3D6-8C6C68E7F3A8}"/>
              </a:ext>
            </a:extLst>
          </p:cNvPr>
          <p:cNvGrpSpPr/>
          <p:nvPr/>
        </p:nvGrpSpPr>
        <p:grpSpPr>
          <a:xfrm>
            <a:off x="7108484" y="1480082"/>
            <a:ext cx="4112815" cy="3730651"/>
            <a:chOff x="8349044" y="1995208"/>
            <a:chExt cx="2860824" cy="4382476"/>
          </a:xfrm>
          <a:solidFill>
            <a:schemeClr val="tx2">
              <a:lumMod val="75000"/>
              <a:lumOff val="25000"/>
            </a:schemeClr>
          </a:solidFill>
        </p:grpSpPr>
        <p:sp>
          <p:nvSpPr>
            <p:cNvPr id="18" name="Rectangle 17">
              <a:extLst>
                <a:ext uri="{FF2B5EF4-FFF2-40B4-BE49-F238E27FC236}">
                  <a16:creationId xmlns:a16="http://schemas.microsoft.com/office/drawing/2014/main" id="{AD3BBDB5-68C4-9ED2-AEC2-8EA39F456BA4}"/>
                </a:ext>
              </a:extLst>
            </p:cNvPr>
            <p:cNvSpPr/>
            <p:nvPr/>
          </p:nvSpPr>
          <p:spPr>
            <a:xfrm>
              <a:off x="8349044" y="1995208"/>
              <a:ext cx="2860824" cy="4382476"/>
            </a:xfrm>
            <a:prstGeom prst="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480275C-73BE-9CE9-9663-371A64601955}"/>
                </a:ext>
              </a:extLst>
            </p:cNvPr>
            <p:cNvSpPr txBox="1"/>
            <p:nvPr/>
          </p:nvSpPr>
          <p:spPr>
            <a:xfrm>
              <a:off x="8430979" y="3422405"/>
              <a:ext cx="2705618" cy="759259"/>
            </a:xfrm>
            <a:prstGeom prst="rect">
              <a:avLst/>
            </a:prstGeom>
            <a:noFill/>
            <a:ln>
              <a:noFill/>
            </a:ln>
          </p:spPr>
          <p:txBody>
            <a:bodyPr wrap="square" rtlCol="0">
              <a:spAutoFit/>
            </a:bodyPr>
            <a:lstStyle/>
            <a:p>
              <a:pPr marL="0" lvl="1" algn="ctr"/>
              <a:r>
                <a:rPr lang="en-US" b="1" dirty="0">
                  <a:solidFill>
                    <a:schemeClr val="tx2"/>
                  </a:solidFill>
                  <a:latin typeface="Times" pitchFamily="2" charset="0"/>
                </a:rPr>
                <a:t>TAX EFFICIENT </a:t>
              </a:r>
              <a:br>
                <a:rPr lang="en-US" b="1" dirty="0">
                  <a:solidFill>
                    <a:schemeClr val="tx2"/>
                  </a:solidFill>
                  <a:latin typeface="Times" pitchFamily="2" charset="0"/>
                </a:rPr>
              </a:br>
              <a:r>
                <a:rPr lang="en-US" b="1" dirty="0">
                  <a:solidFill>
                    <a:schemeClr val="tx2"/>
                  </a:solidFill>
                  <a:latin typeface="Times" pitchFamily="2" charset="0"/>
                </a:rPr>
                <a:t>PLANNING OPTIONS</a:t>
              </a:r>
            </a:p>
          </p:txBody>
        </p:sp>
        <p:sp>
          <p:nvSpPr>
            <p:cNvPr id="20" name="TextBox 19">
              <a:extLst>
                <a:ext uri="{FF2B5EF4-FFF2-40B4-BE49-F238E27FC236}">
                  <a16:creationId xmlns:a16="http://schemas.microsoft.com/office/drawing/2014/main" id="{0264B9E9-D6E3-7045-ABE6-4842768369AB}"/>
                </a:ext>
              </a:extLst>
            </p:cNvPr>
            <p:cNvSpPr txBox="1"/>
            <p:nvPr/>
          </p:nvSpPr>
          <p:spPr>
            <a:xfrm>
              <a:off x="8430979" y="4083568"/>
              <a:ext cx="2705618" cy="2060844"/>
            </a:xfrm>
            <a:prstGeom prst="rect">
              <a:avLst/>
            </a:prstGeom>
            <a:noFill/>
            <a:ln>
              <a:noFill/>
            </a:ln>
          </p:spPr>
          <p:txBody>
            <a:bodyPr wrap="square" rtlCol="0">
              <a:spAutoFit/>
            </a:bodyPr>
            <a:lstStyle/>
            <a:p>
              <a:pPr marL="285750" lvl="1"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Contribute to Roth</a:t>
              </a:r>
            </a:p>
            <a:p>
              <a:pPr marL="2857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Covert traditional IRA to Roth IRA</a:t>
              </a:r>
            </a:p>
            <a:p>
              <a:pPr marL="2857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Take advantage of Living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Benefits plans</a:t>
              </a:r>
            </a:p>
            <a:p>
              <a:pPr marL="2857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Tax Code Section 7702</a:t>
              </a:r>
            </a:p>
          </p:txBody>
        </p:sp>
        <p:sp>
          <p:nvSpPr>
            <p:cNvPr id="22" name="TextBox 21">
              <a:extLst>
                <a:ext uri="{FF2B5EF4-FFF2-40B4-BE49-F238E27FC236}">
                  <a16:creationId xmlns:a16="http://schemas.microsoft.com/office/drawing/2014/main" id="{CFBEA149-3BA0-151B-2587-84FB3F624597}"/>
                </a:ext>
              </a:extLst>
            </p:cNvPr>
            <p:cNvSpPr txBox="1"/>
            <p:nvPr/>
          </p:nvSpPr>
          <p:spPr>
            <a:xfrm>
              <a:off x="9152439" y="2066996"/>
              <a:ext cx="1254033" cy="1301587"/>
            </a:xfrm>
            <a:prstGeom prst="rect">
              <a:avLst/>
            </a:prstGeom>
            <a:noFill/>
            <a:ln>
              <a:noFill/>
            </a:ln>
          </p:spPr>
          <p:txBody>
            <a:bodyPr wrap="square" rtlCol="0">
              <a:spAutoFit/>
            </a:bodyPr>
            <a:lstStyle/>
            <a:p>
              <a:pPr algn="ctr"/>
              <a:r>
                <a:rPr lang="en-US" sz="6600" b="1" dirty="0">
                  <a:solidFill>
                    <a:schemeClr val="tx2"/>
                  </a:solidFill>
                  <a:latin typeface="Times" pitchFamily="2" charset="0"/>
                </a:rPr>
                <a:t>3</a:t>
              </a:r>
            </a:p>
          </p:txBody>
        </p:sp>
      </p:grpSp>
    </p:spTree>
    <p:extLst>
      <p:ext uri="{BB962C8B-B14F-4D97-AF65-F5344CB8AC3E}">
        <p14:creationId xmlns:p14="http://schemas.microsoft.com/office/powerpoint/2010/main" val="249185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rotWithShape="1">
          <a:blip r:embed="rId3"/>
          <a:srcRect t="18919" b="520"/>
          <a:stretch/>
        </p:blipFill>
        <p:spPr>
          <a:xfrm>
            <a:off x="0" y="0"/>
            <a:ext cx="12192000" cy="5522169"/>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41794"/>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46B0D6-0BF0-4BF5-6FAE-8EB60BB44B7F}"/>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ROTH IRAS: </a:t>
            </a:r>
          </a:p>
          <a:p>
            <a:pPr algn="r"/>
            <a:r>
              <a:rPr lang="en-US" sz="4000" dirty="0">
                <a:solidFill>
                  <a:schemeClr val="tx2"/>
                </a:solidFill>
                <a:latin typeface="Arial Nova Cond" panose="020F0502020204030204" pitchFamily="34" charset="0"/>
                <a:cs typeface="Arial Nova Cond" panose="020F0502020204030204" pitchFamily="34" charset="0"/>
              </a:rPr>
              <a:t>TAX-FREE RETIREMENT INCOME</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8" name="Picture 7">
            <a:extLst>
              <a:ext uri="{FF2B5EF4-FFF2-40B4-BE49-F238E27FC236}">
                <a16:creationId xmlns:a16="http://schemas.microsoft.com/office/drawing/2014/main" id="{F2438E8F-3FCA-4346-EAC0-072772E6E94C}"/>
              </a:ext>
            </a:extLst>
          </p:cNvPr>
          <p:cNvPicPr>
            <a:picLocks noChangeAspect="1"/>
          </p:cNvPicPr>
          <p:nvPr/>
        </p:nvPicPr>
        <p:blipFill rotWithShape="1">
          <a:blip r:embed="rId3"/>
          <a:srcRect t="18919" r="93666" b="520"/>
          <a:stretch/>
        </p:blipFill>
        <p:spPr>
          <a:xfrm>
            <a:off x="-11430" y="0"/>
            <a:ext cx="772294" cy="5522169"/>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51233"/>
            <a:ext cx="760064"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84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dirty="0">
                <a:solidFill>
                  <a:schemeClr val="accent5"/>
                </a:solidFill>
              </a:rPr>
              <a:t>ROTH IRAS</a:t>
            </a:r>
            <a:endParaRPr lang="en-US" b="0"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hart 40">
            <a:extLst>
              <a:ext uri="{FF2B5EF4-FFF2-40B4-BE49-F238E27FC236}">
                <a16:creationId xmlns:a16="http://schemas.microsoft.com/office/drawing/2014/main" id="{B4162C12-1D46-ED3D-8733-C1F973CC6C5F}"/>
              </a:ext>
            </a:extLst>
          </p:cNvPr>
          <p:cNvGraphicFramePr/>
          <p:nvPr>
            <p:extLst>
              <p:ext uri="{D42A27DB-BD31-4B8C-83A1-F6EECF244321}">
                <p14:modId xmlns:p14="http://schemas.microsoft.com/office/powerpoint/2010/main" val="3179560681"/>
              </p:ext>
            </p:extLst>
          </p:nvPr>
        </p:nvGraphicFramePr>
        <p:xfrm>
          <a:off x="1370240" y="1434465"/>
          <a:ext cx="8722180" cy="3989070"/>
        </p:xfrm>
        <a:graphic>
          <a:graphicData uri="http://schemas.openxmlformats.org/drawingml/2006/chart">
            <c:chart xmlns:c="http://schemas.openxmlformats.org/drawingml/2006/chart" xmlns:r="http://schemas.openxmlformats.org/officeDocument/2006/relationships" r:id="rId3"/>
          </a:graphicData>
        </a:graphic>
      </p:graphicFrame>
      <p:sp>
        <p:nvSpPr>
          <p:cNvPr id="42" name="Rectangle 41">
            <a:extLst>
              <a:ext uri="{FF2B5EF4-FFF2-40B4-BE49-F238E27FC236}">
                <a16:creationId xmlns:a16="http://schemas.microsoft.com/office/drawing/2014/main" id="{D9AF40E8-B6C0-B7E6-9878-4CDC980A2958}"/>
              </a:ext>
            </a:extLst>
          </p:cNvPr>
          <p:cNvSpPr/>
          <p:nvPr/>
        </p:nvSpPr>
        <p:spPr>
          <a:xfrm>
            <a:off x="9979480" y="1948815"/>
            <a:ext cx="1543050" cy="3086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93553CE-F332-D399-9832-5A2F3E8886D0}"/>
              </a:ext>
            </a:extLst>
          </p:cNvPr>
          <p:cNvSpPr/>
          <p:nvPr/>
        </p:nvSpPr>
        <p:spPr>
          <a:xfrm>
            <a:off x="9979480" y="3050858"/>
            <a:ext cx="1543050" cy="30861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CCC2589-94CB-19D4-3125-499430FED7F5}"/>
              </a:ext>
            </a:extLst>
          </p:cNvPr>
          <p:cNvSpPr txBox="1"/>
          <p:nvPr/>
        </p:nvSpPr>
        <p:spPr>
          <a:xfrm>
            <a:off x="10099495" y="1929884"/>
            <a:ext cx="13258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$4,315,701</a:t>
            </a:r>
          </a:p>
        </p:txBody>
      </p:sp>
      <p:sp>
        <p:nvSpPr>
          <p:cNvPr id="45" name="TextBox 44">
            <a:extLst>
              <a:ext uri="{FF2B5EF4-FFF2-40B4-BE49-F238E27FC236}">
                <a16:creationId xmlns:a16="http://schemas.microsoft.com/office/drawing/2014/main" id="{7C652B6B-A362-FB08-5BE1-FE6562943DC6}"/>
              </a:ext>
            </a:extLst>
          </p:cNvPr>
          <p:cNvSpPr txBox="1"/>
          <p:nvPr/>
        </p:nvSpPr>
        <p:spPr>
          <a:xfrm>
            <a:off x="10099495" y="3020497"/>
            <a:ext cx="13258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$2,815,882</a:t>
            </a:r>
          </a:p>
        </p:txBody>
      </p:sp>
      <p:sp>
        <p:nvSpPr>
          <p:cNvPr id="46" name="TextBox 45">
            <a:extLst>
              <a:ext uri="{FF2B5EF4-FFF2-40B4-BE49-F238E27FC236}">
                <a16:creationId xmlns:a16="http://schemas.microsoft.com/office/drawing/2014/main" id="{7DAEBEC5-E128-F05C-A7CE-BAB2BA916DB1}"/>
              </a:ext>
            </a:extLst>
          </p:cNvPr>
          <p:cNvSpPr txBox="1"/>
          <p:nvPr/>
        </p:nvSpPr>
        <p:spPr>
          <a:xfrm>
            <a:off x="3890133" y="769919"/>
            <a:ext cx="8032448" cy="338554"/>
          </a:xfrm>
          <a:prstGeom prst="rect">
            <a:avLst/>
          </a:prstGeom>
          <a:noFill/>
        </p:spPr>
        <p:txBody>
          <a:bodyPr wrap="square" rtlCol="0">
            <a:spAutoFit/>
          </a:bodyPr>
          <a:lstStyle/>
          <a:p>
            <a:pPr marL="0" lvl="1">
              <a:lnSpc>
                <a:spcPct val="100000"/>
              </a:lnSpc>
              <a:spcBef>
                <a:spcPts val="0"/>
              </a:spcBef>
            </a:pPr>
            <a:r>
              <a:rPr lang="en-US" sz="800" b="0" i="1" u="none" strike="noStrike" dirty="0">
                <a:solidFill>
                  <a:schemeClr val="accent6"/>
                </a:solidFill>
                <a:effectLst/>
                <a:latin typeface="Helvetica Neue" panose="02000503000000020004" pitchFamily="2" charset="0"/>
              </a:rPr>
              <a:t>For illustrative purposes only. The results presented above do not represent any actual investment performance or the actual accounts of any investors. </a:t>
            </a:r>
            <a:r>
              <a:rPr lang="en-US" sz="800" i="1" dirty="0">
                <a:solidFill>
                  <a:schemeClr val="accent6"/>
                </a:solidFill>
                <a:latin typeface="Helvetica Neue" panose="02000503000000020004" pitchFamily="2" charset="0"/>
              </a:rPr>
              <a:t>Chart assumes 8% hypothetical average rate of return over a 20-year time frame and does not factor inflation. </a:t>
            </a:r>
            <a:endParaRPr lang="en-US" sz="800" dirty="0">
              <a:solidFill>
                <a:schemeClr val="accent6"/>
              </a:solidFill>
            </a:endParaRPr>
          </a:p>
        </p:txBody>
      </p:sp>
    </p:spTree>
    <p:extLst>
      <p:ext uri="{BB962C8B-B14F-4D97-AF65-F5344CB8AC3E}">
        <p14:creationId xmlns:p14="http://schemas.microsoft.com/office/powerpoint/2010/main" val="18100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dirty="0">
                <a:solidFill>
                  <a:schemeClr val="accent5"/>
                </a:solidFill>
              </a:rPr>
              <a:t>RETIREMENT: </a:t>
            </a:r>
            <a:r>
              <a:rPr lang="en-US" sz="3200" b="0" dirty="0">
                <a:solidFill>
                  <a:schemeClr val="accent5"/>
                </a:solidFill>
              </a:rPr>
              <a:t>A LOOK BACK</a:t>
            </a:r>
            <a:endParaRPr lang="en-US" b="0" dirty="0">
              <a:solidFill>
                <a:schemeClr val="accent5"/>
              </a:solidFill>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 letter&#10;&#10;Description automatically generated">
            <a:extLst>
              <a:ext uri="{FF2B5EF4-FFF2-40B4-BE49-F238E27FC236}">
                <a16:creationId xmlns:a16="http://schemas.microsoft.com/office/drawing/2014/main" id="{43C76585-7790-70FB-C7D6-D2F7CF894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067" y="1697557"/>
            <a:ext cx="2460733" cy="3654554"/>
          </a:xfrm>
          <a:prstGeom prst="rect">
            <a:avLst/>
          </a:prstGeom>
          <a:ln w="57150">
            <a:solidFill>
              <a:schemeClr val="accent6"/>
            </a:solidFill>
          </a:ln>
        </p:spPr>
      </p:pic>
      <p:sp>
        <p:nvSpPr>
          <p:cNvPr id="14" name="Rectangle 13">
            <a:extLst>
              <a:ext uri="{FF2B5EF4-FFF2-40B4-BE49-F238E27FC236}">
                <a16:creationId xmlns:a16="http://schemas.microsoft.com/office/drawing/2014/main" id="{EFB1F62F-F6E2-5C20-C436-111BA93F3896}"/>
              </a:ext>
            </a:extLst>
          </p:cNvPr>
          <p:cNvSpPr/>
          <p:nvPr/>
        </p:nvSpPr>
        <p:spPr>
          <a:xfrm>
            <a:off x="7065290" y="1393420"/>
            <a:ext cx="3864428" cy="4064291"/>
          </a:xfrm>
          <a:custGeom>
            <a:avLst/>
            <a:gdLst>
              <a:gd name="connsiteX0" fmla="*/ 0 w 3864428"/>
              <a:gd name="connsiteY0" fmla="*/ 0 h 4064291"/>
              <a:gd name="connsiteX1" fmla="*/ 3864428 w 3864428"/>
              <a:gd name="connsiteY1" fmla="*/ 0 h 4064291"/>
              <a:gd name="connsiteX2" fmla="*/ 3864428 w 3864428"/>
              <a:gd name="connsiteY2" fmla="*/ 4064291 h 4064291"/>
              <a:gd name="connsiteX3" fmla="*/ 0 w 3864428"/>
              <a:gd name="connsiteY3" fmla="*/ 4064291 h 4064291"/>
              <a:gd name="connsiteX4" fmla="*/ 0 w 3864428"/>
              <a:gd name="connsiteY4" fmla="*/ 0 h 4064291"/>
              <a:gd name="connsiteX0" fmla="*/ 522514 w 3864428"/>
              <a:gd name="connsiteY0" fmla="*/ 865415 h 4064291"/>
              <a:gd name="connsiteX1" fmla="*/ 3864428 w 3864428"/>
              <a:gd name="connsiteY1" fmla="*/ 0 h 4064291"/>
              <a:gd name="connsiteX2" fmla="*/ 3864428 w 3864428"/>
              <a:gd name="connsiteY2" fmla="*/ 4064291 h 4064291"/>
              <a:gd name="connsiteX3" fmla="*/ 0 w 3864428"/>
              <a:gd name="connsiteY3" fmla="*/ 4064291 h 4064291"/>
              <a:gd name="connsiteX4" fmla="*/ 522514 w 3864428"/>
              <a:gd name="connsiteY4" fmla="*/ 865415 h 4064291"/>
              <a:gd name="connsiteX0" fmla="*/ 522514 w 3864428"/>
              <a:gd name="connsiteY0" fmla="*/ 865415 h 4064291"/>
              <a:gd name="connsiteX1" fmla="*/ 3864428 w 3864428"/>
              <a:gd name="connsiteY1" fmla="*/ 0 h 4064291"/>
              <a:gd name="connsiteX2" fmla="*/ 3864428 w 3864428"/>
              <a:gd name="connsiteY2" fmla="*/ 4064291 h 4064291"/>
              <a:gd name="connsiteX3" fmla="*/ 0 w 3864428"/>
              <a:gd name="connsiteY3" fmla="*/ 4064291 h 4064291"/>
              <a:gd name="connsiteX4" fmla="*/ 522514 w 3864428"/>
              <a:gd name="connsiteY4" fmla="*/ 865415 h 4064291"/>
              <a:gd name="connsiteX0" fmla="*/ 522514 w 3864428"/>
              <a:gd name="connsiteY0" fmla="*/ 865415 h 4064291"/>
              <a:gd name="connsiteX1" fmla="*/ 3864428 w 3864428"/>
              <a:gd name="connsiteY1" fmla="*/ 0 h 4064291"/>
              <a:gd name="connsiteX2" fmla="*/ 3864428 w 3864428"/>
              <a:gd name="connsiteY2" fmla="*/ 4064291 h 4064291"/>
              <a:gd name="connsiteX3" fmla="*/ 0 w 3864428"/>
              <a:gd name="connsiteY3" fmla="*/ 4064291 h 4064291"/>
              <a:gd name="connsiteX4" fmla="*/ 522514 w 3864428"/>
              <a:gd name="connsiteY4" fmla="*/ 865415 h 406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428" h="4064291">
                <a:moveTo>
                  <a:pt x="522514" y="865415"/>
                </a:moveTo>
                <a:cubicBezTo>
                  <a:pt x="999671" y="-549728"/>
                  <a:pt x="2750457" y="288472"/>
                  <a:pt x="3864428" y="0"/>
                </a:cubicBezTo>
                <a:lnTo>
                  <a:pt x="3864428" y="4064291"/>
                </a:lnTo>
                <a:lnTo>
                  <a:pt x="0" y="4064291"/>
                </a:lnTo>
                <a:cubicBezTo>
                  <a:pt x="174171" y="2997999"/>
                  <a:pt x="-174171" y="560107"/>
                  <a:pt x="522514" y="865415"/>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white building with a statue on top&#10;&#10;Description automatically generated with medium confidence">
            <a:extLst>
              <a:ext uri="{FF2B5EF4-FFF2-40B4-BE49-F238E27FC236}">
                <a16:creationId xmlns:a16="http://schemas.microsoft.com/office/drawing/2014/main" id="{2BB5F613-897B-B135-4D68-8DC9E340088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907047" y="0"/>
            <a:ext cx="8284953" cy="5521158"/>
          </a:xfrm>
          <a:prstGeom prst="rect">
            <a:avLst/>
          </a:prstGeom>
        </p:spPr>
      </p:pic>
      <p:sp>
        <p:nvSpPr>
          <p:cNvPr id="17" name="Content Placeholder 2">
            <a:extLst>
              <a:ext uri="{FF2B5EF4-FFF2-40B4-BE49-F238E27FC236}">
                <a16:creationId xmlns:a16="http://schemas.microsoft.com/office/drawing/2014/main" id="{2893D5F3-53CD-A8A0-3B24-A6DDC689E77D}"/>
              </a:ext>
            </a:extLst>
          </p:cNvPr>
          <p:cNvSpPr>
            <a:spLocks noGrp="1"/>
          </p:cNvSpPr>
          <p:nvPr>
            <p:ph sz="half" idx="1"/>
          </p:nvPr>
        </p:nvSpPr>
        <p:spPr>
          <a:xfrm>
            <a:off x="838200" y="1825625"/>
            <a:ext cx="5181600" cy="3608820"/>
          </a:xfrm>
        </p:spPr>
        <p:txBody>
          <a:bodyPr>
            <a:normAutofit/>
          </a:bodyPr>
          <a:lstStyle/>
          <a:p>
            <a:r>
              <a:rPr lang="en-US" sz="2400" b="0" i="0" u="none" strike="noStrike" dirty="0">
                <a:solidFill>
                  <a:srgbClr val="212121"/>
                </a:solidFill>
                <a:effectLst/>
              </a:rPr>
              <a:t>There was a time when retirement was a milestone celebrated with a party, cake, a gold watch, and a promise of a stable income. </a:t>
            </a:r>
          </a:p>
          <a:p>
            <a:r>
              <a:rPr lang="en-US" sz="2400" b="0" i="0" u="none" strike="noStrike" dirty="0">
                <a:solidFill>
                  <a:srgbClr val="212121"/>
                </a:solidFill>
                <a:effectLst/>
              </a:rPr>
              <a:t>This was a reality before the Revenue Act of 1978.</a:t>
            </a:r>
            <a:endParaRPr lang="en-US" sz="2400" dirty="0"/>
          </a:p>
        </p:txBody>
      </p:sp>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xEl>
                                              <p:pRg st="0" end="0"/>
                                            </p:txEl>
                                          </p:spTgt>
                                        </p:tgtEl>
                                      </p:cBhvr>
                                    </p:animEffect>
                                    <p:set>
                                      <p:cBhvr>
                                        <p:cTn id="7" dur="1" fill="hold">
                                          <p:stCondLst>
                                            <p:cond delay="499"/>
                                          </p:stCondLst>
                                        </p:cTn>
                                        <p:tgtEl>
                                          <p:spTgt spid="17">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xEl>
                                              <p:pRg st="1" end="1"/>
                                            </p:txEl>
                                          </p:spTgt>
                                        </p:tgtEl>
                                      </p:cBhvr>
                                    </p:animEffect>
                                    <p:set>
                                      <p:cBhvr>
                                        <p:cTn id="10" dur="1" fill="hold">
                                          <p:stCondLst>
                                            <p:cond delay="499"/>
                                          </p:stCondLst>
                                        </p:cTn>
                                        <p:tgtEl>
                                          <p:spTgt spid="17">
                                            <p:txEl>
                                              <p:pRg st="1" end="1"/>
                                            </p:txEl>
                                          </p:spTgt>
                                        </p:tgtEl>
                                        <p:attrNameLst>
                                          <p:attrName>style.visibility</p:attrName>
                                        </p:attrNameLst>
                                      </p:cBhvr>
                                      <p:to>
                                        <p:strVal val="hidden"/>
                                      </p:to>
                                    </p:set>
                                  </p:childTnLst>
                                </p:cTn>
                              </p:par>
                            </p:childTnLst>
                          </p:cTn>
                        </p:par>
                        <p:par>
                          <p:cTn id="11" fill="hold">
                            <p:stCondLst>
                              <p:cond delay="500"/>
                            </p:stCondLst>
                            <p:childTnLst>
                              <p:par>
                                <p:cTn id="12" presetID="42" presetClass="path" presetSubtype="0" decel="50000" fill="hold" nodeType="afterEffect">
                                  <p:stCondLst>
                                    <p:cond delay="0"/>
                                  </p:stCondLst>
                                  <p:childTnLst>
                                    <p:animMotion origin="layout" path="M -0.00664 -0.01389 L -0.52136 -0.01389 " pathEditMode="relative" rAng="0" ptsTypes="AA">
                                      <p:cBhvr>
                                        <p:cTn id="13" dur="1000" fill="hold"/>
                                        <p:tgtEl>
                                          <p:spTgt spid="9"/>
                                        </p:tgtEl>
                                        <p:attrNameLst>
                                          <p:attrName>ppt_x</p:attrName>
                                          <p:attrName>ppt_y</p:attrName>
                                        </p:attrNameLst>
                                      </p:cBhvr>
                                      <p:rCtr x="-257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rotWithShape="1">
          <a:blip r:embed="rId3"/>
          <a:srcRect t="16034" b="16255"/>
          <a:stretch/>
        </p:blipFill>
        <p:spPr>
          <a:xfrm>
            <a:off x="-11430" y="-1623"/>
            <a:ext cx="12287250" cy="550358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9706"/>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46B0D6-0BF0-4BF5-6FAE-8EB60BB44B7F}"/>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ROTH CONVERSIONS: </a:t>
            </a:r>
          </a:p>
          <a:p>
            <a:pPr algn="r"/>
            <a:r>
              <a:rPr lang="en-US" sz="4000" dirty="0">
                <a:solidFill>
                  <a:schemeClr val="tx2"/>
                </a:solidFill>
                <a:latin typeface="Arial Nova Cond" panose="020F0502020204030204" pitchFamily="34" charset="0"/>
                <a:cs typeface="Arial Nova Cond" panose="020F0502020204030204" pitchFamily="34" charset="0"/>
              </a:rPr>
              <a:t>LOCKING IN TODAY’S LOW RATES</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6" name="Picture 5">
            <a:extLst>
              <a:ext uri="{FF2B5EF4-FFF2-40B4-BE49-F238E27FC236}">
                <a16:creationId xmlns:a16="http://schemas.microsoft.com/office/drawing/2014/main" id="{DF6AC818-5C9C-E072-4D02-EFA5252B9F3C}"/>
              </a:ext>
            </a:extLst>
          </p:cNvPr>
          <p:cNvPicPr>
            <a:picLocks noChangeAspect="1"/>
          </p:cNvPicPr>
          <p:nvPr/>
        </p:nvPicPr>
        <p:blipFill rotWithShape="1">
          <a:blip r:embed="rId3"/>
          <a:srcRect l="-1089" t="16034" r="93307" b="16255"/>
          <a:stretch/>
        </p:blipFill>
        <p:spPr>
          <a:xfrm>
            <a:off x="-194278" y="7087"/>
            <a:ext cx="987395" cy="5536463"/>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1667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21522" y="1648615"/>
            <a:ext cx="814639"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75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dirty="0"/>
              <a:t>ROTH CONVERSIONS</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2EDE6725-15B8-4AA8-1DFC-9A5575B1ED62}"/>
              </a:ext>
            </a:extLst>
          </p:cNvPr>
          <p:cNvSpPr txBox="1">
            <a:spLocks/>
          </p:cNvSpPr>
          <p:nvPr/>
        </p:nvSpPr>
        <p:spPr>
          <a:xfrm>
            <a:off x="1080950" y="1690690"/>
            <a:ext cx="10806250" cy="366910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Font typeface="Wingdings" pitchFamily="2" charset="2"/>
              <a:buNone/>
            </a:pPr>
            <a:r>
              <a:rPr lang="en-US" sz="1800" b="1" dirty="0">
                <a:solidFill>
                  <a:srgbClr val="142334"/>
                </a:solidFill>
              </a:rPr>
              <a:t>Conversion Rules</a:t>
            </a:r>
          </a:p>
          <a:p>
            <a:pPr lvl="1">
              <a:lnSpc>
                <a:spcPct val="100000"/>
              </a:lnSpc>
              <a:spcAft>
                <a:spcPts val="600"/>
              </a:spcAft>
            </a:pPr>
            <a:r>
              <a:rPr lang="en-US" sz="1800" dirty="0">
                <a:solidFill>
                  <a:srgbClr val="142334"/>
                </a:solidFill>
              </a:rPr>
              <a:t>No income limits or phase out (higher income earners may be able to convert but not contribute)</a:t>
            </a:r>
          </a:p>
          <a:p>
            <a:pPr lvl="1">
              <a:lnSpc>
                <a:spcPct val="100000"/>
              </a:lnSpc>
              <a:spcAft>
                <a:spcPts val="600"/>
              </a:spcAft>
            </a:pPr>
            <a:r>
              <a:rPr lang="en-US" sz="1800" dirty="0">
                <a:solidFill>
                  <a:srgbClr val="142334"/>
                </a:solidFill>
              </a:rPr>
              <a:t>Taxes paid in tax year for conversion (partial conversions are allowed)</a:t>
            </a:r>
          </a:p>
          <a:p>
            <a:pPr lvl="1">
              <a:lnSpc>
                <a:spcPct val="100000"/>
              </a:lnSpc>
              <a:spcAft>
                <a:spcPts val="600"/>
              </a:spcAft>
            </a:pPr>
            <a:r>
              <a:rPr lang="en-US" sz="1800" dirty="0">
                <a:solidFill>
                  <a:srgbClr val="142334"/>
                </a:solidFill>
              </a:rPr>
              <a:t>May increase effective tax rates, especially with interactions of new deductions under OBBBA</a:t>
            </a:r>
          </a:p>
          <a:p>
            <a:pPr lvl="1">
              <a:lnSpc>
                <a:spcPct val="100000"/>
              </a:lnSpc>
              <a:spcAft>
                <a:spcPts val="600"/>
              </a:spcAft>
            </a:pPr>
            <a:r>
              <a:rPr lang="en-US" sz="1800" dirty="0">
                <a:solidFill>
                  <a:srgbClr val="142334"/>
                </a:solidFill>
              </a:rPr>
              <a:t>No age limit to convert  </a:t>
            </a:r>
          </a:p>
          <a:p>
            <a:pPr marL="0" indent="0">
              <a:lnSpc>
                <a:spcPct val="100000"/>
              </a:lnSpc>
              <a:spcAft>
                <a:spcPts val="600"/>
              </a:spcAft>
              <a:buFont typeface="Wingdings" pitchFamily="2" charset="2"/>
              <a:buNone/>
            </a:pPr>
            <a:endParaRPr lang="en-US" sz="1800" b="1" dirty="0">
              <a:solidFill>
                <a:srgbClr val="142334"/>
              </a:solidFill>
            </a:endParaRPr>
          </a:p>
          <a:p>
            <a:pPr marL="0" indent="0">
              <a:lnSpc>
                <a:spcPct val="100000"/>
              </a:lnSpc>
              <a:spcAft>
                <a:spcPts val="600"/>
              </a:spcAft>
              <a:buFont typeface="Wingdings" pitchFamily="2" charset="2"/>
              <a:buNone/>
            </a:pPr>
            <a:r>
              <a:rPr lang="en-US" sz="1800" b="1" dirty="0">
                <a:solidFill>
                  <a:srgbClr val="142334"/>
                </a:solidFill>
              </a:rPr>
              <a:t>Potential Tax Advantages</a:t>
            </a:r>
          </a:p>
          <a:p>
            <a:pPr lvl="1">
              <a:lnSpc>
                <a:spcPct val="100000"/>
              </a:lnSpc>
              <a:spcAft>
                <a:spcPts val="600"/>
              </a:spcAft>
            </a:pPr>
            <a:r>
              <a:rPr lang="en-US" sz="1800" dirty="0">
                <a:solidFill>
                  <a:srgbClr val="142334"/>
                </a:solidFill>
              </a:rPr>
              <a:t>No income tax is due on future earnings or withdrawals</a:t>
            </a:r>
          </a:p>
          <a:p>
            <a:pPr lvl="1">
              <a:lnSpc>
                <a:spcPct val="100000"/>
              </a:lnSpc>
              <a:spcAft>
                <a:spcPts val="600"/>
              </a:spcAft>
            </a:pPr>
            <a:r>
              <a:rPr lang="en-US" sz="1800" dirty="0">
                <a:solidFill>
                  <a:srgbClr val="142334"/>
                </a:solidFill>
              </a:rPr>
              <a:t>Does not count towards tax on Social Security Benefits</a:t>
            </a:r>
          </a:p>
          <a:p>
            <a:pPr lvl="1"/>
            <a:r>
              <a:rPr lang="en-US" sz="1800" dirty="0"/>
              <a:t>Under OBBBA, today’s lower tax brackets are now permanent, removing the 2025 expiration concern</a:t>
            </a:r>
          </a:p>
          <a:p>
            <a:pPr lvl="1"/>
            <a:r>
              <a:rPr lang="en-US" sz="1800" dirty="0"/>
              <a:t>Conversions can help lock in these favorable rates while providing flexibility against possible future tax law changes</a:t>
            </a:r>
          </a:p>
          <a:p>
            <a:pPr lvl="1">
              <a:lnSpc>
                <a:spcPct val="100000"/>
              </a:lnSpc>
              <a:spcAft>
                <a:spcPts val="600"/>
              </a:spcAft>
            </a:pPr>
            <a:endParaRPr lang="en-US" sz="2000" dirty="0">
              <a:solidFill>
                <a:srgbClr val="142334"/>
              </a:solidFill>
            </a:endParaRPr>
          </a:p>
        </p:txBody>
      </p:sp>
    </p:spTree>
    <p:extLst>
      <p:ext uri="{BB962C8B-B14F-4D97-AF65-F5344CB8AC3E}">
        <p14:creationId xmlns:p14="http://schemas.microsoft.com/office/powerpoint/2010/main" val="111292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rotWithShape="1">
          <a:blip r:embed="rId3"/>
          <a:srcRect l="91" t="26156" r="2394" b="7998"/>
          <a:stretch/>
        </p:blipFill>
        <p:spPr>
          <a:xfrm>
            <a:off x="0" y="0"/>
            <a:ext cx="12225972" cy="550358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907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46B0D6-0BF0-4BF5-6FAE-8EB60BB44B7F}"/>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SECTION 7702 PLANS: </a:t>
            </a:r>
          </a:p>
          <a:p>
            <a:pPr algn="r"/>
            <a:r>
              <a:rPr lang="en-US" sz="4000" dirty="0">
                <a:solidFill>
                  <a:schemeClr val="tx2"/>
                </a:solidFill>
                <a:latin typeface="Arial Nova Cond" panose="020F0502020204030204" pitchFamily="34" charset="0"/>
                <a:cs typeface="Arial Nova Cond" panose="020F0502020204030204" pitchFamily="34" charset="0"/>
              </a:rPr>
              <a:t>A TAX-EFFICIENT STRATEGY</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11" name="Picture 10">
            <a:extLst>
              <a:ext uri="{FF2B5EF4-FFF2-40B4-BE49-F238E27FC236}">
                <a16:creationId xmlns:a16="http://schemas.microsoft.com/office/drawing/2014/main" id="{E06F3428-1F66-68AD-1157-3C21C015871A}"/>
              </a:ext>
            </a:extLst>
          </p:cNvPr>
          <p:cNvPicPr>
            <a:picLocks noChangeAspect="1"/>
          </p:cNvPicPr>
          <p:nvPr/>
        </p:nvPicPr>
        <p:blipFill rotWithShape="1">
          <a:blip r:embed="rId3">
            <a:alphaModFix/>
          </a:blip>
          <a:srcRect l="91" t="26156" r="93861" b="7998"/>
          <a:stretch/>
        </p:blipFill>
        <p:spPr>
          <a:xfrm>
            <a:off x="0" y="0"/>
            <a:ext cx="758331" cy="5503580"/>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45721" y="1648615"/>
            <a:ext cx="712610"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798265"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31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dirty="0"/>
              <a:t>SECTION 7702 PLANS</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erson pointing at a pen&#10;&#10;Description automatically generated">
            <a:extLst>
              <a:ext uri="{FF2B5EF4-FFF2-40B4-BE49-F238E27FC236}">
                <a16:creationId xmlns:a16="http://schemas.microsoft.com/office/drawing/2014/main" id="{4F8BF30A-20A2-2CED-4FC9-747627AAE843}"/>
              </a:ext>
            </a:extLst>
          </p:cNvPr>
          <p:cNvPicPr>
            <a:picLocks noChangeAspect="1"/>
          </p:cNvPicPr>
          <p:nvPr/>
        </p:nvPicPr>
        <p:blipFill rotWithShape="1">
          <a:blip r:embed="rId3"/>
          <a:srcRect t="51339" b="6065"/>
          <a:stretch/>
        </p:blipFill>
        <p:spPr>
          <a:xfrm>
            <a:off x="0" y="1599248"/>
            <a:ext cx="12192000" cy="3464243"/>
          </a:xfrm>
          <a:prstGeom prst="rect">
            <a:avLst/>
          </a:prstGeom>
          <a:ln w="38100">
            <a:solidFill>
              <a:schemeClr val="tx2"/>
            </a:solidFill>
          </a:ln>
        </p:spPr>
      </p:pic>
    </p:spTree>
    <p:extLst>
      <p:ext uri="{BB962C8B-B14F-4D97-AF65-F5344CB8AC3E}">
        <p14:creationId xmlns:p14="http://schemas.microsoft.com/office/powerpoint/2010/main" val="139337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rotWithShape="1">
          <a:blip r:embed="rId3"/>
          <a:srcRect t="27262" b="27503"/>
          <a:stretch/>
        </p:blipFill>
        <p:spPr>
          <a:xfrm>
            <a:off x="0" y="1"/>
            <a:ext cx="12192000" cy="551501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55214"/>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46B0D6-0BF0-4BF5-6FAE-8EB60BB44B7F}"/>
              </a:ext>
            </a:extLst>
          </p:cNvPr>
          <p:cNvSpPr txBox="1"/>
          <p:nvPr/>
        </p:nvSpPr>
        <p:spPr>
          <a:xfrm>
            <a:off x="1159476" y="3650046"/>
            <a:ext cx="10227276" cy="1538883"/>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DIVERSIFY AND CONQUER: </a:t>
            </a:r>
          </a:p>
          <a:p>
            <a:pPr algn="r"/>
            <a:r>
              <a:rPr lang="en-US" sz="4000" dirty="0">
                <a:solidFill>
                  <a:schemeClr val="tx2"/>
                </a:solidFill>
                <a:latin typeface="Arial Nova Cond" panose="020F0502020204030204" pitchFamily="34" charset="0"/>
                <a:cs typeface="Arial Nova Cond" panose="020F0502020204030204" pitchFamily="34" charset="0"/>
              </a:rPr>
              <a:t>A MULTI-FACETED APPROACH</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3" name="Picture 2">
            <a:extLst>
              <a:ext uri="{FF2B5EF4-FFF2-40B4-BE49-F238E27FC236}">
                <a16:creationId xmlns:a16="http://schemas.microsoft.com/office/drawing/2014/main" id="{FFE369AC-D928-585C-7668-10E68E788A21}"/>
              </a:ext>
            </a:extLst>
          </p:cNvPr>
          <p:cNvPicPr>
            <a:picLocks noChangeAspect="1"/>
          </p:cNvPicPr>
          <p:nvPr/>
        </p:nvPicPr>
        <p:blipFill rotWithShape="1">
          <a:blip r:embed="rId3"/>
          <a:srcRect t="27503" r="93682" b="27503"/>
          <a:stretch/>
        </p:blipFill>
        <p:spPr>
          <a:xfrm>
            <a:off x="0" y="30019"/>
            <a:ext cx="770257" cy="5485619"/>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4654"/>
            <a:ext cx="770257" cy="3854965"/>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7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dirty="0"/>
              <a:t>TAX REDUCTION STRATEGIES</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9DD2C3BC-D72B-09F3-B4EC-71CEDBFD8166}"/>
              </a:ext>
            </a:extLst>
          </p:cNvPr>
          <p:cNvGraphicFramePr/>
          <p:nvPr>
            <p:extLst>
              <p:ext uri="{D42A27DB-BD31-4B8C-83A1-F6EECF244321}">
                <p14:modId xmlns:p14="http://schemas.microsoft.com/office/powerpoint/2010/main" val="3582879266"/>
              </p:ext>
            </p:extLst>
          </p:nvPr>
        </p:nvGraphicFramePr>
        <p:xfrm>
          <a:off x="3100388" y="1557336"/>
          <a:ext cx="7972424" cy="3743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Tax with solid fill">
            <a:extLst>
              <a:ext uri="{FF2B5EF4-FFF2-40B4-BE49-F238E27FC236}">
                <a16:creationId xmlns:a16="http://schemas.microsoft.com/office/drawing/2014/main" id="{611A0488-1757-A2F1-DA0C-DBADBD816B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2887" y="2140743"/>
            <a:ext cx="2576513" cy="2576513"/>
          </a:xfrm>
          <a:prstGeom prst="rect">
            <a:avLst/>
          </a:prstGeom>
        </p:spPr>
      </p:pic>
    </p:spTree>
    <p:extLst>
      <p:ext uri="{BB962C8B-B14F-4D97-AF65-F5344CB8AC3E}">
        <p14:creationId xmlns:p14="http://schemas.microsoft.com/office/powerpoint/2010/main" val="381179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16074" b="16074"/>
          <a:stretch/>
        </p:blipFill>
        <p:spPr>
          <a:xfrm>
            <a:off x="0" y="0"/>
            <a:ext cx="12192000" cy="550031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41794"/>
            <a:ext cx="12192000" cy="3873844"/>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1DFC63-FDDB-68D4-DAE9-B6D592725A86}"/>
              </a:ext>
            </a:extLst>
          </p:cNvPr>
          <p:cNvSpPr txBox="1"/>
          <p:nvPr/>
        </p:nvSpPr>
        <p:spPr>
          <a:xfrm>
            <a:off x="1159476" y="3859432"/>
            <a:ext cx="10227276" cy="1374735"/>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ova Cond" panose="020F0502020204030204" pitchFamily="34" charset="0"/>
                <a:cs typeface="Arial Nova Cond" panose="020F0502020204030204" pitchFamily="34" charset="0"/>
              </a:rPr>
              <a:t>YOUR PATH TO A </a:t>
            </a:r>
            <a:br>
              <a:rPr lang="en-US" sz="5400" b="1" dirty="0">
                <a:solidFill>
                  <a:schemeClr val="bg1"/>
                </a:solidFill>
                <a:latin typeface="Arial Nova Cond" panose="020F0502020204030204" pitchFamily="34" charset="0"/>
                <a:cs typeface="Arial Nova Cond" panose="020F0502020204030204" pitchFamily="34" charset="0"/>
              </a:rPr>
            </a:br>
            <a:r>
              <a:rPr lang="en-US" sz="5400" b="1" dirty="0">
                <a:solidFill>
                  <a:schemeClr val="bg1"/>
                </a:solidFill>
                <a:latin typeface="Arial Nova Cond" panose="020F0502020204030204" pitchFamily="34" charset="0"/>
                <a:cs typeface="Arial Nova Cond" panose="020F0502020204030204" pitchFamily="34" charset="0"/>
              </a:rPr>
              <a:t>TAX-EFFICIENT RETIREMENT</a:t>
            </a:r>
          </a:p>
        </p:txBody>
      </p:sp>
      <p:pic>
        <p:nvPicPr>
          <p:cNvPr id="8" name="Picture 7">
            <a:extLst>
              <a:ext uri="{FF2B5EF4-FFF2-40B4-BE49-F238E27FC236}">
                <a16:creationId xmlns:a16="http://schemas.microsoft.com/office/drawing/2014/main" id="{B8A65DB9-10C0-919F-3D5F-E3D6F02A43D4}"/>
              </a:ext>
            </a:extLst>
          </p:cNvPr>
          <p:cNvPicPr>
            <a:picLocks noChangeAspect="1"/>
          </p:cNvPicPr>
          <p:nvPr/>
        </p:nvPicPr>
        <p:blipFill rotWithShape="1">
          <a:blip r:embed="rId3"/>
          <a:srcRect t="16074" r="93682" b="16074"/>
          <a:stretch/>
        </p:blipFill>
        <p:spPr>
          <a:xfrm>
            <a:off x="0" y="14695"/>
            <a:ext cx="770256" cy="5500315"/>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57018"/>
            <a:ext cx="0" cy="1453999"/>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60045"/>
            <a:ext cx="770257" cy="3854965"/>
          </a:xfrm>
          <a:prstGeom prst="rect">
            <a:avLst/>
          </a:prstGeom>
          <a:gradFill>
            <a:gsLst>
              <a:gs pos="0">
                <a:schemeClr val="accent6">
                  <a:alpha val="0"/>
                </a:schemeClr>
              </a:gs>
              <a:gs pos="96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02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cards&#10;&#10;Description automatically generated">
            <a:extLst>
              <a:ext uri="{FF2B5EF4-FFF2-40B4-BE49-F238E27FC236}">
                <a16:creationId xmlns:a16="http://schemas.microsoft.com/office/drawing/2014/main" id="{EB1DA1DE-14D0-8E6B-16B9-76BB2F17726A}"/>
              </a:ext>
            </a:extLst>
          </p:cNvPr>
          <p:cNvPicPr>
            <a:picLocks noChangeAspect="1"/>
          </p:cNvPicPr>
          <p:nvPr/>
        </p:nvPicPr>
        <p:blipFill rotWithShape="1">
          <a:blip r:embed="rId2"/>
          <a:srcRect b="19763"/>
          <a:stretch/>
        </p:blipFill>
        <p:spPr>
          <a:xfrm>
            <a:off x="0" y="0"/>
            <a:ext cx="12192000" cy="5535385"/>
          </a:xfrm>
          <a:prstGeom prst="rect">
            <a:avLst/>
          </a:prstGeom>
        </p:spPr>
      </p:pic>
      <p:sp>
        <p:nvSpPr>
          <p:cNvPr id="8" name="Rectangle 7">
            <a:extLst>
              <a:ext uri="{FF2B5EF4-FFF2-40B4-BE49-F238E27FC236}">
                <a16:creationId xmlns:a16="http://schemas.microsoft.com/office/drawing/2014/main" id="{D8364E69-81EE-D161-B95B-9C28368FB612}"/>
              </a:ext>
            </a:extLst>
          </p:cNvPr>
          <p:cNvSpPr/>
          <p:nvPr/>
        </p:nvSpPr>
        <p:spPr>
          <a:xfrm>
            <a:off x="0" y="0"/>
            <a:ext cx="12192000" cy="5535385"/>
          </a:xfrm>
          <a:prstGeom prst="rect">
            <a:avLst/>
          </a:prstGeom>
          <a:solidFill>
            <a:schemeClr val="accent5">
              <a:alpha val="5015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4628BBD3-C092-75EE-16AA-355A3CF47D7B}"/>
              </a:ext>
            </a:extLst>
          </p:cNvPr>
          <p:cNvGrpSpPr/>
          <p:nvPr/>
        </p:nvGrpSpPr>
        <p:grpSpPr>
          <a:xfrm>
            <a:off x="982362" y="1275833"/>
            <a:ext cx="10227276" cy="3348386"/>
            <a:chOff x="982362" y="1275833"/>
            <a:chExt cx="10227276" cy="3348386"/>
          </a:xfrm>
        </p:grpSpPr>
        <p:cxnSp>
          <p:nvCxnSpPr>
            <p:cNvPr id="14" name="Straight Connector 13">
              <a:extLst>
                <a:ext uri="{FF2B5EF4-FFF2-40B4-BE49-F238E27FC236}">
                  <a16:creationId xmlns:a16="http://schemas.microsoft.com/office/drawing/2014/main" id="{96FC6F7B-2FBC-C3B5-A170-C0A717EB85FF}"/>
                </a:ext>
              </a:extLst>
            </p:cNvPr>
            <p:cNvCxnSpPr>
              <a:cxnSpLocks/>
            </p:cNvCxnSpPr>
            <p:nvPr/>
          </p:nvCxnSpPr>
          <p:spPr>
            <a:xfrm>
              <a:off x="3893149" y="2354107"/>
              <a:ext cx="4405702"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F7AFC9F-A80B-89D7-BADD-265F9DACC368}"/>
                </a:ext>
              </a:extLst>
            </p:cNvPr>
            <p:cNvSpPr txBox="1"/>
            <p:nvPr/>
          </p:nvSpPr>
          <p:spPr>
            <a:xfrm>
              <a:off x="6096000" y="2931248"/>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r>
                <a:rPr lang="en-US" sz="20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2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AFBE444D-6F1E-17AB-707B-93068F6F421A}"/>
                </a:ext>
              </a:extLst>
            </p:cNvPr>
            <p:cNvSpPr txBox="1"/>
            <p:nvPr/>
          </p:nvSpPr>
          <p:spPr>
            <a:xfrm>
              <a:off x="6096000" y="3916333"/>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9" name="Rectangle 8">
              <a:extLst>
                <a:ext uri="{FF2B5EF4-FFF2-40B4-BE49-F238E27FC236}">
                  <a16:creationId xmlns:a16="http://schemas.microsoft.com/office/drawing/2014/main" id="{AEDF40B3-437F-A8AE-D7AF-E6211A448236}"/>
                </a:ext>
              </a:extLst>
            </p:cNvPr>
            <p:cNvSpPr/>
            <p:nvPr/>
          </p:nvSpPr>
          <p:spPr>
            <a:xfrm>
              <a:off x="4079092" y="2964961"/>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A172D0-BD96-9D4D-03D2-ECD29DB21CD0}"/>
                </a:ext>
              </a:extLst>
            </p:cNvPr>
            <p:cNvSpPr txBox="1"/>
            <p:nvPr/>
          </p:nvSpPr>
          <p:spPr>
            <a:xfrm>
              <a:off x="4100931" y="3599967"/>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
          <p:nvSpPr>
            <p:cNvPr id="11" name="TextBox 10">
              <a:extLst>
                <a:ext uri="{FF2B5EF4-FFF2-40B4-BE49-F238E27FC236}">
                  <a16:creationId xmlns:a16="http://schemas.microsoft.com/office/drawing/2014/main" id="{CD894E75-E890-BE5D-6FD7-F606077DBA06}"/>
                </a:ext>
              </a:extLst>
            </p:cNvPr>
            <p:cNvSpPr txBox="1"/>
            <p:nvPr/>
          </p:nvSpPr>
          <p:spPr>
            <a:xfrm>
              <a:off x="982362" y="1275833"/>
              <a:ext cx="10227276" cy="102040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ova Cond" panose="020F0502020204030204" pitchFamily="34" charset="0"/>
                  <a:cs typeface="Arial Nova Cond" panose="020F0502020204030204" pitchFamily="34" charset="0"/>
                </a:rPr>
                <a:t>THANK YOU!</a:t>
              </a:r>
              <a:endParaRPr lang="en-US" sz="6000" dirty="0">
                <a:solidFill>
                  <a:schemeClr val="bg1"/>
                </a:solidFill>
                <a:latin typeface="Arial Nova Cond" panose="020F0502020204030204" pitchFamily="34" charset="0"/>
                <a:cs typeface="Arial Nova Cond" panose="020F0502020204030204" pitchFamily="34" charset="0"/>
              </a:endParaRPr>
            </a:p>
          </p:txBody>
        </p:sp>
      </p:grpSp>
      <p:pic>
        <p:nvPicPr>
          <p:cNvPr id="3" name="Picture 2" descr="Logo, company name&#10;&#10;Description automatically generated">
            <a:extLst>
              <a:ext uri="{FF2B5EF4-FFF2-40B4-BE49-F238E27FC236}">
                <a16:creationId xmlns:a16="http://schemas.microsoft.com/office/drawing/2014/main" id="{91CB2935-BB20-66BE-A98E-3C9E5A188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209" y="5703793"/>
            <a:ext cx="2179583" cy="1089792"/>
          </a:xfrm>
          <a:prstGeom prst="rect">
            <a:avLst/>
          </a:prstGeom>
        </p:spPr>
      </p:pic>
    </p:spTree>
    <p:extLst>
      <p:ext uri="{BB962C8B-B14F-4D97-AF65-F5344CB8AC3E}">
        <p14:creationId xmlns:p14="http://schemas.microsoft.com/office/powerpoint/2010/main" val="34433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18506-040A-CD42-FD12-0F40773BC39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8243B235-2237-187E-E96A-FBAE2FB91CE6}"/>
              </a:ext>
            </a:extLst>
          </p:cNvPr>
          <p:cNvSpPr txBox="1"/>
          <p:nvPr/>
        </p:nvSpPr>
        <p:spPr>
          <a:xfrm>
            <a:off x="761614" y="844334"/>
            <a:ext cx="10375260" cy="4278094"/>
          </a:xfrm>
          <a:prstGeom prst="rect">
            <a:avLst/>
          </a:prstGeom>
          <a:noFill/>
        </p:spPr>
        <p:txBody>
          <a:bodyPr wrap="square" rtlCol="0">
            <a:spAutoFit/>
          </a:bodyPr>
          <a:lstStyle/>
          <a:p>
            <a:pPr algn="ctr"/>
            <a:r>
              <a:rPr lang="en-US" sz="1600" i="1" dirty="0">
                <a:solidFill>
                  <a:schemeClr val="accent6"/>
                </a:solidFill>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t>
            </a:r>
            <a:r>
              <a:rPr lang="en-US" sz="1600" i="1" dirty="0" err="1">
                <a:solidFill>
                  <a:schemeClr val="accent6"/>
                </a:solidFill>
                <a:latin typeface="Arial" panose="020B0604020202020204" pitchFamily="34" charset="0"/>
                <a:cs typeface="Arial" panose="020B0604020202020204" pitchFamily="34" charset="0"/>
              </a:rPr>
              <a:t>affiliates.The</a:t>
            </a:r>
            <a:r>
              <a:rPr lang="en-US" sz="1600" i="1" dirty="0">
                <a:solidFill>
                  <a:schemeClr val="accent6"/>
                </a:solidFill>
                <a:latin typeface="Arial" panose="020B0604020202020204" pitchFamily="34" charset="0"/>
                <a:cs typeface="Arial" panose="020B0604020202020204" pitchFamily="34" charset="0"/>
              </a:rPr>
              <a:t> content herein is subject to change without notice.  A Roth conversion may not be suitable for your situation. The primary goal in converting retirement assets into a Roth IRA is to reduce the future tax liability on the distributions you take in retirement, or on the distributions of your beneficiaries. The information provided is to help you determine whether or not a Roth IRA conversion may be appropriate for your particular circumstances.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p>
          <a:p>
            <a:pPr algn="ctr"/>
            <a:endParaRPr lang="en-US" sz="16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2" name="Picture 1" descr="Logo, company name&#10;&#10;Description automatically generated">
            <a:extLst>
              <a:ext uri="{FF2B5EF4-FFF2-40B4-BE49-F238E27FC236}">
                <a16:creationId xmlns:a16="http://schemas.microsoft.com/office/drawing/2014/main" id="{53D4D20A-1648-114D-717D-4E11F1AF4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209" y="5703793"/>
            <a:ext cx="2179583" cy="1089792"/>
          </a:xfrm>
          <a:prstGeom prst="rect">
            <a:avLst/>
          </a:prstGeom>
        </p:spPr>
      </p:pic>
    </p:spTree>
    <p:extLst>
      <p:ext uri="{BB962C8B-B14F-4D97-AF65-F5344CB8AC3E}">
        <p14:creationId xmlns:p14="http://schemas.microsoft.com/office/powerpoint/2010/main" val="128188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9E205-BE4C-87B4-2F69-063C8F6CE68B}"/>
              </a:ext>
            </a:extLst>
          </p:cNvPr>
          <p:cNvPicPr>
            <a:picLocks noChangeAspect="1"/>
          </p:cNvPicPr>
          <p:nvPr/>
        </p:nvPicPr>
        <p:blipFill>
          <a:blip r:embed="rId3"/>
          <a:srcRect t="15994" b="15994"/>
          <a:stretch/>
        </p:blipFill>
        <p:spPr>
          <a:xfrm>
            <a:off x="0" y="-1"/>
            <a:ext cx="12192000" cy="5527965"/>
          </a:xfrm>
          <a:prstGeom prst="rect">
            <a:avLst/>
          </a:prstGeom>
          <a:ln>
            <a:noFill/>
          </a:ln>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92521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4177241"/>
            <a:ext cx="10227276" cy="733534"/>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5000"/>
              </a:lnSpc>
            </a:pPr>
            <a:r>
              <a:rPr lang="en-US" sz="5400" b="1" dirty="0">
                <a:solidFill>
                  <a:schemeClr val="bg1"/>
                </a:solidFill>
                <a:latin typeface="Arial Nova Cond" panose="020F0502020204030204" pitchFamily="34" charset="0"/>
                <a:cs typeface="Arial Nova Cond" panose="020F0502020204030204" pitchFamily="34" charset="0"/>
              </a:rPr>
              <a:t>THE PENSION ERA</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4" name="Picture 3">
            <a:extLst>
              <a:ext uri="{FF2B5EF4-FFF2-40B4-BE49-F238E27FC236}">
                <a16:creationId xmlns:a16="http://schemas.microsoft.com/office/drawing/2014/main" id="{6E07F85A-BF3F-8C6A-CC81-9B48E859FDBC}"/>
              </a:ext>
            </a:extLst>
          </p:cNvPr>
          <p:cNvPicPr>
            <a:picLocks noChangeAspect="1"/>
          </p:cNvPicPr>
          <p:nvPr/>
        </p:nvPicPr>
        <p:blipFill rotWithShape="1">
          <a:blip r:embed="rId3"/>
          <a:srcRect t="15994" r="93682" b="15994"/>
          <a:stretch/>
        </p:blipFill>
        <p:spPr>
          <a:xfrm>
            <a:off x="0" y="-7555"/>
            <a:ext cx="770256" cy="5527965"/>
          </a:xfrm>
          <a:prstGeom prst="rect">
            <a:avLst/>
          </a:prstGeom>
          <a:ln>
            <a:noFill/>
          </a:ln>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14325"/>
            <a:ext cx="770257" cy="390608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48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THE GOOD OLD DAYS:</a:t>
            </a:r>
            <a:br>
              <a:rPr lang="en-US" spc="-150" dirty="0">
                <a:solidFill>
                  <a:schemeClr val="accent5"/>
                </a:solidFill>
              </a:rPr>
            </a:br>
            <a:r>
              <a:rPr lang="en-US" sz="3200" b="0" spc="-150" dirty="0"/>
              <a:t>PENSIONS &amp; SECURITY</a:t>
            </a:r>
            <a:endParaRPr lang="en-US" b="0" dirty="0">
              <a:solidFill>
                <a:schemeClr val="accent5"/>
              </a:solidFill>
            </a:endParaRPr>
          </a:p>
        </p:txBody>
      </p:sp>
      <p:sp>
        <p:nvSpPr>
          <p:cNvPr id="3" name="Content Placeholder 2">
            <a:extLst>
              <a:ext uri="{FF2B5EF4-FFF2-40B4-BE49-F238E27FC236}">
                <a16:creationId xmlns:a16="http://schemas.microsoft.com/office/drawing/2014/main" id="{2210AE3B-C1A5-DA1D-5005-42F392531097}"/>
              </a:ext>
            </a:extLst>
          </p:cNvPr>
          <p:cNvSpPr>
            <a:spLocks noGrp="1"/>
          </p:cNvSpPr>
          <p:nvPr>
            <p:ph sz="half" idx="1"/>
          </p:nvPr>
        </p:nvSpPr>
        <p:spPr>
          <a:xfrm>
            <a:off x="838199" y="1825625"/>
            <a:ext cx="5823857" cy="3698675"/>
          </a:xfrm>
        </p:spPr>
        <p:txBody>
          <a:bodyPr>
            <a:normAutofit fontScale="92500"/>
          </a:bodyPr>
          <a:lstStyle/>
          <a:p>
            <a:r>
              <a:rPr lang="en-US" b="0" i="0" u="none" strike="noStrike" dirty="0">
                <a:solidFill>
                  <a:srgbClr val="212121"/>
                </a:solidFill>
                <a:effectLst/>
              </a:rPr>
              <a:t>For decades, employees spent their working years at the same company. </a:t>
            </a:r>
          </a:p>
          <a:p>
            <a:r>
              <a:rPr lang="en-US" b="0" i="0" u="none" strike="noStrike" dirty="0">
                <a:solidFill>
                  <a:srgbClr val="212121"/>
                </a:solidFill>
                <a:effectLst/>
              </a:rPr>
              <a:t>Upon retirement, they enjoyed the fruits of their labor with a reliable pension check. </a:t>
            </a:r>
          </a:p>
          <a:p>
            <a:r>
              <a:rPr lang="en-US" b="0" i="0" u="none" strike="noStrike" dirty="0">
                <a:solidFill>
                  <a:srgbClr val="212121"/>
                </a:solidFill>
                <a:effectLst/>
              </a:rPr>
              <a:t>Not only were retirees provided with consistent predictable income, they also didn’t have to take on big risks with their investments</a:t>
            </a:r>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1" name="Picture 10">
            <a:extLst>
              <a:ext uri="{FF2B5EF4-FFF2-40B4-BE49-F238E27FC236}">
                <a16:creationId xmlns:a16="http://schemas.microsoft.com/office/drawing/2014/main" id="{449263D8-5E71-0855-B6EA-62A719A62372}"/>
              </a:ext>
            </a:extLst>
          </p:cNvPr>
          <p:cNvPicPr>
            <a:picLocks noChangeAspect="1"/>
          </p:cNvPicPr>
          <p:nvPr/>
        </p:nvPicPr>
        <p:blipFill>
          <a:blip r:embed="rId3"/>
          <a:srcRect/>
          <a:stretch/>
        </p:blipFill>
        <p:spPr>
          <a:xfrm>
            <a:off x="6491136" y="947057"/>
            <a:ext cx="5560818" cy="4180114"/>
          </a:xfrm>
          <a:prstGeom prst="rect">
            <a:avLst/>
          </a:prstGeom>
        </p:spPr>
      </p:pic>
      <p:sp>
        <p:nvSpPr>
          <p:cNvPr id="12" name="TextBox 11">
            <a:extLst>
              <a:ext uri="{FF2B5EF4-FFF2-40B4-BE49-F238E27FC236}">
                <a16:creationId xmlns:a16="http://schemas.microsoft.com/office/drawing/2014/main" id="{85653866-197F-D34B-0F1A-D6A9BC7F0550}"/>
              </a:ext>
            </a:extLst>
          </p:cNvPr>
          <p:cNvSpPr txBox="1"/>
          <p:nvPr/>
        </p:nvSpPr>
        <p:spPr>
          <a:xfrm>
            <a:off x="6662056" y="843240"/>
            <a:ext cx="4628933" cy="369332"/>
          </a:xfrm>
          <a:prstGeom prst="rect">
            <a:avLst/>
          </a:prstGeom>
          <a:noFill/>
        </p:spPr>
        <p:txBody>
          <a:bodyPr wrap="square" rtlCol="0">
            <a:spAutoFit/>
          </a:bodyPr>
          <a:lstStyle/>
          <a:p>
            <a:pPr algn="ctr"/>
            <a:r>
              <a:rPr lang="en-US" b="1" dirty="0">
                <a:solidFill>
                  <a:schemeClr val="tx2"/>
                </a:solidFill>
                <a:latin typeface="Arial" panose="020B0604020202020204" pitchFamily="34" charset="0"/>
                <a:cs typeface="Arial" panose="020B0604020202020204" pitchFamily="34" charset="0"/>
              </a:rPr>
              <a:t>STOCK MARKET VOLUME 1978-2026</a:t>
            </a:r>
          </a:p>
        </p:txBody>
      </p:sp>
      <p:cxnSp>
        <p:nvCxnSpPr>
          <p:cNvPr id="19" name="Straight Connector 18">
            <a:extLst>
              <a:ext uri="{FF2B5EF4-FFF2-40B4-BE49-F238E27FC236}">
                <a16:creationId xmlns:a16="http://schemas.microsoft.com/office/drawing/2014/main" id="{C07C0BEA-18F2-0084-DC54-1A854C801BD2}"/>
              </a:ext>
            </a:extLst>
          </p:cNvPr>
          <p:cNvCxnSpPr>
            <a:cxnSpLocks/>
          </p:cNvCxnSpPr>
          <p:nvPr/>
        </p:nvCxnSpPr>
        <p:spPr>
          <a:xfrm>
            <a:off x="11763901" y="1118507"/>
            <a:ext cx="0" cy="396653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2F976B-7462-35D0-C664-6B6374BC9A6D}"/>
              </a:ext>
            </a:extLst>
          </p:cNvPr>
          <p:cNvCxnSpPr>
            <a:cxnSpLocks/>
          </p:cNvCxnSpPr>
          <p:nvPr/>
        </p:nvCxnSpPr>
        <p:spPr>
          <a:xfrm>
            <a:off x="6477591" y="5085042"/>
            <a:ext cx="528631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60958BE-96C6-6282-5DE3-5805605C12F4}"/>
              </a:ext>
            </a:extLst>
          </p:cNvPr>
          <p:cNvSpPr txBox="1"/>
          <p:nvPr/>
        </p:nvSpPr>
        <p:spPr>
          <a:xfrm>
            <a:off x="6477591" y="5127171"/>
            <a:ext cx="5311638" cy="338554"/>
          </a:xfrm>
          <a:prstGeom prst="rect">
            <a:avLst/>
          </a:prstGeom>
          <a:noFill/>
        </p:spPr>
        <p:txBody>
          <a:bodyPr wrap="square" rtlCol="0">
            <a:spAutoFit/>
          </a:bodyPr>
          <a:lstStyle/>
          <a:p>
            <a:pPr algn="ctr"/>
            <a:r>
              <a:rPr lang="en-US" sz="800" b="0" i="1" u="none" strike="noStrike" dirty="0">
                <a:solidFill>
                  <a:srgbClr val="212529"/>
                </a:solidFill>
                <a:effectLst/>
                <a:latin typeface="Arial" panose="020B0604020202020204" pitchFamily="34" charset="0"/>
                <a:cs typeface="Arial" panose="020B0604020202020204" pitchFamily="34" charset="0"/>
              </a:rPr>
              <a:t>Interactive chart generated at </a:t>
            </a:r>
            <a:r>
              <a:rPr lang="en-US" sz="800" b="0" i="1" u="none" strike="noStrike" dirty="0" err="1">
                <a:solidFill>
                  <a:srgbClr val="212529"/>
                </a:solidFill>
                <a:effectLst/>
                <a:latin typeface="Arial" panose="020B0604020202020204" pitchFamily="34" charset="0"/>
                <a:cs typeface="Arial" panose="020B0604020202020204" pitchFamily="34" charset="0"/>
              </a:rPr>
              <a:t>Finance.yahoo.com</a:t>
            </a:r>
            <a:r>
              <a:rPr lang="en-US" sz="800" b="0" i="1" u="none" strike="noStrike" dirty="0">
                <a:solidFill>
                  <a:srgbClr val="212529"/>
                </a:solidFill>
                <a:effectLst/>
                <a:latin typeface="Arial" panose="020B0604020202020204" pitchFamily="34" charset="0"/>
                <a:cs typeface="Arial" panose="020B0604020202020204" pitchFamily="34" charset="0"/>
              </a:rPr>
              <a:t>.  Finance yahoo is a data aggregator site. </a:t>
            </a:r>
            <a:br>
              <a:rPr lang="en-US" sz="800" b="0" i="1" u="none" strike="noStrike" dirty="0">
                <a:solidFill>
                  <a:srgbClr val="212529"/>
                </a:solidFill>
                <a:effectLst/>
                <a:latin typeface="Arial" panose="020B0604020202020204" pitchFamily="34" charset="0"/>
                <a:cs typeface="Arial" panose="020B0604020202020204" pitchFamily="34" charset="0"/>
              </a:rPr>
            </a:br>
            <a:r>
              <a:rPr lang="en-US" sz="800" i="1" dirty="0" err="1">
                <a:solidFill>
                  <a:schemeClr val="accent5"/>
                </a:solidFill>
                <a:latin typeface="Arial" panose="020B0604020202020204" pitchFamily="34" charset="0"/>
                <a:cs typeface="Arial" panose="020B0604020202020204" pitchFamily="34" charset="0"/>
              </a:rPr>
              <a:t>Finance.yahoo.com</a:t>
            </a:r>
            <a:r>
              <a:rPr lang="en-US" sz="800" i="1" dirty="0">
                <a:solidFill>
                  <a:schemeClr val="accent5"/>
                </a:solidFill>
                <a:latin typeface="Arial" panose="020B0604020202020204" pitchFamily="34" charset="0"/>
                <a:cs typeface="Arial" panose="020B0604020202020204" pitchFamily="34" charset="0"/>
              </a:rPr>
              <a:t> </a:t>
            </a:r>
            <a:r>
              <a:rPr lang="en-US" sz="800" i="1" dirty="0">
                <a:solidFill>
                  <a:schemeClr val="accent5"/>
                </a:solidFill>
                <a:effectLst/>
                <a:latin typeface="Arial" panose="020B0604020202020204" pitchFamily="34" charset="0"/>
                <a:cs typeface="Arial" panose="020B0604020202020204" pitchFamily="34" charset="0"/>
              </a:rPr>
              <a:t>NYSE COMPOSITE (DJ) (^NYA). Accessed January 15, 2026. </a:t>
            </a:r>
            <a:endParaRPr lang="en-US" sz="800" i="1"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51EDD-DD00-22CC-4585-109F21DDFDD9}"/>
              </a:ext>
            </a:extLst>
          </p:cNvPr>
          <p:cNvPicPr>
            <a:picLocks noChangeAspect="1"/>
          </p:cNvPicPr>
          <p:nvPr/>
        </p:nvPicPr>
        <p:blipFill>
          <a:blip r:embed="rId3"/>
          <a:srcRect t="9835" b="9835"/>
          <a:stretch/>
        </p:blipFill>
        <p:spPr>
          <a:xfrm>
            <a:off x="-1" y="8165"/>
            <a:ext cx="12192000" cy="551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154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957823"/>
            <a:ext cx="10227276" cy="9233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A SHIFT IN RESPONSIBILITY</a:t>
            </a:r>
            <a:endParaRPr lang="en-US" sz="5400" dirty="0">
              <a:solidFill>
                <a:schemeClr val="tx2"/>
              </a:solidFill>
              <a:latin typeface="Arial Nova Cond" panose="020F0502020204030204" pitchFamily="34" charset="0"/>
              <a:cs typeface="Arial Nova Cond" panose="020F0502020204030204" pitchFamily="34" charset="0"/>
            </a:endParaRPr>
          </a:p>
        </p:txBody>
      </p:sp>
      <p:pic>
        <p:nvPicPr>
          <p:cNvPr id="10" name="Picture 9">
            <a:extLst>
              <a:ext uri="{FF2B5EF4-FFF2-40B4-BE49-F238E27FC236}">
                <a16:creationId xmlns:a16="http://schemas.microsoft.com/office/drawing/2014/main" id="{E4AA4BE2-00D9-4E44-6756-4C7346F24EE3}"/>
              </a:ext>
            </a:extLst>
          </p:cNvPr>
          <p:cNvPicPr>
            <a:picLocks noChangeAspect="1"/>
          </p:cNvPicPr>
          <p:nvPr/>
        </p:nvPicPr>
        <p:blipFill rotWithShape="1">
          <a:blip r:embed="rId3"/>
          <a:srcRect t="9835" r="93682" b="9835"/>
          <a:stretch/>
        </p:blipFill>
        <p:spPr>
          <a:xfrm>
            <a:off x="0" y="23749"/>
            <a:ext cx="770256" cy="5511635"/>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804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3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THE SHIFT: </a:t>
            </a:r>
            <a:r>
              <a:rPr lang="en-US" sz="3200" b="0" dirty="0">
                <a:solidFill>
                  <a:schemeClr val="accent5"/>
                </a:solidFill>
              </a:rPr>
              <a:t>FROM EMPLOYER TO EMPLOYEE</a:t>
            </a:r>
            <a:endParaRPr lang="en-US" b="0" dirty="0">
              <a:solidFill>
                <a:schemeClr val="accent5"/>
              </a:solidFill>
            </a:endParaRPr>
          </a:p>
        </p:txBody>
      </p:sp>
      <p:sp>
        <p:nvSpPr>
          <p:cNvPr id="3" name="Content Placeholder 2">
            <a:extLst>
              <a:ext uri="{FF2B5EF4-FFF2-40B4-BE49-F238E27FC236}">
                <a16:creationId xmlns:a16="http://schemas.microsoft.com/office/drawing/2014/main" id="{2210AE3B-C1A5-DA1D-5005-42F392531097}"/>
              </a:ext>
            </a:extLst>
          </p:cNvPr>
          <p:cNvSpPr>
            <a:spLocks noGrp="1"/>
          </p:cNvSpPr>
          <p:nvPr>
            <p:ph sz="half" idx="1"/>
          </p:nvPr>
        </p:nvSpPr>
        <p:spPr>
          <a:xfrm>
            <a:off x="838199" y="1825625"/>
            <a:ext cx="4550229" cy="3698675"/>
          </a:xfrm>
        </p:spPr>
        <p:txBody>
          <a:bodyPr>
            <a:normAutofit/>
          </a:bodyPr>
          <a:lstStyle/>
          <a:p>
            <a:r>
              <a:rPr lang="en-US" b="0" i="0" u="none" strike="noStrike" dirty="0">
                <a:solidFill>
                  <a:srgbClr val="212121"/>
                </a:solidFill>
                <a:effectLst/>
              </a:rPr>
              <a:t> The Revenue Act of 1978 shifted the responsibility of retirement from the employer to the employee with the creation of the qualified account. </a:t>
            </a:r>
          </a:p>
          <a:p>
            <a:r>
              <a:rPr lang="en-US" dirty="0">
                <a:solidFill>
                  <a:srgbClr val="212121"/>
                </a:solidFill>
              </a:rPr>
              <a:t>Phasing out of pensions.</a:t>
            </a:r>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aphicFrame>
        <p:nvGraphicFramePr>
          <p:cNvPr id="2" name="Chart 1">
            <a:extLst>
              <a:ext uri="{FF2B5EF4-FFF2-40B4-BE49-F238E27FC236}">
                <a16:creationId xmlns:a16="http://schemas.microsoft.com/office/drawing/2014/main" id="{4FA37CBA-C16C-73E8-35D5-65D996638ACF}"/>
              </a:ext>
            </a:extLst>
          </p:cNvPr>
          <p:cNvGraphicFramePr/>
          <p:nvPr>
            <p:extLst>
              <p:ext uri="{D42A27DB-BD31-4B8C-83A1-F6EECF244321}">
                <p14:modId xmlns:p14="http://schemas.microsoft.com/office/powerpoint/2010/main" val="1646645531"/>
              </p:ext>
            </p:extLst>
          </p:nvPr>
        </p:nvGraphicFramePr>
        <p:xfrm>
          <a:off x="5557158" y="1706688"/>
          <a:ext cx="6139542" cy="349955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5D5186C-A1F2-EFB7-28DE-5D998BEF50F3}"/>
              </a:ext>
            </a:extLst>
          </p:cNvPr>
          <p:cNvSpPr txBox="1"/>
          <p:nvPr/>
        </p:nvSpPr>
        <p:spPr>
          <a:xfrm>
            <a:off x="6403739" y="1420133"/>
            <a:ext cx="4950061" cy="369332"/>
          </a:xfrm>
          <a:prstGeom prst="rect">
            <a:avLst/>
          </a:prstGeom>
          <a:noFill/>
        </p:spPr>
        <p:txBody>
          <a:bodyPr wrap="square" rtlCol="0">
            <a:spAutoFit/>
          </a:bodyPr>
          <a:lstStyle/>
          <a:p>
            <a:pPr algn="ctr"/>
            <a:r>
              <a:rPr lang="en-US" b="1" dirty="0">
                <a:solidFill>
                  <a:schemeClr val="tx2"/>
                </a:solidFill>
                <a:latin typeface="Arial" panose="020B0604020202020204" pitchFamily="34" charset="0"/>
                <a:cs typeface="Arial" panose="020B0604020202020204" pitchFamily="34" charset="0"/>
              </a:rPr>
              <a:t>PENSION COVERAGE FROM 1980 - 2023</a:t>
            </a:r>
          </a:p>
        </p:txBody>
      </p:sp>
      <p:sp>
        <p:nvSpPr>
          <p:cNvPr id="6" name="TextBox 5">
            <a:extLst>
              <a:ext uri="{FF2B5EF4-FFF2-40B4-BE49-F238E27FC236}">
                <a16:creationId xmlns:a16="http://schemas.microsoft.com/office/drawing/2014/main" id="{8489C027-F377-662D-293A-922861936332}"/>
              </a:ext>
            </a:extLst>
          </p:cNvPr>
          <p:cNvSpPr txBox="1"/>
          <p:nvPr/>
        </p:nvSpPr>
        <p:spPr>
          <a:xfrm>
            <a:off x="5671456" y="5130549"/>
            <a:ext cx="5910943" cy="338554"/>
          </a:xfrm>
          <a:prstGeom prst="rect">
            <a:avLst/>
          </a:prstGeom>
          <a:noFill/>
        </p:spPr>
        <p:txBody>
          <a:bodyPr wrap="square" rtlCol="0">
            <a:spAutoFit/>
          </a:bodyPr>
          <a:lstStyle/>
          <a:p>
            <a:pPr algn="ctr"/>
            <a:r>
              <a:rPr lang="en-US" sz="800" i="1" dirty="0">
                <a:solidFill>
                  <a:schemeClr val="accent5"/>
                </a:solidFill>
                <a:latin typeface="Arial" panose="020B0604020202020204" pitchFamily="34" charset="0"/>
                <a:cs typeface="Arial" panose="020B0604020202020204" pitchFamily="34" charset="0"/>
              </a:rPr>
              <a:t>Source: https://</a:t>
            </a:r>
            <a:r>
              <a:rPr lang="en-US" sz="800" i="1" dirty="0" err="1">
                <a:solidFill>
                  <a:schemeClr val="accent5"/>
                </a:solidFill>
                <a:latin typeface="Arial" panose="020B0604020202020204" pitchFamily="34" charset="0"/>
                <a:cs typeface="Arial" panose="020B0604020202020204" pitchFamily="34" charset="0"/>
              </a:rPr>
              <a:t>archive.nytimes.com</a:t>
            </a:r>
            <a:r>
              <a:rPr lang="en-US" sz="800" i="1" dirty="0">
                <a:solidFill>
                  <a:schemeClr val="accent5"/>
                </a:solidFill>
                <a:latin typeface="Arial" panose="020B0604020202020204" pitchFamily="34" charset="0"/>
                <a:cs typeface="Arial" panose="020B0604020202020204" pitchFamily="34" charset="0"/>
              </a:rPr>
              <a:t>/</a:t>
            </a:r>
            <a:r>
              <a:rPr lang="en-US" sz="800" i="1" dirty="0" err="1">
                <a:solidFill>
                  <a:schemeClr val="accent5"/>
                </a:solidFill>
                <a:latin typeface="Arial" panose="020B0604020202020204" pitchFamily="34" charset="0"/>
                <a:cs typeface="Arial" panose="020B0604020202020204" pitchFamily="34" charset="0"/>
              </a:rPr>
              <a:t>economix.blogs.nytimes.com</a:t>
            </a:r>
            <a:r>
              <a:rPr lang="en-US" sz="800" i="1" dirty="0">
                <a:solidFill>
                  <a:schemeClr val="accent5"/>
                </a:solidFill>
                <a:latin typeface="Arial" panose="020B0604020202020204" pitchFamily="34" charset="0"/>
                <a:cs typeface="Arial" panose="020B0604020202020204" pitchFamily="34" charset="0"/>
              </a:rPr>
              <a:t>/2009/09/03/pensions-1980-vs-today</a:t>
            </a:r>
            <a:r>
              <a:rPr lang="en-US" sz="800" i="1" dirty="0">
                <a:solidFill>
                  <a:schemeClr val="accent5"/>
                </a:solidFill>
                <a:latin typeface="Arial" panose="020B0604020202020204" pitchFamily="34" charset="0"/>
                <a:cs typeface="Arial" panose="020B0604020202020204" pitchFamily="34" charset="0"/>
                <a:hlinkClick r:id="rId4"/>
              </a:rPr>
              <a:t>/</a:t>
            </a:r>
            <a:r>
              <a:rPr lang="en-US" sz="800" i="1" dirty="0">
                <a:solidFill>
                  <a:schemeClr val="accent5"/>
                </a:solidFill>
                <a:latin typeface="Arial" panose="020B0604020202020204" pitchFamily="34" charset="0"/>
                <a:cs typeface="Arial" panose="020B0604020202020204" pitchFamily="34" charset="0"/>
              </a:rPr>
              <a:t>. </a:t>
            </a:r>
            <a:r>
              <a:rPr lang="en-US" sz="800" i="1" dirty="0">
                <a:solidFill>
                  <a:schemeClr val="accent5"/>
                </a:solidFill>
                <a:effectLst/>
                <a:latin typeface="Arial" panose="020B0604020202020204" pitchFamily="34" charset="0"/>
                <a:cs typeface="Arial" panose="020B0604020202020204" pitchFamily="34" charset="0"/>
              </a:rPr>
              <a:t>Accessed January 15, 2026. </a:t>
            </a:r>
            <a:r>
              <a:rPr lang="en-US" sz="800" i="1" dirty="0">
                <a:solidFill>
                  <a:schemeClr val="accent5"/>
                </a:solidFill>
                <a:effectLst/>
                <a:latin typeface="Arial" panose="020B0604020202020204" pitchFamily="34" charset="0"/>
                <a:cs typeface="Arial" panose="020B0604020202020204" pitchFamily="34" charset="0"/>
                <a:hlinkClick r:id="rId5"/>
              </a:rPr>
              <a:t>https://www.bls.gov/news.release/pdf/ebs2.pdf</a:t>
            </a:r>
            <a:r>
              <a:rPr lang="en-US" sz="800" i="1" dirty="0">
                <a:solidFill>
                  <a:schemeClr val="accent5"/>
                </a:solidFill>
                <a:latin typeface="Arial" panose="020B0604020202020204" pitchFamily="34" charset="0"/>
                <a:cs typeface="Arial" panose="020B0604020202020204" pitchFamily="34" charset="0"/>
              </a:rPr>
              <a:t>. Accessed January 15, 2026.</a:t>
            </a:r>
            <a:r>
              <a:rPr lang="en-US" sz="800" i="1" dirty="0">
                <a:solidFill>
                  <a:schemeClr val="accent5"/>
                </a:solidFill>
                <a:effectLst/>
                <a:latin typeface="Arial" panose="020B0604020202020204" pitchFamily="34" charset="0"/>
                <a:cs typeface="Arial" panose="020B0604020202020204" pitchFamily="34" charset="0"/>
              </a:rPr>
              <a:t> </a:t>
            </a:r>
            <a:endParaRPr lang="en-US" sz="800" i="1"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3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A06A9-90FE-37BF-2185-10B4DE4F6162}"/>
              </a:ext>
            </a:extLst>
          </p:cNvPr>
          <p:cNvPicPr>
            <a:picLocks noChangeAspect="1"/>
          </p:cNvPicPr>
          <p:nvPr/>
        </p:nvPicPr>
        <p:blipFill>
          <a:blip r:embed="rId3"/>
          <a:srcRect t="15976" b="15976"/>
          <a:stretch/>
        </p:blipFill>
        <p:spPr>
          <a:xfrm>
            <a:off x="-1" y="0"/>
            <a:ext cx="12192000" cy="552796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69071"/>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408D04-A00D-B002-AE2C-3E39B0D5246E}"/>
              </a:ext>
            </a:extLst>
          </p:cNvPr>
          <p:cNvSpPr txBox="1"/>
          <p:nvPr/>
        </p:nvSpPr>
        <p:spPr>
          <a:xfrm>
            <a:off x="1159476" y="3957823"/>
            <a:ext cx="10227276" cy="92333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5400" b="1" dirty="0">
                <a:solidFill>
                  <a:schemeClr val="bg1"/>
                </a:solidFill>
                <a:latin typeface="Arial Nova Cond" panose="020F0502020204030204" pitchFamily="34" charset="0"/>
                <a:cs typeface="Arial Nova Cond" panose="020F0502020204030204" pitchFamily="34" charset="0"/>
              </a:rPr>
              <a:t>THE ALLURE OF DEFERRED TAXES</a:t>
            </a:r>
          </a:p>
        </p:txBody>
      </p:sp>
      <p:pic>
        <p:nvPicPr>
          <p:cNvPr id="6" name="Picture 5">
            <a:extLst>
              <a:ext uri="{FF2B5EF4-FFF2-40B4-BE49-F238E27FC236}">
                <a16:creationId xmlns:a16="http://schemas.microsoft.com/office/drawing/2014/main" id="{59DDE16C-1783-B622-E089-23CC7F1DCBB3}"/>
              </a:ext>
            </a:extLst>
          </p:cNvPr>
          <p:cNvPicPr>
            <a:picLocks noChangeAspect="1"/>
          </p:cNvPicPr>
          <p:nvPr/>
        </p:nvPicPr>
        <p:blipFill rotWithShape="1">
          <a:blip r:embed="rId3"/>
          <a:srcRect t="15976" r="93826" b="15976"/>
          <a:stretch/>
        </p:blipFill>
        <p:spPr>
          <a:xfrm>
            <a:off x="17495" y="14950"/>
            <a:ext cx="752762" cy="5527965"/>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86119"/>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02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6" presetClass="exit" presetSubtype="26" fill="hold" nodeType="afterEffect">
                                  <p:stCondLst>
                                    <p:cond delay="0"/>
                                  </p:stCondLst>
                                  <p:childTnLst>
                                    <p:animEffect transition="out" filter="barn(in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lstStyle/>
          <a:p>
            <a:r>
              <a:rPr lang="en-US" spc="-150" dirty="0">
                <a:solidFill>
                  <a:schemeClr val="accent5"/>
                </a:solidFill>
              </a:rPr>
              <a:t>DEFERRED TAXES: </a:t>
            </a:r>
            <a:r>
              <a:rPr lang="en-US" sz="3200" b="0" dirty="0">
                <a:solidFill>
                  <a:schemeClr val="accent5"/>
                </a:solidFill>
              </a:rPr>
              <a:t>THE ATTRACTIVE ILLUSION</a:t>
            </a:r>
            <a:endParaRPr lang="en-US" b="0" dirty="0">
              <a:solidFill>
                <a:schemeClr val="accent5"/>
              </a:solidFill>
            </a:endParaRPr>
          </a:p>
        </p:txBody>
      </p:sp>
      <p:sp>
        <p:nvSpPr>
          <p:cNvPr id="3" name="Content Placeholder 2">
            <a:extLst>
              <a:ext uri="{FF2B5EF4-FFF2-40B4-BE49-F238E27FC236}">
                <a16:creationId xmlns:a16="http://schemas.microsoft.com/office/drawing/2014/main" id="{2210AE3B-C1A5-DA1D-5005-42F392531097}"/>
              </a:ext>
            </a:extLst>
          </p:cNvPr>
          <p:cNvSpPr>
            <a:spLocks noGrp="1"/>
          </p:cNvSpPr>
          <p:nvPr>
            <p:ph sz="half" idx="1"/>
          </p:nvPr>
        </p:nvSpPr>
        <p:spPr>
          <a:xfrm>
            <a:off x="838199" y="1943666"/>
            <a:ext cx="6754587" cy="3397931"/>
          </a:xfrm>
        </p:spPr>
        <p:txBody>
          <a:bodyPr>
            <a:normAutofit/>
          </a:bodyPr>
          <a:lstStyle/>
          <a:p>
            <a:r>
              <a:rPr lang="en-US" b="0" i="0" u="none" strike="noStrike" dirty="0">
                <a:solidFill>
                  <a:srgbClr val="212121"/>
                </a:solidFill>
                <a:effectLst/>
              </a:rPr>
              <a:t>When the Revenue Act of 1978 was sold to the public the financial landscape in America was much different. It was the late 1970’s and income tax rates were extremely high and Federal Debt was low. The public was sold a bill of goods that tax rates would be lower in retirement.</a:t>
            </a:r>
            <a:endParaRPr lang="en-US" dirty="0"/>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 name="Picture 1" descr="Text, letter&#10;&#10;Description automatically generated">
            <a:extLst>
              <a:ext uri="{FF2B5EF4-FFF2-40B4-BE49-F238E27FC236}">
                <a16:creationId xmlns:a16="http://schemas.microsoft.com/office/drawing/2014/main" id="{0BCF0C08-E6A2-6201-EDC8-D58F10D94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1100">
            <a:off x="8416181" y="1815355"/>
            <a:ext cx="2460733" cy="3654554"/>
          </a:xfrm>
          <a:prstGeom prst="rect">
            <a:avLst/>
          </a:prstGeom>
          <a:ln w="57150">
            <a:solidFill>
              <a:schemeClr val="accent6"/>
            </a:solidFill>
          </a:ln>
        </p:spPr>
      </p:pic>
    </p:spTree>
    <p:extLst>
      <p:ext uri="{BB962C8B-B14F-4D97-AF65-F5344CB8AC3E}">
        <p14:creationId xmlns:p14="http://schemas.microsoft.com/office/powerpoint/2010/main" val="54490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1">
      <a:dk1>
        <a:srgbClr val="003B76"/>
      </a:dk1>
      <a:lt1>
        <a:srgbClr val="FFFFFF"/>
      </a:lt1>
      <a:dk2>
        <a:srgbClr val="D49408"/>
      </a:dk2>
      <a:lt2>
        <a:srgbClr val="FFFFFF"/>
      </a:lt2>
      <a:accent1>
        <a:srgbClr val="0B2F53"/>
      </a:accent1>
      <a:accent2>
        <a:srgbClr val="C8C8C8"/>
      </a:accent2>
      <a:accent3>
        <a:srgbClr val="969696"/>
      </a:accent3>
      <a:accent4>
        <a:srgbClr val="FFB61F"/>
      </a:accent4>
      <a:accent5>
        <a:srgbClr val="323232"/>
      </a:accent5>
      <a:accent6>
        <a:srgbClr val="000000"/>
      </a:accent6>
      <a:hlink>
        <a:srgbClr val="636465"/>
      </a:hlink>
      <a:folHlink>
        <a:srgbClr val="0B2F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26265</TotalTime>
  <Words>3433</Words>
  <Application>Microsoft Macintosh PowerPoint</Application>
  <PresentationFormat>Widescreen</PresentationFormat>
  <Paragraphs>252</Paragraphs>
  <Slides>38</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Arial Nova Cond</vt:lpstr>
      <vt:lpstr>Calibri</vt:lpstr>
      <vt:lpstr>Helvetica Neue</vt:lpstr>
      <vt:lpstr>Times</vt:lpstr>
      <vt:lpstr>Wingdings</vt:lpstr>
      <vt:lpstr>Office Theme</vt:lpstr>
      <vt:lpstr>PowerPoint Presentation</vt:lpstr>
      <vt:lpstr>PowerPoint Presentation</vt:lpstr>
      <vt:lpstr>RETIREMENT: A LOOK BACK</vt:lpstr>
      <vt:lpstr>PowerPoint Presentation</vt:lpstr>
      <vt:lpstr>THE GOOD OLD DAYS: PENSIONS &amp; SECURITY</vt:lpstr>
      <vt:lpstr>PowerPoint Presentation</vt:lpstr>
      <vt:lpstr>THE SHIFT: FROM EMPLOYER TO EMPLOYEE</vt:lpstr>
      <vt:lpstr>PowerPoint Presentation</vt:lpstr>
      <vt:lpstr>DEFERRED TAXES: THE ATTRACTIVE ILLUSION</vt:lpstr>
      <vt:lpstr>PowerPoint Presentation</vt:lpstr>
      <vt:lpstr>THE COMPLEX GAME OF TAXES  IN RETIREMENT</vt:lpstr>
      <vt:lpstr>PowerPoint Presentation</vt:lpstr>
      <vt:lpstr>FEDERAL DEBT</vt:lpstr>
      <vt:lpstr>PowerPoint Presentation</vt:lpstr>
      <vt:lpstr>TAX RATES THROUGH THE DECADES</vt:lpstr>
      <vt:lpstr>PowerPoint Presentation</vt:lpstr>
      <vt:lpstr>TAX RATES AND FEDERAL DEBT</vt:lpstr>
      <vt:lpstr>PowerPoint Presentation</vt:lpstr>
      <vt:lpstr>RISING INTEREST RATES</vt:lpstr>
      <vt:lpstr>PowerPoint Presentation</vt:lpstr>
      <vt:lpstr>INTEREST PAYMENTS</vt:lpstr>
      <vt:lpstr>PowerPoint Presentation</vt:lpstr>
      <vt:lpstr>BALANCING ACT</vt:lpstr>
      <vt:lpstr>PowerPoint Presentation</vt:lpstr>
      <vt:lpstr>TAXES &amp; UNCERTAINTY</vt:lpstr>
      <vt:lpstr>PowerPoint Presentation</vt:lpstr>
      <vt:lpstr>THE CLOSING WINDOW</vt:lpstr>
      <vt:lpstr>PowerPoint Presentation</vt:lpstr>
      <vt:lpstr>ROTH IRAS</vt:lpstr>
      <vt:lpstr>PowerPoint Presentation</vt:lpstr>
      <vt:lpstr>ROTH CONVERSIONS</vt:lpstr>
      <vt:lpstr>PowerPoint Presentation</vt:lpstr>
      <vt:lpstr>SECTION 7702 PLANS</vt:lpstr>
      <vt:lpstr>PowerPoint Presentation</vt:lpstr>
      <vt:lpstr>TAX REDUCTION STRATEGIES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Heather Tropin</cp:lastModifiedBy>
  <cp:revision>19</cp:revision>
  <dcterms:created xsi:type="dcterms:W3CDTF">2023-11-30T21:08:21Z</dcterms:created>
  <dcterms:modified xsi:type="dcterms:W3CDTF">2026-01-21T16:05:06Z</dcterms:modified>
</cp:coreProperties>
</file>