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slideLayouts/slideLayout2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1"/>
    <p:sldMasterId id="2147483668" r:id="rId2"/>
    <p:sldMasterId id="2147483648" r:id="rId3"/>
    <p:sldMasterId id="2147483661" r:id="rId4"/>
  </p:sldMasterIdLst>
  <p:notesMasterIdLst>
    <p:notesMasterId r:id="rId99"/>
  </p:notesMasterIdLst>
  <p:sldIdLst>
    <p:sldId id="559" r:id="rId5"/>
    <p:sldId id="2327" r:id="rId6"/>
    <p:sldId id="2450" r:id="rId7"/>
    <p:sldId id="2288" r:id="rId8"/>
    <p:sldId id="2363" r:id="rId9"/>
    <p:sldId id="1036" r:id="rId10"/>
    <p:sldId id="304" r:id="rId11"/>
    <p:sldId id="2319" r:id="rId12"/>
    <p:sldId id="2328" r:id="rId13"/>
    <p:sldId id="2396" r:id="rId14"/>
    <p:sldId id="2395" r:id="rId15"/>
    <p:sldId id="2329" r:id="rId16"/>
    <p:sldId id="2330" r:id="rId17"/>
    <p:sldId id="2397" r:id="rId18"/>
    <p:sldId id="2331" r:id="rId19"/>
    <p:sldId id="284" r:id="rId20"/>
    <p:sldId id="332" r:id="rId21"/>
    <p:sldId id="2333" r:id="rId22"/>
    <p:sldId id="2307" r:id="rId23"/>
    <p:sldId id="2364" r:id="rId24"/>
    <p:sldId id="318" r:id="rId25"/>
    <p:sldId id="319" r:id="rId26"/>
    <p:sldId id="2336" r:id="rId27"/>
    <p:sldId id="2340" r:id="rId28"/>
    <p:sldId id="2401" r:id="rId29"/>
    <p:sldId id="2403" r:id="rId30"/>
    <p:sldId id="2337" r:id="rId31"/>
    <p:sldId id="2338" r:id="rId32"/>
    <p:sldId id="2339" r:id="rId33"/>
    <p:sldId id="2341" r:id="rId34"/>
    <p:sldId id="2299" r:id="rId35"/>
    <p:sldId id="2418" r:id="rId36"/>
    <p:sldId id="2344" r:id="rId37"/>
    <p:sldId id="2404" r:id="rId38"/>
    <p:sldId id="2304" r:id="rId39"/>
    <p:sldId id="2301" r:id="rId40"/>
    <p:sldId id="2345" r:id="rId41"/>
    <p:sldId id="2390" r:id="rId42"/>
    <p:sldId id="341" r:id="rId43"/>
    <p:sldId id="342" r:id="rId44"/>
    <p:sldId id="343" r:id="rId45"/>
    <p:sldId id="2346" r:id="rId46"/>
    <p:sldId id="2347" r:id="rId47"/>
    <p:sldId id="2423" r:id="rId48"/>
    <p:sldId id="2348" r:id="rId49"/>
    <p:sldId id="283" r:id="rId50"/>
    <p:sldId id="2342" r:id="rId51"/>
    <p:sldId id="305" r:id="rId52"/>
    <p:sldId id="306" r:id="rId53"/>
    <p:sldId id="308" r:id="rId54"/>
    <p:sldId id="309" r:id="rId55"/>
    <p:sldId id="2349" r:id="rId56"/>
    <p:sldId id="2366" r:id="rId57"/>
    <p:sldId id="257" r:id="rId58"/>
    <p:sldId id="322" r:id="rId59"/>
    <p:sldId id="2443" r:id="rId60"/>
    <p:sldId id="324" r:id="rId61"/>
    <p:sldId id="325" r:id="rId62"/>
    <p:sldId id="326" r:id="rId63"/>
    <p:sldId id="2444" r:id="rId64"/>
    <p:sldId id="328" r:id="rId65"/>
    <p:sldId id="327" r:id="rId66"/>
    <p:sldId id="329" r:id="rId67"/>
    <p:sldId id="330" r:id="rId68"/>
    <p:sldId id="2351" r:id="rId69"/>
    <p:sldId id="2369" r:id="rId70"/>
    <p:sldId id="2445" r:id="rId71"/>
    <p:sldId id="314" r:id="rId72"/>
    <p:sldId id="311" r:id="rId73"/>
    <p:sldId id="312" r:id="rId74"/>
    <p:sldId id="2353" r:id="rId75"/>
    <p:sldId id="315" r:id="rId76"/>
    <p:sldId id="316" r:id="rId77"/>
    <p:sldId id="317" r:id="rId78"/>
    <p:sldId id="2447" r:id="rId79"/>
    <p:sldId id="2357" r:id="rId80"/>
    <p:sldId id="2360" r:id="rId81"/>
    <p:sldId id="2324" r:id="rId82"/>
    <p:sldId id="2370" r:id="rId83"/>
    <p:sldId id="2371" r:id="rId84"/>
    <p:sldId id="2378" r:id="rId85"/>
    <p:sldId id="2405" r:id="rId86"/>
    <p:sldId id="2406" r:id="rId87"/>
    <p:sldId id="293" r:id="rId88"/>
    <p:sldId id="2407" r:id="rId89"/>
    <p:sldId id="2408" r:id="rId90"/>
    <p:sldId id="2409" r:id="rId91"/>
    <p:sldId id="2410" r:id="rId92"/>
    <p:sldId id="2398" r:id="rId93"/>
    <p:sldId id="2399" r:id="rId94"/>
    <p:sldId id="2448" r:id="rId95"/>
    <p:sldId id="2381" r:id="rId96"/>
    <p:sldId id="2449" r:id="rId97"/>
    <p:sldId id="301" r:id="rId9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264F"/>
    <a:srgbClr val="16264F"/>
    <a:srgbClr val="FF40FF"/>
    <a:srgbClr val="4A77E0"/>
    <a:srgbClr val="09002B"/>
    <a:srgbClr val="436AC6"/>
    <a:srgbClr val="405CA7"/>
    <a:srgbClr val="365092"/>
    <a:srgbClr val="13025A"/>
    <a:srgbClr val="152F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713" autoAdjust="0"/>
    <p:restoredTop sz="95952" autoAdjust="0"/>
  </p:normalViewPr>
  <p:slideViewPr>
    <p:cSldViewPr snapToGrid="0">
      <p:cViewPr varScale="1">
        <p:scale>
          <a:sx n="210" d="100"/>
          <a:sy n="210" d="100"/>
        </p:scale>
        <p:origin x="176" y="472"/>
      </p:cViewPr>
      <p:guideLst/>
    </p:cSldViewPr>
  </p:slideViewPr>
  <p:outlineViewPr>
    <p:cViewPr>
      <p:scale>
        <a:sx n="33" d="100"/>
        <a:sy n="33" d="100"/>
      </p:scale>
      <p:origin x="0" y="-12516"/>
    </p:cViewPr>
  </p:outlineViewPr>
  <p:notesTextViewPr>
    <p:cViewPr>
      <p:scale>
        <a:sx n="1" d="1"/>
        <a:sy n="1" d="1"/>
      </p:scale>
      <p:origin x="0" y="0"/>
    </p:cViewPr>
  </p:notesTextViewPr>
  <p:sorterViewPr>
    <p:cViewPr>
      <p:scale>
        <a:sx n="190" d="100"/>
        <a:sy n="190" d="100"/>
      </p:scale>
      <p:origin x="0" y="0"/>
    </p:cViewPr>
  </p:sorterViewPr>
  <p:notesViewPr>
    <p:cSldViewPr snapToGrid="0">
      <p:cViewPr varScale="1">
        <p:scale>
          <a:sx n="85" d="100"/>
          <a:sy n="85" d="100"/>
        </p:scale>
        <p:origin x="3888" y="9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theme" Target="theme/theme1.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notesMaster" Target="notesMasters/notesMaster1.xml"/><Relationship Id="rId10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slideMaster" Target="slideMasters/slideMaster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Series 1</c:v>
                </c:pt>
              </c:strCache>
            </c:strRef>
          </c:tx>
          <c:spPr>
            <a:solidFill>
              <a:srgbClr val="E2B034"/>
            </a:solidFill>
            <a:ln>
              <a:noFill/>
            </a:ln>
            <a:effectLst/>
          </c:spPr>
          <c:invertIfNegative val="0"/>
          <c:dPt>
            <c:idx val="0"/>
            <c:invertIfNegative val="0"/>
            <c:bubble3D val="0"/>
            <c:spPr>
              <a:solidFill>
                <a:schemeClr val="accent1"/>
              </a:solidFill>
              <a:ln>
                <a:noFill/>
              </a:ln>
              <a:effectLst/>
            </c:spPr>
            <c:extLst>
              <c:ext xmlns:c16="http://schemas.microsoft.com/office/drawing/2014/chart" uri="{C3380CC4-5D6E-409C-BE32-E72D297353CC}">
                <c16:uniqueId val="{00000000-88A3-2845-BE6F-2F6A3868A8F9}"/>
              </c:ext>
            </c:extLst>
          </c:dPt>
          <c:cat>
            <c:strRef>
              <c:f>Sheet1!$A$2</c:f>
              <c:strCache>
                <c:ptCount val="1"/>
                <c:pt idx="0">
                  <c:v>Life Expectancy</c:v>
                </c:pt>
              </c:strCache>
            </c:strRef>
          </c:cat>
          <c:val>
            <c:numRef>
              <c:f>Sheet1!$B$2</c:f>
              <c:numCache>
                <c:formatCode>0.00</c:formatCode>
                <c:ptCount val="1"/>
                <c:pt idx="0">
                  <c:v>65</c:v>
                </c:pt>
              </c:numCache>
            </c:numRef>
          </c:val>
          <c:extLst>
            <c:ext xmlns:c16="http://schemas.microsoft.com/office/drawing/2014/chart" uri="{C3380CC4-5D6E-409C-BE32-E72D297353CC}">
              <c16:uniqueId val="{00000000-A21F-6747-A2DB-9E2450E7C909}"/>
            </c:ext>
          </c:extLst>
        </c:ser>
        <c:ser>
          <c:idx val="1"/>
          <c:order val="1"/>
          <c:tx>
            <c:strRef>
              <c:f>Sheet1!$C$1</c:f>
              <c:strCache>
                <c:ptCount val="1"/>
                <c:pt idx="0">
                  <c:v>Series 2</c:v>
                </c:pt>
              </c:strCache>
            </c:strRef>
          </c:tx>
          <c:spPr>
            <a:solidFill>
              <a:schemeClr val="bg1"/>
            </a:solidFill>
            <a:ln>
              <a:noFill/>
            </a:ln>
            <a:effectLst/>
          </c:spPr>
          <c:invertIfNegative val="0"/>
          <c:cat>
            <c:strRef>
              <c:f>Sheet1!$A$2</c:f>
              <c:strCache>
                <c:ptCount val="1"/>
                <c:pt idx="0">
                  <c:v>Life Expectancy</c:v>
                </c:pt>
              </c:strCache>
            </c:strRef>
          </c:cat>
          <c:val>
            <c:numRef>
              <c:f>Sheet1!$C$2</c:f>
              <c:numCache>
                <c:formatCode>General</c:formatCode>
                <c:ptCount val="1"/>
                <c:pt idx="0">
                  <c:v>21</c:v>
                </c:pt>
              </c:numCache>
            </c:numRef>
          </c:val>
          <c:extLst>
            <c:ext xmlns:c16="http://schemas.microsoft.com/office/drawing/2014/chart" uri="{C3380CC4-5D6E-409C-BE32-E72D297353CC}">
              <c16:uniqueId val="{00000001-A21F-6747-A2DB-9E2450E7C909}"/>
            </c:ext>
          </c:extLst>
        </c:ser>
        <c:dLbls>
          <c:showLegendKey val="0"/>
          <c:showVal val="0"/>
          <c:showCatName val="0"/>
          <c:showSerName val="0"/>
          <c:showPercent val="0"/>
          <c:showBubbleSize val="0"/>
        </c:dLbls>
        <c:gapWidth val="182"/>
        <c:overlap val="100"/>
        <c:axId val="782110831"/>
        <c:axId val="843171199"/>
      </c:barChart>
      <c:catAx>
        <c:axId val="78211083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just">
              <a:defRPr sz="28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crossAx val="843171199"/>
        <c:crosses val="autoZero"/>
        <c:auto val="1"/>
        <c:lblAlgn val="ctr"/>
        <c:lblOffset val="100"/>
        <c:noMultiLvlLbl val="0"/>
      </c:catAx>
      <c:valAx>
        <c:axId val="843171199"/>
        <c:scaling>
          <c:orientation val="minMax"/>
        </c:scaling>
        <c:delete val="1"/>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crossAx val="782110831"/>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B1058C-DD0F-F441-B60C-2FAE8A2C1C1D}" type="doc">
      <dgm:prSet loTypeId="urn:microsoft.com/office/officeart/2005/8/layout/hierarchy4" loCatId="" qsTypeId="urn:microsoft.com/office/officeart/2005/8/quickstyle/simple1" qsCatId="simple" csTypeId="urn:microsoft.com/office/officeart/2005/8/colors/accent3_2" csCatId="accent3" phldr="1"/>
      <dgm:spPr/>
      <dgm:t>
        <a:bodyPr/>
        <a:lstStyle/>
        <a:p>
          <a:endParaRPr lang="en-US"/>
        </a:p>
      </dgm:t>
    </dgm:pt>
    <dgm:pt modelId="{AA55E252-A108-C64E-B5B3-1332240EA207}">
      <dgm:prSet phldrT="[Text]" custT="1"/>
      <dgm:spPr>
        <a:solidFill>
          <a:schemeClr val="bg1"/>
        </a:solidFill>
        <a:ln>
          <a:solidFill>
            <a:srgbClr val="4A77E0"/>
          </a:solidFill>
        </a:ln>
      </dgm:spPr>
      <dgm:t>
        <a:bodyPr/>
        <a:lstStyle/>
        <a:p>
          <a:r>
            <a:rPr lang="en-US" sz="2000" b="1" dirty="0">
              <a:solidFill>
                <a:schemeClr val="accent1"/>
              </a:solidFill>
              <a:latin typeface="Arial" panose="020B0604020202020204" pitchFamily="34" charset="0"/>
              <a:cs typeface="Arial" panose="020B0604020202020204" pitchFamily="34" charset="0"/>
            </a:rPr>
            <a:t>Directly to Heirs </a:t>
          </a:r>
          <a:br>
            <a:rPr lang="en-US" sz="2000" b="1" dirty="0">
              <a:solidFill>
                <a:schemeClr val="accent1"/>
              </a:solidFill>
              <a:latin typeface="Arial" panose="020B0604020202020204" pitchFamily="34" charset="0"/>
              <a:cs typeface="Arial" panose="020B0604020202020204" pitchFamily="34" charset="0"/>
            </a:rPr>
          </a:br>
          <a:r>
            <a:rPr lang="en-US" sz="2000" b="1" dirty="0">
              <a:solidFill>
                <a:schemeClr val="accent1"/>
              </a:solidFill>
              <a:latin typeface="Arial" panose="020B0604020202020204" pitchFamily="34" charset="0"/>
              <a:cs typeface="Arial" panose="020B0604020202020204" pitchFamily="34" charset="0"/>
            </a:rPr>
            <a:t>(Operation of Law)</a:t>
          </a:r>
        </a:p>
      </dgm:t>
    </dgm:pt>
    <dgm:pt modelId="{4768C4CD-5C35-6D46-BE97-15FF6CD6403A}" type="parTrans" cxnId="{D6CA2F92-D446-BC41-A11E-8B0072563B02}">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CE006766-4BBF-6C44-92EC-C4D4A77B7A1B}" type="sibTrans" cxnId="{D6CA2F92-D446-BC41-A11E-8B0072563B02}">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D827A63A-9534-2C46-BEBB-6DBF2F1DE92A}">
      <dgm:prSet phldrT="[Text]" custT="1"/>
      <dgm:spPr>
        <a:solidFill>
          <a:schemeClr val="bg1"/>
        </a:solidFill>
        <a:ln>
          <a:solidFill>
            <a:srgbClr val="4A77E0"/>
          </a:solidFill>
        </a:ln>
      </dgm:spPr>
      <dgm:t>
        <a:bodyPr/>
        <a:lstStyle/>
        <a:p>
          <a:r>
            <a:rPr lang="en-US" sz="2000" b="1" dirty="0">
              <a:solidFill>
                <a:schemeClr val="accent1"/>
              </a:solidFill>
              <a:latin typeface="Arial" panose="020B0604020202020204" pitchFamily="34" charset="0"/>
              <a:cs typeface="Arial" panose="020B0604020202020204" pitchFamily="34" charset="0"/>
            </a:rPr>
            <a:t>All other assets</a:t>
          </a:r>
        </a:p>
      </dgm:t>
    </dgm:pt>
    <dgm:pt modelId="{8EA5EA1E-347B-0A4D-99F1-68BAAC14B824}" type="parTrans" cxnId="{EA001AAF-915C-4C4B-B6F3-C7BA8B54696C}">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64FBA4B7-6588-F349-96CB-5410031E3AAC}" type="sibTrans" cxnId="{EA001AAF-915C-4C4B-B6F3-C7BA8B54696C}">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5E407D23-AA35-3444-B01D-E129747C08B1}">
      <dgm:prSet phldrT="[Text]" custT="1"/>
      <dgm:spPr>
        <a:solidFill>
          <a:schemeClr val="bg1"/>
        </a:solidFill>
        <a:ln>
          <a:solidFill>
            <a:srgbClr val="4A77E0"/>
          </a:solidFill>
        </a:ln>
      </dgm:spPr>
      <dgm:t>
        <a:bodyPr/>
        <a:lstStyle/>
        <a:p>
          <a:r>
            <a:rPr lang="en-US" sz="2000" b="1" dirty="0">
              <a:solidFill>
                <a:schemeClr val="accent1"/>
              </a:solidFill>
              <a:latin typeface="Arial" panose="020B0604020202020204" pitchFamily="34" charset="0"/>
              <a:cs typeface="Arial" panose="020B0604020202020204" pitchFamily="34" charset="0"/>
            </a:rPr>
            <a:t>Probate Court</a:t>
          </a:r>
        </a:p>
      </dgm:t>
    </dgm:pt>
    <dgm:pt modelId="{2027A2FA-A3BD-494E-AF16-187A3A0F5FBE}" type="parTrans" cxnId="{EB77474F-7091-8048-BD1C-61A95B6D5AD1}">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9B2ADC5B-1757-1B49-BCFD-EABB12565024}" type="sibTrans" cxnId="{EB77474F-7091-8048-BD1C-61A95B6D5AD1}">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8C191DFF-A415-8548-B5BD-ADA024926BF7}">
      <dgm:prSet phldrT="[Text]" custT="1"/>
      <dgm:spPr>
        <a:solidFill>
          <a:schemeClr val="bg1"/>
        </a:solidFill>
        <a:ln>
          <a:solidFill>
            <a:srgbClr val="4A77E0"/>
          </a:solidFill>
        </a:ln>
      </dgm:spPr>
      <dgm:t>
        <a:bodyPr/>
        <a:lstStyle/>
        <a:p>
          <a:pPr algn="ctr">
            <a:buFont typeface="Arial" panose="020B0604020202020204" pitchFamily="34" charset="0"/>
            <a:buChar char="•"/>
          </a:pPr>
          <a:r>
            <a:rPr lang="en-US" sz="2000" b="1" dirty="0">
              <a:solidFill>
                <a:schemeClr val="accent1"/>
              </a:solidFill>
              <a:latin typeface="Arial" panose="020B0604020202020204" pitchFamily="34" charset="0"/>
              <a:cs typeface="Arial" panose="020B0604020202020204" pitchFamily="34" charset="0"/>
            </a:rPr>
            <a:t>Jointly Owned Assets</a:t>
          </a:r>
          <a:br>
            <a:rPr lang="en-US" sz="2000" b="1" dirty="0">
              <a:solidFill>
                <a:schemeClr val="accent1"/>
              </a:solidFill>
              <a:latin typeface="Arial" panose="020B0604020202020204" pitchFamily="34" charset="0"/>
              <a:cs typeface="Arial" panose="020B0604020202020204" pitchFamily="34" charset="0"/>
            </a:rPr>
          </a:br>
          <a:br>
            <a:rPr lang="en-US" sz="2000" b="1" dirty="0">
              <a:solidFill>
                <a:schemeClr val="accent1"/>
              </a:solidFill>
              <a:latin typeface="Arial" panose="020B0604020202020204" pitchFamily="34" charset="0"/>
              <a:cs typeface="Arial" panose="020B0604020202020204" pitchFamily="34" charset="0"/>
            </a:rPr>
          </a:br>
          <a:r>
            <a:rPr lang="en-US" sz="2000" b="1" dirty="0">
              <a:solidFill>
                <a:schemeClr val="accent1"/>
              </a:solidFill>
              <a:latin typeface="Arial" panose="020B0604020202020204" pitchFamily="34" charset="0"/>
              <a:cs typeface="Arial" panose="020B0604020202020204" pitchFamily="34" charset="0"/>
            </a:rPr>
            <a:t>IRAs</a:t>
          </a:r>
          <a:br>
            <a:rPr lang="en-US" sz="2000" b="1" dirty="0">
              <a:solidFill>
                <a:schemeClr val="accent1"/>
              </a:solidFill>
              <a:latin typeface="Arial" panose="020B0604020202020204" pitchFamily="34" charset="0"/>
              <a:cs typeface="Arial" panose="020B0604020202020204" pitchFamily="34" charset="0"/>
            </a:rPr>
          </a:br>
          <a:br>
            <a:rPr lang="en-US" sz="2000" b="1" dirty="0">
              <a:solidFill>
                <a:schemeClr val="accent1"/>
              </a:solidFill>
              <a:latin typeface="Arial" panose="020B0604020202020204" pitchFamily="34" charset="0"/>
              <a:cs typeface="Arial" panose="020B0604020202020204" pitchFamily="34" charset="0"/>
            </a:rPr>
          </a:br>
          <a:r>
            <a:rPr lang="en-US" sz="2000" b="1" dirty="0">
              <a:solidFill>
                <a:schemeClr val="accent1"/>
              </a:solidFill>
              <a:latin typeface="Arial" panose="020B0604020202020204" pitchFamily="34" charset="0"/>
              <a:cs typeface="Arial" panose="020B0604020202020204" pitchFamily="34" charset="0"/>
            </a:rPr>
            <a:t>Accounts with a named beneficiary</a:t>
          </a:r>
        </a:p>
      </dgm:t>
    </dgm:pt>
    <dgm:pt modelId="{0B5062C2-EBD6-744C-9CB2-79D38D855495}" type="sibTrans" cxnId="{9C387BDC-9293-7843-A342-EFC87E015FFE}">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1E481B32-7FAE-5743-9D99-7867A585FC73}" type="parTrans" cxnId="{9C387BDC-9293-7843-A342-EFC87E015FFE}">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140357EA-E21E-0145-82F4-58BC67B561DB}">
      <dgm:prSet phldrT="[Text]" custT="1"/>
      <dgm:spPr>
        <a:solidFill>
          <a:schemeClr val="bg1"/>
        </a:solidFill>
        <a:ln>
          <a:solidFill>
            <a:srgbClr val="4A77E0"/>
          </a:solidFill>
        </a:ln>
      </dgm:spPr>
      <dgm:t>
        <a:bodyPr/>
        <a:lstStyle/>
        <a:p>
          <a:r>
            <a:rPr lang="en-US" sz="2000" b="1" dirty="0">
              <a:solidFill>
                <a:schemeClr val="accent1"/>
              </a:solidFill>
              <a:latin typeface="Arial" panose="020B0604020202020204" pitchFamily="34" charset="0"/>
              <a:cs typeface="Arial" panose="020B0604020202020204" pitchFamily="34" charset="0"/>
            </a:rPr>
            <a:t>Legal fees</a:t>
          </a:r>
          <a:br>
            <a:rPr lang="en-US" sz="2000" b="1" dirty="0">
              <a:solidFill>
                <a:schemeClr val="accent1"/>
              </a:solidFill>
              <a:latin typeface="Arial" panose="020B0604020202020204" pitchFamily="34" charset="0"/>
              <a:cs typeface="Arial" panose="020B0604020202020204" pitchFamily="34" charset="0"/>
            </a:rPr>
          </a:br>
          <a:br>
            <a:rPr lang="en-US" sz="2000" b="1" dirty="0">
              <a:solidFill>
                <a:schemeClr val="accent1"/>
              </a:solidFill>
              <a:latin typeface="Arial" panose="020B0604020202020204" pitchFamily="34" charset="0"/>
              <a:cs typeface="Arial" panose="020B0604020202020204" pitchFamily="34" charset="0"/>
            </a:rPr>
          </a:br>
          <a:r>
            <a:rPr lang="en-US" sz="2000" b="1" dirty="0">
              <a:solidFill>
                <a:schemeClr val="accent1"/>
              </a:solidFill>
              <a:latin typeface="Arial" panose="020B0604020202020204" pitchFamily="34" charset="0"/>
              <a:cs typeface="Arial" panose="020B0604020202020204" pitchFamily="34" charset="0"/>
            </a:rPr>
            <a:t>Time Delays</a:t>
          </a:r>
          <a:br>
            <a:rPr lang="en-US" sz="2000" b="1" dirty="0">
              <a:solidFill>
                <a:schemeClr val="accent1"/>
              </a:solidFill>
              <a:latin typeface="Arial" panose="020B0604020202020204" pitchFamily="34" charset="0"/>
              <a:cs typeface="Arial" panose="020B0604020202020204" pitchFamily="34" charset="0"/>
            </a:rPr>
          </a:br>
          <a:br>
            <a:rPr lang="en-US" sz="2000" b="1" dirty="0">
              <a:solidFill>
                <a:schemeClr val="accent1"/>
              </a:solidFill>
              <a:latin typeface="Arial" panose="020B0604020202020204" pitchFamily="34" charset="0"/>
              <a:cs typeface="Arial" panose="020B0604020202020204" pitchFamily="34" charset="0"/>
            </a:rPr>
          </a:br>
          <a:r>
            <a:rPr lang="en-US" sz="2000" b="1" dirty="0">
              <a:solidFill>
                <a:schemeClr val="accent1"/>
              </a:solidFill>
              <a:latin typeface="Arial" panose="020B0604020202020204" pitchFamily="34" charset="0"/>
              <a:cs typeface="Arial" panose="020B0604020202020204" pitchFamily="34" charset="0"/>
            </a:rPr>
            <a:t>Public Inspection</a:t>
          </a:r>
        </a:p>
      </dgm:t>
    </dgm:pt>
    <dgm:pt modelId="{EAED40B1-CEE7-F846-86CA-138B7297323B}" type="parTrans" cxnId="{E82997C9-D8FA-7944-8168-4E9D35FE34A7}">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C772A256-AC09-C346-BBCF-ED769A97F8D9}" type="sibTrans" cxnId="{E82997C9-D8FA-7944-8168-4E9D35FE34A7}">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E98CED25-1B8F-724D-8EBD-177D067D3A83}">
      <dgm:prSet phldrT="[Text]" custT="1"/>
      <dgm:spPr>
        <a:solidFill>
          <a:schemeClr val="bg1"/>
        </a:solidFill>
        <a:ln>
          <a:solidFill>
            <a:srgbClr val="4A77E0"/>
          </a:solidFill>
        </a:ln>
      </dgm:spPr>
      <dgm:t>
        <a:bodyPr/>
        <a:lstStyle/>
        <a:p>
          <a:r>
            <a:rPr lang="en-US" sz="2000" b="1" dirty="0">
              <a:solidFill>
                <a:schemeClr val="accent1"/>
              </a:solidFill>
              <a:latin typeface="Arial" panose="020B0604020202020204" pitchFamily="34" charset="0"/>
              <a:cs typeface="Arial" panose="020B0604020202020204" pitchFamily="34" charset="0"/>
            </a:rPr>
            <a:t>Assets</a:t>
          </a:r>
        </a:p>
      </dgm:t>
    </dgm:pt>
    <dgm:pt modelId="{9E1A15E8-2D20-F641-B0A1-EA8496534092}" type="sibTrans" cxnId="{879C9FBC-D2FB-8A4A-B632-41B55779BADE}">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9FFC7038-2CB8-5647-B5F2-23D5D378B904}" type="parTrans" cxnId="{879C9FBC-D2FB-8A4A-B632-41B55779BADE}">
      <dgm:prSet/>
      <dgm:spPr/>
      <dgm:t>
        <a:bodyPr/>
        <a:lstStyle/>
        <a:p>
          <a:endParaRPr lang="en-US" sz="2000" b="1">
            <a:solidFill>
              <a:schemeClr val="accent1"/>
            </a:solidFill>
            <a:latin typeface="Arial" panose="020B0604020202020204" pitchFamily="34" charset="0"/>
            <a:cs typeface="Arial" panose="020B0604020202020204" pitchFamily="34" charset="0"/>
          </a:endParaRPr>
        </a:p>
      </dgm:t>
    </dgm:pt>
    <dgm:pt modelId="{CD14E434-AA15-2444-99E6-E31045DE2FF5}" type="pres">
      <dgm:prSet presAssocID="{A4B1058C-DD0F-F441-B60C-2FAE8A2C1C1D}" presName="Name0" presStyleCnt="0">
        <dgm:presLayoutVars>
          <dgm:chPref val="1"/>
          <dgm:dir/>
          <dgm:animOne val="branch"/>
          <dgm:animLvl val="lvl"/>
          <dgm:resizeHandles/>
        </dgm:presLayoutVars>
      </dgm:prSet>
      <dgm:spPr/>
    </dgm:pt>
    <dgm:pt modelId="{A00D1BE9-32B2-D847-9825-4053CF3ED118}" type="pres">
      <dgm:prSet presAssocID="{E98CED25-1B8F-724D-8EBD-177D067D3A83}" presName="vertOne" presStyleCnt="0"/>
      <dgm:spPr/>
    </dgm:pt>
    <dgm:pt modelId="{FFB3ED88-10F6-614D-AF3A-3390B9E8A683}" type="pres">
      <dgm:prSet presAssocID="{E98CED25-1B8F-724D-8EBD-177D067D3A83}" presName="txOne" presStyleLbl="node0" presStyleIdx="0" presStyleCnt="1" custScaleX="66933" custScaleY="20071">
        <dgm:presLayoutVars>
          <dgm:chPref val="3"/>
        </dgm:presLayoutVars>
      </dgm:prSet>
      <dgm:spPr/>
    </dgm:pt>
    <dgm:pt modelId="{CAC73A2A-7050-5244-90F0-CFDF51150B12}" type="pres">
      <dgm:prSet presAssocID="{E98CED25-1B8F-724D-8EBD-177D067D3A83}" presName="parTransOne" presStyleCnt="0"/>
      <dgm:spPr/>
    </dgm:pt>
    <dgm:pt modelId="{9A358133-2778-7042-A396-C3EFBE597A0F}" type="pres">
      <dgm:prSet presAssocID="{E98CED25-1B8F-724D-8EBD-177D067D3A83}" presName="horzOne" presStyleCnt="0"/>
      <dgm:spPr/>
    </dgm:pt>
    <dgm:pt modelId="{AC4F4FC1-FFC0-3B44-AC63-57E68D6E8695}" type="pres">
      <dgm:prSet presAssocID="{8C191DFF-A415-8548-B5BD-ADA024926BF7}" presName="vertTwo" presStyleCnt="0"/>
      <dgm:spPr/>
    </dgm:pt>
    <dgm:pt modelId="{2D88E928-0226-BD48-9EDF-0C1073E77850}" type="pres">
      <dgm:prSet presAssocID="{8C191DFF-A415-8548-B5BD-ADA024926BF7}" presName="txTwo" presStyleLbl="node2" presStyleIdx="0" presStyleCnt="2" custScaleY="61238">
        <dgm:presLayoutVars>
          <dgm:chPref val="3"/>
        </dgm:presLayoutVars>
      </dgm:prSet>
      <dgm:spPr/>
    </dgm:pt>
    <dgm:pt modelId="{5A02F7F9-D0B7-2B4D-9FFB-BC28EE065038}" type="pres">
      <dgm:prSet presAssocID="{8C191DFF-A415-8548-B5BD-ADA024926BF7}" presName="parTransTwo" presStyleCnt="0"/>
      <dgm:spPr/>
    </dgm:pt>
    <dgm:pt modelId="{AEC09891-2003-B54F-B23E-578F3FBA8F05}" type="pres">
      <dgm:prSet presAssocID="{8C191DFF-A415-8548-B5BD-ADA024926BF7}" presName="horzTwo" presStyleCnt="0"/>
      <dgm:spPr/>
    </dgm:pt>
    <dgm:pt modelId="{66C8669D-7701-244E-9F1E-FFCF45AF7577}" type="pres">
      <dgm:prSet presAssocID="{AA55E252-A108-C64E-B5B3-1332240EA207}" presName="vertThree" presStyleCnt="0"/>
      <dgm:spPr/>
    </dgm:pt>
    <dgm:pt modelId="{0F98FA7E-5EDE-C842-BE47-FAFDEA4DE64F}" type="pres">
      <dgm:prSet presAssocID="{AA55E252-A108-C64E-B5B3-1332240EA207}" presName="txThree" presStyleLbl="node3" presStyleIdx="0" presStyleCnt="2" custScaleY="32980">
        <dgm:presLayoutVars>
          <dgm:chPref val="3"/>
        </dgm:presLayoutVars>
      </dgm:prSet>
      <dgm:spPr/>
    </dgm:pt>
    <dgm:pt modelId="{C663832B-2014-A34E-A540-AEC6E6BFB41D}" type="pres">
      <dgm:prSet presAssocID="{AA55E252-A108-C64E-B5B3-1332240EA207}" presName="horzThree" presStyleCnt="0"/>
      <dgm:spPr/>
    </dgm:pt>
    <dgm:pt modelId="{CD3B342B-6EA2-2748-9150-475847AE8B77}" type="pres">
      <dgm:prSet presAssocID="{0B5062C2-EBD6-744C-9CB2-79D38D855495}" presName="sibSpaceTwo" presStyleCnt="0"/>
      <dgm:spPr/>
    </dgm:pt>
    <dgm:pt modelId="{338A82B3-0CA2-DA41-A38E-263347501A49}" type="pres">
      <dgm:prSet presAssocID="{D827A63A-9534-2C46-BEBB-6DBF2F1DE92A}" presName="vertTwo" presStyleCnt="0"/>
      <dgm:spPr/>
    </dgm:pt>
    <dgm:pt modelId="{1BCECF23-D9FE-ED45-A127-A7E8DCDB0DC9}" type="pres">
      <dgm:prSet presAssocID="{D827A63A-9534-2C46-BEBB-6DBF2F1DE92A}" presName="txTwo" presStyleLbl="node2" presStyleIdx="1" presStyleCnt="2" custScaleY="22747">
        <dgm:presLayoutVars>
          <dgm:chPref val="3"/>
        </dgm:presLayoutVars>
      </dgm:prSet>
      <dgm:spPr/>
    </dgm:pt>
    <dgm:pt modelId="{CB828FF6-3A04-304E-93FB-E521101CAF84}" type="pres">
      <dgm:prSet presAssocID="{D827A63A-9534-2C46-BEBB-6DBF2F1DE92A}" presName="parTransTwo" presStyleCnt="0"/>
      <dgm:spPr/>
    </dgm:pt>
    <dgm:pt modelId="{AEDC68F7-3851-0E4B-B185-7CA4839F95B9}" type="pres">
      <dgm:prSet presAssocID="{D827A63A-9534-2C46-BEBB-6DBF2F1DE92A}" presName="horzTwo" presStyleCnt="0"/>
      <dgm:spPr/>
    </dgm:pt>
    <dgm:pt modelId="{F6CCE5E4-C880-EA45-957D-86D585B70021}" type="pres">
      <dgm:prSet presAssocID="{5E407D23-AA35-3444-B01D-E129747C08B1}" presName="vertThree" presStyleCnt="0"/>
      <dgm:spPr/>
    </dgm:pt>
    <dgm:pt modelId="{49B734B6-0FB9-384B-B8DC-C4AFE2BFAD7A}" type="pres">
      <dgm:prSet presAssocID="{5E407D23-AA35-3444-B01D-E129747C08B1}" presName="txThree" presStyleLbl="node3" presStyleIdx="1" presStyleCnt="2" custScaleY="22601" custLinFactNeighborX="-1247" custLinFactNeighborY="-26884">
        <dgm:presLayoutVars>
          <dgm:chPref val="3"/>
        </dgm:presLayoutVars>
      </dgm:prSet>
      <dgm:spPr/>
    </dgm:pt>
    <dgm:pt modelId="{06CEB102-88D1-6F4C-9D35-AD7CA6F53F20}" type="pres">
      <dgm:prSet presAssocID="{5E407D23-AA35-3444-B01D-E129747C08B1}" presName="parTransThree" presStyleCnt="0"/>
      <dgm:spPr/>
    </dgm:pt>
    <dgm:pt modelId="{5A028954-7A19-054B-9789-D6194FE40D49}" type="pres">
      <dgm:prSet presAssocID="{5E407D23-AA35-3444-B01D-E129747C08B1}" presName="horzThree" presStyleCnt="0"/>
      <dgm:spPr/>
    </dgm:pt>
    <dgm:pt modelId="{282F6889-E144-EE45-BDC3-949348A19F7E}" type="pres">
      <dgm:prSet presAssocID="{140357EA-E21E-0145-82F4-58BC67B561DB}" presName="vertFour" presStyleCnt="0">
        <dgm:presLayoutVars>
          <dgm:chPref val="3"/>
        </dgm:presLayoutVars>
      </dgm:prSet>
      <dgm:spPr/>
    </dgm:pt>
    <dgm:pt modelId="{11229AA4-01CE-B74A-9ADC-87C6AA045F6A}" type="pres">
      <dgm:prSet presAssocID="{140357EA-E21E-0145-82F4-58BC67B561DB}" presName="txFour" presStyleLbl="node4" presStyleIdx="0" presStyleCnt="1" custScaleY="42025">
        <dgm:presLayoutVars>
          <dgm:chPref val="3"/>
        </dgm:presLayoutVars>
      </dgm:prSet>
      <dgm:spPr/>
    </dgm:pt>
    <dgm:pt modelId="{8FF841D2-728E-B245-8A93-5A88A012C003}" type="pres">
      <dgm:prSet presAssocID="{140357EA-E21E-0145-82F4-58BC67B561DB}" presName="horzFour" presStyleCnt="0"/>
      <dgm:spPr/>
    </dgm:pt>
  </dgm:ptLst>
  <dgm:cxnLst>
    <dgm:cxn modelId="{5375AA10-92A7-BC47-893B-3042958468DA}" type="presOf" srcId="{A4B1058C-DD0F-F441-B60C-2FAE8A2C1C1D}" destId="{CD14E434-AA15-2444-99E6-E31045DE2FF5}" srcOrd="0" destOrd="0" presId="urn:microsoft.com/office/officeart/2005/8/layout/hierarchy4"/>
    <dgm:cxn modelId="{94B56220-A7D6-F64A-A60F-39B5DA12E208}" type="presOf" srcId="{E98CED25-1B8F-724D-8EBD-177D067D3A83}" destId="{FFB3ED88-10F6-614D-AF3A-3390B9E8A683}" srcOrd="0" destOrd="0" presId="urn:microsoft.com/office/officeart/2005/8/layout/hierarchy4"/>
    <dgm:cxn modelId="{07E2B03E-726E-594A-B6AA-679407C3F789}" type="presOf" srcId="{5E407D23-AA35-3444-B01D-E129747C08B1}" destId="{49B734B6-0FB9-384B-B8DC-C4AFE2BFAD7A}" srcOrd="0" destOrd="0" presId="urn:microsoft.com/office/officeart/2005/8/layout/hierarchy4"/>
    <dgm:cxn modelId="{EB77474F-7091-8048-BD1C-61A95B6D5AD1}" srcId="{D827A63A-9534-2C46-BEBB-6DBF2F1DE92A}" destId="{5E407D23-AA35-3444-B01D-E129747C08B1}" srcOrd="0" destOrd="0" parTransId="{2027A2FA-A3BD-494E-AF16-187A3A0F5FBE}" sibTransId="{9B2ADC5B-1757-1B49-BCFD-EABB12565024}"/>
    <dgm:cxn modelId="{1513B25B-AA23-9D49-822B-E48818433B75}" type="presOf" srcId="{AA55E252-A108-C64E-B5B3-1332240EA207}" destId="{0F98FA7E-5EDE-C842-BE47-FAFDEA4DE64F}" srcOrd="0" destOrd="0" presId="urn:microsoft.com/office/officeart/2005/8/layout/hierarchy4"/>
    <dgm:cxn modelId="{D6CA2F92-D446-BC41-A11E-8B0072563B02}" srcId="{8C191DFF-A415-8548-B5BD-ADA024926BF7}" destId="{AA55E252-A108-C64E-B5B3-1332240EA207}" srcOrd="0" destOrd="0" parTransId="{4768C4CD-5C35-6D46-BE97-15FF6CD6403A}" sibTransId="{CE006766-4BBF-6C44-92EC-C4D4A77B7A1B}"/>
    <dgm:cxn modelId="{8A16EEA1-08B6-7041-A592-7E274CF3237D}" type="presOf" srcId="{140357EA-E21E-0145-82F4-58BC67B561DB}" destId="{11229AA4-01CE-B74A-9ADC-87C6AA045F6A}" srcOrd="0" destOrd="0" presId="urn:microsoft.com/office/officeart/2005/8/layout/hierarchy4"/>
    <dgm:cxn modelId="{EA001AAF-915C-4C4B-B6F3-C7BA8B54696C}" srcId="{E98CED25-1B8F-724D-8EBD-177D067D3A83}" destId="{D827A63A-9534-2C46-BEBB-6DBF2F1DE92A}" srcOrd="1" destOrd="0" parTransId="{8EA5EA1E-347B-0A4D-99F1-68BAAC14B824}" sibTransId="{64FBA4B7-6588-F349-96CB-5410031E3AAC}"/>
    <dgm:cxn modelId="{879C9FBC-D2FB-8A4A-B632-41B55779BADE}" srcId="{A4B1058C-DD0F-F441-B60C-2FAE8A2C1C1D}" destId="{E98CED25-1B8F-724D-8EBD-177D067D3A83}" srcOrd="0" destOrd="0" parTransId="{9FFC7038-2CB8-5647-B5F2-23D5D378B904}" sibTransId="{9E1A15E8-2D20-F641-B0A1-EA8496534092}"/>
    <dgm:cxn modelId="{E82997C9-D8FA-7944-8168-4E9D35FE34A7}" srcId="{5E407D23-AA35-3444-B01D-E129747C08B1}" destId="{140357EA-E21E-0145-82F4-58BC67B561DB}" srcOrd="0" destOrd="0" parTransId="{EAED40B1-CEE7-F846-86CA-138B7297323B}" sibTransId="{C772A256-AC09-C346-BBCF-ED769A97F8D9}"/>
    <dgm:cxn modelId="{9C387BDC-9293-7843-A342-EFC87E015FFE}" srcId="{E98CED25-1B8F-724D-8EBD-177D067D3A83}" destId="{8C191DFF-A415-8548-B5BD-ADA024926BF7}" srcOrd="0" destOrd="0" parTransId="{1E481B32-7FAE-5743-9D99-7867A585FC73}" sibTransId="{0B5062C2-EBD6-744C-9CB2-79D38D855495}"/>
    <dgm:cxn modelId="{107547DE-E6EF-A343-ACC7-0EC4A3D38E0C}" type="presOf" srcId="{D827A63A-9534-2C46-BEBB-6DBF2F1DE92A}" destId="{1BCECF23-D9FE-ED45-A127-A7E8DCDB0DC9}" srcOrd="0" destOrd="0" presId="urn:microsoft.com/office/officeart/2005/8/layout/hierarchy4"/>
    <dgm:cxn modelId="{B59125F8-FD4D-614A-9AB0-3DB50D8983D2}" type="presOf" srcId="{8C191DFF-A415-8548-B5BD-ADA024926BF7}" destId="{2D88E928-0226-BD48-9EDF-0C1073E77850}" srcOrd="0" destOrd="0" presId="urn:microsoft.com/office/officeart/2005/8/layout/hierarchy4"/>
    <dgm:cxn modelId="{3246844A-C5D3-E147-BC9F-60EF89863E51}" type="presParOf" srcId="{CD14E434-AA15-2444-99E6-E31045DE2FF5}" destId="{A00D1BE9-32B2-D847-9825-4053CF3ED118}" srcOrd="0" destOrd="0" presId="urn:microsoft.com/office/officeart/2005/8/layout/hierarchy4"/>
    <dgm:cxn modelId="{2D3A6170-46DD-CD4D-A672-AF79D7995F77}" type="presParOf" srcId="{A00D1BE9-32B2-D847-9825-4053CF3ED118}" destId="{FFB3ED88-10F6-614D-AF3A-3390B9E8A683}" srcOrd="0" destOrd="0" presId="urn:microsoft.com/office/officeart/2005/8/layout/hierarchy4"/>
    <dgm:cxn modelId="{43DB7E1A-1B6D-0D41-8BCD-E274F8314D6D}" type="presParOf" srcId="{A00D1BE9-32B2-D847-9825-4053CF3ED118}" destId="{CAC73A2A-7050-5244-90F0-CFDF51150B12}" srcOrd="1" destOrd="0" presId="urn:microsoft.com/office/officeart/2005/8/layout/hierarchy4"/>
    <dgm:cxn modelId="{6D95A6CE-E12C-B045-B968-777CB14896DB}" type="presParOf" srcId="{A00D1BE9-32B2-D847-9825-4053CF3ED118}" destId="{9A358133-2778-7042-A396-C3EFBE597A0F}" srcOrd="2" destOrd="0" presId="urn:microsoft.com/office/officeart/2005/8/layout/hierarchy4"/>
    <dgm:cxn modelId="{EF3CCBB9-085E-9140-8FF0-FA29D1B089AE}" type="presParOf" srcId="{9A358133-2778-7042-A396-C3EFBE597A0F}" destId="{AC4F4FC1-FFC0-3B44-AC63-57E68D6E8695}" srcOrd="0" destOrd="0" presId="urn:microsoft.com/office/officeart/2005/8/layout/hierarchy4"/>
    <dgm:cxn modelId="{CF5EFF8A-C536-274A-886B-3FCE8FEB3B33}" type="presParOf" srcId="{AC4F4FC1-FFC0-3B44-AC63-57E68D6E8695}" destId="{2D88E928-0226-BD48-9EDF-0C1073E77850}" srcOrd="0" destOrd="0" presId="urn:microsoft.com/office/officeart/2005/8/layout/hierarchy4"/>
    <dgm:cxn modelId="{E4A099D2-17EE-C443-A04E-0494DF17056C}" type="presParOf" srcId="{AC4F4FC1-FFC0-3B44-AC63-57E68D6E8695}" destId="{5A02F7F9-D0B7-2B4D-9FFB-BC28EE065038}" srcOrd="1" destOrd="0" presId="urn:microsoft.com/office/officeart/2005/8/layout/hierarchy4"/>
    <dgm:cxn modelId="{2E40D194-E08B-D24A-84CA-5139B1D6CBFD}" type="presParOf" srcId="{AC4F4FC1-FFC0-3B44-AC63-57E68D6E8695}" destId="{AEC09891-2003-B54F-B23E-578F3FBA8F05}" srcOrd="2" destOrd="0" presId="urn:microsoft.com/office/officeart/2005/8/layout/hierarchy4"/>
    <dgm:cxn modelId="{063809D7-22BF-F74B-9454-D8FC8669AC82}" type="presParOf" srcId="{AEC09891-2003-B54F-B23E-578F3FBA8F05}" destId="{66C8669D-7701-244E-9F1E-FFCF45AF7577}" srcOrd="0" destOrd="0" presId="urn:microsoft.com/office/officeart/2005/8/layout/hierarchy4"/>
    <dgm:cxn modelId="{568ACF47-6EBE-7247-A101-D69919221D9F}" type="presParOf" srcId="{66C8669D-7701-244E-9F1E-FFCF45AF7577}" destId="{0F98FA7E-5EDE-C842-BE47-FAFDEA4DE64F}" srcOrd="0" destOrd="0" presId="urn:microsoft.com/office/officeart/2005/8/layout/hierarchy4"/>
    <dgm:cxn modelId="{0C950A7A-1654-904F-86B2-0ED4755CFFB4}" type="presParOf" srcId="{66C8669D-7701-244E-9F1E-FFCF45AF7577}" destId="{C663832B-2014-A34E-A540-AEC6E6BFB41D}" srcOrd="1" destOrd="0" presId="urn:microsoft.com/office/officeart/2005/8/layout/hierarchy4"/>
    <dgm:cxn modelId="{0E783778-3C02-E942-8C53-7B86A0652923}" type="presParOf" srcId="{9A358133-2778-7042-A396-C3EFBE597A0F}" destId="{CD3B342B-6EA2-2748-9150-475847AE8B77}" srcOrd="1" destOrd="0" presId="urn:microsoft.com/office/officeart/2005/8/layout/hierarchy4"/>
    <dgm:cxn modelId="{749532AD-5EF0-8241-BEA2-9392DFA30A74}" type="presParOf" srcId="{9A358133-2778-7042-A396-C3EFBE597A0F}" destId="{338A82B3-0CA2-DA41-A38E-263347501A49}" srcOrd="2" destOrd="0" presId="urn:microsoft.com/office/officeart/2005/8/layout/hierarchy4"/>
    <dgm:cxn modelId="{3A664B5D-0752-7947-9C49-952657DB5527}" type="presParOf" srcId="{338A82B3-0CA2-DA41-A38E-263347501A49}" destId="{1BCECF23-D9FE-ED45-A127-A7E8DCDB0DC9}" srcOrd="0" destOrd="0" presId="urn:microsoft.com/office/officeart/2005/8/layout/hierarchy4"/>
    <dgm:cxn modelId="{F7FD3935-6684-6E4F-9C5B-3DB0757C7060}" type="presParOf" srcId="{338A82B3-0CA2-DA41-A38E-263347501A49}" destId="{CB828FF6-3A04-304E-93FB-E521101CAF84}" srcOrd="1" destOrd="0" presId="urn:microsoft.com/office/officeart/2005/8/layout/hierarchy4"/>
    <dgm:cxn modelId="{3AD2578A-9AE1-2847-A2AF-1950EF972EB5}" type="presParOf" srcId="{338A82B3-0CA2-DA41-A38E-263347501A49}" destId="{AEDC68F7-3851-0E4B-B185-7CA4839F95B9}" srcOrd="2" destOrd="0" presId="urn:microsoft.com/office/officeart/2005/8/layout/hierarchy4"/>
    <dgm:cxn modelId="{702CA03F-CCB4-E946-95C6-582CC921B72A}" type="presParOf" srcId="{AEDC68F7-3851-0E4B-B185-7CA4839F95B9}" destId="{F6CCE5E4-C880-EA45-957D-86D585B70021}" srcOrd="0" destOrd="0" presId="urn:microsoft.com/office/officeart/2005/8/layout/hierarchy4"/>
    <dgm:cxn modelId="{8F040A5D-DF38-2647-AF3A-10210E3562F7}" type="presParOf" srcId="{F6CCE5E4-C880-EA45-957D-86D585B70021}" destId="{49B734B6-0FB9-384B-B8DC-C4AFE2BFAD7A}" srcOrd="0" destOrd="0" presId="urn:microsoft.com/office/officeart/2005/8/layout/hierarchy4"/>
    <dgm:cxn modelId="{C2FF51CF-EB78-E848-BEF8-45D2222A381B}" type="presParOf" srcId="{F6CCE5E4-C880-EA45-957D-86D585B70021}" destId="{06CEB102-88D1-6F4C-9D35-AD7CA6F53F20}" srcOrd="1" destOrd="0" presId="urn:microsoft.com/office/officeart/2005/8/layout/hierarchy4"/>
    <dgm:cxn modelId="{5C71A618-49D1-134C-9891-4C9A0CEA09F1}" type="presParOf" srcId="{F6CCE5E4-C880-EA45-957D-86D585B70021}" destId="{5A028954-7A19-054B-9789-D6194FE40D49}" srcOrd="2" destOrd="0" presId="urn:microsoft.com/office/officeart/2005/8/layout/hierarchy4"/>
    <dgm:cxn modelId="{705DFF4E-27EE-9D4D-9A6E-8A45EA574CD4}" type="presParOf" srcId="{5A028954-7A19-054B-9789-D6194FE40D49}" destId="{282F6889-E144-EE45-BDC3-949348A19F7E}" srcOrd="0" destOrd="0" presId="urn:microsoft.com/office/officeart/2005/8/layout/hierarchy4"/>
    <dgm:cxn modelId="{CED3B2E0-E9AE-0B47-8261-318C60737B1A}" type="presParOf" srcId="{282F6889-E144-EE45-BDC3-949348A19F7E}" destId="{11229AA4-01CE-B74A-9ADC-87C6AA045F6A}" srcOrd="0" destOrd="0" presId="urn:microsoft.com/office/officeart/2005/8/layout/hierarchy4"/>
    <dgm:cxn modelId="{D616EA46-A6FB-494F-8541-436412199365}" type="presParOf" srcId="{282F6889-E144-EE45-BDC3-949348A19F7E}" destId="{8FF841D2-728E-B245-8A93-5A88A012C003}"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3ED88-10F6-614D-AF3A-3390B9E8A683}">
      <dsp:nvSpPr>
        <dsp:cNvPr id="0" name=""/>
        <dsp:cNvSpPr/>
      </dsp:nvSpPr>
      <dsp:spPr>
        <a:xfrm>
          <a:off x="1057677" y="2005"/>
          <a:ext cx="4285444" cy="847516"/>
        </a:xfrm>
        <a:prstGeom prst="roundRect">
          <a:avLst>
            <a:gd name="adj" fmla="val 10000"/>
          </a:avLst>
        </a:prstGeom>
        <a:solidFill>
          <a:schemeClr val="bg1"/>
        </a:solidFill>
        <a:ln w="12700" cap="flat" cmpd="sng" algn="ctr">
          <a:solidFill>
            <a:srgbClr val="4A77E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1"/>
              </a:solidFill>
              <a:latin typeface="Arial" panose="020B0604020202020204" pitchFamily="34" charset="0"/>
              <a:cs typeface="Arial" panose="020B0604020202020204" pitchFamily="34" charset="0"/>
            </a:rPr>
            <a:t>Assets</a:t>
          </a:r>
        </a:p>
      </dsp:txBody>
      <dsp:txXfrm>
        <a:off x="1082500" y="26828"/>
        <a:ext cx="4235798" cy="797870"/>
      </dsp:txXfrm>
    </dsp:sp>
    <dsp:sp modelId="{2D88E928-0226-BD48-9EDF-0C1073E77850}">
      <dsp:nvSpPr>
        <dsp:cNvPr id="0" name=""/>
        <dsp:cNvSpPr/>
      </dsp:nvSpPr>
      <dsp:spPr>
        <a:xfrm>
          <a:off x="5355" y="1130256"/>
          <a:ext cx="3066261" cy="2585830"/>
        </a:xfrm>
        <a:prstGeom prst="roundRect">
          <a:avLst>
            <a:gd name="adj" fmla="val 10000"/>
          </a:avLst>
        </a:prstGeom>
        <a:solidFill>
          <a:schemeClr val="bg1"/>
        </a:solidFill>
        <a:ln w="12700" cap="flat" cmpd="sng" algn="ctr">
          <a:solidFill>
            <a:srgbClr val="4A77E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1" kern="1200" dirty="0">
              <a:solidFill>
                <a:schemeClr val="accent1"/>
              </a:solidFill>
              <a:latin typeface="Arial" panose="020B0604020202020204" pitchFamily="34" charset="0"/>
              <a:cs typeface="Arial" panose="020B0604020202020204" pitchFamily="34" charset="0"/>
            </a:rPr>
            <a:t>Jointly Owned Assets</a:t>
          </a:r>
          <a:br>
            <a:rPr lang="en-US" sz="2000" b="1" kern="1200" dirty="0">
              <a:solidFill>
                <a:schemeClr val="accent1"/>
              </a:solidFill>
              <a:latin typeface="Arial" panose="020B0604020202020204" pitchFamily="34" charset="0"/>
              <a:cs typeface="Arial" panose="020B0604020202020204" pitchFamily="34" charset="0"/>
            </a:rPr>
          </a:br>
          <a:br>
            <a:rPr lang="en-US" sz="2000" b="1" kern="1200" dirty="0">
              <a:solidFill>
                <a:schemeClr val="accent1"/>
              </a:solidFill>
              <a:latin typeface="Arial" panose="020B0604020202020204" pitchFamily="34" charset="0"/>
              <a:cs typeface="Arial" panose="020B0604020202020204" pitchFamily="34" charset="0"/>
            </a:rPr>
          </a:br>
          <a:r>
            <a:rPr lang="en-US" sz="2000" b="1" kern="1200" dirty="0">
              <a:solidFill>
                <a:schemeClr val="accent1"/>
              </a:solidFill>
              <a:latin typeface="Arial" panose="020B0604020202020204" pitchFamily="34" charset="0"/>
              <a:cs typeface="Arial" panose="020B0604020202020204" pitchFamily="34" charset="0"/>
            </a:rPr>
            <a:t>IRAs</a:t>
          </a:r>
          <a:br>
            <a:rPr lang="en-US" sz="2000" b="1" kern="1200" dirty="0">
              <a:solidFill>
                <a:schemeClr val="accent1"/>
              </a:solidFill>
              <a:latin typeface="Arial" panose="020B0604020202020204" pitchFamily="34" charset="0"/>
              <a:cs typeface="Arial" panose="020B0604020202020204" pitchFamily="34" charset="0"/>
            </a:rPr>
          </a:br>
          <a:br>
            <a:rPr lang="en-US" sz="2000" b="1" kern="1200" dirty="0">
              <a:solidFill>
                <a:schemeClr val="accent1"/>
              </a:solidFill>
              <a:latin typeface="Arial" panose="020B0604020202020204" pitchFamily="34" charset="0"/>
              <a:cs typeface="Arial" panose="020B0604020202020204" pitchFamily="34" charset="0"/>
            </a:rPr>
          </a:br>
          <a:r>
            <a:rPr lang="en-US" sz="2000" b="1" kern="1200" dirty="0">
              <a:solidFill>
                <a:schemeClr val="accent1"/>
              </a:solidFill>
              <a:latin typeface="Arial" panose="020B0604020202020204" pitchFamily="34" charset="0"/>
              <a:cs typeface="Arial" panose="020B0604020202020204" pitchFamily="34" charset="0"/>
            </a:rPr>
            <a:t>Accounts with a named beneficiary</a:t>
          </a:r>
        </a:p>
      </dsp:txBody>
      <dsp:txXfrm>
        <a:off x="81091" y="1205992"/>
        <a:ext cx="2914789" cy="2434358"/>
      </dsp:txXfrm>
    </dsp:sp>
    <dsp:sp modelId="{0F98FA7E-5EDE-C842-BE47-FAFDEA4DE64F}">
      <dsp:nvSpPr>
        <dsp:cNvPr id="0" name=""/>
        <dsp:cNvSpPr/>
      </dsp:nvSpPr>
      <dsp:spPr>
        <a:xfrm>
          <a:off x="5355" y="3996822"/>
          <a:ext cx="3066261" cy="1392610"/>
        </a:xfrm>
        <a:prstGeom prst="roundRect">
          <a:avLst>
            <a:gd name="adj" fmla="val 10000"/>
          </a:avLst>
        </a:prstGeom>
        <a:solidFill>
          <a:schemeClr val="bg1"/>
        </a:solidFill>
        <a:ln w="12700" cap="flat" cmpd="sng" algn="ctr">
          <a:solidFill>
            <a:srgbClr val="4A77E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1"/>
              </a:solidFill>
              <a:latin typeface="Arial" panose="020B0604020202020204" pitchFamily="34" charset="0"/>
              <a:cs typeface="Arial" panose="020B0604020202020204" pitchFamily="34" charset="0"/>
            </a:rPr>
            <a:t>Directly to Heirs </a:t>
          </a:r>
          <a:br>
            <a:rPr lang="en-US" sz="2000" b="1" kern="1200" dirty="0">
              <a:solidFill>
                <a:schemeClr val="accent1"/>
              </a:solidFill>
              <a:latin typeface="Arial" panose="020B0604020202020204" pitchFamily="34" charset="0"/>
              <a:cs typeface="Arial" panose="020B0604020202020204" pitchFamily="34" charset="0"/>
            </a:rPr>
          </a:br>
          <a:r>
            <a:rPr lang="en-US" sz="2000" b="1" kern="1200" dirty="0">
              <a:solidFill>
                <a:schemeClr val="accent1"/>
              </a:solidFill>
              <a:latin typeface="Arial" panose="020B0604020202020204" pitchFamily="34" charset="0"/>
              <a:cs typeface="Arial" panose="020B0604020202020204" pitchFamily="34" charset="0"/>
            </a:rPr>
            <a:t>(Operation of Law)</a:t>
          </a:r>
        </a:p>
      </dsp:txBody>
      <dsp:txXfrm>
        <a:off x="46143" y="4037610"/>
        <a:ext cx="2984685" cy="1311034"/>
      </dsp:txXfrm>
    </dsp:sp>
    <dsp:sp modelId="{1BCECF23-D9FE-ED45-A127-A7E8DCDB0DC9}">
      <dsp:nvSpPr>
        <dsp:cNvPr id="0" name=""/>
        <dsp:cNvSpPr/>
      </dsp:nvSpPr>
      <dsp:spPr>
        <a:xfrm>
          <a:off x="3329182" y="1130256"/>
          <a:ext cx="3066261" cy="960512"/>
        </a:xfrm>
        <a:prstGeom prst="roundRect">
          <a:avLst>
            <a:gd name="adj" fmla="val 10000"/>
          </a:avLst>
        </a:prstGeom>
        <a:solidFill>
          <a:schemeClr val="bg1"/>
        </a:solidFill>
        <a:ln w="12700" cap="flat" cmpd="sng" algn="ctr">
          <a:solidFill>
            <a:srgbClr val="4A77E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1"/>
              </a:solidFill>
              <a:latin typeface="Arial" panose="020B0604020202020204" pitchFamily="34" charset="0"/>
              <a:cs typeface="Arial" panose="020B0604020202020204" pitchFamily="34" charset="0"/>
            </a:rPr>
            <a:t>All other assets</a:t>
          </a:r>
        </a:p>
      </dsp:txBody>
      <dsp:txXfrm>
        <a:off x="3357314" y="1158388"/>
        <a:ext cx="3009997" cy="904248"/>
      </dsp:txXfrm>
    </dsp:sp>
    <dsp:sp modelId="{49B734B6-0FB9-384B-B8DC-C4AFE2BFAD7A}">
      <dsp:nvSpPr>
        <dsp:cNvPr id="0" name=""/>
        <dsp:cNvSpPr/>
      </dsp:nvSpPr>
      <dsp:spPr>
        <a:xfrm>
          <a:off x="3290946" y="2296031"/>
          <a:ext cx="3066261" cy="954347"/>
        </a:xfrm>
        <a:prstGeom prst="roundRect">
          <a:avLst>
            <a:gd name="adj" fmla="val 10000"/>
          </a:avLst>
        </a:prstGeom>
        <a:solidFill>
          <a:schemeClr val="bg1"/>
        </a:solidFill>
        <a:ln w="12700" cap="flat" cmpd="sng" algn="ctr">
          <a:solidFill>
            <a:srgbClr val="4A77E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1"/>
              </a:solidFill>
              <a:latin typeface="Arial" panose="020B0604020202020204" pitchFamily="34" charset="0"/>
              <a:cs typeface="Arial" panose="020B0604020202020204" pitchFamily="34" charset="0"/>
            </a:rPr>
            <a:t>Probate Court</a:t>
          </a:r>
        </a:p>
      </dsp:txBody>
      <dsp:txXfrm>
        <a:off x="3318898" y="2323983"/>
        <a:ext cx="3010357" cy="898443"/>
      </dsp:txXfrm>
    </dsp:sp>
    <dsp:sp modelId="{11229AA4-01CE-B74A-9ADC-87C6AA045F6A}">
      <dsp:nvSpPr>
        <dsp:cNvPr id="0" name=""/>
        <dsp:cNvSpPr/>
      </dsp:nvSpPr>
      <dsp:spPr>
        <a:xfrm>
          <a:off x="3329182" y="3606587"/>
          <a:ext cx="3066261" cy="1774543"/>
        </a:xfrm>
        <a:prstGeom prst="roundRect">
          <a:avLst>
            <a:gd name="adj" fmla="val 10000"/>
          </a:avLst>
        </a:prstGeom>
        <a:solidFill>
          <a:schemeClr val="bg1"/>
        </a:solidFill>
        <a:ln w="12700" cap="flat" cmpd="sng" algn="ctr">
          <a:solidFill>
            <a:srgbClr val="4A77E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1"/>
              </a:solidFill>
              <a:latin typeface="Arial" panose="020B0604020202020204" pitchFamily="34" charset="0"/>
              <a:cs typeface="Arial" panose="020B0604020202020204" pitchFamily="34" charset="0"/>
            </a:rPr>
            <a:t>Legal fees</a:t>
          </a:r>
          <a:br>
            <a:rPr lang="en-US" sz="2000" b="1" kern="1200" dirty="0">
              <a:solidFill>
                <a:schemeClr val="accent1"/>
              </a:solidFill>
              <a:latin typeface="Arial" panose="020B0604020202020204" pitchFamily="34" charset="0"/>
              <a:cs typeface="Arial" panose="020B0604020202020204" pitchFamily="34" charset="0"/>
            </a:rPr>
          </a:br>
          <a:br>
            <a:rPr lang="en-US" sz="2000" b="1" kern="1200" dirty="0">
              <a:solidFill>
                <a:schemeClr val="accent1"/>
              </a:solidFill>
              <a:latin typeface="Arial" panose="020B0604020202020204" pitchFamily="34" charset="0"/>
              <a:cs typeface="Arial" panose="020B0604020202020204" pitchFamily="34" charset="0"/>
            </a:rPr>
          </a:br>
          <a:r>
            <a:rPr lang="en-US" sz="2000" b="1" kern="1200" dirty="0">
              <a:solidFill>
                <a:schemeClr val="accent1"/>
              </a:solidFill>
              <a:latin typeface="Arial" panose="020B0604020202020204" pitchFamily="34" charset="0"/>
              <a:cs typeface="Arial" panose="020B0604020202020204" pitchFamily="34" charset="0"/>
            </a:rPr>
            <a:t>Time Delays</a:t>
          </a:r>
          <a:br>
            <a:rPr lang="en-US" sz="2000" b="1" kern="1200" dirty="0">
              <a:solidFill>
                <a:schemeClr val="accent1"/>
              </a:solidFill>
              <a:latin typeface="Arial" panose="020B0604020202020204" pitchFamily="34" charset="0"/>
              <a:cs typeface="Arial" panose="020B0604020202020204" pitchFamily="34" charset="0"/>
            </a:rPr>
          </a:br>
          <a:br>
            <a:rPr lang="en-US" sz="2000" b="1" kern="1200" dirty="0">
              <a:solidFill>
                <a:schemeClr val="accent1"/>
              </a:solidFill>
              <a:latin typeface="Arial" panose="020B0604020202020204" pitchFamily="34" charset="0"/>
              <a:cs typeface="Arial" panose="020B0604020202020204" pitchFamily="34" charset="0"/>
            </a:rPr>
          </a:br>
          <a:r>
            <a:rPr lang="en-US" sz="2000" b="1" kern="1200" dirty="0">
              <a:solidFill>
                <a:schemeClr val="accent1"/>
              </a:solidFill>
              <a:latin typeface="Arial" panose="020B0604020202020204" pitchFamily="34" charset="0"/>
              <a:cs typeface="Arial" panose="020B0604020202020204" pitchFamily="34" charset="0"/>
            </a:rPr>
            <a:t>Public Inspection</a:t>
          </a:r>
        </a:p>
      </dsp:txBody>
      <dsp:txXfrm>
        <a:off x="3381157" y="3658562"/>
        <a:ext cx="2962311" cy="167059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11B04D-697E-5941-82FE-5417745480CC}" type="datetimeFigureOut">
              <a:rPr lang="en-US" smtClean="0"/>
              <a:t>3/11/26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401519-D7BC-EA4D-86B0-E293E5091131}" type="slidenum">
              <a:rPr lang="en-US" smtClean="0"/>
              <a:t>‹#›</a:t>
            </a:fld>
            <a:endParaRPr lang="en-US"/>
          </a:p>
        </p:txBody>
      </p:sp>
    </p:spTree>
    <p:extLst>
      <p:ext uri="{BB962C8B-B14F-4D97-AF65-F5344CB8AC3E}">
        <p14:creationId xmlns:p14="http://schemas.microsoft.com/office/powerpoint/2010/main" val="2690870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140722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33394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16</a:t>
            </a:fld>
            <a:endParaRPr lang="en-US"/>
          </a:p>
        </p:txBody>
      </p:sp>
    </p:spTree>
    <p:extLst>
      <p:ext uri="{BB962C8B-B14F-4D97-AF65-F5344CB8AC3E}">
        <p14:creationId xmlns:p14="http://schemas.microsoft.com/office/powerpoint/2010/main" val="13194297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17</a:t>
            </a:fld>
            <a:endParaRPr lang="en-US"/>
          </a:p>
        </p:txBody>
      </p:sp>
    </p:spTree>
    <p:extLst>
      <p:ext uri="{BB962C8B-B14F-4D97-AF65-F5344CB8AC3E}">
        <p14:creationId xmlns:p14="http://schemas.microsoft.com/office/powerpoint/2010/main" val="2147305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21</a:t>
            </a:fld>
            <a:endParaRPr lang="en-US"/>
          </a:p>
        </p:txBody>
      </p:sp>
    </p:spTree>
    <p:extLst>
      <p:ext uri="{BB962C8B-B14F-4D97-AF65-F5344CB8AC3E}">
        <p14:creationId xmlns:p14="http://schemas.microsoft.com/office/powerpoint/2010/main" val="1990143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22</a:t>
            </a:fld>
            <a:endParaRPr lang="en-US"/>
          </a:p>
        </p:txBody>
      </p:sp>
    </p:spTree>
    <p:extLst>
      <p:ext uri="{BB962C8B-B14F-4D97-AF65-F5344CB8AC3E}">
        <p14:creationId xmlns:p14="http://schemas.microsoft.com/office/powerpoint/2010/main" val="15858919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roadmap, knowing where you’re starting from and where you want to go</a:t>
            </a:r>
          </a:p>
        </p:txBody>
      </p:sp>
      <p:sp>
        <p:nvSpPr>
          <p:cNvPr id="4" name="Slide Number Placeholder 3"/>
          <p:cNvSpPr>
            <a:spLocks noGrp="1"/>
          </p:cNvSpPr>
          <p:nvPr>
            <p:ph type="sldNum" sz="quarter" idx="5"/>
          </p:nvPr>
        </p:nvSpPr>
        <p:spPr/>
        <p:txBody>
          <a:bodyPr/>
          <a:lstStyle/>
          <a:p>
            <a:fld id="{5F401519-D7BC-EA4D-86B0-E293E5091131}" type="slidenum">
              <a:rPr lang="en-US" smtClean="0"/>
              <a:t>36</a:t>
            </a:fld>
            <a:endParaRPr lang="en-US"/>
          </a:p>
        </p:txBody>
      </p:sp>
    </p:spTree>
    <p:extLst>
      <p:ext uri="{BB962C8B-B14F-4D97-AF65-F5344CB8AC3E}">
        <p14:creationId xmlns:p14="http://schemas.microsoft.com/office/powerpoint/2010/main" val="19413038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401519-D7BC-EA4D-86B0-E293E5091131}" type="slidenum">
              <a:rPr lang="en-US" smtClean="0"/>
              <a:t>37</a:t>
            </a:fld>
            <a:endParaRPr lang="en-US"/>
          </a:p>
        </p:txBody>
      </p:sp>
    </p:spTree>
    <p:extLst>
      <p:ext uri="{BB962C8B-B14F-4D97-AF65-F5344CB8AC3E}">
        <p14:creationId xmlns:p14="http://schemas.microsoft.com/office/powerpoint/2010/main" val="32459524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AAB868-59FF-25A1-B3E7-24B1C80785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61D01F-8F3D-5BCB-8E25-041BF391D3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A3BECE-FCF9-4C92-E787-F6C27F5699C5}"/>
              </a:ext>
            </a:extLst>
          </p:cNvPr>
          <p:cNvSpPr>
            <a:spLocks noGrp="1"/>
          </p:cNvSpPr>
          <p:nvPr>
            <p:ph type="body" idx="1"/>
          </p:nvPr>
        </p:nvSpPr>
        <p:spPr/>
        <p:txBody>
          <a:bodyPr/>
          <a:lstStyle/>
          <a:p>
            <a:r>
              <a:rPr lang="en-US" dirty="0"/>
              <a:t>The Two Phases…</a:t>
            </a:r>
            <a:r>
              <a:rPr lang="en-US" b="1" dirty="0"/>
              <a:t>CLICK</a:t>
            </a:r>
            <a:endParaRPr lang="en-US" b="0" dirty="0"/>
          </a:p>
          <a:p>
            <a:r>
              <a:rPr lang="en-US" b="0" dirty="0"/>
              <a:t>Accumulation, and </a:t>
            </a:r>
            <a:r>
              <a:rPr lang="en-US" b="1" dirty="0"/>
              <a:t>CLICK</a:t>
            </a:r>
            <a:endParaRPr lang="en-US" b="0" dirty="0"/>
          </a:p>
          <a:p>
            <a:r>
              <a:rPr lang="en-US" b="0" dirty="0"/>
              <a:t>Distribution</a:t>
            </a:r>
            <a:endParaRPr lang="en-US" dirty="0"/>
          </a:p>
        </p:txBody>
      </p:sp>
      <p:sp>
        <p:nvSpPr>
          <p:cNvPr id="4" name="Slide Number Placeholder 3">
            <a:extLst>
              <a:ext uri="{FF2B5EF4-FFF2-40B4-BE49-F238E27FC236}">
                <a16:creationId xmlns:a16="http://schemas.microsoft.com/office/drawing/2014/main" id="{73C302F2-106C-B325-E518-726174A72DF2}"/>
              </a:ext>
            </a:extLst>
          </p:cNvPr>
          <p:cNvSpPr>
            <a:spLocks noGrp="1"/>
          </p:cNvSpPr>
          <p:nvPr>
            <p:ph type="sldNum" sz="quarter" idx="5"/>
          </p:nvPr>
        </p:nvSpPr>
        <p:spPr/>
        <p:txBody>
          <a:bodyPr/>
          <a:lstStyle/>
          <a:p>
            <a:fld id="{4E95D901-39EE-C240-A41C-D13CBC497262}" type="slidenum">
              <a:rPr lang="en-US" smtClean="0"/>
              <a:t>44</a:t>
            </a:fld>
            <a:endParaRPr lang="en-US" dirty="0"/>
          </a:p>
        </p:txBody>
      </p:sp>
    </p:spTree>
    <p:extLst>
      <p:ext uri="{BB962C8B-B14F-4D97-AF65-F5344CB8AC3E}">
        <p14:creationId xmlns:p14="http://schemas.microsoft.com/office/powerpoint/2010/main" val="3036247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8C93C1D-8913-1443-A566-A63F808BA801}" type="slidenum">
              <a:rPr lang="en-US" smtClean="0"/>
              <a:t>45</a:t>
            </a:fld>
            <a:endParaRPr lang="en-US" dirty="0"/>
          </a:p>
        </p:txBody>
      </p:sp>
    </p:spTree>
    <p:extLst>
      <p:ext uri="{BB962C8B-B14F-4D97-AF65-F5344CB8AC3E}">
        <p14:creationId xmlns:p14="http://schemas.microsoft.com/office/powerpoint/2010/main" val="16424275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46</a:t>
            </a:fld>
            <a:endParaRPr lang="en-US"/>
          </a:p>
        </p:txBody>
      </p:sp>
    </p:spTree>
    <p:extLst>
      <p:ext uri="{BB962C8B-B14F-4D97-AF65-F5344CB8AC3E}">
        <p14:creationId xmlns:p14="http://schemas.microsoft.com/office/powerpoint/2010/main" val="2220759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48</a:t>
            </a:fld>
            <a:endParaRPr lang="en-US"/>
          </a:p>
        </p:txBody>
      </p:sp>
    </p:spTree>
    <p:extLst>
      <p:ext uri="{BB962C8B-B14F-4D97-AF65-F5344CB8AC3E}">
        <p14:creationId xmlns:p14="http://schemas.microsoft.com/office/powerpoint/2010/main" val="17937810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49</a:t>
            </a:fld>
            <a:endParaRPr lang="en-US"/>
          </a:p>
        </p:txBody>
      </p:sp>
    </p:spTree>
    <p:extLst>
      <p:ext uri="{BB962C8B-B14F-4D97-AF65-F5344CB8AC3E}">
        <p14:creationId xmlns:p14="http://schemas.microsoft.com/office/powerpoint/2010/main" val="38241868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50</a:t>
            </a:fld>
            <a:endParaRPr lang="en-US"/>
          </a:p>
        </p:txBody>
      </p:sp>
    </p:spTree>
    <p:extLst>
      <p:ext uri="{BB962C8B-B14F-4D97-AF65-F5344CB8AC3E}">
        <p14:creationId xmlns:p14="http://schemas.microsoft.com/office/powerpoint/2010/main" val="16178534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54</a:t>
            </a:fld>
            <a:endParaRPr lang="en-US"/>
          </a:p>
        </p:txBody>
      </p:sp>
    </p:spTree>
    <p:extLst>
      <p:ext uri="{BB962C8B-B14F-4D97-AF65-F5344CB8AC3E}">
        <p14:creationId xmlns:p14="http://schemas.microsoft.com/office/powerpoint/2010/main" val="33728829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55</a:t>
            </a:fld>
            <a:endParaRPr lang="en-US"/>
          </a:p>
        </p:txBody>
      </p:sp>
    </p:spTree>
    <p:extLst>
      <p:ext uri="{BB962C8B-B14F-4D97-AF65-F5344CB8AC3E}">
        <p14:creationId xmlns:p14="http://schemas.microsoft.com/office/powerpoint/2010/main" val="3746131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57</a:t>
            </a:fld>
            <a:endParaRPr lang="en-US"/>
          </a:p>
        </p:txBody>
      </p:sp>
    </p:spTree>
    <p:extLst>
      <p:ext uri="{BB962C8B-B14F-4D97-AF65-F5344CB8AC3E}">
        <p14:creationId xmlns:p14="http://schemas.microsoft.com/office/powerpoint/2010/main" val="40640338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58</a:t>
            </a:fld>
            <a:endParaRPr lang="en-US"/>
          </a:p>
        </p:txBody>
      </p:sp>
    </p:spTree>
    <p:extLst>
      <p:ext uri="{BB962C8B-B14F-4D97-AF65-F5344CB8AC3E}">
        <p14:creationId xmlns:p14="http://schemas.microsoft.com/office/powerpoint/2010/main" val="37117386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59</a:t>
            </a:fld>
            <a:endParaRPr lang="en-US"/>
          </a:p>
        </p:txBody>
      </p:sp>
    </p:spTree>
    <p:extLst>
      <p:ext uri="{BB962C8B-B14F-4D97-AF65-F5344CB8AC3E}">
        <p14:creationId xmlns:p14="http://schemas.microsoft.com/office/powerpoint/2010/main" val="19495616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61</a:t>
            </a:fld>
            <a:endParaRPr lang="en-US"/>
          </a:p>
        </p:txBody>
      </p:sp>
    </p:spTree>
    <p:extLst>
      <p:ext uri="{BB962C8B-B14F-4D97-AF65-F5344CB8AC3E}">
        <p14:creationId xmlns:p14="http://schemas.microsoft.com/office/powerpoint/2010/main" val="38158648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62</a:t>
            </a:fld>
            <a:endParaRPr lang="en-US"/>
          </a:p>
        </p:txBody>
      </p:sp>
    </p:spTree>
    <p:extLst>
      <p:ext uri="{BB962C8B-B14F-4D97-AF65-F5344CB8AC3E}">
        <p14:creationId xmlns:p14="http://schemas.microsoft.com/office/powerpoint/2010/main" val="5850832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63</a:t>
            </a:fld>
            <a:endParaRPr lang="en-US"/>
          </a:p>
        </p:txBody>
      </p:sp>
    </p:spTree>
    <p:extLst>
      <p:ext uri="{BB962C8B-B14F-4D97-AF65-F5344CB8AC3E}">
        <p14:creationId xmlns:p14="http://schemas.microsoft.com/office/powerpoint/2010/main" val="11791397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C2ABAE-26E2-1EDB-4BD1-2EA05CF873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8223DE-14BC-FDA6-B472-A596B6F9D4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09A5FE-F1B1-3B33-4B9A-0F1CA1A27C4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951BBCA-098A-8736-60D7-9A5E6874B8EF}"/>
              </a:ext>
            </a:extLst>
          </p:cNvPr>
          <p:cNvSpPr>
            <a:spLocks noGrp="1"/>
          </p:cNvSpPr>
          <p:nvPr>
            <p:ph type="sldNum" sz="quarter" idx="5"/>
          </p:nvPr>
        </p:nvSpPr>
        <p:spPr/>
        <p:txBody>
          <a:bodyPr/>
          <a:lstStyle/>
          <a:p>
            <a:fld id="{96874A09-FFF8-804C-B92E-08E1F18E6CC1}" type="slidenum">
              <a:rPr lang="en-US" smtClean="0"/>
              <a:t>67</a:t>
            </a:fld>
            <a:endParaRPr lang="en-US"/>
          </a:p>
        </p:txBody>
      </p:sp>
    </p:spTree>
    <p:extLst>
      <p:ext uri="{BB962C8B-B14F-4D97-AF65-F5344CB8AC3E}">
        <p14:creationId xmlns:p14="http://schemas.microsoft.com/office/powerpoint/2010/main" val="11547151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68</a:t>
            </a:fld>
            <a:endParaRPr lang="en-US"/>
          </a:p>
        </p:txBody>
      </p:sp>
    </p:spTree>
    <p:extLst>
      <p:ext uri="{BB962C8B-B14F-4D97-AF65-F5344CB8AC3E}">
        <p14:creationId xmlns:p14="http://schemas.microsoft.com/office/powerpoint/2010/main" val="42632811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69</a:t>
            </a:fld>
            <a:endParaRPr lang="en-US"/>
          </a:p>
        </p:txBody>
      </p:sp>
    </p:spTree>
    <p:extLst>
      <p:ext uri="{BB962C8B-B14F-4D97-AF65-F5344CB8AC3E}">
        <p14:creationId xmlns:p14="http://schemas.microsoft.com/office/powerpoint/2010/main" val="32638564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70</a:t>
            </a:fld>
            <a:endParaRPr lang="en-US"/>
          </a:p>
        </p:txBody>
      </p:sp>
    </p:spTree>
    <p:extLst>
      <p:ext uri="{BB962C8B-B14F-4D97-AF65-F5344CB8AC3E}">
        <p14:creationId xmlns:p14="http://schemas.microsoft.com/office/powerpoint/2010/main" val="32362570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72</a:t>
            </a:fld>
            <a:endParaRPr lang="en-US"/>
          </a:p>
        </p:txBody>
      </p:sp>
    </p:spTree>
    <p:extLst>
      <p:ext uri="{BB962C8B-B14F-4D97-AF65-F5344CB8AC3E}">
        <p14:creationId xmlns:p14="http://schemas.microsoft.com/office/powerpoint/2010/main" val="36956836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73</a:t>
            </a:fld>
            <a:endParaRPr lang="en-US"/>
          </a:p>
        </p:txBody>
      </p:sp>
    </p:spTree>
    <p:extLst>
      <p:ext uri="{BB962C8B-B14F-4D97-AF65-F5344CB8AC3E}">
        <p14:creationId xmlns:p14="http://schemas.microsoft.com/office/powerpoint/2010/main" val="38275303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874A09-FFF8-804C-B92E-08E1F18E6CC1}" type="slidenum">
              <a:rPr lang="en-US" smtClean="0"/>
              <a:t>74</a:t>
            </a:fld>
            <a:endParaRPr lang="en-US"/>
          </a:p>
        </p:txBody>
      </p:sp>
    </p:spTree>
    <p:extLst>
      <p:ext uri="{BB962C8B-B14F-4D97-AF65-F5344CB8AC3E}">
        <p14:creationId xmlns:p14="http://schemas.microsoft.com/office/powerpoint/2010/main" val="18687099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A0C13F-B10A-84FF-3723-671FA13957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6B8903-E680-A44D-C2BA-82D016AA12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0FDF84-91F4-6411-22AE-5AFABF28246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77AE5AC-F0E2-3FFC-6BFD-8B3808BD4AC3}"/>
              </a:ext>
            </a:extLst>
          </p:cNvPr>
          <p:cNvSpPr>
            <a:spLocks noGrp="1"/>
          </p:cNvSpPr>
          <p:nvPr>
            <p:ph type="sldNum" sz="quarter" idx="5"/>
          </p:nvPr>
        </p:nvSpPr>
        <p:spPr/>
        <p:txBody>
          <a:bodyPr/>
          <a:lstStyle/>
          <a:p>
            <a:fld id="{96874A09-FFF8-804C-B92E-08E1F18E6CC1}" type="slidenum">
              <a:rPr lang="en-US" smtClean="0"/>
              <a:t>75</a:t>
            </a:fld>
            <a:endParaRPr lang="en-US"/>
          </a:p>
        </p:txBody>
      </p:sp>
    </p:spTree>
    <p:extLst>
      <p:ext uri="{BB962C8B-B14F-4D97-AF65-F5344CB8AC3E}">
        <p14:creationId xmlns:p14="http://schemas.microsoft.com/office/powerpoint/2010/main" val="4312221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DB7E736-435D-4FD8-8178-FDC57DBEC6A4}" type="slidenum">
              <a:rPr lang="en-US" smtClean="0"/>
              <a:t>80</a:t>
            </a:fld>
            <a:endParaRPr lang="en-US" dirty="0"/>
          </a:p>
        </p:txBody>
      </p:sp>
    </p:spTree>
    <p:extLst>
      <p:ext uri="{BB962C8B-B14F-4D97-AF65-F5344CB8AC3E}">
        <p14:creationId xmlns:p14="http://schemas.microsoft.com/office/powerpoint/2010/main" val="264793682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DB7E736-435D-4FD8-8178-FDC57DBEC6A4}" type="slidenum">
              <a:rPr lang="en-US" smtClean="0"/>
              <a:t>81</a:t>
            </a:fld>
            <a:endParaRPr lang="en-US" dirty="0"/>
          </a:p>
        </p:txBody>
      </p:sp>
    </p:spTree>
    <p:extLst>
      <p:ext uri="{BB962C8B-B14F-4D97-AF65-F5344CB8AC3E}">
        <p14:creationId xmlns:p14="http://schemas.microsoft.com/office/powerpoint/2010/main" val="40631674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FCDFDF-26E8-3685-F284-75C110A9C4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A24477-FF5D-E560-A97E-5F1A50E5E8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8D9791-319C-DA25-F451-B2621F951386}"/>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D776C096-7FE1-61AE-B21A-7D7142CA8356}"/>
              </a:ext>
            </a:extLst>
          </p:cNvPr>
          <p:cNvSpPr>
            <a:spLocks noGrp="1"/>
          </p:cNvSpPr>
          <p:nvPr>
            <p:ph type="sldNum" sz="quarter" idx="5"/>
          </p:nvPr>
        </p:nvSpPr>
        <p:spPr/>
        <p:txBody>
          <a:bodyPr/>
          <a:lstStyle/>
          <a:p>
            <a:fld id="{1DB7E736-435D-4FD8-8178-FDC57DBEC6A4}" type="slidenum">
              <a:rPr lang="en-US" smtClean="0"/>
              <a:t>82</a:t>
            </a:fld>
            <a:endParaRPr lang="en-US" dirty="0"/>
          </a:p>
        </p:txBody>
      </p:sp>
    </p:spTree>
    <p:extLst>
      <p:ext uri="{BB962C8B-B14F-4D97-AF65-F5344CB8AC3E}">
        <p14:creationId xmlns:p14="http://schemas.microsoft.com/office/powerpoint/2010/main" val="34242978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CCFBD1-FF1C-09DC-F7C5-468925F0C9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6A42B8-F154-F98E-944A-2B16E760F7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F9BCE5-6396-FCB5-C41C-88FB60041841}"/>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7CDE7F9-8852-EB76-E7BE-AB849A018B8C}"/>
              </a:ext>
            </a:extLst>
          </p:cNvPr>
          <p:cNvSpPr>
            <a:spLocks noGrp="1"/>
          </p:cNvSpPr>
          <p:nvPr>
            <p:ph type="sldNum" sz="quarter" idx="5"/>
          </p:nvPr>
        </p:nvSpPr>
        <p:spPr/>
        <p:txBody>
          <a:bodyPr/>
          <a:lstStyle/>
          <a:p>
            <a:fld id="{1DB7E736-435D-4FD8-8178-FDC57DBEC6A4}" type="slidenum">
              <a:rPr lang="en-US" smtClean="0"/>
              <a:t>83</a:t>
            </a:fld>
            <a:endParaRPr lang="en-US" dirty="0"/>
          </a:p>
        </p:txBody>
      </p:sp>
    </p:spTree>
    <p:extLst>
      <p:ext uri="{BB962C8B-B14F-4D97-AF65-F5344CB8AC3E}">
        <p14:creationId xmlns:p14="http://schemas.microsoft.com/office/powerpoint/2010/main" val="10488037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DB7E736-435D-4FD8-8178-FDC57DBEC6A4}" type="slidenum">
              <a:rPr lang="en-US" smtClean="0"/>
              <a:t>84</a:t>
            </a:fld>
            <a:endParaRPr lang="en-US" dirty="0"/>
          </a:p>
        </p:txBody>
      </p:sp>
    </p:spTree>
    <p:extLst>
      <p:ext uri="{BB962C8B-B14F-4D97-AF65-F5344CB8AC3E}">
        <p14:creationId xmlns:p14="http://schemas.microsoft.com/office/powerpoint/2010/main" val="35940521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5FBEF-4DDD-D2EB-FB9D-9EB2C35B3D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B614DA-C8C7-074B-E348-845AB2EB0A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5C0B3E-27D5-3ACF-B0A0-7404980CCF4F}"/>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1AB9BD7-3408-8CE3-5E03-22B6091BBDC2}"/>
              </a:ext>
            </a:extLst>
          </p:cNvPr>
          <p:cNvSpPr>
            <a:spLocks noGrp="1"/>
          </p:cNvSpPr>
          <p:nvPr>
            <p:ph type="sldNum" sz="quarter" idx="5"/>
          </p:nvPr>
        </p:nvSpPr>
        <p:spPr/>
        <p:txBody>
          <a:bodyPr/>
          <a:lstStyle/>
          <a:p>
            <a:fld id="{1DB7E736-435D-4FD8-8178-FDC57DBEC6A4}" type="slidenum">
              <a:rPr lang="en-US" smtClean="0"/>
              <a:t>85</a:t>
            </a:fld>
            <a:endParaRPr lang="en-US" dirty="0"/>
          </a:p>
        </p:txBody>
      </p:sp>
    </p:spTree>
    <p:extLst>
      <p:ext uri="{BB962C8B-B14F-4D97-AF65-F5344CB8AC3E}">
        <p14:creationId xmlns:p14="http://schemas.microsoft.com/office/powerpoint/2010/main" val="41104830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FB4F76-8E74-E412-631E-75B3BBCD69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4E7AB1-4588-7707-FDB5-1FC1937CCA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08C96C-8E72-8F11-D084-A70E92FEF51F}"/>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DD1193FE-8DD5-23AF-542F-CE8EBE11E992}"/>
              </a:ext>
            </a:extLst>
          </p:cNvPr>
          <p:cNvSpPr>
            <a:spLocks noGrp="1"/>
          </p:cNvSpPr>
          <p:nvPr>
            <p:ph type="sldNum" sz="quarter" idx="5"/>
          </p:nvPr>
        </p:nvSpPr>
        <p:spPr/>
        <p:txBody>
          <a:bodyPr/>
          <a:lstStyle/>
          <a:p>
            <a:fld id="{1DB7E736-435D-4FD8-8178-FDC57DBEC6A4}" type="slidenum">
              <a:rPr lang="en-US" smtClean="0"/>
              <a:t>86</a:t>
            </a:fld>
            <a:endParaRPr lang="en-US" dirty="0"/>
          </a:p>
        </p:txBody>
      </p:sp>
    </p:spTree>
    <p:extLst>
      <p:ext uri="{BB962C8B-B14F-4D97-AF65-F5344CB8AC3E}">
        <p14:creationId xmlns:p14="http://schemas.microsoft.com/office/powerpoint/2010/main" val="201581087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014A0-DE75-6179-F7BB-FA0A5C6950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22F709-1D69-E35B-7F23-9EA78B5420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0514CE-6072-737A-C5CE-5B5C3914DDBC}"/>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22501DA-5685-1F47-AD8C-300F8FE94DA0}"/>
              </a:ext>
            </a:extLst>
          </p:cNvPr>
          <p:cNvSpPr>
            <a:spLocks noGrp="1"/>
          </p:cNvSpPr>
          <p:nvPr>
            <p:ph type="sldNum" sz="quarter" idx="5"/>
          </p:nvPr>
        </p:nvSpPr>
        <p:spPr/>
        <p:txBody>
          <a:bodyPr/>
          <a:lstStyle/>
          <a:p>
            <a:fld id="{1DB7E736-435D-4FD8-8178-FDC57DBEC6A4}" type="slidenum">
              <a:rPr lang="en-US" smtClean="0"/>
              <a:t>87</a:t>
            </a:fld>
            <a:endParaRPr lang="en-US" dirty="0"/>
          </a:p>
        </p:txBody>
      </p:sp>
    </p:spTree>
    <p:extLst>
      <p:ext uri="{BB962C8B-B14F-4D97-AF65-F5344CB8AC3E}">
        <p14:creationId xmlns:p14="http://schemas.microsoft.com/office/powerpoint/2010/main" val="1053259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C7E07-EBF3-800B-DE68-60A5DB28DF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4C3753-F163-8EC6-F3B3-8AB15ED707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0662AD-209E-B156-7D0C-D5EC35D38906}"/>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776E799-8719-27DC-6A13-5D99C004D62D}"/>
              </a:ext>
            </a:extLst>
          </p:cNvPr>
          <p:cNvSpPr>
            <a:spLocks noGrp="1"/>
          </p:cNvSpPr>
          <p:nvPr>
            <p:ph type="sldNum" sz="quarter" idx="5"/>
          </p:nvPr>
        </p:nvSpPr>
        <p:spPr/>
        <p:txBody>
          <a:bodyPr/>
          <a:lstStyle/>
          <a:p>
            <a:fld id="{1DB7E736-435D-4FD8-8178-FDC57DBEC6A4}" type="slidenum">
              <a:rPr lang="en-US" smtClean="0"/>
              <a:t>88</a:t>
            </a:fld>
            <a:endParaRPr lang="en-US" dirty="0"/>
          </a:p>
        </p:txBody>
      </p:sp>
    </p:spTree>
    <p:extLst>
      <p:ext uri="{BB962C8B-B14F-4D97-AF65-F5344CB8AC3E}">
        <p14:creationId xmlns:p14="http://schemas.microsoft.com/office/powerpoint/2010/main" val="17358909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FC1D1-B28F-EA0F-21DA-C2D832A0C8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538CFB-4686-03B3-1FA3-9E1737D93E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701E7D-E3BE-F6DD-E118-838BF176F778}"/>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B8BE8F98-88C7-14CE-397F-BB68389EDBFA}"/>
              </a:ext>
            </a:extLst>
          </p:cNvPr>
          <p:cNvSpPr>
            <a:spLocks noGrp="1"/>
          </p:cNvSpPr>
          <p:nvPr>
            <p:ph type="sldNum" sz="quarter" idx="5"/>
          </p:nvPr>
        </p:nvSpPr>
        <p:spPr/>
        <p:txBody>
          <a:bodyPr/>
          <a:lstStyle/>
          <a:p>
            <a:fld id="{1DB7E736-435D-4FD8-8178-FDC57DBEC6A4}" type="slidenum">
              <a:rPr lang="en-US" smtClean="0"/>
              <a:t>92</a:t>
            </a:fld>
            <a:endParaRPr lang="en-US" dirty="0"/>
          </a:p>
        </p:txBody>
      </p:sp>
    </p:spTree>
    <p:extLst>
      <p:ext uri="{BB962C8B-B14F-4D97-AF65-F5344CB8AC3E}">
        <p14:creationId xmlns:p14="http://schemas.microsoft.com/office/powerpoint/2010/main" val="2998154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6326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0BBF7-6413-5963-0962-32912141BAE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DE8376F-AC7D-58A6-AC14-239A760A84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9928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91817-60AD-448D-4AB2-1B658A5AB5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BE58898-BA05-756A-9403-8EF14E7EED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932539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D9A7D-8150-E30E-C3DC-59D0A169E16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1D42F9D-D767-27A9-1DAA-7275C34D95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1656DFF-D7F5-3FA0-B3FF-290E0E21AB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82494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D5578-D056-9D84-157F-0A614A3DFE8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976DFEE-33D8-7BD6-6529-B02EBC09DC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958A2F-1560-10B8-5D95-496B9A8105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6965701-C3FF-1A1C-3E6E-16DB0811AC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24951C6-9213-FCAC-3C8B-2C9DB93DC5A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1350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0E87A-6829-208D-6A8E-37FE1BDCA14D}"/>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9104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8822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0445A-E395-3A61-6EE0-E4667E7F7C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7871AD7-2292-15DA-23A5-9D7CA26435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5D9819-999B-7B25-180F-493690250A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88154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C2EBF-7054-82AB-3A2C-79EC7712C6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7376EE5-93B8-C4DB-A82C-4893D47955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20E6367-718A-05BE-C009-6A46006116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52989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19DBE-721F-92A5-DC4D-54D696C0AB5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F82134-0C98-353F-BAA3-EF5303F35C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A798A5-6A38-AC2E-DDE3-136463908C6D}"/>
              </a:ext>
            </a:extLst>
          </p:cNvPr>
          <p:cNvSpPr>
            <a:spLocks noGrp="1"/>
          </p:cNvSpPr>
          <p:nvPr>
            <p:ph type="dt" sz="half" idx="10"/>
          </p:nvPr>
        </p:nvSpPr>
        <p:spPr>
          <a:xfrm>
            <a:off x="838200" y="6356350"/>
            <a:ext cx="2743200" cy="365125"/>
          </a:xfrm>
          <a:prstGeom prst="rect">
            <a:avLst/>
          </a:prstGeom>
        </p:spPr>
        <p:txBody>
          <a:bodyPr/>
          <a:lstStyle/>
          <a:p>
            <a:fld id="{05D7CE0A-1590-CF45-AC1F-E9517D08EA14}" type="datetimeFigureOut">
              <a:rPr lang="en-US" smtClean="0"/>
              <a:t>3/11/26</a:t>
            </a:fld>
            <a:endParaRPr lang="en-US"/>
          </a:p>
        </p:txBody>
      </p:sp>
      <p:sp>
        <p:nvSpPr>
          <p:cNvPr id="5" name="Footer Placeholder 4">
            <a:extLst>
              <a:ext uri="{FF2B5EF4-FFF2-40B4-BE49-F238E27FC236}">
                <a16:creationId xmlns:a16="http://schemas.microsoft.com/office/drawing/2014/main" id="{3E989D91-388B-1B7A-520E-ECEF1EC377F3}"/>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747194C-C0AD-17D0-B542-672815B8E53C}"/>
              </a:ext>
            </a:extLst>
          </p:cNvPr>
          <p:cNvSpPr>
            <a:spLocks noGrp="1"/>
          </p:cNvSpPr>
          <p:nvPr>
            <p:ph type="sldNum" sz="quarter" idx="12"/>
          </p:nvPr>
        </p:nvSpPr>
        <p:spPr>
          <a:xfrm>
            <a:off x="8610600" y="6356350"/>
            <a:ext cx="2743200" cy="365125"/>
          </a:xfrm>
          <a:prstGeom prst="rect">
            <a:avLst/>
          </a:prstGeom>
        </p:spPr>
        <p:txBody>
          <a:bodyPr/>
          <a:lstStyle/>
          <a:p>
            <a:fld id="{C9738EBA-BF77-E740-9DA6-900D7ACD8D7E}" type="slidenum">
              <a:rPr lang="en-US" smtClean="0"/>
              <a:t>‹#›</a:t>
            </a:fld>
            <a:endParaRPr lang="en-US"/>
          </a:p>
        </p:txBody>
      </p:sp>
    </p:spTree>
    <p:extLst>
      <p:ext uri="{BB962C8B-B14F-4D97-AF65-F5344CB8AC3E}">
        <p14:creationId xmlns:p14="http://schemas.microsoft.com/office/powerpoint/2010/main" val="2886011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CA432E-F39D-756C-FF6E-4AD45BDECCE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C41419A-E5CD-60C1-2EAE-FBA3B18608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3C5738-2F02-31BC-DD98-A0E82AE7F64F}"/>
              </a:ext>
            </a:extLst>
          </p:cNvPr>
          <p:cNvSpPr>
            <a:spLocks noGrp="1"/>
          </p:cNvSpPr>
          <p:nvPr>
            <p:ph type="dt" sz="half" idx="10"/>
          </p:nvPr>
        </p:nvSpPr>
        <p:spPr>
          <a:xfrm>
            <a:off x="838200" y="6356350"/>
            <a:ext cx="2743200" cy="365125"/>
          </a:xfrm>
          <a:prstGeom prst="rect">
            <a:avLst/>
          </a:prstGeom>
        </p:spPr>
        <p:txBody>
          <a:bodyPr/>
          <a:lstStyle/>
          <a:p>
            <a:fld id="{05D7CE0A-1590-CF45-AC1F-E9517D08EA14}" type="datetimeFigureOut">
              <a:rPr lang="en-US" smtClean="0"/>
              <a:t>3/11/26</a:t>
            </a:fld>
            <a:endParaRPr lang="en-US"/>
          </a:p>
        </p:txBody>
      </p:sp>
      <p:sp>
        <p:nvSpPr>
          <p:cNvPr id="5" name="Footer Placeholder 4">
            <a:extLst>
              <a:ext uri="{FF2B5EF4-FFF2-40B4-BE49-F238E27FC236}">
                <a16:creationId xmlns:a16="http://schemas.microsoft.com/office/drawing/2014/main" id="{FD13B70A-238C-7FED-E7DF-598B1ABC9C3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B1CD832-78F5-6925-D86A-6F2146DBED73}"/>
              </a:ext>
            </a:extLst>
          </p:cNvPr>
          <p:cNvSpPr>
            <a:spLocks noGrp="1"/>
          </p:cNvSpPr>
          <p:nvPr>
            <p:ph type="sldNum" sz="quarter" idx="12"/>
          </p:nvPr>
        </p:nvSpPr>
        <p:spPr>
          <a:xfrm>
            <a:off x="8610600" y="6356350"/>
            <a:ext cx="2743200" cy="365125"/>
          </a:xfrm>
          <a:prstGeom prst="rect">
            <a:avLst/>
          </a:prstGeom>
        </p:spPr>
        <p:txBody>
          <a:bodyPr/>
          <a:lstStyle/>
          <a:p>
            <a:fld id="{C9738EBA-BF77-E740-9DA6-900D7ACD8D7E}" type="slidenum">
              <a:rPr lang="en-US" smtClean="0"/>
              <a:t>‹#›</a:t>
            </a:fld>
            <a:endParaRPr lang="en-US"/>
          </a:p>
        </p:txBody>
      </p:sp>
    </p:spTree>
    <p:extLst>
      <p:ext uri="{BB962C8B-B14F-4D97-AF65-F5344CB8AC3E}">
        <p14:creationId xmlns:p14="http://schemas.microsoft.com/office/powerpoint/2010/main" val="14200464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44345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AA817-890A-044B-63A8-5A46928A451C}"/>
              </a:ext>
            </a:extLst>
          </p:cNvPr>
          <p:cNvSpPr>
            <a:spLocks noGrp="1"/>
          </p:cNvSpPr>
          <p:nvPr>
            <p:ph type="title"/>
          </p:nvPr>
        </p:nvSpPr>
        <p:spPr/>
        <p:txBody>
          <a:bodyPr/>
          <a:lstStyle/>
          <a:p>
            <a:r>
              <a:rPr lang="en-US"/>
              <a:t>Click to edit Master title style</a:t>
            </a:r>
          </a:p>
        </p:txBody>
      </p:sp>
      <p:sp>
        <p:nvSpPr>
          <p:cNvPr id="3" name="Rectangle 2">
            <a:extLst>
              <a:ext uri="{FF2B5EF4-FFF2-40B4-BE49-F238E27FC236}">
                <a16:creationId xmlns:a16="http://schemas.microsoft.com/office/drawing/2014/main" id="{45F8806D-2CA3-EF7E-2C5B-228589C42BEE}"/>
              </a:ext>
            </a:extLst>
          </p:cNvPr>
          <p:cNvSpPr/>
          <p:nvPr userDrawn="1"/>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90558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912A3-B6B6-9EAB-6DCD-84F119A6A7D5}"/>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7F0DB17-34F4-C49E-AC8C-24EE0C4E35E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51434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0B46E-CF3D-B6EB-B5CB-8B9090D42B00}"/>
              </a:ext>
            </a:extLst>
          </p:cNvPr>
          <p:cNvSpPr>
            <a:spLocks noGrp="1"/>
          </p:cNvSpPr>
          <p:nvPr>
            <p:ph type="title" hasCustomPrompt="1"/>
          </p:nvPr>
        </p:nvSpPr>
        <p:spPr/>
        <p:txBody>
          <a:bodyPr/>
          <a:lstStyle>
            <a:lvl1pPr>
              <a:defRPr b="1" i="0">
                <a:latin typeface="Arial Nova Cond" panose="020F0502020204030204" pitchFamily="34" charset="0"/>
                <a:ea typeface="Roboto Condensed" panose="02000000000000000000" pitchFamily="2" charset="0"/>
                <a:cs typeface="Arial Nova Cond" panose="020F0502020204030204" pitchFamily="34" charset="0"/>
              </a:defRPr>
            </a:lvl1pPr>
          </a:lstStyle>
          <a:p>
            <a:r>
              <a:rPr lang="en-US" dirty="0"/>
              <a:t>CLICK TO EDIT MASTER </a:t>
            </a:r>
            <a:br>
              <a:rPr lang="en-US" dirty="0"/>
            </a:br>
            <a:r>
              <a:rPr lang="en-US" dirty="0"/>
              <a:t>TITLE STYLE</a:t>
            </a:r>
          </a:p>
        </p:txBody>
      </p:sp>
      <p:sp>
        <p:nvSpPr>
          <p:cNvPr id="3" name="Content Placeholder 2">
            <a:extLst>
              <a:ext uri="{FF2B5EF4-FFF2-40B4-BE49-F238E27FC236}">
                <a16:creationId xmlns:a16="http://schemas.microsoft.com/office/drawing/2014/main" id="{EB35F73C-FC97-B312-A647-8B409E3FF5C8}"/>
              </a:ext>
            </a:extLst>
          </p:cNvPr>
          <p:cNvSpPr>
            <a:spLocks noGrp="1"/>
          </p:cNvSpPr>
          <p:nvPr>
            <p:ph idx="1"/>
          </p:nvPr>
        </p:nvSpPr>
        <p:spPr>
          <a:xfrm>
            <a:off x="838200" y="1825625"/>
            <a:ext cx="5257800" cy="3619211"/>
          </a:xfrm>
        </p:spPr>
        <p:txBody>
          <a:bodyPr/>
          <a:lstStyle>
            <a:lvl1pPr>
              <a:defRPr>
                <a:latin typeface="Arial" panose="020B0604020202020204" pitchFamily="34" charset="0"/>
                <a:ea typeface="Roboto Medium" panose="02000000000000000000" pitchFamily="2" charset="0"/>
                <a:cs typeface="Arial" panose="020B0604020202020204" pitchFamily="34" charset="0"/>
              </a:defRPr>
            </a:lvl1pPr>
            <a:lvl2pPr>
              <a:defRPr>
                <a:latin typeface="Arial" panose="020B0604020202020204" pitchFamily="34" charset="0"/>
                <a:ea typeface="Roboto Medium" panose="02000000000000000000" pitchFamily="2" charset="0"/>
                <a:cs typeface="Arial" panose="020B0604020202020204" pitchFamily="34" charset="0"/>
              </a:defRPr>
            </a:lvl2pPr>
            <a:lvl3pPr>
              <a:defRPr>
                <a:latin typeface="Arial" panose="020B0604020202020204" pitchFamily="34" charset="0"/>
                <a:ea typeface="Roboto Medium" panose="02000000000000000000" pitchFamily="2" charset="0"/>
                <a:cs typeface="Arial" panose="020B0604020202020204" pitchFamily="34" charset="0"/>
              </a:defRPr>
            </a:lvl3pPr>
            <a:lvl4pPr>
              <a:defRPr>
                <a:latin typeface="Arial" panose="020B0604020202020204" pitchFamily="34" charset="0"/>
                <a:ea typeface="Roboto Medium" panose="02000000000000000000" pitchFamily="2" charset="0"/>
                <a:cs typeface="Arial" panose="020B0604020202020204" pitchFamily="34" charset="0"/>
              </a:defRPr>
            </a:lvl4pPr>
            <a:lvl5pPr>
              <a:defRPr>
                <a:latin typeface="Arial" panose="020B0604020202020204" pitchFamily="34" charset="0"/>
                <a:ea typeface="Roboto Medium" panose="02000000000000000000" pitchFamily="2"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Box 6">
            <a:extLst>
              <a:ext uri="{FF2B5EF4-FFF2-40B4-BE49-F238E27FC236}">
                <a16:creationId xmlns:a16="http://schemas.microsoft.com/office/drawing/2014/main" id="{91AEDB09-BC82-AC23-BF2E-7E05657E39F3}"/>
              </a:ext>
            </a:extLst>
          </p:cNvPr>
          <p:cNvSpPr txBox="1"/>
          <p:nvPr userDrawn="1"/>
        </p:nvSpPr>
        <p:spPr>
          <a:xfrm>
            <a:off x="3145666" y="6562872"/>
            <a:ext cx="8209722" cy="230832"/>
          </a:xfrm>
          <a:prstGeom prst="rect">
            <a:avLst/>
          </a:prstGeom>
          <a:noFill/>
        </p:spPr>
        <p:txBody>
          <a:bodyPr wrap="square" rtlCol="0">
            <a:spAutoFit/>
          </a:bodyPr>
          <a:lstStyle/>
          <a:p>
            <a:pPr algn="r"/>
            <a:r>
              <a:rPr lang="en-US" sz="900" b="0" i="0" dirty="0">
                <a:solidFill>
                  <a:srgbClr val="FFFFFF"/>
                </a:solidFill>
                <a:effectLst/>
                <a:latin typeface="Arial Nova Cond" panose="020F0502020204030204" pitchFamily="34" charset="0"/>
                <a:ea typeface="Roboto Condensed" panose="02000000000000000000" pitchFamily="2" charset="0"/>
                <a:cs typeface="Arial Nova Cond" panose="020F0502020204030204" pitchFamily="34" charset="0"/>
              </a:rPr>
              <a:t>Investment advisory services offered through Foundations Investment Advisors, LLC, an SEC registered investment adviser. </a:t>
            </a:r>
            <a:endParaRPr lang="en-US" sz="900" b="0" i="0" dirty="0">
              <a:latin typeface="Arial Nova Cond" panose="020F0502020204030204" pitchFamily="34" charset="0"/>
              <a:ea typeface="Roboto Condensed" panose="02000000000000000000" pitchFamily="2" charset="0"/>
              <a:cs typeface="Arial Nova Cond" panose="020F0502020204030204" pitchFamily="34" charset="0"/>
            </a:endParaRPr>
          </a:p>
        </p:txBody>
      </p:sp>
      <p:sp>
        <p:nvSpPr>
          <p:cNvPr id="8" name="TextBox 7">
            <a:extLst>
              <a:ext uri="{FF2B5EF4-FFF2-40B4-BE49-F238E27FC236}">
                <a16:creationId xmlns:a16="http://schemas.microsoft.com/office/drawing/2014/main" id="{6DF8A4C1-14E4-0D5F-E6C8-6C3682AA8194}"/>
              </a:ext>
            </a:extLst>
          </p:cNvPr>
          <p:cNvSpPr txBox="1"/>
          <p:nvPr userDrawn="1"/>
        </p:nvSpPr>
        <p:spPr>
          <a:xfrm>
            <a:off x="6454173" y="5975356"/>
            <a:ext cx="3015049" cy="523220"/>
          </a:xfrm>
          <a:prstGeom prst="rect">
            <a:avLst/>
          </a:prstGeom>
          <a:noFill/>
        </p:spPr>
        <p:txBody>
          <a:bodyPr wrap="square" rtlCol="0">
            <a:spAutoFit/>
          </a:bodyPr>
          <a:lstStyle/>
          <a:p>
            <a:pPr algn="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309.291.0491</a:t>
            </a:r>
          </a:p>
          <a:p>
            <a:pPr algn="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www.thewhisleragency.com</a:t>
            </a:r>
          </a:p>
        </p:txBody>
      </p:sp>
      <p:cxnSp>
        <p:nvCxnSpPr>
          <p:cNvPr id="9" name="Straight Connector 8">
            <a:extLst>
              <a:ext uri="{FF2B5EF4-FFF2-40B4-BE49-F238E27FC236}">
                <a16:creationId xmlns:a16="http://schemas.microsoft.com/office/drawing/2014/main" id="{A72EC737-9534-D6C1-019C-AAFF8762405C}"/>
              </a:ext>
            </a:extLst>
          </p:cNvPr>
          <p:cNvCxnSpPr>
            <a:cxnSpLocks/>
          </p:cNvCxnSpPr>
          <p:nvPr userDrawn="1"/>
        </p:nvCxnSpPr>
        <p:spPr>
          <a:xfrm>
            <a:off x="9662812" y="6046841"/>
            <a:ext cx="0" cy="38995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EA41878-632C-9D62-0F6B-532EC0B9D601}"/>
              </a:ext>
            </a:extLst>
          </p:cNvPr>
          <p:cNvSpPr txBox="1"/>
          <p:nvPr userDrawn="1"/>
        </p:nvSpPr>
        <p:spPr>
          <a:xfrm>
            <a:off x="9839925" y="5975356"/>
            <a:ext cx="3015049" cy="523220"/>
          </a:xfrm>
          <a:prstGeom prst="rect">
            <a:avLst/>
          </a:prstGeom>
          <a:noFill/>
        </p:spPr>
        <p:txBody>
          <a:bodyPr wrap="square" rtlCol="0">
            <a:spAutoFit/>
          </a:bodyPr>
          <a:lstStyle/>
          <a:p>
            <a:pPr algn="l"/>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3100 N. Dries Ln Ste 101  </a:t>
            </a:r>
          </a:p>
          <a:p>
            <a:pPr algn="l"/>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Peoria, IL 61604</a:t>
            </a:r>
          </a:p>
        </p:txBody>
      </p:sp>
      <p:pic>
        <p:nvPicPr>
          <p:cNvPr id="11" name="Picture 10">
            <a:extLst>
              <a:ext uri="{FF2B5EF4-FFF2-40B4-BE49-F238E27FC236}">
                <a16:creationId xmlns:a16="http://schemas.microsoft.com/office/drawing/2014/main" id="{2BC36C42-4C1A-7408-8D6A-A69D6DABE76A}"/>
              </a:ext>
            </a:extLst>
          </p:cNvPr>
          <p:cNvPicPr>
            <a:picLocks noChangeAspect="1"/>
          </p:cNvPicPr>
          <p:nvPr userDrawn="1"/>
        </p:nvPicPr>
        <p:blipFill>
          <a:blip r:embed="rId2"/>
          <a:srcRect/>
          <a:stretch/>
        </p:blipFill>
        <p:spPr>
          <a:xfrm>
            <a:off x="419051" y="5912192"/>
            <a:ext cx="2179583" cy="672993"/>
          </a:xfrm>
          <a:prstGeom prst="rect">
            <a:avLst/>
          </a:prstGeom>
        </p:spPr>
      </p:pic>
    </p:spTree>
    <p:extLst>
      <p:ext uri="{BB962C8B-B14F-4D97-AF65-F5344CB8AC3E}">
        <p14:creationId xmlns:p14="http://schemas.microsoft.com/office/powerpoint/2010/main" val="2978233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8D44-3CAB-7C53-0DE7-A03B13442F0C}"/>
              </a:ext>
            </a:extLst>
          </p:cNvPr>
          <p:cNvSpPr>
            <a:spLocks noGrp="1"/>
          </p:cNvSpPr>
          <p:nvPr>
            <p:ph type="ctrTitle" hasCustomPrompt="1"/>
          </p:nvPr>
        </p:nvSpPr>
        <p:spPr>
          <a:xfrm>
            <a:off x="1524000" y="1122363"/>
            <a:ext cx="9144000" cy="2387600"/>
          </a:xfrm>
        </p:spPr>
        <p:txBody>
          <a:bodyPr anchor="b">
            <a:normAutofit/>
          </a:bodyPr>
          <a:lstStyle>
            <a:lvl1pPr algn="ctr">
              <a:defRPr sz="5400" b="1" i="0">
                <a:latin typeface="Arial Nova Cond" panose="020F0502020204030204" pitchFamily="34" charset="0"/>
                <a:ea typeface="Roboto Condensed" panose="02000000000000000000" pitchFamily="2" charset="0"/>
                <a:cs typeface="Arial Nova Cond" panose="020F0502020204030204" pitchFamily="34" charset="0"/>
              </a:defRPr>
            </a:lvl1pPr>
          </a:lstStyle>
          <a:p>
            <a:r>
              <a:rPr lang="en-US" dirty="0"/>
              <a:t>CLICK TO EDIT MASTER TITLE STYLE</a:t>
            </a:r>
          </a:p>
        </p:txBody>
      </p:sp>
      <p:sp>
        <p:nvSpPr>
          <p:cNvPr id="3" name="Subtitle 2">
            <a:extLst>
              <a:ext uri="{FF2B5EF4-FFF2-40B4-BE49-F238E27FC236}">
                <a16:creationId xmlns:a16="http://schemas.microsoft.com/office/drawing/2014/main" id="{4122C061-3AD4-8090-084A-10DA67D18BB5}"/>
              </a:ext>
            </a:extLst>
          </p:cNvPr>
          <p:cNvSpPr>
            <a:spLocks noGrp="1"/>
          </p:cNvSpPr>
          <p:nvPr>
            <p:ph type="subTitle" idx="1"/>
          </p:nvPr>
        </p:nvSpPr>
        <p:spPr>
          <a:xfrm>
            <a:off x="1524000" y="3602038"/>
            <a:ext cx="9144000" cy="1655762"/>
          </a:xfrm>
        </p:spPr>
        <p:txBody>
          <a:bodyPr/>
          <a:lstStyle>
            <a:lvl1pPr marL="0" indent="0" algn="ctr">
              <a:buNone/>
              <a:defRPr sz="24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15916573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8D44-3CAB-7C53-0DE7-A03B13442F0C}"/>
              </a:ext>
            </a:extLst>
          </p:cNvPr>
          <p:cNvSpPr>
            <a:spLocks noGrp="1"/>
          </p:cNvSpPr>
          <p:nvPr>
            <p:ph type="ctrTitle" hasCustomPrompt="1"/>
          </p:nvPr>
        </p:nvSpPr>
        <p:spPr>
          <a:xfrm>
            <a:off x="1524000" y="1122363"/>
            <a:ext cx="9144000" cy="2387600"/>
          </a:xfrm>
        </p:spPr>
        <p:txBody>
          <a:bodyPr anchor="b">
            <a:normAutofit/>
          </a:bodyPr>
          <a:lstStyle>
            <a:lvl1pPr algn="ctr">
              <a:defRPr sz="5400" b="1" i="0">
                <a:latin typeface="Arial Nova Cond" panose="020F0502020204030204" pitchFamily="34" charset="0"/>
                <a:ea typeface="Roboto Condensed" panose="02000000000000000000" pitchFamily="2" charset="0"/>
                <a:cs typeface="Arial Nova Cond" panose="020F0502020204030204" pitchFamily="34" charset="0"/>
              </a:defRPr>
            </a:lvl1pPr>
          </a:lstStyle>
          <a:p>
            <a:r>
              <a:rPr lang="en-US" dirty="0"/>
              <a:t>CLICK TO EDIT MASTER TITLE STYLE</a:t>
            </a:r>
          </a:p>
        </p:txBody>
      </p:sp>
      <p:sp>
        <p:nvSpPr>
          <p:cNvPr id="3" name="Subtitle 2">
            <a:extLst>
              <a:ext uri="{FF2B5EF4-FFF2-40B4-BE49-F238E27FC236}">
                <a16:creationId xmlns:a16="http://schemas.microsoft.com/office/drawing/2014/main" id="{4122C061-3AD4-8090-084A-10DA67D18BB5}"/>
              </a:ext>
            </a:extLst>
          </p:cNvPr>
          <p:cNvSpPr>
            <a:spLocks noGrp="1"/>
          </p:cNvSpPr>
          <p:nvPr>
            <p:ph type="subTitle" idx="1"/>
          </p:nvPr>
        </p:nvSpPr>
        <p:spPr>
          <a:xfrm>
            <a:off x="1524000" y="3602038"/>
            <a:ext cx="9144000" cy="1655762"/>
          </a:xfrm>
        </p:spPr>
        <p:txBody>
          <a:bodyPr/>
          <a:lstStyle>
            <a:lvl1pPr marL="0" indent="0" algn="ctr">
              <a:buNone/>
              <a:defRPr sz="24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15916573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56387-EA80-8E4C-220A-3D2183660430}"/>
              </a:ext>
            </a:extLst>
          </p:cNvPr>
          <p:cNvSpPr>
            <a:spLocks noGrp="1"/>
          </p:cNvSpPr>
          <p:nvPr>
            <p:ph type="title" hasCustomPrompt="1"/>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AAF23584-7574-92BF-0B38-58666C85C29C}"/>
              </a:ext>
            </a:extLst>
          </p:cNvPr>
          <p:cNvSpPr>
            <a:spLocks noGrp="1"/>
          </p:cNvSpPr>
          <p:nvPr>
            <p:ph sz="half" idx="1"/>
          </p:nvPr>
        </p:nvSpPr>
        <p:spPr>
          <a:xfrm>
            <a:off x="838200" y="1825625"/>
            <a:ext cx="5181600" cy="360882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8C8B2DC-AFA6-F7F7-87D1-D65995D1C7EB}"/>
              </a:ext>
            </a:extLst>
          </p:cNvPr>
          <p:cNvSpPr>
            <a:spLocks noGrp="1"/>
          </p:cNvSpPr>
          <p:nvPr>
            <p:ph sz="half" idx="2"/>
          </p:nvPr>
        </p:nvSpPr>
        <p:spPr>
          <a:xfrm>
            <a:off x="6172200" y="1825625"/>
            <a:ext cx="5181600" cy="360882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2" name="Picture 11">
            <a:extLst>
              <a:ext uri="{FF2B5EF4-FFF2-40B4-BE49-F238E27FC236}">
                <a16:creationId xmlns:a16="http://schemas.microsoft.com/office/drawing/2014/main" id="{E61BDAA5-86BA-A2CA-C4BA-DA3827B93B26}"/>
              </a:ext>
            </a:extLst>
          </p:cNvPr>
          <p:cNvPicPr>
            <a:picLocks noChangeAspect="1"/>
          </p:cNvPicPr>
          <p:nvPr userDrawn="1"/>
        </p:nvPicPr>
        <p:blipFill>
          <a:blip r:embed="rId2"/>
          <a:srcRect/>
          <a:stretch/>
        </p:blipFill>
        <p:spPr>
          <a:xfrm>
            <a:off x="419051" y="5912192"/>
            <a:ext cx="2179583" cy="672993"/>
          </a:xfrm>
          <a:prstGeom prst="rect">
            <a:avLst/>
          </a:prstGeom>
        </p:spPr>
      </p:pic>
      <p:sp>
        <p:nvSpPr>
          <p:cNvPr id="13" name="TextBox 12">
            <a:extLst>
              <a:ext uri="{FF2B5EF4-FFF2-40B4-BE49-F238E27FC236}">
                <a16:creationId xmlns:a16="http://schemas.microsoft.com/office/drawing/2014/main" id="{2F2B6393-C3CD-7524-EE3F-8E248A09E69B}"/>
              </a:ext>
            </a:extLst>
          </p:cNvPr>
          <p:cNvSpPr txBox="1"/>
          <p:nvPr userDrawn="1"/>
        </p:nvSpPr>
        <p:spPr>
          <a:xfrm>
            <a:off x="3145666" y="6562872"/>
            <a:ext cx="8209722" cy="230832"/>
          </a:xfrm>
          <a:prstGeom prst="rect">
            <a:avLst/>
          </a:prstGeom>
          <a:noFill/>
        </p:spPr>
        <p:txBody>
          <a:bodyPr wrap="square" rtlCol="0">
            <a:spAutoFit/>
          </a:bodyPr>
          <a:lstStyle/>
          <a:p>
            <a:pPr algn="r"/>
            <a:r>
              <a:rPr lang="en-US" sz="900" b="0" i="0" dirty="0">
                <a:solidFill>
                  <a:srgbClr val="FFFFFF"/>
                </a:solidFill>
                <a:effectLst/>
                <a:latin typeface="Arial Nova Cond" panose="020F0502020204030204" pitchFamily="34" charset="0"/>
                <a:ea typeface="Roboto Condensed" panose="02000000000000000000" pitchFamily="2" charset="0"/>
                <a:cs typeface="Arial Nova Cond" panose="020F0502020204030204" pitchFamily="34" charset="0"/>
              </a:rPr>
              <a:t>Investment advisory services offered through Foundations Investment Advisors, LLC, an SEC registered investment adviser. </a:t>
            </a:r>
            <a:endParaRPr lang="en-US" sz="900" b="0" i="0" dirty="0">
              <a:latin typeface="Arial Nova Cond" panose="020F0502020204030204" pitchFamily="34" charset="0"/>
              <a:ea typeface="Roboto Condensed" panose="02000000000000000000" pitchFamily="2" charset="0"/>
              <a:cs typeface="Arial Nova Cond" panose="020F0502020204030204" pitchFamily="34" charset="0"/>
            </a:endParaRPr>
          </a:p>
        </p:txBody>
      </p:sp>
      <p:sp>
        <p:nvSpPr>
          <p:cNvPr id="14" name="TextBox 13">
            <a:extLst>
              <a:ext uri="{FF2B5EF4-FFF2-40B4-BE49-F238E27FC236}">
                <a16:creationId xmlns:a16="http://schemas.microsoft.com/office/drawing/2014/main" id="{D735DEB8-4DE5-B8E5-B912-8EAAD36A31D5}"/>
              </a:ext>
            </a:extLst>
          </p:cNvPr>
          <p:cNvSpPr txBox="1"/>
          <p:nvPr userDrawn="1"/>
        </p:nvSpPr>
        <p:spPr>
          <a:xfrm>
            <a:off x="6454173" y="5975356"/>
            <a:ext cx="3015049" cy="523220"/>
          </a:xfrm>
          <a:prstGeom prst="rect">
            <a:avLst/>
          </a:prstGeom>
          <a:noFill/>
        </p:spPr>
        <p:txBody>
          <a:bodyPr wrap="square" rtlCol="0">
            <a:spAutoFit/>
          </a:bodyPr>
          <a:lstStyle/>
          <a:p>
            <a:pPr algn="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309.291.0491</a:t>
            </a:r>
          </a:p>
          <a:p>
            <a:pPr algn="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www.thewhisleragency.com</a:t>
            </a:r>
          </a:p>
        </p:txBody>
      </p:sp>
      <p:cxnSp>
        <p:nvCxnSpPr>
          <p:cNvPr id="15" name="Straight Connector 14">
            <a:extLst>
              <a:ext uri="{FF2B5EF4-FFF2-40B4-BE49-F238E27FC236}">
                <a16:creationId xmlns:a16="http://schemas.microsoft.com/office/drawing/2014/main" id="{DDF03EBE-2BD7-2020-8AB4-112C5F9A5F05}"/>
              </a:ext>
            </a:extLst>
          </p:cNvPr>
          <p:cNvCxnSpPr>
            <a:cxnSpLocks/>
          </p:cNvCxnSpPr>
          <p:nvPr userDrawn="1"/>
        </p:nvCxnSpPr>
        <p:spPr>
          <a:xfrm>
            <a:off x="9662812" y="6046841"/>
            <a:ext cx="0" cy="38995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9BDBF15D-C946-39AD-6490-0A9E494742DB}"/>
              </a:ext>
            </a:extLst>
          </p:cNvPr>
          <p:cNvSpPr txBox="1"/>
          <p:nvPr userDrawn="1"/>
        </p:nvSpPr>
        <p:spPr>
          <a:xfrm>
            <a:off x="9839925" y="5975356"/>
            <a:ext cx="3015049" cy="523220"/>
          </a:xfrm>
          <a:prstGeom prst="rect">
            <a:avLst/>
          </a:prstGeom>
          <a:noFill/>
        </p:spPr>
        <p:txBody>
          <a:bodyPr wrap="square" rtlCol="0">
            <a:spAutoFit/>
          </a:bodyPr>
          <a:lstStyle/>
          <a:p>
            <a:pPr algn="l"/>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3100 N. Dries Ln Ste 101  </a:t>
            </a:r>
          </a:p>
          <a:p>
            <a:pPr algn="l"/>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Peoria, IL 61604</a:t>
            </a:r>
          </a:p>
        </p:txBody>
      </p:sp>
    </p:spTree>
    <p:extLst>
      <p:ext uri="{BB962C8B-B14F-4D97-AF65-F5344CB8AC3E}">
        <p14:creationId xmlns:p14="http://schemas.microsoft.com/office/powerpoint/2010/main" val="34844491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0B46E-CF3D-B6EB-B5CB-8B9090D42B00}"/>
              </a:ext>
            </a:extLst>
          </p:cNvPr>
          <p:cNvSpPr>
            <a:spLocks noGrp="1"/>
          </p:cNvSpPr>
          <p:nvPr>
            <p:ph type="title" hasCustomPrompt="1"/>
          </p:nvPr>
        </p:nvSpPr>
        <p:spPr/>
        <p:txBody>
          <a:bodyPr/>
          <a:lstStyle>
            <a:lvl1pPr>
              <a:defRPr b="1" i="0">
                <a:latin typeface="Arial Nova Cond" panose="020F0502020204030204" pitchFamily="34" charset="0"/>
                <a:ea typeface="Roboto Condensed" panose="02000000000000000000" pitchFamily="2" charset="0"/>
                <a:cs typeface="Arial Nova Cond" panose="020F0502020204030204" pitchFamily="34" charset="0"/>
              </a:defRPr>
            </a:lvl1pPr>
          </a:lstStyle>
          <a:p>
            <a:r>
              <a:rPr lang="en-US" dirty="0"/>
              <a:t>CLICK TO EDIT MASTER </a:t>
            </a:r>
            <a:br>
              <a:rPr lang="en-US" dirty="0"/>
            </a:br>
            <a:r>
              <a:rPr lang="en-US" dirty="0"/>
              <a:t>TITLE STYLE</a:t>
            </a:r>
          </a:p>
        </p:txBody>
      </p:sp>
      <p:sp>
        <p:nvSpPr>
          <p:cNvPr id="3" name="Content Placeholder 2">
            <a:extLst>
              <a:ext uri="{FF2B5EF4-FFF2-40B4-BE49-F238E27FC236}">
                <a16:creationId xmlns:a16="http://schemas.microsoft.com/office/drawing/2014/main" id="{EB35F73C-FC97-B312-A647-8B409E3FF5C8}"/>
              </a:ext>
            </a:extLst>
          </p:cNvPr>
          <p:cNvSpPr>
            <a:spLocks noGrp="1"/>
          </p:cNvSpPr>
          <p:nvPr>
            <p:ph idx="1"/>
          </p:nvPr>
        </p:nvSpPr>
        <p:spPr>
          <a:xfrm>
            <a:off x="838200" y="1825625"/>
            <a:ext cx="5257800" cy="3619211"/>
          </a:xfrm>
        </p:spPr>
        <p:txBody>
          <a:bodyPr/>
          <a:lstStyle>
            <a:lvl1pPr>
              <a:defRPr>
                <a:latin typeface="Arial" panose="020B0604020202020204" pitchFamily="34" charset="0"/>
                <a:ea typeface="Roboto Medium" panose="02000000000000000000" pitchFamily="2" charset="0"/>
                <a:cs typeface="Arial" panose="020B0604020202020204" pitchFamily="34" charset="0"/>
              </a:defRPr>
            </a:lvl1pPr>
            <a:lvl2pPr>
              <a:defRPr>
                <a:latin typeface="Arial" panose="020B0604020202020204" pitchFamily="34" charset="0"/>
                <a:ea typeface="Roboto Medium" panose="02000000000000000000" pitchFamily="2" charset="0"/>
                <a:cs typeface="Arial" panose="020B0604020202020204" pitchFamily="34" charset="0"/>
              </a:defRPr>
            </a:lvl2pPr>
            <a:lvl3pPr>
              <a:defRPr>
                <a:latin typeface="Arial" panose="020B0604020202020204" pitchFamily="34" charset="0"/>
                <a:ea typeface="Roboto Medium" panose="02000000000000000000" pitchFamily="2" charset="0"/>
                <a:cs typeface="Arial" panose="020B0604020202020204" pitchFamily="34" charset="0"/>
              </a:defRPr>
            </a:lvl3pPr>
            <a:lvl4pPr>
              <a:defRPr>
                <a:latin typeface="Arial" panose="020B0604020202020204" pitchFamily="34" charset="0"/>
                <a:ea typeface="Roboto Medium" panose="02000000000000000000" pitchFamily="2" charset="0"/>
                <a:cs typeface="Arial" panose="020B0604020202020204" pitchFamily="34" charset="0"/>
              </a:defRPr>
            </a:lvl4pPr>
            <a:lvl5pPr>
              <a:defRPr>
                <a:latin typeface="Arial" panose="020B0604020202020204" pitchFamily="34" charset="0"/>
                <a:ea typeface="Roboto Medium" panose="02000000000000000000" pitchFamily="2"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Box 6">
            <a:extLst>
              <a:ext uri="{FF2B5EF4-FFF2-40B4-BE49-F238E27FC236}">
                <a16:creationId xmlns:a16="http://schemas.microsoft.com/office/drawing/2014/main" id="{91AEDB09-BC82-AC23-BF2E-7E05657E39F3}"/>
              </a:ext>
            </a:extLst>
          </p:cNvPr>
          <p:cNvSpPr txBox="1"/>
          <p:nvPr userDrawn="1"/>
        </p:nvSpPr>
        <p:spPr>
          <a:xfrm>
            <a:off x="3145666" y="6562872"/>
            <a:ext cx="8209722" cy="230832"/>
          </a:xfrm>
          <a:prstGeom prst="rect">
            <a:avLst/>
          </a:prstGeom>
          <a:noFill/>
        </p:spPr>
        <p:txBody>
          <a:bodyPr wrap="square" rtlCol="0">
            <a:spAutoFit/>
          </a:bodyPr>
          <a:lstStyle/>
          <a:p>
            <a:pPr algn="r"/>
            <a:r>
              <a:rPr lang="en-US" sz="900" b="0" i="0" dirty="0">
                <a:solidFill>
                  <a:srgbClr val="FFFFFF"/>
                </a:solidFill>
                <a:effectLst/>
                <a:latin typeface="Arial Nova Cond" panose="020F0502020204030204" pitchFamily="34" charset="0"/>
                <a:ea typeface="Roboto Condensed" panose="02000000000000000000" pitchFamily="2" charset="0"/>
                <a:cs typeface="Arial Nova Cond" panose="020F0502020204030204" pitchFamily="34" charset="0"/>
              </a:rPr>
              <a:t>Investment advisory services offered through Foundations Investment Advisors, LLC, an SEC registered investment adviser. </a:t>
            </a:r>
            <a:endParaRPr lang="en-US" sz="900" b="0" i="0" dirty="0">
              <a:latin typeface="Arial Nova Cond" panose="020F0502020204030204" pitchFamily="34" charset="0"/>
              <a:ea typeface="Roboto Condensed" panose="02000000000000000000" pitchFamily="2" charset="0"/>
              <a:cs typeface="Arial Nova Cond" panose="020F0502020204030204" pitchFamily="34" charset="0"/>
            </a:endParaRPr>
          </a:p>
        </p:txBody>
      </p:sp>
      <p:sp>
        <p:nvSpPr>
          <p:cNvPr id="8" name="TextBox 7">
            <a:extLst>
              <a:ext uri="{FF2B5EF4-FFF2-40B4-BE49-F238E27FC236}">
                <a16:creationId xmlns:a16="http://schemas.microsoft.com/office/drawing/2014/main" id="{6DF8A4C1-14E4-0D5F-E6C8-6C3682AA8194}"/>
              </a:ext>
            </a:extLst>
          </p:cNvPr>
          <p:cNvSpPr txBox="1"/>
          <p:nvPr userDrawn="1"/>
        </p:nvSpPr>
        <p:spPr>
          <a:xfrm>
            <a:off x="6454173" y="5975356"/>
            <a:ext cx="3015049" cy="523220"/>
          </a:xfrm>
          <a:prstGeom prst="rect">
            <a:avLst/>
          </a:prstGeom>
          <a:noFill/>
        </p:spPr>
        <p:txBody>
          <a:bodyPr wrap="square" rtlCol="0">
            <a:spAutoFit/>
          </a:bodyPr>
          <a:lstStyle/>
          <a:p>
            <a:pPr algn="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309.291.0491</a:t>
            </a:r>
          </a:p>
          <a:p>
            <a:pPr algn="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www.thewhisleragency.com</a:t>
            </a:r>
          </a:p>
        </p:txBody>
      </p:sp>
      <p:cxnSp>
        <p:nvCxnSpPr>
          <p:cNvPr id="9" name="Straight Connector 8">
            <a:extLst>
              <a:ext uri="{FF2B5EF4-FFF2-40B4-BE49-F238E27FC236}">
                <a16:creationId xmlns:a16="http://schemas.microsoft.com/office/drawing/2014/main" id="{A72EC737-9534-D6C1-019C-AAFF8762405C}"/>
              </a:ext>
            </a:extLst>
          </p:cNvPr>
          <p:cNvCxnSpPr>
            <a:cxnSpLocks/>
          </p:cNvCxnSpPr>
          <p:nvPr userDrawn="1"/>
        </p:nvCxnSpPr>
        <p:spPr>
          <a:xfrm>
            <a:off x="9662812" y="6046841"/>
            <a:ext cx="0" cy="38995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EA41878-632C-9D62-0F6B-532EC0B9D601}"/>
              </a:ext>
            </a:extLst>
          </p:cNvPr>
          <p:cNvSpPr txBox="1"/>
          <p:nvPr userDrawn="1"/>
        </p:nvSpPr>
        <p:spPr>
          <a:xfrm>
            <a:off x="9839925" y="5975356"/>
            <a:ext cx="3015049" cy="523220"/>
          </a:xfrm>
          <a:prstGeom prst="rect">
            <a:avLst/>
          </a:prstGeom>
          <a:noFill/>
        </p:spPr>
        <p:txBody>
          <a:bodyPr wrap="square" rtlCol="0">
            <a:spAutoFit/>
          </a:bodyPr>
          <a:lstStyle/>
          <a:p>
            <a:pPr algn="l"/>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3100 N. Dries Ln Ste 101  </a:t>
            </a:r>
          </a:p>
          <a:p>
            <a:pPr algn="l"/>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Peoria, IL 61604</a:t>
            </a:r>
          </a:p>
        </p:txBody>
      </p:sp>
      <p:pic>
        <p:nvPicPr>
          <p:cNvPr id="11" name="Picture 10">
            <a:extLst>
              <a:ext uri="{FF2B5EF4-FFF2-40B4-BE49-F238E27FC236}">
                <a16:creationId xmlns:a16="http://schemas.microsoft.com/office/drawing/2014/main" id="{2BC36C42-4C1A-7408-8D6A-A69D6DABE76A}"/>
              </a:ext>
            </a:extLst>
          </p:cNvPr>
          <p:cNvPicPr>
            <a:picLocks noChangeAspect="1"/>
          </p:cNvPicPr>
          <p:nvPr userDrawn="1"/>
        </p:nvPicPr>
        <p:blipFill>
          <a:blip r:embed="rId2"/>
          <a:srcRect/>
          <a:stretch/>
        </p:blipFill>
        <p:spPr>
          <a:xfrm>
            <a:off x="419051" y="5912192"/>
            <a:ext cx="2179583" cy="672993"/>
          </a:xfrm>
          <a:prstGeom prst="rect">
            <a:avLst/>
          </a:prstGeom>
        </p:spPr>
      </p:pic>
    </p:spTree>
    <p:extLst>
      <p:ext uri="{BB962C8B-B14F-4D97-AF65-F5344CB8AC3E}">
        <p14:creationId xmlns:p14="http://schemas.microsoft.com/office/powerpoint/2010/main" val="29782336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98C9D-050F-E45F-55AE-4587BA6592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5513FE-E060-B992-CBAD-0361CF5475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23497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3.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theme" Target="../theme/theme4.xml"/><Relationship Id="rId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D1FE5A-BB27-EADF-3602-B4C42F6C2A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6C1B3-BC06-167A-817B-C5465EE78A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a:extLst>
              <a:ext uri="{FF2B5EF4-FFF2-40B4-BE49-F238E27FC236}">
                <a16:creationId xmlns:a16="http://schemas.microsoft.com/office/drawing/2014/main" id="{8E2A33BE-7ABF-1C8E-12F3-09DD54DD964B}"/>
              </a:ext>
            </a:extLst>
          </p:cNvPr>
          <p:cNvSpPr/>
          <p:nvPr userDrawn="1"/>
        </p:nvSpPr>
        <p:spPr>
          <a:xfrm>
            <a:off x="0" y="0"/>
            <a:ext cx="12192000" cy="6858000"/>
          </a:xfrm>
          <a:prstGeom prst="rect">
            <a:avLst/>
          </a:prstGeom>
          <a:solidFill>
            <a:srgbClr val="17264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6123297"/>
      </p:ext>
    </p:extLst>
  </p:cSld>
  <p:clrMap bg1="lt1" tx1="dk1" bg2="lt2" tx2="dk2" accent1="accent1" accent2="accent2" accent3="accent3" accent4="accent4" accent5="accent5" accent6="accent6" hlink="hlink" folHlink="folHlink"/>
  <p:sldLayoutIdLst>
    <p:sldLayoutId id="2147483673" r:id="rId1"/>
    <p:sldLayoutId id="2147483671" r:id="rId2"/>
    <p:sldLayoutId id="2147483651" r:id="rId3"/>
    <p:sldLayoutId id="214748367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78" r:id="rId13"/>
  </p:sldLayoutIdLst>
  <p:txStyles>
    <p:title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p:titleStyle>
    <p:body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546868"/>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3FF985-278E-6C6A-F2E0-2225CE09E5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F186822A-FC53-8E41-04A7-FEEEC29D1E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a:extLst>
              <a:ext uri="{FF2B5EF4-FFF2-40B4-BE49-F238E27FC236}">
                <a16:creationId xmlns:a16="http://schemas.microsoft.com/office/drawing/2014/main" id="{6CAB70ED-F7B7-0CB6-D268-1D03E3F3F477}"/>
              </a:ext>
            </a:extLst>
          </p:cNvPr>
          <p:cNvSpPr/>
          <p:nvPr userDrawn="1"/>
        </p:nvSpPr>
        <p:spPr>
          <a:xfrm>
            <a:off x="0" y="5590309"/>
            <a:ext cx="12192000" cy="1267691"/>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B64CAB3-37E5-31FF-D493-A52E04281A8D}"/>
              </a:ext>
            </a:extLst>
          </p:cNvPr>
          <p:cNvSpPr/>
          <p:nvPr userDrawn="1"/>
        </p:nvSpPr>
        <p:spPr>
          <a:xfrm>
            <a:off x="0" y="5517573"/>
            <a:ext cx="12192000" cy="72736"/>
          </a:xfrm>
          <a:prstGeom prst="rect">
            <a:avLst/>
          </a:prstGeom>
          <a:gradFill>
            <a:gsLst>
              <a:gs pos="28000">
                <a:schemeClr val="tx2">
                  <a:lumMod val="50000"/>
                </a:schemeClr>
              </a:gs>
              <a:gs pos="77000">
                <a:schemeClr val="tx2">
                  <a:lumMod val="40000"/>
                  <a:lumOff val="60000"/>
                </a:schemeClr>
              </a:gs>
              <a:gs pos="0">
                <a:schemeClr val="tx2">
                  <a:lumMod val="20000"/>
                  <a:lumOff val="80000"/>
                </a:schemeClr>
              </a:gs>
              <a:gs pos="14000">
                <a:schemeClr val="tx2"/>
              </a:gs>
              <a:gs pos="54999">
                <a:schemeClr val="tx2"/>
              </a:gs>
              <a:gs pos="95000">
                <a:schemeClr val="tx2"/>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08026059"/>
      </p:ext>
    </p:extLst>
  </p:cSld>
  <p:clrMap bg1="lt1" tx1="dk1" bg2="lt2" tx2="dk2" accent1="accent1" accent2="accent2" accent3="accent3" accent4="accent4" accent5="accent5" accent6="accent6" hlink="hlink" folHlink="folHlink"/>
  <p:sldLayoutIdLst>
    <p:sldLayoutId id="2147483675" r:id="rId1"/>
    <p:sldLayoutId id="2147483674" r:id="rId2"/>
    <p:sldLayoutId id="2147483649" r:id="rId3"/>
    <p:sldLayoutId id="2147483652" r:id="rId4"/>
    <p:sldLayoutId id="2147483650" r:id="rId5"/>
  </p:sldLayoutIdLst>
  <p:txStyles>
    <p:titleStyle>
      <a:lvl1pPr algn="l" defTabSz="914400" rtl="0" eaLnBrk="1" latinLnBrk="0" hangingPunct="1">
        <a:lnSpc>
          <a:spcPct val="90000"/>
        </a:lnSpc>
        <a:spcBef>
          <a:spcPct val="0"/>
        </a:spcBef>
        <a:buNone/>
        <a:defRPr sz="4400" b="1" i="0" kern="1200">
          <a:solidFill>
            <a:schemeClr val="accent5"/>
          </a:solidFill>
          <a:latin typeface="Arial Nova Cond" panose="020F0502020204030204" pitchFamily="34" charset="0"/>
          <a:ea typeface="Roboto Condensed" panose="02000000000000000000" pitchFamily="2" charset="0"/>
          <a:cs typeface="Arial Nova Cond" panose="020F0502020204030204" pitchFamily="34" charset="0"/>
        </a:defRPr>
      </a:lvl1pPr>
    </p:titleStyle>
    <p:bodyStyle>
      <a:lvl1pPr marL="228600" indent="-228600" algn="l" defTabSz="914400" rtl="0" eaLnBrk="1" latinLnBrk="0" hangingPunct="1">
        <a:lnSpc>
          <a:spcPct val="90000"/>
        </a:lnSpc>
        <a:spcBef>
          <a:spcPts val="1000"/>
        </a:spcBef>
        <a:buClr>
          <a:schemeClr val="tx2"/>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tx2"/>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tx2"/>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tx2"/>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tx2"/>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64AE7ADB-EF23-9F54-C2F5-603CE2B788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8" name="Text Placeholder 2">
            <a:extLst>
              <a:ext uri="{FF2B5EF4-FFF2-40B4-BE49-F238E27FC236}">
                <a16:creationId xmlns:a16="http://schemas.microsoft.com/office/drawing/2014/main" id="{957649F9-3ADB-D606-92F2-440FDF6D9B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Rectangle 8">
            <a:extLst>
              <a:ext uri="{FF2B5EF4-FFF2-40B4-BE49-F238E27FC236}">
                <a16:creationId xmlns:a16="http://schemas.microsoft.com/office/drawing/2014/main" id="{45316E82-3DB3-F5DE-0FCD-CFB17CF0E720}"/>
              </a:ext>
            </a:extLst>
          </p:cNvPr>
          <p:cNvSpPr/>
          <p:nvPr userDrawn="1"/>
        </p:nvSpPr>
        <p:spPr>
          <a:xfrm>
            <a:off x="0" y="5590309"/>
            <a:ext cx="12192000" cy="1267691"/>
          </a:xfrm>
          <a:prstGeom prst="rect">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0657CF-1F79-439F-0E62-B666EB9A4375}"/>
              </a:ext>
            </a:extLst>
          </p:cNvPr>
          <p:cNvSpPr/>
          <p:nvPr userDrawn="1"/>
        </p:nvSpPr>
        <p:spPr>
          <a:xfrm>
            <a:off x="0" y="5517573"/>
            <a:ext cx="12192000" cy="72736"/>
          </a:xfrm>
          <a:prstGeom prst="rect">
            <a:avLst/>
          </a:prstGeom>
          <a:solidFill>
            <a:schemeClr val="bg2">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TextBox 10">
            <a:extLst>
              <a:ext uri="{FF2B5EF4-FFF2-40B4-BE49-F238E27FC236}">
                <a16:creationId xmlns:a16="http://schemas.microsoft.com/office/drawing/2014/main" id="{BF6ED220-A417-1D4F-9FBC-B4353EAFE60C}"/>
              </a:ext>
            </a:extLst>
          </p:cNvPr>
          <p:cNvSpPr txBox="1"/>
          <p:nvPr userDrawn="1"/>
        </p:nvSpPr>
        <p:spPr>
          <a:xfrm>
            <a:off x="5009550" y="5975356"/>
            <a:ext cx="3015049" cy="523220"/>
          </a:xfrm>
          <a:prstGeom prst="rect">
            <a:avLst/>
          </a:prstGeom>
          <a:noFill/>
        </p:spPr>
        <p:txBody>
          <a:bodyPr wrap="square" rtlCol="0">
            <a:spAutoFit/>
          </a:bodyPr>
          <a:lstStyle/>
          <a:p>
            <a:pPr algn="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800.689.3935</a:t>
            </a:r>
          </a:p>
          <a:p>
            <a:pPr algn="r"/>
            <a:r>
              <a:rPr lang="en-US" sz="1400" dirty="0" err="1">
                <a:solidFill>
                  <a:schemeClr val="bg1"/>
                </a:solidFill>
                <a:latin typeface="Arial" panose="020B0604020202020204" pitchFamily="34" charset="0"/>
                <a:ea typeface="Roboto Medium" panose="02000000000000000000" pitchFamily="2" charset="0"/>
                <a:cs typeface="Arial" panose="020B0604020202020204" pitchFamily="34" charset="0"/>
              </a:rPr>
              <a:t>AlloyWealth.com</a:t>
            </a:r>
            <a:endPar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endParaRPr>
          </a:p>
        </p:txBody>
      </p:sp>
      <p:cxnSp>
        <p:nvCxnSpPr>
          <p:cNvPr id="12" name="Straight Connector 11">
            <a:extLst>
              <a:ext uri="{FF2B5EF4-FFF2-40B4-BE49-F238E27FC236}">
                <a16:creationId xmlns:a16="http://schemas.microsoft.com/office/drawing/2014/main" id="{0DB86947-B645-0335-724B-82FA6501E1DF}"/>
              </a:ext>
            </a:extLst>
          </p:cNvPr>
          <p:cNvCxnSpPr>
            <a:cxnSpLocks/>
          </p:cNvCxnSpPr>
          <p:nvPr userDrawn="1"/>
        </p:nvCxnSpPr>
        <p:spPr>
          <a:xfrm>
            <a:off x="8218189" y="6046841"/>
            <a:ext cx="0" cy="38995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9E652BF1-8E0E-F8E9-73E3-51241D43242D}"/>
              </a:ext>
            </a:extLst>
          </p:cNvPr>
          <p:cNvSpPr txBox="1"/>
          <p:nvPr userDrawn="1"/>
        </p:nvSpPr>
        <p:spPr>
          <a:xfrm>
            <a:off x="8395302" y="5975356"/>
            <a:ext cx="3369444" cy="523220"/>
          </a:xfrm>
          <a:prstGeom prst="rect">
            <a:avLst/>
          </a:prstGeom>
          <a:noFill/>
        </p:spPr>
        <p:txBody>
          <a:bodyPr wrap="square" rtlCol="0">
            <a:spAutoFit/>
          </a:bodyPr>
          <a:lstStyle/>
          <a:p>
            <a:pPr algn="l"/>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13925 Ballantyne Corporate Pl. #190</a:t>
            </a:r>
            <a:b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br>
            <a:r>
              <a:rPr lang="en-US" sz="1400" dirty="0">
                <a:solidFill>
                  <a:schemeClr val="bg1"/>
                </a:solidFill>
                <a:latin typeface="Arial" panose="020B0604020202020204" pitchFamily="34" charset="0"/>
                <a:ea typeface="Roboto Medium" panose="02000000000000000000" pitchFamily="2" charset="0"/>
                <a:cs typeface="Arial" panose="020B0604020202020204" pitchFamily="34" charset="0"/>
              </a:rPr>
              <a:t>Charlotte, NC 28277</a:t>
            </a:r>
          </a:p>
        </p:txBody>
      </p:sp>
      <p:sp>
        <p:nvSpPr>
          <p:cNvPr id="14" name="TextBox 13">
            <a:extLst>
              <a:ext uri="{FF2B5EF4-FFF2-40B4-BE49-F238E27FC236}">
                <a16:creationId xmlns:a16="http://schemas.microsoft.com/office/drawing/2014/main" id="{C1D559D0-7056-9AE1-9C04-F024A8514BEB}"/>
              </a:ext>
            </a:extLst>
          </p:cNvPr>
          <p:cNvSpPr txBox="1"/>
          <p:nvPr userDrawn="1"/>
        </p:nvSpPr>
        <p:spPr>
          <a:xfrm>
            <a:off x="3145666" y="6562872"/>
            <a:ext cx="8209722" cy="230832"/>
          </a:xfrm>
          <a:prstGeom prst="rect">
            <a:avLst/>
          </a:prstGeom>
          <a:noFill/>
        </p:spPr>
        <p:txBody>
          <a:bodyPr wrap="square" rtlCol="0">
            <a:spAutoFit/>
          </a:bodyPr>
          <a:lstStyle/>
          <a:p>
            <a:pPr algn="r"/>
            <a:r>
              <a:rPr lang="en-US" sz="900" b="0" i="0" dirty="0">
                <a:solidFill>
                  <a:srgbClr val="FFFFFF"/>
                </a:solidFill>
                <a:effectLst/>
                <a:latin typeface="Arial Nova Cond" panose="020F0502020204030204" pitchFamily="34" charset="0"/>
                <a:ea typeface="Roboto Condensed" panose="02000000000000000000" pitchFamily="2" charset="0"/>
                <a:cs typeface="Arial Nova Cond" panose="020F0502020204030204" pitchFamily="34" charset="0"/>
              </a:rPr>
              <a:t>Investment advisory services offered through Foundations Investment Advisors, LLC, an SEC registered investment adviser. </a:t>
            </a:r>
            <a:endParaRPr lang="en-US" sz="900" b="0" i="0" dirty="0">
              <a:latin typeface="Arial Nova Cond" panose="020F0502020204030204" pitchFamily="34" charset="0"/>
              <a:ea typeface="Roboto Condensed" panose="02000000000000000000" pitchFamily="2" charset="0"/>
              <a:cs typeface="Arial Nova Cond" panose="020F0502020204030204" pitchFamily="34" charset="0"/>
            </a:endParaRPr>
          </a:p>
        </p:txBody>
      </p:sp>
      <p:pic>
        <p:nvPicPr>
          <p:cNvPr id="15" name="Picture 14">
            <a:extLst>
              <a:ext uri="{FF2B5EF4-FFF2-40B4-BE49-F238E27FC236}">
                <a16:creationId xmlns:a16="http://schemas.microsoft.com/office/drawing/2014/main" id="{2AAD8BB3-0CA7-C637-F63D-D7AA5078FCE0}"/>
              </a:ext>
            </a:extLst>
          </p:cNvPr>
          <p:cNvPicPr>
            <a:picLocks noChangeAspect="1"/>
          </p:cNvPicPr>
          <p:nvPr userDrawn="1"/>
        </p:nvPicPr>
        <p:blipFill>
          <a:blip r:embed="rId3"/>
          <a:stretch>
            <a:fillRect/>
          </a:stretch>
        </p:blipFill>
        <p:spPr>
          <a:xfrm>
            <a:off x="667965" y="5746844"/>
            <a:ext cx="3282178" cy="954620"/>
          </a:xfrm>
          <a:prstGeom prst="rect">
            <a:avLst/>
          </a:prstGeom>
        </p:spPr>
      </p:pic>
    </p:spTree>
    <p:extLst>
      <p:ext uri="{BB962C8B-B14F-4D97-AF65-F5344CB8AC3E}">
        <p14:creationId xmlns:p14="http://schemas.microsoft.com/office/powerpoint/2010/main" val="1967772496"/>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money.usnews.com/money/retirement/articles/how-living-longer-will-impact-your-retirement"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0.png"/><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microsoft.com/office/2007/relationships/hdphoto" Target="../media/hdphoto5.wdp"/></Relationships>
</file>

<file path=ppt/slides/_rels/slide22.xml.rels><?xml version="1.0" encoding="UTF-8" standalone="yes"?>
<Relationships xmlns="http://schemas.openxmlformats.org/package/2006/relationships"><Relationship Id="rId3" Type="http://schemas.openxmlformats.org/officeDocument/2006/relationships/hyperlink" Target="https://www.bls.gov/charts/consumer-price-index/consumer-price-index-average-price-data.htm"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investopedia.com/women-retirement-savings-gap-11696875"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microsoft.com/office/2007/relationships/hdphoto" Target="../media/hdphoto7.wdp"/><Relationship Id="rId5" Type="http://schemas.openxmlformats.org/officeDocument/2006/relationships/image" Target="../media/image15.png"/><Relationship Id="rId4" Type="http://schemas.microsoft.com/office/2007/relationships/hdphoto" Target="../media/hdphoto6.wdp"/></Relationships>
</file>

<file path=ppt/slides/_rels/slide3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0.png"/><Relationship Id="rId1" Type="http://schemas.openxmlformats.org/officeDocument/2006/relationships/slideLayout" Target="../slideLayouts/slideLayout2.xml"/><Relationship Id="rId5" Type="http://schemas.microsoft.com/office/2007/relationships/hdphoto" Target="../media/hdphoto9.wdp"/><Relationship Id="rId4" Type="http://schemas.openxmlformats.org/officeDocument/2006/relationships/image" Target="../media/image15.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ssa.gov/history/idapayroll.html"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0.png"/><Relationship Id="rId1" Type="http://schemas.openxmlformats.org/officeDocument/2006/relationships/slideLayout" Target="../slideLayouts/slideLayout2.xml"/><Relationship Id="rId5" Type="http://schemas.microsoft.com/office/2007/relationships/hdphoto" Target="../media/hdphoto11.wdp"/><Relationship Id="rId4" Type="http://schemas.openxmlformats.org/officeDocument/2006/relationships/image" Target="../media/image15.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25.svg"/></Relationships>
</file>

<file path=ppt/slides/_rels/slide5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25.sv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hyperlink" Target="https://www.macrotrends.net/2526/sp-500-historical-annual-returns"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hyperlink" Target="https://www.macrotrends.net/2526/sp-500-historical-annual-returns"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10.png"/><Relationship Id="rId1" Type="http://schemas.openxmlformats.org/officeDocument/2006/relationships/slideLayout" Target="../slideLayouts/slideLayout2.xml"/><Relationship Id="rId5" Type="http://schemas.microsoft.com/office/2007/relationships/hdphoto" Target="../media/hdphoto13.wdp"/><Relationship Id="rId4" Type="http://schemas.openxmlformats.org/officeDocument/2006/relationships/image" Target="../media/image15.png"/></Relationships>
</file>

<file path=ppt/slides/_rels/slide6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hyperlink" Target="https://www.allianzlife.com/-/media/files/global/documents/2016/06/15/16/08/amk-105-n.pdf" TargetMode="External"/><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hyperlink" Target="https://www.irs.gov/retirement-plans/retirement-plans-faqs-regarding-required-minimum-distributions" TargetMode="Externa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6.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10.png"/><Relationship Id="rId1" Type="http://schemas.openxmlformats.org/officeDocument/2006/relationships/slideLayout" Target="../slideLayouts/slideLayout2.xml"/><Relationship Id="rId5" Type="http://schemas.microsoft.com/office/2007/relationships/hdphoto" Target="../media/hdphoto15.wdp"/><Relationship Id="rId4" Type="http://schemas.openxmlformats.org/officeDocument/2006/relationships/image" Target="../media/image15.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8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8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hyperlink" Target="https://www.transamericainstitute.org/research/publications/details/25-facts-highlight-womens-risky-road-to-retirement" TargetMode="External"/><Relationship Id="rId5" Type="http://schemas.microsoft.com/office/2007/relationships/hdphoto" Target="../media/hdphoto2.wdp"/><Relationship Id="rId4" Type="http://schemas.openxmlformats.org/officeDocument/2006/relationships/image" Target="../media/image9.png"/></Relationships>
</file>

<file path=ppt/slides/_rels/slide9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hyperlink" Target="https://www.transamericainstitute.org/research/publications/details/25-facts-highlight-womens-risky-road-to-retirement" TargetMode="External"/><Relationship Id="rId5" Type="http://schemas.microsoft.com/office/2007/relationships/hdphoto" Target="../media/hdphoto2.wdp"/><Relationship Id="rId4" Type="http://schemas.openxmlformats.org/officeDocument/2006/relationships/image" Target="../media/image9.png"/></Relationships>
</file>

<file path=ppt/slides/_rels/slide9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0.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29.emf"/></Relationships>
</file>

<file path=ppt/slides/_rels/slide9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1523F25-B29A-F4A9-B00E-A27C298D4A50}"/>
              </a:ext>
            </a:extLst>
          </p:cNvPr>
          <p:cNvSpPr/>
          <p:nvPr/>
        </p:nvSpPr>
        <p:spPr>
          <a:xfrm>
            <a:off x="-104931" y="-1"/>
            <a:ext cx="12296931" cy="685800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city with a bridge over a river&#10;&#10;AI-generated content may be incorrect.">
            <a:extLst>
              <a:ext uri="{FF2B5EF4-FFF2-40B4-BE49-F238E27FC236}">
                <a16:creationId xmlns:a16="http://schemas.microsoft.com/office/drawing/2014/main" id="{1D4E25CB-73F4-7C8A-275C-7033D2830D64}"/>
              </a:ext>
            </a:extLst>
          </p:cNvPr>
          <p:cNvPicPr>
            <a:picLocks noChangeAspect="1"/>
          </p:cNvPicPr>
          <p:nvPr/>
        </p:nvPicPr>
        <p:blipFill>
          <a:blip r:embed="rId3"/>
          <a:srcRect l="235" t="-2379" r="-235" b="2377"/>
          <a:stretch>
            <a:fillRect/>
          </a:stretch>
        </p:blipFill>
        <p:spPr>
          <a:xfrm>
            <a:off x="-66057" y="341005"/>
            <a:ext cx="12316369" cy="6371719"/>
          </a:xfrm>
          <a:prstGeom prst="rect">
            <a:avLst/>
          </a:prstGeom>
        </p:spPr>
      </p:pic>
      <p:sp>
        <p:nvSpPr>
          <p:cNvPr id="12" name="Rectangle 11">
            <a:extLst>
              <a:ext uri="{FF2B5EF4-FFF2-40B4-BE49-F238E27FC236}">
                <a16:creationId xmlns:a16="http://schemas.microsoft.com/office/drawing/2014/main" id="{736EE52C-19CC-08F3-8E4B-5D9256020176}"/>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45" name="TextBox 44">
            <a:extLst>
              <a:ext uri="{FF2B5EF4-FFF2-40B4-BE49-F238E27FC236}">
                <a16:creationId xmlns:a16="http://schemas.microsoft.com/office/drawing/2014/main" id="{44559FFD-0549-1DF7-3798-558827C4DB92}"/>
              </a:ext>
            </a:extLst>
          </p:cNvPr>
          <p:cNvSpPr txBox="1"/>
          <p:nvPr/>
        </p:nvSpPr>
        <p:spPr>
          <a:xfrm>
            <a:off x="1835987" y="1800188"/>
            <a:ext cx="8285471" cy="461665"/>
          </a:xfrm>
          <a:prstGeom prst="rect">
            <a:avLst/>
          </a:prstGeom>
          <a:noFill/>
        </p:spPr>
        <p:txBody>
          <a:bodyPr wrap="square" rtlCol="0">
            <a:spAutoFit/>
          </a:bodyPr>
          <a:lstStyle/>
          <a:p>
            <a:pPr algn="ctr">
              <a:spcAft>
                <a:spcPts val="600"/>
              </a:spcAft>
            </a:pPr>
            <a:r>
              <a:rPr lang="en-US" sz="2400" dirty="0">
                <a:solidFill>
                  <a:schemeClr val="bg2">
                    <a:lumMod val="25000"/>
                  </a:schemeClr>
                </a:solidFill>
                <a:latin typeface="Arial" panose="020B0604020202020204" pitchFamily="34" charset="0"/>
                <a:cs typeface="Arial" panose="020B0604020202020204" pitchFamily="34" charset="0"/>
              </a:rPr>
              <a:t>Pivoting Towards Retirement With Confidence</a:t>
            </a:r>
          </a:p>
        </p:txBody>
      </p:sp>
      <p:sp>
        <p:nvSpPr>
          <p:cNvPr id="46" name="TextBox 45">
            <a:extLst>
              <a:ext uri="{FF2B5EF4-FFF2-40B4-BE49-F238E27FC236}">
                <a16:creationId xmlns:a16="http://schemas.microsoft.com/office/drawing/2014/main" id="{6F389C43-4B39-A2ED-7A1A-2B027C4B406E}"/>
              </a:ext>
            </a:extLst>
          </p:cNvPr>
          <p:cNvSpPr txBox="1"/>
          <p:nvPr/>
        </p:nvSpPr>
        <p:spPr>
          <a:xfrm>
            <a:off x="1745705" y="1153858"/>
            <a:ext cx="8312826" cy="738664"/>
          </a:xfrm>
          <a:prstGeom prst="rect">
            <a:avLst/>
          </a:prstGeom>
          <a:noFill/>
        </p:spPr>
        <p:txBody>
          <a:bodyPr wrap="square" rtlCol="0">
            <a:spAutoFit/>
          </a:bodyPr>
          <a:lstStyle/>
          <a:p>
            <a:pPr algn="ctr">
              <a:spcAft>
                <a:spcPts val="600"/>
              </a:spcAft>
            </a:pPr>
            <a:r>
              <a:rPr lang="en-US" sz="4200" b="1" spc="-150" dirty="0">
                <a:solidFill>
                  <a:srgbClr val="16264F"/>
                </a:solidFill>
                <a:latin typeface="Arial Black" panose="020B0604020202020204" pitchFamily="34" charset="0"/>
                <a:cs typeface="Arial Black" panose="020B0604020202020204" pitchFamily="34" charset="0"/>
              </a:rPr>
              <a:t>WOMEN, WISDOM &amp; WEALTH</a:t>
            </a:r>
          </a:p>
        </p:txBody>
      </p:sp>
      <p:sp>
        <p:nvSpPr>
          <p:cNvPr id="10" name="Rectangle 9">
            <a:extLst>
              <a:ext uri="{FF2B5EF4-FFF2-40B4-BE49-F238E27FC236}">
                <a16:creationId xmlns:a16="http://schemas.microsoft.com/office/drawing/2014/main" id="{420024FE-0DE4-3867-8FCB-DCA84B98B587}"/>
              </a:ext>
            </a:extLst>
          </p:cNvPr>
          <p:cNvSpPr/>
          <p:nvPr/>
        </p:nvSpPr>
        <p:spPr>
          <a:xfrm>
            <a:off x="1493756" y="2407579"/>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DB26B4-F795-2D10-5C5B-502E74DE8FB6}"/>
              </a:ext>
            </a:extLst>
          </p:cNvPr>
          <p:cNvSpPr/>
          <p:nvPr/>
        </p:nvSpPr>
        <p:spPr>
          <a:xfrm>
            <a:off x="1411562" y="916494"/>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832A65F-D878-3FEF-0E77-A4125C6A832C}"/>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Logo, company name&#10;&#10;Description automatically generated">
            <a:extLst>
              <a:ext uri="{FF2B5EF4-FFF2-40B4-BE49-F238E27FC236}">
                <a16:creationId xmlns:a16="http://schemas.microsoft.com/office/drawing/2014/main" id="{578B6865-B40E-A987-F649-21AC86C3D4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309844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E0E9D23-13A4-BEA6-6B76-336C1EE78024}"/>
              </a:ext>
            </a:extLst>
          </p:cNvPr>
          <p:cNvSpPr txBox="1"/>
          <p:nvPr/>
        </p:nvSpPr>
        <p:spPr>
          <a:xfrm>
            <a:off x="1774653" y="4369819"/>
            <a:ext cx="8557199" cy="861774"/>
          </a:xfrm>
          <a:prstGeom prst="rect">
            <a:avLst/>
          </a:prstGeom>
          <a:noFill/>
        </p:spPr>
        <p:txBody>
          <a:bodyPr wrap="square" rtlCol="0">
            <a:spAutoFit/>
          </a:bodyPr>
          <a:lstStyle/>
          <a:p>
            <a:pPr algn="ctr">
              <a:spcAft>
                <a:spcPts val="600"/>
              </a:spcAft>
            </a:pPr>
            <a:r>
              <a:rPr lang="en-US" sz="5000" b="1" dirty="0">
                <a:solidFill>
                  <a:schemeClr val="accent1"/>
                </a:solidFill>
                <a:latin typeface="Arial Black" panose="020B0604020202020204" pitchFamily="34" charset="0"/>
                <a:cs typeface="Arial Black" panose="020B0604020202020204" pitchFamily="34" charset="0"/>
              </a:rPr>
              <a:t>CAN YOU RELATE?</a:t>
            </a:r>
          </a:p>
        </p:txBody>
      </p:sp>
      <p:sp>
        <p:nvSpPr>
          <p:cNvPr id="4" name="TextBox 3">
            <a:extLst>
              <a:ext uri="{FF2B5EF4-FFF2-40B4-BE49-F238E27FC236}">
                <a16:creationId xmlns:a16="http://schemas.microsoft.com/office/drawing/2014/main" id="{E776B8F5-E92E-4DBE-7B57-54CD7FC694D8}"/>
              </a:ext>
            </a:extLst>
          </p:cNvPr>
          <p:cNvSpPr txBox="1"/>
          <p:nvPr/>
        </p:nvSpPr>
        <p:spPr>
          <a:xfrm>
            <a:off x="1375826" y="1355831"/>
            <a:ext cx="9440348" cy="1631216"/>
          </a:xfrm>
          <a:prstGeom prst="rect">
            <a:avLst/>
          </a:prstGeom>
          <a:noFill/>
        </p:spPr>
        <p:txBody>
          <a:bodyPr wrap="square" rtlCol="0">
            <a:spAutoFit/>
          </a:bodyPr>
          <a:lstStyle/>
          <a:p>
            <a:pPr algn="ctr">
              <a:spcAft>
                <a:spcPts val="600"/>
              </a:spcAft>
            </a:pPr>
            <a:r>
              <a:rPr lang="en-US" sz="5000" b="1" dirty="0">
                <a:solidFill>
                  <a:schemeClr val="bg1"/>
                </a:solidFill>
                <a:latin typeface="Arial Black" panose="020B0604020202020204" pitchFamily="34" charset="0"/>
                <a:cs typeface="Arial Black" panose="020B0604020202020204" pitchFamily="34" charset="0"/>
              </a:rPr>
              <a:t>WHO AM I TO BE STANDING HERE?</a:t>
            </a:r>
          </a:p>
        </p:txBody>
      </p:sp>
      <p:sp>
        <p:nvSpPr>
          <p:cNvPr id="7" name="Rectangle 6">
            <a:extLst>
              <a:ext uri="{FF2B5EF4-FFF2-40B4-BE49-F238E27FC236}">
                <a16:creationId xmlns:a16="http://schemas.microsoft.com/office/drawing/2014/main" id="{E28AD19C-1F4B-5A05-2224-DFB232167F70}"/>
              </a:ext>
            </a:extLst>
          </p:cNvPr>
          <p:cNvSpPr/>
          <p:nvPr/>
        </p:nvSpPr>
        <p:spPr>
          <a:xfrm>
            <a:off x="1596498" y="3204819"/>
            <a:ext cx="8999005" cy="4571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DC601A4C-0097-5402-D007-302979633FBD}"/>
              </a:ext>
            </a:extLst>
          </p:cNvPr>
          <p:cNvSpPr/>
          <p:nvPr/>
        </p:nvSpPr>
        <p:spPr>
          <a:xfrm>
            <a:off x="1553749" y="1017264"/>
            <a:ext cx="8999005" cy="4571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90452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B943FB-BB98-7A38-ECFF-3FEA6F535FE1}"/>
              </a:ext>
            </a:extLst>
          </p:cNvPr>
          <p:cNvSpPr txBox="1"/>
          <p:nvPr/>
        </p:nvSpPr>
        <p:spPr>
          <a:xfrm>
            <a:off x="725614" y="903514"/>
            <a:ext cx="8090807" cy="830997"/>
          </a:xfrm>
          <a:prstGeom prst="rect">
            <a:avLst/>
          </a:prstGeom>
          <a:noFill/>
        </p:spPr>
        <p:txBody>
          <a:bodyPr wrap="square" rtlCol="0">
            <a:spAutoFit/>
          </a:bodyPr>
          <a:lstStyle/>
          <a:p>
            <a:r>
              <a:rPr lang="en-US" sz="4800" dirty="0">
                <a:solidFill>
                  <a:schemeClr val="bg1"/>
                </a:solidFill>
                <a:latin typeface="Arial" panose="020B0604020202020204" pitchFamily="34" charset="0"/>
                <a:cs typeface="Arial" panose="020B0604020202020204" pitchFamily="34" charset="0"/>
              </a:rPr>
              <a:t>Agent Name </a:t>
            </a:r>
            <a:r>
              <a:rPr lang="en-US" sz="2800" dirty="0">
                <a:solidFill>
                  <a:schemeClr val="accent1"/>
                </a:solidFill>
                <a:latin typeface="Arial" panose="020B0604020202020204" pitchFamily="34" charset="0"/>
                <a:cs typeface="Arial" panose="020B0604020202020204" pitchFamily="34" charset="0"/>
              </a:rPr>
              <a:t>Designations</a:t>
            </a:r>
            <a:r>
              <a:rPr lang="en-US" dirty="0">
                <a:solidFill>
                  <a:srgbClr val="4A77E0"/>
                </a:solidFill>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5711B184-63E3-C688-2E60-55570ABDCEF8}"/>
              </a:ext>
            </a:extLst>
          </p:cNvPr>
          <p:cNvSpPr txBox="1"/>
          <p:nvPr/>
        </p:nvSpPr>
        <p:spPr>
          <a:xfrm>
            <a:off x="725614" y="2156636"/>
            <a:ext cx="6217920" cy="3139321"/>
          </a:xfrm>
          <a:prstGeom prst="rect">
            <a:avLst/>
          </a:prstGeom>
          <a:noFill/>
        </p:spPr>
        <p:txBody>
          <a:bodyPr wrap="square" rtlCol="0">
            <a:spAutoFit/>
          </a:bodyPr>
          <a:lstStyle/>
          <a:p>
            <a:pPr marL="285750" indent="-285750">
              <a:buClr>
                <a:schemeClr val="accent1">
                  <a:lumMod val="50000"/>
                  <a:lumOff val="50000"/>
                </a:schemeClr>
              </a:buClr>
              <a:buFont typeface="Wingdings" pitchFamily="2" charset="2"/>
              <a:buChar char="Ø"/>
            </a:pPr>
            <a:r>
              <a:rPr lang="en-US" dirty="0">
                <a:solidFill>
                  <a:schemeClr val="bg1"/>
                </a:solidFill>
              </a:rPr>
              <a:t>Lorem ipsum dolor sit </a:t>
            </a:r>
            <a:r>
              <a:rPr lang="en-US" dirty="0" err="1">
                <a:solidFill>
                  <a:schemeClr val="bg1"/>
                </a:solidFill>
              </a:rPr>
              <a:t>amet</a:t>
            </a:r>
            <a:r>
              <a:rPr lang="en-US" dirty="0">
                <a:solidFill>
                  <a:schemeClr val="bg1"/>
                </a:solidFill>
              </a:rPr>
              <a:t>, </a:t>
            </a:r>
            <a:r>
              <a:rPr lang="en-US" dirty="0" err="1">
                <a:solidFill>
                  <a:schemeClr val="bg1"/>
                </a:solidFill>
              </a:rPr>
              <a:t>consecutar</a:t>
            </a:r>
            <a:r>
              <a:rPr lang="en-US" dirty="0">
                <a:solidFill>
                  <a:schemeClr val="bg1"/>
                </a:solidFill>
              </a:rPr>
              <a:t> </a:t>
            </a:r>
            <a:r>
              <a:rPr lang="en-US" dirty="0" err="1">
                <a:solidFill>
                  <a:schemeClr val="bg1"/>
                </a:solidFill>
              </a:rPr>
              <a:t>adipiscing</a:t>
            </a:r>
            <a:r>
              <a:rPr lang="en-US" dirty="0">
                <a:solidFill>
                  <a:schemeClr val="bg1"/>
                </a:solidFill>
              </a:rPr>
              <a:t> </a:t>
            </a:r>
            <a:r>
              <a:rPr lang="en-US" dirty="0" err="1">
                <a:solidFill>
                  <a:schemeClr val="bg1"/>
                </a:solidFill>
              </a:rPr>
              <a:t>elit</a:t>
            </a:r>
            <a:r>
              <a:rPr lang="en-US" dirty="0">
                <a:solidFill>
                  <a:schemeClr val="bg1"/>
                </a:solidFill>
              </a:rPr>
              <a:t>, sed diam </a:t>
            </a:r>
            <a:r>
              <a:rPr lang="en-US" dirty="0" err="1">
                <a:solidFill>
                  <a:schemeClr val="bg1"/>
                </a:solidFill>
              </a:rPr>
              <a:t>nonummy</a:t>
            </a:r>
            <a:r>
              <a:rPr lang="en-US" dirty="0">
                <a:solidFill>
                  <a:schemeClr val="bg1"/>
                </a:solidFill>
              </a:rPr>
              <a:t> </a:t>
            </a:r>
            <a:r>
              <a:rPr lang="en-US" dirty="0" err="1">
                <a:solidFill>
                  <a:schemeClr val="bg1"/>
                </a:solidFill>
              </a:rPr>
              <a:t>nibh</a:t>
            </a:r>
            <a:r>
              <a:rPr lang="en-US" dirty="0">
                <a:solidFill>
                  <a:schemeClr val="bg1"/>
                </a:solidFill>
              </a:rPr>
              <a:t> </a:t>
            </a:r>
            <a:r>
              <a:rPr lang="en-US" dirty="0" err="1">
                <a:solidFill>
                  <a:schemeClr val="bg1"/>
                </a:solidFill>
              </a:rPr>
              <a:t>euismod</a:t>
            </a:r>
            <a:r>
              <a:rPr lang="en-US" dirty="0">
                <a:solidFill>
                  <a:schemeClr val="bg1"/>
                </a:solidFill>
              </a:rPr>
              <a:t> </a:t>
            </a:r>
            <a:r>
              <a:rPr lang="en-US" dirty="0" err="1">
                <a:solidFill>
                  <a:schemeClr val="bg1"/>
                </a:solidFill>
              </a:rPr>
              <a:t>tincidunt</a:t>
            </a:r>
            <a:r>
              <a:rPr lang="en-US" dirty="0">
                <a:solidFill>
                  <a:schemeClr val="bg1"/>
                </a:solidFill>
              </a:rPr>
              <a:t> </a:t>
            </a:r>
            <a:r>
              <a:rPr lang="en-US" dirty="0" err="1">
                <a:solidFill>
                  <a:schemeClr val="bg1"/>
                </a:solidFill>
              </a:rPr>
              <a:t>ut</a:t>
            </a:r>
            <a:r>
              <a:rPr lang="en-US" dirty="0">
                <a:solidFill>
                  <a:schemeClr val="bg1"/>
                </a:solidFill>
              </a:rPr>
              <a:t> </a:t>
            </a:r>
            <a:r>
              <a:rPr lang="en-US" dirty="0" err="1">
                <a:solidFill>
                  <a:schemeClr val="bg1"/>
                </a:solidFill>
              </a:rPr>
              <a:t>laoreet</a:t>
            </a:r>
            <a:r>
              <a:rPr lang="en-US" dirty="0">
                <a:solidFill>
                  <a:schemeClr val="bg1"/>
                </a:solidFill>
              </a:rPr>
              <a:t>.</a:t>
            </a:r>
          </a:p>
          <a:p>
            <a:pPr marL="285750" indent="-285750">
              <a:buClr>
                <a:schemeClr val="accent1">
                  <a:lumMod val="50000"/>
                  <a:lumOff val="50000"/>
                </a:schemeClr>
              </a:buClr>
              <a:buFont typeface="Wingdings" pitchFamily="2" charset="2"/>
              <a:buChar char="Ø"/>
            </a:pPr>
            <a:r>
              <a:rPr lang="en-US" dirty="0">
                <a:solidFill>
                  <a:schemeClr val="bg1"/>
                </a:solidFill>
              </a:rPr>
              <a:t>Lorem ipsum dolor sit </a:t>
            </a:r>
            <a:r>
              <a:rPr lang="en-US" dirty="0" err="1">
                <a:solidFill>
                  <a:schemeClr val="bg1"/>
                </a:solidFill>
              </a:rPr>
              <a:t>amet</a:t>
            </a:r>
            <a:r>
              <a:rPr lang="en-US" dirty="0">
                <a:solidFill>
                  <a:schemeClr val="bg1"/>
                </a:solidFill>
              </a:rPr>
              <a:t>, </a:t>
            </a:r>
            <a:r>
              <a:rPr lang="en-US" dirty="0" err="1">
                <a:solidFill>
                  <a:schemeClr val="bg1"/>
                </a:solidFill>
              </a:rPr>
              <a:t>consecutar</a:t>
            </a:r>
            <a:r>
              <a:rPr lang="en-US" dirty="0">
                <a:solidFill>
                  <a:schemeClr val="bg1"/>
                </a:solidFill>
              </a:rPr>
              <a:t> </a:t>
            </a:r>
            <a:r>
              <a:rPr lang="en-US" dirty="0" err="1">
                <a:solidFill>
                  <a:schemeClr val="bg1"/>
                </a:solidFill>
              </a:rPr>
              <a:t>adipiscing</a:t>
            </a:r>
            <a:r>
              <a:rPr lang="en-US" dirty="0">
                <a:solidFill>
                  <a:schemeClr val="bg1"/>
                </a:solidFill>
              </a:rPr>
              <a:t> </a:t>
            </a:r>
            <a:r>
              <a:rPr lang="en-US" dirty="0" err="1">
                <a:solidFill>
                  <a:schemeClr val="bg1"/>
                </a:solidFill>
              </a:rPr>
              <a:t>elit</a:t>
            </a:r>
            <a:r>
              <a:rPr lang="en-US" dirty="0">
                <a:solidFill>
                  <a:schemeClr val="bg1"/>
                </a:solidFill>
              </a:rPr>
              <a:t>, sed diam </a:t>
            </a:r>
            <a:r>
              <a:rPr lang="en-US" dirty="0" err="1">
                <a:solidFill>
                  <a:schemeClr val="bg1"/>
                </a:solidFill>
              </a:rPr>
              <a:t>nonummy</a:t>
            </a:r>
            <a:r>
              <a:rPr lang="en-US" dirty="0">
                <a:solidFill>
                  <a:schemeClr val="bg1"/>
                </a:solidFill>
              </a:rPr>
              <a:t> </a:t>
            </a:r>
            <a:r>
              <a:rPr lang="en-US" dirty="0" err="1">
                <a:solidFill>
                  <a:schemeClr val="bg1"/>
                </a:solidFill>
              </a:rPr>
              <a:t>nibh</a:t>
            </a:r>
            <a:r>
              <a:rPr lang="en-US" dirty="0">
                <a:solidFill>
                  <a:schemeClr val="bg1"/>
                </a:solidFill>
              </a:rPr>
              <a:t> </a:t>
            </a:r>
            <a:r>
              <a:rPr lang="en-US" dirty="0" err="1">
                <a:solidFill>
                  <a:schemeClr val="bg1"/>
                </a:solidFill>
              </a:rPr>
              <a:t>euismod</a:t>
            </a:r>
            <a:r>
              <a:rPr lang="en-US" dirty="0">
                <a:solidFill>
                  <a:schemeClr val="bg1"/>
                </a:solidFill>
              </a:rPr>
              <a:t> </a:t>
            </a:r>
            <a:r>
              <a:rPr lang="en-US" dirty="0" err="1">
                <a:solidFill>
                  <a:schemeClr val="bg1"/>
                </a:solidFill>
              </a:rPr>
              <a:t>tincidunt</a:t>
            </a:r>
            <a:r>
              <a:rPr lang="en-US" dirty="0">
                <a:solidFill>
                  <a:schemeClr val="bg1"/>
                </a:solidFill>
              </a:rPr>
              <a:t> </a:t>
            </a:r>
            <a:r>
              <a:rPr lang="en-US" dirty="0" err="1">
                <a:solidFill>
                  <a:schemeClr val="bg1"/>
                </a:solidFill>
              </a:rPr>
              <a:t>ut</a:t>
            </a:r>
            <a:r>
              <a:rPr lang="en-US" dirty="0">
                <a:solidFill>
                  <a:schemeClr val="bg1"/>
                </a:solidFill>
              </a:rPr>
              <a:t> </a:t>
            </a:r>
            <a:r>
              <a:rPr lang="en-US" dirty="0" err="1">
                <a:solidFill>
                  <a:schemeClr val="bg1"/>
                </a:solidFill>
              </a:rPr>
              <a:t>laoreet</a:t>
            </a:r>
            <a:r>
              <a:rPr lang="en-US" dirty="0">
                <a:solidFill>
                  <a:schemeClr val="bg1"/>
                </a:solidFill>
              </a:rPr>
              <a:t>.</a:t>
            </a:r>
          </a:p>
          <a:p>
            <a:pPr marL="285750" indent="-285750">
              <a:buClr>
                <a:schemeClr val="accent1">
                  <a:lumMod val="50000"/>
                  <a:lumOff val="50000"/>
                </a:schemeClr>
              </a:buClr>
              <a:buFont typeface="Wingdings" pitchFamily="2" charset="2"/>
              <a:buChar char="Ø"/>
            </a:pPr>
            <a:r>
              <a:rPr lang="en-US" dirty="0">
                <a:solidFill>
                  <a:schemeClr val="bg1"/>
                </a:solidFill>
              </a:rPr>
              <a:t>Lorem ipsum dolor sit </a:t>
            </a:r>
            <a:r>
              <a:rPr lang="en-US" dirty="0" err="1">
                <a:solidFill>
                  <a:schemeClr val="bg1"/>
                </a:solidFill>
              </a:rPr>
              <a:t>amet</a:t>
            </a:r>
            <a:r>
              <a:rPr lang="en-US" dirty="0">
                <a:solidFill>
                  <a:schemeClr val="bg1"/>
                </a:solidFill>
              </a:rPr>
              <a:t>, </a:t>
            </a:r>
            <a:r>
              <a:rPr lang="en-US" dirty="0" err="1">
                <a:solidFill>
                  <a:schemeClr val="bg1"/>
                </a:solidFill>
              </a:rPr>
              <a:t>consecutar</a:t>
            </a:r>
            <a:r>
              <a:rPr lang="en-US" dirty="0">
                <a:solidFill>
                  <a:schemeClr val="bg1"/>
                </a:solidFill>
              </a:rPr>
              <a:t> </a:t>
            </a:r>
            <a:r>
              <a:rPr lang="en-US" dirty="0" err="1">
                <a:solidFill>
                  <a:schemeClr val="bg1"/>
                </a:solidFill>
              </a:rPr>
              <a:t>adipiscing</a:t>
            </a:r>
            <a:r>
              <a:rPr lang="en-US" dirty="0">
                <a:solidFill>
                  <a:schemeClr val="bg1"/>
                </a:solidFill>
              </a:rPr>
              <a:t> </a:t>
            </a:r>
            <a:r>
              <a:rPr lang="en-US" dirty="0" err="1">
                <a:solidFill>
                  <a:schemeClr val="bg1"/>
                </a:solidFill>
              </a:rPr>
              <a:t>elit</a:t>
            </a:r>
            <a:r>
              <a:rPr lang="en-US" dirty="0">
                <a:solidFill>
                  <a:schemeClr val="bg1"/>
                </a:solidFill>
              </a:rPr>
              <a:t>, sed diam </a:t>
            </a:r>
            <a:r>
              <a:rPr lang="en-US" dirty="0" err="1">
                <a:solidFill>
                  <a:schemeClr val="bg1"/>
                </a:solidFill>
              </a:rPr>
              <a:t>nonummy</a:t>
            </a:r>
            <a:r>
              <a:rPr lang="en-US" dirty="0">
                <a:solidFill>
                  <a:schemeClr val="bg1"/>
                </a:solidFill>
              </a:rPr>
              <a:t> </a:t>
            </a:r>
            <a:r>
              <a:rPr lang="en-US" dirty="0" err="1">
                <a:solidFill>
                  <a:schemeClr val="bg1"/>
                </a:solidFill>
              </a:rPr>
              <a:t>nibh</a:t>
            </a:r>
            <a:r>
              <a:rPr lang="en-US" dirty="0">
                <a:solidFill>
                  <a:schemeClr val="bg1"/>
                </a:solidFill>
              </a:rPr>
              <a:t> </a:t>
            </a:r>
            <a:r>
              <a:rPr lang="en-US" dirty="0" err="1">
                <a:solidFill>
                  <a:schemeClr val="bg1"/>
                </a:solidFill>
              </a:rPr>
              <a:t>euismod</a:t>
            </a:r>
            <a:r>
              <a:rPr lang="en-US" dirty="0">
                <a:solidFill>
                  <a:schemeClr val="bg1"/>
                </a:solidFill>
              </a:rPr>
              <a:t> </a:t>
            </a:r>
            <a:r>
              <a:rPr lang="en-US" dirty="0" err="1">
                <a:solidFill>
                  <a:schemeClr val="bg1"/>
                </a:solidFill>
              </a:rPr>
              <a:t>tincidunt</a:t>
            </a:r>
            <a:r>
              <a:rPr lang="en-US" dirty="0">
                <a:solidFill>
                  <a:schemeClr val="bg1"/>
                </a:solidFill>
              </a:rPr>
              <a:t> </a:t>
            </a:r>
            <a:r>
              <a:rPr lang="en-US" dirty="0" err="1">
                <a:solidFill>
                  <a:schemeClr val="bg1"/>
                </a:solidFill>
              </a:rPr>
              <a:t>ut</a:t>
            </a:r>
            <a:r>
              <a:rPr lang="en-US" dirty="0">
                <a:solidFill>
                  <a:schemeClr val="bg1"/>
                </a:solidFill>
              </a:rPr>
              <a:t> </a:t>
            </a:r>
            <a:r>
              <a:rPr lang="en-US" dirty="0" err="1">
                <a:solidFill>
                  <a:schemeClr val="bg1"/>
                </a:solidFill>
              </a:rPr>
              <a:t>laoreet</a:t>
            </a:r>
            <a:r>
              <a:rPr lang="en-US" dirty="0">
                <a:solidFill>
                  <a:schemeClr val="bg1"/>
                </a:solidFill>
              </a:rPr>
              <a:t>.</a:t>
            </a:r>
          </a:p>
          <a:p>
            <a:pPr marL="285750" indent="-285750">
              <a:buClr>
                <a:schemeClr val="accent1">
                  <a:lumMod val="50000"/>
                  <a:lumOff val="50000"/>
                </a:schemeClr>
              </a:buClr>
              <a:buFont typeface="Wingdings" pitchFamily="2" charset="2"/>
              <a:buChar char="Ø"/>
            </a:pPr>
            <a:r>
              <a:rPr lang="en-US" dirty="0">
                <a:solidFill>
                  <a:schemeClr val="bg1"/>
                </a:solidFill>
              </a:rPr>
              <a:t>Lorem ipsum dolor sit </a:t>
            </a:r>
            <a:r>
              <a:rPr lang="en-US" dirty="0" err="1">
                <a:solidFill>
                  <a:schemeClr val="bg1"/>
                </a:solidFill>
              </a:rPr>
              <a:t>amet</a:t>
            </a:r>
            <a:r>
              <a:rPr lang="en-US" dirty="0">
                <a:solidFill>
                  <a:schemeClr val="bg1"/>
                </a:solidFill>
              </a:rPr>
              <a:t>, </a:t>
            </a:r>
            <a:r>
              <a:rPr lang="en-US" dirty="0" err="1">
                <a:solidFill>
                  <a:schemeClr val="bg1"/>
                </a:solidFill>
              </a:rPr>
              <a:t>consecutar</a:t>
            </a:r>
            <a:r>
              <a:rPr lang="en-US" dirty="0">
                <a:solidFill>
                  <a:schemeClr val="bg1"/>
                </a:solidFill>
              </a:rPr>
              <a:t> </a:t>
            </a:r>
            <a:r>
              <a:rPr lang="en-US" dirty="0" err="1">
                <a:solidFill>
                  <a:schemeClr val="bg1"/>
                </a:solidFill>
              </a:rPr>
              <a:t>adipiscing</a:t>
            </a:r>
            <a:r>
              <a:rPr lang="en-US" dirty="0">
                <a:solidFill>
                  <a:schemeClr val="bg1"/>
                </a:solidFill>
              </a:rPr>
              <a:t> </a:t>
            </a:r>
            <a:r>
              <a:rPr lang="en-US" dirty="0" err="1">
                <a:solidFill>
                  <a:schemeClr val="bg1"/>
                </a:solidFill>
              </a:rPr>
              <a:t>elit</a:t>
            </a:r>
            <a:r>
              <a:rPr lang="en-US" dirty="0">
                <a:solidFill>
                  <a:schemeClr val="bg1"/>
                </a:solidFill>
              </a:rPr>
              <a:t>, sed diam </a:t>
            </a:r>
            <a:r>
              <a:rPr lang="en-US" dirty="0" err="1">
                <a:solidFill>
                  <a:schemeClr val="bg1"/>
                </a:solidFill>
              </a:rPr>
              <a:t>nonummy</a:t>
            </a:r>
            <a:r>
              <a:rPr lang="en-US" dirty="0">
                <a:solidFill>
                  <a:schemeClr val="bg1"/>
                </a:solidFill>
              </a:rPr>
              <a:t> </a:t>
            </a:r>
            <a:r>
              <a:rPr lang="en-US" dirty="0" err="1">
                <a:solidFill>
                  <a:schemeClr val="bg1"/>
                </a:solidFill>
              </a:rPr>
              <a:t>nibh</a:t>
            </a:r>
            <a:r>
              <a:rPr lang="en-US" dirty="0">
                <a:solidFill>
                  <a:schemeClr val="bg1"/>
                </a:solidFill>
              </a:rPr>
              <a:t> </a:t>
            </a:r>
            <a:r>
              <a:rPr lang="en-US" dirty="0" err="1">
                <a:solidFill>
                  <a:schemeClr val="bg1"/>
                </a:solidFill>
              </a:rPr>
              <a:t>euismod</a:t>
            </a:r>
            <a:r>
              <a:rPr lang="en-US" dirty="0">
                <a:solidFill>
                  <a:schemeClr val="bg1"/>
                </a:solidFill>
              </a:rPr>
              <a:t> </a:t>
            </a:r>
            <a:r>
              <a:rPr lang="en-US" dirty="0" err="1">
                <a:solidFill>
                  <a:schemeClr val="bg1"/>
                </a:solidFill>
              </a:rPr>
              <a:t>tincidunt</a:t>
            </a:r>
            <a:r>
              <a:rPr lang="en-US" dirty="0">
                <a:solidFill>
                  <a:schemeClr val="bg1"/>
                </a:solidFill>
              </a:rPr>
              <a:t> </a:t>
            </a:r>
            <a:r>
              <a:rPr lang="en-US" dirty="0" err="1">
                <a:solidFill>
                  <a:schemeClr val="bg1"/>
                </a:solidFill>
              </a:rPr>
              <a:t>ut</a:t>
            </a:r>
            <a:r>
              <a:rPr lang="en-US" dirty="0">
                <a:solidFill>
                  <a:schemeClr val="bg1"/>
                </a:solidFill>
              </a:rPr>
              <a:t> </a:t>
            </a:r>
            <a:r>
              <a:rPr lang="en-US" dirty="0" err="1">
                <a:solidFill>
                  <a:schemeClr val="bg1"/>
                </a:solidFill>
              </a:rPr>
              <a:t>laoreet</a:t>
            </a:r>
            <a:r>
              <a:rPr lang="en-US" dirty="0">
                <a:solidFill>
                  <a:schemeClr val="bg1"/>
                </a:solidFill>
              </a:rPr>
              <a:t>.</a:t>
            </a:r>
          </a:p>
          <a:p>
            <a:pPr marL="285750" indent="-285750">
              <a:buClr>
                <a:schemeClr val="accent1">
                  <a:lumMod val="50000"/>
                  <a:lumOff val="50000"/>
                </a:schemeClr>
              </a:buClr>
              <a:buFont typeface="Wingdings" pitchFamily="2" charset="2"/>
              <a:buChar char="Ø"/>
            </a:pPr>
            <a:r>
              <a:rPr lang="en-US" dirty="0">
                <a:solidFill>
                  <a:schemeClr val="bg1"/>
                </a:solidFill>
              </a:rPr>
              <a:t>Lorem ipsum dolor sit </a:t>
            </a:r>
            <a:r>
              <a:rPr lang="en-US" dirty="0" err="1">
                <a:solidFill>
                  <a:schemeClr val="bg1"/>
                </a:solidFill>
              </a:rPr>
              <a:t>amet</a:t>
            </a:r>
            <a:r>
              <a:rPr lang="en-US" dirty="0">
                <a:solidFill>
                  <a:schemeClr val="bg1"/>
                </a:solidFill>
              </a:rPr>
              <a:t>, </a:t>
            </a:r>
            <a:r>
              <a:rPr lang="en-US" dirty="0" err="1">
                <a:solidFill>
                  <a:schemeClr val="bg1"/>
                </a:solidFill>
              </a:rPr>
              <a:t>consecutar</a:t>
            </a:r>
            <a:r>
              <a:rPr lang="en-US" dirty="0">
                <a:solidFill>
                  <a:schemeClr val="bg1"/>
                </a:solidFill>
              </a:rPr>
              <a:t> </a:t>
            </a:r>
            <a:r>
              <a:rPr lang="en-US" dirty="0" err="1">
                <a:solidFill>
                  <a:schemeClr val="bg1"/>
                </a:solidFill>
              </a:rPr>
              <a:t>adipiscing</a:t>
            </a:r>
            <a:r>
              <a:rPr lang="en-US" dirty="0">
                <a:solidFill>
                  <a:schemeClr val="bg1"/>
                </a:solidFill>
              </a:rPr>
              <a:t> </a:t>
            </a:r>
            <a:r>
              <a:rPr lang="en-US" dirty="0" err="1">
                <a:solidFill>
                  <a:schemeClr val="bg1"/>
                </a:solidFill>
              </a:rPr>
              <a:t>elit</a:t>
            </a:r>
            <a:r>
              <a:rPr lang="en-US" dirty="0">
                <a:solidFill>
                  <a:schemeClr val="bg1"/>
                </a:solidFill>
              </a:rPr>
              <a:t>, sed diam </a:t>
            </a:r>
            <a:r>
              <a:rPr lang="en-US" dirty="0" err="1">
                <a:solidFill>
                  <a:schemeClr val="bg1"/>
                </a:solidFill>
              </a:rPr>
              <a:t>nonummy</a:t>
            </a:r>
            <a:r>
              <a:rPr lang="en-US" dirty="0">
                <a:solidFill>
                  <a:schemeClr val="bg1"/>
                </a:solidFill>
              </a:rPr>
              <a:t> </a:t>
            </a:r>
            <a:r>
              <a:rPr lang="en-US" dirty="0" err="1">
                <a:solidFill>
                  <a:schemeClr val="bg1"/>
                </a:solidFill>
              </a:rPr>
              <a:t>nibh</a:t>
            </a:r>
            <a:r>
              <a:rPr lang="en-US" dirty="0">
                <a:solidFill>
                  <a:schemeClr val="bg1"/>
                </a:solidFill>
              </a:rPr>
              <a:t> </a:t>
            </a:r>
            <a:r>
              <a:rPr lang="en-US" dirty="0" err="1">
                <a:solidFill>
                  <a:schemeClr val="bg1"/>
                </a:solidFill>
              </a:rPr>
              <a:t>euismod</a:t>
            </a:r>
            <a:r>
              <a:rPr lang="en-US" dirty="0">
                <a:solidFill>
                  <a:schemeClr val="bg1"/>
                </a:solidFill>
              </a:rPr>
              <a:t> </a:t>
            </a:r>
            <a:r>
              <a:rPr lang="en-US" dirty="0" err="1">
                <a:solidFill>
                  <a:schemeClr val="bg1"/>
                </a:solidFill>
              </a:rPr>
              <a:t>tincidunt</a:t>
            </a:r>
            <a:r>
              <a:rPr lang="en-US" dirty="0">
                <a:solidFill>
                  <a:schemeClr val="bg1"/>
                </a:solidFill>
              </a:rPr>
              <a:t> </a:t>
            </a:r>
            <a:r>
              <a:rPr lang="en-US" dirty="0" err="1">
                <a:solidFill>
                  <a:schemeClr val="bg1"/>
                </a:solidFill>
              </a:rPr>
              <a:t>ut</a:t>
            </a:r>
            <a:r>
              <a:rPr lang="en-US" dirty="0">
                <a:solidFill>
                  <a:schemeClr val="bg1"/>
                </a:solidFill>
              </a:rPr>
              <a:t> </a:t>
            </a:r>
            <a:r>
              <a:rPr lang="en-US" dirty="0" err="1">
                <a:solidFill>
                  <a:schemeClr val="bg1"/>
                </a:solidFill>
              </a:rPr>
              <a:t>laoreet</a:t>
            </a:r>
            <a:r>
              <a:rPr lang="en-US" dirty="0">
                <a:solidFill>
                  <a:schemeClr val="bg1"/>
                </a:solidFill>
              </a:rPr>
              <a:t>.</a:t>
            </a:r>
          </a:p>
          <a:p>
            <a:endParaRPr lang="en-US" dirty="0"/>
          </a:p>
        </p:txBody>
      </p:sp>
      <p:pic>
        <p:nvPicPr>
          <p:cNvPr id="8" name="Content Placeholder 4">
            <a:extLst>
              <a:ext uri="{FF2B5EF4-FFF2-40B4-BE49-F238E27FC236}">
                <a16:creationId xmlns:a16="http://schemas.microsoft.com/office/drawing/2014/main" id="{AE1F2A55-608D-1638-B15E-6642C1AA474B}"/>
              </a:ext>
            </a:extLst>
          </p:cNvPr>
          <p:cNvPicPr>
            <a:picLocks noChangeAspect="1"/>
          </p:cNvPicPr>
          <p:nvPr/>
        </p:nvPicPr>
        <p:blipFill rotWithShape="1">
          <a:blip r:embed="rId2"/>
          <a:srcRect l="265" t="1474" r="4366" b="4980"/>
          <a:stretch/>
        </p:blipFill>
        <p:spPr>
          <a:xfrm>
            <a:off x="7971347" y="1166612"/>
            <a:ext cx="3336552" cy="4129345"/>
          </a:xfrm>
          <a:prstGeom prst="rect">
            <a:avLst/>
          </a:prstGeom>
          <a:ln w="57150">
            <a:solidFill>
              <a:schemeClr val="accent1">
                <a:lumMod val="90000"/>
                <a:lumOff val="10000"/>
              </a:schemeClr>
            </a:solidFill>
          </a:ln>
        </p:spPr>
      </p:pic>
      <p:sp>
        <p:nvSpPr>
          <p:cNvPr id="4" name="Rectangle 3">
            <a:extLst>
              <a:ext uri="{FF2B5EF4-FFF2-40B4-BE49-F238E27FC236}">
                <a16:creationId xmlns:a16="http://schemas.microsoft.com/office/drawing/2014/main" id="{13261F32-0789-499D-EF5F-09D89B6A1B80}"/>
              </a:ext>
            </a:extLst>
          </p:cNvPr>
          <p:cNvSpPr/>
          <p:nvPr/>
        </p:nvSpPr>
        <p:spPr>
          <a:xfrm>
            <a:off x="538952" y="1699478"/>
            <a:ext cx="6309966" cy="4571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332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group of women laughing&#10;&#10;Description automatically generated">
            <a:extLst>
              <a:ext uri="{FF2B5EF4-FFF2-40B4-BE49-F238E27FC236}">
                <a16:creationId xmlns:a16="http://schemas.microsoft.com/office/drawing/2014/main" id="{ACE0BADE-8721-A351-1646-35EB30FDFAB9}"/>
              </a:ext>
            </a:extLst>
          </p:cNvPr>
          <p:cNvPicPr>
            <a:picLocks noChangeAspect="1"/>
          </p:cNvPicPr>
          <p:nvPr/>
        </p:nvPicPr>
        <p:blipFill rotWithShape="1">
          <a:blip r:embed="rId2"/>
          <a:srcRect l="3174" r="3174"/>
          <a:stretch/>
        </p:blipFill>
        <p:spPr>
          <a:xfrm>
            <a:off x="0" y="0"/>
            <a:ext cx="12192000" cy="6858000"/>
          </a:xfrm>
          <a:prstGeom prst="rect">
            <a:avLst/>
          </a:prstGeom>
        </p:spPr>
      </p:pic>
    </p:spTree>
    <p:extLst>
      <p:ext uri="{BB962C8B-B14F-4D97-AF65-F5344CB8AC3E}">
        <p14:creationId xmlns:p14="http://schemas.microsoft.com/office/powerpoint/2010/main" val="2803621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41FBCD-664C-3823-8045-B2F74FC7635B}"/>
              </a:ext>
            </a:extLst>
          </p:cNvPr>
          <p:cNvSpPr>
            <a:spLocks noGrp="1"/>
          </p:cNvSpPr>
          <p:nvPr>
            <p:ph idx="1"/>
          </p:nvPr>
        </p:nvSpPr>
        <p:spPr>
          <a:xfrm>
            <a:off x="877225" y="2062742"/>
            <a:ext cx="10437549" cy="2732516"/>
          </a:xfrm>
        </p:spPr>
        <p:txBody>
          <a:bodyPr>
            <a:noAutofit/>
          </a:bodyPr>
          <a:lstStyle/>
          <a:p>
            <a:pPr marL="0" indent="0">
              <a:buNone/>
            </a:pPr>
            <a:r>
              <a:rPr lang="en-US" sz="5000" b="1" dirty="0">
                <a:solidFill>
                  <a:schemeClr val="accent1"/>
                </a:solidFill>
                <a:latin typeface="Arial Black" panose="020B0604020202020204" pitchFamily="34" charset="0"/>
                <a:cs typeface="Arial Black" panose="020B0604020202020204" pitchFamily="34" charset="0"/>
              </a:rPr>
              <a:t>34% </a:t>
            </a:r>
            <a:r>
              <a:rPr lang="en-US" sz="5000" b="1" dirty="0">
                <a:latin typeface="Arial Black" panose="020B0604020202020204" pitchFamily="34" charset="0"/>
                <a:cs typeface="Arial Black" panose="020B0604020202020204" pitchFamily="34" charset="0"/>
              </a:rPr>
              <a:t>of women say their financial situation keeps them up at night </a:t>
            </a:r>
            <a:br>
              <a:rPr lang="en-US" sz="5000" b="1" dirty="0">
                <a:latin typeface="Arial Black" panose="020B0604020202020204" pitchFamily="34" charset="0"/>
                <a:cs typeface="Arial Black" panose="020B0604020202020204" pitchFamily="34" charset="0"/>
              </a:rPr>
            </a:br>
            <a:r>
              <a:rPr lang="en-US" sz="5000" b="1" dirty="0">
                <a:solidFill>
                  <a:schemeClr val="accent1"/>
                </a:solidFill>
                <a:latin typeface="Arial Black" panose="020B0604020202020204" pitchFamily="34" charset="0"/>
                <a:cs typeface="Arial Black" panose="020B0604020202020204" pitchFamily="34" charset="0"/>
              </a:rPr>
              <a:t>at least once a month.</a:t>
            </a:r>
          </a:p>
          <a:p>
            <a:pPr marL="0" indent="0" algn="r">
              <a:buNone/>
            </a:pPr>
            <a:endParaRPr lang="en-US" sz="5000" b="1" dirty="0"/>
          </a:p>
          <a:p>
            <a:pPr marL="0" indent="0" algn="r">
              <a:buNone/>
            </a:pPr>
            <a:endParaRPr lang="en-US" sz="5000" b="1" dirty="0"/>
          </a:p>
          <a:p>
            <a:pPr marL="0" indent="0" algn="r">
              <a:buNone/>
            </a:pPr>
            <a:endParaRPr lang="en-US" sz="5000" b="1" dirty="0"/>
          </a:p>
          <a:p>
            <a:pPr marL="0" indent="0" algn="r">
              <a:buNone/>
            </a:pPr>
            <a:endParaRPr lang="en-US" sz="5000" b="1" dirty="0"/>
          </a:p>
          <a:p>
            <a:pPr marL="0" indent="0" algn="r">
              <a:buNone/>
            </a:pPr>
            <a:endParaRPr lang="en-US" sz="5000" b="1" dirty="0"/>
          </a:p>
          <a:p>
            <a:pPr marL="0" indent="0" algn="r">
              <a:buNone/>
            </a:pPr>
            <a:endParaRPr lang="en-US" sz="5000" b="1" dirty="0"/>
          </a:p>
          <a:p>
            <a:pPr marL="0" indent="0" algn="r">
              <a:buNone/>
            </a:pPr>
            <a:r>
              <a:rPr lang="en-US" sz="5000" b="1" dirty="0"/>
              <a:t>							2021 Women and Investing Study, Fidelity Investments</a:t>
            </a:r>
          </a:p>
        </p:txBody>
      </p:sp>
    </p:spTree>
    <p:extLst>
      <p:ext uri="{BB962C8B-B14F-4D97-AF65-F5344CB8AC3E}">
        <p14:creationId xmlns:p14="http://schemas.microsoft.com/office/powerpoint/2010/main" val="3638201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82F7C2-4D26-4199-2001-244640C3CD88}"/>
              </a:ext>
            </a:extLst>
          </p:cNvPr>
          <p:cNvSpPr txBox="1"/>
          <p:nvPr/>
        </p:nvSpPr>
        <p:spPr>
          <a:xfrm>
            <a:off x="732209" y="2215414"/>
            <a:ext cx="10727577" cy="3877985"/>
          </a:xfrm>
          <a:prstGeom prst="rect">
            <a:avLst/>
          </a:prstGeom>
          <a:noFill/>
        </p:spPr>
        <p:txBody>
          <a:bodyPr wrap="square" rtlCol="0">
            <a:spAutoFit/>
          </a:bodyPr>
          <a:lstStyle/>
          <a:p>
            <a:pPr algn="ctr"/>
            <a:r>
              <a:rPr lang="en-US" sz="4800" b="0" u="none" strike="noStrike" dirty="0">
                <a:solidFill>
                  <a:schemeClr val="bg1"/>
                </a:solidFill>
                <a:effectLst/>
                <a:latin typeface="Arial" panose="020B0604020202020204" pitchFamily="34" charset="0"/>
              </a:rPr>
              <a:t>The following information has the potential to positively change your life and help you to S.W.A.N.</a:t>
            </a:r>
          </a:p>
          <a:p>
            <a:pPr algn="ctr"/>
            <a:endParaRPr lang="en-US" sz="4800" dirty="0">
              <a:solidFill>
                <a:srgbClr val="262626"/>
              </a:solidFill>
              <a:latin typeface="Arial" panose="020B0604020202020204" pitchFamily="34" charset="0"/>
            </a:endParaRPr>
          </a:p>
          <a:p>
            <a:pPr algn="ctr"/>
            <a:r>
              <a:rPr lang="en-US" sz="5400" u="none" strike="noStrike" dirty="0">
                <a:solidFill>
                  <a:schemeClr val="accent1"/>
                </a:solidFill>
                <a:effectLst/>
                <a:latin typeface="Arial Black" panose="020B0604020202020204" pitchFamily="34" charset="0"/>
                <a:cs typeface="Arial Black" panose="020B0604020202020204" pitchFamily="34" charset="0"/>
              </a:rPr>
              <a:t>Sleep Well At Night! </a:t>
            </a:r>
            <a:endParaRPr lang="en-US" sz="5400" dirty="0">
              <a:solidFill>
                <a:schemeClr val="accent1"/>
              </a:solidFill>
              <a:latin typeface="Arial Black" panose="020B0604020202020204" pitchFamily="34" charset="0"/>
              <a:cs typeface="Arial Black" panose="020B0604020202020204" pitchFamily="34" charset="0"/>
            </a:endParaRPr>
          </a:p>
        </p:txBody>
      </p:sp>
      <p:sp>
        <p:nvSpPr>
          <p:cNvPr id="3" name="TextBox 2">
            <a:extLst>
              <a:ext uri="{FF2B5EF4-FFF2-40B4-BE49-F238E27FC236}">
                <a16:creationId xmlns:a16="http://schemas.microsoft.com/office/drawing/2014/main" id="{BC94F527-1089-F817-D340-BBE2A24227E8}"/>
              </a:ext>
            </a:extLst>
          </p:cNvPr>
          <p:cNvSpPr txBox="1"/>
          <p:nvPr/>
        </p:nvSpPr>
        <p:spPr>
          <a:xfrm>
            <a:off x="3225382" y="856934"/>
            <a:ext cx="5741233" cy="1200329"/>
          </a:xfrm>
          <a:prstGeom prst="rect">
            <a:avLst/>
          </a:prstGeom>
          <a:noFill/>
        </p:spPr>
        <p:txBody>
          <a:bodyPr wrap="square" rtlCol="0">
            <a:spAutoFit/>
          </a:bodyPr>
          <a:lstStyle/>
          <a:p>
            <a:pPr algn="ctr"/>
            <a:r>
              <a:rPr lang="en-US" sz="7200" b="1" dirty="0">
                <a:solidFill>
                  <a:srgbClr val="FF0000"/>
                </a:solidFill>
                <a:latin typeface="Arial Black" panose="020B0604020202020204" pitchFamily="34" charset="0"/>
                <a:cs typeface="Arial Black" panose="020B0604020202020204" pitchFamily="34" charset="0"/>
              </a:rPr>
              <a:t>WARNING</a:t>
            </a:r>
          </a:p>
        </p:txBody>
      </p:sp>
    </p:spTree>
    <p:extLst>
      <p:ext uri="{BB962C8B-B14F-4D97-AF65-F5344CB8AC3E}">
        <p14:creationId xmlns:p14="http://schemas.microsoft.com/office/powerpoint/2010/main" val="2647830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3250C22-901C-307F-9E01-0EC4A10B19E6}"/>
              </a:ext>
            </a:extLst>
          </p:cNvPr>
          <p:cNvPicPr>
            <a:picLocks noChangeAspect="1"/>
          </p:cNvPicPr>
          <p:nvPr/>
        </p:nvPicPr>
        <p:blipFill>
          <a:blip r:embed="rId2"/>
          <a:srcRect t="9471" b="9471"/>
          <a:stretch/>
        </p:blipFill>
        <p:spPr>
          <a:xfrm>
            <a:off x="0" y="0"/>
            <a:ext cx="12192000" cy="5535385"/>
          </a:xfrm>
          <a:prstGeom prst="rect">
            <a:avLst/>
          </a:prstGeom>
        </p:spPr>
      </p:pic>
      <p:sp>
        <p:nvSpPr>
          <p:cNvPr id="2" name="Rectangle 1">
            <a:extLst>
              <a:ext uri="{FF2B5EF4-FFF2-40B4-BE49-F238E27FC236}">
                <a16:creationId xmlns:a16="http://schemas.microsoft.com/office/drawing/2014/main" id="{424CB178-CFD2-C9D4-7214-97EA5B66BEAC}"/>
              </a:ext>
            </a:extLst>
          </p:cNvPr>
          <p:cNvSpPr/>
          <p:nvPr/>
        </p:nvSpPr>
        <p:spPr>
          <a:xfrm>
            <a:off x="-1" y="-125964"/>
            <a:ext cx="12191999" cy="5535385"/>
          </a:xfrm>
          <a:prstGeom prst="rect">
            <a:avLst/>
          </a:prstGeom>
          <a:solidFill>
            <a:srgbClr val="17264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DD31EC6-AC0C-B646-8CF2-00C0E25B3924}"/>
              </a:ext>
            </a:extLst>
          </p:cNvPr>
          <p:cNvSpPr txBox="1"/>
          <p:nvPr/>
        </p:nvSpPr>
        <p:spPr>
          <a:xfrm>
            <a:off x="982362" y="1596846"/>
            <a:ext cx="9633251" cy="1918089"/>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8000" b="1" spc="-150" dirty="0">
                <a:solidFill>
                  <a:schemeClr val="bg1"/>
                </a:solidFill>
                <a:latin typeface="Arial Black" panose="020B0604020202020204" pitchFamily="34" charset="0"/>
                <a:cs typeface="Arial Black" panose="020B0604020202020204" pitchFamily="34" charset="0"/>
              </a:rPr>
              <a:t>THE REASON WE’RE ALL HERE</a:t>
            </a:r>
            <a:endParaRPr lang="en-US" sz="5400" b="1" spc="-150" dirty="0">
              <a:solidFill>
                <a:schemeClr val="bg1"/>
              </a:solidFill>
              <a:latin typeface="Arial Black" panose="020B0604020202020204" pitchFamily="34" charset="0"/>
              <a:cs typeface="Arial Black" panose="020B0604020202020204" pitchFamily="34" charset="0"/>
            </a:endParaRPr>
          </a:p>
        </p:txBody>
      </p:sp>
      <p:sp>
        <p:nvSpPr>
          <p:cNvPr id="6" name="TextBox 5">
            <a:extLst>
              <a:ext uri="{FF2B5EF4-FFF2-40B4-BE49-F238E27FC236}">
                <a16:creationId xmlns:a16="http://schemas.microsoft.com/office/drawing/2014/main" id="{B7F9D046-D6F7-299C-7608-97C5CB35F5DF}"/>
              </a:ext>
            </a:extLst>
          </p:cNvPr>
          <p:cNvSpPr txBox="1"/>
          <p:nvPr/>
        </p:nvSpPr>
        <p:spPr>
          <a:xfrm>
            <a:off x="1279374" y="3556027"/>
            <a:ext cx="9633251" cy="707886"/>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sz="4000" b="1" dirty="0">
                <a:solidFill>
                  <a:schemeClr val="accent1"/>
                </a:solidFill>
                <a:latin typeface="Arial" panose="020B0604020202020204" pitchFamily="34" charset="0"/>
                <a:cs typeface="Arial" panose="020B0604020202020204" pitchFamily="34" charset="0"/>
              </a:rPr>
              <a:t>RETIRING TODAY LOOKS DIFFERENT</a:t>
            </a:r>
          </a:p>
        </p:txBody>
      </p:sp>
      <p:sp>
        <p:nvSpPr>
          <p:cNvPr id="9" name="Rectangle 8">
            <a:extLst>
              <a:ext uri="{FF2B5EF4-FFF2-40B4-BE49-F238E27FC236}">
                <a16:creationId xmlns:a16="http://schemas.microsoft.com/office/drawing/2014/main" id="{40E63687-9E4C-8405-6549-056CF5B9D80B}"/>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11" name="Rectangle 10">
            <a:extLst>
              <a:ext uri="{FF2B5EF4-FFF2-40B4-BE49-F238E27FC236}">
                <a16:creationId xmlns:a16="http://schemas.microsoft.com/office/drawing/2014/main" id="{419899E7-B87E-646C-87A1-A50D9FB485BF}"/>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Logo, company name&#10;&#10;Description automatically generated">
            <a:extLst>
              <a:ext uri="{FF2B5EF4-FFF2-40B4-BE49-F238E27FC236}">
                <a16:creationId xmlns:a16="http://schemas.microsoft.com/office/drawing/2014/main" id="{F5E3AD5A-ADF0-6C85-015C-6DC18B8505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2316524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474785" y="365125"/>
            <a:ext cx="4613031" cy="2120167"/>
          </a:xfrm>
        </p:spPr>
        <p:txBody>
          <a:bodyPr>
            <a:normAutofit fontScale="90000"/>
          </a:bodyPr>
          <a:lstStyle/>
          <a:p>
            <a:r>
              <a:rPr lang="en-US" dirty="0">
                <a:latin typeface="Arial Black" panose="020B0604020202020204" pitchFamily="34" charset="0"/>
                <a:cs typeface="Arial Black" panose="020B0604020202020204" pitchFamily="34" charset="0"/>
              </a:rPr>
              <a:t>THE FACTS ABOUT WOMEN AND MONEY</a:t>
            </a:r>
          </a:p>
        </p:txBody>
      </p:sp>
      <p:pic>
        <p:nvPicPr>
          <p:cNvPr id="12" name="Picture 11" descr="A person holding a dollar bill&#10;&#10;Description automatically generated">
            <a:extLst>
              <a:ext uri="{FF2B5EF4-FFF2-40B4-BE49-F238E27FC236}">
                <a16:creationId xmlns:a16="http://schemas.microsoft.com/office/drawing/2014/main" id="{92985EDA-6C0A-FBAE-9EEE-2CF04ACD13AC}"/>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48482" t="24554" r="6414" b="12493"/>
          <a:stretch/>
        </p:blipFill>
        <p:spPr>
          <a:xfrm>
            <a:off x="5617166" y="0"/>
            <a:ext cx="6574834" cy="6857852"/>
          </a:xfrm>
          <a:prstGeom prst="rect">
            <a:avLst/>
          </a:prstGeom>
        </p:spPr>
      </p:pic>
      <p:sp>
        <p:nvSpPr>
          <p:cNvPr id="4" name="Rectangle 3">
            <a:extLst>
              <a:ext uri="{FF2B5EF4-FFF2-40B4-BE49-F238E27FC236}">
                <a16:creationId xmlns:a16="http://schemas.microsoft.com/office/drawing/2014/main" id="{02EE25EC-920B-0ABB-AF0F-B9EA2125F453}"/>
              </a:ext>
            </a:extLst>
          </p:cNvPr>
          <p:cNvSpPr/>
          <p:nvPr/>
        </p:nvSpPr>
        <p:spPr>
          <a:xfrm rot="5400000">
            <a:off x="2188166" y="3345775"/>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person holding a paper money&#10;&#10;Description automatically generated">
            <a:extLst>
              <a:ext uri="{FF2B5EF4-FFF2-40B4-BE49-F238E27FC236}">
                <a16:creationId xmlns:a16="http://schemas.microsoft.com/office/drawing/2014/main" id="{60802A8F-99E6-FD70-9C1C-3F14B4035941}"/>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0"/>
                    </a14:imgEffect>
                  </a14:imgLayer>
                </a14:imgProps>
              </a:ext>
            </a:extLst>
          </a:blip>
          <a:srcRect l="38274" t="24543" r="6637" b="12495"/>
          <a:stretch/>
        </p:blipFill>
        <p:spPr>
          <a:xfrm>
            <a:off x="4119303" y="146"/>
            <a:ext cx="8030308" cy="6857854"/>
          </a:xfrm>
          <a:prstGeom prst="rect">
            <a:avLst/>
          </a:prstGeom>
        </p:spPr>
      </p:pic>
    </p:spTree>
    <p:extLst>
      <p:ext uri="{BB962C8B-B14F-4D97-AF65-F5344CB8AC3E}">
        <p14:creationId xmlns:p14="http://schemas.microsoft.com/office/powerpoint/2010/main" val="2926819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1567960" y="1058150"/>
            <a:ext cx="9056077" cy="2120167"/>
          </a:xfrm>
        </p:spPr>
        <p:txBody>
          <a:bodyPr>
            <a:normAutofit/>
          </a:bodyPr>
          <a:lstStyle/>
          <a:p>
            <a:pPr algn="ctr"/>
            <a:r>
              <a:rPr lang="en-US" sz="5000" dirty="0">
                <a:latin typeface="Arial Black" panose="020B0604020202020204" pitchFamily="34" charset="0"/>
                <a:cs typeface="Arial Black" panose="020B0604020202020204" pitchFamily="34" charset="0"/>
              </a:rPr>
              <a:t>THE</a:t>
            </a:r>
            <a:r>
              <a:rPr lang="en-US" sz="5000" dirty="0">
                <a:solidFill>
                  <a:srgbClr val="DFC589"/>
                </a:solidFill>
                <a:latin typeface="Arial Black" panose="020B0604020202020204" pitchFamily="34" charset="0"/>
                <a:cs typeface="Arial Black" panose="020B0604020202020204" pitchFamily="34" charset="0"/>
              </a:rPr>
              <a:t> </a:t>
            </a:r>
            <a:r>
              <a:rPr lang="en-US" sz="5000" dirty="0">
                <a:solidFill>
                  <a:schemeClr val="accent1"/>
                </a:solidFill>
                <a:latin typeface="Arial Black" panose="020B0604020202020204" pitchFamily="34" charset="0"/>
                <a:cs typeface="Arial Black" panose="020B0604020202020204" pitchFamily="34" charset="0"/>
              </a:rPr>
              <a:t>GOOD</a:t>
            </a:r>
            <a:r>
              <a:rPr lang="en-US" sz="5000" dirty="0">
                <a:solidFill>
                  <a:srgbClr val="DFC589"/>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NEWS</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FOR WOMEN</a:t>
            </a: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1095899" y="3245951"/>
            <a:ext cx="9955559" cy="2074447"/>
          </a:xfrm>
        </p:spPr>
        <p:txBody>
          <a:bodyPr>
            <a:normAutofit/>
          </a:bodyPr>
          <a:lstStyle/>
          <a:p>
            <a:pPr marL="0" indent="0" algn="ctr">
              <a:buNone/>
            </a:pPr>
            <a:r>
              <a:rPr lang="en-US" sz="4400" dirty="0">
                <a:solidFill>
                  <a:schemeClr val="accent1"/>
                </a:solidFill>
              </a:rPr>
              <a:t>Women control more wealth: </a:t>
            </a:r>
          </a:p>
          <a:p>
            <a:pPr marL="0" indent="0" algn="ctr">
              <a:buNone/>
            </a:pPr>
            <a:r>
              <a:rPr lang="en-US" sz="4400" dirty="0"/>
              <a:t>In 2022, about 33% of the world’s wealth was held by women</a:t>
            </a:r>
          </a:p>
        </p:txBody>
      </p:sp>
      <p:sp>
        <p:nvSpPr>
          <p:cNvPr id="4" name="TextBox 3">
            <a:extLst>
              <a:ext uri="{FF2B5EF4-FFF2-40B4-BE49-F238E27FC236}">
                <a16:creationId xmlns:a16="http://schemas.microsoft.com/office/drawing/2014/main" id="{7817D61C-D18E-CEE4-2116-BB8EBF956F96}"/>
              </a:ext>
            </a:extLst>
          </p:cNvPr>
          <p:cNvSpPr txBox="1"/>
          <p:nvPr/>
        </p:nvSpPr>
        <p:spPr>
          <a:xfrm>
            <a:off x="6286501" y="6017111"/>
            <a:ext cx="5525560" cy="230832"/>
          </a:xfrm>
          <a:prstGeom prst="rect">
            <a:avLst/>
          </a:prstGeom>
          <a:noFill/>
        </p:spPr>
        <p:txBody>
          <a:bodyPr wrap="square" rtlCol="0">
            <a:spAutoFit/>
          </a:bodyPr>
          <a:lstStyle/>
          <a:p>
            <a:pPr algn="r"/>
            <a:r>
              <a:rPr lang="en-US" sz="900" i="1" dirty="0">
                <a:solidFill>
                  <a:schemeClr val="bg1"/>
                </a:solidFill>
                <a:latin typeface="Arial" panose="020B0604020202020204" pitchFamily="34" charset="0"/>
                <a:cs typeface="Arial" panose="020B0604020202020204" pitchFamily="34" charset="0"/>
              </a:rPr>
              <a:t>https://institute.bankofamerica.com/content//dam/transformation/rising-wealth-of-women.pdf</a:t>
            </a:r>
          </a:p>
        </p:txBody>
      </p:sp>
      <p:sp>
        <p:nvSpPr>
          <p:cNvPr id="5" name="Rectangle 4">
            <a:extLst>
              <a:ext uri="{FF2B5EF4-FFF2-40B4-BE49-F238E27FC236}">
                <a16:creationId xmlns:a16="http://schemas.microsoft.com/office/drawing/2014/main" id="{E833A2F6-4C7D-DE70-893C-8E82CB305F71}"/>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0C179C6-D62F-7002-5DAD-9F18FFB0F37A}"/>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258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D07556-C675-3438-2731-B10AB982742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650FD4-76EF-400A-DB72-2876B325FF71}"/>
              </a:ext>
            </a:extLst>
          </p:cNvPr>
          <p:cNvSpPr>
            <a:spLocks noGrp="1"/>
          </p:cNvSpPr>
          <p:nvPr>
            <p:ph idx="1"/>
          </p:nvPr>
        </p:nvSpPr>
        <p:spPr>
          <a:xfrm>
            <a:off x="1095899" y="3804210"/>
            <a:ext cx="9955559" cy="2074447"/>
          </a:xfrm>
        </p:spPr>
        <p:txBody>
          <a:bodyPr>
            <a:normAutofit/>
          </a:bodyPr>
          <a:lstStyle/>
          <a:p>
            <a:pPr marL="0" indent="0" algn="ctr">
              <a:buNone/>
            </a:pPr>
            <a:r>
              <a:rPr lang="en-US" sz="4400" dirty="0"/>
              <a:t>An estimated $30 trillion in wealth </a:t>
            </a:r>
          </a:p>
          <a:p>
            <a:pPr marL="0" indent="0" algn="ctr">
              <a:buNone/>
            </a:pPr>
            <a:r>
              <a:rPr lang="en-US" sz="4400" dirty="0"/>
              <a:t>will shift to women by 2045</a:t>
            </a:r>
          </a:p>
          <a:p>
            <a:pPr marL="0" indent="0" algn="ctr">
              <a:buNone/>
            </a:pPr>
            <a:endParaRPr lang="en-US" sz="4400" dirty="0"/>
          </a:p>
        </p:txBody>
      </p:sp>
      <p:sp>
        <p:nvSpPr>
          <p:cNvPr id="4" name="TextBox 3">
            <a:extLst>
              <a:ext uri="{FF2B5EF4-FFF2-40B4-BE49-F238E27FC236}">
                <a16:creationId xmlns:a16="http://schemas.microsoft.com/office/drawing/2014/main" id="{BDBD5739-24B1-9010-D0DD-9FD4B2E3AA46}"/>
              </a:ext>
            </a:extLst>
          </p:cNvPr>
          <p:cNvSpPr txBox="1"/>
          <p:nvPr/>
        </p:nvSpPr>
        <p:spPr>
          <a:xfrm>
            <a:off x="6096001" y="6017111"/>
            <a:ext cx="5716060" cy="230832"/>
          </a:xfrm>
          <a:prstGeom prst="rect">
            <a:avLst/>
          </a:prstGeom>
          <a:noFill/>
        </p:spPr>
        <p:txBody>
          <a:bodyPr wrap="square" rtlCol="0">
            <a:spAutoFit/>
          </a:bodyPr>
          <a:lstStyle/>
          <a:p>
            <a:pPr algn="r"/>
            <a:r>
              <a:rPr lang="en-US" sz="900" i="1" dirty="0">
                <a:solidFill>
                  <a:schemeClr val="bg1"/>
                </a:solidFill>
                <a:latin typeface="Arial" panose="020B0604020202020204" pitchFamily="34" charset="0"/>
                <a:cs typeface="Arial" panose="020B0604020202020204" pitchFamily="34" charset="0"/>
              </a:rPr>
              <a:t>https://institute.bankofamerica.com/content//dam/transformation/rising-wealth-of-women.pdf</a:t>
            </a:r>
          </a:p>
        </p:txBody>
      </p:sp>
      <p:sp>
        <p:nvSpPr>
          <p:cNvPr id="5" name="Rectangle 4">
            <a:extLst>
              <a:ext uri="{FF2B5EF4-FFF2-40B4-BE49-F238E27FC236}">
                <a16:creationId xmlns:a16="http://schemas.microsoft.com/office/drawing/2014/main" id="{FF46B6F1-D0BE-CE38-6267-28502C9058F6}"/>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EC7FB5D-378E-BAC7-E0A6-5EFB0ACF466A}"/>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C678B58F-2055-EECD-9949-48F793767310}"/>
              </a:ext>
            </a:extLst>
          </p:cNvPr>
          <p:cNvSpPr txBox="1">
            <a:spLocks/>
          </p:cNvSpPr>
          <p:nvPr/>
        </p:nvSpPr>
        <p:spPr>
          <a:xfrm>
            <a:off x="1567960" y="1058150"/>
            <a:ext cx="9056077" cy="21201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THE</a:t>
            </a:r>
            <a:r>
              <a:rPr lang="en-US" sz="5000" dirty="0">
                <a:solidFill>
                  <a:srgbClr val="DFC589"/>
                </a:solidFill>
                <a:latin typeface="Arial Black" panose="020B0604020202020204" pitchFamily="34" charset="0"/>
                <a:cs typeface="Arial Black" panose="020B0604020202020204" pitchFamily="34" charset="0"/>
              </a:rPr>
              <a:t> </a:t>
            </a:r>
            <a:r>
              <a:rPr lang="en-US" sz="5000" dirty="0">
                <a:solidFill>
                  <a:schemeClr val="accent1"/>
                </a:solidFill>
                <a:latin typeface="Arial Black" panose="020B0604020202020204" pitchFamily="34" charset="0"/>
                <a:cs typeface="Arial Black" panose="020B0604020202020204" pitchFamily="34" charset="0"/>
              </a:rPr>
              <a:t>GOOD</a:t>
            </a:r>
            <a:r>
              <a:rPr lang="en-US" sz="5000" dirty="0">
                <a:solidFill>
                  <a:srgbClr val="DFC589"/>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NEWS</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FOR WOMEN</a:t>
            </a:r>
          </a:p>
        </p:txBody>
      </p:sp>
    </p:spTree>
    <p:extLst>
      <p:ext uri="{BB962C8B-B14F-4D97-AF65-F5344CB8AC3E}">
        <p14:creationId xmlns:p14="http://schemas.microsoft.com/office/powerpoint/2010/main" val="3951734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7AEF64-7AB4-CA62-5ECD-655E3CEBE3D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EB4020-137A-F4E6-DBF6-EAF059811DEE}"/>
              </a:ext>
            </a:extLst>
          </p:cNvPr>
          <p:cNvSpPr>
            <a:spLocks noGrp="1"/>
          </p:cNvSpPr>
          <p:nvPr>
            <p:ph idx="1"/>
          </p:nvPr>
        </p:nvSpPr>
        <p:spPr>
          <a:xfrm>
            <a:off x="2040023" y="3804210"/>
            <a:ext cx="8111953" cy="1518067"/>
          </a:xfrm>
        </p:spPr>
        <p:txBody>
          <a:bodyPr>
            <a:normAutofit/>
          </a:bodyPr>
          <a:lstStyle/>
          <a:p>
            <a:pPr marL="0" indent="0" algn="ctr">
              <a:buNone/>
            </a:pPr>
            <a:r>
              <a:rPr lang="en-US" sz="4400" dirty="0"/>
              <a:t>Women investors consistently outperform men!</a:t>
            </a:r>
          </a:p>
        </p:txBody>
      </p:sp>
      <p:sp>
        <p:nvSpPr>
          <p:cNvPr id="4" name="Rectangle 3">
            <a:extLst>
              <a:ext uri="{FF2B5EF4-FFF2-40B4-BE49-F238E27FC236}">
                <a16:creationId xmlns:a16="http://schemas.microsoft.com/office/drawing/2014/main" id="{EDAB4AFC-86D7-D6CB-11E4-A5E2595CA77B}"/>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CFFB752-07B5-0163-0DFC-092ABBA19E4F}"/>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051624A3-3EBB-455E-C1FA-50139D04EA3A}"/>
              </a:ext>
            </a:extLst>
          </p:cNvPr>
          <p:cNvSpPr txBox="1">
            <a:spLocks/>
          </p:cNvSpPr>
          <p:nvPr/>
        </p:nvSpPr>
        <p:spPr>
          <a:xfrm>
            <a:off x="1567960" y="1058150"/>
            <a:ext cx="9056077" cy="21201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THE</a:t>
            </a:r>
            <a:r>
              <a:rPr lang="en-US" sz="5000" dirty="0">
                <a:solidFill>
                  <a:srgbClr val="DFC589"/>
                </a:solidFill>
                <a:latin typeface="Arial Black" panose="020B0604020202020204" pitchFamily="34" charset="0"/>
                <a:cs typeface="Arial Black" panose="020B0604020202020204" pitchFamily="34" charset="0"/>
              </a:rPr>
              <a:t> </a:t>
            </a:r>
            <a:r>
              <a:rPr lang="en-US" sz="5000" dirty="0">
                <a:solidFill>
                  <a:schemeClr val="accent1"/>
                </a:solidFill>
                <a:latin typeface="Arial Black" panose="020B0604020202020204" pitchFamily="34" charset="0"/>
                <a:cs typeface="Arial Black" panose="020B0604020202020204" pitchFamily="34" charset="0"/>
              </a:rPr>
              <a:t>GOOD</a:t>
            </a:r>
            <a:r>
              <a:rPr lang="en-US" sz="5000" dirty="0">
                <a:solidFill>
                  <a:srgbClr val="DFC589"/>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NEWS</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FOR WOMEN</a:t>
            </a:r>
          </a:p>
        </p:txBody>
      </p:sp>
    </p:spTree>
    <p:extLst>
      <p:ext uri="{BB962C8B-B14F-4D97-AF65-F5344CB8AC3E}">
        <p14:creationId xmlns:p14="http://schemas.microsoft.com/office/powerpoint/2010/main" val="2143115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1257224" y="1057144"/>
            <a:ext cx="9677553" cy="2120167"/>
          </a:xfrm>
        </p:spPr>
        <p:txBody>
          <a:bodyPr>
            <a:noAutofit/>
          </a:bodyPr>
          <a:lstStyle/>
          <a:p>
            <a:pPr algn="ctr"/>
            <a:r>
              <a:rPr lang="en-US" sz="5000" dirty="0">
                <a:latin typeface="Arial Black" panose="020B0604020202020204" pitchFamily="34" charset="0"/>
                <a:cs typeface="Arial Black" panose="020B0604020202020204" pitchFamily="34" charset="0"/>
              </a:rPr>
              <a:t>WHEN WOMEN </a:t>
            </a:r>
            <a:r>
              <a:rPr lang="en-US" sz="5000" dirty="0">
                <a:solidFill>
                  <a:schemeClr val="accent1"/>
                </a:solidFill>
                <a:latin typeface="Arial Black" panose="020B0604020202020204" pitchFamily="34" charset="0"/>
                <a:cs typeface="Arial Black" panose="020B0604020202020204" pitchFamily="34" charset="0"/>
              </a:rPr>
              <a:t>DO</a:t>
            </a:r>
            <a:r>
              <a:rPr lang="en-US" sz="5000" dirty="0">
                <a:latin typeface="Arial Black" panose="020B0604020202020204" pitchFamily="34" charset="0"/>
                <a:cs typeface="Arial Black" panose="020B0604020202020204" pitchFamily="34" charset="0"/>
              </a:rPr>
              <a:t> INVEST, </a:t>
            </a:r>
            <a:r>
              <a:rPr lang="en-US" sz="5000" dirty="0">
                <a:solidFill>
                  <a:schemeClr val="accent1"/>
                </a:solidFill>
                <a:latin typeface="Arial Black" panose="020B0604020202020204" pitchFamily="34" charset="0"/>
                <a:cs typeface="Arial Black" panose="020B0604020202020204" pitchFamily="34" charset="0"/>
              </a:rPr>
              <a:t>THEY SEE RESULTS</a:t>
            </a: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1719828" y="3540369"/>
            <a:ext cx="8752340" cy="2229667"/>
          </a:xfrm>
        </p:spPr>
        <p:txBody>
          <a:bodyPr>
            <a:normAutofit/>
          </a:bodyPr>
          <a:lstStyle/>
          <a:p>
            <a:pPr marL="0" indent="0" algn="ctr">
              <a:buNone/>
            </a:pPr>
            <a:r>
              <a:rPr lang="en-US" sz="4400" dirty="0">
                <a:solidFill>
                  <a:srgbClr val="FFFFFF"/>
                </a:solidFill>
              </a:rPr>
              <a:t>O</a:t>
            </a:r>
            <a:r>
              <a:rPr lang="en-US" sz="4400" dirty="0">
                <a:solidFill>
                  <a:srgbClr val="FFFFFF"/>
                </a:solidFill>
                <a:effectLst/>
              </a:rPr>
              <a:t>n average, women outperformed their male counterparts by </a:t>
            </a:r>
            <a:br>
              <a:rPr lang="en-US" sz="4400" dirty="0">
                <a:solidFill>
                  <a:srgbClr val="FFFFFF"/>
                </a:solidFill>
                <a:effectLst/>
              </a:rPr>
            </a:br>
            <a:r>
              <a:rPr lang="en-US" sz="4400" dirty="0">
                <a:solidFill>
                  <a:schemeClr val="accent1"/>
                </a:solidFill>
                <a:effectLst/>
              </a:rPr>
              <a:t>40 basis points </a:t>
            </a:r>
            <a:r>
              <a:rPr lang="en-US" sz="4400" dirty="0">
                <a:solidFill>
                  <a:srgbClr val="FFFFFF"/>
                </a:solidFill>
                <a:effectLst/>
              </a:rPr>
              <a:t>or 0.4%.</a:t>
            </a:r>
            <a:r>
              <a:rPr lang="en-US" sz="4400" baseline="30000" dirty="0">
                <a:solidFill>
                  <a:srgbClr val="FFFFFF"/>
                </a:solidFill>
                <a:effectLst/>
              </a:rPr>
              <a:t>1 </a:t>
            </a:r>
            <a:endParaRPr lang="en-US" sz="4400" baseline="30000" dirty="0">
              <a:effectLst/>
            </a:endParaRPr>
          </a:p>
        </p:txBody>
      </p:sp>
      <p:sp>
        <p:nvSpPr>
          <p:cNvPr id="4" name="Rectangle 3">
            <a:extLst>
              <a:ext uri="{FF2B5EF4-FFF2-40B4-BE49-F238E27FC236}">
                <a16:creationId xmlns:a16="http://schemas.microsoft.com/office/drawing/2014/main" id="{4BE770EA-0122-E510-AEED-047510004673}"/>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2EFB7A1-DC69-A711-1179-63B90CFA598C}"/>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D80E12B-1325-DC5E-BF87-F1238BC6C697}"/>
              </a:ext>
            </a:extLst>
          </p:cNvPr>
          <p:cNvSpPr txBox="1"/>
          <p:nvPr/>
        </p:nvSpPr>
        <p:spPr>
          <a:xfrm>
            <a:off x="4308231" y="5886873"/>
            <a:ext cx="7359161" cy="230832"/>
          </a:xfrm>
          <a:prstGeom prst="rect">
            <a:avLst/>
          </a:prstGeom>
          <a:noFill/>
        </p:spPr>
        <p:txBody>
          <a:bodyPr wrap="square" rtlCol="0">
            <a:spAutoFit/>
          </a:bodyPr>
          <a:lstStyle/>
          <a:p>
            <a:pPr algn="r"/>
            <a:r>
              <a:rPr lang="en-US" sz="900" baseline="30000" dirty="0">
                <a:solidFill>
                  <a:schemeClr val="bg1"/>
                </a:solidFill>
                <a:latin typeface="Arial" panose="020B0604020202020204" pitchFamily="34" charset="0"/>
                <a:cs typeface="Arial" panose="020B0604020202020204" pitchFamily="34" charset="0"/>
              </a:rPr>
              <a:t>1</a:t>
            </a:r>
            <a:r>
              <a:rPr lang="en-US" sz="900" dirty="0">
                <a:solidFill>
                  <a:schemeClr val="bg1"/>
                </a:solidFill>
                <a:latin typeface="Arial" panose="020B0604020202020204" pitchFamily="34" charset="0"/>
                <a:cs typeface="Arial" panose="020B0604020202020204" pitchFamily="34" charset="0"/>
              </a:rPr>
              <a:t> Fidelity: 2021 Women and Investing Study</a:t>
            </a:r>
          </a:p>
        </p:txBody>
      </p:sp>
    </p:spTree>
    <p:extLst>
      <p:ext uri="{BB962C8B-B14F-4D97-AF65-F5344CB8AC3E}">
        <p14:creationId xmlns:p14="http://schemas.microsoft.com/office/powerpoint/2010/main" val="1037735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818147" y="1058031"/>
            <a:ext cx="10459453" cy="2120167"/>
          </a:xfrm>
          <a:noFill/>
        </p:spPr>
        <p:txBody>
          <a:bodyPr>
            <a:normAutofit/>
          </a:bodyPr>
          <a:lstStyle/>
          <a:p>
            <a:pPr algn="ctr"/>
            <a:r>
              <a:rPr lang="en-US" sz="5000" dirty="0">
                <a:latin typeface="Arial Black" panose="020B0604020202020204" pitchFamily="34" charset="0"/>
                <a:cs typeface="Arial Black" panose="020B0604020202020204" pitchFamily="34" charset="0"/>
              </a:rPr>
              <a:t>THE</a:t>
            </a:r>
            <a:r>
              <a:rPr lang="en-US" sz="5000" dirty="0">
                <a:solidFill>
                  <a:srgbClr val="DFC589"/>
                </a:solidFill>
                <a:latin typeface="Arial Black" panose="020B0604020202020204" pitchFamily="34" charset="0"/>
                <a:cs typeface="Arial Black" panose="020B0604020202020204" pitchFamily="34" charset="0"/>
              </a:rPr>
              <a:t> </a:t>
            </a:r>
            <a:r>
              <a:rPr lang="en-US" sz="5000" dirty="0">
                <a:solidFill>
                  <a:schemeClr val="accent1"/>
                </a:solidFill>
                <a:latin typeface="Arial Black" panose="020B0604020202020204" pitchFamily="34" charset="0"/>
                <a:cs typeface="Arial Black" panose="020B0604020202020204" pitchFamily="34" charset="0"/>
              </a:rPr>
              <a:t>NOT-SO-GOOD</a:t>
            </a:r>
            <a:r>
              <a:rPr lang="en-US" sz="5000" dirty="0">
                <a:solidFill>
                  <a:srgbClr val="DFC589"/>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NEWS</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FOR WOMEN</a:t>
            </a: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818147" y="2944560"/>
            <a:ext cx="10635916" cy="2887374"/>
          </a:xfrm>
        </p:spPr>
        <p:txBody>
          <a:bodyPr>
            <a:normAutofit/>
          </a:bodyPr>
          <a:lstStyle/>
          <a:p>
            <a:pPr marL="0" indent="0" algn="ctr">
              <a:buNone/>
            </a:pPr>
            <a:r>
              <a:rPr lang="en-US" sz="4400" dirty="0"/>
              <a:t>U.S. Women earn </a:t>
            </a:r>
            <a:r>
              <a:rPr lang="en-US" sz="4400" dirty="0">
                <a:solidFill>
                  <a:schemeClr val="accent1"/>
                </a:solidFill>
              </a:rPr>
              <a:t>$0.83 </a:t>
            </a:r>
            <a:r>
              <a:rPr lang="en-US" sz="4400" dirty="0"/>
              <a:t>for every</a:t>
            </a:r>
            <a:r>
              <a:rPr lang="en-US" sz="4400" dirty="0">
                <a:solidFill>
                  <a:srgbClr val="E2B034"/>
                </a:solidFill>
              </a:rPr>
              <a:t> </a:t>
            </a:r>
            <a:r>
              <a:rPr lang="en-US" sz="4400" dirty="0">
                <a:solidFill>
                  <a:schemeClr val="accent1"/>
                </a:solidFill>
              </a:rPr>
              <a:t>$1</a:t>
            </a:r>
            <a:r>
              <a:rPr lang="en-US" sz="4400" dirty="0">
                <a:solidFill>
                  <a:srgbClr val="E2B034"/>
                </a:solidFill>
              </a:rPr>
              <a:t> </a:t>
            </a:r>
            <a:r>
              <a:rPr lang="en-US" sz="4400" dirty="0"/>
              <a:t>earned by men…</a:t>
            </a:r>
          </a:p>
          <a:p>
            <a:pPr marL="0" indent="0" algn="ctr">
              <a:buNone/>
            </a:pPr>
            <a:r>
              <a:rPr lang="en-US" sz="4400" dirty="0"/>
              <a:t>leading to </a:t>
            </a:r>
            <a:r>
              <a:rPr lang="en-US" sz="4400" dirty="0">
                <a:solidFill>
                  <a:schemeClr val="accent1"/>
                </a:solidFill>
              </a:rPr>
              <a:t>34% lower median </a:t>
            </a:r>
            <a:r>
              <a:rPr lang="en-US" sz="4400" dirty="0"/>
              <a:t>retirement income than men</a:t>
            </a:r>
          </a:p>
        </p:txBody>
      </p:sp>
      <p:sp>
        <p:nvSpPr>
          <p:cNvPr id="6" name="TextBox 5">
            <a:extLst>
              <a:ext uri="{FF2B5EF4-FFF2-40B4-BE49-F238E27FC236}">
                <a16:creationId xmlns:a16="http://schemas.microsoft.com/office/drawing/2014/main" id="{D26DA7E0-5C56-4075-8942-97242F51A0A7}"/>
              </a:ext>
            </a:extLst>
          </p:cNvPr>
          <p:cNvSpPr txBox="1"/>
          <p:nvPr/>
        </p:nvSpPr>
        <p:spPr>
          <a:xfrm>
            <a:off x="6295293" y="6007328"/>
            <a:ext cx="5516768" cy="230832"/>
          </a:xfrm>
          <a:prstGeom prst="rect">
            <a:avLst/>
          </a:prstGeom>
          <a:noFill/>
        </p:spPr>
        <p:txBody>
          <a:bodyPr wrap="square" rtlCol="0">
            <a:spAutoFit/>
          </a:bodyPr>
          <a:lstStyle/>
          <a:p>
            <a:pPr algn="r"/>
            <a:r>
              <a:rPr lang="en-US" sz="900" i="1" dirty="0">
                <a:solidFill>
                  <a:schemeClr val="bg1"/>
                </a:solidFill>
                <a:latin typeface="Arial" panose="020B0604020202020204" pitchFamily="34" charset="0"/>
                <a:cs typeface="Arial" panose="020B0604020202020204" pitchFamily="34" charset="0"/>
              </a:rPr>
              <a:t>https://institute.bankofamerica.com/content//dam/transformation/rising-wealth-of-women.pdf</a:t>
            </a:r>
          </a:p>
        </p:txBody>
      </p:sp>
      <p:sp>
        <p:nvSpPr>
          <p:cNvPr id="4" name="Rectangle 3">
            <a:extLst>
              <a:ext uri="{FF2B5EF4-FFF2-40B4-BE49-F238E27FC236}">
                <a16:creationId xmlns:a16="http://schemas.microsoft.com/office/drawing/2014/main" id="{6D45C524-F6AD-C0A0-6F1C-1B98B6B126E9}"/>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DE09C7B-E708-DFC3-1A9F-4B134B6F350C}"/>
              </a:ext>
            </a:extLst>
          </p:cNvPr>
          <p:cNvSpPr/>
          <p:nvPr/>
        </p:nvSpPr>
        <p:spPr>
          <a:xfrm>
            <a:off x="1596498" y="1079008"/>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9017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4E5BE-ED11-DD31-C54A-0D1D72AE033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4DAED3-A8AF-527A-1203-97C04DA41216}"/>
              </a:ext>
            </a:extLst>
          </p:cNvPr>
          <p:cNvSpPr>
            <a:spLocks noGrp="1"/>
          </p:cNvSpPr>
          <p:nvPr>
            <p:ph idx="1"/>
          </p:nvPr>
        </p:nvSpPr>
        <p:spPr>
          <a:xfrm>
            <a:off x="2040023" y="3528111"/>
            <a:ext cx="8111953" cy="1617785"/>
          </a:xfrm>
        </p:spPr>
        <p:txBody>
          <a:bodyPr>
            <a:normAutofit/>
          </a:bodyPr>
          <a:lstStyle/>
          <a:p>
            <a:pPr marL="0" indent="0" algn="ctr">
              <a:buNone/>
            </a:pPr>
            <a:r>
              <a:rPr lang="en-US" sz="4400" dirty="0"/>
              <a:t>Women live longer.</a:t>
            </a:r>
          </a:p>
          <a:p>
            <a:pPr marL="0" indent="0" algn="ctr">
              <a:buNone/>
            </a:pPr>
            <a:r>
              <a:rPr lang="en-US" sz="4400" dirty="0">
                <a:solidFill>
                  <a:schemeClr val="accent1"/>
                </a:solidFill>
              </a:rPr>
              <a:t>(6 Years on Average)</a:t>
            </a:r>
          </a:p>
        </p:txBody>
      </p:sp>
      <p:sp>
        <p:nvSpPr>
          <p:cNvPr id="6" name="TextBox 5">
            <a:extLst>
              <a:ext uri="{FF2B5EF4-FFF2-40B4-BE49-F238E27FC236}">
                <a16:creationId xmlns:a16="http://schemas.microsoft.com/office/drawing/2014/main" id="{B5C6C93A-2235-7E91-7390-4DAF47518852}"/>
              </a:ext>
            </a:extLst>
          </p:cNvPr>
          <p:cNvSpPr txBox="1"/>
          <p:nvPr/>
        </p:nvSpPr>
        <p:spPr>
          <a:xfrm>
            <a:off x="7007469" y="6019535"/>
            <a:ext cx="4804592" cy="230832"/>
          </a:xfrm>
          <a:prstGeom prst="rect">
            <a:avLst/>
          </a:prstGeom>
          <a:noFill/>
        </p:spPr>
        <p:txBody>
          <a:bodyPr wrap="square" rtlCol="0">
            <a:spAutoFit/>
          </a:bodyPr>
          <a:lstStyle/>
          <a:p>
            <a:pPr algn="r"/>
            <a:r>
              <a:rPr lang="en-US" sz="900" i="1" dirty="0">
                <a:solidFill>
                  <a:schemeClr val="bg1"/>
                </a:solidFill>
                <a:latin typeface="Arial" panose="020B0604020202020204" pitchFamily="34" charset="0"/>
                <a:cs typeface="Arial" panose="020B0604020202020204" pitchFamily="34" charset="0"/>
              </a:rPr>
              <a:t>https://www.cdc.gov/nchs/pressroom/nchs_press_releases/2022/202208331.htm</a:t>
            </a:r>
          </a:p>
        </p:txBody>
      </p:sp>
      <p:sp>
        <p:nvSpPr>
          <p:cNvPr id="4" name="Rectangle 3">
            <a:extLst>
              <a:ext uri="{FF2B5EF4-FFF2-40B4-BE49-F238E27FC236}">
                <a16:creationId xmlns:a16="http://schemas.microsoft.com/office/drawing/2014/main" id="{9C70635D-8D62-3709-FA52-C501437FB400}"/>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27D7F52-8030-B23A-C1C5-0A071944C7E2}"/>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
            <a:extLst>
              <a:ext uri="{FF2B5EF4-FFF2-40B4-BE49-F238E27FC236}">
                <a16:creationId xmlns:a16="http://schemas.microsoft.com/office/drawing/2014/main" id="{53808125-8889-5572-8056-7C9F3182AC80}"/>
              </a:ext>
            </a:extLst>
          </p:cNvPr>
          <p:cNvSpPr txBox="1">
            <a:spLocks/>
          </p:cNvSpPr>
          <p:nvPr/>
        </p:nvSpPr>
        <p:spPr>
          <a:xfrm>
            <a:off x="1070436" y="1058031"/>
            <a:ext cx="9525066" cy="21201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THE</a:t>
            </a:r>
            <a:r>
              <a:rPr lang="en-US" sz="5000" dirty="0">
                <a:solidFill>
                  <a:srgbClr val="DFC589"/>
                </a:solidFill>
                <a:latin typeface="Arial Black" panose="020B0604020202020204" pitchFamily="34" charset="0"/>
                <a:cs typeface="Arial Black" panose="020B0604020202020204" pitchFamily="34" charset="0"/>
              </a:rPr>
              <a:t> </a:t>
            </a:r>
            <a:r>
              <a:rPr lang="en-US" sz="5000" dirty="0">
                <a:solidFill>
                  <a:schemeClr val="accent1"/>
                </a:solidFill>
                <a:latin typeface="Arial Black" panose="020B0604020202020204" pitchFamily="34" charset="0"/>
                <a:cs typeface="Arial Black" panose="020B0604020202020204" pitchFamily="34" charset="0"/>
              </a:rPr>
              <a:t>NOT-SO-GOOD</a:t>
            </a:r>
            <a:r>
              <a:rPr lang="en-US" sz="5000" dirty="0">
                <a:solidFill>
                  <a:srgbClr val="DFC589"/>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NEWS</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FOR WOMEN</a:t>
            </a:r>
          </a:p>
        </p:txBody>
      </p:sp>
    </p:spTree>
    <p:extLst>
      <p:ext uri="{BB962C8B-B14F-4D97-AF65-F5344CB8AC3E}">
        <p14:creationId xmlns:p14="http://schemas.microsoft.com/office/powerpoint/2010/main" val="3488833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838198" y="836789"/>
            <a:ext cx="10515594" cy="2120167"/>
          </a:xfrm>
        </p:spPr>
        <p:txBody>
          <a:bodyPr>
            <a:normAutofit/>
          </a:bodyPr>
          <a:lstStyle/>
          <a:p>
            <a:r>
              <a:rPr lang="en-US" sz="5000" dirty="0">
                <a:solidFill>
                  <a:schemeClr val="accent1"/>
                </a:solidFill>
                <a:latin typeface="Arial Black" panose="020B0604020202020204" pitchFamily="34" charset="0"/>
                <a:cs typeface="Arial Black" panose="020B0604020202020204" pitchFamily="34" charset="0"/>
              </a:rPr>
              <a:t>LIFE EXPECTANCY</a:t>
            </a:r>
            <a:r>
              <a:rPr lang="en-US" sz="5000" dirty="0">
                <a:solidFill>
                  <a:srgbClr val="4A77E0"/>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FOR WOMEN WHO REACH AGE 65</a:t>
            </a:r>
          </a:p>
        </p:txBody>
      </p:sp>
      <p:sp>
        <p:nvSpPr>
          <p:cNvPr id="6" name="TextBox 5">
            <a:extLst>
              <a:ext uri="{FF2B5EF4-FFF2-40B4-BE49-F238E27FC236}">
                <a16:creationId xmlns:a16="http://schemas.microsoft.com/office/drawing/2014/main" id="{D26DA7E0-5C56-4075-8942-97242F51A0A7}"/>
              </a:ext>
            </a:extLst>
          </p:cNvPr>
          <p:cNvSpPr txBox="1"/>
          <p:nvPr/>
        </p:nvSpPr>
        <p:spPr>
          <a:xfrm>
            <a:off x="5781738" y="6080199"/>
            <a:ext cx="6030324" cy="230832"/>
          </a:xfrm>
          <a:prstGeom prst="rect">
            <a:avLst/>
          </a:prstGeom>
          <a:noFill/>
        </p:spPr>
        <p:txBody>
          <a:bodyPr wrap="square" rtlCol="0">
            <a:spAutoFit/>
          </a:bodyPr>
          <a:lstStyle/>
          <a:p>
            <a:pPr marL="0" indent="0" algn="r">
              <a:buNone/>
            </a:pPr>
            <a:r>
              <a:rPr lang="en-US" sz="900" i="1" dirty="0">
                <a:solidFill>
                  <a:schemeClr val="bg1"/>
                </a:solidFill>
                <a:latin typeface="Arial" panose="020B0604020202020204" pitchFamily="34" charset="0"/>
                <a:cs typeface="Arial" panose="020B0604020202020204" pitchFamily="34" charset="0"/>
              </a:rPr>
              <a:t>The Centers for Disease Control and Prevention, National Vital Statistics Report, Volume 66, April 2017</a:t>
            </a:r>
          </a:p>
        </p:txBody>
      </p:sp>
      <p:graphicFrame>
        <p:nvGraphicFramePr>
          <p:cNvPr id="9" name="Content Placeholder 5">
            <a:extLst>
              <a:ext uri="{FF2B5EF4-FFF2-40B4-BE49-F238E27FC236}">
                <a16:creationId xmlns:a16="http://schemas.microsoft.com/office/drawing/2014/main" id="{ACE00A4A-56F3-C175-8EFE-8BD86BE03424}"/>
              </a:ext>
            </a:extLst>
          </p:cNvPr>
          <p:cNvGraphicFramePr>
            <a:graphicFrameLocks noGrp="1"/>
          </p:cNvGraphicFramePr>
          <p:nvPr>
            <p:ph idx="1"/>
            <p:extLst>
              <p:ext uri="{D42A27DB-BD31-4B8C-83A1-F6EECF244321}">
                <p14:modId xmlns:p14="http://schemas.microsoft.com/office/powerpoint/2010/main" val="1771060938"/>
              </p:ext>
            </p:extLst>
          </p:nvPr>
        </p:nvGraphicFramePr>
        <p:xfrm>
          <a:off x="838198" y="4167609"/>
          <a:ext cx="10515600" cy="1172557"/>
        </p:xfrm>
        <a:graphic>
          <a:graphicData uri="http://schemas.openxmlformats.org/drawingml/2006/chart">
            <c:chart xmlns:c="http://schemas.openxmlformats.org/drawingml/2006/chart" xmlns:r="http://schemas.openxmlformats.org/officeDocument/2006/relationships" r:id="rId2"/>
          </a:graphicData>
        </a:graphic>
      </p:graphicFrame>
      <p:sp>
        <p:nvSpPr>
          <p:cNvPr id="17" name="Left Bracket 16">
            <a:extLst>
              <a:ext uri="{FF2B5EF4-FFF2-40B4-BE49-F238E27FC236}">
                <a16:creationId xmlns:a16="http://schemas.microsoft.com/office/drawing/2014/main" id="{83A659D4-B0CC-A256-25FA-DB8FDD55CF6E}"/>
              </a:ext>
            </a:extLst>
          </p:cNvPr>
          <p:cNvSpPr/>
          <p:nvPr/>
        </p:nvSpPr>
        <p:spPr>
          <a:xfrm rot="5400000">
            <a:off x="6574380" y="1605939"/>
            <a:ext cx="380623" cy="5313348"/>
          </a:xfrm>
          <a:prstGeom prst="leftBracket">
            <a:avLst/>
          </a:prstGeom>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DBA38FF1-B397-DCDB-3DDD-BB112980F8E3}"/>
              </a:ext>
            </a:extLst>
          </p:cNvPr>
          <p:cNvCxnSpPr>
            <a:cxnSpLocks/>
            <a:stCxn id="22" idx="2"/>
          </p:cNvCxnSpPr>
          <p:nvPr/>
        </p:nvCxnSpPr>
        <p:spPr>
          <a:xfrm>
            <a:off x="6761386" y="3611522"/>
            <a:ext cx="0" cy="505304"/>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7AFD5890-C457-D1DD-59B0-52233EBF67D8}"/>
              </a:ext>
            </a:extLst>
          </p:cNvPr>
          <p:cNvSpPr txBox="1"/>
          <p:nvPr/>
        </p:nvSpPr>
        <p:spPr>
          <a:xfrm>
            <a:off x="1996247" y="3073272"/>
            <a:ext cx="4243754" cy="523220"/>
          </a:xfrm>
          <a:prstGeom prst="rect">
            <a:avLst/>
          </a:prstGeom>
          <a:noFill/>
        </p:spPr>
        <p:txBody>
          <a:bodyPr wrap="square" rtlCol="0">
            <a:spAutoFit/>
          </a:bodyPr>
          <a:lstStyle/>
          <a:p>
            <a:pPr algn="ctr"/>
            <a:r>
              <a:rPr lang="en-US" sz="2800" b="1" dirty="0">
                <a:solidFill>
                  <a:schemeClr val="accent1"/>
                </a:solidFill>
                <a:latin typeface="Arial" panose="020B0604020202020204" pitchFamily="34" charset="0"/>
                <a:cs typeface="Arial" panose="020B0604020202020204" pitchFamily="34" charset="0"/>
              </a:rPr>
              <a:t>65 Years</a:t>
            </a:r>
          </a:p>
        </p:txBody>
      </p:sp>
      <p:sp>
        <p:nvSpPr>
          <p:cNvPr id="22" name="TextBox 21">
            <a:extLst>
              <a:ext uri="{FF2B5EF4-FFF2-40B4-BE49-F238E27FC236}">
                <a16:creationId xmlns:a16="http://schemas.microsoft.com/office/drawing/2014/main" id="{789104C3-D6EC-8438-2BC9-C75093CA0261}"/>
              </a:ext>
            </a:extLst>
          </p:cNvPr>
          <p:cNvSpPr txBox="1"/>
          <p:nvPr/>
        </p:nvSpPr>
        <p:spPr>
          <a:xfrm>
            <a:off x="4639509" y="3088302"/>
            <a:ext cx="4243754" cy="523220"/>
          </a:xfrm>
          <a:prstGeom prst="rect">
            <a:avLst/>
          </a:prstGeom>
          <a:noFill/>
        </p:spPr>
        <p:txBody>
          <a:bodyPr wrap="square" rtlCol="0">
            <a:spAutoFit/>
          </a:bodyPr>
          <a:lstStyle/>
          <a:p>
            <a:pPr algn="ctr"/>
            <a:r>
              <a:rPr lang="en-US" sz="2800" b="1" dirty="0">
                <a:solidFill>
                  <a:schemeClr val="bg1"/>
                </a:solidFill>
                <a:latin typeface="Arial" panose="020B0604020202020204" pitchFamily="34" charset="0"/>
                <a:cs typeface="Arial" panose="020B0604020202020204" pitchFamily="34" charset="0"/>
              </a:rPr>
              <a:t>+21 Years</a:t>
            </a:r>
          </a:p>
        </p:txBody>
      </p:sp>
      <p:sp>
        <p:nvSpPr>
          <p:cNvPr id="25" name="TextBox 24">
            <a:extLst>
              <a:ext uri="{FF2B5EF4-FFF2-40B4-BE49-F238E27FC236}">
                <a16:creationId xmlns:a16="http://schemas.microsoft.com/office/drawing/2014/main" id="{1AECEE48-4778-E158-F8B4-663DFFB7E207}"/>
              </a:ext>
            </a:extLst>
          </p:cNvPr>
          <p:cNvSpPr txBox="1"/>
          <p:nvPr/>
        </p:nvSpPr>
        <p:spPr>
          <a:xfrm>
            <a:off x="7347615" y="3068308"/>
            <a:ext cx="4243754" cy="523220"/>
          </a:xfrm>
          <a:prstGeom prst="rect">
            <a:avLst/>
          </a:prstGeom>
          <a:noFill/>
        </p:spPr>
        <p:txBody>
          <a:bodyPr wrap="square" rtlCol="0">
            <a:spAutoFit/>
          </a:bodyPr>
          <a:lstStyle/>
          <a:p>
            <a:pPr algn="ctr"/>
            <a:r>
              <a:rPr lang="en-US" sz="2800" b="1" dirty="0">
                <a:solidFill>
                  <a:schemeClr val="accent1"/>
                </a:solidFill>
                <a:latin typeface="Arial" panose="020B0604020202020204" pitchFamily="34" charset="0"/>
                <a:cs typeface="Arial" panose="020B0604020202020204" pitchFamily="34" charset="0"/>
              </a:rPr>
              <a:t>86 Years</a:t>
            </a:r>
          </a:p>
        </p:txBody>
      </p:sp>
      <p:cxnSp>
        <p:nvCxnSpPr>
          <p:cNvPr id="26" name="Straight Connector 25">
            <a:extLst>
              <a:ext uri="{FF2B5EF4-FFF2-40B4-BE49-F238E27FC236}">
                <a16:creationId xmlns:a16="http://schemas.microsoft.com/office/drawing/2014/main" id="{711D4FC0-61F4-E381-EFEB-7756EC39ABB0}"/>
              </a:ext>
            </a:extLst>
          </p:cNvPr>
          <p:cNvCxnSpPr>
            <a:cxnSpLocks/>
          </p:cNvCxnSpPr>
          <p:nvPr/>
        </p:nvCxnSpPr>
        <p:spPr>
          <a:xfrm>
            <a:off x="9421366" y="3618225"/>
            <a:ext cx="22775" cy="179171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86A6CC8-A34B-0FC5-17BE-66107DF0EBE2}"/>
              </a:ext>
            </a:extLst>
          </p:cNvPr>
          <p:cNvCxnSpPr>
            <a:cxnSpLocks/>
          </p:cNvCxnSpPr>
          <p:nvPr/>
        </p:nvCxnSpPr>
        <p:spPr>
          <a:xfrm>
            <a:off x="4095349" y="3770625"/>
            <a:ext cx="22775" cy="179171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0312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500"/>
                                        <p:tgtEl>
                                          <p:spTgt spid="1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500"/>
                                        <p:tgtEl>
                                          <p:spTgt spid="2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fade">
                                      <p:cBhvr>
                                        <p:cTn id="16"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22" grpId="0"/>
      <p:bldP spid="2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a:xfrm>
            <a:off x="838200" y="658468"/>
            <a:ext cx="10515600" cy="1325563"/>
          </a:xfrm>
        </p:spPr>
        <p:txBody>
          <a:bodyPr>
            <a:normAutofit/>
          </a:bodyPr>
          <a:lstStyle/>
          <a:p>
            <a:r>
              <a:rPr lang="en-US" sz="5000" b="1" spc="-150" dirty="0">
                <a:latin typeface="Arial Black" panose="020B0604020202020204" pitchFamily="34" charset="0"/>
                <a:cs typeface="Arial Black" panose="020B0604020202020204" pitchFamily="34" charset="0"/>
              </a:rPr>
              <a:t>LONGEVITY RISK</a:t>
            </a:r>
            <a:endParaRPr lang="en-US" sz="5000" b="1" dirty="0">
              <a:solidFill>
                <a:schemeClr val="accent5"/>
              </a:solidFill>
              <a:latin typeface="Arial Black" panose="020B0604020202020204" pitchFamily="34" charset="0"/>
              <a:cs typeface="Arial Black" panose="020B0604020202020204" pitchFamily="34" charset="0"/>
            </a:endParaRPr>
          </a:p>
        </p:txBody>
      </p:sp>
      <p:sp>
        <p:nvSpPr>
          <p:cNvPr id="7" name="Content Placeholder 2">
            <a:extLst>
              <a:ext uri="{FF2B5EF4-FFF2-40B4-BE49-F238E27FC236}">
                <a16:creationId xmlns:a16="http://schemas.microsoft.com/office/drawing/2014/main" id="{B9BB1277-F157-FCC7-FC83-F85B5BC0107B}"/>
              </a:ext>
            </a:extLst>
          </p:cNvPr>
          <p:cNvSpPr>
            <a:spLocks noGrp="1"/>
          </p:cNvSpPr>
          <p:nvPr>
            <p:ph sz="half" idx="1"/>
          </p:nvPr>
        </p:nvSpPr>
        <p:spPr>
          <a:xfrm>
            <a:off x="838200" y="2002088"/>
            <a:ext cx="10934701" cy="3700934"/>
          </a:xfrm>
        </p:spPr>
        <p:txBody>
          <a:bodyPr>
            <a:normAutofit/>
          </a:bodyPr>
          <a:lstStyle/>
          <a:p>
            <a:pPr algn="l">
              <a:lnSpc>
                <a:spcPct val="100000"/>
              </a:lnSpc>
              <a:spcBef>
                <a:spcPts val="500"/>
              </a:spcBef>
              <a:spcAft>
                <a:spcPts val="500"/>
              </a:spcAft>
              <a:buClr>
                <a:schemeClr val="accent1"/>
              </a:buClr>
              <a:buFont typeface="Wingdings" pitchFamily="2" charset="2"/>
              <a:buChar char="§"/>
            </a:pPr>
            <a:r>
              <a:rPr lang="en-US" sz="3400" dirty="0">
                <a:latin typeface="Arial" panose="020B0604020202020204" pitchFamily="34" charset="0"/>
                <a:cs typeface="Arial" panose="020B0604020202020204" pitchFamily="34" charset="0"/>
              </a:rPr>
              <a:t>The average American lives in retirement for 18 years but retirement could last 20 to 30 years or more!</a:t>
            </a:r>
          </a:p>
          <a:p>
            <a:pPr algn="l">
              <a:lnSpc>
                <a:spcPct val="100000"/>
              </a:lnSpc>
              <a:spcBef>
                <a:spcPts val="500"/>
              </a:spcBef>
              <a:spcAft>
                <a:spcPts val="500"/>
              </a:spcAft>
              <a:buClr>
                <a:schemeClr val="accent1"/>
              </a:buClr>
              <a:buFont typeface="Wingdings" pitchFamily="2" charset="2"/>
              <a:buChar char="§"/>
            </a:pPr>
            <a:r>
              <a:rPr lang="en-US" sz="3400" dirty="0">
                <a:latin typeface="Arial" panose="020B0604020202020204" pitchFamily="34" charset="0"/>
                <a:cs typeface="Arial" panose="020B0604020202020204" pitchFamily="34" charset="0"/>
              </a:rPr>
              <a:t>This creates a risk of running out of money</a:t>
            </a:r>
          </a:p>
          <a:p>
            <a:pPr algn="l">
              <a:lnSpc>
                <a:spcPct val="100000"/>
              </a:lnSpc>
              <a:spcBef>
                <a:spcPts val="500"/>
              </a:spcBef>
              <a:spcAft>
                <a:spcPts val="500"/>
              </a:spcAft>
              <a:buClr>
                <a:schemeClr val="accent1"/>
              </a:buClr>
              <a:buFont typeface="Wingdings" pitchFamily="2" charset="2"/>
              <a:buChar char="§"/>
            </a:pPr>
            <a:r>
              <a:rPr lang="en-US" sz="3400" dirty="0">
                <a:latin typeface="Arial" panose="020B0604020202020204" pitchFamily="34" charset="0"/>
                <a:cs typeface="Arial" panose="020B0604020202020204" pitchFamily="34" charset="0"/>
              </a:rPr>
              <a:t>Likelihood of Healthcare &amp; Long-Term Care Costs</a:t>
            </a:r>
          </a:p>
          <a:p>
            <a:pPr>
              <a:buClr>
                <a:srgbClr val="E2B034"/>
              </a:buClr>
              <a:buFont typeface="Wingdings" pitchFamily="2" charset="2"/>
              <a:buChar char="§"/>
            </a:pPr>
            <a:endParaRPr lang="en-US" sz="3400" dirty="0"/>
          </a:p>
        </p:txBody>
      </p:sp>
      <p:sp>
        <p:nvSpPr>
          <p:cNvPr id="9" name="TextBox 8">
            <a:extLst>
              <a:ext uri="{FF2B5EF4-FFF2-40B4-BE49-F238E27FC236}">
                <a16:creationId xmlns:a16="http://schemas.microsoft.com/office/drawing/2014/main" id="{CF3C123B-1576-B253-C8C3-AF9EA51A9BB0}"/>
              </a:ext>
            </a:extLst>
          </p:cNvPr>
          <p:cNvSpPr txBox="1"/>
          <p:nvPr/>
        </p:nvSpPr>
        <p:spPr>
          <a:xfrm>
            <a:off x="838200" y="5221759"/>
            <a:ext cx="8745166" cy="230832"/>
          </a:xfrm>
          <a:prstGeom prst="rect">
            <a:avLst/>
          </a:prstGeom>
          <a:noFill/>
        </p:spPr>
        <p:txBody>
          <a:bodyPr wrap="square" rtlCol="0">
            <a:spAutoFit/>
          </a:bodyPr>
          <a:lstStyle/>
          <a:p>
            <a:pPr marL="0" marR="0">
              <a:spcBef>
                <a:spcPts val="0"/>
              </a:spcBef>
              <a:spcAft>
                <a:spcPts val="0"/>
              </a:spcAft>
            </a:pPr>
            <a:r>
              <a:rPr lang="en-US" sz="900" i="1"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https://money.usnews.com/money/retirement/articles/how-living-longer-will-impact-your-retirement</a:t>
            </a:r>
            <a:r>
              <a:rPr lang="en-US" sz="9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US" sz="900" i="1" dirty="0">
                <a:solidFill>
                  <a:schemeClr val="bg1"/>
                </a:solidFill>
                <a:latin typeface="Arial" panose="020B0604020202020204" pitchFamily="34" charset="0"/>
                <a:ea typeface="Calibri" panose="020F0502020204030204" pitchFamily="34" charset="0"/>
                <a:cs typeface="Arial" panose="020B0604020202020204" pitchFamily="34" charset="0"/>
              </a:rPr>
              <a:t>Accessed December 2, 2024.</a:t>
            </a:r>
            <a:endParaRPr lang="en-US" sz="900" i="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544908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85670FD4-CA7F-78BC-D235-EB57CD419558}"/>
              </a:ext>
            </a:extLst>
          </p:cNvPr>
          <p:cNvSpPr>
            <a:spLocks noGrp="1"/>
          </p:cNvSpPr>
          <p:nvPr>
            <p:ph sz="half" idx="1"/>
          </p:nvPr>
        </p:nvSpPr>
        <p:spPr>
          <a:xfrm>
            <a:off x="838200" y="1561872"/>
            <a:ext cx="10515600" cy="3813175"/>
          </a:xfrm>
        </p:spPr>
        <p:txBody>
          <a:bodyPr>
            <a:normAutofit fontScale="92500"/>
          </a:bodyPr>
          <a:lstStyle/>
          <a:p>
            <a:pPr>
              <a:lnSpc>
                <a:spcPct val="120000"/>
              </a:lnSpc>
              <a:buClr>
                <a:schemeClr val="accent1"/>
              </a:buClr>
              <a:buFont typeface="Wingdings" pitchFamily="2" charset="2"/>
              <a:buChar char="§"/>
            </a:pPr>
            <a:r>
              <a:rPr lang="en-US" sz="3000" dirty="0">
                <a:latin typeface="Arial" panose="020B0604020202020204" pitchFamily="34" charset="0"/>
                <a:cs typeface="Arial" panose="020B0604020202020204" pitchFamily="34" charset="0"/>
              </a:rPr>
              <a:t>70% of people over 65 will require some kind of long-term care</a:t>
            </a:r>
          </a:p>
          <a:p>
            <a:pPr>
              <a:lnSpc>
                <a:spcPct val="120000"/>
              </a:lnSpc>
              <a:buClr>
                <a:schemeClr val="accent1"/>
              </a:buClr>
              <a:buFont typeface="Wingdings" pitchFamily="2" charset="2"/>
              <a:buChar char="§"/>
            </a:pPr>
            <a:r>
              <a:rPr lang="en-US" sz="3000" dirty="0">
                <a:latin typeface="Arial" panose="020B0604020202020204" pitchFamily="34" charset="0"/>
                <a:cs typeface="Arial" panose="020B0604020202020204" pitchFamily="34" charset="0"/>
              </a:rPr>
              <a:t>The average nursing home stay is 835 days</a:t>
            </a:r>
          </a:p>
          <a:p>
            <a:pPr algn="l">
              <a:lnSpc>
                <a:spcPct val="100000"/>
              </a:lnSpc>
              <a:spcBef>
                <a:spcPts val="500"/>
              </a:spcBef>
              <a:spcAft>
                <a:spcPts val="500"/>
              </a:spcAft>
              <a:buClr>
                <a:schemeClr val="accent1"/>
              </a:buClr>
              <a:buFont typeface="Wingdings" pitchFamily="2" charset="2"/>
              <a:buChar char="§"/>
            </a:pPr>
            <a:r>
              <a:rPr lang="en-US" sz="3000" dirty="0">
                <a:latin typeface="Arial" panose="020B0604020202020204" pitchFamily="34" charset="0"/>
                <a:cs typeface="Arial" panose="020B0604020202020204" pitchFamily="34" charset="0"/>
              </a:rPr>
              <a:t>Women can expect to spend an average of $</a:t>
            </a:r>
            <a:r>
              <a:rPr lang="en-US" sz="3000" u="sng" dirty="0">
                <a:latin typeface="Arial" panose="020B0604020202020204" pitchFamily="34" charset="0"/>
                <a:cs typeface="Arial" panose="020B0604020202020204" pitchFamily="34" charset="0"/>
              </a:rPr>
              <a:t>175,000</a:t>
            </a:r>
            <a:r>
              <a:rPr lang="en-US" sz="3000" dirty="0">
                <a:latin typeface="Arial" panose="020B0604020202020204" pitchFamily="34" charset="0"/>
                <a:cs typeface="Arial" panose="020B0604020202020204" pitchFamily="34" charset="0"/>
              </a:rPr>
              <a:t> on health care costs &amp; medical expenses throughout retirement</a:t>
            </a:r>
          </a:p>
          <a:p>
            <a:pPr algn="l">
              <a:lnSpc>
                <a:spcPct val="100000"/>
              </a:lnSpc>
              <a:spcBef>
                <a:spcPts val="500"/>
              </a:spcBef>
              <a:spcAft>
                <a:spcPts val="500"/>
              </a:spcAft>
              <a:buClr>
                <a:schemeClr val="accent1"/>
              </a:buClr>
              <a:buFont typeface="Wingdings" pitchFamily="2" charset="2"/>
              <a:buChar char="§"/>
            </a:pPr>
            <a:r>
              <a:rPr lang="en-US" sz="3000" dirty="0">
                <a:latin typeface="Arial" panose="020B0604020202020204" pitchFamily="34" charset="0"/>
                <a:cs typeface="Arial" panose="020B0604020202020204" pitchFamily="34" charset="0"/>
              </a:rPr>
              <a:t>That’s more than </a:t>
            </a:r>
            <a:r>
              <a:rPr lang="en-US" sz="3000" u="sng" dirty="0">
                <a:latin typeface="Arial" panose="020B0604020202020204" pitchFamily="34" charset="0"/>
                <a:cs typeface="Arial" panose="020B0604020202020204" pitchFamily="34" charset="0"/>
              </a:rPr>
              <a:t>10% higher </a:t>
            </a:r>
            <a:r>
              <a:rPr lang="en-US" sz="3000" dirty="0">
                <a:latin typeface="Arial" panose="020B0604020202020204" pitchFamily="34" charset="0"/>
                <a:cs typeface="Arial" panose="020B0604020202020204" pitchFamily="34" charset="0"/>
              </a:rPr>
              <a:t>than what men can expect to pay</a:t>
            </a:r>
          </a:p>
          <a:p>
            <a:pPr algn="l">
              <a:lnSpc>
                <a:spcPct val="100000"/>
              </a:lnSpc>
              <a:spcBef>
                <a:spcPts val="500"/>
              </a:spcBef>
              <a:spcAft>
                <a:spcPts val="500"/>
              </a:spcAft>
              <a:buClr>
                <a:schemeClr val="accent1"/>
              </a:buClr>
              <a:buFont typeface="Wingdings" pitchFamily="2" charset="2"/>
              <a:buChar char="§"/>
            </a:pPr>
            <a:r>
              <a:rPr lang="en-US" sz="3000" dirty="0">
                <a:latin typeface="Arial" panose="020B0604020202020204" pitchFamily="34" charset="0"/>
                <a:cs typeface="Arial" panose="020B0604020202020204" pitchFamily="34" charset="0"/>
              </a:rPr>
              <a:t>It’s gone up 17% since 2019!</a:t>
            </a:r>
          </a:p>
          <a:p>
            <a:pPr>
              <a:lnSpc>
                <a:spcPct val="120000"/>
              </a:lnSpc>
              <a:buClr>
                <a:srgbClr val="E2B034"/>
              </a:buClr>
              <a:buFont typeface="Wingdings" pitchFamily="2" charset="2"/>
              <a:buChar char="§"/>
            </a:pPr>
            <a:endParaRPr lang="en-US" sz="3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AB8869F1-EB2D-8FCE-AA45-E76A1BC9E131}"/>
              </a:ext>
            </a:extLst>
          </p:cNvPr>
          <p:cNvSpPr txBox="1"/>
          <p:nvPr/>
        </p:nvSpPr>
        <p:spPr>
          <a:xfrm>
            <a:off x="838200" y="5296128"/>
            <a:ext cx="11125200" cy="507831"/>
          </a:xfrm>
          <a:prstGeom prst="rect">
            <a:avLst/>
          </a:prstGeom>
          <a:noFill/>
        </p:spPr>
        <p:txBody>
          <a:bodyPr wrap="square" rtlCol="0">
            <a:spAutoFit/>
          </a:bodyPr>
          <a:lstStyle/>
          <a:p>
            <a:r>
              <a:rPr lang="en-US" sz="900" i="1" dirty="0">
                <a:solidFill>
                  <a:schemeClr val="bg1"/>
                </a:solidFill>
                <a:latin typeface="Arial" panose="020B0604020202020204" pitchFamily="34" charset="0"/>
                <a:cs typeface="Arial" panose="020B0604020202020204" pitchFamily="34" charset="0"/>
              </a:rPr>
              <a:t>https://health.usnews.com/wellness/article/2016-11-16/how-to-pay-for-nursing-home-costs. Accessed December 29, 2023</a:t>
            </a:r>
            <a:r>
              <a:rPr lang="en-US" sz="900" dirty="0">
                <a:solidFill>
                  <a:schemeClr val="bg1"/>
                </a:solidFill>
                <a:latin typeface="Arial" panose="020B0604020202020204" pitchFamily="34" charset="0"/>
                <a:cs typeface="Arial" panose="020B0604020202020204" pitchFamily="34" charset="0"/>
              </a:rPr>
              <a:t>.</a:t>
            </a:r>
          </a:p>
          <a:p>
            <a:r>
              <a:rPr lang="en-US" sz="900" dirty="0">
                <a:solidFill>
                  <a:schemeClr val="bg1"/>
                </a:solidFill>
                <a:latin typeface="Arial" panose="020B0604020202020204" pitchFamily="34" charset="0"/>
                <a:cs typeface="Arial" panose="020B0604020202020204" pitchFamily="34" charset="0"/>
              </a:rPr>
              <a:t>Fidelity Investments 2024 Retiree Health Care Cost Estimate: </a:t>
            </a:r>
          </a:p>
          <a:p>
            <a:r>
              <a:rPr lang="en-US" sz="900" i="1" dirty="0">
                <a:solidFill>
                  <a:schemeClr val="bg1"/>
                </a:solidFill>
                <a:latin typeface="Arial" panose="020B0604020202020204" pitchFamily="34" charset="0"/>
                <a:cs typeface="Arial" panose="020B0604020202020204" pitchFamily="34" charset="0"/>
              </a:rPr>
              <a:t>https://</a:t>
            </a:r>
            <a:r>
              <a:rPr lang="en-US" sz="900" i="1" dirty="0" err="1">
                <a:solidFill>
                  <a:schemeClr val="bg1"/>
                </a:solidFill>
                <a:latin typeface="Arial" panose="020B0604020202020204" pitchFamily="34" charset="0"/>
                <a:cs typeface="Arial" panose="020B0604020202020204" pitchFamily="34" charset="0"/>
              </a:rPr>
              <a:t>newsroom.fidelity.com</a:t>
            </a:r>
            <a:r>
              <a:rPr lang="en-US" sz="900" i="1" dirty="0">
                <a:solidFill>
                  <a:schemeClr val="bg1"/>
                </a:solidFill>
                <a:latin typeface="Arial" panose="020B0604020202020204" pitchFamily="34" charset="0"/>
                <a:cs typeface="Arial" panose="020B0604020202020204" pitchFamily="34" charset="0"/>
              </a:rPr>
              <a:t>/</a:t>
            </a:r>
            <a:r>
              <a:rPr lang="en-US" sz="900" i="1" dirty="0" err="1">
                <a:solidFill>
                  <a:schemeClr val="bg1"/>
                </a:solidFill>
                <a:latin typeface="Arial" panose="020B0604020202020204" pitchFamily="34" charset="0"/>
                <a:cs typeface="Arial" panose="020B0604020202020204" pitchFamily="34" charset="0"/>
              </a:rPr>
              <a:t>pressreleases</a:t>
            </a:r>
            <a:r>
              <a:rPr lang="en-US" sz="900" i="1" dirty="0">
                <a:solidFill>
                  <a:schemeClr val="bg1"/>
                </a:solidFill>
                <a:latin typeface="Arial" panose="020B0604020202020204" pitchFamily="34" charset="0"/>
                <a:cs typeface="Arial" panose="020B0604020202020204" pitchFamily="34" charset="0"/>
              </a:rPr>
              <a:t>/fidelity-investments-shares-new-insights-on-women-s-financial-wellness/s/acd5710d-e75a-4aad-9b3b-579885bb19fa</a:t>
            </a:r>
          </a:p>
        </p:txBody>
      </p:sp>
      <p:sp>
        <p:nvSpPr>
          <p:cNvPr id="5" name="Title 3">
            <a:extLst>
              <a:ext uri="{FF2B5EF4-FFF2-40B4-BE49-F238E27FC236}">
                <a16:creationId xmlns:a16="http://schemas.microsoft.com/office/drawing/2014/main" id="{6DA5DE3B-E1D0-EAA7-FF35-799F194168A4}"/>
              </a:ext>
            </a:extLst>
          </p:cNvPr>
          <p:cNvSpPr>
            <a:spLocks noGrp="1"/>
          </p:cNvSpPr>
          <p:nvPr>
            <p:ph type="title"/>
          </p:nvPr>
        </p:nvSpPr>
        <p:spPr>
          <a:xfrm>
            <a:off x="838200" y="365125"/>
            <a:ext cx="10515600" cy="1325563"/>
          </a:xfrm>
        </p:spPr>
        <p:txBody>
          <a:bodyPr>
            <a:normAutofit/>
          </a:bodyPr>
          <a:lstStyle/>
          <a:p>
            <a:r>
              <a:rPr lang="en-US" sz="5000" b="1" spc="-150" dirty="0">
                <a:latin typeface="Arial Black" panose="020B0604020202020204" pitchFamily="34" charset="0"/>
                <a:cs typeface="Arial Black" panose="020B0604020202020204" pitchFamily="34" charset="0"/>
              </a:rPr>
              <a:t>RISING HEALTHCARE COSTS</a:t>
            </a:r>
            <a:endParaRPr lang="en-US" sz="5000" b="1" dirty="0">
              <a:solidFill>
                <a:schemeClr val="accent5"/>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1143565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1468819" y="2368916"/>
            <a:ext cx="9546023" cy="2120167"/>
          </a:xfrm>
        </p:spPr>
        <p:txBody>
          <a:bodyPr>
            <a:noAutofit/>
          </a:bodyPr>
          <a:lstStyle/>
          <a:p>
            <a:pPr algn="ctr"/>
            <a:r>
              <a:rPr lang="en-US" sz="5000" dirty="0">
                <a:latin typeface="Arial Black" panose="020B0604020202020204" pitchFamily="34" charset="0"/>
                <a:cs typeface="Arial Black" panose="020B0604020202020204" pitchFamily="34" charset="0"/>
              </a:rPr>
              <a:t>INFLATION’S IMPACT ON YOUR INCOME NEEDS:</a:t>
            </a:r>
          </a:p>
        </p:txBody>
      </p:sp>
      <p:sp>
        <p:nvSpPr>
          <p:cNvPr id="4" name="Rectangle 3">
            <a:extLst>
              <a:ext uri="{FF2B5EF4-FFF2-40B4-BE49-F238E27FC236}">
                <a16:creationId xmlns:a16="http://schemas.microsoft.com/office/drawing/2014/main" id="{E09AD751-5E1E-156A-6B1C-DE4FCCC56954}"/>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B695FE8-0BCB-49F0-C80F-CD329DF05E5C}"/>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0086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41BE65C-48DA-2AA1-F271-8020A3044603}"/>
              </a:ext>
            </a:extLst>
          </p:cNvPr>
          <p:cNvSpPr/>
          <p:nvPr/>
        </p:nvSpPr>
        <p:spPr>
          <a:xfrm rot="5400000">
            <a:off x="3135239" y="3345776"/>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6E2306-6323-0D7C-B4E4-EBE42D9834E6}"/>
              </a:ext>
            </a:extLst>
          </p:cNvPr>
          <p:cNvSpPr>
            <a:spLocks noGrp="1"/>
          </p:cNvSpPr>
          <p:nvPr>
            <p:ph type="title"/>
          </p:nvPr>
        </p:nvSpPr>
        <p:spPr/>
        <p:txBody>
          <a:bodyPr>
            <a:normAutofit/>
          </a:bodyPr>
          <a:lstStyle/>
          <a:p>
            <a:r>
              <a:rPr lang="en-US" sz="5000" dirty="0">
                <a:latin typeface="Arial Black" panose="020B0604020202020204" pitchFamily="34" charset="0"/>
                <a:cs typeface="Arial Black" panose="020B0604020202020204" pitchFamily="34" charset="0"/>
              </a:rPr>
              <a:t>INFLATION</a:t>
            </a:r>
          </a:p>
        </p:txBody>
      </p:sp>
      <p:sp>
        <p:nvSpPr>
          <p:cNvPr id="3" name="Content Placeholder 2">
            <a:extLst>
              <a:ext uri="{FF2B5EF4-FFF2-40B4-BE49-F238E27FC236}">
                <a16:creationId xmlns:a16="http://schemas.microsoft.com/office/drawing/2014/main" id="{00D54EE7-BF99-435B-24EA-F5799C8AD313}"/>
              </a:ext>
            </a:extLst>
          </p:cNvPr>
          <p:cNvSpPr>
            <a:spLocks noGrp="1"/>
          </p:cNvSpPr>
          <p:nvPr>
            <p:ph idx="1"/>
          </p:nvPr>
        </p:nvSpPr>
        <p:spPr>
          <a:xfrm>
            <a:off x="718102" y="1537040"/>
            <a:ext cx="5161436" cy="2296405"/>
          </a:xfrm>
          <a:noFill/>
        </p:spPr>
        <p:txBody>
          <a:bodyPr>
            <a:normAutofit/>
          </a:bodyPr>
          <a:lstStyle/>
          <a:p>
            <a:pPr marL="0" indent="0" algn="ctr">
              <a:buNone/>
            </a:pPr>
            <a:endParaRPr lang="en-US" sz="6000" dirty="0"/>
          </a:p>
          <a:p>
            <a:pPr marL="0" indent="0" algn="ctr">
              <a:buNone/>
            </a:pPr>
            <a:r>
              <a:rPr lang="en-US" sz="4400" dirty="0">
                <a:solidFill>
                  <a:schemeClr val="accent1"/>
                </a:solidFill>
              </a:rPr>
              <a:t>Historical Average: 3.9%*</a:t>
            </a:r>
          </a:p>
        </p:txBody>
      </p:sp>
      <p:pic>
        <p:nvPicPr>
          <p:cNvPr id="9" name="Picture 8">
            <a:extLst>
              <a:ext uri="{FF2B5EF4-FFF2-40B4-BE49-F238E27FC236}">
                <a16:creationId xmlns:a16="http://schemas.microsoft.com/office/drawing/2014/main" id="{BA6470F8-A12A-6687-3A20-0A6752D56D6B}"/>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1398" t="14740" r="42118"/>
          <a:stretch/>
        </p:blipFill>
        <p:spPr>
          <a:xfrm flipH="1">
            <a:off x="6646987" y="0"/>
            <a:ext cx="6574978" cy="6858002"/>
          </a:xfrm>
          <a:prstGeom prst="rect">
            <a:avLst/>
          </a:prstGeom>
        </p:spPr>
      </p:pic>
      <p:sp>
        <p:nvSpPr>
          <p:cNvPr id="10" name="TextBox 9">
            <a:extLst>
              <a:ext uri="{FF2B5EF4-FFF2-40B4-BE49-F238E27FC236}">
                <a16:creationId xmlns:a16="http://schemas.microsoft.com/office/drawing/2014/main" id="{284AE5AE-1C45-5806-6790-FB62AEE7C0AA}"/>
              </a:ext>
            </a:extLst>
          </p:cNvPr>
          <p:cNvSpPr txBox="1"/>
          <p:nvPr/>
        </p:nvSpPr>
        <p:spPr>
          <a:xfrm>
            <a:off x="838200" y="5957344"/>
            <a:ext cx="5493323" cy="535531"/>
          </a:xfrm>
          <a:prstGeom prst="rect">
            <a:avLst/>
          </a:prstGeom>
          <a:noFill/>
        </p:spPr>
        <p:txBody>
          <a:bodyPr wrap="square" rtlCol="0">
            <a:spAutoFit/>
          </a:bodyPr>
          <a:lstStyle/>
          <a:p>
            <a:pPr>
              <a:lnSpc>
                <a:spcPct val="120000"/>
              </a:lnSpc>
            </a:pPr>
            <a:r>
              <a:rPr lang="en-US" sz="900" i="1" dirty="0">
                <a:solidFill>
                  <a:schemeClr val="bg1"/>
                </a:solidFill>
                <a:latin typeface="Arial" panose="020B0604020202020204" pitchFamily="34" charset="0"/>
                <a:cs typeface="Arial" panose="020B0604020202020204" pitchFamily="34" charset="0"/>
              </a:rPr>
              <a:t>*Historical average over the last 50 years</a:t>
            </a:r>
          </a:p>
          <a:p>
            <a:endParaRPr lang="en-US" dirty="0"/>
          </a:p>
        </p:txBody>
      </p:sp>
      <p:pic>
        <p:nvPicPr>
          <p:cNvPr id="7" name="Picture 6">
            <a:extLst>
              <a:ext uri="{FF2B5EF4-FFF2-40B4-BE49-F238E27FC236}">
                <a16:creationId xmlns:a16="http://schemas.microsoft.com/office/drawing/2014/main" id="{BF7CA3FC-A38C-E155-D413-802090192823}"/>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0"/>
                    </a14:imgEffect>
                  </a14:imgLayer>
                </a14:imgProps>
              </a:ext>
            </a:extLst>
          </a:blip>
          <a:srcRect l="16865" t="14877" r="16865"/>
          <a:stretch/>
        </p:blipFill>
        <p:spPr>
          <a:xfrm flipH="1">
            <a:off x="3704432" y="6056"/>
            <a:ext cx="7724112" cy="6858002"/>
          </a:xfrm>
          <a:prstGeom prst="rect">
            <a:avLst/>
          </a:prstGeom>
        </p:spPr>
      </p:pic>
    </p:spTree>
    <p:extLst>
      <p:ext uri="{BB962C8B-B14F-4D97-AF65-F5344CB8AC3E}">
        <p14:creationId xmlns:p14="http://schemas.microsoft.com/office/powerpoint/2010/main" val="1849420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DE30F093-7BA4-C7E3-9BA6-F62296B3D9CC}"/>
              </a:ext>
            </a:extLst>
          </p:cNvPr>
          <p:cNvSpPr txBox="1">
            <a:spLocks/>
          </p:cNvSpPr>
          <p:nvPr/>
        </p:nvSpPr>
        <p:spPr>
          <a:xfrm>
            <a:off x="860532" y="1781148"/>
            <a:ext cx="10470933" cy="2686104"/>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lvl="1">
              <a:lnSpc>
                <a:spcPct val="100000"/>
              </a:lnSpc>
              <a:spcBef>
                <a:spcPts val="0"/>
              </a:spcBef>
            </a:pPr>
            <a:r>
              <a:rPr lang="en-US" sz="5000" b="1" dirty="0">
                <a:solidFill>
                  <a:schemeClr val="bg1"/>
                </a:solidFill>
                <a:latin typeface="Arial Black" panose="020B0604020202020204" pitchFamily="34" charset="0"/>
                <a:cs typeface="Arial Black" panose="020B0604020202020204" pitchFamily="34" charset="0"/>
              </a:rPr>
              <a:t>HOW OFTEN WILL YOUR INCOME NEED TO </a:t>
            </a:r>
            <a:r>
              <a:rPr lang="en-US" sz="5000" b="1" dirty="0">
                <a:solidFill>
                  <a:schemeClr val="accent1"/>
                </a:solidFill>
                <a:latin typeface="Arial Black" panose="020B0604020202020204" pitchFamily="34" charset="0"/>
                <a:cs typeface="Arial Black" panose="020B0604020202020204" pitchFamily="34" charset="0"/>
              </a:rPr>
              <a:t>DOUBLE</a:t>
            </a:r>
            <a:r>
              <a:rPr lang="en-US" sz="5000" b="1" dirty="0">
                <a:solidFill>
                  <a:srgbClr val="4A77E0"/>
                </a:solidFill>
                <a:latin typeface="Arial Black" panose="020B0604020202020204" pitchFamily="34" charset="0"/>
                <a:cs typeface="Arial Black" panose="020B0604020202020204" pitchFamily="34" charset="0"/>
              </a:rPr>
              <a:t> </a:t>
            </a:r>
            <a:r>
              <a:rPr lang="en-US" sz="5000" b="1" dirty="0">
                <a:solidFill>
                  <a:schemeClr val="bg1"/>
                </a:solidFill>
                <a:latin typeface="Arial Black" panose="020B0604020202020204" pitchFamily="34" charset="0"/>
                <a:cs typeface="Arial Black" panose="020B0604020202020204" pitchFamily="34" charset="0"/>
              </a:rPr>
              <a:t>TO MAINTAIN YOUR STANDARD OF LIVING? </a:t>
            </a:r>
          </a:p>
        </p:txBody>
      </p:sp>
      <p:sp>
        <p:nvSpPr>
          <p:cNvPr id="4" name="Rectangle 3">
            <a:extLst>
              <a:ext uri="{FF2B5EF4-FFF2-40B4-BE49-F238E27FC236}">
                <a16:creationId xmlns:a16="http://schemas.microsoft.com/office/drawing/2014/main" id="{C7630F1E-5C0D-900A-8D30-8320B60DFF62}"/>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27BB62E-E3B1-F70E-4FBA-024F93028199}"/>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6317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5EC5740-9F21-5178-33BD-289337BFE719}"/>
              </a:ext>
            </a:extLst>
          </p:cNvPr>
          <p:cNvSpPr txBox="1">
            <a:spLocks/>
          </p:cNvSpPr>
          <p:nvPr/>
        </p:nvSpPr>
        <p:spPr>
          <a:xfrm>
            <a:off x="936041" y="1729987"/>
            <a:ext cx="3916087" cy="169901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Wingdings" pitchFamily="2" charset="2"/>
              <a:buNone/>
            </a:pPr>
            <a:r>
              <a:rPr lang="en-US" sz="1800" dirty="0">
                <a:solidFill>
                  <a:schemeClr val="bg1"/>
                </a:solidFill>
              </a:rPr>
              <a:t>Based on different inflation rates, how frequently will your income need to DOUBLE to maintain your standard of living? How long until $50,000 will need to be $100,000?</a:t>
            </a:r>
          </a:p>
        </p:txBody>
      </p:sp>
      <p:sp>
        <p:nvSpPr>
          <p:cNvPr id="5" name="Rectangle 4">
            <a:extLst>
              <a:ext uri="{FF2B5EF4-FFF2-40B4-BE49-F238E27FC236}">
                <a16:creationId xmlns:a16="http://schemas.microsoft.com/office/drawing/2014/main" id="{79D4915B-72ED-C5D4-A170-C95F0E9A0FF0}"/>
              </a:ext>
            </a:extLst>
          </p:cNvPr>
          <p:cNvSpPr/>
          <p:nvPr/>
        </p:nvSpPr>
        <p:spPr>
          <a:xfrm>
            <a:off x="5251939" y="1519185"/>
            <a:ext cx="6973832" cy="4831689"/>
          </a:xfrm>
          <a:prstGeom prst="rect">
            <a:avLst/>
          </a:prstGeom>
          <a:solidFill>
            <a:srgbClr val="09002B"/>
          </a:solid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18">
            <a:extLst>
              <a:ext uri="{FF2B5EF4-FFF2-40B4-BE49-F238E27FC236}">
                <a16:creationId xmlns:a16="http://schemas.microsoft.com/office/drawing/2014/main" id="{D5DC17B2-612B-E7E3-FD1D-E48D370F9172}"/>
              </a:ext>
            </a:extLst>
          </p:cNvPr>
          <p:cNvGraphicFramePr>
            <a:graphicFrameLocks noGrp="1"/>
          </p:cNvGraphicFramePr>
          <p:nvPr>
            <p:extLst>
              <p:ext uri="{D42A27DB-BD31-4B8C-83A1-F6EECF244321}">
                <p14:modId xmlns:p14="http://schemas.microsoft.com/office/powerpoint/2010/main" val="2095714177"/>
              </p:ext>
            </p:extLst>
          </p:nvPr>
        </p:nvGraphicFramePr>
        <p:xfrm>
          <a:off x="1029783" y="3429000"/>
          <a:ext cx="3087443" cy="2682240"/>
        </p:xfrm>
        <a:graphic>
          <a:graphicData uri="http://schemas.openxmlformats.org/drawingml/2006/table">
            <a:tbl>
              <a:tblPr firstRow="1" bandRow="1">
                <a:tableStyleId>{21E4AEA4-8DFA-4A89-87EB-49C32662AFE0}</a:tableStyleId>
              </a:tblPr>
              <a:tblGrid>
                <a:gridCol w="3087443">
                  <a:extLst>
                    <a:ext uri="{9D8B030D-6E8A-4147-A177-3AD203B41FA5}">
                      <a16:colId xmlns:a16="http://schemas.microsoft.com/office/drawing/2014/main" val="1766165734"/>
                    </a:ext>
                  </a:extLst>
                </a:gridCol>
              </a:tblGrid>
              <a:tr h="200223">
                <a:tc>
                  <a:txBody>
                    <a:bodyPr/>
                    <a:lstStyle/>
                    <a:p>
                      <a:pPr algn="ctr"/>
                      <a:r>
                        <a:rPr lang="en-US" sz="1600" dirty="0">
                          <a:solidFill>
                            <a:schemeClr val="bg1"/>
                          </a:solidFill>
                          <a:latin typeface="Arial" panose="020B0604020202020204" pitchFamily="34" charset="0"/>
                          <a:cs typeface="Arial" panose="020B0604020202020204" pitchFamily="34" charset="0"/>
                        </a:rPr>
                        <a:t>6% Inflation Rate</a:t>
                      </a:r>
                    </a:p>
                  </a:txBody>
                  <a:tcPr>
                    <a:solidFill>
                      <a:schemeClr val="accent1"/>
                    </a:solidFill>
                  </a:tcPr>
                </a:tc>
                <a:extLst>
                  <a:ext uri="{0D108BD9-81ED-4DB2-BD59-A6C34878D82A}">
                    <a16:rowId xmlns:a16="http://schemas.microsoft.com/office/drawing/2014/main" val="797860743"/>
                  </a:ext>
                </a:extLst>
              </a:tr>
              <a:tr h="200223">
                <a:tc>
                  <a:txBody>
                    <a:bodyPr/>
                    <a:lstStyle/>
                    <a:p>
                      <a:pPr algn="ctr"/>
                      <a:r>
                        <a:rPr lang="en-US" sz="1600" b="1" dirty="0">
                          <a:solidFill>
                            <a:schemeClr val="accent1"/>
                          </a:solidFill>
                          <a:latin typeface="Arial" panose="020B0604020202020204" pitchFamily="34" charset="0"/>
                          <a:cs typeface="Arial" panose="020B0604020202020204" pitchFamily="34" charset="0"/>
                        </a:rPr>
                        <a:t>12 Years</a:t>
                      </a:r>
                    </a:p>
                  </a:txBody>
                  <a:tcPr>
                    <a:solidFill>
                      <a:schemeClr val="bg1"/>
                    </a:solidFill>
                  </a:tcPr>
                </a:tc>
                <a:extLst>
                  <a:ext uri="{0D108BD9-81ED-4DB2-BD59-A6C34878D82A}">
                    <a16:rowId xmlns:a16="http://schemas.microsoft.com/office/drawing/2014/main" val="2212104049"/>
                  </a:ext>
                </a:extLst>
              </a:tr>
              <a:tr h="200223">
                <a:tc>
                  <a:txBody>
                    <a:bodyPr/>
                    <a:lstStyle/>
                    <a:p>
                      <a:pPr algn="ctr"/>
                      <a:r>
                        <a:rPr lang="en-US" sz="1600" b="1" dirty="0">
                          <a:solidFill>
                            <a:schemeClr val="bg1"/>
                          </a:solidFill>
                          <a:latin typeface="Arial" panose="020B0604020202020204" pitchFamily="34" charset="0"/>
                          <a:cs typeface="Arial" panose="020B0604020202020204" pitchFamily="34" charset="0"/>
                        </a:rPr>
                        <a:t>4% Inflation Rate</a:t>
                      </a:r>
                    </a:p>
                  </a:txBody>
                  <a:tcPr>
                    <a:solidFill>
                      <a:schemeClr val="accent1"/>
                    </a:solidFill>
                  </a:tcPr>
                </a:tc>
                <a:extLst>
                  <a:ext uri="{0D108BD9-81ED-4DB2-BD59-A6C34878D82A}">
                    <a16:rowId xmlns:a16="http://schemas.microsoft.com/office/drawing/2014/main" val="3102287923"/>
                  </a:ext>
                </a:extLst>
              </a:tr>
              <a:tr h="200223">
                <a:tc>
                  <a:txBody>
                    <a:bodyPr/>
                    <a:lstStyle/>
                    <a:p>
                      <a:pPr algn="ctr"/>
                      <a:r>
                        <a:rPr lang="en-US" sz="1600" b="1" dirty="0">
                          <a:solidFill>
                            <a:schemeClr val="accent1"/>
                          </a:solidFill>
                          <a:latin typeface="Arial" panose="020B0604020202020204" pitchFamily="34" charset="0"/>
                          <a:cs typeface="Arial" panose="020B0604020202020204" pitchFamily="34" charset="0"/>
                        </a:rPr>
                        <a:t>18 Years</a:t>
                      </a:r>
                    </a:p>
                  </a:txBody>
                  <a:tcPr>
                    <a:solidFill>
                      <a:schemeClr val="bg1"/>
                    </a:solidFill>
                  </a:tcPr>
                </a:tc>
                <a:extLst>
                  <a:ext uri="{0D108BD9-81ED-4DB2-BD59-A6C34878D82A}">
                    <a16:rowId xmlns:a16="http://schemas.microsoft.com/office/drawing/2014/main" val="1562643946"/>
                  </a:ext>
                </a:extLst>
              </a:tr>
              <a:tr h="200223">
                <a:tc>
                  <a:txBody>
                    <a:bodyPr/>
                    <a:lstStyle/>
                    <a:p>
                      <a:pPr algn="ctr"/>
                      <a:r>
                        <a:rPr lang="en-US" sz="1600" b="1" dirty="0">
                          <a:solidFill>
                            <a:schemeClr val="bg1"/>
                          </a:solidFill>
                          <a:latin typeface="Arial" panose="020B0604020202020204" pitchFamily="34" charset="0"/>
                          <a:cs typeface="Arial" panose="020B0604020202020204" pitchFamily="34" charset="0"/>
                        </a:rPr>
                        <a:t>3% Inflation Rate</a:t>
                      </a:r>
                    </a:p>
                  </a:txBody>
                  <a:tcPr>
                    <a:solidFill>
                      <a:schemeClr val="accent1"/>
                    </a:solidFill>
                  </a:tcPr>
                </a:tc>
                <a:extLst>
                  <a:ext uri="{0D108BD9-81ED-4DB2-BD59-A6C34878D82A}">
                    <a16:rowId xmlns:a16="http://schemas.microsoft.com/office/drawing/2014/main" val="1462222616"/>
                  </a:ext>
                </a:extLst>
              </a:tr>
              <a:tr h="200223">
                <a:tc>
                  <a:txBody>
                    <a:bodyPr/>
                    <a:lstStyle/>
                    <a:p>
                      <a:pPr algn="ctr"/>
                      <a:r>
                        <a:rPr lang="en-US" sz="1600" b="1" dirty="0">
                          <a:solidFill>
                            <a:schemeClr val="accent1"/>
                          </a:solidFill>
                          <a:latin typeface="Arial" panose="020B0604020202020204" pitchFamily="34" charset="0"/>
                          <a:cs typeface="Arial" panose="020B0604020202020204" pitchFamily="34" charset="0"/>
                        </a:rPr>
                        <a:t>24 Years</a:t>
                      </a:r>
                    </a:p>
                  </a:txBody>
                  <a:tcPr>
                    <a:solidFill>
                      <a:schemeClr val="bg1"/>
                    </a:solidFill>
                  </a:tcPr>
                </a:tc>
                <a:extLst>
                  <a:ext uri="{0D108BD9-81ED-4DB2-BD59-A6C34878D82A}">
                    <a16:rowId xmlns:a16="http://schemas.microsoft.com/office/drawing/2014/main" val="2182158807"/>
                  </a:ext>
                </a:extLst>
              </a:tr>
              <a:tr h="200223">
                <a:tc>
                  <a:txBody>
                    <a:bodyPr/>
                    <a:lstStyle/>
                    <a:p>
                      <a:pPr algn="ctr"/>
                      <a:r>
                        <a:rPr lang="en-US" sz="1600" b="1" dirty="0">
                          <a:solidFill>
                            <a:schemeClr val="bg1"/>
                          </a:solidFill>
                          <a:latin typeface="Arial" panose="020B0604020202020204" pitchFamily="34" charset="0"/>
                          <a:cs typeface="Arial" panose="020B0604020202020204" pitchFamily="34" charset="0"/>
                        </a:rPr>
                        <a:t>2% Inflation Rate </a:t>
                      </a:r>
                    </a:p>
                  </a:txBody>
                  <a:tcPr>
                    <a:solidFill>
                      <a:schemeClr val="accent1"/>
                    </a:solidFill>
                  </a:tcPr>
                </a:tc>
                <a:extLst>
                  <a:ext uri="{0D108BD9-81ED-4DB2-BD59-A6C34878D82A}">
                    <a16:rowId xmlns:a16="http://schemas.microsoft.com/office/drawing/2014/main" val="2326824966"/>
                  </a:ext>
                </a:extLst>
              </a:tr>
              <a:tr h="200223">
                <a:tc>
                  <a:txBody>
                    <a:bodyPr/>
                    <a:lstStyle/>
                    <a:p>
                      <a:pPr algn="ctr"/>
                      <a:r>
                        <a:rPr lang="en-US" sz="1600" b="1" dirty="0">
                          <a:solidFill>
                            <a:schemeClr val="accent1"/>
                          </a:solidFill>
                          <a:latin typeface="Arial" panose="020B0604020202020204" pitchFamily="34" charset="0"/>
                          <a:cs typeface="Arial" panose="020B0604020202020204" pitchFamily="34" charset="0"/>
                        </a:rPr>
                        <a:t>36 Years</a:t>
                      </a:r>
                    </a:p>
                  </a:txBody>
                  <a:tcPr>
                    <a:solidFill>
                      <a:schemeClr val="bg1"/>
                    </a:solidFill>
                  </a:tcPr>
                </a:tc>
                <a:extLst>
                  <a:ext uri="{0D108BD9-81ED-4DB2-BD59-A6C34878D82A}">
                    <a16:rowId xmlns:a16="http://schemas.microsoft.com/office/drawing/2014/main" val="2732196569"/>
                  </a:ext>
                </a:extLst>
              </a:tr>
            </a:tbl>
          </a:graphicData>
        </a:graphic>
      </p:graphicFrame>
      <p:pic>
        <p:nvPicPr>
          <p:cNvPr id="10" name="Picture 9" descr="Chart, histogram&#10;&#10;Description automatically generated">
            <a:extLst>
              <a:ext uri="{FF2B5EF4-FFF2-40B4-BE49-F238E27FC236}">
                <a16:creationId xmlns:a16="http://schemas.microsoft.com/office/drawing/2014/main" id="{23877D99-95E5-6863-6420-B11FBD3D0830}"/>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tretch>
            <a:fillRect/>
          </a:stretch>
        </p:blipFill>
        <p:spPr>
          <a:xfrm>
            <a:off x="5419485" y="1596620"/>
            <a:ext cx="6196872" cy="4262133"/>
          </a:xfrm>
          <a:prstGeom prst="rect">
            <a:avLst/>
          </a:prstGeom>
        </p:spPr>
      </p:pic>
      <p:sp>
        <p:nvSpPr>
          <p:cNvPr id="11" name="TextBox 10">
            <a:extLst>
              <a:ext uri="{FF2B5EF4-FFF2-40B4-BE49-F238E27FC236}">
                <a16:creationId xmlns:a16="http://schemas.microsoft.com/office/drawing/2014/main" id="{D8B63BA0-EDAC-E7E5-5C80-94196B64CD44}"/>
              </a:ext>
            </a:extLst>
          </p:cNvPr>
          <p:cNvSpPr txBox="1"/>
          <p:nvPr/>
        </p:nvSpPr>
        <p:spPr>
          <a:xfrm>
            <a:off x="6096000" y="5813378"/>
            <a:ext cx="7002901" cy="226472"/>
          </a:xfrm>
          <a:prstGeom prst="rect">
            <a:avLst/>
          </a:prstGeom>
          <a:noFill/>
        </p:spPr>
        <p:txBody>
          <a:bodyPr wrap="square" anchor="b">
            <a:spAutoFit/>
          </a:bodyPr>
          <a:lstStyle/>
          <a:p>
            <a:pPr>
              <a:lnSpc>
                <a:spcPct val="120000"/>
              </a:lnSpc>
            </a:pPr>
            <a:r>
              <a:rPr lang="en-US" sz="800" i="1" dirty="0">
                <a:solidFill>
                  <a:schemeClr val="bg1"/>
                </a:solidFill>
                <a:latin typeface="Arial" panose="020B0604020202020204" pitchFamily="34" charset="0"/>
                <a:cs typeface="Arial" panose="020B0604020202020204" pitchFamily="34" charset="0"/>
              </a:rPr>
              <a:t>https://www.macrotrends.net/2497/historical-inflation-rate-by-year. Accessed December 29. 2022.</a:t>
            </a:r>
          </a:p>
        </p:txBody>
      </p:sp>
      <p:sp>
        <p:nvSpPr>
          <p:cNvPr id="9" name="Title 1">
            <a:extLst>
              <a:ext uri="{FF2B5EF4-FFF2-40B4-BE49-F238E27FC236}">
                <a16:creationId xmlns:a16="http://schemas.microsoft.com/office/drawing/2014/main" id="{ECB61FC8-B9A3-A69F-FBE5-889CF0CEF3DD}"/>
              </a:ext>
            </a:extLst>
          </p:cNvPr>
          <p:cNvSpPr>
            <a:spLocks noGrp="1"/>
          </p:cNvSpPr>
          <p:nvPr>
            <p:ph type="title"/>
          </p:nvPr>
        </p:nvSpPr>
        <p:spPr>
          <a:xfrm>
            <a:off x="533400" y="469184"/>
            <a:ext cx="10515600" cy="1325563"/>
          </a:xfrm>
        </p:spPr>
        <p:txBody>
          <a:bodyPr>
            <a:normAutofit/>
          </a:bodyPr>
          <a:lstStyle/>
          <a:p>
            <a:r>
              <a:rPr lang="en-US" sz="5000" dirty="0">
                <a:latin typeface="Arial Black" panose="020B0604020202020204" pitchFamily="34" charset="0"/>
                <a:cs typeface="Arial Black" panose="020B0604020202020204" pitchFamily="34" charset="0"/>
              </a:rPr>
              <a:t>INFLATION</a:t>
            </a:r>
          </a:p>
        </p:txBody>
      </p:sp>
    </p:spTree>
    <p:extLst>
      <p:ext uri="{BB962C8B-B14F-4D97-AF65-F5344CB8AC3E}">
        <p14:creationId xmlns:p14="http://schemas.microsoft.com/office/powerpoint/2010/main" val="4210499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3BA60CC-4525-955F-3A5C-AD52A76D45F2}"/>
              </a:ext>
            </a:extLst>
          </p:cNvPr>
          <p:cNvSpPr txBox="1">
            <a:spLocks/>
          </p:cNvSpPr>
          <p:nvPr/>
        </p:nvSpPr>
        <p:spPr>
          <a:xfrm>
            <a:off x="838200" y="35498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i="0" kern="1200">
                <a:solidFill>
                  <a:schemeClr val="accent5"/>
                </a:solidFill>
                <a:latin typeface="Arial Nova Cond" panose="020F0502020204030204" pitchFamily="34" charset="0"/>
                <a:ea typeface="Roboto Condensed" panose="02000000000000000000" pitchFamily="2" charset="0"/>
                <a:cs typeface="Arial Nova Cond" panose="020F0502020204030204" pitchFamily="34" charset="0"/>
              </a:defRPr>
            </a:lvl1pPr>
          </a:lstStyle>
          <a:p>
            <a:r>
              <a:rPr lang="en-US" dirty="0">
                <a:solidFill>
                  <a:schemeClr val="bg1"/>
                </a:solidFill>
                <a:latin typeface="Arial Black" panose="020B0604020202020204" pitchFamily="34" charset="0"/>
                <a:cs typeface="Arial Black" panose="020B0604020202020204" pitchFamily="34" charset="0"/>
              </a:rPr>
              <a:t>INFLATION: </a:t>
            </a:r>
            <a:r>
              <a:rPr lang="en-US" sz="3200" b="0" dirty="0">
                <a:solidFill>
                  <a:schemeClr val="accent1"/>
                </a:solidFill>
                <a:latin typeface="Arial" panose="020B0604020202020204" pitchFamily="34" charset="0"/>
                <a:cs typeface="Arial" panose="020B0604020202020204" pitchFamily="34" charset="0"/>
              </a:rPr>
              <a:t>THE HIDDEN TAX</a:t>
            </a:r>
            <a:endParaRPr lang="en-US" b="0" dirty="0">
              <a:solidFill>
                <a:schemeClr val="accent1"/>
              </a:solidFill>
              <a:latin typeface="Arial" panose="020B0604020202020204" pitchFamily="34" charset="0"/>
              <a:cs typeface="Arial" panose="020B0604020202020204" pitchFamily="34" charset="0"/>
            </a:endParaRPr>
          </a:p>
        </p:txBody>
      </p:sp>
      <p:graphicFrame>
        <p:nvGraphicFramePr>
          <p:cNvPr id="3" name="Table 18">
            <a:extLst>
              <a:ext uri="{FF2B5EF4-FFF2-40B4-BE49-F238E27FC236}">
                <a16:creationId xmlns:a16="http://schemas.microsoft.com/office/drawing/2014/main" id="{18F39442-B54E-2B25-0955-A574F60D3BA6}"/>
              </a:ext>
            </a:extLst>
          </p:cNvPr>
          <p:cNvGraphicFramePr>
            <a:graphicFrameLocks noGrp="1"/>
          </p:cNvGraphicFramePr>
          <p:nvPr>
            <p:extLst>
              <p:ext uri="{D42A27DB-BD31-4B8C-83A1-F6EECF244321}">
                <p14:modId xmlns:p14="http://schemas.microsoft.com/office/powerpoint/2010/main" val="1616528380"/>
              </p:ext>
            </p:extLst>
          </p:nvPr>
        </p:nvGraphicFramePr>
        <p:xfrm>
          <a:off x="1297836" y="1873770"/>
          <a:ext cx="9596328" cy="2667753"/>
        </p:xfrm>
        <a:graphic>
          <a:graphicData uri="http://schemas.openxmlformats.org/drawingml/2006/table">
            <a:tbl>
              <a:tblPr firstRow="1" bandRow="1">
                <a:tableStyleId>{8A107856-5554-42FB-B03E-39F5DBC370BA}</a:tableStyleId>
              </a:tblPr>
              <a:tblGrid>
                <a:gridCol w="2399082">
                  <a:extLst>
                    <a:ext uri="{9D8B030D-6E8A-4147-A177-3AD203B41FA5}">
                      <a16:colId xmlns:a16="http://schemas.microsoft.com/office/drawing/2014/main" val="1766165734"/>
                    </a:ext>
                  </a:extLst>
                </a:gridCol>
                <a:gridCol w="2399082">
                  <a:extLst>
                    <a:ext uri="{9D8B030D-6E8A-4147-A177-3AD203B41FA5}">
                      <a16:colId xmlns:a16="http://schemas.microsoft.com/office/drawing/2014/main" val="2769621505"/>
                    </a:ext>
                  </a:extLst>
                </a:gridCol>
                <a:gridCol w="2399082">
                  <a:extLst>
                    <a:ext uri="{9D8B030D-6E8A-4147-A177-3AD203B41FA5}">
                      <a16:colId xmlns:a16="http://schemas.microsoft.com/office/drawing/2014/main" val="3715829320"/>
                    </a:ext>
                  </a:extLst>
                </a:gridCol>
                <a:gridCol w="2399082">
                  <a:extLst>
                    <a:ext uri="{9D8B030D-6E8A-4147-A177-3AD203B41FA5}">
                      <a16:colId xmlns:a16="http://schemas.microsoft.com/office/drawing/2014/main" val="4263012779"/>
                    </a:ext>
                  </a:extLst>
                </a:gridCol>
              </a:tblGrid>
              <a:tr h="478588">
                <a:tc>
                  <a:txBody>
                    <a:bodyPr/>
                    <a:lstStyle/>
                    <a:p>
                      <a:pPr algn="ctr"/>
                      <a:r>
                        <a:rPr lang="en-US" sz="1900" dirty="0">
                          <a:solidFill>
                            <a:schemeClr val="bg1"/>
                          </a:solidFill>
                          <a:latin typeface="Arial" panose="020B0604020202020204" pitchFamily="34" charset="0"/>
                          <a:cs typeface="Arial" panose="020B0604020202020204" pitchFamily="34" charset="0"/>
                        </a:rPr>
                        <a:t>Item</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900" dirty="0">
                          <a:solidFill>
                            <a:schemeClr val="bg1"/>
                          </a:solidFill>
                          <a:latin typeface="Arial" panose="020B0604020202020204" pitchFamily="34" charset="0"/>
                          <a:cs typeface="Arial" panose="020B0604020202020204" pitchFamily="34" charset="0"/>
                        </a:rPr>
                        <a:t>2003</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900" dirty="0">
                          <a:solidFill>
                            <a:schemeClr val="bg1"/>
                          </a:solidFill>
                          <a:latin typeface="Arial" panose="020B0604020202020204" pitchFamily="34" charset="0"/>
                          <a:cs typeface="Arial" panose="020B0604020202020204" pitchFamily="34" charset="0"/>
                        </a:rPr>
                        <a:t>2013</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900" dirty="0">
                          <a:solidFill>
                            <a:schemeClr val="bg1"/>
                          </a:solidFill>
                          <a:latin typeface="Arial" panose="020B0604020202020204" pitchFamily="34" charset="0"/>
                          <a:cs typeface="Arial" panose="020B0604020202020204" pitchFamily="34" charset="0"/>
                        </a:rPr>
                        <a:t>2023</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797860743"/>
                  </a:ext>
                </a:extLst>
              </a:tr>
              <a:tr h="437833">
                <a:tc>
                  <a:txBody>
                    <a:bodyPr/>
                    <a:lstStyle/>
                    <a:p>
                      <a:pPr algn="ctr"/>
                      <a:r>
                        <a:rPr lang="en-US" sz="1900" b="0" dirty="0">
                          <a:solidFill>
                            <a:srgbClr val="231F20"/>
                          </a:solidFill>
                          <a:latin typeface="Arial" panose="020B0604020202020204" pitchFamily="34" charset="0"/>
                          <a:cs typeface="Arial" panose="020B0604020202020204" pitchFamily="34" charset="0"/>
                        </a:rPr>
                        <a:t>Loaf of Bread</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900" b="0" dirty="0">
                          <a:solidFill>
                            <a:srgbClr val="231F20"/>
                          </a:solidFill>
                          <a:latin typeface="Arial" panose="020B0604020202020204" pitchFamily="34" charset="0"/>
                          <a:cs typeface="Arial" panose="020B0604020202020204" pitchFamily="34" charset="0"/>
                        </a:rPr>
                        <a:t>$0.99</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$1.42</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$1.97</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12104049"/>
                  </a:ext>
                </a:extLst>
              </a:tr>
              <a:tr h="437833">
                <a:tc>
                  <a:txBody>
                    <a:bodyPr/>
                    <a:lstStyle/>
                    <a:p>
                      <a:pPr algn="ctr"/>
                      <a:r>
                        <a:rPr lang="en-US" sz="1900" b="0" dirty="0">
                          <a:solidFill>
                            <a:srgbClr val="231F20"/>
                          </a:solidFill>
                          <a:latin typeface="Arial" panose="020B0604020202020204" pitchFamily="34" charset="0"/>
                          <a:cs typeface="Arial" panose="020B0604020202020204" pitchFamily="34" charset="0"/>
                        </a:rPr>
                        <a:t>Gallon of Milk</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900" b="0" dirty="0">
                          <a:solidFill>
                            <a:srgbClr val="231F20"/>
                          </a:solidFill>
                          <a:latin typeface="Arial" panose="020B0604020202020204" pitchFamily="34" charset="0"/>
                          <a:cs typeface="Arial" panose="020B0604020202020204" pitchFamily="34" charset="0"/>
                        </a:rPr>
                        <a:t>$2.90</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$3.43</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$3.97</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80563841"/>
                  </a:ext>
                </a:extLst>
              </a:tr>
              <a:tr h="437833">
                <a:tc>
                  <a:txBody>
                    <a:bodyPr/>
                    <a:lstStyle/>
                    <a:p>
                      <a:pPr algn="ctr"/>
                      <a:r>
                        <a:rPr lang="en-US" sz="1900" b="0" dirty="0">
                          <a:solidFill>
                            <a:srgbClr val="231F20"/>
                          </a:solidFill>
                          <a:latin typeface="Arial" panose="020B0604020202020204" pitchFamily="34" charset="0"/>
                          <a:cs typeface="Arial" panose="020B0604020202020204" pitchFamily="34" charset="0"/>
                        </a:rPr>
                        <a:t>1lb of Ground Beef</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900" b="0" dirty="0">
                          <a:solidFill>
                            <a:srgbClr val="231F20"/>
                          </a:solidFill>
                          <a:latin typeface="Arial" panose="020B0604020202020204" pitchFamily="34" charset="0"/>
                          <a:cs typeface="Arial" panose="020B0604020202020204" pitchFamily="34" charset="0"/>
                        </a:rPr>
                        <a:t>$2.29</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$3.45</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$5.19</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58052201"/>
                  </a:ext>
                </a:extLst>
              </a:tr>
              <a:tr h="437833">
                <a:tc>
                  <a:txBody>
                    <a:bodyPr/>
                    <a:lstStyle/>
                    <a:p>
                      <a:pPr algn="ctr"/>
                      <a:r>
                        <a:rPr lang="en-US" sz="1900" b="0" dirty="0">
                          <a:solidFill>
                            <a:srgbClr val="231F20"/>
                          </a:solidFill>
                          <a:latin typeface="Arial" panose="020B0604020202020204" pitchFamily="34" charset="0"/>
                          <a:cs typeface="Arial" panose="020B0604020202020204" pitchFamily="34" charset="0"/>
                        </a:rPr>
                        <a:t>Eggs per Dozen</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900" b="0" dirty="0">
                          <a:solidFill>
                            <a:srgbClr val="231F20"/>
                          </a:solidFill>
                          <a:latin typeface="Arial" panose="020B0604020202020204" pitchFamily="34" charset="0"/>
                          <a:cs typeface="Arial" panose="020B0604020202020204" pitchFamily="34" charset="0"/>
                        </a:rPr>
                        <a:t>$1.26</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$1.90</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$2.07</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118805064"/>
                  </a:ext>
                </a:extLst>
              </a:tr>
              <a:tr h="437833">
                <a:tc>
                  <a:txBody>
                    <a:bodyPr/>
                    <a:lstStyle/>
                    <a:p>
                      <a:pPr algn="ctr"/>
                      <a:r>
                        <a:rPr lang="en-US" sz="1900" b="0" dirty="0">
                          <a:solidFill>
                            <a:srgbClr val="231F20"/>
                          </a:solidFill>
                          <a:latin typeface="Arial" panose="020B0604020202020204" pitchFamily="34" charset="0"/>
                          <a:cs typeface="Arial" panose="020B0604020202020204" pitchFamily="34" charset="0"/>
                        </a:rPr>
                        <a:t>Gallon of Gasoline</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900" b="0" dirty="0">
                          <a:solidFill>
                            <a:srgbClr val="231F20"/>
                          </a:solidFill>
                          <a:latin typeface="Arial" panose="020B0604020202020204" pitchFamily="34" charset="0"/>
                          <a:cs typeface="Arial" panose="020B0604020202020204" pitchFamily="34" charset="0"/>
                        </a:rPr>
                        <a:t>$1.72</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$3.56</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900" b="0" dirty="0">
                          <a:solidFill>
                            <a:srgbClr val="231F20"/>
                          </a:solidFill>
                          <a:latin typeface="Arial" panose="020B0604020202020204" pitchFamily="34" charset="0"/>
                          <a:cs typeface="Arial" panose="020B0604020202020204" pitchFamily="34" charset="0"/>
                        </a:rPr>
                        <a:t>$3.99</a:t>
                      </a:r>
                    </a:p>
                  </a:txBody>
                  <a:tcPr marL="107959" marR="107959" marT="53979" marB="5397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43729047"/>
                  </a:ext>
                </a:extLst>
              </a:tr>
            </a:tbl>
          </a:graphicData>
        </a:graphic>
      </p:graphicFrame>
      <p:sp>
        <p:nvSpPr>
          <p:cNvPr id="9" name="Content Placeholder 2">
            <a:extLst>
              <a:ext uri="{FF2B5EF4-FFF2-40B4-BE49-F238E27FC236}">
                <a16:creationId xmlns:a16="http://schemas.microsoft.com/office/drawing/2014/main" id="{CCE6650D-ADBF-9143-C4E3-5ED38E246577}"/>
              </a:ext>
            </a:extLst>
          </p:cNvPr>
          <p:cNvSpPr txBox="1">
            <a:spLocks/>
          </p:cNvSpPr>
          <p:nvPr/>
        </p:nvSpPr>
        <p:spPr>
          <a:xfrm>
            <a:off x="1264498" y="5527101"/>
            <a:ext cx="9629666" cy="342509"/>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lvl="1" algn="l">
              <a:lnSpc>
                <a:spcPct val="100000"/>
              </a:lnSpc>
              <a:spcBef>
                <a:spcPts val="0"/>
              </a:spcBef>
            </a:pPr>
            <a:r>
              <a:rPr lang="en-US" sz="800"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https://www.bls.gov/charts/consumer-price-index/consumer-price-index-average-price-data.htm</a:t>
            </a:r>
            <a:r>
              <a:rPr lang="en-US" sz="800" dirty="0">
                <a:solidFill>
                  <a:schemeClr val="bg1"/>
                </a:solidFill>
                <a:latin typeface="Arial" panose="020B0604020202020204" pitchFamily="34" charset="0"/>
                <a:cs typeface="Arial" panose="020B0604020202020204" pitchFamily="34" charset="0"/>
              </a:rPr>
              <a:t>. Accessed December 18, 2023.</a:t>
            </a:r>
          </a:p>
        </p:txBody>
      </p:sp>
    </p:spTree>
    <p:extLst>
      <p:ext uri="{BB962C8B-B14F-4D97-AF65-F5344CB8AC3E}">
        <p14:creationId xmlns:p14="http://schemas.microsoft.com/office/powerpoint/2010/main" val="2833767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1182497" y="1573795"/>
            <a:ext cx="9827006" cy="2120167"/>
          </a:xfrm>
        </p:spPr>
        <p:txBody>
          <a:bodyPr>
            <a:noAutofit/>
          </a:bodyPr>
          <a:lstStyle/>
          <a:p>
            <a:pPr algn="ctr"/>
            <a:r>
              <a:rPr lang="en-US" sz="5000" dirty="0">
                <a:latin typeface="Arial Black" panose="020B0604020202020204" pitchFamily="34" charset="0"/>
                <a:cs typeface="Arial Black" panose="020B0604020202020204" pitchFamily="34" charset="0"/>
              </a:rPr>
              <a:t>MORE</a:t>
            </a:r>
            <a:r>
              <a:rPr lang="en-US" sz="5000" dirty="0">
                <a:solidFill>
                  <a:srgbClr val="DFC589"/>
                </a:solidFill>
                <a:latin typeface="Arial Black" panose="020B0604020202020204" pitchFamily="34" charset="0"/>
                <a:cs typeface="Arial Black" panose="020B0604020202020204" pitchFamily="34" charset="0"/>
              </a:rPr>
              <a:t> </a:t>
            </a:r>
            <a:r>
              <a:rPr lang="en-US" sz="5000" dirty="0">
                <a:solidFill>
                  <a:schemeClr val="accent1"/>
                </a:solidFill>
                <a:latin typeface="Arial Black" panose="020B0604020202020204" pitchFamily="34" charset="0"/>
                <a:cs typeface="Arial Black" panose="020B0604020202020204" pitchFamily="34" charset="0"/>
              </a:rPr>
              <a:t>NOT-SO-GOOD</a:t>
            </a:r>
            <a:r>
              <a:rPr lang="en-US" sz="5000" dirty="0">
                <a:solidFill>
                  <a:srgbClr val="4A77E0"/>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NEWS</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FOR WOMEN</a:t>
            </a: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762001" y="3876213"/>
            <a:ext cx="10468707" cy="1071396"/>
          </a:xfrm>
        </p:spPr>
        <p:txBody>
          <a:bodyPr>
            <a:normAutofit/>
          </a:bodyPr>
          <a:lstStyle/>
          <a:p>
            <a:pPr marL="0" indent="0" algn="ctr">
              <a:buNone/>
            </a:pPr>
            <a:r>
              <a:rPr lang="en-US" sz="4400" dirty="0">
                <a:solidFill>
                  <a:schemeClr val="accent1"/>
                </a:solidFill>
              </a:rPr>
              <a:t>80%</a:t>
            </a:r>
            <a:r>
              <a:rPr lang="en-US" sz="4400" dirty="0">
                <a:solidFill>
                  <a:srgbClr val="4A77E0"/>
                </a:solidFill>
              </a:rPr>
              <a:t> </a:t>
            </a:r>
            <a:r>
              <a:rPr lang="en-US" sz="4400" dirty="0"/>
              <a:t>of Women Die Single</a:t>
            </a:r>
          </a:p>
        </p:txBody>
      </p:sp>
      <p:sp>
        <p:nvSpPr>
          <p:cNvPr id="6" name="TextBox 5">
            <a:extLst>
              <a:ext uri="{FF2B5EF4-FFF2-40B4-BE49-F238E27FC236}">
                <a16:creationId xmlns:a16="http://schemas.microsoft.com/office/drawing/2014/main" id="{D26DA7E0-5C56-4075-8942-97242F51A0A7}"/>
              </a:ext>
            </a:extLst>
          </p:cNvPr>
          <p:cNvSpPr txBox="1"/>
          <p:nvPr/>
        </p:nvSpPr>
        <p:spPr>
          <a:xfrm>
            <a:off x="6757429" y="6057832"/>
            <a:ext cx="4637538" cy="507831"/>
          </a:xfrm>
          <a:prstGeom prst="rect">
            <a:avLst/>
          </a:prstGeom>
          <a:noFill/>
        </p:spPr>
        <p:txBody>
          <a:bodyPr wrap="square" rtlCol="0">
            <a:spAutoFit/>
          </a:bodyPr>
          <a:lstStyle/>
          <a:p>
            <a:pPr marL="0" indent="0" algn="r">
              <a:buNone/>
            </a:pPr>
            <a:r>
              <a:rPr lang="en-US" sz="900" dirty="0">
                <a:solidFill>
                  <a:schemeClr val="bg1"/>
                </a:solidFill>
              </a:rPr>
              <a:t>The U.S. Census Bureau</a:t>
            </a:r>
          </a:p>
          <a:p>
            <a:endParaRPr lang="en-US" dirty="0"/>
          </a:p>
        </p:txBody>
      </p:sp>
      <p:sp>
        <p:nvSpPr>
          <p:cNvPr id="4" name="Rectangle 3">
            <a:extLst>
              <a:ext uri="{FF2B5EF4-FFF2-40B4-BE49-F238E27FC236}">
                <a16:creationId xmlns:a16="http://schemas.microsoft.com/office/drawing/2014/main" id="{DD15FADD-492E-7B2E-3E93-FC82CBFC26E2}"/>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5F432A6-FF67-8B6E-BDF0-3F09DC040629}"/>
              </a:ext>
            </a:extLst>
          </p:cNvPr>
          <p:cNvSpPr/>
          <p:nvPr/>
        </p:nvSpPr>
        <p:spPr>
          <a:xfrm>
            <a:off x="1596497" y="1112412"/>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76638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938541" y="1377471"/>
            <a:ext cx="10314919" cy="2120167"/>
          </a:xfrm>
        </p:spPr>
        <p:txBody>
          <a:bodyPr>
            <a:normAutofit/>
          </a:bodyPr>
          <a:lstStyle/>
          <a:p>
            <a:pPr algn="ctr"/>
            <a:r>
              <a:rPr lang="en-US" sz="5000" dirty="0">
                <a:solidFill>
                  <a:schemeClr val="accent1"/>
                </a:solidFill>
                <a:latin typeface="Arial Black" panose="020B0604020202020204" pitchFamily="34" charset="0"/>
                <a:cs typeface="Arial Black" panose="020B0604020202020204" pitchFamily="34" charset="0"/>
              </a:rPr>
              <a:t>80%</a:t>
            </a:r>
            <a:r>
              <a:rPr lang="en-US" sz="5000" dirty="0">
                <a:solidFill>
                  <a:srgbClr val="4A77E0"/>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OF WOMEN DIE SINGLE</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1441939" y="3780616"/>
            <a:ext cx="9498622" cy="1015974"/>
          </a:xfrm>
        </p:spPr>
        <p:txBody>
          <a:bodyPr>
            <a:normAutofit/>
          </a:bodyPr>
          <a:lstStyle/>
          <a:p>
            <a:pPr marL="0" indent="0" algn="ctr">
              <a:buClr>
                <a:srgbClr val="04AFF0"/>
              </a:buClr>
              <a:buNone/>
            </a:pPr>
            <a:r>
              <a:rPr lang="en-US" sz="4400" dirty="0">
                <a:solidFill>
                  <a:srgbClr val="FFFFFF"/>
                </a:solidFill>
              </a:rPr>
              <a:t>The average age of widowhood is </a:t>
            </a:r>
            <a:r>
              <a:rPr lang="en-US" sz="4400" dirty="0">
                <a:solidFill>
                  <a:schemeClr val="accent1"/>
                </a:solidFill>
              </a:rPr>
              <a:t>59</a:t>
            </a:r>
          </a:p>
          <a:p>
            <a:pPr algn="ctr"/>
            <a:endParaRPr lang="en-US" sz="4400" dirty="0">
              <a:solidFill>
                <a:srgbClr val="DFC589"/>
              </a:solidFill>
              <a:latin typeface="Georgia" panose="02040502050405020303" pitchFamily="18" charset="0"/>
            </a:endParaRPr>
          </a:p>
        </p:txBody>
      </p:sp>
      <p:sp>
        <p:nvSpPr>
          <p:cNvPr id="4" name="Rectangle 3">
            <a:extLst>
              <a:ext uri="{FF2B5EF4-FFF2-40B4-BE49-F238E27FC236}">
                <a16:creationId xmlns:a16="http://schemas.microsoft.com/office/drawing/2014/main" id="{053C5A27-9BC9-E6F4-0134-DB7E704E5093}"/>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72D5C55-2FF5-0003-EC71-9398A24A942D}"/>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a:extLst>
              <a:ext uri="{FF2B5EF4-FFF2-40B4-BE49-F238E27FC236}">
                <a16:creationId xmlns:a16="http://schemas.microsoft.com/office/drawing/2014/main" id="{8C5C19C6-E3EA-EDDE-3C23-B5610EA0AEC9}"/>
              </a:ext>
            </a:extLst>
          </p:cNvPr>
          <p:cNvSpPr txBox="1">
            <a:spLocks/>
          </p:cNvSpPr>
          <p:nvPr/>
        </p:nvSpPr>
        <p:spPr>
          <a:xfrm>
            <a:off x="4384215" y="5831934"/>
            <a:ext cx="9629666" cy="342509"/>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lvl="1" algn="l">
              <a:lnSpc>
                <a:spcPct val="100000"/>
              </a:lnSpc>
              <a:spcBef>
                <a:spcPts val="0"/>
              </a:spcBef>
            </a:pPr>
            <a:endParaRPr lang="en-US" sz="800"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B6DD0A0-2FA4-7F62-5B7A-AC5369F068A4}"/>
              </a:ext>
            </a:extLst>
          </p:cNvPr>
          <p:cNvSpPr txBox="1"/>
          <p:nvPr/>
        </p:nvSpPr>
        <p:spPr>
          <a:xfrm>
            <a:off x="2245658" y="5895080"/>
            <a:ext cx="8461561" cy="230832"/>
          </a:xfrm>
          <a:prstGeom prst="rect">
            <a:avLst/>
          </a:prstGeom>
          <a:noFill/>
        </p:spPr>
        <p:txBody>
          <a:bodyPr wrap="square">
            <a:spAutoFit/>
          </a:bodyPr>
          <a:lstStyle/>
          <a:p>
            <a:r>
              <a:rPr lang="en-US" sz="900" dirty="0">
                <a:solidFill>
                  <a:schemeClr val="bg1"/>
                </a:solidFill>
              </a:rPr>
              <a:t>https://</a:t>
            </a:r>
            <a:r>
              <a:rPr lang="en-US" sz="900" dirty="0" err="1">
                <a:solidFill>
                  <a:schemeClr val="bg1"/>
                </a:solidFill>
              </a:rPr>
              <a:t>www.bairdtrust.com</a:t>
            </a:r>
            <a:r>
              <a:rPr lang="en-US" sz="900" dirty="0">
                <a:solidFill>
                  <a:schemeClr val="bg1"/>
                </a:solidFill>
              </a:rPr>
              <a:t>/news-insights/2023/07/the-reality-</a:t>
            </a:r>
            <a:r>
              <a:rPr lang="en-US" sz="900" dirty="0" err="1">
                <a:solidFill>
                  <a:schemeClr val="bg1"/>
                </a:solidFill>
              </a:rPr>
              <a:t>behindwidowhood</a:t>
            </a:r>
            <a:r>
              <a:rPr lang="en-US" sz="900" dirty="0">
                <a:solidFill>
                  <a:schemeClr val="bg1"/>
                </a:solidFill>
              </a:rPr>
              <a:t>/#:~:text=While%20it's%20true%20more%20than,an%20income%20from%20an%20employer.</a:t>
            </a:r>
          </a:p>
        </p:txBody>
      </p:sp>
    </p:spTree>
    <p:extLst>
      <p:ext uri="{BB962C8B-B14F-4D97-AF65-F5344CB8AC3E}">
        <p14:creationId xmlns:p14="http://schemas.microsoft.com/office/powerpoint/2010/main" val="3914412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E68E34-B7E5-A682-607E-9E4600747B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8B089E-FD0F-C1EB-40AD-2776F9A1AE93}"/>
              </a:ext>
            </a:extLst>
          </p:cNvPr>
          <p:cNvSpPr>
            <a:spLocks noGrp="1"/>
          </p:cNvSpPr>
          <p:nvPr>
            <p:ph type="title"/>
          </p:nvPr>
        </p:nvSpPr>
        <p:spPr>
          <a:xfrm>
            <a:off x="1346689" y="683784"/>
            <a:ext cx="9498622" cy="2120167"/>
          </a:xfrm>
        </p:spPr>
        <p:txBody>
          <a:bodyPr>
            <a:normAutofit/>
          </a:bodyPr>
          <a:lstStyle/>
          <a:p>
            <a:pPr algn="ctr"/>
            <a:r>
              <a:rPr lang="en-US" sz="5000" dirty="0">
                <a:latin typeface="Arial Black" panose="020B0604020202020204" pitchFamily="34" charset="0"/>
                <a:cs typeface="Arial Black" panose="020B0604020202020204" pitchFamily="34" charset="0"/>
              </a:rPr>
              <a:t>THE “WIDOW’S PENALTY”</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96BE25C3-4542-9EED-3ECB-444EA7944A1D}"/>
              </a:ext>
            </a:extLst>
          </p:cNvPr>
          <p:cNvSpPr>
            <a:spLocks noGrp="1"/>
          </p:cNvSpPr>
          <p:nvPr>
            <p:ph idx="1"/>
          </p:nvPr>
        </p:nvSpPr>
        <p:spPr>
          <a:xfrm>
            <a:off x="1057853" y="2552610"/>
            <a:ext cx="10076293" cy="3401961"/>
          </a:xfrm>
        </p:spPr>
        <p:txBody>
          <a:bodyPr>
            <a:normAutofit/>
          </a:bodyPr>
          <a:lstStyle/>
          <a:p>
            <a:pPr>
              <a:buClr>
                <a:schemeClr val="accent1"/>
              </a:buClr>
              <a:buFont typeface="Wingdings" pitchFamily="2" charset="2"/>
              <a:buChar char="§"/>
            </a:pPr>
            <a:r>
              <a:rPr lang="en-US" sz="3000" dirty="0"/>
              <a:t>You </a:t>
            </a:r>
            <a:r>
              <a:rPr lang="en-US" sz="3000" dirty="0">
                <a:solidFill>
                  <a:schemeClr val="accent1"/>
                </a:solidFill>
              </a:rPr>
              <a:t>lose</a:t>
            </a:r>
            <a:r>
              <a:rPr lang="en-US" sz="3000" dirty="0">
                <a:solidFill>
                  <a:srgbClr val="00AEEF"/>
                </a:solidFill>
              </a:rPr>
              <a:t> </a:t>
            </a:r>
            <a:r>
              <a:rPr lang="en-US" sz="3000" dirty="0"/>
              <a:t>1 Social Security Check</a:t>
            </a:r>
          </a:p>
          <a:p>
            <a:pPr>
              <a:buClr>
                <a:schemeClr val="accent1"/>
              </a:buClr>
              <a:buFont typeface="Wingdings" pitchFamily="2" charset="2"/>
              <a:buChar char="§"/>
            </a:pPr>
            <a:r>
              <a:rPr lang="en-US" sz="3000" dirty="0"/>
              <a:t>Your</a:t>
            </a:r>
            <a:r>
              <a:rPr lang="en-US" sz="3000" dirty="0">
                <a:solidFill>
                  <a:srgbClr val="00AEEF"/>
                </a:solidFill>
              </a:rPr>
              <a:t> </a:t>
            </a:r>
            <a:r>
              <a:rPr lang="en-US" sz="3000" dirty="0">
                <a:solidFill>
                  <a:schemeClr val="accent1"/>
                </a:solidFill>
              </a:rPr>
              <a:t>tax bill </a:t>
            </a:r>
            <a:r>
              <a:rPr lang="en-US" sz="3000" dirty="0"/>
              <a:t>may rise</a:t>
            </a:r>
          </a:p>
          <a:p>
            <a:pPr>
              <a:buClr>
                <a:schemeClr val="accent1"/>
              </a:buClr>
              <a:buFont typeface="Wingdings" pitchFamily="2" charset="2"/>
              <a:buChar char="§"/>
            </a:pPr>
            <a:r>
              <a:rPr lang="en-US" sz="3000" dirty="0"/>
              <a:t>Could </a:t>
            </a:r>
            <a:r>
              <a:rPr lang="en-US" sz="3000" dirty="0">
                <a:solidFill>
                  <a:schemeClr val="accent1"/>
                </a:solidFill>
              </a:rPr>
              <a:t>trigger a surcharge </a:t>
            </a:r>
            <a:r>
              <a:rPr lang="en-US" sz="3000" dirty="0"/>
              <a:t>on your Medicare premiums</a:t>
            </a:r>
          </a:p>
          <a:p>
            <a:pPr>
              <a:buClr>
                <a:srgbClr val="E2B034"/>
              </a:buClr>
              <a:buFont typeface="Wingdings" pitchFamily="2" charset="2"/>
              <a:buChar char="§"/>
            </a:pPr>
            <a:endParaRPr lang="en-US" sz="3000" dirty="0"/>
          </a:p>
          <a:p>
            <a:pPr marL="0" indent="0" algn="r">
              <a:buClr>
                <a:srgbClr val="E2B034"/>
              </a:buClr>
              <a:buNone/>
            </a:pPr>
            <a:r>
              <a:rPr lang="en-US" sz="4000" i="1" dirty="0"/>
              <a:t>…even if your income declines!</a:t>
            </a:r>
          </a:p>
        </p:txBody>
      </p:sp>
      <p:sp>
        <p:nvSpPr>
          <p:cNvPr id="4" name="Rectangle 3">
            <a:extLst>
              <a:ext uri="{FF2B5EF4-FFF2-40B4-BE49-F238E27FC236}">
                <a16:creationId xmlns:a16="http://schemas.microsoft.com/office/drawing/2014/main" id="{6538D867-2918-484C-F260-D73668ECDB18}"/>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4A77E0"/>
              </a:solidFill>
            </a:endParaRPr>
          </a:p>
        </p:txBody>
      </p:sp>
      <p:sp>
        <p:nvSpPr>
          <p:cNvPr id="5" name="Rectangle 4">
            <a:extLst>
              <a:ext uri="{FF2B5EF4-FFF2-40B4-BE49-F238E27FC236}">
                <a16:creationId xmlns:a16="http://schemas.microsoft.com/office/drawing/2014/main" id="{C9357F3B-71E6-893D-7A33-3C85C9DF0902}"/>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A77E0"/>
              </a:solidFill>
            </a:endParaRPr>
          </a:p>
        </p:txBody>
      </p:sp>
    </p:spTree>
    <p:extLst>
      <p:ext uri="{BB962C8B-B14F-4D97-AF65-F5344CB8AC3E}">
        <p14:creationId xmlns:p14="http://schemas.microsoft.com/office/powerpoint/2010/main" val="1497910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933D2-1B13-F3BA-EDE9-1F765D63D638}"/>
              </a:ext>
            </a:extLst>
          </p:cNvPr>
          <p:cNvSpPr>
            <a:spLocks noGrp="1"/>
          </p:cNvSpPr>
          <p:nvPr>
            <p:ph type="title"/>
          </p:nvPr>
        </p:nvSpPr>
        <p:spPr/>
        <p:txBody>
          <a:bodyPr>
            <a:normAutofit/>
          </a:bodyPr>
          <a:lstStyle/>
          <a:p>
            <a:pPr algn="ctr"/>
            <a:r>
              <a:rPr lang="en-US" sz="5000" dirty="0">
                <a:latin typeface="Arial Black" panose="020B0604020202020204" pitchFamily="34" charset="0"/>
                <a:cs typeface="Arial Black" panose="020B0604020202020204" pitchFamily="34" charset="0"/>
              </a:rPr>
              <a:t>2026 TAX BRACKETS</a:t>
            </a:r>
          </a:p>
        </p:txBody>
      </p:sp>
      <p:graphicFrame>
        <p:nvGraphicFramePr>
          <p:cNvPr id="3" name="Table 2">
            <a:extLst>
              <a:ext uri="{FF2B5EF4-FFF2-40B4-BE49-F238E27FC236}">
                <a16:creationId xmlns:a16="http://schemas.microsoft.com/office/drawing/2014/main" id="{4CC5CF50-EE1F-4849-C3E8-C0AFE0C8E9BB}"/>
              </a:ext>
            </a:extLst>
          </p:cNvPr>
          <p:cNvGraphicFramePr>
            <a:graphicFrameLocks noGrp="1"/>
          </p:cNvGraphicFramePr>
          <p:nvPr>
            <p:extLst>
              <p:ext uri="{D42A27DB-BD31-4B8C-83A1-F6EECF244321}">
                <p14:modId xmlns:p14="http://schemas.microsoft.com/office/powerpoint/2010/main" val="3999997988"/>
              </p:ext>
            </p:extLst>
          </p:nvPr>
        </p:nvGraphicFramePr>
        <p:xfrm>
          <a:off x="935351" y="1726801"/>
          <a:ext cx="10321297" cy="4352308"/>
        </p:xfrm>
        <a:graphic>
          <a:graphicData uri="http://schemas.openxmlformats.org/drawingml/2006/table">
            <a:tbl>
              <a:tblPr/>
              <a:tblGrid>
                <a:gridCol w="2175055">
                  <a:extLst>
                    <a:ext uri="{9D8B030D-6E8A-4147-A177-3AD203B41FA5}">
                      <a16:colId xmlns:a16="http://schemas.microsoft.com/office/drawing/2014/main" val="2053968679"/>
                    </a:ext>
                  </a:extLst>
                </a:gridCol>
                <a:gridCol w="4025755">
                  <a:extLst>
                    <a:ext uri="{9D8B030D-6E8A-4147-A177-3AD203B41FA5}">
                      <a16:colId xmlns:a16="http://schemas.microsoft.com/office/drawing/2014/main" val="549194877"/>
                    </a:ext>
                  </a:extLst>
                </a:gridCol>
                <a:gridCol w="4120487">
                  <a:extLst>
                    <a:ext uri="{9D8B030D-6E8A-4147-A177-3AD203B41FA5}">
                      <a16:colId xmlns:a16="http://schemas.microsoft.com/office/drawing/2014/main" val="3837596155"/>
                    </a:ext>
                  </a:extLst>
                </a:gridCol>
              </a:tblGrid>
              <a:tr h="491408">
                <a:tc>
                  <a:txBody>
                    <a:bodyPr/>
                    <a:lstStyle/>
                    <a:p>
                      <a:pPr algn="ctr">
                        <a:buNone/>
                      </a:pPr>
                      <a:r>
                        <a:rPr lang="en-US" sz="2400" b="1" dirty="0">
                          <a:solidFill>
                            <a:schemeClr val="bg1"/>
                          </a:solidFill>
                          <a:effectLst/>
                          <a:latin typeface="Arial" panose="020B0604020202020204" pitchFamily="34" charset="0"/>
                          <a:cs typeface="Arial" panose="020B0604020202020204" pitchFamily="34" charset="0"/>
                        </a:rPr>
                        <a:t>Tax Rate</a:t>
                      </a:r>
                      <a:endParaRPr lang="en-US" sz="2400" dirty="0">
                        <a:solidFill>
                          <a:schemeClr val="bg1"/>
                        </a:solidFill>
                        <a:effectLst/>
                        <a:latin typeface="Arial" panose="020B0604020202020204" pitchFamily="34" charset="0"/>
                        <a:cs typeface="Arial" panose="020B0604020202020204" pitchFamily="34" charset="0"/>
                      </a:endParaRP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chemeClr val="accent1"/>
                    </a:solidFill>
                  </a:tcPr>
                </a:tc>
                <a:tc>
                  <a:txBody>
                    <a:bodyPr/>
                    <a:lstStyle/>
                    <a:p>
                      <a:pPr algn="ctr">
                        <a:buNone/>
                      </a:pPr>
                      <a:r>
                        <a:rPr lang="en-US" sz="2400" b="1" dirty="0">
                          <a:solidFill>
                            <a:schemeClr val="bg1"/>
                          </a:solidFill>
                          <a:effectLst/>
                          <a:latin typeface="Arial" panose="020B0604020202020204" pitchFamily="34" charset="0"/>
                          <a:cs typeface="Arial" panose="020B0604020202020204" pitchFamily="34" charset="0"/>
                        </a:rPr>
                        <a:t>Single</a:t>
                      </a:r>
                      <a:endParaRPr lang="en-US" sz="2400" dirty="0">
                        <a:solidFill>
                          <a:schemeClr val="bg1"/>
                        </a:solidFill>
                        <a:effectLst/>
                        <a:latin typeface="Arial" panose="020B0604020202020204" pitchFamily="34" charset="0"/>
                        <a:cs typeface="Arial" panose="020B0604020202020204" pitchFamily="34" charset="0"/>
                      </a:endParaRP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chemeClr val="accent1"/>
                    </a:solidFill>
                  </a:tcPr>
                </a:tc>
                <a:tc>
                  <a:txBody>
                    <a:bodyPr/>
                    <a:lstStyle/>
                    <a:p>
                      <a:pPr algn="ctr">
                        <a:buNone/>
                      </a:pPr>
                      <a:r>
                        <a:rPr lang="en-US" sz="2400" b="1" dirty="0">
                          <a:solidFill>
                            <a:schemeClr val="bg1"/>
                          </a:solidFill>
                          <a:effectLst/>
                          <a:latin typeface="Arial" panose="020B0604020202020204" pitchFamily="34" charset="0"/>
                          <a:cs typeface="Arial" panose="020B0604020202020204" pitchFamily="34" charset="0"/>
                        </a:rPr>
                        <a:t>Married Filing Jointly</a:t>
                      </a:r>
                      <a:endParaRPr lang="en-US" sz="2400" dirty="0">
                        <a:solidFill>
                          <a:schemeClr val="bg1"/>
                        </a:solidFill>
                        <a:effectLst/>
                        <a:latin typeface="Arial" panose="020B0604020202020204" pitchFamily="34" charset="0"/>
                        <a:cs typeface="Arial" panose="020B0604020202020204" pitchFamily="34" charset="0"/>
                      </a:endParaRP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chemeClr val="accent1"/>
                    </a:solidFill>
                  </a:tcPr>
                </a:tc>
                <a:extLst>
                  <a:ext uri="{0D108BD9-81ED-4DB2-BD59-A6C34878D82A}">
                    <a16:rowId xmlns:a16="http://schemas.microsoft.com/office/drawing/2014/main" val="4006324373"/>
                  </a:ext>
                </a:extLst>
              </a:tr>
              <a:tr h="491408">
                <a:tc>
                  <a:txBody>
                    <a:bodyPr/>
                    <a:lstStyle/>
                    <a:p>
                      <a:pPr algn="ctr">
                        <a:buNone/>
                      </a:pPr>
                      <a:r>
                        <a:rPr lang="en-US" sz="2400" dirty="0">
                          <a:effectLst/>
                          <a:latin typeface="Arial" panose="020B0604020202020204" pitchFamily="34" charset="0"/>
                          <a:cs typeface="Arial" panose="020B0604020202020204" pitchFamily="34" charset="0"/>
                        </a:rPr>
                        <a:t>10%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$0 to $12,400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$0 to $24,800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extLst>
                  <a:ext uri="{0D108BD9-81ED-4DB2-BD59-A6C34878D82A}">
                    <a16:rowId xmlns:a16="http://schemas.microsoft.com/office/drawing/2014/main" val="1374926792"/>
                  </a:ext>
                </a:extLst>
              </a:tr>
              <a:tr h="491408">
                <a:tc>
                  <a:txBody>
                    <a:bodyPr/>
                    <a:lstStyle/>
                    <a:p>
                      <a:pPr algn="ctr">
                        <a:buNone/>
                      </a:pPr>
                      <a:r>
                        <a:rPr lang="en-US" sz="2400" dirty="0">
                          <a:effectLst/>
                          <a:latin typeface="Arial" panose="020B0604020202020204" pitchFamily="34" charset="0"/>
                          <a:cs typeface="Arial" panose="020B0604020202020204" pitchFamily="34" charset="0"/>
                        </a:rPr>
                        <a:t>12%</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$12,400 to $50,400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$24,800 to $100,800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extLst>
                  <a:ext uri="{0D108BD9-81ED-4DB2-BD59-A6C34878D82A}">
                    <a16:rowId xmlns:a16="http://schemas.microsoft.com/office/drawing/2014/main" val="2753756084"/>
                  </a:ext>
                </a:extLst>
              </a:tr>
              <a:tr h="491408">
                <a:tc>
                  <a:txBody>
                    <a:bodyPr/>
                    <a:lstStyle/>
                    <a:p>
                      <a:pPr algn="ctr">
                        <a:buNone/>
                      </a:pPr>
                      <a:r>
                        <a:rPr lang="en-US" sz="2400">
                          <a:effectLst/>
                          <a:latin typeface="Arial" panose="020B0604020202020204" pitchFamily="34" charset="0"/>
                          <a:cs typeface="Arial" panose="020B0604020202020204" pitchFamily="34" charset="0"/>
                        </a:rPr>
                        <a:t>22%</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$50,400 to $105,700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$100,800 to $211,400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extLst>
                  <a:ext uri="{0D108BD9-81ED-4DB2-BD59-A6C34878D82A}">
                    <a16:rowId xmlns:a16="http://schemas.microsoft.com/office/drawing/2014/main" val="2666375109"/>
                  </a:ext>
                </a:extLst>
              </a:tr>
              <a:tr h="491408">
                <a:tc>
                  <a:txBody>
                    <a:bodyPr/>
                    <a:lstStyle/>
                    <a:p>
                      <a:pPr algn="ctr">
                        <a:buNone/>
                      </a:pPr>
                      <a:r>
                        <a:rPr lang="en-US" sz="2400">
                          <a:effectLst/>
                          <a:latin typeface="Arial" panose="020B0604020202020204" pitchFamily="34" charset="0"/>
                          <a:cs typeface="Arial" panose="020B0604020202020204" pitchFamily="34" charset="0"/>
                        </a:rPr>
                        <a:t>24%</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$105,700 to $201,775</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$211,400 to $403,550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extLst>
                  <a:ext uri="{0D108BD9-81ED-4DB2-BD59-A6C34878D82A}">
                    <a16:rowId xmlns:a16="http://schemas.microsoft.com/office/drawing/2014/main" val="2094641861"/>
                  </a:ext>
                </a:extLst>
              </a:tr>
              <a:tr h="491408">
                <a:tc>
                  <a:txBody>
                    <a:bodyPr/>
                    <a:lstStyle/>
                    <a:p>
                      <a:pPr algn="ctr">
                        <a:buNone/>
                      </a:pPr>
                      <a:r>
                        <a:rPr lang="en-US" sz="2400">
                          <a:effectLst/>
                          <a:latin typeface="Arial" panose="020B0604020202020204" pitchFamily="34" charset="0"/>
                          <a:cs typeface="Arial" panose="020B0604020202020204" pitchFamily="34" charset="0"/>
                        </a:rPr>
                        <a:t>32%</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$201,775 to $256,225</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$403,550 to $512,450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extLst>
                  <a:ext uri="{0D108BD9-81ED-4DB2-BD59-A6C34878D82A}">
                    <a16:rowId xmlns:a16="http://schemas.microsoft.com/office/drawing/2014/main" val="3682299298"/>
                  </a:ext>
                </a:extLst>
              </a:tr>
              <a:tr h="491408">
                <a:tc>
                  <a:txBody>
                    <a:bodyPr/>
                    <a:lstStyle/>
                    <a:p>
                      <a:pPr algn="ctr">
                        <a:buNone/>
                      </a:pPr>
                      <a:r>
                        <a:rPr lang="en-US" sz="2400">
                          <a:effectLst/>
                          <a:latin typeface="Arial" panose="020B0604020202020204" pitchFamily="34" charset="0"/>
                          <a:cs typeface="Arial" panose="020B0604020202020204" pitchFamily="34" charset="0"/>
                        </a:rPr>
                        <a:t>35%</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$256,225 to $640,600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$512,450 to $768,700</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extLst>
                  <a:ext uri="{0D108BD9-81ED-4DB2-BD59-A6C34878D82A}">
                    <a16:rowId xmlns:a16="http://schemas.microsoft.com/office/drawing/2014/main" val="2812422798"/>
                  </a:ext>
                </a:extLst>
              </a:tr>
              <a:tr h="491408">
                <a:tc>
                  <a:txBody>
                    <a:bodyPr/>
                    <a:lstStyle/>
                    <a:p>
                      <a:pPr algn="ctr">
                        <a:buNone/>
                      </a:pPr>
                      <a:r>
                        <a:rPr lang="en-US" sz="2400">
                          <a:effectLst/>
                          <a:latin typeface="Arial" panose="020B0604020202020204" pitchFamily="34" charset="0"/>
                          <a:cs typeface="Arial" panose="020B0604020202020204" pitchFamily="34" charset="0"/>
                        </a:rPr>
                        <a:t>37%</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$640,600 or more</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a:txBody>
                    <a:bodyPr/>
                    <a:lstStyle/>
                    <a:p>
                      <a:pPr algn="ctr">
                        <a:buNone/>
                      </a:pPr>
                      <a:r>
                        <a:rPr lang="en-US" sz="2400" dirty="0">
                          <a:effectLst/>
                          <a:latin typeface="Arial" panose="020B0604020202020204" pitchFamily="34" charset="0"/>
                          <a:cs typeface="Arial" panose="020B0604020202020204" pitchFamily="34" charset="0"/>
                        </a:rPr>
                        <a:t>$768,700 or more</a:t>
                      </a: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extLst>
                  <a:ext uri="{0D108BD9-81ED-4DB2-BD59-A6C34878D82A}">
                    <a16:rowId xmlns:a16="http://schemas.microsoft.com/office/drawing/2014/main" val="2172931197"/>
                  </a:ext>
                </a:extLst>
              </a:tr>
              <a:tr h="421044">
                <a:tc gridSpan="3">
                  <a:txBody>
                    <a:bodyPr/>
                    <a:lstStyle/>
                    <a:p>
                      <a:pPr>
                        <a:buNone/>
                      </a:pPr>
                      <a:r>
                        <a:rPr lang="en-US" sz="1000" i="1" dirty="0">
                          <a:effectLst/>
                          <a:latin typeface="Arial" panose="020B0604020202020204" pitchFamily="34" charset="0"/>
                          <a:cs typeface="Arial" panose="020B0604020202020204" pitchFamily="34" charset="0"/>
                        </a:rPr>
                        <a:t>Source: Internal Revenue Service</a:t>
                      </a:r>
                      <a:endParaRPr lang="en-US" sz="1000" dirty="0">
                        <a:effectLst/>
                        <a:latin typeface="Arial" panose="020B0604020202020204" pitchFamily="34" charset="0"/>
                        <a:cs typeface="Arial" panose="020B0604020202020204" pitchFamily="34" charset="0"/>
                      </a:endParaRPr>
                    </a:p>
                  </a:txBody>
                  <a:tcPr marL="65929" marR="65929" marT="32965" marB="32965" anchor="ctr">
                    <a:lnL w="9525" cap="flat" cmpd="sng" algn="ctr">
                      <a:solidFill>
                        <a:srgbClr val="D8D9DA"/>
                      </a:solidFill>
                      <a:prstDash val="solid"/>
                      <a:round/>
                      <a:headEnd type="none" w="med" len="med"/>
                      <a:tailEnd type="none" w="med" len="med"/>
                    </a:lnL>
                    <a:lnR w="9525" cap="flat" cmpd="sng" algn="ctr">
                      <a:solidFill>
                        <a:srgbClr val="D8D9DA"/>
                      </a:solidFill>
                      <a:prstDash val="solid"/>
                      <a:round/>
                      <a:headEnd type="none" w="med" len="med"/>
                      <a:tailEnd type="none" w="med" len="med"/>
                    </a:lnR>
                    <a:lnT w="9525" cap="flat" cmpd="sng" algn="ctr">
                      <a:solidFill>
                        <a:srgbClr val="D8D9DA"/>
                      </a:solidFill>
                      <a:prstDash val="solid"/>
                      <a:round/>
                      <a:headEnd type="none" w="med" len="med"/>
                      <a:tailEnd type="none" w="med" len="med"/>
                    </a:lnT>
                    <a:lnB w="9525" cap="flat" cmpd="sng" algn="ctr">
                      <a:solidFill>
                        <a:srgbClr val="D8D9DA"/>
                      </a:solidFill>
                      <a:prstDash val="solid"/>
                      <a:round/>
                      <a:headEnd type="none" w="med" len="med"/>
                      <a:tailEnd type="none" w="med" len="med"/>
                    </a:lnB>
                    <a:solidFill>
                      <a:srgbClr val="FFFFFF"/>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901755971"/>
                  </a:ext>
                </a:extLst>
              </a:tr>
            </a:tbl>
          </a:graphicData>
        </a:graphic>
      </p:graphicFrame>
    </p:spTree>
    <p:extLst>
      <p:ext uri="{BB962C8B-B14F-4D97-AF65-F5344CB8AC3E}">
        <p14:creationId xmlns:p14="http://schemas.microsoft.com/office/powerpoint/2010/main" val="28713102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1441939" y="3538037"/>
            <a:ext cx="9498622" cy="1388680"/>
          </a:xfrm>
        </p:spPr>
        <p:txBody>
          <a:bodyPr>
            <a:normAutofit/>
          </a:bodyPr>
          <a:lstStyle/>
          <a:p>
            <a:pPr marL="0" indent="0" algn="ctr">
              <a:buClr>
                <a:srgbClr val="04AFF0"/>
              </a:buClr>
              <a:buNone/>
            </a:pPr>
            <a:r>
              <a:rPr lang="en-US" sz="4400" dirty="0">
                <a:solidFill>
                  <a:schemeClr val="accent1"/>
                </a:solidFill>
              </a:rPr>
              <a:t>Half</a:t>
            </a:r>
            <a:r>
              <a:rPr lang="en-US" sz="4400" dirty="0">
                <a:solidFill>
                  <a:srgbClr val="FFFFFF"/>
                </a:solidFill>
              </a:rPr>
              <a:t> of marriages end in divorce</a:t>
            </a:r>
          </a:p>
        </p:txBody>
      </p:sp>
      <p:sp>
        <p:nvSpPr>
          <p:cNvPr id="4" name="Rectangle 3">
            <a:extLst>
              <a:ext uri="{FF2B5EF4-FFF2-40B4-BE49-F238E27FC236}">
                <a16:creationId xmlns:a16="http://schemas.microsoft.com/office/drawing/2014/main" id="{522EEC3E-DB3B-8F02-0D66-88AE0D3B606D}"/>
              </a:ext>
            </a:extLst>
          </p:cNvPr>
          <p:cNvSpPr/>
          <p:nvPr/>
        </p:nvSpPr>
        <p:spPr>
          <a:xfrm>
            <a:off x="1596498" y="566088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60D7021-F2EF-1D67-F75F-7F93757BDBE2}"/>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D687F2D2-C784-8BC6-B163-BCDC365F1BE6}"/>
              </a:ext>
            </a:extLst>
          </p:cNvPr>
          <p:cNvSpPr txBox="1">
            <a:spLocks/>
          </p:cNvSpPr>
          <p:nvPr/>
        </p:nvSpPr>
        <p:spPr>
          <a:xfrm>
            <a:off x="938541" y="1377471"/>
            <a:ext cx="10314919" cy="21201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solidFill>
                  <a:schemeClr val="accent1"/>
                </a:solidFill>
                <a:latin typeface="Arial Black" panose="020B0604020202020204" pitchFamily="34" charset="0"/>
                <a:cs typeface="Arial Black" panose="020B0604020202020204" pitchFamily="34" charset="0"/>
              </a:rPr>
              <a:t>80% </a:t>
            </a:r>
            <a:r>
              <a:rPr lang="en-US" sz="5000" dirty="0">
                <a:latin typeface="Arial Black" panose="020B0604020202020204" pitchFamily="34" charset="0"/>
                <a:cs typeface="Arial Black" panose="020B0604020202020204" pitchFamily="34" charset="0"/>
              </a:rPr>
              <a:t>OF WOMEN DIE SINGLE</a:t>
            </a:r>
            <a:endParaRPr lang="en-US" sz="5000" dirty="0">
              <a:solidFill>
                <a:srgbClr val="DFC589"/>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1580544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1206560" y="1581128"/>
            <a:ext cx="9778880" cy="2120167"/>
          </a:xfrm>
        </p:spPr>
        <p:txBody>
          <a:bodyPr>
            <a:normAutofit/>
          </a:bodyPr>
          <a:lstStyle/>
          <a:p>
            <a:pPr algn="ctr"/>
            <a:r>
              <a:rPr lang="en-US" sz="5000" u="sng" dirty="0">
                <a:latin typeface="Arial Black" panose="020B0604020202020204" pitchFamily="34" charset="0"/>
                <a:cs typeface="Arial Black" panose="020B0604020202020204" pitchFamily="34" charset="0"/>
              </a:rPr>
              <a:t>MORE</a:t>
            </a:r>
            <a:r>
              <a:rPr lang="en-US" sz="5000" dirty="0">
                <a:solidFill>
                  <a:srgbClr val="04AFF0"/>
                </a:solidFill>
                <a:latin typeface="Arial Black" panose="020B0604020202020204" pitchFamily="34" charset="0"/>
                <a:cs typeface="Arial Black" panose="020B0604020202020204" pitchFamily="34" charset="0"/>
              </a:rPr>
              <a:t> </a:t>
            </a:r>
            <a:r>
              <a:rPr lang="en-US" sz="5000" dirty="0">
                <a:solidFill>
                  <a:schemeClr val="accent1"/>
                </a:solidFill>
                <a:latin typeface="Arial Black" panose="020B0604020202020204" pitchFamily="34" charset="0"/>
                <a:cs typeface="Arial Black" panose="020B0604020202020204" pitchFamily="34" charset="0"/>
              </a:rPr>
              <a:t>NOT-SO-GOOD</a:t>
            </a:r>
            <a:r>
              <a:rPr lang="en-US" sz="5000" dirty="0">
                <a:solidFill>
                  <a:srgbClr val="04AFF0"/>
                </a:solidFill>
                <a:latin typeface="Arial Black" panose="020B0604020202020204" pitchFamily="34" charset="0"/>
                <a:cs typeface="Arial Black" panose="020B0604020202020204" pitchFamily="34" charset="0"/>
              </a:rPr>
              <a:t> </a:t>
            </a:r>
            <a:r>
              <a:rPr lang="en-US" sz="5000" dirty="0">
                <a:latin typeface="Arial Black" panose="020B0604020202020204" pitchFamily="34" charset="0"/>
                <a:cs typeface="Arial Black" panose="020B0604020202020204" pitchFamily="34" charset="0"/>
              </a:rPr>
              <a:t>NEWS</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FOR WOMEN</a:t>
            </a: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1164979" y="3709772"/>
            <a:ext cx="9862037" cy="1617785"/>
          </a:xfrm>
        </p:spPr>
        <p:txBody>
          <a:bodyPr>
            <a:normAutofit/>
          </a:bodyPr>
          <a:lstStyle/>
          <a:p>
            <a:pPr marL="0" indent="0" algn="ctr">
              <a:buNone/>
            </a:pPr>
            <a:r>
              <a:rPr lang="en-US" sz="4400" dirty="0"/>
              <a:t>Women </a:t>
            </a:r>
            <a:r>
              <a:rPr lang="en-US" sz="4400" dirty="0">
                <a:solidFill>
                  <a:schemeClr val="accent1"/>
                </a:solidFill>
              </a:rPr>
              <a:t>earn less </a:t>
            </a:r>
            <a:r>
              <a:rPr lang="en-US" sz="4400" dirty="0"/>
              <a:t>and have </a:t>
            </a:r>
            <a:br>
              <a:rPr lang="en-US" sz="4400" dirty="0"/>
            </a:br>
            <a:r>
              <a:rPr lang="en-US" sz="4400" dirty="0">
                <a:solidFill>
                  <a:schemeClr val="accent1"/>
                </a:solidFill>
              </a:rPr>
              <a:t>fewer years </a:t>
            </a:r>
            <a:r>
              <a:rPr lang="en-US" sz="4400" dirty="0"/>
              <a:t>of earned income</a:t>
            </a:r>
          </a:p>
        </p:txBody>
      </p:sp>
      <p:sp>
        <p:nvSpPr>
          <p:cNvPr id="6" name="TextBox 5">
            <a:extLst>
              <a:ext uri="{FF2B5EF4-FFF2-40B4-BE49-F238E27FC236}">
                <a16:creationId xmlns:a16="http://schemas.microsoft.com/office/drawing/2014/main" id="{D26DA7E0-5C56-4075-8942-97242F51A0A7}"/>
              </a:ext>
            </a:extLst>
          </p:cNvPr>
          <p:cNvSpPr txBox="1"/>
          <p:nvPr/>
        </p:nvSpPr>
        <p:spPr>
          <a:xfrm>
            <a:off x="6709302" y="6096547"/>
            <a:ext cx="4637538" cy="507831"/>
          </a:xfrm>
          <a:prstGeom prst="rect">
            <a:avLst/>
          </a:prstGeom>
          <a:noFill/>
        </p:spPr>
        <p:txBody>
          <a:bodyPr wrap="square" rtlCol="0">
            <a:spAutoFit/>
          </a:bodyPr>
          <a:lstStyle/>
          <a:p>
            <a:pPr marL="0" indent="0" algn="r">
              <a:buNone/>
            </a:pPr>
            <a:r>
              <a:rPr lang="en-US" sz="900" dirty="0">
                <a:solidFill>
                  <a:schemeClr val="bg1"/>
                </a:solidFill>
              </a:rPr>
              <a:t>The U.S. Census Bureau</a:t>
            </a:r>
          </a:p>
          <a:p>
            <a:endParaRPr lang="en-US" dirty="0"/>
          </a:p>
        </p:txBody>
      </p:sp>
      <p:sp>
        <p:nvSpPr>
          <p:cNvPr id="4" name="Rectangle 3">
            <a:extLst>
              <a:ext uri="{FF2B5EF4-FFF2-40B4-BE49-F238E27FC236}">
                <a16:creationId xmlns:a16="http://schemas.microsoft.com/office/drawing/2014/main" id="{11534E7D-D707-5D3F-1896-7D2A3FE8FE31}"/>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A260CC0-6C93-ECAE-DD11-D09C9A23E08E}"/>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7006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902677" y="626095"/>
            <a:ext cx="11518985" cy="2120167"/>
          </a:xfrm>
        </p:spPr>
        <p:txBody>
          <a:bodyPr>
            <a:normAutofit/>
          </a:bodyPr>
          <a:lstStyle/>
          <a:p>
            <a:r>
              <a:rPr lang="en-US" sz="5000" dirty="0">
                <a:latin typeface="Arial Black" panose="020B0604020202020204" pitchFamily="34" charset="0"/>
                <a:cs typeface="Arial Black" panose="020B0604020202020204" pitchFamily="34" charset="0"/>
              </a:rPr>
              <a:t>FEWER YEARS OF </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EARNED INCOME</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785447" y="2746262"/>
            <a:ext cx="10503876" cy="3322463"/>
          </a:xfrm>
        </p:spPr>
        <p:txBody>
          <a:bodyPr>
            <a:normAutofit/>
          </a:bodyPr>
          <a:lstStyle/>
          <a:p>
            <a:pPr>
              <a:buClr>
                <a:schemeClr val="accent1"/>
              </a:buClr>
              <a:buFont typeface="Wingdings" pitchFamily="2" charset="2"/>
              <a:buChar char="§"/>
            </a:pPr>
            <a:r>
              <a:rPr lang="en-US" sz="3000" dirty="0">
                <a:solidFill>
                  <a:schemeClr val="accent1"/>
                </a:solidFill>
              </a:rPr>
              <a:t>2 out of 3 </a:t>
            </a:r>
            <a:r>
              <a:rPr lang="en-US" sz="3000" dirty="0"/>
              <a:t>caregivers are women</a:t>
            </a:r>
          </a:p>
          <a:p>
            <a:pPr>
              <a:buClr>
                <a:schemeClr val="accent1"/>
              </a:buClr>
              <a:buFont typeface="Wingdings" pitchFamily="2" charset="2"/>
              <a:buChar char="§"/>
            </a:pPr>
            <a:r>
              <a:rPr lang="en-US" sz="3000" dirty="0"/>
              <a:t>Women retirees are </a:t>
            </a:r>
            <a:r>
              <a:rPr lang="en-US" sz="3000" dirty="0">
                <a:solidFill>
                  <a:schemeClr val="accent1"/>
                </a:solidFill>
              </a:rPr>
              <a:t>3 times more likely</a:t>
            </a:r>
            <a:r>
              <a:rPr lang="en-US" sz="3000" dirty="0">
                <a:solidFill>
                  <a:srgbClr val="4A77E0"/>
                </a:solidFill>
              </a:rPr>
              <a:t> </a:t>
            </a:r>
            <a:r>
              <a:rPr lang="en-US" sz="3000" dirty="0"/>
              <a:t>than men to leave the workforce for caregiving</a:t>
            </a:r>
          </a:p>
          <a:p>
            <a:pPr>
              <a:buClr>
                <a:schemeClr val="accent1"/>
              </a:buClr>
              <a:buFont typeface="Wingdings" pitchFamily="2" charset="2"/>
              <a:buChar char="§"/>
            </a:pPr>
            <a:r>
              <a:rPr lang="en-US" sz="3000" dirty="0">
                <a:solidFill>
                  <a:schemeClr val="accent1"/>
                </a:solidFill>
              </a:rPr>
              <a:t>39% </a:t>
            </a:r>
            <a:r>
              <a:rPr lang="en-US" sz="3000" dirty="0">
                <a:solidFill>
                  <a:srgbClr val="FFFFFF"/>
                </a:solidFill>
              </a:rPr>
              <a:t>of women are or have been caregivers </a:t>
            </a:r>
            <a:r>
              <a:rPr lang="en-US" sz="3000" dirty="0"/>
              <a:t>during</a:t>
            </a:r>
            <a:r>
              <a:rPr lang="en-US" sz="3000" dirty="0">
                <a:solidFill>
                  <a:srgbClr val="FFFFFF"/>
                </a:solidFill>
              </a:rPr>
              <a:t> their working career</a:t>
            </a:r>
          </a:p>
          <a:p>
            <a:pPr>
              <a:buClr>
                <a:schemeClr val="accent1"/>
              </a:buClr>
              <a:buFont typeface="Wingdings" pitchFamily="2" charset="2"/>
              <a:buChar char="§"/>
            </a:pPr>
            <a:r>
              <a:rPr lang="en-US" sz="3000" dirty="0">
                <a:solidFill>
                  <a:schemeClr val="accent1"/>
                </a:solidFill>
              </a:rPr>
              <a:t>84% </a:t>
            </a:r>
            <a:r>
              <a:rPr lang="en-US" sz="3000" dirty="0">
                <a:solidFill>
                  <a:srgbClr val="FFFFFF"/>
                </a:solidFill>
              </a:rPr>
              <a:t>made </a:t>
            </a:r>
            <a:r>
              <a:rPr lang="en-US" sz="3000" dirty="0">
                <a:solidFill>
                  <a:schemeClr val="accent1"/>
                </a:solidFill>
              </a:rPr>
              <a:t>work adjustments </a:t>
            </a:r>
            <a:r>
              <a:rPr lang="en-US" sz="3000" dirty="0">
                <a:solidFill>
                  <a:srgbClr val="FFFFFF"/>
                </a:solidFill>
              </a:rPr>
              <a:t>due to caregiving</a:t>
            </a:r>
          </a:p>
        </p:txBody>
      </p:sp>
      <p:sp>
        <p:nvSpPr>
          <p:cNvPr id="4" name="TextBox 3">
            <a:extLst>
              <a:ext uri="{FF2B5EF4-FFF2-40B4-BE49-F238E27FC236}">
                <a16:creationId xmlns:a16="http://schemas.microsoft.com/office/drawing/2014/main" id="{98F653DC-4643-5942-6C27-6BC91D30F93D}"/>
              </a:ext>
            </a:extLst>
          </p:cNvPr>
          <p:cNvSpPr txBox="1"/>
          <p:nvPr/>
        </p:nvSpPr>
        <p:spPr>
          <a:xfrm>
            <a:off x="3711415" y="6019205"/>
            <a:ext cx="8100646" cy="507831"/>
          </a:xfrm>
          <a:prstGeom prst="rect">
            <a:avLst/>
          </a:prstGeom>
          <a:noFill/>
        </p:spPr>
        <p:txBody>
          <a:bodyPr wrap="square" rtlCol="0">
            <a:spAutoFit/>
          </a:bodyPr>
          <a:lstStyle/>
          <a:p>
            <a:pPr algn="r"/>
            <a:r>
              <a:rPr lang="en-US" sz="900" i="1" dirty="0">
                <a:solidFill>
                  <a:schemeClr val="bg1"/>
                </a:solidFill>
                <a:latin typeface="Arial" panose="020B0604020202020204" pitchFamily="34" charset="0"/>
                <a:cs typeface="Arial" panose="020B0604020202020204" pitchFamily="34" charset="0"/>
              </a:rPr>
              <a:t>PEW Research Center &amp; Social Security Administration, Lifetime Years in the Workforce by Gender. 2014 Accessed 3/9/26</a:t>
            </a:r>
          </a:p>
          <a:p>
            <a:endParaRPr lang="en-US" dirty="0"/>
          </a:p>
        </p:txBody>
      </p:sp>
    </p:spTree>
    <p:extLst>
      <p:ext uri="{BB962C8B-B14F-4D97-AF65-F5344CB8AC3E}">
        <p14:creationId xmlns:p14="http://schemas.microsoft.com/office/powerpoint/2010/main" val="156138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1510700" y="1399376"/>
            <a:ext cx="9170600" cy="2120167"/>
          </a:xfrm>
        </p:spPr>
        <p:txBody>
          <a:bodyPr>
            <a:normAutofit/>
          </a:bodyPr>
          <a:lstStyle/>
          <a:p>
            <a:pPr algn="ctr"/>
            <a:r>
              <a:rPr lang="en-US" sz="5000" dirty="0">
                <a:latin typeface="Arial Black" panose="020B0604020202020204" pitchFamily="34" charset="0"/>
                <a:cs typeface="Arial Black" panose="020B0604020202020204" pitchFamily="34" charset="0"/>
              </a:rPr>
              <a:t>FEWER YEARS OF EARNED INCOME</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785447" y="3592796"/>
            <a:ext cx="10503876" cy="3074901"/>
          </a:xfrm>
        </p:spPr>
        <p:txBody>
          <a:bodyPr>
            <a:normAutofit/>
          </a:bodyPr>
          <a:lstStyle/>
          <a:p>
            <a:pPr marL="0" indent="0" algn="ctr">
              <a:buClr>
                <a:srgbClr val="04AFF0"/>
              </a:buClr>
              <a:buNone/>
            </a:pPr>
            <a:r>
              <a:rPr lang="en-US" sz="4400" dirty="0"/>
              <a:t>The average time spent out of the labor force due to caregiving is </a:t>
            </a:r>
            <a:r>
              <a:rPr lang="en-US" sz="4400" dirty="0">
                <a:solidFill>
                  <a:schemeClr val="accent1"/>
                </a:solidFill>
              </a:rPr>
              <a:t>9 years</a:t>
            </a:r>
          </a:p>
        </p:txBody>
      </p:sp>
      <p:sp>
        <p:nvSpPr>
          <p:cNvPr id="6" name="TextBox 5">
            <a:extLst>
              <a:ext uri="{FF2B5EF4-FFF2-40B4-BE49-F238E27FC236}">
                <a16:creationId xmlns:a16="http://schemas.microsoft.com/office/drawing/2014/main" id="{6B18D1A8-389F-98EF-B631-1F41E44D1607}"/>
              </a:ext>
            </a:extLst>
          </p:cNvPr>
          <p:cNvSpPr txBox="1"/>
          <p:nvPr/>
        </p:nvSpPr>
        <p:spPr>
          <a:xfrm>
            <a:off x="3711415" y="6019205"/>
            <a:ext cx="8100646" cy="507831"/>
          </a:xfrm>
          <a:prstGeom prst="rect">
            <a:avLst/>
          </a:prstGeom>
          <a:noFill/>
        </p:spPr>
        <p:txBody>
          <a:bodyPr wrap="square" rtlCol="0">
            <a:spAutoFit/>
          </a:bodyPr>
          <a:lstStyle/>
          <a:p>
            <a:pPr algn="r"/>
            <a:r>
              <a:rPr lang="en-US" sz="900" i="1" dirty="0">
                <a:solidFill>
                  <a:schemeClr val="bg1"/>
                </a:solidFill>
                <a:latin typeface="Arial" panose="020B0604020202020204" pitchFamily="34" charset="0"/>
                <a:cs typeface="Arial" panose="020B0604020202020204" pitchFamily="34" charset="0"/>
              </a:rPr>
              <a:t>PEW Research Center &amp; Social Security Administration, Lifetime Years in the Workforce by Gender. 2014</a:t>
            </a:r>
          </a:p>
          <a:p>
            <a:endParaRPr lang="en-US" dirty="0"/>
          </a:p>
        </p:txBody>
      </p:sp>
      <p:sp>
        <p:nvSpPr>
          <p:cNvPr id="4" name="Rectangle 3">
            <a:extLst>
              <a:ext uri="{FF2B5EF4-FFF2-40B4-BE49-F238E27FC236}">
                <a16:creationId xmlns:a16="http://schemas.microsoft.com/office/drawing/2014/main" id="{C27488F5-F32C-0F09-5A8F-1E7423401F96}"/>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683462D-DA97-5FDD-4C23-D858210FDFCC}"/>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6482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568234-CA05-3F9E-3F82-2BBFD08871FF}"/>
              </a:ext>
            </a:extLst>
          </p:cNvPr>
          <p:cNvSpPr>
            <a:spLocks noGrp="1"/>
          </p:cNvSpPr>
          <p:nvPr>
            <p:ph idx="1"/>
          </p:nvPr>
        </p:nvSpPr>
        <p:spPr>
          <a:xfrm>
            <a:off x="712177" y="1166386"/>
            <a:ext cx="10767646" cy="4904896"/>
          </a:xfrm>
        </p:spPr>
        <p:txBody>
          <a:bodyPr>
            <a:normAutofit/>
          </a:bodyPr>
          <a:lstStyle/>
          <a:p>
            <a:pPr marL="0" indent="0" algn="ctr">
              <a:buNone/>
            </a:pPr>
            <a:endParaRPr lang="en-US" sz="6000" b="1" dirty="0">
              <a:latin typeface="Arial Black" panose="020B0604020202020204" pitchFamily="34" charset="0"/>
              <a:cs typeface="Arial Black" panose="020B0604020202020204" pitchFamily="34" charset="0"/>
            </a:endParaRPr>
          </a:p>
          <a:p>
            <a:pPr marL="0" indent="0" algn="ctr">
              <a:buNone/>
            </a:pPr>
            <a:r>
              <a:rPr lang="en-US" sz="5000" b="1" dirty="0">
                <a:latin typeface="Arial Black" panose="020B0604020202020204" pitchFamily="34" charset="0"/>
                <a:cs typeface="Arial Black" panose="020B0604020202020204" pitchFamily="34" charset="0"/>
              </a:rPr>
              <a:t>WOMEN RETIRE WITH </a:t>
            </a:r>
            <a:br>
              <a:rPr lang="en-US" sz="5000" b="1" dirty="0">
                <a:latin typeface="Arial Black" panose="020B0604020202020204" pitchFamily="34" charset="0"/>
                <a:cs typeface="Arial Black" panose="020B0604020202020204" pitchFamily="34" charset="0"/>
              </a:rPr>
            </a:br>
            <a:r>
              <a:rPr lang="en-US" sz="5000" b="1" dirty="0">
                <a:solidFill>
                  <a:schemeClr val="accent1"/>
                </a:solidFill>
                <a:latin typeface="Arial Black" panose="020B0604020202020204" pitchFamily="34" charset="0"/>
                <a:cs typeface="Arial Black" panose="020B0604020202020204" pitchFamily="34" charset="0"/>
              </a:rPr>
              <a:t>30% LESS </a:t>
            </a:r>
            <a:r>
              <a:rPr lang="en-US" sz="5000" b="1" dirty="0">
                <a:latin typeface="Arial Black" panose="020B0604020202020204" pitchFamily="34" charset="0"/>
                <a:cs typeface="Arial Black" panose="020B0604020202020204" pitchFamily="34" charset="0"/>
              </a:rPr>
              <a:t>RETIREMENT INCOME THAN MEN</a:t>
            </a:r>
          </a:p>
          <a:p>
            <a:pPr marL="0" indent="0" algn="ctr">
              <a:buNone/>
            </a:pPr>
            <a:endParaRPr lang="en-US" sz="6000" b="1" i="1" dirty="0">
              <a:latin typeface="Georgia" panose="02040502050405020303" pitchFamily="18" charset="0"/>
            </a:endParaRPr>
          </a:p>
          <a:p>
            <a:pPr marL="0" indent="0" algn="ctr">
              <a:buNone/>
            </a:pPr>
            <a:r>
              <a:rPr lang="en-US" sz="900" i="1" dirty="0"/>
              <a:t>Source: </a:t>
            </a:r>
            <a:r>
              <a:rPr lang="en-US" sz="900" i="1" dirty="0">
                <a:hlinkClick r:id="rId2"/>
              </a:rPr>
              <a:t>https://www.Investopedia.com/women-retirement-savings-gap-11696875</a:t>
            </a:r>
            <a:r>
              <a:rPr lang="en-US" sz="900" i="1" dirty="0"/>
              <a:t> Accessed 3/9/26</a:t>
            </a:r>
          </a:p>
          <a:p>
            <a:pPr marL="0" indent="0" algn="r">
              <a:buNone/>
            </a:pPr>
            <a:endParaRPr lang="en-US" sz="1200" dirty="0"/>
          </a:p>
          <a:p>
            <a:pPr marL="0" indent="0" algn="r">
              <a:buNone/>
            </a:pPr>
            <a:endParaRPr lang="en-US" sz="1200" dirty="0"/>
          </a:p>
        </p:txBody>
      </p:sp>
      <p:sp>
        <p:nvSpPr>
          <p:cNvPr id="2" name="Rectangle 1">
            <a:extLst>
              <a:ext uri="{FF2B5EF4-FFF2-40B4-BE49-F238E27FC236}">
                <a16:creationId xmlns:a16="http://schemas.microsoft.com/office/drawing/2014/main" id="{CFCF4C48-A0C9-E319-2429-D142A32B3598}"/>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C2698B6-96F9-FD8D-FCF1-EF041A747FC7}"/>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1609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054841-EF45-3481-17CC-ABBD422A23B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4358DF-5BFC-AB57-5217-AA2C29535444}"/>
              </a:ext>
            </a:extLst>
          </p:cNvPr>
          <p:cNvSpPr>
            <a:spLocks noGrp="1"/>
          </p:cNvSpPr>
          <p:nvPr>
            <p:ph idx="1"/>
          </p:nvPr>
        </p:nvSpPr>
        <p:spPr>
          <a:xfrm>
            <a:off x="712176" y="927038"/>
            <a:ext cx="10767646" cy="4904896"/>
          </a:xfrm>
        </p:spPr>
        <p:txBody>
          <a:bodyPr>
            <a:normAutofit/>
          </a:bodyPr>
          <a:lstStyle/>
          <a:p>
            <a:pPr marL="0" indent="0" algn="ctr">
              <a:buNone/>
            </a:pPr>
            <a:endParaRPr lang="en-US" sz="6000" dirty="0"/>
          </a:p>
          <a:p>
            <a:pPr marL="0" indent="0" algn="ctr">
              <a:buNone/>
            </a:pPr>
            <a:r>
              <a:rPr lang="en-US" sz="5000" b="1" dirty="0">
                <a:latin typeface="Arial Black" panose="020B0604020202020204" pitchFamily="34" charset="0"/>
                <a:cs typeface="Arial Black" panose="020B0604020202020204" pitchFamily="34" charset="0"/>
              </a:rPr>
              <a:t>WOMEN RECEIVE </a:t>
            </a:r>
            <a:r>
              <a:rPr lang="en-US" sz="5000" b="1" dirty="0">
                <a:solidFill>
                  <a:schemeClr val="accent1"/>
                </a:solidFill>
                <a:latin typeface="Arial Black" panose="020B0604020202020204" pitchFamily="34" charset="0"/>
                <a:cs typeface="Arial Black" panose="020B0604020202020204" pitchFamily="34" charset="0"/>
              </a:rPr>
              <a:t>25%</a:t>
            </a:r>
            <a:r>
              <a:rPr lang="en-US" sz="5000" b="1" dirty="0">
                <a:solidFill>
                  <a:srgbClr val="E2B034"/>
                </a:solidFill>
                <a:latin typeface="Arial Black" panose="020B0604020202020204" pitchFamily="34" charset="0"/>
                <a:cs typeface="Arial Black" panose="020B0604020202020204" pitchFamily="34" charset="0"/>
              </a:rPr>
              <a:t> </a:t>
            </a:r>
            <a:br>
              <a:rPr lang="en-US" sz="5000" b="1" dirty="0">
                <a:solidFill>
                  <a:srgbClr val="DFC589"/>
                </a:solidFill>
                <a:latin typeface="Arial Black" panose="020B0604020202020204" pitchFamily="34" charset="0"/>
                <a:cs typeface="Arial Black" panose="020B0604020202020204" pitchFamily="34" charset="0"/>
              </a:rPr>
            </a:br>
            <a:r>
              <a:rPr lang="en-US" sz="5000" b="1" dirty="0">
                <a:latin typeface="Arial Black" panose="020B0604020202020204" pitchFamily="34" charset="0"/>
                <a:cs typeface="Arial Black" panose="020B0604020202020204" pitchFamily="34" charset="0"/>
              </a:rPr>
              <a:t>LESS FROM SOCIAL SECURITY THAN MEN</a:t>
            </a:r>
          </a:p>
          <a:p>
            <a:pPr marL="0" indent="0" algn="ctr">
              <a:buNone/>
            </a:pPr>
            <a:r>
              <a:rPr lang="en-US" sz="4000" dirty="0">
                <a:solidFill>
                  <a:schemeClr val="accent1"/>
                </a:solidFill>
              </a:rPr>
              <a:t>($</a:t>
            </a:r>
            <a:r>
              <a:rPr lang="en-US" sz="4000" u="sng" dirty="0">
                <a:solidFill>
                  <a:schemeClr val="accent1"/>
                </a:solidFill>
              </a:rPr>
              <a:t>1,924</a:t>
            </a:r>
            <a:r>
              <a:rPr lang="en-US" sz="4000" dirty="0">
                <a:solidFill>
                  <a:schemeClr val="accent1"/>
                </a:solidFill>
              </a:rPr>
              <a:t> vs $2,400 per month)</a:t>
            </a:r>
          </a:p>
          <a:p>
            <a:pPr marL="0" indent="0" algn="ctr">
              <a:buNone/>
            </a:pPr>
            <a:r>
              <a:rPr lang="en-US" sz="900" i="1" dirty="0"/>
              <a:t>Kiplinger.com: The Average Social Security Check by Age – July 2025</a:t>
            </a:r>
          </a:p>
          <a:p>
            <a:pPr marL="0" indent="0" algn="r">
              <a:buNone/>
            </a:pPr>
            <a:endParaRPr lang="en-US" sz="1200" dirty="0"/>
          </a:p>
          <a:p>
            <a:pPr marL="0" indent="0" algn="r">
              <a:buNone/>
            </a:pPr>
            <a:endParaRPr lang="en-US" sz="1200" dirty="0"/>
          </a:p>
        </p:txBody>
      </p:sp>
      <p:sp>
        <p:nvSpPr>
          <p:cNvPr id="2" name="Rectangle 1">
            <a:extLst>
              <a:ext uri="{FF2B5EF4-FFF2-40B4-BE49-F238E27FC236}">
                <a16:creationId xmlns:a16="http://schemas.microsoft.com/office/drawing/2014/main" id="{6B2B7DD1-63F9-6A9F-256D-744CA0868738}"/>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D337D34-3E99-36C7-B415-E1EF38C7109F}"/>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955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568234-CA05-3F9E-3F82-2BBFD08871FF}"/>
              </a:ext>
            </a:extLst>
          </p:cNvPr>
          <p:cNvSpPr>
            <a:spLocks noGrp="1"/>
          </p:cNvSpPr>
          <p:nvPr>
            <p:ph idx="1"/>
          </p:nvPr>
        </p:nvSpPr>
        <p:spPr>
          <a:xfrm>
            <a:off x="712176" y="1507742"/>
            <a:ext cx="10767646" cy="4728638"/>
          </a:xfrm>
        </p:spPr>
        <p:txBody>
          <a:bodyPr>
            <a:normAutofit/>
          </a:bodyPr>
          <a:lstStyle/>
          <a:p>
            <a:pPr marL="0" indent="0" algn="ctr">
              <a:buNone/>
            </a:pPr>
            <a:r>
              <a:rPr lang="en-US" sz="5000" b="1" dirty="0">
                <a:latin typeface="Arial Black" panose="020B0604020202020204" pitchFamily="34" charset="0"/>
                <a:cs typeface="Arial Black" panose="020B0604020202020204" pitchFamily="34" charset="0"/>
              </a:rPr>
              <a:t>SMALLER RETIREMENT INCOME</a:t>
            </a:r>
          </a:p>
          <a:p>
            <a:pPr marL="0" indent="0" algn="ctr">
              <a:buNone/>
            </a:pPr>
            <a:r>
              <a:rPr lang="en-US" sz="5000" b="1" dirty="0">
                <a:solidFill>
                  <a:schemeClr val="accent1"/>
                </a:solidFill>
                <a:latin typeface="Arial Black" panose="020B0604020202020204" pitchFamily="34" charset="0"/>
                <a:cs typeface="Arial Black" panose="020B0604020202020204" pitchFamily="34" charset="0"/>
              </a:rPr>
              <a:t>+</a:t>
            </a:r>
          </a:p>
          <a:p>
            <a:pPr marL="0" indent="0" algn="ctr">
              <a:buNone/>
            </a:pPr>
            <a:r>
              <a:rPr lang="en-US" sz="5000" b="1" dirty="0">
                <a:latin typeface="Arial Black" panose="020B0604020202020204" pitchFamily="34" charset="0"/>
                <a:cs typeface="Arial Black" panose="020B0604020202020204" pitchFamily="34" charset="0"/>
              </a:rPr>
              <a:t>HAVING TO MAKE THAT INCOME GO FURTHER</a:t>
            </a:r>
          </a:p>
          <a:p>
            <a:pPr marL="0" indent="0" algn="r">
              <a:buNone/>
            </a:pPr>
            <a:endParaRPr lang="en-US" sz="5000" b="1" dirty="0">
              <a:latin typeface="Arial Black" panose="020B0604020202020204" pitchFamily="34" charset="0"/>
              <a:cs typeface="Arial Black" panose="020B0604020202020204" pitchFamily="34" charset="0"/>
            </a:endParaRPr>
          </a:p>
        </p:txBody>
      </p:sp>
      <p:sp>
        <p:nvSpPr>
          <p:cNvPr id="2" name="Rectangle 1">
            <a:extLst>
              <a:ext uri="{FF2B5EF4-FFF2-40B4-BE49-F238E27FC236}">
                <a16:creationId xmlns:a16="http://schemas.microsoft.com/office/drawing/2014/main" id="{29631EB8-2F25-CEFF-568F-598DE1B5D5FB}"/>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F86C63C-1710-9CDE-D2F4-5A33E531D57B}"/>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8061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B03714-C452-1CCC-5029-A8007EBCF4F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BFACA00-DFA2-530E-AD65-218DF19FAAFC}"/>
              </a:ext>
            </a:extLst>
          </p:cNvPr>
          <p:cNvPicPr>
            <a:picLocks noChangeAspect="1"/>
          </p:cNvPicPr>
          <p:nvPr/>
        </p:nvPicPr>
        <p:blipFill>
          <a:blip r:embed="rId2"/>
          <a:srcRect t="9471" b="9471"/>
          <a:stretch/>
        </p:blipFill>
        <p:spPr>
          <a:xfrm>
            <a:off x="0" y="0"/>
            <a:ext cx="12192000" cy="5535385"/>
          </a:xfrm>
          <a:prstGeom prst="rect">
            <a:avLst/>
          </a:prstGeom>
        </p:spPr>
      </p:pic>
      <p:sp>
        <p:nvSpPr>
          <p:cNvPr id="2" name="Rectangle 1">
            <a:extLst>
              <a:ext uri="{FF2B5EF4-FFF2-40B4-BE49-F238E27FC236}">
                <a16:creationId xmlns:a16="http://schemas.microsoft.com/office/drawing/2014/main" id="{6FA15B41-2FF9-65EF-42EC-C37A2A237D24}"/>
              </a:ext>
            </a:extLst>
          </p:cNvPr>
          <p:cNvSpPr/>
          <p:nvPr/>
        </p:nvSpPr>
        <p:spPr>
          <a:xfrm>
            <a:off x="1" y="-125964"/>
            <a:ext cx="12191999" cy="5535385"/>
          </a:xfrm>
          <a:prstGeom prst="rect">
            <a:avLst/>
          </a:prstGeom>
          <a:solidFill>
            <a:srgbClr val="17264F">
              <a:alpha val="78285"/>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1A41EF4-AC11-1528-E8CC-E66FA5362ABF}"/>
              </a:ext>
            </a:extLst>
          </p:cNvPr>
          <p:cNvSpPr txBox="1"/>
          <p:nvPr/>
        </p:nvSpPr>
        <p:spPr>
          <a:xfrm>
            <a:off x="982362" y="1596846"/>
            <a:ext cx="9633251" cy="1933543"/>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8000" b="1" spc="-150" dirty="0">
                <a:solidFill>
                  <a:schemeClr val="bg1"/>
                </a:solidFill>
                <a:latin typeface="Arial Black" panose="020B0604020202020204" pitchFamily="34" charset="0"/>
                <a:cs typeface="Arial Black" panose="020B0604020202020204" pitchFamily="34" charset="0"/>
              </a:rPr>
              <a:t>UNIQUE CHALLENGES</a:t>
            </a:r>
            <a:endParaRPr lang="en-US" sz="5400" b="1" spc="-150" dirty="0">
              <a:solidFill>
                <a:schemeClr val="bg1"/>
              </a:solidFill>
              <a:latin typeface="Arial Black" panose="020B0604020202020204" pitchFamily="34" charset="0"/>
              <a:cs typeface="Arial Black" panose="020B0604020202020204" pitchFamily="34" charset="0"/>
            </a:endParaRPr>
          </a:p>
        </p:txBody>
      </p:sp>
      <p:sp>
        <p:nvSpPr>
          <p:cNvPr id="6" name="TextBox 5">
            <a:extLst>
              <a:ext uri="{FF2B5EF4-FFF2-40B4-BE49-F238E27FC236}">
                <a16:creationId xmlns:a16="http://schemas.microsoft.com/office/drawing/2014/main" id="{653B66A8-5D68-ABF1-7FFC-E9880B426C4A}"/>
              </a:ext>
            </a:extLst>
          </p:cNvPr>
          <p:cNvSpPr txBox="1"/>
          <p:nvPr/>
        </p:nvSpPr>
        <p:spPr>
          <a:xfrm>
            <a:off x="1279374" y="3556027"/>
            <a:ext cx="9633251" cy="707886"/>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sz="4000" b="1" dirty="0">
                <a:solidFill>
                  <a:schemeClr val="accent1"/>
                </a:solidFill>
                <a:latin typeface="Arial" panose="020B0604020202020204" pitchFamily="34" charset="0"/>
                <a:cs typeface="Arial" panose="020B0604020202020204" pitchFamily="34" charset="0"/>
              </a:rPr>
              <a:t>UNIQUE OPPORTUNITIES</a:t>
            </a:r>
          </a:p>
        </p:txBody>
      </p:sp>
      <p:sp>
        <p:nvSpPr>
          <p:cNvPr id="7" name="Rectangle 6">
            <a:extLst>
              <a:ext uri="{FF2B5EF4-FFF2-40B4-BE49-F238E27FC236}">
                <a16:creationId xmlns:a16="http://schemas.microsoft.com/office/drawing/2014/main" id="{D7BEA523-58E8-9CA9-DFB8-542AD514AE26}"/>
              </a:ext>
            </a:extLst>
          </p:cNvPr>
          <p:cNvSpPr/>
          <p:nvPr/>
        </p:nvSpPr>
        <p:spPr>
          <a:xfrm>
            <a:off x="-104931" y="5261154"/>
            <a:ext cx="12316368" cy="1616703"/>
          </a:xfrm>
          <a:prstGeom prst="rect">
            <a:avLst/>
          </a:prstGeom>
          <a:solidFill>
            <a:srgbClr val="17264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041465-A8F3-9C1B-9624-191C018FA781}"/>
              </a:ext>
            </a:extLst>
          </p:cNvPr>
          <p:cNvSpPr/>
          <p:nvPr/>
        </p:nvSpPr>
        <p:spPr>
          <a:xfrm>
            <a:off x="-62184" y="5216973"/>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2F124275-20E6-1612-1223-7363DBDDC6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6207" y="5581104"/>
            <a:ext cx="2179583" cy="1089792"/>
          </a:xfrm>
          <a:prstGeom prst="rect">
            <a:avLst/>
          </a:prstGeom>
        </p:spPr>
      </p:pic>
    </p:spTree>
    <p:extLst>
      <p:ext uri="{BB962C8B-B14F-4D97-AF65-F5344CB8AC3E}">
        <p14:creationId xmlns:p14="http://schemas.microsoft.com/office/powerpoint/2010/main" val="4159870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9FBAF-41C8-971B-F794-D71B3180BF95}"/>
              </a:ext>
            </a:extLst>
          </p:cNvPr>
          <p:cNvSpPr>
            <a:spLocks noGrp="1"/>
          </p:cNvSpPr>
          <p:nvPr>
            <p:ph type="title"/>
          </p:nvPr>
        </p:nvSpPr>
        <p:spPr>
          <a:xfrm>
            <a:off x="565621" y="982029"/>
            <a:ext cx="8027394" cy="4138246"/>
          </a:xfrm>
        </p:spPr>
        <p:txBody>
          <a:bodyPr>
            <a:normAutofit fontScale="90000"/>
          </a:bodyPr>
          <a:lstStyle/>
          <a:p>
            <a:r>
              <a:rPr lang="en-US" sz="4800" dirty="0">
                <a:latin typeface="Arial Black" panose="020B0604020202020204" pitchFamily="34" charset="0"/>
                <a:cs typeface="Arial Black" panose="020B0604020202020204" pitchFamily="34" charset="0"/>
              </a:rPr>
              <a:t>“Fair or not, women need to do more financial planning than men. The good news is, it’s never too late or too early to get started.”</a:t>
            </a:r>
          </a:p>
        </p:txBody>
      </p:sp>
      <p:sp>
        <p:nvSpPr>
          <p:cNvPr id="3" name="Text Placeholder 2">
            <a:extLst>
              <a:ext uri="{FF2B5EF4-FFF2-40B4-BE49-F238E27FC236}">
                <a16:creationId xmlns:a16="http://schemas.microsoft.com/office/drawing/2014/main" id="{C399ACF1-DF80-ADEF-533B-F9B46A2FE18A}"/>
              </a:ext>
            </a:extLst>
          </p:cNvPr>
          <p:cNvSpPr>
            <a:spLocks noGrp="1"/>
          </p:cNvSpPr>
          <p:nvPr>
            <p:ph type="body" idx="1"/>
          </p:nvPr>
        </p:nvSpPr>
        <p:spPr>
          <a:xfrm>
            <a:off x="565621" y="4850035"/>
            <a:ext cx="10515600" cy="1500187"/>
          </a:xfrm>
        </p:spPr>
        <p:txBody>
          <a:bodyPr/>
          <a:lstStyle/>
          <a:p>
            <a:pPr algn="r"/>
            <a:endParaRPr lang="en-US" dirty="0"/>
          </a:p>
          <a:p>
            <a:r>
              <a:rPr lang="en-US" dirty="0">
                <a:solidFill>
                  <a:schemeClr val="accent1"/>
                </a:solidFill>
              </a:rPr>
              <a:t>~ David Bach</a:t>
            </a:r>
            <a:r>
              <a:rPr lang="en-US" i="1" dirty="0">
                <a:solidFill>
                  <a:schemeClr val="accent1"/>
                </a:solidFill>
              </a:rPr>
              <a:t>, Smart Women Finish Rich</a:t>
            </a:r>
          </a:p>
        </p:txBody>
      </p:sp>
      <p:pic>
        <p:nvPicPr>
          <p:cNvPr id="4" name="Picture 3" descr="A book cover of a person's book&#10;&#10;Description automatically generated">
            <a:extLst>
              <a:ext uri="{FF2B5EF4-FFF2-40B4-BE49-F238E27FC236}">
                <a16:creationId xmlns:a16="http://schemas.microsoft.com/office/drawing/2014/main" id="{BAACB0F2-A7D2-93E4-F003-2E8835C161E5}"/>
              </a:ext>
            </a:extLst>
          </p:cNvPr>
          <p:cNvPicPr>
            <a:picLocks noChangeAspect="1"/>
          </p:cNvPicPr>
          <p:nvPr/>
        </p:nvPicPr>
        <p:blipFill>
          <a:blip r:embed="rId2"/>
          <a:stretch>
            <a:fillRect/>
          </a:stretch>
        </p:blipFill>
        <p:spPr>
          <a:xfrm rot="759045">
            <a:off x="8969251" y="902684"/>
            <a:ext cx="2445771" cy="3706941"/>
          </a:xfrm>
          <a:prstGeom prst="rect">
            <a:avLst/>
          </a:prstGeom>
        </p:spPr>
      </p:pic>
    </p:spTree>
    <p:extLst>
      <p:ext uri="{BB962C8B-B14F-4D97-AF65-F5344CB8AC3E}">
        <p14:creationId xmlns:p14="http://schemas.microsoft.com/office/powerpoint/2010/main" val="353572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6AA282B-9A38-6DEF-F41C-6BF6A381951A}"/>
              </a:ext>
            </a:extLst>
          </p:cNvPr>
          <p:cNvPicPr>
            <a:picLocks noChangeAspect="1"/>
          </p:cNvPicPr>
          <p:nvPr/>
        </p:nvPicPr>
        <p:blipFill rotWithShape="1">
          <a:blip r:embed="rId3"/>
          <a:srcRect l="10712" t="35144" r="12481" b="-1"/>
          <a:stretch/>
        </p:blipFill>
        <p:spPr>
          <a:xfrm>
            <a:off x="0" y="0"/>
            <a:ext cx="12192000" cy="6858000"/>
          </a:xfrm>
          <a:prstGeom prst="rect">
            <a:avLst/>
          </a:prstGeom>
        </p:spPr>
      </p:pic>
    </p:spTree>
    <p:extLst>
      <p:ext uri="{BB962C8B-B14F-4D97-AF65-F5344CB8AC3E}">
        <p14:creationId xmlns:p14="http://schemas.microsoft.com/office/powerpoint/2010/main" val="2355837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E2306-6323-0D7C-B4E4-EBE42D9834E6}"/>
              </a:ext>
            </a:extLst>
          </p:cNvPr>
          <p:cNvSpPr>
            <a:spLocks noGrp="1"/>
          </p:cNvSpPr>
          <p:nvPr>
            <p:ph type="title"/>
          </p:nvPr>
        </p:nvSpPr>
        <p:spPr>
          <a:xfrm>
            <a:off x="706379" y="365125"/>
            <a:ext cx="10515600" cy="1325563"/>
          </a:xfrm>
        </p:spPr>
        <p:txBody>
          <a:bodyPr>
            <a:normAutofit/>
          </a:bodyPr>
          <a:lstStyle/>
          <a:p>
            <a:r>
              <a:rPr lang="en-US" sz="5000" dirty="0">
                <a:latin typeface="Arial Black" panose="020B0604020202020204" pitchFamily="34" charset="0"/>
                <a:cs typeface="Arial Black" panose="020B0604020202020204" pitchFamily="34" charset="0"/>
              </a:rPr>
              <a:t>STEP 1:</a:t>
            </a:r>
          </a:p>
        </p:txBody>
      </p:sp>
      <p:sp>
        <p:nvSpPr>
          <p:cNvPr id="3" name="Content Placeholder 2">
            <a:extLst>
              <a:ext uri="{FF2B5EF4-FFF2-40B4-BE49-F238E27FC236}">
                <a16:creationId xmlns:a16="http://schemas.microsoft.com/office/drawing/2014/main" id="{00D54EE7-BF99-435B-24EA-F5799C8AD313}"/>
              </a:ext>
            </a:extLst>
          </p:cNvPr>
          <p:cNvSpPr>
            <a:spLocks noGrp="1"/>
          </p:cNvSpPr>
          <p:nvPr>
            <p:ph idx="1"/>
          </p:nvPr>
        </p:nvSpPr>
        <p:spPr>
          <a:xfrm>
            <a:off x="706379" y="1977939"/>
            <a:ext cx="5005090" cy="3829303"/>
          </a:xfrm>
        </p:spPr>
        <p:txBody>
          <a:bodyPr>
            <a:normAutofit/>
          </a:bodyPr>
          <a:lstStyle/>
          <a:p>
            <a:pPr marL="0" indent="0" algn="ctr">
              <a:buNone/>
            </a:pPr>
            <a:endParaRPr lang="en-US" sz="6000" dirty="0">
              <a:solidFill>
                <a:srgbClr val="E2B034"/>
              </a:solidFill>
            </a:endParaRPr>
          </a:p>
          <a:p>
            <a:pPr marL="0" indent="0">
              <a:buNone/>
            </a:pPr>
            <a:r>
              <a:rPr lang="en-US" sz="4300" b="1" dirty="0">
                <a:solidFill>
                  <a:schemeClr val="accent1"/>
                </a:solidFill>
                <a:latin typeface="Arial Black" panose="020B0604020202020204" pitchFamily="34" charset="0"/>
                <a:cs typeface="Arial Black" panose="020B0604020202020204" pitchFamily="34" charset="0"/>
              </a:rPr>
              <a:t>FIGURE OUT WHERE YOU STAND FINANCIALLY</a:t>
            </a:r>
          </a:p>
        </p:txBody>
      </p:sp>
      <p:pic>
        <p:nvPicPr>
          <p:cNvPr id="9" name="Picture 8">
            <a:extLst>
              <a:ext uri="{FF2B5EF4-FFF2-40B4-BE49-F238E27FC236}">
                <a16:creationId xmlns:a16="http://schemas.microsoft.com/office/drawing/2014/main" id="{BA6470F8-A12A-6687-3A20-0A6752D56D6B}"/>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398" t="14740" r="42118"/>
          <a:stretch/>
        </p:blipFill>
        <p:spPr>
          <a:xfrm flipH="1">
            <a:off x="6646986" y="-1"/>
            <a:ext cx="6584139" cy="6867557"/>
          </a:xfrm>
          <a:prstGeom prst="rect">
            <a:avLst/>
          </a:prstGeom>
        </p:spPr>
      </p:pic>
      <p:pic>
        <p:nvPicPr>
          <p:cNvPr id="5" name="Picture 4" descr="A person holding a map&#10;&#10;Description automatically generated">
            <a:extLst>
              <a:ext uri="{FF2B5EF4-FFF2-40B4-BE49-F238E27FC236}">
                <a16:creationId xmlns:a16="http://schemas.microsoft.com/office/drawing/2014/main" id="{B592C2B6-6E3C-CB25-EF8F-643F33A6471A}"/>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0"/>
                    </a14:imgEffect>
                  </a14:imgLayer>
                </a14:imgProps>
              </a:ext>
            </a:extLst>
          </a:blip>
          <a:srcRect l="46405" t="21527" r="4820" b="1999"/>
          <a:stretch/>
        </p:blipFill>
        <p:spPr>
          <a:xfrm>
            <a:off x="6646986" y="-3"/>
            <a:ext cx="6570249" cy="6867557"/>
          </a:xfrm>
          <a:prstGeom prst="rect">
            <a:avLst/>
          </a:prstGeom>
        </p:spPr>
      </p:pic>
      <p:sp>
        <p:nvSpPr>
          <p:cNvPr id="6" name="Rectangle 5">
            <a:extLst>
              <a:ext uri="{FF2B5EF4-FFF2-40B4-BE49-F238E27FC236}">
                <a16:creationId xmlns:a16="http://schemas.microsoft.com/office/drawing/2014/main" id="{EEFE551D-31E3-9DB9-B186-0379DC028C59}"/>
              </a:ext>
            </a:extLst>
          </p:cNvPr>
          <p:cNvSpPr/>
          <p:nvPr/>
        </p:nvSpPr>
        <p:spPr>
          <a:xfrm rot="5400000">
            <a:off x="3134760" y="3345776"/>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4A77E0"/>
              </a:solidFill>
            </a:endParaRPr>
          </a:p>
        </p:txBody>
      </p:sp>
    </p:spTree>
    <p:extLst>
      <p:ext uri="{BB962C8B-B14F-4D97-AF65-F5344CB8AC3E}">
        <p14:creationId xmlns:p14="http://schemas.microsoft.com/office/powerpoint/2010/main" val="2813038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E90E6-F8B9-7B54-BAA2-9BD858F12746}"/>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7B78EB06-43FB-BE2B-09D0-E29C25E2781B}"/>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drawer full of different colored objects&#10;&#10;Description automatically generated">
            <a:extLst>
              <a:ext uri="{FF2B5EF4-FFF2-40B4-BE49-F238E27FC236}">
                <a16:creationId xmlns:a16="http://schemas.microsoft.com/office/drawing/2014/main" id="{D294C272-515D-FDAC-1593-DC521EE513D9}"/>
              </a:ext>
            </a:extLst>
          </p:cNvPr>
          <p:cNvPicPr>
            <a:picLocks noChangeAspect="1"/>
          </p:cNvPicPr>
          <p:nvPr/>
        </p:nvPicPr>
        <p:blipFill rotWithShape="1">
          <a:blip r:embed="rId2"/>
          <a:srcRect t="15625"/>
          <a:stretch/>
        </p:blipFill>
        <p:spPr>
          <a:xfrm>
            <a:off x="0" y="0"/>
            <a:ext cx="12192000" cy="6858000"/>
          </a:xfrm>
          <a:prstGeom prst="rect">
            <a:avLst/>
          </a:prstGeom>
        </p:spPr>
      </p:pic>
    </p:spTree>
    <p:extLst>
      <p:ext uri="{BB962C8B-B14F-4D97-AF65-F5344CB8AC3E}">
        <p14:creationId xmlns:p14="http://schemas.microsoft.com/office/powerpoint/2010/main" val="3691227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1500" fill="hold"/>
                                        <p:tgtEl>
                                          <p:spTgt spid="14"/>
                                        </p:tgtEl>
                                        <p:attrNameLst>
                                          <p:attrName>ppt_x</p:attrName>
                                        </p:attrNameLst>
                                      </p:cBhvr>
                                      <p:tavLst>
                                        <p:tav tm="0">
                                          <p:val>
                                            <p:strVal val="#ppt_x"/>
                                          </p:val>
                                        </p:tav>
                                        <p:tav tm="100000">
                                          <p:val>
                                            <p:strVal val="#ppt_x"/>
                                          </p:val>
                                        </p:tav>
                                      </p:tavLst>
                                    </p:anim>
                                    <p:anim calcmode="lin" valueType="num">
                                      <p:cBhvr additive="base">
                                        <p:cTn id="8" dur="1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564;p48" descr="Picture 4">
            <a:extLst>
              <a:ext uri="{FF2B5EF4-FFF2-40B4-BE49-F238E27FC236}">
                <a16:creationId xmlns:a16="http://schemas.microsoft.com/office/drawing/2014/main" id="{97291420-A7C7-9C01-A6A2-352BCE3744E0}"/>
              </a:ext>
            </a:extLst>
          </p:cNvPr>
          <p:cNvPicPr preferRelativeResize="0"/>
          <p:nvPr/>
        </p:nvPicPr>
        <p:blipFill rotWithShape="1">
          <a:blip r:embed="rId2">
            <a:alphaModFix/>
          </a:blip>
          <a:srcRect t="3940"/>
          <a:stretch/>
        </p:blipFill>
        <p:spPr>
          <a:xfrm>
            <a:off x="2263775" y="55188"/>
            <a:ext cx="7664450" cy="6747623"/>
          </a:xfrm>
          <a:prstGeom prst="rect">
            <a:avLst/>
          </a:prstGeom>
          <a:noFill/>
          <a:ln>
            <a:noFill/>
          </a:ln>
        </p:spPr>
      </p:pic>
    </p:spTree>
    <p:extLst>
      <p:ext uri="{BB962C8B-B14F-4D97-AF65-F5344CB8AC3E}">
        <p14:creationId xmlns:p14="http://schemas.microsoft.com/office/powerpoint/2010/main" val="7496231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569;p49" descr="Picture 3">
            <a:extLst>
              <a:ext uri="{FF2B5EF4-FFF2-40B4-BE49-F238E27FC236}">
                <a16:creationId xmlns:a16="http://schemas.microsoft.com/office/drawing/2014/main" id="{95A62D04-DE79-DC5E-417F-7AB0DB51C79D}"/>
              </a:ext>
            </a:extLst>
          </p:cNvPr>
          <p:cNvPicPr preferRelativeResize="0"/>
          <p:nvPr/>
        </p:nvPicPr>
        <p:blipFill rotWithShape="1">
          <a:blip r:embed="rId2">
            <a:alphaModFix/>
          </a:blip>
          <a:srcRect/>
          <a:stretch/>
        </p:blipFill>
        <p:spPr>
          <a:xfrm>
            <a:off x="2475299" y="114273"/>
            <a:ext cx="7241401" cy="6629453"/>
          </a:xfrm>
          <a:prstGeom prst="rect">
            <a:avLst/>
          </a:prstGeom>
          <a:noFill/>
          <a:ln>
            <a:noFill/>
          </a:ln>
        </p:spPr>
      </p:pic>
    </p:spTree>
    <p:extLst>
      <p:ext uri="{BB962C8B-B14F-4D97-AF65-F5344CB8AC3E}">
        <p14:creationId xmlns:p14="http://schemas.microsoft.com/office/powerpoint/2010/main" val="11148006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574;p50" descr="Picture 3">
            <a:extLst>
              <a:ext uri="{FF2B5EF4-FFF2-40B4-BE49-F238E27FC236}">
                <a16:creationId xmlns:a16="http://schemas.microsoft.com/office/drawing/2014/main" id="{D3090175-1486-F403-DF4D-A1011B54BE66}"/>
              </a:ext>
            </a:extLst>
          </p:cNvPr>
          <p:cNvPicPr preferRelativeResize="0"/>
          <p:nvPr/>
        </p:nvPicPr>
        <p:blipFill rotWithShape="1">
          <a:blip r:embed="rId2">
            <a:alphaModFix/>
          </a:blip>
          <a:srcRect/>
          <a:stretch/>
        </p:blipFill>
        <p:spPr>
          <a:xfrm>
            <a:off x="1727473" y="159417"/>
            <a:ext cx="8737054" cy="6539165"/>
          </a:xfrm>
          <a:prstGeom prst="rect">
            <a:avLst/>
          </a:prstGeom>
          <a:noFill/>
          <a:ln>
            <a:noFill/>
          </a:ln>
        </p:spPr>
      </p:pic>
    </p:spTree>
    <p:extLst>
      <p:ext uri="{BB962C8B-B14F-4D97-AF65-F5344CB8AC3E}">
        <p14:creationId xmlns:p14="http://schemas.microsoft.com/office/powerpoint/2010/main" val="14541987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2404248-F081-0833-0B68-81FE2D7A3AFE}"/>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1398" t="14740" r="42118"/>
          <a:stretch/>
        </p:blipFill>
        <p:spPr>
          <a:xfrm flipH="1">
            <a:off x="6646986" y="-1"/>
            <a:ext cx="6584139" cy="6867557"/>
          </a:xfrm>
          <a:prstGeom prst="rect">
            <a:avLst/>
          </a:prstGeom>
        </p:spPr>
      </p:pic>
      <p:pic>
        <p:nvPicPr>
          <p:cNvPr id="10" name="Picture 9" descr="A person holding a map&#10;&#10;Description automatically generated">
            <a:extLst>
              <a:ext uri="{FF2B5EF4-FFF2-40B4-BE49-F238E27FC236}">
                <a16:creationId xmlns:a16="http://schemas.microsoft.com/office/drawing/2014/main" id="{0677AFEB-7C61-CDC2-994E-DB46E6740592}"/>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0"/>
                    </a14:imgEffect>
                  </a14:imgLayer>
                </a14:imgProps>
              </a:ext>
            </a:extLst>
          </a:blip>
          <a:srcRect l="46405" t="21527" r="4820" b="1999"/>
          <a:stretch/>
        </p:blipFill>
        <p:spPr>
          <a:xfrm>
            <a:off x="6646986" y="-3"/>
            <a:ext cx="6570249" cy="6867557"/>
          </a:xfrm>
          <a:prstGeom prst="rect">
            <a:avLst/>
          </a:prstGeom>
        </p:spPr>
      </p:pic>
      <p:sp>
        <p:nvSpPr>
          <p:cNvPr id="4" name="Rectangle 3">
            <a:extLst>
              <a:ext uri="{FF2B5EF4-FFF2-40B4-BE49-F238E27FC236}">
                <a16:creationId xmlns:a16="http://schemas.microsoft.com/office/drawing/2014/main" id="{C29DE289-689A-DFCA-7D9B-1B37B7736680}"/>
              </a:ext>
            </a:extLst>
          </p:cNvPr>
          <p:cNvSpPr/>
          <p:nvPr/>
        </p:nvSpPr>
        <p:spPr>
          <a:xfrm rot="5400000">
            <a:off x="3134760" y="3345776"/>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42276920-C7A0-45DA-98C6-BD8E913DB4D0}"/>
              </a:ext>
            </a:extLst>
          </p:cNvPr>
          <p:cNvSpPr txBox="1">
            <a:spLocks/>
          </p:cNvSpPr>
          <p:nvPr/>
        </p:nvSpPr>
        <p:spPr>
          <a:xfrm>
            <a:off x="706379"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r>
              <a:rPr lang="en-US" sz="5000" dirty="0">
                <a:latin typeface="Arial Black" panose="020B0604020202020204" pitchFamily="34" charset="0"/>
                <a:cs typeface="Arial Black" panose="020B0604020202020204" pitchFamily="34" charset="0"/>
              </a:rPr>
              <a:t>STEP 2:</a:t>
            </a:r>
          </a:p>
        </p:txBody>
      </p:sp>
      <p:sp>
        <p:nvSpPr>
          <p:cNvPr id="13" name="Content Placeholder 2">
            <a:extLst>
              <a:ext uri="{FF2B5EF4-FFF2-40B4-BE49-F238E27FC236}">
                <a16:creationId xmlns:a16="http://schemas.microsoft.com/office/drawing/2014/main" id="{A0B9DE0E-C37E-9006-5147-A5CAC5C71D26}"/>
              </a:ext>
            </a:extLst>
          </p:cNvPr>
          <p:cNvSpPr txBox="1">
            <a:spLocks/>
          </p:cNvSpPr>
          <p:nvPr/>
        </p:nvSpPr>
        <p:spPr>
          <a:xfrm>
            <a:off x="706379" y="1977939"/>
            <a:ext cx="5005090" cy="382930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US" sz="6000" dirty="0">
              <a:solidFill>
                <a:srgbClr val="E2B034"/>
              </a:solidFill>
            </a:endParaRPr>
          </a:p>
          <a:p>
            <a:pPr marL="0" indent="0">
              <a:buFont typeface="Arial" panose="020B0604020202020204" pitchFamily="34" charset="0"/>
              <a:buNone/>
            </a:pPr>
            <a:r>
              <a:rPr lang="en-US" sz="4300" b="1" dirty="0">
                <a:solidFill>
                  <a:schemeClr val="accent1"/>
                </a:solidFill>
                <a:latin typeface="Arial Black" panose="020B0604020202020204" pitchFamily="34" charset="0"/>
                <a:cs typeface="Arial Black" panose="020B0604020202020204" pitchFamily="34" charset="0"/>
              </a:rPr>
              <a:t>BUILD YOUR INCOME PLAN</a:t>
            </a:r>
          </a:p>
        </p:txBody>
      </p:sp>
    </p:spTree>
    <p:extLst>
      <p:ext uri="{BB962C8B-B14F-4D97-AF65-F5344CB8AC3E}">
        <p14:creationId xmlns:p14="http://schemas.microsoft.com/office/powerpoint/2010/main" val="662826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379938" y="1827697"/>
            <a:ext cx="11518985" cy="2120167"/>
          </a:xfrm>
        </p:spPr>
        <p:txBody>
          <a:bodyPr>
            <a:normAutofit/>
          </a:bodyPr>
          <a:lstStyle/>
          <a:p>
            <a:pPr algn="ctr"/>
            <a:r>
              <a:rPr lang="en-US" sz="5000" dirty="0">
                <a:latin typeface="Arial Black" panose="020B0604020202020204" pitchFamily="34" charset="0"/>
                <a:cs typeface="Arial Black" panose="020B0604020202020204" pitchFamily="34" charset="0"/>
              </a:rPr>
              <a:t>RETIREMENT IS </a:t>
            </a:r>
            <a:r>
              <a:rPr lang="en-US" sz="5000" dirty="0">
                <a:solidFill>
                  <a:schemeClr val="accent1"/>
                </a:solidFill>
                <a:latin typeface="Arial Black" panose="020B0604020202020204" pitchFamily="34" charset="0"/>
                <a:cs typeface="Arial Black" panose="020B0604020202020204" pitchFamily="34" charset="0"/>
              </a:rPr>
              <a:t>NOT</a:t>
            </a:r>
            <a:r>
              <a:rPr lang="en-US" sz="5000" dirty="0">
                <a:latin typeface="Arial Black" panose="020B0604020202020204" pitchFamily="34" charset="0"/>
                <a:cs typeface="Arial Black" panose="020B0604020202020204" pitchFamily="34" charset="0"/>
              </a:rPr>
              <a:t> ABOUT </a:t>
            </a:r>
            <a:br>
              <a:rPr lang="en-US" sz="5000" dirty="0">
                <a:latin typeface="Arial Black" panose="020B0604020202020204" pitchFamily="34" charset="0"/>
                <a:cs typeface="Arial Black" panose="020B0604020202020204" pitchFamily="34" charset="0"/>
              </a:rPr>
            </a:br>
            <a:r>
              <a:rPr lang="en-US" sz="5000" dirty="0">
                <a:latin typeface="Arial Black" panose="020B0604020202020204" pitchFamily="34" charset="0"/>
                <a:cs typeface="Arial Black" panose="020B0604020202020204" pitchFamily="34" charset="0"/>
              </a:rPr>
              <a:t>NET WORTH</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11" name="TextBox 1">
            <a:extLst>
              <a:ext uri="{FF2B5EF4-FFF2-40B4-BE49-F238E27FC236}">
                <a16:creationId xmlns:a16="http://schemas.microsoft.com/office/drawing/2014/main" id="{F41DDEA0-0541-D57E-EB6C-3FA7448C6C74}"/>
              </a:ext>
            </a:extLst>
          </p:cNvPr>
          <p:cNvSpPr txBox="1"/>
          <p:nvPr/>
        </p:nvSpPr>
        <p:spPr>
          <a:xfrm>
            <a:off x="1905315" y="4165383"/>
            <a:ext cx="8762014" cy="619016"/>
          </a:xfrm>
          <a:prstGeom prst="rect">
            <a:avLst/>
          </a:prstGeom>
          <a:noFill/>
        </p:spPr>
        <p:txBody>
          <a:bodyPr wrap="none" lIns="0" tIns="0" rIns="0" rtlCol="0">
            <a:spAutoFit/>
          </a:bodyPr>
          <a:lstStyle/>
          <a:p>
            <a:pPr algn="ctr">
              <a:lnSpc>
                <a:spcPts val="4219"/>
              </a:lnSpc>
            </a:pPr>
            <a:r>
              <a:rPr lang="en-US" altLang="zh-CN" sz="5000" b="1" dirty="0">
                <a:solidFill>
                  <a:schemeClr val="bg1"/>
                </a:solidFill>
                <a:latin typeface="Arial Black" panose="020B0604020202020204" pitchFamily="34" charset="0"/>
                <a:cs typeface="Arial Black" panose="020B0604020202020204" pitchFamily="34" charset="0"/>
              </a:rPr>
              <a:t>IT’S ALL ABOUT </a:t>
            </a:r>
            <a:r>
              <a:rPr lang="en-US" altLang="zh-CN" sz="5000" b="1" dirty="0">
                <a:solidFill>
                  <a:schemeClr val="accent1"/>
                </a:solidFill>
                <a:latin typeface="Arial Black" panose="020B0604020202020204" pitchFamily="34" charset="0"/>
                <a:cs typeface="Arial Black" panose="020B0604020202020204" pitchFamily="34" charset="0"/>
              </a:rPr>
              <a:t>INCOME</a:t>
            </a:r>
          </a:p>
        </p:txBody>
      </p:sp>
      <p:sp>
        <p:nvSpPr>
          <p:cNvPr id="4" name="Rectangle 3">
            <a:extLst>
              <a:ext uri="{FF2B5EF4-FFF2-40B4-BE49-F238E27FC236}">
                <a16:creationId xmlns:a16="http://schemas.microsoft.com/office/drawing/2014/main" id="{8E384700-453C-EFCE-AFDE-C8FED9C09DDC}"/>
              </a:ext>
            </a:extLst>
          </p:cNvPr>
          <p:cNvSpPr/>
          <p:nvPr/>
        </p:nvSpPr>
        <p:spPr>
          <a:xfrm>
            <a:off x="1596498" y="566088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83428A1-195E-C0B6-A19E-3EBFD3DFA8ED}"/>
              </a:ext>
            </a:extLst>
          </p:cNvPr>
          <p:cNvSpPr/>
          <p:nvPr/>
        </p:nvSpPr>
        <p:spPr>
          <a:xfrm>
            <a:off x="1596498" y="104105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7496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7D1B2B-F259-3339-4806-B8FF355FF167}"/>
            </a:ext>
          </a:extLst>
        </p:cNvPr>
        <p:cNvGrpSpPr/>
        <p:nvPr/>
      </p:nvGrpSpPr>
      <p:grpSpPr>
        <a:xfrm>
          <a:off x="0" y="0"/>
          <a:ext cx="0" cy="0"/>
          <a:chOff x="0" y="0"/>
          <a:chExt cx="0" cy="0"/>
        </a:xfrm>
      </p:grpSpPr>
      <p:pic>
        <p:nvPicPr>
          <p:cNvPr id="3" name="Picture 2" descr="A mountain covered in snow&#10;&#10;Description automatically generated with low confidence">
            <a:extLst>
              <a:ext uri="{FF2B5EF4-FFF2-40B4-BE49-F238E27FC236}">
                <a16:creationId xmlns:a16="http://schemas.microsoft.com/office/drawing/2014/main" id="{95EB3280-860D-9F96-81FE-987545E75544}"/>
              </a:ext>
            </a:extLst>
          </p:cNvPr>
          <p:cNvPicPr>
            <a:picLocks noChangeAspect="1"/>
          </p:cNvPicPr>
          <p:nvPr/>
        </p:nvPicPr>
        <p:blipFill>
          <a:blip r:embed="rId3"/>
          <a:stretch>
            <a:fillRect/>
          </a:stretch>
        </p:blipFill>
        <p:spPr>
          <a:xfrm>
            <a:off x="0" y="-14241"/>
            <a:ext cx="12192000" cy="6872241"/>
          </a:xfrm>
          <a:prstGeom prst="rect">
            <a:avLst/>
          </a:prstGeom>
        </p:spPr>
      </p:pic>
      <p:sp>
        <p:nvSpPr>
          <p:cNvPr id="6" name="TextBox 5">
            <a:extLst>
              <a:ext uri="{FF2B5EF4-FFF2-40B4-BE49-F238E27FC236}">
                <a16:creationId xmlns:a16="http://schemas.microsoft.com/office/drawing/2014/main" id="{B49807C2-5DC2-9855-22D0-792D441AB2B8}"/>
              </a:ext>
            </a:extLst>
          </p:cNvPr>
          <p:cNvSpPr txBox="1"/>
          <p:nvPr/>
        </p:nvSpPr>
        <p:spPr>
          <a:xfrm>
            <a:off x="2609385" y="211682"/>
            <a:ext cx="6973230" cy="646331"/>
          </a:xfrm>
          <a:prstGeom prst="rect">
            <a:avLst/>
          </a:prstGeom>
          <a:noFill/>
        </p:spPr>
        <p:txBody>
          <a:bodyPr wrap="square" rtlCol="0">
            <a:spAutoFit/>
          </a:bodyPr>
          <a:lstStyle/>
          <a:p>
            <a:pPr algn="ctr"/>
            <a:r>
              <a:rPr lang="en-US" sz="3600" dirty="0">
                <a:ln w="0"/>
                <a:solidFill>
                  <a:schemeClr val="accent1">
                    <a:lumMod val="50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Your Financial Life</a:t>
            </a:r>
          </a:p>
        </p:txBody>
      </p:sp>
      <p:sp>
        <p:nvSpPr>
          <p:cNvPr id="7" name="TextBox 6">
            <a:extLst>
              <a:ext uri="{FF2B5EF4-FFF2-40B4-BE49-F238E27FC236}">
                <a16:creationId xmlns:a16="http://schemas.microsoft.com/office/drawing/2014/main" id="{86E51FBA-3800-28EF-E8ED-D401F2250895}"/>
              </a:ext>
            </a:extLst>
          </p:cNvPr>
          <p:cNvSpPr txBox="1"/>
          <p:nvPr/>
        </p:nvSpPr>
        <p:spPr>
          <a:xfrm>
            <a:off x="747132" y="1550019"/>
            <a:ext cx="3334214" cy="523220"/>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2800" dirty="0">
                <a:latin typeface="Arial" panose="020B0604020202020204" pitchFamily="34" charset="0"/>
                <a:cs typeface="Arial" panose="020B0604020202020204" pitchFamily="34" charset="0"/>
              </a:rPr>
              <a:t>ACCUMULATION</a:t>
            </a:r>
          </a:p>
        </p:txBody>
      </p:sp>
      <p:sp>
        <p:nvSpPr>
          <p:cNvPr id="10" name="TextBox 9">
            <a:extLst>
              <a:ext uri="{FF2B5EF4-FFF2-40B4-BE49-F238E27FC236}">
                <a16:creationId xmlns:a16="http://schemas.microsoft.com/office/drawing/2014/main" id="{05CA0167-A82E-EA2D-3266-695D7C3E660A}"/>
              </a:ext>
            </a:extLst>
          </p:cNvPr>
          <p:cNvSpPr txBox="1"/>
          <p:nvPr/>
        </p:nvSpPr>
        <p:spPr>
          <a:xfrm>
            <a:off x="8110654" y="1550019"/>
            <a:ext cx="3334214" cy="523220"/>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2800" dirty="0">
                <a:latin typeface="Arial" panose="020B0604020202020204" pitchFamily="34" charset="0"/>
                <a:cs typeface="Arial" panose="020B0604020202020204" pitchFamily="34" charset="0"/>
              </a:rPr>
              <a:t>DISTRIBUTION</a:t>
            </a:r>
          </a:p>
        </p:txBody>
      </p:sp>
      <p:sp>
        <p:nvSpPr>
          <p:cNvPr id="17" name="TextBox 16">
            <a:extLst>
              <a:ext uri="{FF2B5EF4-FFF2-40B4-BE49-F238E27FC236}">
                <a16:creationId xmlns:a16="http://schemas.microsoft.com/office/drawing/2014/main" id="{B3419C90-B2D7-AFDA-9933-63FFD1098FC5}"/>
              </a:ext>
            </a:extLst>
          </p:cNvPr>
          <p:cNvSpPr txBox="1"/>
          <p:nvPr/>
        </p:nvSpPr>
        <p:spPr>
          <a:xfrm>
            <a:off x="1282390" y="2430966"/>
            <a:ext cx="2263697" cy="379141"/>
          </a:xfrm>
          <a:prstGeom prst="rect">
            <a:avLst/>
          </a:prstGeom>
          <a:solidFill>
            <a:srgbClr val="FF0000"/>
          </a:solidFill>
        </p:spPr>
        <p:txBody>
          <a:bodyPr wrap="square" rtlCol="0">
            <a:spAutoFit/>
          </a:bodyPr>
          <a:lstStyle/>
          <a:p>
            <a:pPr algn="ctr"/>
            <a:r>
              <a:rPr lang="en-US" dirty="0">
                <a:solidFill>
                  <a:schemeClr val="bg1"/>
                </a:solidFill>
                <a:latin typeface="Calibri" panose="020F0502020204030204" pitchFamily="34" charset="0"/>
                <a:cs typeface="Calibri" panose="020F0502020204030204" pitchFamily="34" charset="0"/>
              </a:rPr>
              <a:t>SAVING ENOUGH</a:t>
            </a:r>
          </a:p>
        </p:txBody>
      </p:sp>
      <p:sp>
        <p:nvSpPr>
          <p:cNvPr id="18" name="TextBox 17">
            <a:extLst>
              <a:ext uri="{FF2B5EF4-FFF2-40B4-BE49-F238E27FC236}">
                <a16:creationId xmlns:a16="http://schemas.microsoft.com/office/drawing/2014/main" id="{7B126E34-6F47-3A82-20E8-56A916DAA8BD}"/>
              </a:ext>
            </a:extLst>
          </p:cNvPr>
          <p:cNvSpPr txBox="1"/>
          <p:nvPr/>
        </p:nvSpPr>
        <p:spPr>
          <a:xfrm>
            <a:off x="8748131" y="2422273"/>
            <a:ext cx="2598233" cy="379141"/>
          </a:xfrm>
          <a:prstGeom prst="rect">
            <a:avLst/>
          </a:prstGeom>
          <a:solidFill>
            <a:srgbClr val="FF0000"/>
          </a:solidFill>
        </p:spPr>
        <p:txBody>
          <a:bodyPr wrap="square" rtlCol="0">
            <a:spAutoFit/>
          </a:bodyPr>
          <a:lstStyle/>
          <a:p>
            <a:pPr algn="ctr"/>
            <a:r>
              <a:rPr lang="en-US" dirty="0">
                <a:solidFill>
                  <a:schemeClr val="bg1"/>
                </a:solidFill>
                <a:latin typeface="Calibri" panose="020F0502020204030204" pitchFamily="34" charset="0"/>
                <a:cs typeface="Calibri" panose="020F0502020204030204" pitchFamily="34" charset="0"/>
              </a:rPr>
              <a:t>MARKET RISK</a:t>
            </a:r>
          </a:p>
        </p:txBody>
      </p:sp>
      <p:sp>
        <p:nvSpPr>
          <p:cNvPr id="19" name="TextBox 18">
            <a:extLst>
              <a:ext uri="{FF2B5EF4-FFF2-40B4-BE49-F238E27FC236}">
                <a16:creationId xmlns:a16="http://schemas.microsoft.com/office/drawing/2014/main" id="{77D640FA-FF41-027B-050D-21E3DB4F0790}"/>
              </a:ext>
            </a:extLst>
          </p:cNvPr>
          <p:cNvSpPr txBox="1"/>
          <p:nvPr/>
        </p:nvSpPr>
        <p:spPr>
          <a:xfrm>
            <a:off x="8748133" y="2874984"/>
            <a:ext cx="2598233" cy="379141"/>
          </a:xfrm>
          <a:prstGeom prst="rect">
            <a:avLst/>
          </a:prstGeom>
          <a:solidFill>
            <a:srgbClr val="FF0000"/>
          </a:solidFill>
        </p:spPr>
        <p:txBody>
          <a:bodyPr wrap="square" rtlCol="0">
            <a:spAutoFit/>
          </a:bodyPr>
          <a:lstStyle/>
          <a:p>
            <a:pPr algn="ctr"/>
            <a:r>
              <a:rPr lang="en-US" dirty="0">
                <a:solidFill>
                  <a:schemeClr val="bg1"/>
                </a:solidFill>
                <a:latin typeface="Calibri" panose="020F0502020204030204" pitchFamily="34" charset="0"/>
                <a:cs typeface="Calibri" panose="020F0502020204030204" pitchFamily="34" charset="0"/>
              </a:rPr>
              <a:t>TAXES</a:t>
            </a:r>
          </a:p>
        </p:txBody>
      </p:sp>
      <p:sp>
        <p:nvSpPr>
          <p:cNvPr id="20" name="TextBox 19">
            <a:extLst>
              <a:ext uri="{FF2B5EF4-FFF2-40B4-BE49-F238E27FC236}">
                <a16:creationId xmlns:a16="http://schemas.microsoft.com/office/drawing/2014/main" id="{D21058C0-3846-3DEF-3120-484A0526770E}"/>
              </a:ext>
            </a:extLst>
          </p:cNvPr>
          <p:cNvSpPr txBox="1"/>
          <p:nvPr/>
        </p:nvSpPr>
        <p:spPr>
          <a:xfrm>
            <a:off x="8748133" y="3327695"/>
            <a:ext cx="2598234" cy="369332"/>
          </a:xfrm>
          <a:prstGeom prst="rect">
            <a:avLst/>
          </a:prstGeom>
          <a:solidFill>
            <a:srgbClr val="FF0000"/>
          </a:solidFill>
        </p:spPr>
        <p:txBody>
          <a:bodyPr wrap="square" rtlCol="0">
            <a:spAutoFit/>
          </a:bodyPr>
          <a:lstStyle/>
          <a:p>
            <a:pPr algn="ctr"/>
            <a:r>
              <a:rPr lang="en-US" dirty="0">
                <a:solidFill>
                  <a:schemeClr val="bg1"/>
                </a:solidFill>
                <a:latin typeface="Calibri" panose="020F0502020204030204" pitchFamily="34" charset="0"/>
                <a:cs typeface="Calibri" panose="020F0502020204030204" pitchFamily="34" charset="0"/>
              </a:rPr>
              <a:t>SEQUENCE OF RETURNS</a:t>
            </a:r>
          </a:p>
        </p:txBody>
      </p:sp>
      <p:sp>
        <p:nvSpPr>
          <p:cNvPr id="21" name="TextBox 20">
            <a:extLst>
              <a:ext uri="{FF2B5EF4-FFF2-40B4-BE49-F238E27FC236}">
                <a16:creationId xmlns:a16="http://schemas.microsoft.com/office/drawing/2014/main" id="{092D74C9-88EE-95CC-1DDD-7D0E22B87AF3}"/>
              </a:ext>
            </a:extLst>
          </p:cNvPr>
          <p:cNvSpPr txBox="1"/>
          <p:nvPr/>
        </p:nvSpPr>
        <p:spPr>
          <a:xfrm>
            <a:off x="8748132" y="3780406"/>
            <a:ext cx="2598234" cy="379141"/>
          </a:xfrm>
          <a:prstGeom prst="rect">
            <a:avLst/>
          </a:prstGeom>
          <a:solidFill>
            <a:srgbClr val="FF0000"/>
          </a:solidFill>
        </p:spPr>
        <p:txBody>
          <a:bodyPr wrap="square" rtlCol="0">
            <a:spAutoFit/>
          </a:bodyPr>
          <a:lstStyle/>
          <a:p>
            <a:pPr algn="ctr"/>
            <a:r>
              <a:rPr lang="en-US" dirty="0">
                <a:solidFill>
                  <a:schemeClr val="bg1"/>
                </a:solidFill>
                <a:latin typeface="Calibri" panose="020F0502020204030204" pitchFamily="34" charset="0"/>
                <a:cs typeface="Calibri" panose="020F0502020204030204" pitchFamily="34" charset="0"/>
              </a:rPr>
              <a:t>SURVIVORSHIP</a:t>
            </a:r>
          </a:p>
        </p:txBody>
      </p:sp>
      <p:sp>
        <p:nvSpPr>
          <p:cNvPr id="22" name="TextBox 21">
            <a:extLst>
              <a:ext uri="{FF2B5EF4-FFF2-40B4-BE49-F238E27FC236}">
                <a16:creationId xmlns:a16="http://schemas.microsoft.com/office/drawing/2014/main" id="{CBE2C150-BA29-FFEF-BAE0-30A94D863B1A}"/>
              </a:ext>
            </a:extLst>
          </p:cNvPr>
          <p:cNvSpPr txBox="1"/>
          <p:nvPr/>
        </p:nvSpPr>
        <p:spPr>
          <a:xfrm>
            <a:off x="8748132" y="4233117"/>
            <a:ext cx="2598234" cy="379141"/>
          </a:xfrm>
          <a:prstGeom prst="rect">
            <a:avLst/>
          </a:prstGeom>
          <a:solidFill>
            <a:srgbClr val="FF0000"/>
          </a:solidFill>
        </p:spPr>
        <p:txBody>
          <a:bodyPr wrap="square" rtlCol="0">
            <a:spAutoFit/>
          </a:bodyPr>
          <a:lstStyle/>
          <a:p>
            <a:pPr algn="ctr"/>
            <a:r>
              <a:rPr lang="en-US" dirty="0">
                <a:solidFill>
                  <a:schemeClr val="bg1"/>
                </a:solidFill>
                <a:latin typeface="Calibri" panose="020F0502020204030204" pitchFamily="34" charset="0"/>
                <a:cs typeface="Calibri" panose="020F0502020204030204" pitchFamily="34" charset="0"/>
              </a:rPr>
              <a:t>LONGEVITY</a:t>
            </a:r>
          </a:p>
        </p:txBody>
      </p:sp>
      <p:sp>
        <p:nvSpPr>
          <p:cNvPr id="24" name="TextBox 23">
            <a:extLst>
              <a:ext uri="{FF2B5EF4-FFF2-40B4-BE49-F238E27FC236}">
                <a16:creationId xmlns:a16="http://schemas.microsoft.com/office/drawing/2014/main" id="{7D147493-BCB0-E079-2281-C25DC6650AB2}"/>
              </a:ext>
            </a:extLst>
          </p:cNvPr>
          <p:cNvSpPr txBox="1"/>
          <p:nvPr/>
        </p:nvSpPr>
        <p:spPr>
          <a:xfrm>
            <a:off x="4484651" y="5224345"/>
            <a:ext cx="3222698" cy="769441"/>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4400" dirty="0">
                <a:latin typeface="Arial" panose="020B0604020202020204" pitchFamily="34" charset="0"/>
                <a:cs typeface="Arial" panose="020B0604020202020204" pitchFamily="34" charset="0"/>
              </a:rPr>
              <a:t>R.O.I.</a:t>
            </a:r>
          </a:p>
        </p:txBody>
      </p:sp>
      <p:sp>
        <p:nvSpPr>
          <p:cNvPr id="25" name="Arrow: Left 24">
            <a:extLst>
              <a:ext uri="{FF2B5EF4-FFF2-40B4-BE49-F238E27FC236}">
                <a16:creationId xmlns:a16="http://schemas.microsoft.com/office/drawing/2014/main" id="{3611484C-25D7-57E6-DF73-1DB985894A82}"/>
              </a:ext>
            </a:extLst>
          </p:cNvPr>
          <p:cNvSpPr/>
          <p:nvPr/>
        </p:nvSpPr>
        <p:spPr>
          <a:xfrm>
            <a:off x="3334215" y="5419498"/>
            <a:ext cx="959005" cy="379141"/>
          </a:xfrm>
          <a:prstGeom prst="leftArrow">
            <a:avLst/>
          </a:prstGeom>
          <a:solidFill>
            <a:srgbClr val="0070C0"/>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Box 26">
            <a:extLst>
              <a:ext uri="{FF2B5EF4-FFF2-40B4-BE49-F238E27FC236}">
                <a16:creationId xmlns:a16="http://schemas.microsoft.com/office/drawing/2014/main" id="{583B94EB-7F7E-F97E-71E0-D0D18D9A0891}"/>
              </a:ext>
            </a:extLst>
          </p:cNvPr>
          <p:cNvSpPr txBox="1"/>
          <p:nvPr/>
        </p:nvSpPr>
        <p:spPr>
          <a:xfrm>
            <a:off x="544550" y="4916570"/>
            <a:ext cx="2598234" cy="1384995"/>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2800" dirty="0">
                <a:latin typeface="Arial" panose="020B0604020202020204" pitchFamily="34" charset="0"/>
                <a:cs typeface="Arial" panose="020B0604020202020204" pitchFamily="34" charset="0"/>
              </a:rPr>
              <a:t>RETURN</a:t>
            </a:r>
          </a:p>
          <a:p>
            <a:pPr algn="ctr"/>
            <a:r>
              <a:rPr lang="en-US" sz="2800" dirty="0">
                <a:latin typeface="Arial" panose="020B0604020202020204" pitchFamily="34" charset="0"/>
                <a:cs typeface="Arial" panose="020B0604020202020204" pitchFamily="34" charset="0"/>
              </a:rPr>
              <a:t>ON</a:t>
            </a:r>
          </a:p>
          <a:p>
            <a:pPr algn="ctr"/>
            <a:r>
              <a:rPr lang="en-US" sz="2800" dirty="0">
                <a:latin typeface="Arial" panose="020B0604020202020204" pitchFamily="34" charset="0"/>
                <a:cs typeface="Arial" panose="020B0604020202020204" pitchFamily="34" charset="0"/>
              </a:rPr>
              <a:t>INVESTMENT</a:t>
            </a:r>
          </a:p>
        </p:txBody>
      </p:sp>
      <p:sp>
        <p:nvSpPr>
          <p:cNvPr id="28" name="TextBox 27">
            <a:extLst>
              <a:ext uri="{FF2B5EF4-FFF2-40B4-BE49-F238E27FC236}">
                <a16:creationId xmlns:a16="http://schemas.microsoft.com/office/drawing/2014/main" id="{D45EDDFE-41B3-7ECF-7E20-584E1AEF8217}"/>
              </a:ext>
            </a:extLst>
          </p:cNvPr>
          <p:cNvSpPr txBox="1"/>
          <p:nvPr/>
        </p:nvSpPr>
        <p:spPr>
          <a:xfrm>
            <a:off x="9049216" y="4916570"/>
            <a:ext cx="2598234" cy="1384995"/>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2800" dirty="0">
                <a:solidFill>
                  <a:schemeClr val="bg1"/>
                </a:solidFill>
                <a:latin typeface="Arial" panose="020B0604020202020204" pitchFamily="34" charset="0"/>
                <a:cs typeface="Arial" panose="020B0604020202020204" pitchFamily="34" charset="0"/>
              </a:rPr>
              <a:t>RELIABILITY</a:t>
            </a:r>
          </a:p>
          <a:p>
            <a:pPr algn="ctr"/>
            <a:r>
              <a:rPr lang="en-US" sz="2800" dirty="0">
                <a:solidFill>
                  <a:schemeClr val="bg1"/>
                </a:solidFill>
                <a:latin typeface="Arial" panose="020B0604020202020204" pitchFamily="34" charset="0"/>
                <a:cs typeface="Arial" panose="020B0604020202020204" pitchFamily="34" charset="0"/>
              </a:rPr>
              <a:t>OF</a:t>
            </a:r>
          </a:p>
          <a:p>
            <a:pPr algn="ctr"/>
            <a:r>
              <a:rPr lang="en-US" sz="2800" dirty="0">
                <a:solidFill>
                  <a:schemeClr val="bg1"/>
                </a:solidFill>
                <a:latin typeface="Arial" panose="020B0604020202020204" pitchFamily="34" charset="0"/>
                <a:cs typeface="Arial" panose="020B0604020202020204" pitchFamily="34" charset="0"/>
              </a:rPr>
              <a:t>INCOME</a:t>
            </a:r>
          </a:p>
        </p:txBody>
      </p:sp>
      <p:grpSp>
        <p:nvGrpSpPr>
          <p:cNvPr id="30" name="Group 29">
            <a:extLst>
              <a:ext uri="{FF2B5EF4-FFF2-40B4-BE49-F238E27FC236}">
                <a16:creationId xmlns:a16="http://schemas.microsoft.com/office/drawing/2014/main" id="{B4D2D8DF-CC0B-89D4-0C12-D8FE3D57A918}"/>
              </a:ext>
            </a:extLst>
          </p:cNvPr>
          <p:cNvGrpSpPr/>
          <p:nvPr/>
        </p:nvGrpSpPr>
        <p:grpSpPr>
          <a:xfrm>
            <a:off x="6017941" y="992019"/>
            <a:ext cx="557561" cy="819610"/>
            <a:chOff x="6017941" y="992019"/>
            <a:chExt cx="557561" cy="819610"/>
          </a:xfrm>
        </p:grpSpPr>
        <p:sp>
          <p:nvSpPr>
            <p:cNvPr id="31" name="Wave 30">
              <a:extLst>
                <a:ext uri="{FF2B5EF4-FFF2-40B4-BE49-F238E27FC236}">
                  <a16:creationId xmlns:a16="http://schemas.microsoft.com/office/drawing/2014/main" id="{434BB10E-0215-3DDD-4616-62F066504C05}"/>
                </a:ext>
              </a:extLst>
            </p:cNvPr>
            <p:cNvSpPr/>
            <p:nvPr/>
          </p:nvSpPr>
          <p:spPr>
            <a:xfrm>
              <a:off x="6017941" y="1053570"/>
              <a:ext cx="557561" cy="434897"/>
            </a:xfrm>
            <a:prstGeom prst="wave">
              <a:avLst/>
            </a:prstGeom>
            <a:solidFill>
              <a:srgbClr val="FF0000"/>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136BCCBC-8402-2832-D6CF-2658B0A42BBC}"/>
                </a:ext>
              </a:extLst>
            </p:cNvPr>
            <p:cNvCxnSpPr>
              <a:cxnSpLocks/>
            </p:cNvCxnSpPr>
            <p:nvPr/>
          </p:nvCxnSpPr>
          <p:spPr>
            <a:xfrm>
              <a:off x="6021657" y="1271019"/>
              <a:ext cx="0" cy="540610"/>
            </a:xfrm>
            <a:prstGeom prst="line">
              <a:avLst/>
            </a:prstGeom>
            <a:ln>
              <a:solidFill>
                <a:schemeClr val="accent1">
                  <a:lumMod val="50000"/>
                </a:schemeClr>
              </a:solidFill>
            </a:ln>
          </p:spPr>
          <p:style>
            <a:lnRef idx="2">
              <a:schemeClr val="dk1"/>
            </a:lnRef>
            <a:fillRef idx="0">
              <a:schemeClr val="dk1"/>
            </a:fillRef>
            <a:effectRef idx="1">
              <a:schemeClr val="dk1"/>
            </a:effectRef>
            <a:fontRef idx="minor">
              <a:schemeClr val="tx1"/>
            </a:fontRef>
          </p:style>
        </p:cxnSp>
        <p:sp>
          <p:nvSpPr>
            <p:cNvPr id="33" name="Rectangle 32">
              <a:extLst>
                <a:ext uri="{FF2B5EF4-FFF2-40B4-BE49-F238E27FC236}">
                  <a16:creationId xmlns:a16="http://schemas.microsoft.com/office/drawing/2014/main" id="{E96C8D2A-6A50-52F8-D441-B89EAE4CFF8F}"/>
                </a:ext>
              </a:extLst>
            </p:cNvPr>
            <p:cNvSpPr/>
            <p:nvPr/>
          </p:nvSpPr>
          <p:spPr>
            <a:xfrm>
              <a:off x="6094583" y="992019"/>
              <a:ext cx="404278" cy="523220"/>
            </a:xfrm>
            <a:prstGeom prst="rect">
              <a:avLst/>
            </a:prstGeom>
            <a:noFill/>
            <a:ln>
              <a:noFill/>
            </a:ln>
          </p:spPr>
          <p:txBody>
            <a:bodyPr wrap="none" lIns="91440" tIns="45720" rIns="91440" bIns="45720">
              <a:spAutoFit/>
            </a:bodyPr>
            <a:lstStyle/>
            <a:p>
              <a:pPr algn="ctr"/>
              <a:r>
                <a:rPr lang="en-US" sz="2800" b="1" cap="none" spc="0" dirty="0">
                  <a:ln w="9525">
                    <a:solidFill>
                      <a:schemeClr val="bg1"/>
                    </a:solidFill>
                    <a:prstDash val="solid"/>
                  </a:ln>
                  <a:solidFill>
                    <a:schemeClr val="accent1">
                      <a:lumMod val="50000"/>
                    </a:schemeClr>
                  </a:solidFill>
                  <a:effectLst>
                    <a:outerShdw blurRad="12700" dist="38100" dir="2700000" algn="tl" rotWithShape="0">
                      <a:schemeClr val="bg1">
                        <a:lumMod val="50000"/>
                      </a:schemeClr>
                    </a:outerShdw>
                  </a:effectLst>
                </a:rPr>
                <a:t>R</a:t>
              </a:r>
            </a:p>
          </p:txBody>
        </p:sp>
      </p:grpSp>
      <p:sp>
        <p:nvSpPr>
          <p:cNvPr id="2" name="Arrow: Left 1">
            <a:extLst>
              <a:ext uri="{FF2B5EF4-FFF2-40B4-BE49-F238E27FC236}">
                <a16:creationId xmlns:a16="http://schemas.microsoft.com/office/drawing/2014/main" id="{FCCA1982-2D17-9DE4-469B-AD925A3E9225}"/>
              </a:ext>
            </a:extLst>
          </p:cNvPr>
          <p:cNvSpPr/>
          <p:nvPr/>
        </p:nvSpPr>
        <p:spPr>
          <a:xfrm rot="10800000">
            <a:off x="7898780" y="5419494"/>
            <a:ext cx="959005" cy="379141"/>
          </a:xfrm>
          <a:prstGeom prst="leftArrow">
            <a:avLst/>
          </a:prstGeom>
          <a:solidFill>
            <a:srgbClr val="0070C0"/>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8971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nodeType="clickEffect">
                                  <p:stCondLst>
                                    <p:cond delay="0"/>
                                  </p:stCondLst>
                                  <p:childTnLst>
                                    <p:set>
                                      <p:cBhvr>
                                        <p:cTn id="12" dur="1" fill="hold">
                                          <p:stCondLst>
                                            <p:cond delay="0"/>
                                          </p:stCondLst>
                                        </p:cTn>
                                        <p:tgtEl>
                                          <p:spTgt spid="30"/>
                                        </p:tgtEl>
                                        <p:attrNameLst>
                                          <p:attrName>style.visibility</p:attrName>
                                        </p:attrNameLst>
                                      </p:cBhvr>
                                      <p:to>
                                        <p:strVal val="visible"/>
                                      </p:to>
                                    </p:set>
                                    <p:anim calcmode="lin" valueType="num">
                                      <p:cBhvr additive="base">
                                        <p:cTn id="13" dur="500" fill="hold"/>
                                        <p:tgtEl>
                                          <p:spTgt spid="30"/>
                                        </p:tgtEl>
                                        <p:attrNameLst>
                                          <p:attrName>ppt_x</p:attrName>
                                        </p:attrNameLst>
                                      </p:cBhvr>
                                      <p:tavLst>
                                        <p:tav tm="0">
                                          <p:val>
                                            <p:strVal val="#ppt_x"/>
                                          </p:val>
                                        </p:tav>
                                        <p:tav tm="100000">
                                          <p:val>
                                            <p:strVal val="#ppt_x"/>
                                          </p:val>
                                        </p:tav>
                                      </p:tavLst>
                                    </p:anim>
                                    <p:anim calcmode="lin" valueType="num">
                                      <p:cBhvr additive="base">
                                        <p:cTn id="14" dur="500" fill="hold"/>
                                        <p:tgtEl>
                                          <p:spTgt spid="30"/>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1+#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8"/>
                                        </p:tgtEl>
                                        <p:attrNameLst>
                                          <p:attrName>style.visibility</p:attrName>
                                        </p:attrNameLst>
                                      </p:cBhvr>
                                      <p:to>
                                        <p:strVal val="visible"/>
                                      </p:to>
                                    </p:set>
                                    <p:animEffect transition="in" filter="fade">
                                      <p:cBhvr>
                                        <p:cTn id="30" dur="500"/>
                                        <p:tgtEl>
                                          <p:spTgt spid="18"/>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9"/>
                                        </p:tgtEl>
                                        <p:attrNameLst>
                                          <p:attrName>style.visibility</p:attrName>
                                        </p:attrNameLst>
                                      </p:cBhvr>
                                      <p:to>
                                        <p:strVal val="visible"/>
                                      </p:to>
                                    </p:set>
                                    <p:animEffect transition="in" filter="fade">
                                      <p:cBhvr>
                                        <p:cTn id="35" dur="500"/>
                                        <p:tgtEl>
                                          <p:spTgt spid="19"/>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500"/>
                                        <p:tgtEl>
                                          <p:spTgt spid="20"/>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1"/>
                                        </p:tgtEl>
                                        <p:attrNameLst>
                                          <p:attrName>style.visibility</p:attrName>
                                        </p:attrNameLst>
                                      </p:cBhvr>
                                      <p:to>
                                        <p:strVal val="visible"/>
                                      </p:to>
                                    </p:set>
                                    <p:animEffect transition="in" filter="fade">
                                      <p:cBhvr>
                                        <p:cTn id="45" dur="500"/>
                                        <p:tgtEl>
                                          <p:spTgt spid="21"/>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22"/>
                                        </p:tgtEl>
                                        <p:attrNameLst>
                                          <p:attrName>style.visibility</p:attrName>
                                        </p:attrNameLst>
                                      </p:cBhvr>
                                      <p:to>
                                        <p:strVal val="visible"/>
                                      </p:to>
                                    </p:set>
                                    <p:animEffect transition="in" filter="fade">
                                      <p:cBhvr>
                                        <p:cTn id="50" dur="500"/>
                                        <p:tgtEl>
                                          <p:spTgt spid="22"/>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4"/>
                                        </p:tgtEl>
                                        <p:attrNameLst>
                                          <p:attrName>style.visibility</p:attrName>
                                        </p:attrNameLst>
                                      </p:cBhvr>
                                      <p:to>
                                        <p:strVal val="visible"/>
                                      </p:to>
                                    </p:set>
                                    <p:animEffect transition="in" filter="fade">
                                      <p:cBhvr>
                                        <p:cTn id="55" dur="500"/>
                                        <p:tgtEl>
                                          <p:spTgt spid="24"/>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2" fill="hold" grpId="0" nodeType="clickEffect">
                                  <p:stCondLst>
                                    <p:cond delay="0"/>
                                  </p:stCondLst>
                                  <p:childTnLst>
                                    <p:set>
                                      <p:cBhvr>
                                        <p:cTn id="59" dur="1" fill="hold">
                                          <p:stCondLst>
                                            <p:cond delay="0"/>
                                          </p:stCondLst>
                                        </p:cTn>
                                        <p:tgtEl>
                                          <p:spTgt spid="25"/>
                                        </p:tgtEl>
                                        <p:attrNameLst>
                                          <p:attrName>style.visibility</p:attrName>
                                        </p:attrNameLst>
                                      </p:cBhvr>
                                      <p:to>
                                        <p:strVal val="visible"/>
                                      </p:to>
                                    </p:set>
                                    <p:animEffect transition="in" filter="wipe(right)">
                                      <p:cBhvr>
                                        <p:cTn id="60" dur="500"/>
                                        <p:tgtEl>
                                          <p:spTgt spid="25"/>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7"/>
                                        </p:tgtEl>
                                        <p:attrNameLst>
                                          <p:attrName>style.visibility</p:attrName>
                                        </p:attrNameLst>
                                      </p:cBhvr>
                                      <p:to>
                                        <p:strVal val="visible"/>
                                      </p:to>
                                    </p:set>
                                    <p:animEffect transition="in" filter="fade">
                                      <p:cBhvr>
                                        <p:cTn id="63" dur="500"/>
                                        <p:tgtEl>
                                          <p:spTgt spid="27"/>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8" fill="hold" grpId="0" nodeType="clickEffect">
                                  <p:stCondLst>
                                    <p:cond delay="0"/>
                                  </p:stCondLst>
                                  <p:childTnLst>
                                    <p:set>
                                      <p:cBhvr>
                                        <p:cTn id="67" dur="1" fill="hold">
                                          <p:stCondLst>
                                            <p:cond delay="0"/>
                                          </p:stCondLst>
                                        </p:cTn>
                                        <p:tgtEl>
                                          <p:spTgt spid="2"/>
                                        </p:tgtEl>
                                        <p:attrNameLst>
                                          <p:attrName>style.visibility</p:attrName>
                                        </p:attrNameLst>
                                      </p:cBhvr>
                                      <p:to>
                                        <p:strVal val="visible"/>
                                      </p:to>
                                    </p:set>
                                    <p:animEffect transition="in" filter="wipe(left)">
                                      <p:cBhvr>
                                        <p:cTn id="68" dur="500"/>
                                        <p:tgtEl>
                                          <p:spTgt spid="2"/>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8"/>
                                        </p:tgtEl>
                                        <p:attrNameLst>
                                          <p:attrName>style.visibility</p:attrName>
                                        </p:attrNameLst>
                                      </p:cBhvr>
                                      <p:to>
                                        <p:strVal val="visible"/>
                                      </p:to>
                                    </p:set>
                                    <p:animEffect transition="in" filter="fade">
                                      <p:cBhvr>
                                        <p:cTn id="71"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7" grpId="0" animBg="1"/>
      <p:bldP spid="18" grpId="0" animBg="1"/>
      <p:bldP spid="19" grpId="0" animBg="1"/>
      <p:bldP spid="20" grpId="0" animBg="1"/>
      <p:bldP spid="21" grpId="0" animBg="1"/>
      <p:bldP spid="22" grpId="0" animBg="1"/>
      <p:bldP spid="24" grpId="0" animBg="1"/>
      <p:bldP spid="25" grpId="0" animBg="1"/>
      <p:bldP spid="27" grpId="0" animBg="1"/>
      <p:bldP spid="28" grpId="0" animBg="1"/>
      <p:bldP spid="2"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F072B-27D2-95BE-BD9A-9F3E4D8E9D81}"/>
              </a:ext>
            </a:extLst>
          </p:cNvPr>
          <p:cNvSpPr>
            <a:spLocks noGrp="1"/>
          </p:cNvSpPr>
          <p:nvPr>
            <p:ph type="title"/>
          </p:nvPr>
        </p:nvSpPr>
        <p:spPr>
          <a:xfrm>
            <a:off x="838200" y="739198"/>
            <a:ext cx="9335814" cy="1325563"/>
          </a:xfrm>
        </p:spPr>
        <p:txBody>
          <a:bodyPr>
            <a:noAutofit/>
          </a:bodyPr>
          <a:lstStyle/>
          <a:p>
            <a:r>
              <a:rPr lang="en-US" sz="5000" dirty="0">
                <a:latin typeface="Arial Black" panose="020B0604020202020204" pitchFamily="34" charset="0"/>
                <a:cs typeface="Arial Black" panose="020B0604020202020204" pitchFamily="34" charset="0"/>
              </a:rPr>
              <a:t>CALCULATE YOUR INCOME GAP:</a:t>
            </a:r>
          </a:p>
        </p:txBody>
      </p:sp>
      <p:sp>
        <p:nvSpPr>
          <p:cNvPr id="6" name="TextBox 1">
            <a:extLst>
              <a:ext uri="{FF2B5EF4-FFF2-40B4-BE49-F238E27FC236}">
                <a16:creationId xmlns:a16="http://schemas.microsoft.com/office/drawing/2014/main" id="{1F8E4BE0-F265-3F20-6600-5903EB9AC408}"/>
              </a:ext>
            </a:extLst>
          </p:cNvPr>
          <p:cNvSpPr txBox="1"/>
          <p:nvPr/>
        </p:nvSpPr>
        <p:spPr>
          <a:xfrm>
            <a:off x="838201" y="2734235"/>
            <a:ext cx="9335814" cy="3000821"/>
          </a:xfrm>
          <a:prstGeom prst="rect">
            <a:avLst/>
          </a:prstGeom>
          <a:noFill/>
        </p:spPr>
        <p:txBody>
          <a:bodyPr wrap="square" lIns="0" tIns="0" rIns="0" rtlCol="0">
            <a:spAutoFit/>
          </a:bodyPr>
          <a:lstStyle/>
          <a:p>
            <a:r>
              <a:rPr lang="en-US" altLang="zh-CN" sz="4800" dirty="0">
                <a:solidFill>
                  <a:schemeClr val="bg1"/>
                </a:solidFill>
                <a:latin typeface="Arial" panose="020B0604020202020204" pitchFamily="34" charset="0"/>
                <a:cs typeface="Arial" panose="020B0604020202020204" pitchFamily="34" charset="0"/>
              </a:rPr>
              <a:t>The difference between </a:t>
            </a:r>
            <a:r>
              <a:rPr lang="en-US" altLang="zh-CN" sz="4800" dirty="0">
                <a:solidFill>
                  <a:schemeClr val="accent1"/>
                </a:solidFill>
                <a:latin typeface="Arial" panose="020B0604020202020204" pitchFamily="34" charset="0"/>
                <a:cs typeface="Arial" panose="020B0604020202020204" pitchFamily="34" charset="0"/>
              </a:rPr>
              <a:t>retirement</a:t>
            </a:r>
            <a:r>
              <a:rPr lang="en-US" altLang="zh-CN" sz="4800" dirty="0">
                <a:solidFill>
                  <a:srgbClr val="4A77E0"/>
                </a:solidFill>
                <a:latin typeface="Arial" panose="020B0604020202020204" pitchFamily="34" charset="0"/>
                <a:cs typeface="Arial" panose="020B0604020202020204" pitchFamily="34" charset="0"/>
              </a:rPr>
              <a:t> </a:t>
            </a:r>
            <a:r>
              <a:rPr lang="en-US" altLang="zh-CN" sz="4800" dirty="0">
                <a:solidFill>
                  <a:schemeClr val="accent1"/>
                </a:solidFill>
                <a:latin typeface="Arial" panose="020B0604020202020204" pitchFamily="34" charset="0"/>
                <a:cs typeface="Arial" panose="020B0604020202020204" pitchFamily="34" charset="0"/>
              </a:rPr>
              <a:t>living expenses </a:t>
            </a:r>
            <a:r>
              <a:rPr lang="en-US" altLang="zh-CN" sz="4800" dirty="0">
                <a:solidFill>
                  <a:schemeClr val="bg1"/>
                </a:solidFill>
                <a:latin typeface="Arial" panose="020B0604020202020204" pitchFamily="34" charset="0"/>
                <a:cs typeface="Arial" panose="020B0604020202020204" pitchFamily="34" charset="0"/>
              </a:rPr>
              <a:t>and </a:t>
            </a:r>
            <a:r>
              <a:rPr lang="en-US" altLang="zh-CN" sz="4800" dirty="0">
                <a:solidFill>
                  <a:schemeClr val="accent1"/>
                </a:solidFill>
                <a:latin typeface="Arial" panose="020B0604020202020204" pitchFamily="34" charset="0"/>
                <a:cs typeface="Arial" panose="020B0604020202020204" pitchFamily="34" charset="0"/>
              </a:rPr>
              <a:t>income from guaranteed sources</a:t>
            </a:r>
            <a:r>
              <a:rPr lang="en-US" altLang="zh-CN" sz="4800" dirty="0">
                <a:solidFill>
                  <a:srgbClr val="E2B034"/>
                </a:solidFill>
                <a:latin typeface="Arial" panose="020B0604020202020204" pitchFamily="34" charset="0"/>
                <a:cs typeface="Arial" panose="020B0604020202020204" pitchFamily="34" charset="0"/>
              </a:rPr>
              <a:t> </a:t>
            </a:r>
            <a:r>
              <a:rPr lang="en-US" altLang="zh-CN" sz="4800" dirty="0">
                <a:solidFill>
                  <a:schemeClr val="bg1"/>
                </a:solidFill>
                <a:latin typeface="Arial" panose="020B0604020202020204" pitchFamily="34" charset="0"/>
                <a:cs typeface="Arial" panose="020B0604020202020204" pitchFamily="34" charset="0"/>
              </a:rPr>
              <a:t>such as pensions or social security.</a:t>
            </a:r>
          </a:p>
        </p:txBody>
      </p:sp>
    </p:spTree>
    <p:extLst>
      <p:ext uri="{BB962C8B-B14F-4D97-AF65-F5344CB8AC3E}">
        <p14:creationId xmlns:p14="http://schemas.microsoft.com/office/powerpoint/2010/main" val="3854160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48298017-43DE-53D3-F4FB-E255D1FF83BE}"/>
              </a:ext>
            </a:extLst>
          </p:cNvPr>
          <p:cNvSpPr>
            <a:spLocks noGrp="1"/>
          </p:cNvSpPr>
          <p:nvPr>
            <p:ph type="title"/>
          </p:nvPr>
        </p:nvSpPr>
        <p:spPr>
          <a:xfrm>
            <a:off x="838200" y="348796"/>
            <a:ext cx="10515600" cy="1345386"/>
          </a:xfrm>
        </p:spPr>
        <p:txBody>
          <a:bodyPr/>
          <a:lstStyle/>
          <a:p>
            <a:endParaRPr lang="en-US"/>
          </a:p>
        </p:txBody>
      </p:sp>
      <p:sp>
        <p:nvSpPr>
          <p:cNvPr id="15" name="Content Placeholder 14">
            <a:extLst>
              <a:ext uri="{FF2B5EF4-FFF2-40B4-BE49-F238E27FC236}">
                <a16:creationId xmlns:a16="http://schemas.microsoft.com/office/drawing/2014/main" id="{3D2B2C26-85E4-AE66-D015-C1A611CA6426}"/>
              </a:ext>
            </a:extLst>
          </p:cNvPr>
          <p:cNvSpPr>
            <a:spLocks noGrp="1"/>
          </p:cNvSpPr>
          <p:nvPr>
            <p:ph idx="1"/>
          </p:nvPr>
        </p:nvSpPr>
        <p:spPr>
          <a:xfrm>
            <a:off x="838200" y="1809296"/>
            <a:ext cx="5257800" cy="3619211"/>
          </a:xfrm>
        </p:spPr>
        <p:txBody>
          <a:bodyPr/>
          <a:lstStyle/>
          <a:p>
            <a:endParaRPr lang="en-US"/>
          </a:p>
        </p:txBody>
      </p:sp>
      <p:pic>
        <p:nvPicPr>
          <p:cNvPr id="5" name="Picture 4">
            <a:extLst>
              <a:ext uri="{FF2B5EF4-FFF2-40B4-BE49-F238E27FC236}">
                <a16:creationId xmlns:a16="http://schemas.microsoft.com/office/drawing/2014/main" id="{7BF1650E-E122-36B4-6AFF-E35C8D5D9FA3}"/>
              </a:ext>
            </a:extLst>
          </p:cNvPr>
          <p:cNvPicPr>
            <a:picLocks noChangeAspect="1"/>
          </p:cNvPicPr>
          <p:nvPr/>
        </p:nvPicPr>
        <p:blipFill>
          <a:blip r:embed="rId3"/>
          <a:srcRect t="9810" b="9810"/>
          <a:stretch/>
        </p:blipFill>
        <p:spPr>
          <a:xfrm>
            <a:off x="19437" y="0"/>
            <a:ext cx="12192000" cy="5575068"/>
          </a:xfrm>
          <a:prstGeom prst="rect">
            <a:avLst/>
          </a:prstGeom>
        </p:spPr>
      </p:pic>
      <p:sp>
        <p:nvSpPr>
          <p:cNvPr id="6" name="Rectangle 5">
            <a:extLst>
              <a:ext uri="{FF2B5EF4-FFF2-40B4-BE49-F238E27FC236}">
                <a16:creationId xmlns:a16="http://schemas.microsoft.com/office/drawing/2014/main" id="{A067E021-E85B-4BEE-6173-3378E8112DAD}"/>
              </a:ext>
            </a:extLst>
          </p:cNvPr>
          <p:cNvSpPr/>
          <p:nvPr/>
        </p:nvSpPr>
        <p:spPr>
          <a:xfrm>
            <a:off x="0" y="-37562"/>
            <a:ext cx="12192000" cy="5535385"/>
          </a:xfrm>
          <a:prstGeom prst="rect">
            <a:avLst/>
          </a:prstGeom>
          <a:solidFill>
            <a:srgbClr val="17264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2DF9FD22-1128-768C-0890-1626C8346E9E}"/>
              </a:ext>
            </a:extLst>
          </p:cNvPr>
          <p:cNvSpPr txBox="1"/>
          <p:nvPr/>
        </p:nvSpPr>
        <p:spPr>
          <a:xfrm>
            <a:off x="982361" y="2042978"/>
            <a:ext cx="9633251" cy="1933543"/>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8000" b="1" spc="-150" dirty="0">
                <a:solidFill>
                  <a:schemeClr val="bg1"/>
                </a:solidFill>
                <a:latin typeface="Arial Black" panose="020B0604020202020204" pitchFamily="34" charset="0"/>
                <a:cs typeface="Arial Black" panose="020B0604020202020204" pitchFamily="34" charset="0"/>
              </a:rPr>
              <a:t>SOCIAL</a:t>
            </a:r>
          </a:p>
          <a:p>
            <a:pPr algn="ctr">
              <a:lnSpc>
                <a:spcPts val="7000"/>
              </a:lnSpc>
            </a:pPr>
            <a:r>
              <a:rPr lang="en-US" sz="8000" b="1" spc="-150" dirty="0">
                <a:solidFill>
                  <a:schemeClr val="bg1"/>
                </a:solidFill>
                <a:latin typeface="Arial Black" panose="020B0604020202020204" pitchFamily="34" charset="0"/>
                <a:cs typeface="Arial Black" panose="020B0604020202020204" pitchFamily="34" charset="0"/>
              </a:rPr>
              <a:t>SECURITY</a:t>
            </a:r>
            <a:endParaRPr lang="en-US" sz="5400" b="1" spc="-150" dirty="0">
              <a:solidFill>
                <a:schemeClr val="bg1"/>
              </a:solidFill>
              <a:latin typeface="Arial Black" panose="020B0604020202020204" pitchFamily="34" charset="0"/>
              <a:cs typeface="Arial Black" panose="020B0604020202020204" pitchFamily="34" charset="0"/>
            </a:endParaRPr>
          </a:p>
        </p:txBody>
      </p:sp>
      <p:sp>
        <p:nvSpPr>
          <p:cNvPr id="7" name="Rectangle 6">
            <a:extLst>
              <a:ext uri="{FF2B5EF4-FFF2-40B4-BE49-F238E27FC236}">
                <a16:creationId xmlns:a16="http://schemas.microsoft.com/office/drawing/2014/main" id="{FFB8CA1A-9602-B580-B481-B23D0F444BCD}"/>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8" name="Rectangle 7">
            <a:extLst>
              <a:ext uri="{FF2B5EF4-FFF2-40B4-BE49-F238E27FC236}">
                <a16:creationId xmlns:a16="http://schemas.microsoft.com/office/drawing/2014/main" id="{0B0F9F2B-7BFC-DE87-8C8F-010EDEEEC922}"/>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Logo, company name&#10;&#10;Description automatically generated">
            <a:extLst>
              <a:ext uri="{FF2B5EF4-FFF2-40B4-BE49-F238E27FC236}">
                <a16:creationId xmlns:a16="http://schemas.microsoft.com/office/drawing/2014/main" id="{704B09BC-B56A-7D6A-695D-A36742A713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2480377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568234-CA05-3F9E-3F82-2BBFD08871FF}"/>
              </a:ext>
            </a:extLst>
          </p:cNvPr>
          <p:cNvSpPr>
            <a:spLocks noGrp="1"/>
          </p:cNvSpPr>
          <p:nvPr>
            <p:ph idx="1"/>
          </p:nvPr>
        </p:nvSpPr>
        <p:spPr>
          <a:xfrm>
            <a:off x="712176" y="1760180"/>
            <a:ext cx="10767646" cy="5097820"/>
          </a:xfrm>
        </p:spPr>
        <p:txBody>
          <a:bodyPr>
            <a:normAutofit/>
          </a:bodyPr>
          <a:lstStyle/>
          <a:p>
            <a:pPr marL="0" indent="0" algn="ctr">
              <a:buNone/>
            </a:pPr>
            <a:r>
              <a:rPr lang="en-US" sz="5000" b="1" dirty="0">
                <a:solidFill>
                  <a:schemeClr val="accent1"/>
                </a:solidFill>
                <a:latin typeface="Arial Black" panose="020B0604020202020204" pitchFamily="34" charset="0"/>
                <a:cs typeface="Arial Black" panose="020B0604020202020204" pitchFamily="34" charset="0"/>
              </a:rPr>
              <a:t>42% </a:t>
            </a:r>
            <a:r>
              <a:rPr lang="en-US" sz="5000" b="1" dirty="0">
                <a:latin typeface="Arial Black" panose="020B0604020202020204" pitchFamily="34" charset="0"/>
                <a:cs typeface="Arial Black" panose="020B0604020202020204" pitchFamily="34" charset="0"/>
              </a:rPr>
              <a:t>OF WOMEN RECEIVE </a:t>
            </a:r>
            <a:r>
              <a:rPr lang="en-US" sz="5000" b="1" dirty="0">
                <a:solidFill>
                  <a:schemeClr val="accent1"/>
                </a:solidFill>
                <a:latin typeface="Arial Black" panose="020B0604020202020204" pitchFamily="34" charset="0"/>
                <a:cs typeface="Arial Black" panose="020B0604020202020204" pitchFamily="34" charset="0"/>
              </a:rPr>
              <a:t>50% OR MORE </a:t>
            </a:r>
            <a:r>
              <a:rPr lang="en-US" sz="5000" b="1" dirty="0">
                <a:latin typeface="Arial Black" panose="020B0604020202020204" pitchFamily="34" charset="0"/>
                <a:cs typeface="Arial Black" panose="020B0604020202020204" pitchFamily="34" charset="0"/>
              </a:rPr>
              <a:t>OF THEIR RETIREMENT INCOME FROM </a:t>
            </a:r>
            <a:r>
              <a:rPr lang="en-US" sz="5000" b="1" dirty="0">
                <a:solidFill>
                  <a:schemeClr val="accent1"/>
                </a:solidFill>
                <a:latin typeface="Arial Black" panose="020B0604020202020204" pitchFamily="34" charset="0"/>
                <a:cs typeface="Arial Black" panose="020B0604020202020204" pitchFamily="34" charset="0"/>
              </a:rPr>
              <a:t>SOCIAL SECURITY.</a:t>
            </a:r>
          </a:p>
          <a:p>
            <a:pPr marL="0" indent="0" algn="ctr">
              <a:buNone/>
            </a:pPr>
            <a:r>
              <a:rPr lang="en-US" sz="900" i="1" dirty="0"/>
              <a:t>U.S. Census Bureau, Social Security Administration: https://www.ssa.gov/history/reports/women.html</a:t>
            </a:r>
          </a:p>
          <a:p>
            <a:pPr marL="0" indent="0" algn="r">
              <a:buNone/>
            </a:pPr>
            <a:endParaRPr lang="en-US" sz="1200" dirty="0"/>
          </a:p>
          <a:p>
            <a:pPr marL="0" indent="0" algn="r">
              <a:buNone/>
            </a:pPr>
            <a:endParaRPr lang="en-US" sz="1200" dirty="0"/>
          </a:p>
        </p:txBody>
      </p:sp>
      <p:sp>
        <p:nvSpPr>
          <p:cNvPr id="2" name="Rectangle 1">
            <a:extLst>
              <a:ext uri="{FF2B5EF4-FFF2-40B4-BE49-F238E27FC236}">
                <a16:creationId xmlns:a16="http://schemas.microsoft.com/office/drawing/2014/main" id="{F1ABF46F-C7D6-0F5B-34CD-DCE630AC3723}"/>
              </a:ext>
            </a:extLst>
          </p:cNvPr>
          <p:cNvSpPr/>
          <p:nvPr/>
        </p:nvSpPr>
        <p:spPr>
          <a:xfrm>
            <a:off x="1596497"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8D77432-9686-2FD3-C581-5669799287E1}"/>
              </a:ext>
            </a:extLst>
          </p:cNvPr>
          <p:cNvSpPr/>
          <p:nvPr/>
        </p:nvSpPr>
        <p:spPr>
          <a:xfrm>
            <a:off x="1596497"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74405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p:txBody>
          <a:bodyPr/>
          <a:lstStyle/>
          <a:p>
            <a:r>
              <a:rPr lang="en-US" spc="-150" dirty="0">
                <a:latin typeface="Arial Black" panose="020B0604020202020204" pitchFamily="34" charset="0"/>
                <a:cs typeface="Arial Black" panose="020B0604020202020204" pitchFamily="34" charset="0"/>
              </a:rPr>
              <a:t>SOCIAL SECURITY</a:t>
            </a:r>
            <a:r>
              <a:rPr lang="en-US" dirty="0">
                <a:latin typeface="Arial Black" panose="020B0604020202020204" pitchFamily="34" charset="0"/>
                <a:cs typeface="Arial Black" panose="020B0604020202020204" pitchFamily="34" charset="0"/>
              </a:rPr>
              <a:t>: </a:t>
            </a:r>
            <a:r>
              <a:rPr lang="en-US" sz="3200" b="0" dirty="0">
                <a:solidFill>
                  <a:schemeClr val="accent1"/>
                </a:solidFill>
                <a:latin typeface="Arial" panose="020B0604020202020204" pitchFamily="34" charset="0"/>
                <a:cs typeface="Arial" panose="020B0604020202020204" pitchFamily="34" charset="0"/>
              </a:rPr>
              <a:t>IDA MAY FULLER</a:t>
            </a:r>
            <a:endParaRPr lang="en-US" b="0" dirty="0">
              <a:solidFill>
                <a:schemeClr val="accent1"/>
              </a:solidFill>
              <a:latin typeface="Arial" panose="020B0604020202020204" pitchFamily="34" charset="0"/>
              <a:cs typeface="Arial" panose="020B0604020202020204" pitchFamily="34" charset="0"/>
            </a:endParaRPr>
          </a:p>
        </p:txBody>
      </p:sp>
      <p:sp>
        <p:nvSpPr>
          <p:cNvPr id="17" name="Content Placeholder 2">
            <a:extLst>
              <a:ext uri="{FF2B5EF4-FFF2-40B4-BE49-F238E27FC236}">
                <a16:creationId xmlns:a16="http://schemas.microsoft.com/office/drawing/2014/main" id="{2893D5F3-53CD-A8A0-3B24-A6DDC689E77D}"/>
              </a:ext>
            </a:extLst>
          </p:cNvPr>
          <p:cNvSpPr>
            <a:spLocks noGrp="1"/>
          </p:cNvSpPr>
          <p:nvPr>
            <p:ph sz="half" idx="1"/>
          </p:nvPr>
        </p:nvSpPr>
        <p:spPr>
          <a:xfrm>
            <a:off x="669469" y="1928493"/>
            <a:ext cx="6688593" cy="3749981"/>
          </a:xfrm>
        </p:spPr>
        <p:txBody>
          <a:bodyPr>
            <a:noAutofit/>
          </a:bodyPr>
          <a:lstStyle/>
          <a:p>
            <a:pPr marL="571500" indent="-342900">
              <a:lnSpc>
                <a:spcPct val="100000"/>
              </a:lnSpc>
              <a:buClr>
                <a:srgbClr val="E2B034"/>
              </a:buClr>
              <a:buFont typeface="Wingdings" pitchFamily="2" charset="2"/>
              <a:buChar char="§"/>
            </a:pPr>
            <a:r>
              <a:rPr lang="en-US" sz="1800" dirty="0"/>
              <a:t>On January 31, 1940, the first monthly retirement check was issued to Ida May Fuller of Ludlow, Vermont, in the amount of $22.54. </a:t>
            </a:r>
          </a:p>
          <a:p>
            <a:pPr marL="571500" indent="-342900">
              <a:lnSpc>
                <a:spcPct val="100000"/>
              </a:lnSpc>
              <a:buClr>
                <a:srgbClr val="E2B034"/>
              </a:buClr>
              <a:buFont typeface="Wingdings" pitchFamily="2" charset="2"/>
              <a:buChar char="§"/>
            </a:pPr>
            <a:r>
              <a:rPr lang="en-US" sz="1800" dirty="0"/>
              <a:t>Ida May Fuller worked for three years under the Social Security program. The accumulated taxes on her salary during those three years was a total of $24.75. Her initial monthly check was $22.54. During her lifetime she collected a total of $22,888.92 in Social Security benefits.</a:t>
            </a:r>
          </a:p>
          <a:p>
            <a:pPr marL="571500" indent="-342900">
              <a:lnSpc>
                <a:spcPct val="100000"/>
              </a:lnSpc>
              <a:buClr>
                <a:srgbClr val="E2B034"/>
              </a:buClr>
              <a:buFont typeface="Wingdings" pitchFamily="2" charset="2"/>
              <a:buChar char="§"/>
            </a:pPr>
            <a:r>
              <a:rPr lang="en-US" sz="1800" dirty="0"/>
              <a:t>This chart details her covered wages and payroll tax contributions prior to filing her retirement benefit claim.</a:t>
            </a:r>
          </a:p>
        </p:txBody>
      </p:sp>
      <p:graphicFrame>
        <p:nvGraphicFramePr>
          <p:cNvPr id="5" name="Table 2">
            <a:extLst>
              <a:ext uri="{FF2B5EF4-FFF2-40B4-BE49-F238E27FC236}">
                <a16:creationId xmlns:a16="http://schemas.microsoft.com/office/drawing/2014/main" id="{9DBE4408-BE46-C6CD-F6CB-A346A691AE9B}"/>
              </a:ext>
            </a:extLst>
          </p:cNvPr>
          <p:cNvGraphicFramePr>
            <a:graphicFrameLocks noGrp="1"/>
          </p:cNvGraphicFramePr>
          <p:nvPr>
            <p:extLst>
              <p:ext uri="{D42A27DB-BD31-4B8C-83A1-F6EECF244321}">
                <p14:modId xmlns:p14="http://schemas.microsoft.com/office/powerpoint/2010/main" val="130858920"/>
              </p:ext>
            </p:extLst>
          </p:nvPr>
        </p:nvGraphicFramePr>
        <p:xfrm>
          <a:off x="7826813" y="1928494"/>
          <a:ext cx="3695717" cy="4184572"/>
        </p:xfrm>
        <a:graphic>
          <a:graphicData uri="http://schemas.openxmlformats.org/drawingml/2006/table">
            <a:tbl>
              <a:tblPr firstRow="1" bandRow="1">
                <a:tableStyleId>{9DCAF9ED-07DC-4A11-8D7F-57B35C25682E}</a:tableStyleId>
              </a:tblPr>
              <a:tblGrid>
                <a:gridCol w="1231906">
                  <a:extLst>
                    <a:ext uri="{9D8B030D-6E8A-4147-A177-3AD203B41FA5}">
                      <a16:colId xmlns:a16="http://schemas.microsoft.com/office/drawing/2014/main" val="1869289868"/>
                    </a:ext>
                  </a:extLst>
                </a:gridCol>
                <a:gridCol w="1410898">
                  <a:extLst>
                    <a:ext uri="{9D8B030D-6E8A-4147-A177-3AD203B41FA5}">
                      <a16:colId xmlns:a16="http://schemas.microsoft.com/office/drawing/2014/main" val="75751830"/>
                    </a:ext>
                  </a:extLst>
                </a:gridCol>
                <a:gridCol w="1052913">
                  <a:extLst>
                    <a:ext uri="{9D8B030D-6E8A-4147-A177-3AD203B41FA5}">
                      <a16:colId xmlns:a16="http://schemas.microsoft.com/office/drawing/2014/main" val="4213627962"/>
                    </a:ext>
                  </a:extLst>
                </a:gridCol>
              </a:tblGrid>
              <a:tr h="595630">
                <a:tc>
                  <a:txBody>
                    <a:bodyPr/>
                    <a:lstStyle/>
                    <a:p>
                      <a:pPr algn="ctr"/>
                      <a:r>
                        <a:rPr lang="en-US" sz="1600" b="1" dirty="0">
                          <a:solidFill>
                            <a:schemeClr val="bg1"/>
                          </a:solidFill>
                          <a:effectLst/>
                          <a:latin typeface="Arial" panose="020B0604020202020204" pitchFamily="34" charset="0"/>
                          <a:cs typeface="Arial" panose="020B0604020202020204" pitchFamily="34" charset="0"/>
                        </a:rPr>
                        <a:t>Quarter Ending</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Covered Earnings</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Taxes Paid</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836823004"/>
                  </a:ext>
                </a:extLst>
              </a:tr>
              <a:tr h="362138">
                <a:tc>
                  <a:txBody>
                    <a:bodyPr/>
                    <a:lstStyle/>
                    <a:p>
                      <a:pPr algn="ctr"/>
                      <a:r>
                        <a:rPr lang="en-US" sz="1600" dirty="0">
                          <a:solidFill>
                            <a:srgbClr val="231F20"/>
                          </a:solidFill>
                          <a:effectLst/>
                          <a:latin typeface="Arial" panose="020B0604020202020204" pitchFamily="34" charset="0"/>
                          <a:cs typeface="Arial" panose="020B0604020202020204" pitchFamily="34" charset="0"/>
                        </a:rPr>
                        <a:t>6/37</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$450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a:solidFill>
                            <a:srgbClr val="231F20"/>
                          </a:solidFill>
                          <a:effectLst/>
                          <a:latin typeface="Arial" panose="020B0604020202020204" pitchFamily="34" charset="0"/>
                          <a:cs typeface="Arial" panose="020B0604020202020204" pitchFamily="34" charset="0"/>
                        </a:rPr>
                        <a:t>$4.50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38981184"/>
                  </a:ext>
                </a:extLst>
              </a:tr>
              <a:tr h="351386">
                <a:tc>
                  <a:txBody>
                    <a:bodyPr/>
                    <a:lstStyle/>
                    <a:p>
                      <a:pPr algn="ctr"/>
                      <a:r>
                        <a:rPr lang="en-US" sz="1600" dirty="0">
                          <a:solidFill>
                            <a:srgbClr val="231F20"/>
                          </a:solidFill>
                          <a:effectLst/>
                          <a:latin typeface="Arial" panose="020B0604020202020204" pitchFamily="34" charset="0"/>
                          <a:cs typeface="Arial" panose="020B0604020202020204" pitchFamily="34" charset="0"/>
                        </a:rPr>
                        <a:t>12/37</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$450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a:solidFill>
                            <a:srgbClr val="231F20"/>
                          </a:solidFill>
                          <a:effectLst/>
                          <a:latin typeface="Arial" panose="020B0604020202020204" pitchFamily="34" charset="0"/>
                          <a:cs typeface="Arial" panose="020B0604020202020204" pitchFamily="34" charset="0"/>
                        </a:rPr>
                        <a:t>$4.50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50536620"/>
                  </a:ext>
                </a:extLst>
              </a:tr>
              <a:tr h="351386">
                <a:tc>
                  <a:txBody>
                    <a:bodyPr/>
                    <a:lstStyle/>
                    <a:p>
                      <a:pPr algn="ctr"/>
                      <a:r>
                        <a:rPr lang="en-US" sz="1600" dirty="0">
                          <a:solidFill>
                            <a:srgbClr val="231F20"/>
                          </a:solidFill>
                          <a:effectLst/>
                          <a:latin typeface="Arial" panose="020B0604020202020204" pitchFamily="34" charset="0"/>
                          <a:cs typeface="Arial" panose="020B0604020202020204" pitchFamily="34" charset="0"/>
                        </a:rPr>
                        <a:t>3/38</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73413978"/>
                  </a:ext>
                </a:extLst>
              </a:tr>
              <a:tr h="351386">
                <a:tc>
                  <a:txBody>
                    <a:bodyPr/>
                    <a:lstStyle/>
                    <a:p>
                      <a:pPr algn="ctr"/>
                      <a:r>
                        <a:rPr lang="en-US" sz="1600">
                          <a:solidFill>
                            <a:srgbClr val="231F20"/>
                          </a:solidFill>
                          <a:effectLst/>
                          <a:latin typeface="Arial" panose="020B0604020202020204" pitchFamily="34" charset="0"/>
                          <a:cs typeface="Arial" panose="020B0604020202020204" pitchFamily="34" charset="0"/>
                        </a:rPr>
                        <a:t>6/38</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817359396"/>
                  </a:ext>
                </a:extLst>
              </a:tr>
              <a:tr h="351386">
                <a:tc>
                  <a:txBody>
                    <a:bodyPr/>
                    <a:lstStyle/>
                    <a:p>
                      <a:pPr algn="ctr"/>
                      <a:r>
                        <a:rPr lang="en-US" sz="1600">
                          <a:solidFill>
                            <a:srgbClr val="231F20"/>
                          </a:solidFill>
                          <a:effectLst/>
                          <a:latin typeface="Arial" panose="020B0604020202020204" pitchFamily="34" charset="0"/>
                          <a:cs typeface="Arial" panose="020B0604020202020204" pitchFamily="34" charset="0"/>
                        </a:rPr>
                        <a:t>9/38</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58360313"/>
                  </a:ext>
                </a:extLst>
              </a:tr>
              <a:tr h="351386">
                <a:tc>
                  <a:txBody>
                    <a:bodyPr/>
                    <a:lstStyle/>
                    <a:p>
                      <a:pPr algn="ctr"/>
                      <a:r>
                        <a:rPr lang="en-US" sz="1600">
                          <a:solidFill>
                            <a:srgbClr val="231F20"/>
                          </a:solidFill>
                          <a:effectLst/>
                          <a:latin typeface="Arial" panose="020B0604020202020204" pitchFamily="34" charset="0"/>
                          <a:cs typeface="Arial" panose="020B0604020202020204" pitchFamily="34" charset="0"/>
                        </a:rPr>
                        <a:t>12/38</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375877786"/>
                  </a:ext>
                </a:extLst>
              </a:tr>
              <a:tr h="351386">
                <a:tc>
                  <a:txBody>
                    <a:bodyPr/>
                    <a:lstStyle/>
                    <a:p>
                      <a:pPr algn="ctr"/>
                      <a:r>
                        <a:rPr lang="en-US" sz="1600">
                          <a:solidFill>
                            <a:srgbClr val="231F20"/>
                          </a:solidFill>
                          <a:effectLst/>
                          <a:latin typeface="Arial" panose="020B0604020202020204" pitchFamily="34" charset="0"/>
                          <a:cs typeface="Arial" panose="020B0604020202020204" pitchFamily="34" charset="0"/>
                        </a:rPr>
                        <a:t>3/39</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$150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$1.50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52189772"/>
                  </a:ext>
                </a:extLst>
              </a:tr>
              <a:tr h="351386">
                <a:tc>
                  <a:txBody>
                    <a:bodyPr/>
                    <a:lstStyle/>
                    <a:p>
                      <a:pPr algn="ctr"/>
                      <a:r>
                        <a:rPr lang="en-US" sz="1600">
                          <a:solidFill>
                            <a:srgbClr val="231F20"/>
                          </a:solidFill>
                          <a:effectLst/>
                          <a:latin typeface="Arial" panose="020B0604020202020204" pitchFamily="34" charset="0"/>
                          <a:cs typeface="Arial" panose="020B0604020202020204" pitchFamily="34" charset="0"/>
                        </a:rPr>
                        <a:t>6/39</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$2.25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84441794"/>
                  </a:ext>
                </a:extLst>
              </a:tr>
              <a:tr h="351386">
                <a:tc>
                  <a:txBody>
                    <a:bodyPr/>
                    <a:lstStyle/>
                    <a:p>
                      <a:pPr algn="ctr"/>
                      <a:r>
                        <a:rPr lang="en-US" sz="1600">
                          <a:solidFill>
                            <a:srgbClr val="231F20"/>
                          </a:solidFill>
                          <a:effectLst/>
                          <a:latin typeface="Arial" panose="020B0604020202020204" pitchFamily="34" charset="0"/>
                          <a:cs typeface="Arial" panose="020B0604020202020204" pitchFamily="34" charset="0"/>
                        </a:rPr>
                        <a:t>10/39</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$300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$3.00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89554623"/>
                  </a:ext>
                </a:extLst>
              </a:tr>
              <a:tr h="415716">
                <a:tc>
                  <a:txBody>
                    <a:bodyPr/>
                    <a:lstStyle/>
                    <a:p>
                      <a:pPr algn="ctr"/>
                      <a:r>
                        <a:rPr lang="en-US" sz="2000" b="1">
                          <a:solidFill>
                            <a:srgbClr val="231F20"/>
                          </a:solidFill>
                          <a:effectLst/>
                          <a:latin typeface="Arial" panose="020B0604020202020204" pitchFamily="34" charset="0"/>
                          <a:cs typeface="Arial" panose="020B0604020202020204" pitchFamily="34" charset="0"/>
                        </a:rPr>
                        <a:t>TOTAL</a:t>
                      </a:r>
                      <a:endParaRPr lang="en-US" sz="2000">
                        <a:solidFill>
                          <a:srgbClr val="231F20"/>
                        </a:solidFill>
                        <a:effectLst/>
                        <a:latin typeface="Arial" panose="020B0604020202020204" pitchFamily="34" charset="0"/>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2000" b="1" dirty="0">
                          <a:solidFill>
                            <a:srgbClr val="231F20"/>
                          </a:solidFill>
                          <a:effectLst/>
                          <a:latin typeface="Arial" panose="020B0604020202020204" pitchFamily="34" charset="0"/>
                          <a:cs typeface="Arial" panose="020B0604020202020204" pitchFamily="34" charset="0"/>
                        </a:rPr>
                        <a:t>$2,475</a:t>
                      </a:r>
                      <a:endParaRPr lang="en-US" sz="2000" dirty="0">
                        <a:solidFill>
                          <a:srgbClr val="231F20"/>
                        </a:solidFill>
                        <a:effectLst/>
                        <a:latin typeface="Arial" panose="020B0604020202020204" pitchFamily="34" charset="0"/>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2000" b="1" dirty="0">
                          <a:solidFill>
                            <a:srgbClr val="231F20"/>
                          </a:solidFill>
                          <a:effectLst/>
                          <a:latin typeface="Arial" panose="020B0604020202020204" pitchFamily="34" charset="0"/>
                          <a:cs typeface="Arial" panose="020B0604020202020204" pitchFamily="34" charset="0"/>
                        </a:rPr>
                        <a:t>$24.75</a:t>
                      </a:r>
                      <a:endParaRPr lang="en-US" sz="2000" dirty="0">
                        <a:solidFill>
                          <a:srgbClr val="231F20"/>
                        </a:solidFill>
                        <a:effectLst/>
                        <a:latin typeface="Arial" panose="020B0604020202020204" pitchFamily="34" charset="0"/>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59246542"/>
                  </a:ext>
                </a:extLst>
              </a:tr>
            </a:tbl>
          </a:graphicData>
        </a:graphic>
      </p:graphicFrame>
      <p:sp>
        <p:nvSpPr>
          <p:cNvPr id="6" name="TextBox 5">
            <a:extLst>
              <a:ext uri="{FF2B5EF4-FFF2-40B4-BE49-F238E27FC236}">
                <a16:creationId xmlns:a16="http://schemas.microsoft.com/office/drawing/2014/main" id="{C6AA8E92-C840-B58A-8CB1-67952207FCDC}"/>
              </a:ext>
            </a:extLst>
          </p:cNvPr>
          <p:cNvSpPr txBox="1"/>
          <p:nvPr/>
        </p:nvSpPr>
        <p:spPr>
          <a:xfrm>
            <a:off x="838200" y="5549119"/>
            <a:ext cx="10837985" cy="229422"/>
          </a:xfrm>
          <a:prstGeom prst="rect">
            <a:avLst/>
          </a:prstGeom>
          <a:noFill/>
        </p:spPr>
        <p:txBody>
          <a:bodyPr wrap="square" anchor="b">
            <a:spAutoFit/>
          </a:bodyPr>
          <a:lstStyle/>
          <a:p>
            <a:pPr>
              <a:lnSpc>
                <a:spcPct val="120000"/>
              </a:lnSpc>
            </a:pPr>
            <a:r>
              <a:rPr lang="en-US" sz="800" b="0" i="1" dirty="0">
                <a:solidFill>
                  <a:schemeClr val="bg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https://www.ssa.gov/history/idapayroll.html</a:t>
            </a:r>
            <a:r>
              <a:rPr lang="en-US" sz="800" b="0" i="1" dirty="0">
                <a:solidFill>
                  <a:schemeClr val="bg1"/>
                </a:solidFill>
                <a:effectLst/>
                <a:latin typeface="Arial" panose="020B0604020202020204" pitchFamily="34" charset="0"/>
                <a:cs typeface="Arial" panose="020B0604020202020204" pitchFamily="34" charset="0"/>
              </a:rPr>
              <a:t>. Accessed December 29, 2022. </a:t>
            </a:r>
            <a:endParaRPr lang="en-US" sz="800" i="1" dirty="0">
              <a:solidFill>
                <a:schemeClr val="bg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B2C35D2F-AFF9-2BEB-A837-9320D09E4C2A}"/>
              </a:ext>
            </a:extLst>
          </p:cNvPr>
          <p:cNvSpPr/>
          <p:nvPr/>
        </p:nvSpPr>
        <p:spPr>
          <a:xfrm>
            <a:off x="0" y="6368714"/>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30513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1316CDB7-FD8E-F1B1-F3BD-2490BA5BF8CD}"/>
              </a:ext>
            </a:extLst>
          </p:cNvPr>
          <p:cNvSpPr txBox="1">
            <a:spLocks/>
          </p:cNvSpPr>
          <p:nvPr/>
        </p:nvSpPr>
        <p:spPr>
          <a:xfrm>
            <a:off x="839788" y="1688122"/>
            <a:ext cx="5157787" cy="8239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dirty="0">
                <a:solidFill>
                  <a:schemeClr val="accent1"/>
                </a:solidFill>
              </a:rPr>
              <a:t>WHEN CAN I FILE?</a:t>
            </a:r>
          </a:p>
        </p:txBody>
      </p:sp>
      <p:sp>
        <p:nvSpPr>
          <p:cNvPr id="9" name="Content Placeholder 3">
            <a:extLst>
              <a:ext uri="{FF2B5EF4-FFF2-40B4-BE49-F238E27FC236}">
                <a16:creationId xmlns:a16="http://schemas.microsoft.com/office/drawing/2014/main" id="{915190BF-08F3-635A-36AE-EB20D619B3F6}"/>
              </a:ext>
            </a:extLst>
          </p:cNvPr>
          <p:cNvSpPr txBox="1">
            <a:spLocks/>
          </p:cNvSpPr>
          <p:nvPr/>
        </p:nvSpPr>
        <p:spPr>
          <a:xfrm>
            <a:off x="839788" y="2174151"/>
            <a:ext cx="5157787" cy="132556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chemeClr val="accent1"/>
              </a:buClr>
            </a:pPr>
            <a:r>
              <a:rPr lang="en-US" sz="2400" dirty="0">
                <a:solidFill>
                  <a:schemeClr val="bg1"/>
                </a:solidFill>
              </a:rPr>
              <a:t>*Minimum age 62 = 70%-75%</a:t>
            </a:r>
          </a:p>
          <a:p>
            <a:pPr>
              <a:buClr>
                <a:schemeClr val="accent1"/>
              </a:buClr>
            </a:pPr>
            <a:r>
              <a:rPr lang="en-US" sz="2400" dirty="0">
                <a:solidFill>
                  <a:schemeClr val="bg1"/>
                </a:solidFill>
              </a:rPr>
              <a:t>FRA (age 66/67) = 100%</a:t>
            </a:r>
          </a:p>
          <a:p>
            <a:pPr>
              <a:buClr>
                <a:schemeClr val="accent1"/>
              </a:buClr>
            </a:pPr>
            <a:r>
              <a:rPr lang="en-US" sz="2400" dirty="0">
                <a:solidFill>
                  <a:schemeClr val="bg1"/>
                </a:solidFill>
              </a:rPr>
              <a:t>Maximum age 70 = 132%</a:t>
            </a:r>
          </a:p>
        </p:txBody>
      </p:sp>
      <p:sp>
        <p:nvSpPr>
          <p:cNvPr id="10" name="Text Placeholder 4">
            <a:extLst>
              <a:ext uri="{FF2B5EF4-FFF2-40B4-BE49-F238E27FC236}">
                <a16:creationId xmlns:a16="http://schemas.microsoft.com/office/drawing/2014/main" id="{AC1C29BE-7295-238C-941D-46C8E4B86030}"/>
              </a:ext>
            </a:extLst>
          </p:cNvPr>
          <p:cNvSpPr txBox="1">
            <a:spLocks/>
          </p:cNvSpPr>
          <p:nvPr/>
        </p:nvSpPr>
        <p:spPr>
          <a:xfrm>
            <a:off x="6172199" y="1752801"/>
            <a:ext cx="5597769" cy="425841"/>
          </a:xfrm>
          <a:prstGeom prst="rect">
            <a:avLst/>
          </a:prstGeom>
        </p:spPr>
        <p:txBody>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dirty="0">
                <a:solidFill>
                  <a:schemeClr val="accent1"/>
                </a:solidFill>
              </a:rPr>
              <a:t>SOCIAL SECURITY WAGE TAX</a:t>
            </a:r>
          </a:p>
        </p:txBody>
      </p:sp>
      <p:sp>
        <p:nvSpPr>
          <p:cNvPr id="11" name="Content Placeholder 5">
            <a:extLst>
              <a:ext uri="{FF2B5EF4-FFF2-40B4-BE49-F238E27FC236}">
                <a16:creationId xmlns:a16="http://schemas.microsoft.com/office/drawing/2014/main" id="{294643CE-450A-0740-D772-84CBE9CE91C5}"/>
              </a:ext>
            </a:extLst>
          </p:cNvPr>
          <p:cNvSpPr txBox="1">
            <a:spLocks/>
          </p:cNvSpPr>
          <p:nvPr/>
        </p:nvSpPr>
        <p:spPr>
          <a:xfrm>
            <a:off x="6172200" y="2174151"/>
            <a:ext cx="5597768" cy="3342896"/>
          </a:xfrm>
          <a:prstGeom prst="rect">
            <a:avLst/>
          </a:prstGeom>
        </p:spPr>
        <p:txBody>
          <a:bodyPr>
            <a:normAutofit lnSpcReduction="10000"/>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chemeClr val="accent1"/>
              </a:buClr>
            </a:pPr>
            <a:r>
              <a:rPr lang="en-US" sz="2400" dirty="0">
                <a:solidFill>
                  <a:schemeClr val="bg1"/>
                </a:solidFill>
              </a:rPr>
              <a:t>2025 = $176,100</a:t>
            </a:r>
          </a:p>
          <a:p>
            <a:pPr>
              <a:buClr>
                <a:schemeClr val="accent1"/>
              </a:buClr>
            </a:pPr>
            <a:r>
              <a:rPr lang="en-US" sz="2400" dirty="0">
                <a:solidFill>
                  <a:schemeClr val="bg1"/>
                </a:solidFill>
              </a:rPr>
              <a:t>2024 = $168,600</a:t>
            </a:r>
          </a:p>
          <a:p>
            <a:pPr>
              <a:buClr>
                <a:schemeClr val="accent1"/>
              </a:buClr>
            </a:pPr>
            <a:r>
              <a:rPr lang="en-US" sz="2400" dirty="0">
                <a:solidFill>
                  <a:schemeClr val="bg1"/>
                </a:solidFill>
              </a:rPr>
              <a:t>2020 = $137,700</a:t>
            </a:r>
          </a:p>
          <a:p>
            <a:pPr>
              <a:buClr>
                <a:srgbClr val="E2B034"/>
              </a:buClr>
            </a:pPr>
            <a:endParaRPr lang="en-US" sz="2400" dirty="0">
              <a:solidFill>
                <a:schemeClr val="bg1"/>
              </a:solidFill>
            </a:endParaRPr>
          </a:p>
          <a:p>
            <a:pPr marL="0" indent="0">
              <a:buClr>
                <a:srgbClr val="E2B034"/>
              </a:buClr>
              <a:buNone/>
            </a:pPr>
            <a:r>
              <a:rPr lang="en-US" sz="2400" b="1" dirty="0">
                <a:solidFill>
                  <a:schemeClr val="accent1"/>
                </a:solidFill>
              </a:rPr>
              <a:t>MAXIMUM BENEFT at FRA </a:t>
            </a:r>
            <a:r>
              <a:rPr lang="en-US" sz="2400" dirty="0">
                <a:solidFill>
                  <a:schemeClr val="bg1"/>
                </a:solidFill>
              </a:rPr>
              <a:t>= $4,018</a:t>
            </a:r>
          </a:p>
          <a:p>
            <a:pPr>
              <a:buClr>
                <a:schemeClr val="accent1"/>
              </a:buClr>
            </a:pPr>
            <a:r>
              <a:rPr lang="en-US" sz="2400" dirty="0">
                <a:solidFill>
                  <a:schemeClr val="bg1"/>
                </a:solidFill>
              </a:rPr>
              <a:t>Average Benefit </a:t>
            </a:r>
          </a:p>
          <a:p>
            <a:pPr lvl="1">
              <a:buClr>
                <a:schemeClr val="accent1"/>
              </a:buClr>
            </a:pPr>
            <a:r>
              <a:rPr lang="en-US" dirty="0">
                <a:solidFill>
                  <a:schemeClr val="bg1"/>
                </a:solidFill>
              </a:rPr>
              <a:t>$3,089 (Married)</a:t>
            </a:r>
          </a:p>
          <a:p>
            <a:pPr lvl="1">
              <a:buClr>
                <a:schemeClr val="accent1"/>
              </a:buClr>
            </a:pPr>
            <a:r>
              <a:rPr lang="en-US" dirty="0">
                <a:solidFill>
                  <a:schemeClr val="bg1"/>
                </a:solidFill>
              </a:rPr>
              <a:t>$1,978 (Single)</a:t>
            </a:r>
          </a:p>
        </p:txBody>
      </p:sp>
      <p:sp>
        <p:nvSpPr>
          <p:cNvPr id="12" name="Text Placeholder 2">
            <a:extLst>
              <a:ext uri="{FF2B5EF4-FFF2-40B4-BE49-F238E27FC236}">
                <a16:creationId xmlns:a16="http://schemas.microsoft.com/office/drawing/2014/main" id="{FC962058-C89C-0EE8-9683-3489D918B63B}"/>
              </a:ext>
            </a:extLst>
          </p:cNvPr>
          <p:cNvSpPr txBox="1">
            <a:spLocks/>
          </p:cNvSpPr>
          <p:nvPr/>
        </p:nvSpPr>
        <p:spPr>
          <a:xfrm>
            <a:off x="836612" y="3198090"/>
            <a:ext cx="5157787"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rgbClr val="231F20"/>
                </a:solidFill>
                <a:latin typeface=""/>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dirty="0">
                <a:solidFill>
                  <a:schemeClr val="accent1"/>
                </a:solidFill>
                <a:latin typeface="Arial" panose="020B0604020202020204" pitchFamily="34" charset="0"/>
                <a:cs typeface="Arial" panose="020B0604020202020204" pitchFamily="34" charset="0"/>
              </a:rPr>
              <a:t>COLA (COST OF LIVING)</a:t>
            </a:r>
          </a:p>
        </p:txBody>
      </p:sp>
      <p:sp>
        <p:nvSpPr>
          <p:cNvPr id="13" name="Content Placeholder 3">
            <a:extLst>
              <a:ext uri="{FF2B5EF4-FFF2-40B4-BE49-F238E27FC236}">
                <a16:creationId xmlns:a16="http://schemas.microsoft.com/office/drawing/2014/main" id="{D5B4436C-16A0-52F4-34ED-6E70A8EB98AE}"/>
              </a:ext>
            </a:extLst>
          </p:cNvPr>
          <p:cNvSpPr txBox="1">
            <a:spLocks/>
          </p:cNvSpPr>
          <p:nvPr/>
        </p:nvSpPr>
        <p:spPr>
          <a:xfrm>
            <a:off x="836612" y="4022002"/>
            <a:ext cx="5157787" cy="132556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chemeClr val="accent1"/>
              </a:buClr>
              <a:buFont typeface="Wingdings" pitchFamily="2" charset="2"/>
              <a:buChar char="§"/>
            </a:pPr>
            <a:r>
              <a:rPr lang="en-US" sz="2400" dirty="0">
                <a:solidFill>
                  <a:schemeClr val="bg1"/>
                </a:solidFill>
              </a:rPr>
              <a:t>Since 1975 = 3.77%</a:t>
            </a:r>
          </a:p>
          <a:p>
            <a:pPr>
              <a:buClr>
                <a:schemeClr val="accent1"/>
              </a:buClr>
              <a:buFont typeface="Wingdings" pitchFamily="2" charset="2"/>
              <a:buChar char="§"/>
            </a:pPr>
            <a:r>
              <a:rPr lang="en-US" sz="2400" dirty="0">
                <a:solidFill>
                  <a:schemeClr val="bg1"/>
                </a:solidFill>
              </a:rPr>
              <a:t>Last 20 Years = 2.63%</a:t>
            </a:r>
          </a:p>
          <a:p>
            <a:pPr>
              <a:buClr>
                <a:schemeClr val="accent1"/>
              </a:buClr>
              <a:buFont typeface="Wingdings" pitchFamily="2" charset="2"/>
              <a:buChar char="§"/>
            </a:pPr>
            <a:r>
              <a:rPr lang="en-US" sz="2400" dirty="0">
                <a:solidFill>
                  <a:schemeClr val="bg1"/>
                </a:solidFill>
              </a:rPr>
              <a:t>For 2026 = 2.80%</a:t>
            </a:r>
          </a:p>
        </p:txBody>
      </p:sp>
      <p:sp>
        <p:nvSpPr>
          <p:cNvPr id="14" name="Rectangle 13">
            <a:extLst>
              <a:ext uri="{FF2B5EF4-FFF2-40B4-BE49-F238E27FC236}">
                <a16:creationId xmlns:a16="http://schemas.microsoft.com/office/drawing/2014/main" id="{D7DF0D64-4C9B-1672-1BC2-20F891E0B8DE}"/>
              </a:ext>
            </a:extLst>
          </p:cNvPr>
          <p:cNvSpPr/>
          <p:nvPr/>
        </p:nvSpPr>
        <p:spPr>
          <a:xfrm>
            <a:off x="5697415" y="1757835"/>
            <a:ext cx="58616" cy="3406912"/>
          </a:xfrm>
          <a:prstGeom prst="rect">
            <a:avLst/>
          </a:prstGeom>
          <a:solidFill>
            <a:schemeClr val="accent1">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3">
            <a:extLst>
              <a:ext uri="{FF2B5EF4-FFF2-40B4-BE49-F238E27FC236}">
                <a16:creationId xmlns:a16="http://schemas.microsoft.com/office/drawing/2014/main" id="{FCD22A6D-8F74-23BB-5B07-98A8BD6AB7C5}"/>
              </a:ext>
            </a:extLst>
          </p:cNvPr>
          <p:cNvSpPr>
            <a:spLocks noChangeArrowheads="1"/>
          </p:cNvSpPr>
          <p:nvPr/>
        </p:nvSpPr>
        <p:spPr bwMode="auto">
          <a:xfrm>
            <a:off x="836613" y="5827096"/>
            <a:ext cx="105156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800" i="1" dirty="0">
                <a:solidFill>
                  <a:schemeClr val="bg1"/>
                </a:solidFill>
                <a:latin typeface="Arial" panose="020B0604020202020204" pitchFamily="34" charset="0"/>
                <a:cs typeface="Arial" panose="020B0604020202020204" pitchFamily="34" charset="0"/>
              </a:rPr>
              <a:t>Source: </a:t>
            </a:r>
            <a:r>
              <a:rPr lang="en-US" sz="800" i="1" baseline="30000" dirty="0">
                <a:solidFill>
                  <a:schemeClr val="bg1"/>
                </a:solidFill>
                <a:latin typeface="Arial" panose="020B0604020202020204" pitchFamily="34" charset="0"/>
                <a:cs typeface="Arial" panose="020B0604020202020204" pitchFamily="34" charset="0"/>
              </a:rPr>
              <a:t>1</a:t>
            </a:r>
            <a:r>
              <a:rPr lang="en-US" sz="800" i="1" dirty="0">
                <a:solidFill>
                  <a:schemeClr val="bg1"/>
                </a:solidFill>
                <a:latin typeface="Arial" panose="020B0604020202020204" pitchFamily="34" charset="0"/>
                <a:cs typeface="Arial" panose="020B0604020202020204" pitchFamily="34" charset="0"/>
              </a:rPr>
              <a:t>https://</a:t>
            </a:r>
            <a:r>
              <a:rPr lang="en-US" sz="800" i="1" dirty="0" err="1">
                <a:solidFill>
                  <a:schemeClr val="bg1"/>
                </a:solidFill>
                <a:latin typeface="Arial" panose="020B0604020202020204" pitchFamily="34" charset="0"/>
                <a:cs typeface="Arial" panose="020B0604020202020204" pitchFamily="34" charset="0"/>
              </a:rPr>
              <a:t>www.ssa.gov</a:t>
            </a:r>
            <a:r>
              <a:rPr lang="en-US" sz="800" i="1" dirty="0">
                <a:solidFill>
                  <a:schemeClr val="bg1"/>
                </a:solidFill>
                <a:latin typeface="Arial" panose="020B0604020202020204" pitchFamily="34" charset="0"/>
                <a:cs typeface="Arial" panose="020B0604020202020204" pitchFamily="34" charset="0"/>
              </a:rPr>
              <a:t>/</a:t>
            </a:r>
            <a:r>
              <a:rPr lang="en-US" sz="800" i="1" dirty="0" err="1">
                <a:solidFill>
                  <a:schemeClr val="bg1"/>
                </a:solidFill>
                <a:latin typeface="Arial" panose="020B0604020202020204" pitchFamily="34" charset="0"/>
                <a:cs typeface="Arial" panose="020B0604020202020204" pitchFamily="34" charset="0"/>
              </a:rPr>
              <a:t>oact</a:t>
            </a:r>
            <a:r>
              <a:rPr lang="en-US" sz="800" i="1" dirty="0">
                <a:solidFill>
                  <a:schemeClr val="bg1"/>
                </a:solidFill>
                <a:latin typeface="Arial" panose="020B0604020202020204" pitchFamily="34" charset="0"/>
                <a:cs typeface="Arial" panose="020B0604020202020204" pitchFamily="34" charset="0"/>
              </a:rPr>
              <a:t>/cola/</a:t>
            </a:r>
            <a:r>
              <a:rPr lang="en-US" sz="800" i="1" dirty="0" err="1">
                <a:solidFill>
                  <a:schemeClr val="bg1"/>
                </a:solidFill>
                <a:latin typeface="Arial" panose="020B0604020202020204" pitchFamily="34" charset="0"/>
                <a:cs typeface="Arial" panose="020B0604020202020204" pitchFamily="34" charset="0"/>
              </a:rPr>
              <a:t>cbb.html</a:t>
            </a:r>
            <a:r>
              <a:rPr lang="en-US" sz="800" i="1" dirty="0">
                <a:solidFill>
                  <a:schemeClr val="bg1"/>
                </a:solidFill>
                <a:latin typeface="Arial" panose="020B0604020202020204" pitchFamily="34" charset="0"/>
                <a:cs typeface="Arial" panose="020B0604020202020204" pitchFamily="34" charset="0"/>
              </a:rPr>
              <a:t>. Accessed December 2, 2024 </a:t>
            </a:r>
            <a:r>
              <a:rPr lang="en-US" sz="800" i="1" baseline="30000" dirty="0">
                <a:solidFill>
                  <a:schemeClr val="bg1"/>
                </a:solidFill>
                <a:latin typeface="Arial" panose="020B0604020202020204" pitchFamily="34" charset="0"/>
                <a:cs typeface="Arial" panose="020B0604020202020204" pitchFamily="34" charset="0"/>
              </a:rPr>
              <a:t> 2</a:t>
            </a:r>
            <a:r>
              <a:rPr lang="en-US" sz="800" i="1" dirty="0">
                <a:solidFill>
                  <a:schemeClr val="bg1"/>
                </a:solidFill>
                <a:latin typeface="Arial" panose="020B0604020202020204" pitchFamily="34" charset="0"/>
                <a:cs typeface="Arial" panose="020B0604020202020204" pitchFamily="34" charset="0"/>
              </a:rPr>
              <a:t>https://</a:t>
            </a:r>
            <a:r>
              <a:rPr lang="en-US" sz="800" i="1" dirty="0" err="1">
                <a:solidFill>
                  <a:schemeClr val="bg1"/>
                </a:solidFill>
                <a:latin typeface="Arial" panose="020B0604020202020204" pitchFamily="34" charset="0"/>
                <a:cs typeface="Arial" panose="020B0604020202020204" pitchFamily="34" charset="0"/>
              </a:rPr>
              <a:t>www.ssa.gov</a:t>
            </a:r>
            <a:r>
              <a:rPr lang="en-US" sz="800" i="1" dirty="0">
                <a:solidFill>
                  <a:schemeClr val="bg1"/>
                </a:solidFill>
                <a:latin typeface="Arial" panose="020B0604020202020204" pitchFamily="34" charset="0"/>
                <a:cs typeface="Arial" panose="020B0604020202020204" pitchFamily="34" charset="0"/>
              </a:rPr>
              <a:t>/</a:t>
            </a:r>
            <a:r>
              <a:rPr lang="en-US" sz="800" i="1" dirty="0" err="1">
                <a:solidFill>
                  <a:schemeClr val="bg1"/>
                </a:solidFill>
                <a:latin typeface="Arial" panose="020B0604020202020204" pitchFamily="34" charset="0"/>
                <a:cs typeface="Arial" panose="020B0604020202020204" pitchFamily="34" charset="0"/>
              </a:rPr>
              <a:t>oact</a:t>
            </a:r>
            <a:r>
              <a:rPr lang="en-US" sz="800" i="1" dirty="0">
                <a:solidFill>
                  <a:schemeClr val="bg1"/>
                </a:solidFill>
                <a:latin typeface="Arial" panose="020B0604020202020204" pitchFamily="34" charset="0"/>
                <a:cs typeface="Arial" panose="020B0604020202020204" pitchFamily="34" charset="0"/>
              </a:rPr>
              <a:t>/cola/</a:t>
            </a:r>
            <a:r>
              <a:rPr lang="en-US" sz="800" i="1" dirty="0" err="1">
                <a:solidFill>
                  <a:schemeClr val="bg1"/>
                </a:solidFill>
                <a:latin typeface="Arial" panose="020B0604020202020204" pitchFamily="34" charset="0"/>
                <a:cs typeface="Arial" panose="020B0604020202020204" pitchFamily="34" charset="0"/>
              </a:rPr>
              <a:t>colasummary.html</a:t>
            </a:r>
            <a:r>
              <a:rPr lang="en-US" sz="800" i="1" dirty="0">
                <a:solidFill>
                  <a:schemeClr val="bg1"/>
                </a:solidFill>
                <a:latin typeface="Arial" panose="020B0604020202020204" pitchFamily="34" charset="0"/>
                <a:cs typeface="Arial" panose="020B0604020202020204" pitchFamily="34" charset="0"/>
              </a:rPr>
              <a:t>. Accessed December 2, 2024.</a:t>
            </a:r>
          </a:p>
          <a:p>
            <a:pPr eaLnBrk="0" fontAlgn="base" hangingPunct="0">
              <a:spcBef>
                <a:spcPct val="0"/>
              </a:spcBef>
              <a:spcAft>
                <a:spcPct val="0"/>
              </a:spcAft>
            </a:pPr>
            <a:endParaRPr kumimoji="0" lang="en-US" altLang="en-US" sz="800" b="0" i="1"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kumimoji="0" lang="en-US" altLang="en-US" sz="800" b="0" i="1"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p:txBody>
      </p:sp>
      <p:sp>
        <p:nvSpPr>
          <p:cNvPr id="17" name="Title 3">
            <a:extLst>
              <a:ext uri="{FF2B5EF4-FFF2-40B4-BE49-F238E27FC236}">
                <a16:creationId xmlns:a16="http://schemas.microsoft.com/office/drawing/2014/main" id="{FB06BD57-98ED-2AD1-B688-736B2E7CF20B}"/>
              </a:ext>
            </a:extLst>
          </p:cNvPr>
          <p:cNvSpPr>
            <a:spLocks noGrp="1"/>
          </p:cNvSpPr>
          <p:nvPr>
            <p:ph type="title"/>
          </p:nvPr>
        </p:nvSpPr>
        <p:spPr>
          <a:xfrm>
            <a:off x="838200" y="365125"/>
            <a:ext cx="10515600" cy="1325563"/>
          </a:xfrm>
        </p:spPr>
        <p:txBody>
          <a:bodyPr/>
          <a:lstStyle/>
          <a:p>
            <a:r>
              <a:rPr lang="en-US" spc="-150" dirty="0">
                <a:latin typeface="Arial Black" panose="020B0604020202020204" pitchFamily="34" charset="0"/>
                <a:cs typeface="Arial Black" panose="020B0604020202020204" pitchFamily="34" charset="0"/>
              </a:rPr>
              <a:t>SOCIAL SECURITY</a:t>
            </a:r>
            <a:r>
              <a:rPr lang="en-US" dirty="0">
                <a:latin typeface="Arial Black" panose="020B0604020202020204" pitchFamily="34" charset="0"/>
                <a:cs typeface="Arial Black" panose="020B0604020202020204" pitchFamily="34" charset="0"/>
              </a:rPr>
              <a:t>: </a:t>
            </a:r>
            <a:r>
              <a:rPr lang="en-US" sz="3200" b="0" dirty="0">
                <a:solidFill>
                  <a:schemeClr val="accent1"/>
                </a:solidFill>
                <a:latin typeface="Arial" panose="020B0604020202020204" pitchFamily="34" charset="0"/>
                <a:cs typeface="Arial" panose="020B0604020202020204" pitchFamily="34" charset="0"/>
              </a:rPr>
              <a:t>The Basics</a:t>
            </a:r>
            <a:endParaRPr lang="en-US" b="0" dirty="0">
              <a:solidFill>
                <a:schemeClr val="accent1"/>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86A1E214-9A8C-3575-432F-FC71F49A1FF7}"/>
              </a:ext>
            </a:extLst>
          </p:cNvPr>
          <p:cNvSpPr/>
          <p:nvPr/>
        </p:nvSpPr>
        <p:spPr>
          <a:xfrm>
            <a:off x="0" y="6368715"/>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30150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712325F-A762-B140-A525-E1544CA000DF}"/>
              </a:ext>
            </a:extLst>
          </p:cNvPr>
          <p:cNvSpPr/>
          <p:nvPr/>
        </p:nvSpPr>
        <p:spPr>
          <a:xfrm>
            <a:off x="-172278" y="1570892"/>
            <a:ext cx="12364278" cy="3086598"/>
          </a:xfrm>
          <a:prstGeom prst="rect">
            <a:avLst/>
          </a:prstGeom>
          <a:solidFill>
            <a:srgbClr val="0900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able 2">
            <a:extLst>
              <a:ext uri="{FF2B5EF4-FFF2-40B4-BE49-F238E27FC236}">
                <a16:creationId xmlns:a16="http://schemas.microsoft.com/office/drawing/2014/main" id="{4E9AD303-25AB-8132-BE71-1B149D28729A}"/>
              </a:ext>
            </a:extLst>
          </p:cNvPr>
          <p:cNvGraphicFramePr>
            <a:graphicFrameLocks noGrp="1"/>
          </p:cNvGraphicFramePr>
          <p:nvPr>
            <p:extLst>
              <p:ext uri="{D42A27DB-BD31-4B8C-83A1-F6EECF244321}">
                <p14:modId xmlns:p14="http://schemas.microsoft.com/office/powerpoint/2010/main" val="506006762"/>
              </p:ext>
            </p:extLst>
          </p:nvPr>
        </p:nvGraphicFramePr>
        <p:xfrm>
          <a:off x="52817" y="1612270"/>
          <a:ext cx="3981301" cy="2998328"/>
        </p:xfrm>
        <a:graphic>
          <a:graphicData uri="http://schemas.openxmlformats.org/drawingml/2006/table">
            <a:tbl>
              <a:tblPr firstRow="1" bandRow="1">
                <a:tableStyleId>{8A107856-5554-42FB-B03E-39F5DBC370BA}</a:tableStyleId>
              </a:tblPr>
              <a:tblGrid>
                <a:gridCol w="2475232">
                  <a:extLst>
                    <a:ext uri="{9D8B030D-6E8A-4147-A177-3AD203B41FA5}">
                      <a16:colId xmlns:a16="http://schemas.microsoft.com/office/drawing/2014/main" val="1869289868"/>
                    </a:ext>
                  </a:extLst>
                </a:gridCol>
                <a:gridCol w="739588">
                  <a:extLst>
                    <a:ext uri="{9D8B030D-6E8A-4147-A177-3AD203B41FA5}">
                      <a16:colId xmlns:a16="http://schemas.microsoft.com/office/drawing/2014/main" val="75751830"/>
                    </a:ext>
                  </a:extLst>
                </a:gridCol>
                <a:gridCol w="766481">
                  <a:extLst>
                    <a:ext uri="{9D8B030D-6E8A-4147-A177-3AD203B41FA5}">
                      <a16:colId xmlns:a16="http://schemas.microsoft.com/office/drawing/2014/main" val="4213627962"/>
                    </a:ext>
                  </a:extLst>
                </a:gridCol>
              </a:tblGrid>
              <a:tr h="221146">
                <a:tc>
                  <a:txBody>
                    <a:bodyPr/>
                    <a:lstStyle/>
                    <a:p>
                      <a:pPr algn="ctr"/>
                      <a:endParaRPr lang="en-US" sz="1600" b="1" dirty="0">
                        <a:solidFill>
                          <a:schemeClr val="bg1"/>
                        </a:solidFill>
                        <a:effectLst/>
                        <a:latin typeface="Arial" panose="020B0604020202020204" pitchFamily="34" charset="0"/>
                        <a:cs typeface="Arial" panose="020B0604020202020204" pitchFamily="34" charset="0"/>
                      </a:endParaRP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Ron</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Nancy</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836823004"/>
                  </a:ext>
                </a:extLst>
              </a:tr>
              <a:tr h="374276">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Current Age (at year end)</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60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58</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38981184"/>
                  </a:ext>
                </a:extLst>
              </a:tr>
              <a:tr h="208372">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Monthly Benefit at FRA</a:t>
                      </a:r>
                      <a:r>
                        <a:rPr lang="en-US" sz="1600" kern="1200" baseline="30000" dirty="0">
                          <a:solidFill>
                            <a:srgbClr val="231F20"/>
                          </a:solidFill>
                          <a:effectLst/>
                          <a:latin typeface="Arial" panose="020B0604020202020204" pitchFamily="34" charset="0"/>
                          <a:cs typeface="Arial" panose="020B0604020202020204" pitchFamily="34" charset="0"/>
                        </a:rPr>
                        <a:t>1</a:t>
                      </a:r>
                      <a:endParaRPr lang="en-US" sz="1600" kern="1200" baseline="300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$3,011</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$2,235</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50536620"/>
                  </a:ext>
                </a:extLst>
              </a:tr>
              <a:tr h="220846">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Life Expectancy</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85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90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73413978"/>
                  </a:ext>
                </a:extLst>
              </a:tr>
              <a:tr h="220846">
                <a:tc>
                  <a:txBody>
                    <a:bodyPr/>
                    <a:lstStyle/>
                    <a:p>
                      <a:pPr algn="ctr"/>
                      <a:r>
                        <a:rPr lang="en-US" sz="1600" dirty="0">
                          <a:solidFill>
                            <a:schemeClr val="bg1"/>
                          </a:solidFill>
                          <a:effectLst/>
                          <a:latin typeface="Arial" panose="020B0604020202020204" pitchFamily="34" charset="0"/>
                          <a:cs typeface="Arial" panose="020B0604020202020204" pitchFamily="34" charset="0"/>
                        </a:rPr>
                        <a:t>Start Benefits at Age</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dirty="0">
                          <a:solidFill>
                            <a:schemeClr val="bg1"/>
                          </a:solidFill>
                          <a:effectLst/>
                          <a:latin typeface="Arial" panose="020B0604020202020204" pitchFamily="34" charset="0"/>
                          <a:cs typeface="Arial" panose="020B0604020202020204" pitchFamily="34" charset="0"/>
                        </a:rPr>
                        <a:t>62</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dirty="0">
                          <a:solidFill>
                            <a:schemeClr val="bg1"/>
                          </a:solidFill>
                          <a:effectLst/>
                          <a:latin typeface="Arial" panose="020B0604020202020204" pitchFamily="34" charset="0"/>
                          <a:cs typeface="Arial" panose="020B0604020202020204" pitchFamily="34" charset="0"/>
                        </a:rPr>
                        <a:t>62</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817359396"/>
                  </a:ext>
                </a:extLst>
              </a:tr>
              <a:tr h="240025">
                <a:tc gridSpan="3">
                  <a:txBody>
                    <a:bodyPr/>
                    <a:lstStyle/>
                    <a:p>
                      <a:pPr algn="ctr"/>
                      <a:r>
                        <a:rPr lang="en-US" sz="1800" b="1" dirty="0">
                          <a:solidFill>
                            <a:srgbClr val="231F20"/>
                          </a:solidFill>
                          <a:effectLst/>
                          <a:latin typeface="Arial" panose="020B0604020202020204" pitchFamily="34" charset="0"/>
                          <a:cs typeface="Arial" panose="020B0604020202020204" pitchFamily="34" charset="0"/>
                        </a:rPr>
                        <a:t>Cumulative Value of Benefits</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058360313"/>
                  </a:ext>
                </a:extLst>
              </a:tr>
              <a:tr h="160109">
                <a:tc gridSpan="3">
                  <a:txBody>
                    <a:bodyPr/>
                    <a:lstStyle/>
                    <a:p>
                      <a:pPr algn="ctr"/>
                      <a:r>
                        <a:rPr lang="en-US" sz="3600" b="1" dirty="0">
                          <a:solidFill>
                            <a:schemeClr val="bg1"/>
                          </a:solidFill>
                          <a:effectLst/>
                          <a:latin typeface="Arial" panose="020B0604020202020204" pitchFamily="34" charset="0"/>
                          <a:cs typeface="Arial" panose="020B0604020202020204" pitchFamily="34" charset="0"/>
                        </a:rPr>
                        <a:t>$1,959,732</a:t>
                      </a:r>
                    </a:p>
                    <a:p>
                      <a:pPr algn="ctr"/>
                      <a:r>
                        <a:rPr lang="en-US" sz="1200" dirty="0">
                          <a:solidFill>
                            <a:schemeClr val="bg1"/>
                          </a:solidFill>
                          <a:effectLst/>
                          <a:latin typeface="Arial" panose="020B0604020202020204" pitchFamily="34" charset="0"/>
                          <a:cs typeface="Arial" panose="020B0604020202020204" pitchFamily="34" charset="0"/>
                        </a:rPr>
                        <a:t>File for Benefits</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9002B"/>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375877786"/>
                  </a:ext>
                </a:extLst>
              </a:tr>
            </a:tbl>
          </a:graphicData>
        </a:graphic>
      </p:graphicFrame>
      <p:graphicFrame>
        <p:nvGraphicFramePr>
          <p:cNvPr id="10" name="Table 2">
            <a:extLst>
              <a:ext uri="{FF2B5EF4-FFF2-40B4-BE49-F238E27FC236}">
                <a16:creationId xmlns:a16="http://schemas.microsoft.com/office/drawing/2014/main" id="{D3C7553D-6CF1-28FB-8AD2-CB5D5D5C8EB5}"/>
              </a:ext>
            </a:extLst>
          </p:cNvPr>
          <p:cNvGraphicFramePr>
            <a:graphicFrameLocks noGrp="1"/>
          </p:cNvGraphicFramePr>
          <p:nvPr>
            <p:extLst>
              <p:ext uri="{D42A27DB-BD31-4B8C-83A1-F6EECF244321}">
                <p14:modId xmlns:p14="http://schemas.microsoft.com/office/powerpoint/2010/main" val="3528362030"/>
              </p:ext>
            </p:extLst>
          </p:nvPr>
        </p:nvGraphicFramePr>
        <p:xfrm>
          <a:off x="4113829" y="1612270"/>
          <a:ext cx="3981301" cy="2998328"/>
        </p:xfrm>
        <a:graphic>
          <a:graphicData uri="http://schemas.openxmlformats.org/drawingml/2006/table">
            <a:tbl>
              <a:tblPr firstRow="1" bandRow="1">
                <a:tableStyleId>{8A107856-5554-42FB-B03E-39F5DBC370BA}</a:tableStyleId>
              </a:tblPr>
              <a:tblGrid>
                <a:gridCol w="2475232">
                  <a:extLst>
                    <a:ext uri="{9D8B030D-6E8A-4147-A177-3AD203B41FA5}">
                      <a16:colId xmlns:a16="http://schemas.microsoft.com/office/drawing/2014/main" val="1869289868"/>
                    </a:ext>
                  </a:extLst>
                </a:gridCol>
                <a:gridCol w="739588">
                  <a:extLst>
                    <a:ext uri="{9D8B030D-6E8A-4147-A177-3AD203B41FA5}">
                      <a16:colId xmlns:a16="http://schemas.microsoft.com/office/drawing/2014/main" val="75751830"/>
                    </a:ext>
                  </a:extLst>
                </a:gridCol>
                <a:gridCol w="766481">
                  <a:extLst>
                    <a:ext uri="{9D8B030D-6E8A-4147-A177-3AD203B41FA5}">
                      <a16:colId xmlns:a16="http://schemas.microsoft.com/office/drawing/2014/main" val="4213627962"/>
                    </a:ext>
                  </a:extLst>
                </a:gridCol>
              </a:tblGrid>
              <a:tr h="221146">
                <a:tc>
                  <a:txBody>
                    <a:bodyPr/>
                    <a:lstStyle/>
                    <a:p>
                      <a:pPr algn="ctr"/>
                      <a:endParaRPr lang="en-US" sz="1600" b="1" dirty="0">
                        <a:solidFill>
                          <a:schemeClr val="bg1"/>
                        </a:solidFill>
                        <a:effectLst/>
                        <a:latin typeface="Arial" panose="020B0604020202020204" pitchFamily="34" charset="0"/>
                        <a:cs typeface="Arial" panose="020B0604020202020204" pitchFamily="34" charset="0"/>
                      </a:endParaRP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Ron</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Nancy</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836823004"/>
                  </a:ext>
                </a:extLst>
              </a:tr>
              <a:tr h="374276">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Current Age (at year end)</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60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58</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38981184"/>
                  </a:ext>
                </a:extLst>
              </a:tr>
              <a:tr h="208372">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Monthly Benefit at FRA</a:t>
                      </a:r>
                      <a:r>
                        <a:rPr lang="en-US" sz="1600" kern="1200" baseline="30000" dirty="0">
                          <a:solidFill>
                            <a:srgbClr val="231F20"/>
                          </a:solidFill>
                          <a:effectLst/>
                          <a:latin typeface="Arial" panose="020B0604020202020204" pitchFamily="34" charset="0"/>
                          <a:cs typeface="Arial" panose="020B0604020202020204" pitchFamily="34" charset="0"/>
                        </a:rPr>
                        <a:t>1</a:t>
                      </a:r>
                      <a:endParaRPr lang="en-US" sz="1600" kern="1200" baseline="300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$3,011</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$2,235</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50536620"/>
                  </a:ext>
                </a:extLst>
              </a:tr>
              <a:tr h="220846">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Life Expectancy</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85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90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73413978"/>
                  </a:ext>
                </a:extLst>
              </a:tr>
              <a:tr h="220846">
                <a:tc>
                  <a:txBody>
                    <a:bodyPr/>
                    <a:lstStyle/>
                    <a:p>
                      <a:pPr algn="ctr"/>
                      <a:r>
                        <a:rPr lang="en-US" sz="1600" dirty="0">
                          <a:solidFill>
                            <a:schemeClr val="bg1"/>
                          </a:solidFill>
                          <a:effectLst/>
                          <a:latin typeface="Arial" panose="020B0604020202020204" pitchFamily="34" charset="0"/>
                          <a:cs typeface="Arial" panose="020B0604020202020204" pitchFamily="34" charset="0"/>
                        </a:rPr>
                        <a:t>Start Benefits at Age</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dirty="0">
                          <a:solidFill>
                            <a:schemeClr val="bg1"/>
                          </a:solidFill>
                          <a:effectLst/>
                          <a:latin typeface="Arial" panose="020B0604020202020204" pitchFamily="34" charset="0"/>
                          <a:cs typeface="Arial" panose="020B0604020202020204" pitchFamily="34" charset="0"/>
                        </a:rPr>
                        <a:t>67</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dirty="0">
                          <a:solidFill>
                            <a:schemeClr val="bg1"/>
                          </a:solidFill>
                          <a:effectLst/>
                          <a:latin typeface="Arial" panose="020B0604020202020204" pitchFamily="34" charset="0"/>
                          <a:cs typeface="Arial" panose="020B0604020202020204" pitchFamily="34" charset="0"/>
                        </a:rPr>
                        <a:t>67</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817359396"/>
                  </a:ext>
                </a:extLst>
              </a:tr>
              <a:tr h="240025">
                <a:tc gridSpan="3">
                  <a:txBody>
                    <a:bodyPr/>
                    <a:lstStyle/>
                    <a:p>
                      <a:pPr algn="ctr"/>
                      <a:r>
                        <a:rPr lang="en-US" sz="1800" b="1" dirty="0">
                          <a:solidFill>
                            <a:srgbClr val="231F20"/>
                          </a:solidFill>
                          <a:effectLst/>
                          <a:latin typeface="Arial" panose="020B0604020202020204" pitchFamily="34" charset="0"/>
                          <a:cs typeface="Arial" panose="020B0604020202020204" pitchFamily="34" charset="0"/>
                        </a:rPr>
                        <a:t>Cumulative Value of Benefits</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058360313"/>
                  </a:ext>
                </a:extLst>
              </a:tr>
              <a:tr h="277084">
                <a:tc gridSpan="3">
                  <a:txBody>
                    <a:bodyPr/>
                    <a:lstStyle/>
                    <a:p>
                      <a:pPr algn="ctr"/>
                      <a:r>
                        <a:rPr lang="en-US" sz="3600" b="1" dirty="0">
                          <a:solidFill>
                            <a:schemeClr val="bg1"/>
                          </a:solidFill>
                          <a:effectLst/>
                          <a:latin typeface="Arial" panose="020B0604020202020204" pitchFamily="34" charset="0"/>
                          <a:cs typeface="Arial" panose="020B0604020202020204" pitchFamily="34" charset="0"/>
                        </a:rPr>
                        <a:t>$2,325,540</a:t>
                      </a:r>
                    </a:p>
                    <a:p>
                      <a:pPr algn="ctr"/>
                      <a:r>
                        <a:rPr lang="en-US" sz="1200" dirty="0">
                          <a:solidFill>
                            <a:schemeClr val="bg1"/>
                          </a:solidFill>
                          <a:effectLst/>
                          <a:latin typeface="Arial" panose="020B0604020202020204" pitchFamily="34" charset="0"/>
                          <a:cs typeface="Arial" panose="020B0604020202020204" pitchFamily="34" charset="0"/>
                        </a:rPr>
                        <a:t>File for Benefits</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9002B"/>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375877786"/>
                  </a:ext>
                </a:extLst>
              </a:tr>
            </a:tbl>
          </a:graphicData>
        </a:graphic>
      </p:graphicFrame>
      <p:graphicFrame>
        <p:nvGraphicFramePr>
          <p:cNvPr id="11" name="Table 2">
            <a:extLst>
              <a:ext uri="{FF2B5EF4-FFF2-40B4-BE49-F238E27FC236}">
                <a16:creationId xmlns:a16="http://schemas.microsoft.com/office/drawing/2014/main" id="{7BF74F70-A009-5374-582B-F0E183A7A9FE}"/>
              </a:ext>
            </a:extLst>
          </p:cNvPr>
          <p:cNvGraphicFramePr>
            <a:graphicFrameLocks noGrp="1"/>
          </p:cNvGraphicFramePr>
          <p:nvPr>
            <p:extLst>
              <p:ext uri="{D42A27DB-BD31-4B8C-83A1-F6EECF244321}">
                <p14:modId xmlns:p14="http://schemas.microsoft.com/office/powerpoint/2010/main" val="3583779718"/>
              </p:ext>
            </p:extLst>
          </p:nvPr>
        </p:nvGraphicFramePr>
        <p:xfrm>
          <a:off x="8147947" y="1612270"/>
          <a:ext cx="3981301" cy="2998328"/>
        </p:xfrm>
        <a:graphic>
          <a:graphicData uri="http://schemas.openxmlformats.org/drawingml/2006/table">
            <a:tbl>
              <a:tblPr firstRow="1" bandRow="1">
                <a:tableStyleId>{8A107856-5554-42FB-B03E-39F5DBC370BA}</a:tableStyleId>
              </a:tblPr>
              <a:tblGrid>
                <a:gridCol w="2475232">
                  <a:extLst>
                    <a:ext uri="{9D8B030D-6E8A-4147-A177-3AD203B41FA5}">
                      <a16:colId xmlns:a16="http://schemas.microsoft.com/office/drawing/2014/main" val="1869289868"/>
                    </a:ext>
                  </a:extLst>
                </a:gridCol>
                <a:gridCol w="739588">
                  <a:extLst>
                    <a:ext uri="{9D8B030D-6E8A-4147-A177-3AD203B41FA5}">
                      <a16:colId xmlns:a16="http://schemas.microsoft.com/office/drawing/2014/main" val="75751830"/>
                    </a:ext>
                  </a:extLst>
                </a:gridCol>
                <a:gridCol w="766481">
                  <a:extLst>
                    <a:ext uri="{9D8B030D-6E8A-4147-A177-3AD203B41FA5}">
                      <a16:colId xmlns:a16="http://schemas.microsoft.com/office/drawing/2014/main" val="4213627962"/>
                    </a:ext>
                  </a:extLst>
                </a:gridCol>
              </a:tblGrid>
              <a:tr h="221146">
                <a:tc>
                  <a:txBody>
                    <a:bodyPr/>
                    <a:lstStyle/>
                    <a:p>
                      <a:pPr algn="ctr"/>
                      <a:endParaRPr lang="en-US" sz="1600" b="1" dirty="0">
                        <a:solidFill>
                          <a:schemeClr val="bg1"/>
                        </a:solidFill>
                        <a:effectLst/>
                        <a:latin typeface="Arial" panose="020B0604020202020204" pitchFamily="34" charset="0"/>
                        <a:cs typeface="Arial" panose="020B0604020202020204" pitchFamily="34" charset="0"/>
                      </a:endParaRP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Ron</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b="1" dirty="0">
                          <a:solidFill>
                            <a:schemeClr val="bg1"/>
                          </a:solidFill>
                          <a:effectLst/>
                          <a:latin typeface="Arial" panose="020B0604020202020204" pitchFamily="34" charset="0"/>
                          <a:cs typeface="Arial" panose="020B0604020202020204" pitchFamily="34" charset="0"/>
                        </a:rPr>
                        <a:t>Nancy</a:t>
                      </a:r>
                    </a:p>
                  </a:txBody>
                  <a:tcPr marL="53571" marR="53571" marT="53571" marB="5357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836823004"/>
                  </a:ext>
                </a:extLst>
              </a:tr>
              <a:tr h="374276">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Current Age (at year end)</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60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58</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38981184"/>
                  </a:ext>
                </a:extLst>
              </a:tr>
              <a:tr h="208372">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Monthly Benefit at FRA</a:t>
                      </a:r>
                      <a:r>
                        <a:rPr lang="en-US" sz="1600" kern="1200" baseline="30000" dirty="0">
                          <a:solidFill>
                            <a:srgbClr val="231F20"/>
                          </a:solidFill>
                          <a:effectLst/>
                          <a:latin typeface="Arial" panose="020B0604020202020204" pitchFamily="34" charset="0"/>
                          <a:cs typeface="Arial" panose="020B0604020202020204" pitchFamily="34" charset="0"/>
                        </a:rPr>
                        <a:t>1</a:t>
                      </a:r>
                      <a:endParaRPr lang="en-US" sz="1600" kern="1200" baseline="300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$3,011</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$2,235</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50536620"/>
                  </a:ext>
                </a:extLst>
              </a:tr>
              <a:tr h="220846">
                <a:tc>
                  <a:txBody>
                    <a:bodyPr/>
                    <a:lstStyle/>
                    <a:p>
                      <a:pPr algn="ctr"/>
                      <a:r>
                        <a:rPr lang="en-US" sz="1600" kern="1200" dirty="0">
                          <a:solidFill>
                            <a:srgbClr val="231F20"/>
                          </a:solidFill>
                          <a:effectLst/>
                          <a:latin typeface="Arial" panose="020B0604020202020204" pitchFamily="34" charset="0"/>
                          <a:cs typeface="Arial" panose="020B0604020202020204" pitchFamily="34" charset="0"/>
                        </a:rPr>
                        <a:t>Life Expectancy</a:t>
                      </a:r>
                      <a:endParaRPr lang="en-US" sz="1600" kern="1200" dirty="0">
                        <a:solidFill>
                          <a:srgbClr val="231F20"/>
                        </a:solidFill>
                        <a:effectLst/>
                        <a:latin typeface="Arial" panose="020B0604020202020204" pitchFamily="34" charset="0"/>
                        <a:ea typeface="+mn-ea"/>
                        <a:cs typeface="Arial" panose="020B0604020202020204" pitchFamily="34" charset="0"/>
                      </a:endParaRP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85</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rgbClr val="231F20"/>
                          </a:solidFill>
                          <a:effectLst/>
                          <a:latin typeface="Arial" panose="020B0604020202020204" pitchFamily="34" charset="0"/>
                          <a:cs typeface="Arial" panose="020B0604020202020204" pitchFamily="34" charset="0"/>
                        </a:rPr>
                        <a:t>90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73413978"/>
                  </a:ext>
                </a:extLst>
              </a:tr>
              <a:tr h="220846">
                <a:tc>
                  <a:txBody>
                    <a:bodyPr/>
                    <a:lstStyle/>
                    <a:p>
                      <a:pPr algn="ctr"/>
                      <a:r>
                        <a:rPr lang="en-US" sz="1600" dirty="0">
                          <a:solidFill>
                            <a:schemeClr val="bg1"/>
                          </a:solidFill>
                          <a:effectLst/>
                          <a:latin typeface="Arial" panose="020B0604020202020204" pitchFamily="34" charset="0"/>
                          <a:cs typeface="Arial" panose="020B0604020202020204" pitchFamily="34" charset="0"/>
                        </a:rPr>
                        <a:t>Start Benefits at Age</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dirty="0">
                          <a:solidFill>
                            <a:schemeClr val="bg1"/>
                          </a:solidFill>
                          <a:effectLst/>
                          <a:latin typeface="Arial" panose="020B0604020202020204" pitchFamily="34" charset="0"/>
                          <a:cs typeface="Arial" panose="020B0604020202020204" pitchFamily="34" charset="0"/>
                        </a:rPr>
                        <a:t>70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600" dirty="0">
                          <a:solidFill>
                            <a:schemeClr val="bg1"/>
                          </a:solidFill>
                          <a:effectLst/>
                          <a:latin typeface="Arial" panose="020B0604020202020204" pitchFamily="34" charset="0"/>
                          <a:cs typeface="Arial" panose="020B0604020202020204" pitchFamily="34" charset="0"/>
                        </a:rPr>
                        <a:t>70</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817359396"/>
                  </a:ext>
                </a:extLst>
              </a:tr>
              <a:tr h="240025">
                <a:tc gridSpan="3">
                  <a:txBody>
                    <a:bodyPr/>
                    <a:lstStyle/>
                    <a:p>
                      <a:pPr algn="ctr"/>
                      <a:r>
                        <a:rPr lang="en-US" sz="1800" b="1" dirty="0">
                          <a:solidFill>
                            <a:srgbClr val="231F20"/>
                          </a:solidFill>
                          <a:effectLst/>
                          <a:latin typeface="Arial" panose="020B0604020202020204" pitchFamily="34" charset="0"/>
                          <a:cs typeface="Arial" panose="020B0604020202020204" pitchFamily="34" charset="0"/>
                        </a:rPr>
                        <a:t>Cumulative Value of Benefits</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058360313"/>
                  </a:ext>
                </a:extLst>
              </a:tr>
              <a:tr h="277084">
                <a:tc gridSpan="3">
                  <a:txBody>
                    <a:bodyPr/>
                    <a:lstStyle/>
                    <a:p>
                      <a:pPr algn="ctr"/>
                      <a:r>
                        <a:rPr lang="en-US" sz="3600" b="1" dirty="0">
                          <a:solidFill>
                            <a:schemeClr val="bg1"/>
                          </a:solidFill>
                          <a:effectLst/>
                          <a:latin typeface="Arial" panose="020B0604020202020204" pitchFamily="34" charset="0"/>
                          <a:cs typeface="Arial" panose="020B0604020202020204" pitchFamily="34" charset="0"/>
                        </a:rPr>
                        <a:t>$2,579,220</a:t>
                      </a:r>
                    </a:p>
                    <a:p>
                      <a:pPr algn="ctr"/>
                      <a:r>
                        <a:rPr lang="en-US" sz="1200" b="0" dirty="0">
                          <a:solidFill>
                            <a:schemeClr val="bg1"/>
                          </a:solidFill>
                          <a:effectLst/>
                          <a:latin typeface="Arial" panose="020B0604020202020204" pitchFamily="34" charset="0"/>
                          <a:cs typeface="Arial" panose="020B0604020202020204" pitchFamily="34" charset="0"/>
                        </a:rPr>
                        <a:t>File for Benefits</a:t>
                      </a:r>
                    </a:p>
                  </a:txBody>
                  <a:tcPr marL="53571" marR="53571" marT="53571" marB="535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9002B"/>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375877786"/>
                  </a:ext>
                </a:extLst>
              </a:tr>
            </a:tbl>
          </a:graphicData>
        </a:graphic>
      </p:graphicFrame>
      <p:sp>
        <p:nvSpPr>
          <p:cNvPr id="12" name="Title 2">
            <a:extLst>
              <a:ext uri="{FF2B5EF4-FFF2-40B4-BE49-F238E27FC236}">
                <a16:creationId xmlns:a16="http://schemas.microsoft.com/office/drawing/2014/main" id="{5BCF757E-F5A7-37D1-2214-C12B358C48C7}"/>
              </a:ext>
            </a:extLst>
          </p:cNvPr>
          <p:cNvSpPr txBox="1">
            <a:spLocks/>
          </p:cNvSpPr>
          <p:nvPr/>
        </p:nvSpPr>
        <p:spPr>
          <a:xfrm>
            <a:off x="-172278" y="5003668"/>
            <a:ext cx="12129248" cy="1164389"/>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5400" b="1" dirty="0">
                <a:solidFill>
                  <a:schemeClr val="accent1"/>
                </a:solidFill>
                <a:latin typeface="Arial" panose="020B0604020202020204" pitchFamily="34" charset="0"/>
                <a:ea typeface="ＭＳ Ｐゴシック" charset="0"/>
                <a:cs typeface="Arial" panose="020B0604020202020204" pitchFamily="34" charset="0"/>
                <a:sym typeface="Bebas Neue" charset="0"/>
              </a:rPr>
              <a:t>$619,488 </a:t>
            </a:r>
            <a:r>
              <a:rPr lang="en-US" sz="2400" dirty="0">
                <a:solidFill>
                  <a:schemeClr val="bg1"/>
                </a:solidFill>
                <a:latin typeface="Arial" panose="020B0604020202020204" pitchFamily="34" charset="0"/>
                <a:ea typeface="ＭＳ Ｐゴシック" charset="0"/>
                <a:cs typeface="Arial" panose="020B0604020202020204" pitchFamily="34" charset="0"/>
                <a:sym typeface="Bebas Neue" charset="0"/>
              </a:rPr>
              <a:t>Difference in Filing</a:t>
            </a:r>
            <a:endParaRPr lang="en-US" sz="2400" dirty="0">
              <a:solidFill>
                <a:schemeClr val="bg1"/>
              </a:solidFill>
              <a:latin typeface="Arial" panose="020B0604020202020204" pitchFamily="34" charset="0"/>
              <a:cs typeface="Arial" panose="020B0604020202020204" pitchFamily="34" charset="0"/>
            </a:endParaRPr>
          </a:p>
        </p:txBody>
      </p:sp>
      <p:sp>
        <p:nvSpPr>
          <p:cNvPr id="14" name="Title 3">
            <a:extLst>
              <a:ext uri="{FF2B5EF4-FFF2-40B4-BE49-F238E27FC236}">
                <a16:creationId xmlns:a16="http://schemas.microsoft.com/office/drawing/2014/main" id="{9EBC96FD-0673-3802-F025-24B32C6ABBCA}"/>
              </a:ext>
            </a:extLst>
          </p:cNvPr>
          <p:cNvSpPr>
            <a:spLocks noGrp="1"/>
          </p:cNvSpPr>
          <p:nvPr>
            <p:ph type="title"/>
          </p:nvPr>
        </p:nvSpPr>
        <p:spPr>
          <a:xfrm>
            <a:off x="838200" y="365125"/>
            <a:ext cx="10515600" cy="1325563"/>
          </a:xfrm>
        </p:spPr>
        <p:txBody>
          <a:bodyPr/>
          <a:lstStyle/>
          <a:p>
            <a:r>
              <a:rPr lang="en-US" spc="-150" dirty="0">
                <a:latin typeface="Arial Black" panose="020B0604020202020204" pitchFamily="34" charset="0"/>
                <a:cs typeface="Arial Black" panose="020B0604020202020204" pitchFamily="34" charset="0"/>
              </a:rPr>
              <a:t>WHY PLANNING IS SO IMPORTANT:</a:t>
            </a:r>
            <a:endParaRPr lang="en-US" b="0" dirty="0">
              <a:solidFill>
                <a:srgbClr val="E2B034"/>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85D3799D-9658-71AA-BD92-D3C2D6482644}"/>
              </a:ext>
            </a:extLst>
          </p:cNvPr>
          <p:cNvSpPr/>
          <p:nvPr/>
        </p:nvSpPr>
        <p:spPr>
          <a:xfrm>
            <a:off x="-104931" y="6364127"/>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1586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06A6686-E3E3-1D7A-78B9-F53079CD62D1}"/>
              </a:ext>
            </a:extLst>
          </p:cNvPr>
          <p:cNvPicPr>
            <a:picLocks noChangeAspect="1"/>
          </p:cNvPicPr>
          <p:nvPr/>
        </p:nvPicPr>
        <p:blipFill>
          <a:blip r:embed="rId2"/>
          <a:srcRect t="9810" b="9810"/>
          <a:stretch/>
        </p:blipFill>
        <p:spPr>
          <a:xfrm>
            <a:off x="0" y="-16330"/>
            <a:ext cx="12192000" cy="5492923"/>
          </a:xfrm>
          <a:prstGeom prst="rect">
            <a:avLst/>
          </a:prstGeom>
        </p:spPr>
      </p:pic>
      <p:sp>
        <p:nvSpPr>
          <p:cNvPr id="2" name="Rectangle 1">
            <a:extLst>
              <a:ext uri="{FF2B5EF4-FFF2-40B4-BE49-F238E27FC236}">
                <a16:creationId xmlns:a16="http://schemas.microsoft.com/office/drawing/2014/main" id="{424CB178-CFD2-C9D4-7214-97EA5B66BEAC}"/>
              </a:ext>
            </a:extLst>
          </p:cNvPr>
          <p:cNvSpPr/>
          <p:nvPr/>
        </p:nvSpPr>
        <p:spPr>
          <a:xfrm>
            <a:off x="0" y="-37562"/>
            <a:ext cx="12192000" cy="5535385"/>
          </a:xfrm>
          <a:prstGeom prst="rect">
            <a:avLst/>
          </a:prstGeom>
          <a:solidFill>
            <a:srgbClr val="17264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3">
            <a:extLst>
              <a:ext uri="{FF2B5EF4-FFF2-40B4-BE49-F238E27FC236}">
                <a16:creationId xmlns:a16="http://schemas.microsoft.com/office/drawing/2014/main" id="{F57FEE30-3FE1-FBFA-CDF6-83FF8EB6FC21}"/>
              </a:ext>
            </a:extLst>
          </p:cNvPr>
          <p:cNvSpPr>
            <a:spLocks noChangeArrowheads="1"/>
          </p:cNvSpPr>
          <p:nvPr/>
        </p:nvSpPr>
        <p:spPr bwMode="auto">
          <a:xfrm>
            <a:off x="1285814" y="4408165"/>
            <a:ext cx="9620372" cy="89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a:lnSpc>
                <a:spcPct val="120000"/>
              </a:lnSpc>
            </a:pPr>
            <a:r>
              <a:rPr lang="en-US" sz="1000" i="1" dirty="0">
                <a:solidFill>
                  <a:schemeClr val="bg1"/>
                </a:solidFill>
                <a:latin typeface="Arial" panose="020B0604020202020204" pitchFamily="34" charset="0"/>
                <a:cs typeface="Arial" panose="020B0604020202020204" pitchFamily="34" charset="0"/>
              </a:rPr>
              <a:t>This program is not affiliated with or endorsed by any governmental agency.  This material is intended to provide general information only. It is not intended to render legal, accounting, Social Security or tax advice. Clients should seek guidance from the Social Security Administration regarding their particular situation (</a:t>
            </a:r>
            <a:r>
              <a:rPr lang="en-US" sz="1000" i="1" dirty="0" err="1">
                <a:solidFill>
                  <a:schemeClr val="bg1"/>
                </a:solidFill>
                <a:latin typeface="Arial" panose="020B0604020202020204" pitchFamily="34" charset="0"/>
                <a:cs typeface="Arial" panose="020B0604020202020204" pitchFamily="34" charset="0"/>
              </a:rPr>
              <a:t>www.SSA.Gov</a:t>
            </a:r>
            <a:r>
              <a:rPr lang="en-US" sz="1000" i="1" dirty="0">
                <a:solidFill>
                  <a:schemeClr val="bg1"/>
                </a:solidFill>
                <a:latin typeface="Arial" panose="020B0604020202020204" pitchFamily="34" charset="0"/>
                <a:cs typeface="Arial" panose="020B0604020202020204" pitchFamily="34" charset="0"/>
              </a:rPr>
              <a:t>). Financial Professionals may be able to identify potential retirement income gaps and introduce products, such as fixed annuities, as potential solutions. </a:t>
            </a:r>
          </a:p>
          <a:p>
            <a:pPr eaLnBrk="0" fontAlgn="base" hangingPunct="0">
              <a:spcBef>
                <a:spcPct val="0"/>
              </a:spcBef>
              <a:spcAft>
                <a:spcPct val="0"/>
              </a:spcAft>
            </a:pPr>
            <a:endParaRPr kumimoji="0" lang="en-US" altLang="en-US" sz="800" b="0" i="1"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kumimoji="0" lang="en-US" altLang="en-US" sz="800" b="0" i="1"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B4317C1F-FDE5-FCFE-A64F-7CCA7633DD2A}"/>
              </a:ext>
            </a:extLst>
          </p:cNvPr>
          <p:cNvSpPr txBox="1"/>
          <p:nvPr/>
        </p:nvSpPr>
        <p:spPr>
          <a:xfrm>
            <a:off x="937391" y="1452532"/>
            <a:ext cx="10679986" cy="1887696"/>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6000" b="1" spc="-150" dirty="0">
                <a:solidFill>
                  <a:schemeClr val="bg1"/>
                </a:solidFill>
                <a:latin typeface="Arial Black" panose="020B0604020202020204" pitchFamily="34" charset="0"/>
                <a:cs typeface="Arial Black" panose="020B0604020202020204" pitchFamily="34" charset="0"/>
              </a:rPr>
              <a:t>SOCIAL SECURITY OPTIMIZATION REPORT</a:t>
            </a:r>
            <a:endParaRPr lang="en-US" sz="4000" b="1" spc="-150" dirty="0">
              <a:solidFill>
                <a:schemeClr val="bg1"/>
              </a:solidFill>
              <a:latin typeface="Arial Black" panose="020B0604020202020204" pitchFamily="34" charset="0"/>
              <a:cs typeface="Arial Black" panose="020B0604020202020204" pitchFamily="34" charset="0"/>
            </a:endParaRPr>
          </a:p>
        </p:txBody>
      </p:sp>
      <p:sp>
        <p:nvSpPr>
          <p:cNvPr id="16" name="TextBox 15">
            <a:extLst>
              <a:ext uri="{FF2B5EF4-FFF2-40B4-BE49-F238E27FC236}">
                <a16:creationId xmlns:a16="http://schemas.microsoft.com/office/drawing/2014/main" id="{DCE0060A-8B27-F895-49CF-6FCBBD2A2E2C}"/>
              </a:ext>
            </a:extLst>
          </p:cNvPr>
          <p:cNvSpPr txBox="1"/>
          <p:nvPr/>
        </p:nvSpPr>
        <p:spPr>
          <a:xfrm>
            <a:off x="1234403" y="3411713"/>
            <a:ext cx="9633251" cy="707886"/>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sz="4000" b="1" dirty="0">
                <a:solidFill>
                  <a:schemeClr val="accent1"/>
                </a:solidFill>
                <a:latin typeface="Arial" panose="020B0604020202020204" pitchFamily="34" charset="0"/>
                <a:cs typeface="Arial" panose="020B0604020202020204" pitchFamily="34" charset="0"/>
              </a:rPr>
              <a:t>GET YOURS TODAY</a:t>
            </a:r>
          </a:p>
        </p:txBody>
      </p:sp>
      <p:sp>
        <p:nvSpPr>
          <p:cNvPr id="4" name="Rectangle 3">
            <a:extLst>
              <a:ext uri="{FF2B5EF4-FFF2-40B4-BE49-F238E27FC236}">
                <a16:creationId xmlns:a16="http://schemas.microsoft.com/office/drawing/2014/main" id="{062445E3-DAAD-1EFF-233C-13747D342468}"/>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5" name="Rectangle 4">
            <a:extLst>
              <a:ext uri="{FF2B5EF4-FFF2-40B4-BE49-F238E27FC236}">
                <a16:creationId xmlns:a16="http://schemas.microsoft.com/office/drawing/2014/main" id="{1A8F41CD-4BFE-CB00-12EE-047ABDF8691B}"/>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Logo, company name&#10;&#10;Description automatically generated">
            <a:extLst>
              <a:ext uri="{FF2B5EF4-FFF2-40B4-BE49-F238E27FC236}">
                <a16:creationId xmlns:a16="http://schemas.microsoft.com/office/drawing/2014/main" id="{62F641B1-1AAC-9BB2-0B23-361017A32A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3054572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DE3AD87-D212-3009-4805-AC3D8AF3D9E6}"/>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1398" t="14740" r="42118"/>
          <a:stretch/>
        </p:blipFill>
        <p:spPr>
          <a:xfrm flipH="1">
            <a:off x="6646986" y="-1"/>
            <a:ext cx="6584139" cy="6867557"/>
          </a:xfrm>
          <a:prstGeom prst="rect">
            <a:avLst/>
          </a:prstGeom>
        </p:spPr>
      </p:pic>
      <p:pic>
        <p:nvPicPr>
          <p:cNvPr id="10" name="Picture 9" descr="A person holding a map&#10;&#10;Description automatically generated">
            <a:extLst>
              <a:ext uri="{FF2B5EF4-FFF2-40B4-BE49-F238E27FC236}">
                <a16:creationId xmlns:a16="http://schemas.microsoft.com/office/drawing/2014/main" id="{5E60904A-05F5-842E-8A00-94D24F6E09D1}"/>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0"/>
                    </a14:imgEffect>
                  </a14:imgLayer>
                </a14:imgProps>
              </a:ext>
            </a:extLst>
          </a:blip>
          <a:srcRect l="46405" t="21527" r="4820" b="1999"/>
          <a:stretch/>
        </p:blipFill>
        <p:spPr>
          <a:xfrm>
            <a:off x="6646986" y="-3"/>
            <a:ext cx="6570249" cy="6867557"/>
          </a:xfrm>
          <a:prstGeom prst="rect">
            <a:avLst/>
          </a:prstGeom>
        </p:spPr>
      </p:pic>
      <p:sp>
        <p:nvSpPr>
          <p:cNvPr id="4" name="Rectangle 3">
            <a:extLst>
              <a:ext uri="{FF2B5EF4-FFF2-40B4-BE49-F238E27FC236}">
                <a16:creationId xmlns:a16="http://schemas.microsoft.com/office/drawing/2014/main" id="{E0E43354-64AE-2C20-2D41-A034F14AC4C4}"/>
              </a:ext>
            </a:extLst>
          </p:cNvPr>
          <p:cNvSpPr/>
          <p:nvPr/>
        </p:nvSpPr>
        <p:spPr>
          <a:xfrm rot="5400000">
            <a:off x="3134760" y="3345776"/>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
            <a:extLst>
              <a:ext uri="{FF2B5EF4-FFF2-40B4-BE49-F238E27FC236}">
                <a16:creationId xmlns:a16="http://schemas.microsoft.com/office/drawing/2014/main" id="{245CD8A4-7B1F-1DC5-26EE-AEBC691B3813}"/>
              </a:ext>
            </a:extLst>
          </p:cNvPr>
          <p:cNvSpPr txBox="1">
            <a:spLocks/>
          </p:cNvSpPr>
          <p:nvPr/>
        </p:nvSpPr>
        <p:spPr>
          <a:xfrm>
            <a:off x="706379"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r>
              <a:rPr lang="en-US" sz="5000" dirty="0">
                <a:latin typeface="Arial Black" panose="020B0604020202020204" pitchFamily="34" charset="0"/>
                <a:cs typeface="Arial Black" panose="020B0604020202020204" pitchFamily="34" charset="0"/>
              </a:rPr>
              <a:t>STEP 3:</a:t>
            </a:r>
          </a:p>
        </p:txBody>
      </p:sp>
      <p:sp>
        <p:nvSpPr>
          <p:cNvPr id="13" name="Content Placeholder 2">
            <a:extLst>
              <a:ext uri="{FF2B5EF4-FFF2-40B4-BE49-F238E27FC236}">
                <a16:creationId xmlns:a16="http://schemas.microsoft.com/office/drawing/2014/main" id="{41643F0C-0D4E-3554-AC75-42F8AA9D6899}"/>
              </a:ext>
            </a:extLst>
          </p:cNvPr>
          <p:cNvSpPr txBox="1">
            <a:spLocks/>
          </p:cNvSpPr>
          <p:nvPr/>
        </p:nvSpPr>
        <p:spPr>
          <a:xfrm>
            <a:off x="706379" y="1977939"/>
            <a:ext cx="4314800" cy="382930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US" sz="6000" dirty="0">
              <a:solidFill>
                <a:srgbClr val="E2B034"/>
              </a:solidFill>
            </a:endParaRPr>
          </a:p>
          <a:p>
            <a:pPr marL="0" indent="0">
              <a:buFont typeface="Arial" panose="020B0604020202020204" pitchFamily="34" charset="0"/>
              <a:buNone/>
            </a:pPr>
            <a:r>
              <a:rPr lang="en-US" sz="4300" b="1" dirty="0">
                <a:solidFill>
                  <a:schemeClr val="accent1"/>
                </a:solidFill>
                <a:latin typeface="Arial Black" panose="020B0604020202020204" pitchFamily="34" charset="0"/>
                <a:cs typeface="Arial Black" panose="020B0604020202020204" pitchFamily="34" charset="0"/>
              </a:rPr>
              <a:t>MANAGE YOUR RISK</a:t>
            </a:r>
          </a:p>
        </p:txBody>
      </p:sp>
    </p:spTree>
    <p:extLst>
      <p:ext uri="{BB962C8B-B14F-4D97-AF65-F5344CB8AC3E}">
        <p14:creationId xmlns:p14="http://schemas.microsoft.com/office/powerpoint/2010/main" val="1070571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379938" y="1557951"/>
            <a:ext cx="11518985" cy="2120167"/>
          </a:xfrm>
        </p:spPr>
        <p:txBody>
          <a:bodyPr>
            <a:normAutofit/>
          </a:bodyPr>
          <a:lstStyle/>
          <a:p>
            <a:pPr algn="ctr"/>
            <a:r>
              <a:rPr lang="en-US" sz="5000" dirty="0">
                <a:latin typeface="Arial Black" panose="020B0604020202020204" pitchFamily="34" charset="0"/>
                <a:cs typeface="Arial Black" panose="020B0604020202020204" pitchFamily="34" charset="0"/>
              </a:rPr>
              <a:t>MANAGING RISK</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1074821" y="3743630"/>
            <a:ext cx="10042358" cy="3074901"/>
          </a:xfrm>
        </p:spPr>
        <p:txBody>
          <a:bodyPr>
            <a:normAutofit/>
          </a:bodyPr>
          <a:lstStyle/>
          <a:p>
            <a:pPr marL="0" indent="0" algn="ctr">
              <a:buNone/>
            </a:pPr>
            <a:r>
              <a:rPr lang="en-US" sz="4400" dirty="0"/>
              <a:t>Are you prepared for </a:t>
            </a:r>
            <a:r>
              <a:rPr lang="en-US" sz="4400" dirty="0">
                <a:solidFill>
                  <a:schemeClr val="accent1"/>
                </a:solidFill>
              </a:rPr>
              <a:t>market volatility?</a:t>
            </a:r>
          </a:p>
        </p:txBody>
      </p:sp>
      <p:sp>
        <p:nvSpPr>
          <p:cNvPr id="4" name="Rectangle 3">
            <a:extLst>
              <a:ext uri="{FF2B5EF4-FFF2-40B4-BE49-F238E27FC236}">
                <a16:creationId xmlns:a16="http://schemas.microsoft.com/office/drawing/2014/main" id="{8D7FEE39-F1BF-18F3-55A0-5CA9643D443A}"/>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0F5E413-CC9F-D958-4541-6A6BEFC54822}"/>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6539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19E205-BE4C-87B4-2F69-063C8F6CE68B}"/>
              </a:ext>
            </a:extLst>
          </p:cNvPr>
          <p:cNvPicPr>
            <a:picLocks noChangeAspect="1"/>
          </p:cNvPicPr>
          <p:nvPr/>
        </p:nvPicPr>
        <p:blipFill>
          <a:blip r:embed="rId3"/>
          <a:srcRect t="9554" b="9554"/>
          <a:stretch/>
        </p:blipFill>
        <p:spPr>
          <a:xfrm>
            <a:off x="0" y="0"/>
            <a:ext cx="12192000" cy="5527965"/>
          </a:xfrm>
          <a:prstGeom prst="rect">
            <a:avLst/>
          </a:prstGeom>
          <a:ln>
            <a:noFill/>
          </a:ln>
        </p:spPr>
      </p:pic>
      <p:sp>
        <p:nvSpPr>
          <p:cNvPr id="6" name="Rectangle 5">
            <a:extLst>
              <a:ext uri="{FF2B5EF4-FFF2-40B4-BE49-F238E27FC236}">
                <a16:creationId xmlns:a16="http://schemas.microsoft.com/office/drawing/2014/main" id="{0B342052-4A02-01D7-3A84-C60B19E097BF}"/>
              </a:ext>
            </a:extLst>
          </p:cNvPr>
          <p:cNvSpPr/>
          <p:nvPr/>
        </p:nvSpPr>
        <p:spPr>
          <a:xfrm>
            <a:off x="0" y="0"/>
            <a:ext cx="12192000" cy="5535385"/>
          </a:xfrm>
          <a:prstGeom prst="rect">
            <a:avLst/>
          </a:prstGeom>
          <a:solidFill>
            <a:srgbClr val="17264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B72D2F80-24AE-AFF6-951B-9FE5680A66E7}"/>
              </a:ext>
            </a:extLst>
          </p:cNvPr>
          <p:cNvSpPr txBox="1"/>
          <p:nvPr/>
        </p:nvSpPr>
        <p:spPr>
          <a:xfrm>
            <a:off x="982362" y="1901858"/>
            <a:ext cx="9633251" cy="1933543"/>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8000" b="1" spc="-150" dirty="0">
                <a:solidFill>
                  <a:schemeClr val="bg1"/>
                </a:solidFill>
                <a:latin typeface="Arial Black" panose="020B0604020202020204" pitchFamily="34" charset="0"/>
                <a:cs typeface="Arial Black" panose="020B0604020202020204" pitchFamily="34" charset="0"/>
              </a:rPr>
              <a:t>MARKET</a:t>
            </a:r>
          </a:p>
          <a:p>
            <a:pPr algn="ctr">
              <a:lnSpc>
                <a:spcPts val="7000"/>
              </a:lnSpc>
            </a:pPr>
            <a:r>
              <a:rPr lang="en-US" sz="8000" b="1" spc="-150" dirty="0">
                <a:solidFill>
                  <a:schemeClr val="bg1"/>
                </a:solidFill>
                <a:latin typeface="Arial Black" panose="020B0604020202020204" pitchFamily="34" charset="0"/>
                <a:cs typeface="Arial Black" panose="020B0604020202020204" pitchFamily="34" charset="0"/>
              </a:rPr>
              <a:t>TALK</a:t>
            </a:r>
            <a:endParaRPr lang="en-US" sz="5400" b="1" spc="-150" dirty="0">
              <a:solidFill>
                <a:schemeClr val="bg1"/>
              </a:solidFill>
              <a:latin typeface="Arial Black" panose="020B0604020202020204" pitchFamily="34" charset="0"/>
              <a:cs typeface="Arial Black" panose="020B0604020202020204" pitchFamily="34" charset="0"/>
            </a:endParaRPr>
          </a:p>
        </p:txBody>
      </p:sp>
      <p:sp>
        <p:nvSpPr>
          <p:cNvPr id="4" name="Rectangle 3">
            <a:extLst>
              <a:ext uri="{FF2B5EF4-FFF2-40B4-BE49-F238E27FC236}">
                <a16:creationId xmlns:a16="http://schemas.microsoft.com/office/drawing/2014/main" id="{35BE0CBB-4F52-994D-87D5-2997E29C029C}"/>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5" name="Rectangle 4">
            <a:extLst>
              <a:ext uri="{FF2B5EF4-FFF2-40B4-BE49-F238E27FC236}">
                <a16:creationId xmlns:a16="http://schemas.microsoft.com/office/drawing/2014/main" id="{5C208988-06DA-BDC9-D67B-15367689B04D}"/>
              </a:ext>
            </a:extLst>
          </p:cNvPr>
          <p:cNvSpPr/>
          <p:nvPr/>
        </p:nvSpPr>
        <p:spPr>
          <a:xfrm>
            <a:off x="-95212" y="531494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Logo, company name&#10;&#10;Description automatically generated">
            <a:extLst>
              <a:ext uri="{FF2B5EF4-FFF2-40B4-BE49-F238E27FC236}">
                <a16:creationId xmlns:a16="http://schemas.microsoft.com/office/drawing/2014/main" id="{45C1C8F0-979F-735B-5AAB-EBC9455FE0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4143486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a:xfrm>
            <a:off x="838200" y="366835"/>
            <a:ext cx="10515600" cy="1325563"/>
          </a:xfrm>
        </p:spPr>
        <p:txBody>
          <a:bodyPr>
            <a:normAutofit/>
          </a:bodyPr>
          <a:lstStyle/>
          <a:p>
            <a:r>
              <a:rPr lang="en-US" sz="5000" spc="-150" dirty="0">
                <a:latin typeface="Arial Black" panose="020B0604020202020204" pitchFamily="34" charset="0"/>
                <a:cs typeface="Arial Black" panose="020B0604020202020204" pitchFamily="34" charset="0"/>
              </a:rPr>
              <a:t>NEW MATH FOR RETIREES</a:t>
            </a:r>
            <a:endParaRPr lang="en-US" sz="5000" dirty="0">
              <a:solidFill>
                <a:schemeClr val="accent5"/>
              </a:solidFill>
              <a:latin typeface="Arial Black" panose="020B0604020202020204" pitchFamily="34" charset="0"/>
              <a:cs typeface="Arial Black" panose="020B0604020202020204" pitchFamily="34" charset="0"/>
            </a:endParaRPr>
          </a:p>
        </p:txBody>
      </p:sp>
      <p:sp>
        <p:nvSpPr>
          <p:cNvPr id="5" name="TextBox 4">
            <a:extLst>
              <a:ext uri="{FF2B5EF4-FFF2-40B4-BE49-F238E27FC236}">
                <a16:creationId xmlns:a16="http://schemas.microsoft.com/office/drawing/2014/main" id="{EF5115BE-F8DD-E452-9AB9-8E0AE617B465}"/>
              </a:ext>
            </a:extLst>
          </p:cNvPr>
          <p:cNvSpPr txBox="1"/>
          <p:nvPr/>
        </p:nvSpPr>
        <p:spPr>
          <a:xfrm>
            <a:off x="656855" y="5255522"/>
            <a:ext cx="8439019" cy="215444"/>
          </a:xfrm>
          <a:prstGeom prst="rect">
            <a:avLst/>
          </a:prstGeom>
          <a:noFill/>
        </p:spPr>
        <p:txBody>
          <a:bodyPr wrap="square" anchor="b">
            <a:spAutoFit/>
          </a:bodyPr>
          <a:lstStyle/>
          <a:p>
            <a:pPr marL="0" lvl="1">
              <a:lnSpc>
                <a:spcPct val="100000"/>
              </a:lnSpc>
              <a:spcBef>
                <a:spcPts val="0"/>
              </a:spcBef>
            </a:pPr>
            <a:r>
              <a:rPr lang="en-US" sz="800" dirty="0">
                <a:solidFill>
                  <a:srgbClr val="231F20"/>
                </a:solidFill>
                <a:latin typeface="Arial" panose="020B0604020202020204" pitchFamily="34" charset="0"/>
                <a:cs typeface="Arial" panose="020B0604020202020204" pitchFamily="34" charset="0"/>
              </a:rPr>
              <a:t>For illustration purposes only. The results presented above do not represent any actual investment performance or the actual accounts of any investors.</a:t>
            </a:r>
          </a:p>
        </p:txBody>
      </p:sp>
      <p:graphicFrame>
        <p:nvGraphicFramePr>
          <p:cNvPr id="6" name="Table 18">
            <a:extLst>
              <a:ext uri="{FF2B5EF4-FFF2-40B4-BE49-F238E27FC236}">
                <a16:creationId xmlns:a16="http://schemas.microsoft.com/office/drawing/2014/main" id="{0087A7C4-BD43-69E5-1CE5-D4DA1B2E12F3}"/>
              </a:ext>
            </a:extLst>
          </p:cNvPr>
          <p:cNvGraphicFramePr>
            <a:graphicFrameLocks noGrp="1"/>
          </p:cNvGraphicFramePr>
          <p:nvPr>
            <p:extLst>
              <p:ext uri="{D42A27DB-BD31-4B8C-83A1-F6EECF244321}">
                <p14:modId xmlns:p14="http://schemas.microsoft.com/office/powerpoint/2010/main" val="1492679776"/>
              </p:ext>
            </p:extLst>
          </p:nvPr>
        </p:nvGraphicFramePr>
        <p:xfrm>
          <a:off x="697794" y="1802063"/>
          <a:ext cx="11109195" cy="3708400"/>
        </p:xfrm>
        <a:graphic>
          <a:graphicData uri="http://schemas.openxmlformats.org/drawingml/2006/table">
            <a:tbl>
              <a:tblPr firstRow="1" bandRow="1">
                <a:tableStyleId>{8A107856-5554-42FB-B03E-39F5DBC370BA}</a:tableStyleId>
              </a:tblPr>
              <a:tblGrid>
                <a:gridCol w="2138500">
                  <a:extLst>
                    <a:ext uri="{9D8B030D-6E8A-4147-A177-3AD203B41FA5}">
                      <a16:colId xmlns:a16="http://schemas.microsoft.com/office/drawing/2014/main" val="1766165734"/>
                    </a:ext>
                  </a:extLst>
                </a:gridCol>
                <a:gridCol w="2213811">
                  <a:extLst>
                    <a:ext uri="{9D8B030D-6E8A-4147-A177-3AD203B41FA5}">
                      <a16:colId xmlns:a16="http://schemas.microsoft.com/office/drawing/2014/main" val="2769621505"/>
                    </a:ext>
                  </a:extLst>
                </a:gridCol>
                <a:gridCol w="2502568">
                  <a:extLst>
                    <a:ext uri="{9D8B030D-6E8A-4147-A177-3AD203B41FA5}">
                      <a16:colId xmlns:a16="http://schemas.microsoft.com/office/drawing/2014/main" val="3715829320"/>
                    </a:ext>
                  </a:extLst>
                </a:gridCol>
                <a:gridCol w="2133600">
                  <a:extLst>
                    <a:ext uri="{9D8B030D-6E8A-4147-A177-3AD203B41FA5}">
                      <a16:colId xmlns:a16="http://schemas.microsoft.com/office/drawing/2014/main" val="4263012779"/>
                    </a:ext>
                  </a:extLst>
                </a:gridCol>
                <a:gridCol w="2120716">
                  <a:extLst>
                    <a:ext uri="{9D8B030D-6E8A-4147-A177-3AD203B41FA5}">
                      <a16:colId xmlns:a16="http://schemas.microsoft.com/office/drawing/2014/main" val="964457403"/>
                    </a:ext>
                  </a:extLst>
                </a:gridCol>
              </a:tblGrid>
              <a:tr h="370840">
                <a:tc>
                  <a:txBody>
                    <a:bodyPr/>
                    <a:lstStyle/>
                    <a:p>
                      <a:pPr algn="ctr"/>
                      <a:r>
                        <a:rPr lang="en-US" sz="1800" dirty="0">
                          <a:solidFill>
                            <a:schemeClr val="bg1"/>
                          </a:solidFill>
                          <a:latin typeface="Arial" panose="020B0604020202020204" pitchFamily="34" charset="0"/>
                          <a:cs typeface="Arial" panose="020B0604020202020204" pitchFamily="34" charset="0"/>
                        </a:rPr>
                        <a:t>If you start with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dirty="0">
                          <a:solidFill>
                            <a:schemeClr val="bg1"/>
                          </a:solidFill>
                          <a:latin typeface="Arial" panose="020B0604020202020204" pitchFamily="34" charset="0"/>
                          <a:cs typeface="Arial" panose="020B0604020202020204" pitchFamily="34" charset="0"/>
                        </a:rPr>
                        <a:t>And you lose…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dirty="0">
                          <a:solidFill>
                            <a:schemeClr val="bg1"/>
                          </a:solidFill>
                          <a:latin typeface="Arial" panose="020B0604020202020204" pitchFamily="34" charset="0"/>
                          <a:cs typeface="Arial" panose="020B0604020202020204" pitchFamily="34" charset="0"/>
                        </a:rPr>
                        <a:t>You are left with…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dirty="0">
                          <a:solidFill>
                            <a:schemeClr val="bg1"/>
                          </a:solidFill>
                          <a:latin typeface="Arial" panose="020B0604020202020204" pitchFamily="34" charset="0"/>
                          <a:cs typeface="Arial" panose="020B0604020202020204" pitchFamily="34" charset="0"/>
                        </a:rPr>
                        <a:t>And you gain…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dirty="0">
                          <a:solidFill>
                            <a:schemeClr val="bg1"/>
                          </a:solidFill>
                          <a:latin typeface="Arial" panose="020B0604020202020204" pitchFamily="34" charset="0"/>
                          <a:cs typeface="Arial" panose="020B0604020202020204" pitchFamily="34" charset="0"/>
                        </a:rPr>
                        <a:t>You are EVEN!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797860743"/>
                  </a:ext>
                </a:extLst>
              </a:tr>
              <a:tr h="370840">
                <a:tc>
                  <a:txBody>
                    <a:bodyPr/>
                    <a:lstStyle/>
                    <a:p>
                      <a:pPr algn="ct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$90,000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11.1%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12104049"/>
                  </a:ext>
                </a:extLst>
              </a:tr>
              <a:tr h="370840">
                <a:tc>
                  <a:txBody>
                    <a:bodyPr/>
                    <a:lstStyle/>
                    <a:p>
                      <a:pPr algn="ct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$85,000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17.6%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420044689"/>
                  </a:ext>
                </a:extLst>
              </a:tr>
              <a:tr h="370840">
                <a:tc>
                  <a:txBody>
                    <a:bodyPr/>
                    <a:lstStyle/>
                    <a:p>
                      <a:pPr algn="ct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$80,000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25.0%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4503920"/>
                  </a:ext>
                </a:extLst>
              </a:tr>
              <a:tr h="370840">
                <a:tc>
                  <a:txBody>
                    <a:bodyPr/>
                    <a:lstStyle/>
                    <a:p>
                      <a:pPr algn="ct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25%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$75,000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33.3%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9534886"/>
                  </a:ext>
                </a:extLst>
              </a:tr>
              <a:tr h="370840">
                <a:tc>
                  <a:txBody>
                    <a:bodyPr/>
                    <a:lstStyle/>
                    <a:p>
                      <a:pPr algn="ct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30%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$70,000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42.9%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479046116"/>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35%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$65,000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53.8%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30279523"/>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40%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$60,000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66.7%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21048718"/>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45%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$55,000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81.8%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67799502"/>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50%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US" sz="1800" b="0" dirty="0">
                          <a:solidFill>
                            <a:srgbClr val="231F20"/>
                          </a:solidFill>
                          <a:latin typeface="Arial" panose="020B0604020202020204" pitchFamily="34" charset="0"/>
                          <a:cs typeface="Arial" panose="020B0604020202020204" pitchFamily="34" charset="0"/>
                        </a:rPr>
                        <a:t>$50,000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dirty="0">
                          <a:solidFill>
                            <a:schemeClr val="bg1"/>
                          </a:solidFill>
                          <a:latin typeface="Arial" panose="020B0604020202020204" pitchFamily="34" charset="0"/>
                          <a:cs typeface="Arial" panose="020B0604020202020204" pitchFamily="34" charset="0"/>
                        </a:rPr>
                        <a:t>100.0%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solidFill>
                            <a:srgbClr val="231F20"/>
                          </a:solidFill>
                          <a:latin typeface="Arial" panose="020B0604020202020204" pitchFamily="34" charset="0"/>
                          <a:cs typeface="Arial" panose="020B0604020202020204" pitchFamily="34" charset="0"/>
                        </a:rPr>
                        <a:t>$100,000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4553901"/>
                  </a:ext>
                </a:extLst>
              </a:tr>
            </a:tbl>
          </a:graphicData>
        </a:graphic>
      </p:graphicFrame>
      <p:sp>
        <p:nvSpPr>
          <p:cNvPr id="10" name="Rectangle 9">
            <a:extLst>
              <a:ext uri="{FF2B5EF4-FFF2-40B4-BE49-F238E27FC236}">
                <a16:creationId xmlns:a16="http://schemas.microsoft.com/office/drawing/2014/main" id="{759EE504-F24D-84EB-5517-49512692AA79}"/>
              </a:ext>
            </a:extLst>
          </p:cNvPr>
          <p:cNvSpPr/>
          <p:nvPr/>
        </p:nvSpPr>
        <p:spPr>
          <a:xfrm>
            <a:off x="0" y="6368715"/>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92353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9BC1F57-11FA-662B-C643-DD95B687A093}"/>
              </a:ext>
            </a:extLst>
          </p:cNvPr>
          <p:cNvSpPr>
            <a:spLocks noGrp="1"/>
          </p:cNvSpPr>
          <p:nvPr>
            <p:ph type="title"/>
          </p:nvPr>
        </p:nvSpPr>
        <p:spPr>
          <a:xfrm>
            <a:off x="1938821" y="2368916"/>
            <a:ext cx="8314357" cy="2120167"/>
          </a:xfrm>
        </p:spPr>
        <p:txBody>
          <a:bodyPr>
            <a:normAutofit fontScale="90000"/>
          </a:bodyPr>
          <a:lstStyle/>
          <a:p>
            <a:pPr algn="ctr"/>
            <a:r>
              <a:rPr lang="en-US" sz="5400" dirty="0">
                <a:latin typeface="Arial Black" panose="020B0604020202020204" pitchFamily="34" charset="0"/>
                <a:cs typeface="Arial Black" panose="020B0604020202020204" pitchFamily="34" charset="0"/>
              </a:rPr>
              <a:t>“IT’S </a:t>
            </a:r>
            <a:r>
              <a:rPr lang="en-US" sz="5400" dirty="0">
                <a:solidFill>
                  <a:schemeClr val="accent1"/>
                </a:solidFill>
                <a:latin typeface="Arial Black" panose="020B0604020202020204" pitchFamily="34" charset="0"/>
                <a:cs typeface="Arial Black" panose="020B0604020202020204" pitchFamily="34" charset="0"/>
              </a:rPr>
              <a:t>NOT</a:t>
            </a:r>
            <a:r>
              <a:rPr lang="en-US" sz="5400" dirty="0">
                <a:latin typeface="Arial Black" panose="020B0604020202020204" pitchFamily="34" charset="0"/>
                <a:cs typeface="Arial Black" panose="020B0604020202020204" pitchFamily="34" charset="0"/>
              </a:rPr>
              <a:t> HOW MUCH YOU EARN IT’S HOW </a:t>
            </a:r>
            <a:r>
              <a:rPr lang="en-US" sz="5400" dirty="0">
                <a:solidFill>
                  <a:schemeClr val="accent1"/>
                </a:solidFill>
                <a:latin typeface="Arial Black" panose="020B0604020202020204" pitchFamily="34" charset="0"/>
                <a:cs typeface="Arial Black" panose="020B0604020202020204" pitchFamily="34" charset="0"/>
              </a:rPr>
              <a:t>MUCH YOU KEEP</a:t>
            </a:r>
            <a:r>
              <a:rPr lang="en-US" sz="5400" dirty="0">
                <a:latin typeface="Arial Black" panose="020B0604020202020204" pitchFamily="34" charset="0"/>
                <a:cs typeface="Arial Black" panose="020B0604020202020204" pitchFamily="34" charset="0"/>
              </a:rPr>
              <a:t>”</a:t>
            </a:r>
            <a:endParaRPr lang="en-US" sz="5400" dirty="0">
              <a:solidFill>
                <a:srgbClr val="DFC589"/>
              </a:solidFill>
              <a:latin typeface="Arial Black" panose="020B0604020202020204" pitchFamily="34" charset="0"/>
              <a:cs typeface="Arial Black" panose="020B0604020202020204" pitchFamily="34" charset="0"/>
            </a:endParaRPr>
          </a:p>
        </p:txBody>
      </p:sp>
      <p:sp>
        <p:nvSpPr>
          <p:cNvPr id="5" name="Rectangle 4">
            <a:extLst>
              <a:ext uri="{FF2B5EF4-FFF2-40B4-BE49-F238E27FC236}">
                <a16:creationId xmlns:a16="http://schemas.microsoft.com/office/drawing/2014/main" id="{316DBE14-E037-A91A-1A96-4EEEC3D02C72}"/>
              </a:ext>
            </a:extLst>
          </p:cNvPr>
          <p:cNvSpPr/>
          <p:nvPr/>
        </p:nvSpPr>
        <p:spPr>
          <a:xfrm>
            <a:off x="1596498" y="566088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6" name="Rectangle 5">
            <a:extLst>
              <a:ext uri="{FF2B5EF4-FFF2-40B4-BE49-F238E27FC236}">
                <a16:creationId xmlns:a16="http://schemas.microsoft.com/office/drawing/2014/main" id="{68118F0B-0B34-21B4-E2C1-6C7E37768A52}"/>
              </a:ext>
            </a:extLst>
          </p:cNvPr>
          <p:cNvSpPr/>
          <p:nvPr/>
        </p:nvSpPr>
        <p:spPr>
          <a:xfrm>
            <a:off x="1596498" y="104105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Tree>
    <p:extLst>
      <p:ext uri="{BB962C8B-B14F-4D97-AF65-F5344CB8AC3E}">
        <p14:creationId xmlns:p14="http://schemas.microsoft.com/office/powerpoint/2010/main" val="383485175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a:xfrm>
            <a:off x="838200" y="366835"/>
            <a:ext cx="10515600" cy="1325563"/>
          </a:xfrm>
        </p:spPr>
        <p:txBody>
          <a:bodyPr>
            <a:normAutofit/>
          </a:bodyPr>
          <a:lstStyle/>
          <a:p>
            <a:pPr algn="ctr"/>
            <a:r>
              <a:rPr lang="en-US" sz="5000" spc="-150" dirty="0">
                <a:latin typeface="Arial Black" panose="020B0604020202020204" pitchFamily="34" charset="0"/>
                <a:cs typeface="Arial Black" panose="020B0604020202020204" pitchFamily="34" charset="0"/>
              </a:rPr>
              <a:t>RATE OF RETURN VS. YIELD</a:t>
            </a:r>
            <a:endParaRPr lang="en-US" sz="5000" dirty="0">
              <a:solidFill>
                <a:schemeClr val="accent5"/>
              </a:solidFill>
              <a:latin typeface="Arial Black" panose="020B0604020202020204" pitchFamily="34" charset="0"/>
              <a:cs typeface="Arial Black" panose="020B0604020202020204" pitchFamily="34" charset="0"/>
            </a:endParaRPr>
          </a:p>
        </p:txBody>
      </p:sp>
      <p:sp>
        <p:nvSpPr>
          <p:cNvPr id="17" name="Content Placeholder 2">
            <a:extLst>
              <a:ext uri="{FF2B5EF4-FFF2-40B4-BE49-F238E27FC236}">
                <a16:creationId xmlns:a16="http://schemas.microsoft.com/office/drawing/2014/main" id="{63CF31E6-1F31-AD05-FA0D-52E780F2BCF5}"/>
              </a:ext>
            </a:extLst>
          </p:cNvPr>
          <p:cNvSpPr txBox="1">
            <a:spLocks/>
          </p:cNvSpPr>
          <p:nvPr/>
        </p:nvSpPr>
        <p:spPr>
          <a:xfrm>
            <a:off x="1296075" y="5248687"/>
            <a:ext cx="9599849" cy="223056"/>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lvl="1">
              <a:lnSpc>
                <a:spcPct val="100000"/>
              </a:lnSpc>
              <a:spcBef>
                <a:spcPts val="0"/>
              </a:spcBef>
            </a:pPr>
            <a:r>
              <a:rPr lang="en-US" sz="800" dirty="0">
                <a:solidFill>
                  <a:schemeClr val="bg1"/>
                </a:solidFill>
                <a:latin typeface="Arial" panose="020B0604020202020204" pitchFamily="34" charset="0"/>
                <a:cs typeface="Arial" panose="020B0604020202020204" pitchFamily="34" charset="0"/>
              </a:rPr>
              <a:t>This hypothetical illustration is for illustrative purposes only, is no guarantee of return or future performance, and does not depict the actual performance of a specific product or its investment options.</a:t>
            </a:r>
          </a:p>
        </p:txBody>
      </p:sp>
      <p:sp>
        <p:nvSpPr>
          <p:cNvPr id="7" name="TextBox 6">
            <a:extLst>
              <a:ext uri="{FF2B5EF4-FFF2-40B4-BE49-F238E27FC236}">
                <a16:creationId xmlns:a16="http://schemas.microsoft.com/office/drawing/2014/main" id="{779C7F24-9BC5-10C4-2F30-D651D0252646}"/>
              </a:ext>
            </a:extLst>
          </p:cNvPr>
          <p:cNvSpPr txBox="1"/>
          <p:nvPr/>
        </p:nvSpPr>
        <p:spPr>
          <a:xfrm>
            <a:off x="330920" y="2952349"/>
            <a:ext cx="2197510" cy="769441"/>
          </a:xfrm>
          <a:prstGeom prst="rect">
            <a:avLst/>
          </a:prstGeom>
          <a:noFill/>
        </p:spPr>
        <p:txBody>
          <a:bodyPr wrap="square" rtlCol="0">
            <a:spAutoFit/>
          </a:bodyPr>
          <a:lstStyle/>
          <a:p>
            <a:pPr algn="ctr"/>
            <a:r>
              <a:rPr lang="en-US" sz="4400" b="1" dirty="0">
                <a:solidFill>
                  <a:schemeClr val="accent1"/>
                </a:solidFill>
                <a:latin typeface="Arial" panose="020B0604020202020204" pitchFamily="34" charset="0"/>
                <a:cs typeface="Arial" panose="020B0604020202020204" pitchFamily="34" charset="0"/>
              </a:rPr>
              <a:t>$500K</a:t>
            </a:r>
          </a:p>
        </p:txBody>
      </p:sp>
      <p:pic>
        <p:nvPicPr>
          <p:cNvPr id="9" name="Graphic 8" descr="Coins outline">
            <a:extLst>
              <a:ext uri="{FF2B5EF4-FFF2-40B4-BE49-F238E27FC236}">
                <a16:creationId xmlns:a16="http://schemas.microsoft.com/office/drawing/2014/main" id="{72D565C2-4413-413B-7ADA-E858997CD8A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6056" y="2143682"/>
            <a:ext cx="914400" cy="914400"/>
          </a:xfrm>
          <a:prstGeom prst="rect">
            <a:avLst/>
          </a:prstGeom>
        </p:spPr>
      </p:pic>
      <p:sp>
        <p:nvSpPr>
          <p:cNvPr id="10" name="Rectangle 9">
            <a:extLst>
              <a:ext uri="{FF2B5EF4-FFF2-40B4-BE49-F238E27FC236}">
                <a16:creationId xmlns:a16="http://schemas.microsoft.com/office/drawing/2014/main" id="{14A3B86E-84CD-95A0-2A59-DE1967ED0CC2}"/>
              </a:ext>
            </a:extLst>
          </p:cNvPr>
          <p:cNvSpPr/>
          <p:nvPr/>
        </p:nvSpPr>
        <p:spPr>
          <a:xfrm>
            <a:off x="-62185" y="636265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22545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Content Placeholder 2">
            <a:extLst>
              <a:ext uri="{FF2B5EF4-FFF2-40B4-BE49-F238E27FC236}">
                <a16:creationId xmlns:a16="http://schemas.microsoft.com/office/drawing/2014/main" id="{63CF31E6-1F31-AD05-FA0D-52E780F2BCF5}"/>
              </a:ext>
            </a:extLst>
          </p:cNvPr>
          <p:cNvSpPr txBox="1">
            <a:spLocks/>
          </p:cNvSpPr>
          <p:nvPr/>
        </p:nvSpPr>
        <p:spPr>
          <a:xfrm>
            <a:off x="1296075" y="5248687"/>
            <a:ext cx="9599849" cy="223056"/>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lvl="1">
              <a:lnSpc>
                <a:spcPct val="100000"/>
              </a:lnSpc>
              <a:spcBef>
                <a:spcPts val="0"/>
              </a:spcBef>
            </a:pPr>
            <a:r>
              <a:rPr lang="en-US" sz="800" dirty="0">
                <a:solidFill>
                  <a:srgbClr val="231F20"/>
                </a:solidFill>
                <a:latin typeface="Arial" panose="020B0604020202020204" pitchFamily="34" charset="0"/>
                <a:cs typeface="Arial" panose="020B0604020202020204" pitchFamily="34" charset="0"/>
              </a:rPr>
              <a:t>This hypothetical illustration is for illustrative purposes only, is no guarantee of return or future performance, and does not depict the actual performance of a specific product or its investment options.</a:t>
            </a:r>
          </a:p>
        </p:txBody>
      </p:sp>
      <p:sp>
        <p:nvSpPr>
          <p:cNvPr id="2" name="Rectangle 1">
            <a:extLst>
              <a:ext uri="{FF2B5EF4-FFF2-40B4-BE49-F238E27FC236}">
                <a16:creationId xmlns:a16="http://schemas.microsoft.com/office/drawing/2014/main" id="{8F0AE572-0744-CAA5-CBC7-A3859D76C4E8}"/>
              </a:ext>
            </a:extLst>
          </p:cNvPr>
          <p:cNvSpPr/>
          <p:nvPr/>
        </p:nvSpPr>
        <p:spPr>
          <a:xfrm>
            <a:off x="2510774" y="2149425"/>
            <a:ext cx="10326007" cy="1383875"/>
          </a:xfrm>
          <a:prstGeom prst="rect">
            <a:avLst/>
          </a:prstGeom>
          <a:solidFill>
            <a:srgbClr val="2C2113"/>
          </a:solid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2">
            <a:extLst>
              <a:ext uri="{FF2B5EF4-FFF2-40B4-BE49-F238E27FC236}">
                <a16:creationId xmlns:a16="http://schemas.microsoft.com/office/drawing/2014/main" id="{2BE3EAB6-EEB2-4D16-E92B-C06E3A85A247}"/>
              </a:ext>
            </a:extLst>
          </p:cNvPr>
          <p:cNvGrpSpPr/>
          <p:nvPr/>
        </p:nvGrpSpPr>
        <p:grpSpPr>
          <a:xfrm>
            <a:off x="2754808" y="2388705"/>
            <a:ext cx="2232938" cy="1931057"/>
            <a:chOff x="2754808" y="1747638"/>
            <a:chExt cx="2232938" cy="1931057"/>
          </a:xfrm>
        </p:grpSpPr>
        <p:sp>
          <p:nvSpPr>
            <p:cNvPr id="7" name="TextBox 6">
              <a:extLst>
                <a:ext uri="{FF2B5EF4-FFF2-40B4-BE49-F238E27FC236}">
                  <a16:creationId xmlns:a16="http://schemas.microsoft.com/office/drawing/2014/main" id="{B642C3EF-2595-8B8F-16C8-D9E851E9DDED}"/>
                </a:ext>
              </a:extLst>
            </p:cNvPr>
            <p:cNvSpPr txBox="1"/>
            <p:nvPr/>
          </p:nvSpPr>
          <p:spPr>
            <a:xfrm>
              <a:off x="2754808" y="2909254"/>
              <a:ext cx="2197510" cy="769441"/>
            </a:xfrm>
            <a:prstGeom prst="rect">
              <a:avLst/>
            </a:prstGeom>
            <a:noFill/>
          </p:spPr>
          <p:txBody>
            <a:bodyPr wrap="square" rtlCol="0">
              <a:spAutoFit/>
            </a:bodyPr>
            <a:lstStyle/>
            <a:p>
              <a:pPr algn="ctr"/>
              <a:r>
                <a:rPr lang="en-US" sz="4400" b="1" dirty="0">
                  <a:solidFill>
                    <a:schemeClr val="accent1"/>
                  </a:solidFill>
                  <a:latin typeface="Arial" panose="020B0604020202020204" pitchFamily="34" charset="0"/>
                  <a:cs typeface="Arial" panose="020B0604020202020204" pitchFamily="34" charset="0"/>
                </a:rPr>
                <a:t>$750K</a:t>
              </a:r>
            </a:p>
          </p:txBody>
        </p:sp>
        <p:sp>
          <p:nvSpPr>
            <p:cNvPr id="9" name="TextBox 8">
              <a:extLst>
                <a:ext uri="{FF2B5EF4-FFF2-40B4-BE49-F238E27FC236}">
                  <a16:creationId xmlns:a16="http://schemas.microsoft.com/office/drawing/2014/main" id="{8A04161B-2701-2444-24A4-A14105B8EDFF}"/>
                </a:ext>
              </a:extLst>
            </p:cNvPr>
            <p:cNvSpPr txBox="1"/>
            <p:nvPr/>
          </p:nvSpPr>
          <p:spPr>
            <a:xfrm>
              <a:off x="2895397" y="1747638"/>
              <a:ext cx="1548580" cy="954107"/>
            </a:xfrm>
            <a:prstGeom prst="rect">
              <a:avLst/>
            </a:prstGeom>
            <a:noFill/>
          </p:spPr>
          <p:txBody>
            <a:bodyPr wrap="square" rtlCol="0">
              <a:spAutoFit/>
            </a:bodyPr>
            <a:lstStyle/>
            <a:p>
              <a:pPr algn="ctr"/>
              <a:r>
                <a:rPr lang="en-US" sz="2800" b="1" dirty="0">
                  <a:solidFill>
                    <a:schemeClr val="bg1"/>
                  </a:solidFill>
                  <a:latin typeface="Arial" panose="020B0604020202020204" pitchFamily="34" charset="0"/>
                  <a:cs typeface="Arial" panose="020B0604020202020204" pitchFamily="34" charset="0"/>
                </a:rPr>
                <a:t>YEAR 1</a:t>
              </a:r>
            </a:p>
            <a:p>
              <a:pPr algn="ctr"/>
              <a:r>
                <a:rPr lang="en-US" sz="2800" b="1" dirty="0">
                  <a:solidFill>
                    <a:schemeClr val="bg1"/>
                  </a:solidFill>
                  <a:latin typeface="Arial" panose="020B0604020202020204" pitchFamily="34" charset="0"/>
                  <a:cs typeface="Arial" panose="020B0604020202020204" pitchFamily="34" charset="0"/>
                </a:rPr>
                <a:t>+50%</a:t>
              </a:r>
            </a:p>
          </p:txBody>
        </p:sp>
        <p:sp>
          <p:nvSpPr>
            <p:cNvPr id="10" name="Arrow: Right 48">
              <a:extLst>
                <a:ext uri="{FF2B5EF4-FFF2-40B4-BE49-F238E27FC236}">
                  <a16:creationId xmlns:a16="http://schemas.microsoft.com/office/drawing/2014/main" id="{514146C6-FCF5-48CE-BE1D-26D41EB6FC0B}"/>
                </a:ext>
              </a:extLst>
            </p:cNvPr>
            <p:cNvSpPr/>
            <p:nvPr/>
          </p:nvSpPr>
          <p:spPr>
            <a:xfrm rot="16200000">
              <a:off x="4314765" y="1860592"/>
              <a:ext cx="779925" cy="566036"/>
            </a:xfrm>
            <a:prstGeom prst="rightArrow">
              <a:avLst/>
            </a:prstGeom>
            <a:solidFill>
              <a:schemeClr val="accent1">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 name="Group 10">
            <a:extLst>
              <a:ext uri="{FF2B5EF4-FFF2-40B4-BE49-F238E27FC236}">
                <a16:creationId xmlns:a16="http://schemas.microsoft.com/office/drawing/2014/main" id="{DDEE702E-F8FB-DB25-EB22-63AF4192FFAD}"/>
              </a:ext>
            </a:extLst>
          </p:cNvPr>
          <p:cNvGrpSpPr/>
          <p:nvPr/>
        </p:nvGrpSpPr>
        <p:grpSpPr>
          <a:xfrm>
            <a:off x="5420594" y="2382695"/>
            <a:ext cx="2253184" cy="1949274"/>
            <a:chOff x="5420594" y="1741628"/>
            <a:chExt cx="2253184" cy="1949274"/>
          </a:xfrm>
        </p:grpSpPr>
        <p:sp>
          <p:nvSpPr>
            <p:cNvPr id="12" name="TextBox 11">
              <a:extLst>
                <a:ext uri="{FF2B5EF4-FFF2-40B4-BE49-F238E27FC236}">
                  <a16:creationId xmlns:a16="http://schemas.microsoft.com/office/drawing/2014/main" id="{5F87B1A0-7155-41AE-A6B9-0E337F0CC2A8}"/>
                </a:ext>
              </a:extLst>
            </p:cNvPr>
            <p:cNvSpPr txBox="1"/>
            <p:nvPr/>
          </p:nvSpPr>
          <p:spPr>
            <a:xfrm>
              <a:off x="5420594" y="2921461"/>
              <a:ext cx="2197510" cy="769441"/>
            </a:xfrm>
            <a:prstGeom prst="rect">
              <a:avLst/>
            </a:prstGeom>
            <a:noFill/>
          </p:spPr>
          <p:txBody>
            <a:bodyPr wrap="square" rtlCol="0">
              <a:spAutoFit/>
            </a:bodyPr>
            <a:lstStyle/>
            <a:p>
              <a:pPr algn="ctr"/>
              <a:r>
                <a:rPr lang="en-US" sz="4400" b="1" dirty="0">
                  <a:solidFill>
                    <a:schemeClr val="accent1"/>
                  </a:solidFill>
                  <a:latin typeface="Arial" panose="020B0604020202020204" pitchFamily="34" charset="0"/>
                  <a:cs typeface="Arial" panose="020B0604020202020204" pitchFamily="34" charset="0"/>
                </a:rPr>
                <a:t>$375K</a:t>
              </a:r>
            </a:p>
          </p:txBody>
        </p:sp>
        <p:sp>
          <p:nvSpPr>
            <p:cNvPr id="13" name="TextBox 12">
              <a:extLst>
                <a:ext uri="{FF2B5EF4-FFF2-40B4-BE49-F238E27FC236}">
                  <a16:creationId xmlns:a16="http://schemas.microsoft.com/office/drawing/2014/main" id="{C4B56DAC-0660-1EC1-89C8-55C719A12688}"/>
                </a:ext>
              </a:extLst>
            </p:cNvPr>
            <p:cNvSpPr txBox="1"/>
            <p:nvPr/>
          </p:nvSpPr>
          <p:spPr>
            <a:xfrm>
              <a:off x="5556472" y="1741628"/>
              <a:ext cx="1548580" cy="954107"/>
            </a:xfrm>
            <a:prstGeom prst="rect">
              <a:avLst/>
            </a:prstGeom>
            <a:noFill/>
          </p:spPr>
          <p:txBody>
            <a:bodyPr wrap="square" rtlCol="0">
              <a:spAutoFit/>
            </a:bodyPr>
            <a:lstStyle/>
            <a:p>
              <a:pPr algn="ctr"/>
              <a:r>
                <a:rPr lang="en-US" sz="2800" b="1" dirty="0">
                  <a:solidFill>
                    <a:schemeClr val="bg1"/>
                  </a:solidFill>
                  <a:latin typeface="Arial" panose="020B0604020202020204" pitchFamily="34" charset="0"/>
                  <a:cs typeface="Arial" panose="020B0604020202020204" pitchFamily="34" charset="0"/>
                </a:rPr>
                <a:t>YEAR 2</a:t>
              </a:r>
            </a:p>
            <a:p>
              <a:pPr algn="ctr"/>
              <a:r>
                <a:rPr lang="en-US" sz="2800" b="1" dirty="0">
                  <a:solidFill>
                    <a:schemeClr val="bg1"/>
                  </a:solidFill>
                  <a:latin typeface="Arial" panose="020B0604020202020204" pitchFamily="34" charset="0"/>
                  <a:cs typeface="Arial" panose="020B0604020202020204" pitchFamily="34" charset="0"/>
                </a:rPr>
                <a:t>-50%</a:t>
              </a:r>
            </a:p>
          </p:txBody>
        </p:sp>
        <p:sp>
          <p:nvSpPr>
            <p:cNvPr id="14" name="Arrow: Right 48">
              <a:extLst>
                <a:ext uri="{FF2B5EF4-FFF2-40B4-BE49-F238E27FC236}">
                  <a16:creationId xmlns:a16="http://schemas.microsoft.com/office/drawing/2014/main" id="{6709128B-DB6F-B055-7C2B-EC6D4926DB57}"/>
                </a:ext>
              </a:extLst>
            </p:cNvPr>
            <p:cNvSpPr/>
            <p:nvPr/>
          </p:nvSpPr>
          <p:spPr>
            <a:xfrm rot="5400000">
              <a:off x="7000797" y="1923949"/>
              <a:ext cx="779925" cy="566036"/>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C00000"/>
                </a:solidFill>
              </a:endParaRPr>
            </a:p>
          </p:txBody>
        </p:sp>
      </p:grpSp>
      <p:grpSp>
        <p:nvGrpSpPr>
          <p:cNvPr id="15" name="Group 14">
            <a:extLst>
              <a:ext uri="{FF2B5EF4-FFF2-40B4-BE49-F238E27FC236}">
                <a16:creationId xmlns:a16="http://schemas.microsoft.com/office/drawing/2014/main" id="{3FE2B8B7-4C43-132A-E8C1-C88218E55FD3}"/>
              </a:ext>
            </a:extLst>
          </p:cNvPr>
          <p:cNvGrpSpPr/>
          <p:nvPr/>
        </p:nvGrpSpPr>
        <p:grpSpPr>
          <a:xfrm>
            <a:off x="7766726" y="2382039"/>
            <a:ext cx="3099101" cy="1949930"/>
            <a:chOff x="7766726" y="1740972"/>
            <a:chExt cx="3099101" cy="1949930"/>
          </a:xfrm>
        </p:grpSpPr>
        <p:sp>
          <p:nvSpPr>
            <p:cNvPr id="16" name="TextBox 15">
              <a:extLst>
                <a:ext uri="{FF2B5EF4-FFF2-40B4-BE49-F238E27FC236}">
                  <a16:creationId xmlns:a16="http://schemas.microsoft.com/office/drawing/2014/main" id="{8A0A1957-E42D-C6E7-A0ED-C18D804E4B20}"/>
                </a:ext>
              </a:extLst>
            </p:cNvPr>
            <p:cNvSpPr txBox="1"/>
            <p:nvPr/>
          </p:nvSpPr>
          <p:spPr>
            <a:xfrm>
              <a:off x="7766726" y="2921461"/>
              <a:ext cx="3099101" cy="769441"/>
            </a:xfrm>
            <a:prstGeom prst="rect">
              <a:avLst/>
            </a:prstGeom>
            <a:noFill/>
          </p:spPr>
          <p:txBody>
            <a:bodyPr wrap="square" rtlCol="0">
              <a:spAutoFit/>
            </a:bodyPr>
            <a:lstStyle/>
            <a:p>
              <a:pPr algn="ctr"/>
              <a:r>
                <a:rPr lang="en-US" sz="4400" b="1" dirty="0">
                  <a:solidFill>
                    <a:schemeClr val="accent1"/>
                  </a:solidFill>
                  <a:latin typeface="Arial" panose="020B0604020202020204" pitchFamily="34" charset="0"/>
                  <a:cs typeface="Arial" panose="020B0604020202020204" pitchFamily="34" charset="0"/>
                </a:rPr>
                <a:t>$487.5K</a:t>
              </a:r>
            </a:p>
          </p:txBody>
        </p:sp>
        <p:sp>
          <p:nvSpPr>
            <p:cNvPr id="18" name="TextBox 17">
              <a:extLst>
                <a:ext uri="{FF2B5EF4-FFF2-40B4-BE49-F238E27FC236}">
                  <a16:creationId xmlns:a16="http://schemas.microsoft.com/office/drawing/2014/main" id="{405EDE6F-EBA9-FF73-0472-9D9691D622EF}"/>
                </a:ext>
              </a:extLst>
            </p:cNvPr>
            <p:cNvSpPr txBox="1"/>
            <p:nvPr/>
          </p:nvSpPr>
          <p:spPr>
            <a:xfrm>
              <a:off x="8192049" y="1740972"/>
              <a:ext cx="1548580" cy="954107"/>
            </a:xfrm>
            <a:prstGeom prst="rect">
              <a:avLst/>
            </a:prstGeom>
            <a:noFill/>
          </p:spPr>
          <p:txBody>
            <a:bodyPr wrap="square" rtlCol="0">
              <a:spAutoFit/>
            </a:bodyPr>
            <a:lstStyle/>
            <a:p>
              <a:pPr algn="ctr"/>
              <a:r>
                <a:rPr lang="en-US" sz="2800" b="1" dirty="0">
                  <a:solidFill>
                    <a:schemeClr val="bg1"/>
                  </a:solidFill>
                  <a:latin typeface="Arial" panose="020B0604020202020204" pitchFamily="34" charset="0"/>
                  <a:cs typeface="Arial" panose="020B0604020202020204" pitchFamily="34" charset="0"/>
                </a:rPr>
                <a:t>YEAR 3</a:t>
              </a:r>
            </a:p>
            <a:p>
              <a:pPr algn="ctr"/>
              <a:r>
                <a:rPr lang="en-US" sz="2800" b="1" dirty="0">
                  <a:solidFill>
                    <a:schemeClr val="bg1"/>
                  </a:solidFill>
                  <a:latin typeface="Arial" panose="020B0604020202020204" pitchFamily="34" charset="0"/>
                  <a:cs typeface="Arial" panose="020B0604020202020204" pitchFamily="34" charset="0"/>
                </a:rPr>
                <a:t>+30%</a:t>
              </a:r>
            </a:p>
          </p:txBody>
        </p:sp>
        <p:sp>
          <p:nvSpPr>
            <p:cNvPr id="19" name="Arrow: Right 48">
              <a:extLst>
                <a:ext uri="{FF2B5EF4-FFF2-40B4-BE49-F238E27FC236}">
                  <a16:creationId xmlns:a16="http://schemas.microsoft.com/office/drawing/2014/main" id="{97A8F42A-3842-0A21-2623-4061DE8C84A5}"/>
                </a:ext>
              </a:extLst>
            </p:cNvPr>
            <p:cNvSpPr/>
            <p:nvPr/>
          </p:nvSpPr>
          <p:spPr>
            <a:xfrm rot="16200000">
              <a:off x="9636374" y="1923293"/>
              <a:ext cx="779925" cy="566036"/>
            </a:xfrm>
            <a:prstGeom prst="rightArrow">
              <a:avLst/>
            </a:prstGeom>
            <a:solidFill>
              <a:schemeClr val="accent1">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TextBox 19">
            <a:extLst>
              <a:ext uri="{FF2B5EF4-FFF2-40B4-BE49-F238E27FC236}">
                <a16:creationId xmlns:a16="http://schemas.microsoft.com/office/drawing/2014/main" id="{D264228C-003C-FDDB-2385-3D206F9065C0}"/>
              </a:ext>
            </a:extLst>
          </p:cNvPr>
          <p:cNvSpPr txBox="1"/>
          <p:nvPr/>
        </p:nvSpPr>
        <p:spPr>
          <a:xfrm>
            <a:off x="-192211" y="4410775"/>
            <a:ext cx="11547599" cy="1477328"/>
          </a:xfrm>
          <a:prstGeom prst="rect">
            <a:avLst/>
          </a:prstGeom>
          <a:noFill/>
        </p:spPr>
        <p:txBody>
          <a:bodyPr wrap="square" rtlCol="0" anchor="ctr">
            <a:spAutoFit/>
          </a:bodyPr>
          <a:lstStyle/>
          <a:p>
            <a:pPr lvl="1" algn="ctr">
              <a:spcBef>
                <a:spcPct val="0"/>
              </a:spcBef>
            </a:pPr>
            <a:r>
              <a:rPr lang="en-US" altLang="en-US" sz="3600" b="1" dirty="0">
                <a:solidFill>
                  <a:schemeClr val="bg1"/>
                </a:solidFill>
                <a:latin typeface="Arial" panose="020B0604020202020204" pitchFamily="34" charset="0"/>
                <a:cs typeface="Arial" panose="020B0604020202020204" pitchFamily="34" charset="0"/>
              </a:rPr>
              <a:t>You’ve averaged a </a:t>
            </a:r>
            <a:r>
              <a:rPr lang="en-US" altLang="en-US" sz="3600" b="1" u="sng" dirty="0">
                <a:solidFill>
                  <a:schemeClr val="bg1"/>
                </a:solidFill>
                <a:latin typeface="Arial" panose="020B0604020202020204" pitchFamily="34" charset="0"/>
                <a:cs typeface="Arial" panose="020B0604020202020204" pitchFamily="34" charset="0"/>
              </a:rPr>
              <a:t>10% RETURN</a:t>
            </a:r>
          </a:p>
          <a:p>
            <a:pPr lvl="1" algn="ctr">
              <a:spcBef>
                <a:spcPct val="0"/>
              </a:spcBef>
            </a:pPr>
            <a:r>
              <a:rPr lang="en-US" altLang="en-US" sz="3600" b="1" dirty="0">
                <a:solidFill>
                  <a:schemeClr val="bg1"/>
                </a:solidFill>
                <a:latin typeface="Arial" panose="020B0604020202020204" pitchFamily="34" charset="0"/>
                <a:cs typeface="Arial" panose="020B0604020202020204" pitchFamily="34" charset="0"/>
              </a:rPr>
              <a:t>over three years but your value is </a:t>
            </a:r>
            <a:r>
              <a:rPr lang="en-US" altLang="en-US" sz="3600" b="1" dirty="0">
                <a:solidFill>
                  <a:schemeClr val="accent1"/>
                </a:solidFill>
                <a:latin typeface="Arial" panose="020B0604020202020204" pitchFamily="34" charset="0"/>
                <a:cs typeface="Arial" panose="020B0604020202020204" pitchFamily="34" charset="0"/>
              </a:rPr>
              <a:t>$487.5K</a:t>
            </a:r>
          </a:p>
          <a:p>
            <a:endParaRPr lang="en-US" dirty="0">
              <a:solidFill>
                <a:schemeClr val="bg1"/>
              </a:solidFill>
            </a:endParaRPr>
          </a:p>
        </p:txBody>
      </p:sp>
      <p:sp>
        <p:nvSpPr>
          <p:cNvPr id="25" name="Title 3">
            <a:extLst>
              <a:ext uri="{FF2B5EF4-FFF2-40B4-BE49-F238E27FC236}">
                <a16:creationId xmlns:a16="http://schemas.microsoft.com/office/drawing/2014/main" id="{9AAB2D07-7416-2454-8F51-34A3BFA453AA}"/>
              </a:ext>
            </a:extLst>
          </p:cNvPr>
          <p:cNvSpPr>
            <a:spLocks noGrp="1"/>
          </p:cNvSpPr>
          <p:nvPr>
            <p:ph type="title"/>
          </p:nvPr>
        </p:nvSpPr>
        <p:spPr>
          <a:xfrm>
            <a:off x="838200" y="366835"/>
            <a:ext cx="10515600" cy="1325563"/>
          </a:xfrm>
        </p:spPr>
        <p:txBody>
          <a:bodyPr>
            <a:normAutofit/>
          </a:bodyPr>
          <a:lstStyle/>
          <a:p>
            <a:pPr algn="ctr"/>
            <a:r>
              <a:rPr lang="en-US" sz="5000" spc="-150" dirty="0">
                <a:latin typeface="Arial Black" panose="020B0604020202020204" pitchFamily="34" charset="0"/>
                <a:cs typeface="Arial Black" panose="020B0604020202020204" pitchFamily="34" charset="0"/>
              </a:rPr>
              <a:t>RATE OF RETURN VS. YIELD</a:t>
            </a:r>
            <a:endParaRPr lang="en-US" sz="5000" dirty="0">
              <a:solidFill>
                <a:schemeClr val="accent5"/>
              </a:solidFill>
              <a:latin typeface="Arial Black" panose="020B0604020202020204" pitchFamily="34" charset="0"/>
              <a:cs typeface="Arial Black" panose="020B0604020202020204" pitchFamily="34" charset="0"/>
            </a:endParaRPr>
          </a:p>
        </p:txBody>
      </p:sp>
      <p:sp>
        <p:nvSpPr>
          <p:cNvPr id="4" name="TextBox 3">
            <a:extLst>
              <a:ext uri="{FF2B5EF4-FFF2-40B4-BE49-F238E27FC236}">
                <a16:creationId xmlns:a16="http://schemas.microsoft.com/office/drawing/2014/main" id="{83EBD48E-5C19-6BA2-6629-EB245201A813}"/>
              </a:ext>
            </a:extLst>
          </p:cNvPr>
          <p:cNvSpPr txBox="1"/>
          <p:nvPr/>
        </p:nvSpPr>
        <p:spPr>
          <a:xfrm>
            <a:off x="330920" y="2952349"/>
            <a:ext cx="2197510" cy="769441"/>
          </a:xfrm>
          <a:prstGeom prst="rect">
            <a:avLst/>
          </a:prstGeom>
          <a:noFill/>
        </p:spPr>
        <p:txBody>
          <a:bodyPr wrap="square" rtlCol="0">
            <a:spAutoFit/>
          </a:bodyPr>
          <a:lstStyle/>
          <a:p>
            <a:pPr algn="ctr"/>
            <a:r>
              <a:rPr lang="en-US" sz="4400" b="1" dirty="0">
                <a:solidFill>
                  <a:schemeClr val="accent1"/>
                </a:solidFill>
                <a:latin typeface="Arial" panose="020B0604020202020204" pitchFamily="34" charset="0"/>
                <a:cs typeface="Arial" panose="020B0604020202020204" pitchFamily="34" charset="0"/>
              </a:rPr>
              <a:t>$500K</a:t>
            </a:r>
          </a:p>
        </p:txBody>
      </p:sp>
      <p:pic>
        <p:nvPicPr>
          <p:cNvPr id="5" name="Graphic 4" descr="Coins outline">
            <a:extLst>
              <a:ext uri="{FF2B5EF4-FFF2-40B4-BE49-F238E27FC236}">
                <a16:creationId xmlns:a16="http://schemas.microsoft.com/office/drawing/2014/main" id="{A8CB719B-CC51-C70C-EF8E-CDE0AB5A59C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6056" y="2143682"/>
            <a:ext cx="914400" cy="914400"/>
          </a:xfrm>
          <a:prstGeom prst="rect">
            <a:avLst/>
          </a:prstGeom>
        </p:spPr>
      </p:pic>
      <p:sp>
        <p:nvSpPr>
          <p:cNvPr id="28" name="Rectangle 27">
            <a:extLst>
              <a:ext uri="{FF2B5EF4-FFF2-40B4-BE49-F238E27FC236}">
                <a16:creationId xmlns:a16="http://schemas.microsoft.com/office/drawing/2014/main" id="{8D544992-2CEF-B3EC-0251-FB2B16D73B45}"/>
              </a:ext>
            </a:extLst>
          </p:cNvPr>
          <p:cNvSpPr/>
          <p:nvPr/>
        </p:nvSpPr>
        <p:spPr>
          <a:xfrm>
            <a:off x="-62185" y="636265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52370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 Placeholder 2">
            <a:extLst>
              <a:ext uri="{FF2B5EF4-FFF2-40B4-BE49-F238E27FC236}">
                <a16:creationId xmlns:a16="http://schemas.microsoft.com/office/drawing/2014/main" id="{0EEA3CEC-6C0C-FC0C-1197-BECD788E22DA}"/>
              </a:ext>
            </a:extLst>
          </p:cNvPr>
          <p:cNvSpPr txBox="1">
            <a:spLocks/>
          </p:cNvSpPr>
          <p:nvPr/>
        </p:nvSpPr>
        <p:spPr>
          <a:xfrm>
            <a:off x="537124" y="2838874"/>
            <a:ext cx="10977074" cy="82391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3000" b="1" dirty="0">
                <a:solidFill>
                  <a:schemeClr val="accent1"/>
                </a:solidFill>
              </a:rPr>
              <a:t>NEVER ASK WHAT MY AVERAGE RATE OF RETURN IS…</a:t>
            </a:r>
          </a:p>
        </p:txBody>
      </p:sp>
      <p:sp>
        <p:nvSpPr>
          <p:cNvPr id="22" name="Text Placeholder 2">
            <a:extLst>
              <a:ext uri="{FF2B5EF4-FFF2-40B4-BE49-F238E27FC236}">
                <a16:creationId xmlns:a16="http://schemas.microsoft.com/office/drawing/2014/main" id="{01CB5437-CF6A-7B79-4F3F-A5FA88C21F8E}"/>
              </a:ext>
            </a:extLst>
          </p:cNvPr>
          <p:cNvSpPr txBox="1">
            <a:spLocks/>
          </p:cNvSpPr>
          <p:nvPr/>
        </p:nvSpPr>
        <p:spPr>
          <a:xfrm>
            <a:off x="677801" y="3468257"/>
            <a:ext cx="10836397" cy="823912"/>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rgbClr val="231F20"/>
                </a:solidFill>
                <a:latin typeface=""/>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en-US" sz="5000" dirty="0">
                <a:solidFill>
                  <a:schemeClr val="bg1"/>
                </a:solidFill>
                <a:latin typeface="Arial Black" panose="020B0604020202020204" pitchFamily="34" charset="0"/>
                <a:cs typeface="Arial Black" panose="020B0604020202020204" pitchFamily="34" charset="0"/>
              </a:rPr>
              <a:t>ASK “WHAT IS MY YIELD?”</a:t>
            </a:r>
          </a:p>
        </p:txBody>
      </p:sp>
      <p:sp>
        <p:nvSpPr>
          <p:cNvPr id="7" name="Title 3">
            <a:extLst>
              <a:ext uri="{FF2B5EF4-FFF2-40B4-BE49-F238E27FC236}">
                <a16:creationId xmlns:a16="http://schemas.microsoft.com/office/drawing/2014/main" id="{816049FC-93C9-1A85-2787-0EC5A4269FE4}"/>
              </a:ext>
            </a:extLst>
          </p:cNvPr>
          <p:cNvSpPr>
            <a:spLocks noGrp="1"/>
          </p:cNvSpPr>
          <p:nvPr>
            <p:ph type="title"/>
          </p:nvPr>
        </p:nvSpPr>
        <p:spPr>
          <a:xfrm>
            <a:off x="838200" y="792023"/>
            <a:ext cx="10515600" cy="1325563"/>
          </a:xfrm>
        </p:spPr>
        <p:txBody>
          <a:bodyPr>
            <a:normAutofit/>
          </a:bodyPr>
          <a:lstStyle/>
          <a:p>
            <a:pPr algn="ctr"/>
            <a:r>
              <a:rPr lang="en-US" sz="5000" spc="-150" dirty="0">
                <a:latin typeface="Arial Black" panose="020B0604020202020204" pitchFamily="34" charset="0"/>
                <a:cs typeface="Arial Black" panose="020B0604020202020204" pitchFamily="34" charset="0"/>
              </a:rPr>
              <a:t>RATE OF RETURN VS. YIELD</a:t>
            </a:r>
            <a:endParaRPr lang="en-US" sz="5000" dirty="0">
              <a:solidFill>
                <a:schemeClr val="accent5"/>
              </a:solidFill>
              <a:latin typeface="Arial Black" panose="020B0604020202020204" pitchFamily="34" charset="0"/>
              <a:cs typeface="Arial Black" panose="020B0604020202020204" pitchFamily="34" charset="0"/>
            </a:endParaRPr>
          </a:p>
        </p:txBody>
      </p:sp>
      <p:sp>
        <p:nvSpPr>
          <p:cNvPr id="9" name="Rectangle 8">
            <a:extLst>
              <a:ext uri="{FF2B5EF4-FFF2-40B4-BE49-F238E27FC236}">
                <a16:creationId xmlns:a16="http://schemas.microsoft.com/office/drawing/2014/main" id="{7DAC15DF-7514-239D-3FCC-00BFDFABA1B6}"/>
              </a:ext>
            </a:extLst>
          </p:cNvPr>
          <p:cNvSpPr/>
          <p:nvPr/>
        </p:nvSpPr>
        <p:spPr>
          <a:xfrm>
            <a:off x="1596498" y="4746757"/>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9B2291C-1276-49AB-C826-27228D42A651}"/>
              </a:ext>
            </a:extLst>
          </p:cNvPr>
          <p:cNvSpPr/>
          <p:nvPr/>
        </p:nvSpPr>
        <p:spPr>
          <a:xfrm>
            <a:off x="1596498" y="2322417"/>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8D545CA-40FA-6781-9A82-2FC4CD1E7F32}"/>
              </a:ext>
            </a:extLst>
          </p:cNvPr>
          <p:cNvSpPr/>
          <p:nvPr/>
        </p:nvSpPr>
        <p:spPr>
          <a:xfrm>
            <a:off x="-62185" y="636265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01770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616563E-0FCD-6EFC-E7FA-2E2ED28F3045}"/>
              </a:ext>
            </a:extLst>
          </p:cNvPr>
          <p:cNvSpPr>
            <a:spLocks noGrp="1"/>
          </p:cNvSpPr>
          <p:nvPr>
            <p:ph type="title"/>
          </p:nvPr>
        </p:nvSpPr>
        <p:spPr>
          <a:xfrm>
            <a:off x="1346689" y="683784"/>
            <a:ext cx="9498622" cy="2120167"/>
          </a:xfrm>
        </p:spPr>
        <p:txBody>
          <a:bodyPr>
            <a:normAutofit/>
          </a:bodyPr>
          <a:lstStyle/>
          <a:p>
            <a:pPr algn="ctr"/>
            <a:r>
              <a:rPr lang="en-US" sz="5000" dirty="0">
                <a:latin typeface="Arial Black" panose="020B0604020202020204" pitchFamily="34" charset="0"/>
                <a:cs typeface="Arial Black" panose="020B0604020202020204" pitchFamily="34" charset="0"/>
              </a:rPr>
              <a:t>SEQUENCE OF RETURNS</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7" name="Rectangle 6">
            <a:extLst>
              <a:ext uri="{FF2B5EF4-FFF2-40B4-BE49-F238E27FC236}">
                <a16:creationId xmlns:a16="http://schemas.microsoft.com/office/drawing/2014/main" id="{8B960298-29E4-82BB-5D02-BC76D07EAF26}"/>
              </a:ext>
            </a:extLst>
          </p:cNvPr>
          <p:cNvSpPr/>
          <p:nvPr/>
        </p:nvSpPr>
        <p:spPr>
          <a:xfrm>
            <a:off x="1596498" y="5936117"/>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4A77E0"/>
              </a:solidFill>
            </a:endParaRPr>
          </a:p>
        </p:txBody>
      </p:sp>
      <p:sp>
        <p:nvSpPr>
          <p:cNvPr id="8" name="Rectangle 7">
            <a:extLst>
              <a:ext uri="{FF2B5EF4-FFF2-40B4-BE49-F238E27FC236}">
                <a16:creationId xmlns:a16="http://schemas.microsoft.com/office/drawing/2014/main" id="{FB7DEDDE-8ADF-8ABA-FE8C-5AC4497811A4}"/>
              </a:ext>
            </a:extLst>
          </p:cNvPr>
          <p:cNvSpPr/>
          <p:nvPr/>
        </p:nvSpPr>
        <p:spPr>
          <a:xfrm>
            <a:off x="1596498" y="876164"/>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A77E0"/>
              </a:solidFill>
            </a:endParaRPr>
          </a:p>
        </p:txBody>
      </p:sp>
      <p:sp>
        <p:nvSpPr>
          <p:cNvPr id="13" name="Text Placeholder 2">
            <a:extLst>
              <a:ext uri="{FF2B5EF4-FFF2-40B4-BE49-F238E27FC236}">
                <a16:creationId xmlns:a16="http://schemas.microsoft.com/office/drawing/2014/main" id="{8A59BEA8-21DF-ABB5-C46C-9590076B248C}"/>
              </a:ext>
            </a:extLst>
          </p:cNvPr>
          <p:cNvSpPr txBox="1">
            <a:spLocks/>
          </p:cNvSpPr>
          <p:nvPr/>
        </p:nvSpPr>
        <p:spPr>
          <a:xfrm>
            <a:off x="537124" y="2111518"/>
            <a:ext cx="10977074" cy="82391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3000" b="1" dirty="0">
                <a:solidFill>
                  <a:schemeClr val="accent1"/>
                </a:solidFill>
              </a:rPr>
              <a:t>THE “LUCK” OF THE DRAW</a:t>
            </a:r>
          </a:p>
        </p:txBody>
      </p:sp>
      <p:sp>
        <p:nvSpPr>
          <p:cNvPr id="14" name="Content Placeholder 2">
            <a:extLst>
              <a:ext uri="{FF2B5EF4-FFF2-40B4-BE49-F238E27FC236}">
                <a16:creationId xmlns:a16="http://schemas.microsoft.com/office/drawing/2014/main" id="{549A9EB9-827F-D996-E4CD-6DD9FD48F11A}"/>
              </a:ext>
            </a:extLst>
          </p:cNvPr>
          <p:cNvSpPr txBox="1">
            <a:spLocks/>
          </p:cNvSpPr>
          <p:nvPr/>
        </p:nvSpPr>
        <p:spPr>
          <a:xfrm>
            <a:off x="1596498" y="3045601"/>
            <a:ext cx="8999005" cy="2635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chemeClr val="accent1"/>
              </a:buClr>
              <a:buFont typeface="Wingdings" pitchFamily="2" charset="2"/>
              <a:buChar char="§"/>
            </a:pPr>
            <a:r>
              <a:rPr lang="en-US" dirty="0"/>
              <a:t>Begins as soon as you start taking withdrawals from investment assets.</a:t>
            </a:r>
          </a:p>
          <a:p>
            <a:pPr>
              <a:buClr>
                <a:schemeClr val="accent1"/>
              </a:buClr>
              <a:buFont typeface="Wingdings" pitchFamily="2" charset="2"/>
              <a:buChar char="§"/>
            </a:pPr>
            <a:r>
              <a:rPr lang="en-US" dirty="0"/>
              <a:t>The sequence of the returns will dictate the longevity of your account value.</a:t>
            </a:r>
          </a:p>
          <a:p>
            <a:pPr>
              <a:buClr>
                <a:schemeClr val="accent1"/>
              </a:buClr>
              <a:buFont typeface="Wingdings" pitchFamily="2" charset="2"/>
              <a:buChar char="§"/>
            </a:pPr>
            <a:r>
              <a:rPr lang="en-US" dirty="0"/>
              <a:t>Actual Return vs. Average Return</a:t>
            </a:r>
          </a:p>
        </p:txBody>
      </p:sp>
    </p:spTree>
    <p:extLst>
      <p:ext uri="{BB962C8B-B14F-4D97-AF65-F5344CB8AC3E}">
        <p14:creationId xmlns:p14="http://schemas.microsoft.com/office/powerpoint/2010/main" val="3413732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439F8D8-1EA8-6485-598D-5EDDCA75CF6E}"/>
              </a:ext>
            </a:extLst>
          </p:cNvPr>
          <p:cNvSpPr/>
          <p:nvPr/>
        </p:nvSpPr>
        <p:spPr>
          <a:xfrm>
            <a:off x="0" y="6380732"/>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C6DD1D1C-29CC-0989-DAF7-F05455946BEF}"/>
              </a:ext>
            </a:extLst>
          </p:cNvPr>
          <p:cNvSpPr>
            <a:spLocks noGrp="1"/>
          </p:cNvSpPr>
          <p:nvPr>
            <p:ph type="title" idx="4294967295"/>
          </p:nvPr>
        </p:nvSpPr>
        <p:spPr>
          <a:xfrm>
            <a:off x="773331" y="680048"/>
            <a:ext cx="4294528" cy="1325562"/>
          </a:xfrm>
        </p:spPr>
        <p:txBody>
          <a:bodyPr>
            <a:normAutofit/>
          </a:bodyPr>
          <a:lstStyle/>
          <a:p>
            <a:r>
              <a:rPr lang="en-US" sz="3400" spc="-150" dirty="0">
                <a:latin typeface="Arial Black" panose="020B0604020202020204" pitchFamily="34" charset="0"/>
                <a:cs typeface="Arial Black" panose="020B0604020202020204" pitchFamily="34" charset="0"/>
              </a:rPr>
              <a:t>SEQUENCE OF </a:t>
            </a:r>
            <a:br>
              <a:rPr lang="en-US" sz="3400" spc="-150" dirty="0">
                <a:latin typeface="Arial Black" panose="020B0604020202020204" pitchFamily="34" charset="0"/>
                <a:cs typeface="Arial Black" panose="020B0604020202020204" pitchFamily="34" charset="0"/>
              </a:rPr>
            </a:br>
            <a:r>
              <a:rPr lang="en-US" sz="3400" spc="-150" dirty="0">
                <a:latin typeface="Arial Black" panose="020B0604020202020204" pitchFamily="34" charset="0"/>
                <a:cs typeface="Arial Black" panose="020B0604020202020204" pitchFamily="34" charset="0"/>
              </a:rPr>
              <a:t>RETURNS</a:t>
            </a:r>
            <a:endParaRPr lang="en-US" sz="3400" dirty="0">
              <a:solidFill>
                <a:schemeClr val="accent5"/>
              </a:solidFill>
              <a:latin typeface="Arial Black" panose="020B0604020202020204" pitchFamily="34" charset="0"/>
              <a:cs typeface="Arial Black" panose="020B0604020202020204" pitchFamily="34" charset="0"/>
            </a:endParaRPr>
          </a:p>
        </p:txBody>
      </p:sp>
      <p:sp>
        <p:nvSpPr>
          <p:cNvPr id="2" name="TextBox 1">
            <a:extLst>
              <a:ext uri="{FF2B5EF4-FFF2-40B4-BE49-F238E27FC236}">
                <a16:creationId xmlns:a16="http://schemas.microsoft.com/office/drawing/2014/main" id="{C66F0B81-84D0-A74B-03C4-D5D65C5CC3ED}"/>
              </a:ext>
            </a:extLst>
          </p:cNvPr>
          <p:cNvSpPr txBox="1"/>
          <p:nvPr/>
        </p:nvSpPr>
        <p:spPr>
          <a:xfrm>
            <a:off x="773331" y="2079808"/>
            <a:ext cx="4113418" cy="400110"/>
          </a:xfrm>
          <a:prstGeom prst="rect">
            <a:avLst/>
          </a:prstGeom>
          <a:noFill/>
        </p:spPr>
        <p:txBody>
          <a:bodyPr wrap="square" rtlCol="0">
            <a:spAutoFit/>
          </a:bodyPr>
          <a:lstStyle/>
          <a:p>
            <a:r>
              <a:rPr lang="en-US" sz="2000" b="1" dirty="0">
                <a:solidFill>
                  <a:schemeClr val="accent1"/>
                </a:solidFill>
                <a:latin typeface="Arial" panose="020B0604020202020204" pitchFamily="34" charset="0"/>
                <a:cs typeface="Arial" panose="020B0604020202020204" pitchFamily="34" charset="0"/>
              </a:rPr>
              <a:t>S&amp;P 500 YEAR 2000 - 2024</a:t>
            </a:r>
          </a:p>
        </p:txBody>
      </p:sp>
      <p:sp>
        <p:nvSpPr>
          <p:cNvPr id="3" name="TextBox 2">
            <a:extLst>
              <a:ext uri="{FF2B5EF4-FFF2-40B4-BE49-F238E27FC236}">
                <a16:creationId xmlns:a16="http://schemas.microsoft.com/office/drawing/2014/main" id="{30944C66-A01D-C680-C8F7-F9F4AEDE2D39}"/>
              </a:ext>
            </a:extLst>
          </p:cNvPr>
          <p:cNvSpPr txBox="1"/>
          <p:nvPr/>
        </p:nvSpPr>
        <p:spPr>
          <a:xfrm>
            <a:off x="774919" y="2961182"/>
            <a:ext cx="4019272" cy="369332"/>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Assuming $50,000 annual withdrawal</a:t>
            </a:r>
          </a:p>
        </p:txBody>
      </p:sp>
      <p:sp>
        <p:nvSpPr>
          <p:cNvPr id="5" name="TextBox 4">
            <a:extLst>
              <a:ext uri="{FF2B5EF4-FFF2-40B4-BE49-F238E27FC236}">
                <a16:creationId xmlns:a16="http://schemas.microsoft.com/office/drawing/2014/main" id="{6008E070-2493-0166-F749-D91CD75D78D2}"/>
              </a:ext>
            </a:extLst>
          </p:cNvPr>
          <p:cNvSpPr txBox="1"/>
          <p:nvPr/>
        </p:nvSpPr>
        <p:spPr>
          <a:xfrm>
            <a:off x="773331" y="3557641"/>
            <a:ext cx="2935043" cy="400110"/>
          </a:xfrm>
          <a:prstGeom prst="rect">
            <a:avLst/>
          </a:prstGeom>
          <a:noFill/>
        </p:spPr>
        <p:txBody>
          <a:bodyPr wrap="square" rtlCol="0" anchor="b">
            <a:spAutoFit/>
          </a:bodyPr>
          <a:lstStyle/>
          <a:p>
            <a:r>
              <a:rPr lang="en-US" sz="2000" b="1" dirty="0">
                <a:solidFill>
                  <a:schemeClr val="accent1"/>
                </a:solidFill>
                <a:latin typeface="Arial" panose="020B0604020202020204" pitchFamily="34" charset="0"/>
                <a:cs typeface="Arial" panose="020B0604020202020204" pitchFamily="34" charset="0"/>
              </a:rPr>
              <a:t>AVG RETURN 5.90%</a:t>
            </a:r>
          </a:p>
        </p:txBody>
      </p:sp>
      <p:sp>
        <p:nvSpPr>
          <p:cNvPr id="6" name="TextBox 5">
            <a:extLst>
              <a:ext uri="{FF2B5EF4-FFF2-40B4-BE49-F238E27FC236}">
                <a16:creationId xmlns:a16="http://schemas.microsoft.com/office/drawing/2014/main" id="{C4E52191-92A7-0401-D276-3A8A872BE8ED}"/>
              </a:ext>
            </a:extLst>
          </p:cNvPr>
          <p:cNvSpPr txBox="1"/>
          <p:nvPr/>
        </p:nvSpPr>
        <p:spPr>
          <a:xfrm>
            <a:off x="773331" y="4238960"/>
            <a:ext cx="3521197" cy="1938992"/>
          </a:xfrm>
          <a:prstGeom prst="rect">
            <a:avLst/>
          </a:prstGeom>
          <a:noFill/>
        </p:spPr>
        <p:txBody>
          <a:bodyPr wrap="square">
            <a:spAutoFit/>
          </a:bodyPr>
          <a:lstStyle/>
          <a:p>
            <a:pPr marL="0" marR="0">
              <a:spcBef>
                <a:spcPts val="0"/>
              </a:spcBef>
              <a:spcAft>
                <a:spcPts val="0"/>
              </a:spcAft>
            </a:pP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https://www.macrotrends.net/2526/sp-500-historical-annual-returns</a:t>
            </a:r>
            <a:endPar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r>
              <a:rPr lang="en-US" sz="800" i="1" dirty="0">
                <a:solidFill>
                  <a:schemeClr val="bg1"/>
                </a:solidFill>
                <a:latin typeface="Arial" panose="020B0604020202020204" pitchFamily="34" charset="0"/>
                <a:cs typeface="Arial" panose="020B0604020202020204" pitchFamily="34" charset="0"/>
              </a:rPr>
              <a:t>For illustration purposes only. The results presented above do not represent any actual investment performance or the actual accounts of any investors. </a:t>
            </a:r>
            <a:r>
              <a:rPr lang="en-US" sz="800" b="0" i="1" u="none" strike="noStrike" dirty="0">
                <a:solidFill>
                  <a:schemeClr val="bg1"/>
                </a:solidFill>
                <a:effectLst/>
                <a:latin typeface="Arial" panose="020B0604020202020204" pitchFamily="34" charset="0"/>
                <a:cs typeface="Arial" panose="020B0604020202020204" pitchFamily="34" charset="0"/>
              </a:rPr>
              <a:t>The S &amp; P 500 Annual Return is the investment return received each year, excluding dividends, when holding the S&amp; P500 index. Standard and Poor’s  500 index is a capitalization weighted index of 500 stocks. The index is designed to measure performance of the broad domestic economy through changes in the aggregate market value of 500 stocks representing all major industries. Investors cannot invest directly in an index. Index returns do not reflect any fees, expenses, or sales charges. Investments in securities involve the risk of loss. Any past performance is no guarantee of future results. No legal, tax, or investment advice is being provided. This table assumes that the $50,000 distributions were taken at the end of each calendar year</a:t>
            </a:r>
            <a:endParaRPr lang="en-US" sz="800" i="1" dirty="0">
              <a:solidFill>
                <a:schemeClr val="bg1"/>
              </a:solidFill>
              <a:latin typeface="Arial" panose="020B0604020202020204" pitchFamily="34" charset="0"/>
              <a:cs typeface="Arial" panose="020B0604020202020204" pitchFamily="34" charset="0"/>
            </a:endParaRPr>
          </a:p>
          <a:p>
            <a:pPr marL="0" marR="0">
              <a:spcBef>
                <a:spcPts val="0"/>
              </a:spcBef>
              <a:spcAft>
                <a:spcPts val="0"/>
              </a:spcAft>
            </a:pPr>
            <a:endPar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3F32705A-3090-5274-1BA6-6D38F4B60C23}"/>
              </a:ext>
            </a:extLst>
          </p:cNvPr>
          <p:cNvGraphicFramePr>
            <a:graphicFrameLocks noGrp="1"/>
          </p:cNvGraphicFramePr>
          <p:nvPr>
            <p:extLst>
              <p:ext uri="{D42A27DB-BD31-4B8C-83A1-F6EECF244321}">
                <p14:modId xmlns:p14="http://schemas.microsoft.com/office/powerpoint/2010/main" val="1052191050"/>
              </p:ext>
            </p:extLst>
          </p:nvPr>
        </p:nvGraphicFramePr>
        <p:xfrm>
          <a:off x="5172789" y="85573"/>
          <a:ext cx="6350000" cy="6686853"/>
        </p:xfrm>
        <a:graphic>
          <a:graphicData uri="http://schemas.openxmlformats.org/drawingml/2006/table">
            <a:tbl>
              <a:tblPr firstRow="1" bandRow="1">
                <a:tableStyleId>{793D81CF-94F2-401A-BA57-92F5A7B2D0C5}</a:tableStyleId>
              </a:tblPr>
              <a:tblGrid>
                <a:gridCol w="780939">
                  <a:extLst>
                    <a:ext uri="{9D8B030D-6E8A-4147-A177-3AD203B41FA5}">
                      <a16:colId xmlns:a16="http://schemas.microsoft.com/office/drawing/2014/main" val="3870115412"/>
                    </a:ext>
                  </a:extLst>
                </a:gridCol>
                <a:gridCol w="1978702">
                  <a:extLst>
                    <a:ext uri="{9D8B030D-6E8A-4147-A177-3AD203B41FA5}">
                      <a16:colId xmlns:a16="http://schemas.microsoft.com/office/drawing/2014/main" val="4184258226"/>
                    </a:ext>
                  </a:extLst>
                </a:gridCol>
                <a:gridCol w="2002402">
                  <a:extLst>
                    <a:ext uri="{9D8B030D-6E8A-4147-A177-3AD203B41FA5}">
                      <a16:colId xmlns:a16="http://schemas.microsoft.com/office/drawing/2014/main" val="23139006"/>
                    </a:ext>
                  </a:extLst>
                </a:gridCol>
                <a:gridCol w="1587957">
                  <a:extLst>
                    <a:ext uri="{9D8B030D-6E8A-4147-A177-3AD203B41FA5}">
                      <a16:colId xmlns:a16="http://schemas.microsoft.com/office/drawing/2014/main" val="1931494437"/>
                    </a:ext>
                  </a:extLst>
                </a:gridCol>
              </a:tblGrid>
              <a:tr h="549928">
                <a:tc>
                  <a:txBody>
                    <a:bodyPr/>
                    <a:lstStyle/>
                    <a:p>
                      <a:pPr algn="ctr"/>
                      <a:r>
                        <a:rPr lang="en-US" sz="1200" dirty="0">
                          <a:solidFill>
                            <a:schemeClr val="bg1"/>
                          </a:solidFill>
                          <a:latin typeface="Arial" panose="020B0604020202020204" pitchFamily="34" charset="0"/>
                          <a:cs typeface="Arial" panose="020B0604020202020204" pitchFamily="34" charset="0"/>
                        </a:rPr>
                        <a:t>Year</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Beg. Of Year Acct. Value</a:t>
                      </a:r>
                    </a:p>
                  </a:txBody>
                  <a:tcPr marL="95731" marR="95731" marT="47866" marB="47866" anchor="ctr">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latin typeface="Arial" panose="020B0604020202020204" pitchFamily="34" charset="0"/>
                          <a:cs typeface="Arial" panose="020B0604020202020204" pitchFamily="34" charset="0"/>
                        </a:rPr>
                        <a:t>End Of Year Acct. Value</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Earnings Rate</a:t>
                      </a:r>
                    </a:p>
                  </a:txBody>
                  <a:tcPr marL="95731" marR="95731" marT="47866" marB="47866" anchor="ctr">
                    <a:solidFill>
                      <a:schemeClr val="accent1"/>
                    </a:solidFill>
                  </a:tcPr>
                </a:tc>
                <a:extLst>
                  <a:ext uri="{0D108BD9-81ED-4DB2-BD59-A6C34878D82A}">
                    <a16:rowId xmlns:a16="http://schemas.microsoft.com/office/drawing/2014/main" val="3869928478"/>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$1,000,000.00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$848,600.00</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-10.14%</a:t>
                      </a:r>
                    </a:p>
                  </a:txBody>
                  <a:tcPr marL="9525" marR="9525" marT="9525" marB="0" anchor="b"/>
                </a:tc>
                <a:extLst>
                  <a:ext uri="{0D108BD9-81ED-4DB2-BD59-A6C34878D82A}">
                    <a16:rowId xmlns:a16="http://schemas.microsoft.com/office/drawing/2014/main" val="2309614541"/>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$848,600.00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$687,942.56</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-13.04%</a:t>
                      </a:r>
                    </a:p>
                  </a:txBody>
                  <a:tcPr marL="9525" marR="9525" marT="9525" marB="0" anchor="b"/>
                </a:tc>
                <a:extLst>
                  <a:ext uri="{0D108BD9-81ED-4DB2-BD59-A6C34878D82A}">
                    <a16:rowId xmlns:a16="http://schemas.microsoft.com/office/drawing/2014/main" val="3222245592"/>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$687,942.56</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$477,170.38</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-23.37%</a:t>
                      </a:r>
                    </a:p>
                  </a:txBody>
                  <a:tcPr marL="9525" marR="9525" marT="9525" marB="0" anchor="b"/>
                </a:tc>
                <a:extLst>
                  <a:ext uri="{0D108BD9-81ED-4DB2-BD59-A6C34878D82A}">
                    <a16:rowId xmlns:a16="http://schemas.microsoft.com/office/drawing/2014/main" val="283379143"/>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2003</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$477,170.38</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$553,047.93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26.38%</a:t>
                      </a:r>
                    </a:p>
                  </a:txBody>
                  <a:tcPr marL="9525" marR="9525" marT="9525" marB="0" anchor="b"/>
                </a:tc>
                <a:extLst>
                  <a:ext uri="{0D108BD9-81ED-4DB2-BD59-A6C34878D82A}">
                    <a16:rowId xmlns:a16="http://schemas.microsoft.com/office/drawing/2014/main" val="406695906"/>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$553,047.93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$552,766.94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8.99%</a:t>
                      </a:r>
                    </a:p>
                  </a:txBody>
                  <a:tcPr marL="9525" marR="9525" marT="9525" marB="0" anchor="b"/>
                </a:tc>
                <a:extLst>
                  <a:ext uri="{0D108BD9-81ED-4DB2-BD59-A6C34878D82A}">
                    <a16:rowId xmlns:a16="http://schemas.microsoft.com/office/drawing/2014/main" val="2979900145"/>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2005</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$552,766.94</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$519,349.95</a:t>
                      </a:r>
                    </a:p>
                  </a:txBody>
                  <a:tcPr marL="9525" marR="9525" marT="9525" marB="0" anchor="b"/>
                </a:tc>
                <a:tc>
                  <a:txBody>
                    <a:bodyPr/>
                    <a:lstStyle/>
                    <a:p>
                      <a:pPr algn="ctr" fontAlgn="b"/>
                      <a:r>
                        <a:rPr lang="en-US" sz="1400" b="0" i="0" u="none" strike="noStrike">
                          <a:solidFill>
                            <a:srgbClr val="000000"/>
                          </a:solidFill>
                          <a:effectLst/>
                          <a:latin typeface="Aptos Narrow" panose="020B0004020202020204" pitchFamily="34" charset="0"/>
                        </a:rPr>
                        <a:t>3.00%</a:t>
                      </a:r>
                    </a:p>
                  </a:txBody>
                  <a:tcPr marL="9525" marR="9525" marT="9525" marB="0" anchor="b"/>
                </a:tc>
                <a:extLst>
                  <a:ext uri="{0D108BD9-81ED-4DB2-BD59-A6C34878D82A}">
                    <a16:rowId xmlns:a16="http://schemas.microsoft.com/office/drawing/2014/main" val="900694725"/>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2006</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$519,349.95</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$540,085.41</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13.62%</a:t>
                      </a:r>
                    </a:p>
                  </a:txBody>
                  <a:tcPr marL="9525" marR="9525" marT="9525" marB="0" anchor="b"/>
                </a:tc>
                <a:extLst>
                  <a:ext uri="{0D108BD9-81ED-4DB2-BD59-A6C34878D82A}">
                    <a16:rowId xmlns:a16="http://schemas.microsoft.com/office/drawing/2014/main" val="2341080841"/>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2007</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$540,085.41</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$509,150.43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3.53%</a:t>
                      </a:r>
                    </a:p>
                  </a:txBody>
                  <a:tcPr marL="9525" marR="9525" marT="9525" marB="0" anchor="b"/>
                </a:tc>
                <a:extLst>
                  <a:ext uri="{0D108BD9-81ED-4DB2-BD59-A6C34878D82A}">
                    <a16:rowId xmlns:a16="http://schemas.microsoft.com/office/drawing/2014/main" val="4168285169"/>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2008</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$509,150.43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$263,178.43</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-38.49%</a:t>
                      </a:r>
                    </a:p>
                  </a:txBody>
                  <a:tcPr marL="9525" marR="9525" marT="9525" marB="0" anchor="b"/>
                </a:tc>
                <a:extLst>
                  <a:ext uri="{0D108BD9-81ED-4DB2-BD59-A6C34878D82A}">
                    <a16:rowId xmlns:a16="http://schemas.microsoft.com/office/drawing/2014/main" val="372509582"/>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2009</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$263,178.43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$274,893.77</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23.45%</a:t>
                      </a:r>
                    </a:p>
                  </a:txBody>
                  <a:tcPr marL="9525" marR="9525" marT="9525" marB="0" anchor="b"/>
                </a:tc>
                <a:extLst>
                  <a:ext uri="{0D108BD9-81ED-4DB2-BD59-A6C34878D82A}">
                    <a16:rowId xmlns:a16="http://schemas.microsoft.com/office/drawing/2014/main" val="2638142799"/>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$274,893.77</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$260,025.19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12.78%</a:t>
                      </a:r>
                    </a:p>
                  </a:txBody>
                  <a:tcPr marL="9525" marR="9525" marT="9525" marB="0" anchor="b"/>
                </a:tc>
                <a:extLst>
                  <a:ext uri="{0D108BD9-81ED-4DB2-BD59-A6C34878D82A}">
                    <a16:rowId xmlns:a16="http://schemas.microsoft.com/office/drawing/2014/main" val="2122483090"/>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$260,025.19</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$210,025.19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0.00%</a:t>
                      </a:r>
                    </a:p>
                  </a:txBody>
                  <a:tcPr marL="9525" marR="9525" marT="9525" marB="0" anchor="b"/>
                </a:tc>
                <a:extLst>
                  <a:ext uri="{0D108BD9-81ED-4DB2-BD59-A6C34878D82A}">
                    <a16:rowId xmlns:a16="http://schemas.microsoft.com/office/drawing/2014/main" val="3644263523"/>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$210,025.19</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$188,189.57</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13.41%</a:t>
                      </a:r>
                    </a:p>
                  </a:txBody>
                  <a:tcPr marL="9525" marR="9525" marT="9525" marB="0" anchor="b"/>
                </a:tc>
                <a:extLst>
                  <a:ext uri="{0D108BD9-81ED-4DB2-BD59-A6C34878D82A}">
                    <a16:rowId xmlns:a16="http://schemas.microsoft.com/office/drawing/2014/main" val="1797827047"/>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2013</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$188,189.57</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$193,893.68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29.60%</a:t>
                      </a:r>
                    </a:p>
                  </a:txBody>
                  <a:tcPr marL="9525" marR="9525" marT="9525" marB="0" anchor="b"/>
                </a:tc>
                <a:extLst>
                  <a:ext uri="{0D108BD9-81ED-4DB2-BD59-A6C34878D82A}">
                    <a16:rowId xmlns:a16="http://schemas.microsoft.com/office/drawing/2014/main" val="1109870773"/>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$193,893.68</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$165,978.17</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11.39%</a:t>
                      </a:r>
                    </a:p>
                  </a:txBody>
                  <a:tcPr marL="9525" marR="9525" marT="9525" marB="0" anchor="b"/>
                </a:tc>
                <a:extLst>
                  <a:ext uri="{0D108BD9-81ED-4DB2-BD59-A6C34878D82A}">
                    <a16:rowId xmlns:a16="http://schemas.microsoft.com/office/drawing/2014/main" val="2716147678"/>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2015</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$165,978.17</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$114,766.53</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-0.73%</a:t>
                      </a:r>
                    </a:p>
                  </a:txBody>
                  <a:tcPr marL="9525" marR="9525" marT="9525" marB="0" anchor="b"/>
                </a:tc>
                <a:extLst>
                  <a:ext uri="{0D108BD9-81ED-4DB2-BD59-A6C34878D82A}">
                    <a16:rowId xmlns:a16="http://schemas.microsoft.com/office/drawing/2014/main" val="1475166576"/>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2016</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$114,766.53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$75,715.26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9.54%</a:t>
                      </a:r>
                    </a:p>
                  </a:txBody>
                  <a:tcPr marL="9525" marR="9525" marT="9525" marB="0" anchor="b"/>
                </a:tc>
                <a:extLst>
                  <a:ext uri="{0D108BD9-81ED-4DB2-BD59-A6C34878D82A}">
                    <a16:rowId xmlns:a16="http://schemas.microsoft.com/office/drawing/2014/main" val="2642426805"/>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2017</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$75,715.26</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$40,419.16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19.42%</a:t>
                      </a:r>
                    </a:p>
                  </a:txBody>
                  <a:tcPr marL="9525" marR="9525" marT="9525" marB="0" anchor="b"/>
                </a:tc>
                <a:extLst>
                  <a:ext uri="{0D108BD9-81ED-4DB2-BD59-A6C34878D82A}">
                    <a16:rowId xmlns:a16="http://schemas.microsoft.com/office/drawing/2014/main" val="3693214122"/>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2018</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$40,419.16</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-$12,102.99</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-6.24%</a:t>
                      </a:r>
                    </a:p>
                  </a:txBody>
                  <a:tcPr marL="9525" marR="9525" marT="9525" marB="0" anchor="b"/>
                </a:tc>
                <a:extLst>
                  <a:ext uri="{0D108BD9-81ED-4DB2-BD59-A6C34878D82A}">
                    <a16:rowId xmlns:a16="http://schemas.microsoft.com/office/drawing/2014/main" val="3638181915"/>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2019</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-$12,102.99</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-$65,598.34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28.88%</a:t>
                      </a:r>
                    </a:p>
                  </a:txBody>
                  <a:tcPr marL="9525" marR="9525" marT="9525" marB="0" anchor="b"/>
                </a:tc>
                <a:extLst>
                  <a:ext uri="{0D108BD9-81ED-4DB2-BD59-A6C34878D82A}">
                    <a16:rowId xmlns:a16="http://schemas.microsoft.com/office/drawing/2014/main" val="982512193"/>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2020</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-$65,598.34</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-$126,264.63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16.26%</a:t>
                      </a:r>
                    </a:p>
                  </a:txBody>
                  <a:tcPr marL="9525" marR="9525" marT="9525" marB="0" anchor="b"/>
                </a:tc>
                <a:extLst>
                  <a:ext uri="{0D108BD9-81ED-4DB2-BD59-A6C34878D82A}">
                    <a16:rowId xmlns:a16="http://schemas.microsoft.com/office/drawing/2014/main" val="2788981146"/>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2021</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-$126,264.63</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-$210,217.18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26.89%</a:t>
                      </a:r>
                    </a:p>
                  </a:txBody>
                  <a:tcPr marL="9525" marR="9525" marT="9525" marB="0" anchor="b"/>
                </a:tc>
                <a:extLst>
                  <a:ext uri="{0D108BD9-81ED-4DB2-BD59-A6C34878D82A}">
                    <a16:rowId xmlns:a16="http://schemas.microsoft.com/office/drawing/2014/main" val="2849474603"/>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2022</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-$210,217.18</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-$219,350.96</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-19.44%</a:t>
                      </a:r>
                    </a:p>
                  </a:txBody>
                  <a:tcPr marL="9525" marR="9525" marT="9525" marB="0" anchor="b"/>
                </a:tc>
                <a:extLst>
                  <a:ext uri="{0D108BD9-81ED-4DB2-BD59-A6C34878D82A}">
                    <a16:rowId xmlns:a16="http://schemas.microsoft.com/office/drawing/2014/main" val="1084634341"/>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2023</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-$219,350.96</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-$322,499.70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24.23%</a:t>
                      </a:r>
                    </a:p>
                  </a:txBody>
                  <a:tcPr marL="9525" marR="9525" marT="9525" marB="0" anchor="b"/>
                </a:tc>
                <a:extLst>
                  <a:ext uri="{0D108BD9-81ED-4DB2-BD59-A6C34878D82A}">
                    <a16:rowId xmlns:a16="http://schemas.microsoft.com/office/drawing/2014/main" val="3434919991"/>
                  </a:ext>
                </a:extLst>
              </a:tr>
              <a:tr h="245477">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2024</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-$322,499.70</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-$447,674.38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23.31%</a:t>
                      </a:r>
                    </a:p>
                  </a:txBody>
                  <a:tcPr marL="9525" marR="9525" marT="9525" marB="0" anchor="b"/>
                </a:tc>
                <a:extLst>
                  <a:ext uri="{0D108BD9-81ED-4DB2-BD59-A6C34878D82A}">
                    <a16:rowId xmlns:a16="http://schemas.microsoft.com/office/drawing/2014/main" val="912335296"/>
                  </a:ext>
                </a:extLst>
              </a:tr>
            </a:tbl>
          </a:graphicData>
        </a:graphic>
      </p:graphicFrame>
      <p:sp>
        <p:nvSpPr>
          <p:cNvPr id="8" name="Oval 7">
            <a:extLst>
              <a:ext uri="{FF2B5EF4-FFF2-40B4-BE49-F238E27FC236}">
                <a16:creationId xmlns:a16="http://schemas.microsoft.com/office/drawing/2014/main" id="{4FD060C2-2F21-07B6-BB25-AC6DE2BDCA84}"/>
              </a:ext>
            </a:extLst>
          </p:cNvPr>
          <p:cNvSpPr/>
          <p:nvPr/>
        </p:nvSpPr>
        <p:spPr>
          <a:xfrm>
            <a:off x="8808097" y="5030324"/>
            <a:ext cx="1361072" cy="356263"/>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30B6489A-8D10-25C0-E670-34FA4C5CDA5A}"/>
              </a:ext>
            </a:extLst>
          </p:cNvPr>
          <p:cNvSpPr/>
          <p:nvPr/>
        </p:nvSpPr>
        <p:spPr>
          <a:xfrm>
            <a:off x="10008029" y="591556"/>
            <a:ext cx="1327214" cy="861229"/>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1">
            <a:extLst>
              <a:ext uri="{FF2B5EF4-FFF2-40B4-BE49-F238E27FC236}">
                <a16:creationId xmlns:a16="http://schemas.microsoft.com/office/drawing/2014/main" id="{5AECCE17-861D-67A5-1906-7121C4E7BA39}"/>
              </a:ext>
            </a:extLst>
          </p:cNvPr>
          <p:cNvSpPr txBox="1"/>
          <p:nvPr/>
        </p:nvSpPr>
        <p:spPr>
          <a:xfrm>
            <a:off x="773331" y="2522251"/>
            <a:ext cx="4019272" cy="369332"/>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$1,000,000 beginning value</a:t>
            </a:r>
          </a:p>
        </p:txBody>
      </p:sp>
      <p:sp>
        <p:nvSpPr>
          <p:cNvPr id="13" name="Oval 12">
            <a:extLst>
              <a:ext uri="{FF2B5EF4-FFF2-40B4-BE49-F238E27FC236}">
                <a16:creationId xmlns:a16="http://schemas.microsoft.com/office/drawing/2014/main" id="{7F4C58F0-0ECD-4078-DDF2-F0E5D0AD4E59}"/>
              </a:ext>
            </a:extLst>
          </p:cNvPr>
          <p:cNvSpPr/>
          <p:nvPr/>
        </p:nvSpPr>
        <p:spPr>
          <a:xfrm>
            <a:off x="6532274" y="545837"/>
            <a:ext cx="1624604" cy="428352"/>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21967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3"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2C159FD-F710-87F3-F129-A49528E70386}"/>
              </a:ext>
            </a:extLst>
          </p:cNvPr>
          <p:cNvSpPr/>
          <p:nvPr/>
        </p:nvSpPr>
        <p:spPr>
          <a:xfrm>
            <a:off x="-62185" y="636265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0" name="Table 9">
            <a:extLst>
              <a:ext uri="{FF2B5EF4-FFF2-40B4-BE49-F238E27FC236}">
                <a16:creationId xmlns:a16="http://schemas.microsoft.com/office/drawing/2014/main" id="{01CF0F3F-802E-D0D0-7D67-31B63588163C}"/>
              </a:ext>
            </a:extLst>
          </p:cNvPr>
          <p:cNvGraphicFramePr>
            <a:graphicFrameLocks noGrp="1"/>
          </p:cNvGraphicFramePr>
          <p:nvPr>
            <p:extLst>
              <p:ext uri="{D42A27DB-BD31-4B8C-83A1-F6EECF244321}">
                <p14:modId xmlns:p14="http://schemas.microsoft.com/office/powerpoint/2010/main" val="1054631851"/>
              </p:ext>
            </p:extLst>
          </p:nvPr>
        </p:nvGraphicFramePr>
        <p:xfrm>
          <a:off x="5156522" y="61779"/>
          <a:ext cx="6350000" cy="6734441"/>
        </p:xfrm>
        <a:graphic>
          <a:graphicData uri="http://schemas.openxmlformats.org/drawingml/2006/table">
            <a:tbl>
              <a:tblPr firstRow="1" bandRow="1">
                <a:tableStyleId>{793D81CF-94F2-401A-BA57-92F5A7B2D0C5}</a:tableStyleId>
              </a:tblPr>
              <a:tblGrid>
                <a:gridCol w="780939">
                  <a:extLst>
                    <a:ext uri="{9D8B030D-6E8A-4147-A177-3AD203B41FA5}">
                      <a16:colId xmlns:a16="http://schemas.microsoft.com/office/drawing/2014/main" val="3870115412"/>
                    </a:ext>
                  </a:extLst>
                </a:gridCol>
                <a:gridCol w="1978702">
                  <a:extLst>
                    <a:ext uri="{9D8B030D-6E8A-4147-A177-3AD203B41FA5}">
                      <a16:colId xmlns:a16="http://schemas.microsoft.com/office/drawing/2014/main" val="4184258226"/>
                    </a:ext>
                  </a:extLst>
                </a:gridCol>
                <a:gridCol w="2015018">
                  <a:extLst>
                    <a:ext uri="{9D8B030D-6E8A-4147-A177-3AD203B41FA5}">
                      <a16:colId xmlns:a16="http://schemas.microsoft.com/office/drawing/2014/main" val="23139006"/>
                    </a:ext>
                  </a:extLst>
                </a:gridCol>
                <a:gridCol w="1575341">
                  <a:extLst>
                    <a:ext uri="{9D8B030D-6E8A-4147-A177-3AD203B41FA5}">
                      <a16:colId xmlns:a16="http://schemas.microsoft.com/office/drawing/2014/main" val="1931494437"/>
                    </a:ext>
                  </a:extLst>
                </a:gridCol>
              </a:tblGrid>
              <a:tr h="553841">
                <a:tc>
                  <a:txBody>
                    <a:bodyPr/>
                    <a:lstStyle/>
                    <a:p>
                      <a:pPr algn="ctr"/>
                      <a:r>
                        <a:rPr lang="en-US" sz="1200" dirty="0">
                          <a:solidFill>
                            <a:schemeClr val="bg1"/>
                          </a:solidFill>
                          <a:latin typeface="Arial" panose="020B0604020202020204" pitchFamily="34" charset="0"/>
                          <a:cs typeface="Arial" panose="020B0604020202020204" pitchFamily="34" charset="0"/>
                        </a:rPr>
                        <a:t>Year</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Beg. Of Year Acct. Value</a:t>
                      </a:r>
                    </a:p>
                  </a:txBody>
                  <a:tcPr marL="95731" marR="95731" marT="47866" marB="47866" anchor="ctr">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latin typeface="Arial" panose="020B0604020202020204" pitchFamily="34" charset="0"/>
                          <a:cs typeface="Arial" panose="020B0604020202020204" pitchFamily="34" charset="0"/>
                        </a:rPr>
                        <a:t>End Of Year Acct. Value</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Earnings Rate</a:t>
                      </a:r>
                    </a:p>
                  </a:txBody>
                  <a:tcPr marL="95731" marR="95731" marT="47866" marB="47866" anchor="ctr">
                    <a:solidFill>
                      <a:schemeClr val="accent1"/>
                    </a:solidFill>
                  </a:tcPr>
                </a:tc>
                <a:extLst>
                  <a:ext uri="{0D108BD9-81ED-4DB2-BD59-A6C34878D82A}">
                    <a16:rowId xmlns:a16="http://schemas.microsoft.com/office/drawing/2014/main" val="3869928478"/>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$1,000,000.00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$1,183,100.00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23.31%</a:t>
                      </a:r>
                    </a:p>
                  </a:txBody>
                  <a:tcPr marL="9525" marR="9525" marT="9525" marB="0" anchor="b"/>
                </a:tc>
                <a:extLst>
                  <a:ext uri="{0D108BD9-81ED-4DB2-BD59-A6C34878D82A}">
                    <a16:rowId xmlns:a16="http://schemas.microsoft.com/office/drawing/2014/main" val="2309614541"/>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2023</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$1,183,100.00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$1,419,765.13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24.23%</a:t>
                      </a:r>
                    </a:p>
                  </a:txBody>
                  <a:tcPr marL="9525" marR="9525" marT="9525" marB="0" anchor="b"/>
                </a:tc>
                <a:extLst>
                  <a:ext uri="{0D108BD9-81ED-4DB2-BD59-A6C34878D82A}">
                    <a16:rowId xmlns:a16="http://schemas.microsoft.com/office/drawing/2014/main" val="3222245592"/>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$1,419,765.13</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$1,093,762.79</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-19.44%</a:t>
                      </a:r>
                    </a:p>
                  </a:txBody>
                  <a:tcPr marL="9525" marR="9525" marT="9525" marB="0" anchor="b"/>
                </a:tc>
                <a:extLst>
                  <a:ext uri="{0D108BD9-81ED-4DB2-BD59-A6C34878D82A}">
                    <a16:rowId xmlns:a16="http://schemas.microsoft.com/office/drawing/2014/main" val="283379143"/>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$1,093,762.79</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$1,337,875.60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26.89%</a:t>
                      </a:r>
                    </a:p>
                  </a:txBody>
                  <a:tcPr marL="9525" marR="9525" marT="9525" marB="0" anchor="b"/>
                </a:tc>
                <a:extLst>
                  <a:ext uri="{0D108BD9-81ED-4DB2-BD59-A6C34878D82A}">
                    <a16:rowId xmlns:a16="http://schemas.microsoft.com/office/drawing/2014/main" val="406695906"/>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$1,337,875.60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$1,505,414.18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16.26%</a:t>
                      </a:r>
                    </a:p>
                  </a:txBody>
                  <a:tcPr marL="9525" marR="9525" marT="9525" marB="0" anchor="b"/>
                </a:tc>
                <a:extLst>
                  <a:ext uri="{0D108BD9-81ED-4DB2-BD59-A6C34878D82A}">
                    <a16:rowId xmlns:a16="http://schemas.microsoft.com/office/drawing/2014/main" val="2979900145"/>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2019</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$1,505,414.18</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$1,890,177.79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28.88%</a:t>
                      </a:r>
                    </a:p>
                  </a:txBody>
                  <a:tcPr marL="9525" marR="9525" marT="9525" marB="0" anchor="b"/>
                </a:tc>
                <a:extLst>
                  <a:ext uri="{0D108BD9-81ED-4DB2-BD59-A6C34878D82A}">
                    <a16:rowId xmlns:a16="http://schemas.microsoft.com/office/drawing/2014/main" val="900694725"/>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2018</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$1,890,177.79</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$1,722,230.70</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-6.24%</a:t>
                      </a:r>
                    </a:p>
                  </a:txBody>
                  <a:tcPr marL="9525" marR="9525" marT="9525" marB="0" anchor="b"/>
                </a:tc>
                <a:extLst>
                  <a:ext uri="{0D108BD9-81ED-4DB2-BD59-A6C34878D82A}">
                    <a16:rowId xmlns:a16="http://schemas.microsoft.com/office/drawing/2014/main" val="2341080841"/>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2017</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$1,722,230.70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$2,006,687.90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19.42%</a:t>
                      </a:r>
                    </a:p>
                  </a:txBody>
                  <a:tcPr marL="9525" marR="9525" marT="9525" marB="0" anchor="b"/>
                </a:tc>
                <a:extLst>
                  <a:ext uri="{0D108BD9-81ED-4DB2-BD59-A6C34878D82A}">
                    <a16:rowId xmlns:a16="http://schemas.microsoft.com/office/drawing/2014/main" val="4168285169"/>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2016</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$2,006,687.90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$2,148,125.92</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9.54%</a:t>
                      </a:r>
                    </a:p>
                  </a:txBody>
                  <a:tcPr marL="9525" marR="9525" marT="9525" marB="0" anchor="b"/>
                </a:tc>
                <a:extLst>
                  <a:ext uri="{0D108BD9-81ED-4DB2-BD59-A6C34878D82A}">
                    <a16:rowId xmlns:a16="http://schemas.microsoft.com/office/drawing/2014/main" val="372509582"/>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2015</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$2,148,125.92</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$2,082,444.60</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-0.73%</a:t>
                      </a:r>
                    </a:p>
                  </a:txBody>
                  <a:tcPr marL="9525" marR="9525" marT="9525" marB="0" anchor="b"/>
                </a:tc>
                <a:extLst>
                  <a:ext uri="{0D108BD9-81ED-4DB2-BD59-A6C34878D82A}">
                    <a16:rowId xmlns:a16="http://schemas.microsoft.com/office/drawing/2014/main" val="2638142799"/>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$2,082,444.60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$2,269,635.04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11.39%</a:t>
                      </a:r>
                    </a:p>
                  </a:txBody>
                  <a:tcPr marL="9525" marR="9525" marT="9525" marB="0" anchor="b"/>
                </a:tc>
                <a:extLst>
                  <a:ext uri="{0D108BD9-81ED-4DB2-BD59-A6C34878D82A}">
                    <a16:rowId xmlns:a16="http://schemas.microsoft.com/office/drawing/2014/main" val="2122483090"/>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2013</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$2,269,635.04</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$2,891,447.02</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29.60%</a:t>
                      </a:r>
                    </a:p>
                  </a:txBody>
                  <a:tcPr marL="9525" marR="9525" marT="9525" marB="0" anchor="b"/>
                </a:tc>
                <a:extLst>
                  <a:ext uri="{0D108BD9-81ED-4DB2-BD59-A6C34878D82A}">
                    <a16:rowId xmlns:a16="http://schemas.microsoft.com/office/drawing/2014/main" val="3644263523"/>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$2,891,447.02</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$3,229,190.06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13.41%</a:t>
                      </a:r>
                    </a:p>
                  </a:txBody>
                  <a:tcPr marL="9525" marR="9525" marT="9525" marB="0" anchor="b"/>
                </a:tc>
                <a:extLst>
                  <a:ext uri="{0D108BD9-81ED-4DB2-BD59-A6C34878D82A}">
                    <a16:rowId xmlns:a16="http://schemas.microsoft.com/office/drawing/2014/main" val="1797827047"/>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2011</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$3,229,190.06</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$3,179,190.06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0.00%</a:t>
                      </a:r>
                    </a:p>
                  </a:txBody>
                  <a:tcPr marL="9525" marR="9525" marT="9525" marB="0" anchor="b"/>
                </a:tc>
                <a:extLst>
                  <a:ext uri="{0D108BD9-81ED-4DB2-BD59-A6C34878D82A}">
                    <a16:rowId xmlns:a16="http://schemas.microsoft.com/office/drawing/2014/main" val="1109870773"/>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2010</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$3,179,190.06</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$3,535,490.55</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12.78%</a:t>
                      </a:r>
                    </a:p>
                  </a:txBody>
                  <a:tcPr marL="9525" marR="9525" marT="9525" marB="0" anchor="b"/>
                </a:tc>
                <a:extLst>
                  <a:ext uri="{0D108BD9-81ED-4DB2-BD59-A6C34878D82A}">
                    <a16:rowId xmlns:a16="http://schemas.microsoft.com/office/drawing/2014/main" val="2716147678"/>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2009</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$3,535,490.55</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$4,314,563.08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23.45%</a:t>
                      </a:r>
                    </a:p>
                  </a:txBody>
                  <a:tcPr marL="9525" marR="9525" marT="9525" marB="0" anchor="b"/>
                </a:tc>
                <a:extLst>
                  <a:ext uri="{0D108BD9-81ED-4DB2-BD59-A6C34878D82A}">
                    <a16:rowId xmlns:a16="http://schemas.microsoft.com/office/drawing/2014/main" val="1475166576"/>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2008</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$4,314,563.08</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$2,603,887.75</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-38.49%</a:t>
                      </a:r>
                    </a:p>
                  </a:txBody>
                  <a:tcPr marL="9525" marR="9525" marT="9525" marB="0" anchor="b"/>
                </a:tc>
                <a:extLst>
                  <a:ext uri="{0D108BD9-81ED-4DB2-BD59-A6C34878D82A}">
                    <a16:rowId xmlns:a16="http://schemas.microsoft.com/office/drawing/2014/main" val="2642426805"/>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2007</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$2,603,887.75</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$2,645,804.99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3.53%</a:t>
                      </a:r>
                    </a:p>
                  </a:txBody>
                  <a:tcPr marL="9525" marR="9525" marT="9525" marB="0" anchor="b"/>
                </a:tc>
                <a:extLst>
                  <a:ext uri="{0D108BD9-81ED-4DB2-BD59-A6C34878D82A}">
                    <a16:rowId xmlns:a16="http://schemas.microsoft.com/office/drawing/2014/main" val="3693214122"/>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2006</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$2,645,804.99</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$2,956,163.63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13.62%</a:t>
                      </a:r>
                    </a:p>
                  </a:txBody>
                  <a:tcPr marL="9525" marR="9525" marT="9525" marB="0" anchor="b"/>
                </a:tc>
                <a:extLst>
                  <a:ext uri="{0D108BD9-81ED-4DB2-BD59-A6C34878D82A}">
                    <a16:rowId xmlns:a16="http://schemas.microsoft.com/office/drawing/2014/main" val="3638181915"/>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2005</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$2,956,163.63</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$2,994,848.54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3.00%</a:t>
                      </a:r>
                    </a:p>
                  </a:txBody>
                  <a:tcPr marL="9525" marR="9525" marT="9525" marB="0" anchor="b"/>
                </a:tc>
                <a:extLst>
                  <a:ext uri="{0D108BD9-81ED-4DB2-BD59-A6C34878D82A}">
                    <a16:rowId xmlns:a16="http://schemas.microsoft.com/office/drawing/2014/main" val="982512193"/>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$2,994,848.54</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$3,214,085.42</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8.99%</a:t>
                      </a:r>
                    </a:p>
                  </a:txBody>
                  <a:tcPr marL="9525" marR="9525" marT="9525" marB="0" anchor="b"/>
                </a:tc>
                <a:extLst>
                  <a:ext uri="{0D108BD9-81ED-4DB2-BD59-A6C34878D82A}">
                    <a16:rowId xmlns:a16="http://schemas.microsoft.com/office/drawing/2014/main" val="2788981146"/>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2003</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$3,214,085.42</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$4,011,961.16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26.38%</a:t>
                      </a:r>
                    </a:p>
                  </a:txBody>
                  <a:tcPr marL="9525" marR="9525" marT="9525" marB="0" anchor="b"/>
                </a:tc>
                <a:extLst>
                  <a:ext uri="{0D108BD9-81ED-4DB2-BD59-A6C34878D82A}">
                    <a16:rowId xmlns:a16="http://schemas.microsoft.com/office/drawing/2014/main" val="2849474603"/>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$4,011,961.16</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$3,024,365.84</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-23.37%</a:t>
                      </a:r>
                    </a:p>
                  </a:txBody>
                  <a:tcPr marL="9525" marR="9525" marT="9525" marB="0" anchor="b"/>
                </a:tc>
                <a:extLst>
                  <a:ext uri="{0D108BD9-81ED-4DB2-BD59-A6C34878D82A}">
                    <a16:rowId xmlns:a16="http://schemas.microsoft.com/office/drawing/2014/main" val="1084634341"/>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$3,024,365.84</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$2,579,988.53</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-13.04%</a:t>
                      </a:r>
                    </a:p>
                  </a:txBody>
                  <a:tcPr marL="9525" marR="9525" marT="9525" marB="0" anchor="b"/>
                </a:tc>
                <a:extLst>
                  <a:ext uri="{0D108BD9-81ED-4DB2-BD59-A6C34878D82A}">
                    <a16:rowId xmlns:a16="http://schemas.microsoft.com/office/drawing/2014/main" val="3434919991"/>
                  </a:ext>
                </a:extLst>
              </a:tr>
              <a:tr h="247224">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$2,579,988.53</a:t>
                      </a:r>
                    </a:p>
                  </a:txBody>
                  <a:tcPr marL="9525" marR="9525" marT="9525" marB="0" anchor="b"/>
                </a:tc>
                <a:tc>
                  <a:txBody>
                    <a:bodyPr/>
                    <a:lstStyle/>
                    <a:p>
                      <a:pPr algn="r" fontAlgn="b"/>
                      <a:r>
                        <a:rPr lang="en-US" sz="1400" b="0" i="0" u="none" strike="noStrike" dirty="0">
                          <a:solidFill>
                            <a:srgbClr val="00B050"/>
                          </a:solidFill>
                          <a:effectLst/>
                          <a:latin typeface="Aptos Narrow" panose="020B0004020202020204" pitchFamily="34" charset="0"/>
                        </a:rPr>
                        <a:t>$2,268,377.69</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-10.14%</a:t>
                      </a:r>
                    </a:p>
                  </a:txBody>
                  <a:tcPr marL="9525" marR="9525" marT="9525" marB="0" anchor="b"/>
                </a:tc>
                <a:extLst>
                  <a:ext uri="{0D108BD9-81ED-4DB2-BD59-A6C34878D82A}">
                    <a16:rowId xmlns:a16="http://schemas.microsoft.com/office/drawing/2014/main" val="912335296"/>
                  </a:ext>
                </a:extLst>
              </a:tr>
            </a:tbl>
          </a:graphicData>
        </a:graphic>
      </p:graphicFrame>
      <p:sp>
        <p:nvSpPr>
          <p:cNvPr id="12" name="Oval 11">
            <a:extLst>
              <a:ext uri="{FF2B5EF4-FFF2-40B4-BE49-F238E27FC236}">
                <a16:creationId xmlns:a16="http://schemas.microsoft.com/office/drawing/2014/main" id="{0E72C8D0-3235-5C41-9402-E6AB7B64146E}"/>
              </a:ext>
            </a:extLst>
          </p:cNvPr>
          <p:cNvSpPr/>
          <p:nvPr/>
        </p:nvSpPr>
        <p:spPr>
          <a:xfrm>
            <a:off x="8714094" y="6501737"/>
            <a:ext cx="1361072" cy="356263"/>
          </a:xfrm>
          <a:prstGeom prst="ellipse">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itle 3">
            <a:extLst>
              <a:ext uri="{FF2B5EF4-FFF2-40B4-BE49-F238E27FC236}">
                <a16:creationId xmlns:a16="http://schemas.microsoft.com/office/drawing/2014/main" id="{664164AF-E093-E241-52EE-3291A89A8B25}"/>
              </a:ext>
            </a:extLst>
          </p:cNvPr>
          <p:cNvSpPr txBox="1">
            <a:spLocks/>
          </p:cNvSpPr>
          <p:nvPr/>
        </p:nvSpPr>
        <p:spPr>
          <a:xfrm>
            <a:off x="773331" y="680048"/>
            <a:ext cx="4294528"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r>
              <a:rPr lang="en-US" sz="3400" spc="-150">
                <a:latin typeface="Arial Black" panose="020B0604020202020204" pitchFamily="34" charset="0"/>
                <a:cs typeface="Arial Black" panose="020B0604020202020204" pitchFamily="34" charset="0"/>
              </a:rPr>
              <a:t>SEQUENCE OF </a:t>
            </a:r>
            <a:br>
              <a:rPr lang="en-US" sz="3400" spc="-150">
                <a:latin typeface="Arial Black" panose="020B0604020202020204" pitchFamily="34" charset="0"/>
                <a:cs typeface="Arial Black" panose="020B0604020202020204" pitchFamily="34" charset="0"/>
              </a:rPr>
            </a:br>
            <a:r>
              <a:rPr lang="en-US" sz="3400" spc="-150">
                <a:latin typeface="Arial Black" panose="020B0604020202020204" pitchFamily="34" charset="0"/>
                <a:cs typeface="Arial Black" panose="020B0604020202020204" pitchFamily="34" charset="0"/>
              </a:rPr>
              <a:t>RETURNS</a:t>
            </a:r>
            <a:endParaRPr lang="en-US" sz="3400" dirty="0">
              <a:solidFill>
                <a:schemeClr val="accent5"/>
              </a:solidFill>
              <a:latin typeface="Arial Black" panose="020B0604020202020204" pitchFamily="34" charset="0"/>
              <a:cs typeface="Arial Black" panose="020B0604020202020204" pitchFamily="34" charset="0"/>
            </a:endParaRPr>
          </a:p>
        </p:txBody>
      </p:sp>
      <p:sp>
        <p:nvSpPr>
          <p:cNvPr id="14" name="TextBox 13">
            <a:extLst>
              <a:ext uri="{FF2B5EF4-FFF2-40B4-BE49-F238E27FC236}">
                <a16:creationId xmlns:a16="http://schemas.microsoft.com/office/drawing/2014/main" id="{570729E7-C0A1-C3E0-26F6-E7E5A04D166C}"/>
              </a:ext>
            </a:extLst>
          </p:cNvPr>
          <p:cNvSpPr txBox="1"/>
          <p:nvPr/>
        </p:nvSpPr>
        <p:spPr>
          <a:xfrm>
            <a:off x="773331" y="2083286"/>
            <a:ext cx="4113418" cy="400110"/>
          </a:xfrm>
          <a:prstGeom prst="rect">
            <a:avLst/>
          </a:prstGeom>
          <a:noFill/>
        </p:spPr>
        <p:txBody>
          <a:bodyPr wrap="square" rtlCol="0">
            <a:spAutoFit/>
          </a:bodyPr>
          <a:lstStyle/>
          <a:p>
            <a:r>
              <a:rPr lang="en-US" sz="2000" b="1" dirty="0">
                <a:solidFill>
                  <a:schemeClr val="accent1"/>
                </a:solidFill>
                <a:latin typeface="Arial" panose="020B0604020202020204" pitchFamily="34" charset="0"/>
                <a:cs typeface="Arial" panose="020B0604020202020204" pitchFamily="34" charset="0"/>
              </a:rPr>
              <a:t>S&amp;P 500 YEAR 2024 - 2000</a:t>
            </a:r>
          </a:p>
        </p:txBody>
      </p:sp>
      <p:sp>
        <p:nvSpPr>
          <p:cNvPr id="15" name="TextBox 14">
            <a:extLst>
              <a:ext uri="{FF2B5EF4-FFF2-40B4-BE49-F238E27FC236}">
                <a16:creationId xmlns:a16="http://schemas.microsoft.com/office/drawing/2014/main" id="{52593553-FF98-E36B-7A10-9FF1CBC284A1}"/>
              </a:ext>
            </a:extLst>
          </p:cNvPr>
          <p:cNvSpPr txBox="1"/>
          <p:nvPr/>
        </p:nvSpPr>
        <p:spPr>
          <a:xfrm>
            <a:off x="774919" y="2961182"/>
            <a:ext cx="3976543" cy="369332"/>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Assuming $50,000 annual withdrawal</a:t>
            </a:r>
          </a:p>
        </p:txBody>
      </p:sp>
      <p:sp>
        <p:nvSpPr>
          <p:cNvPr id="17" name="TextBox 16">
            <a:extLst>
              <a:ext uri="{FF2B5EF4-FFF2-40B4-BE49-F238E27FC236}">
                <a16:creationId xmlns:a16="http://schemas.microsoft.com/office/drawing/2014/main" id="{C1886954-D9E0-0970-F32E-005AE5AD5F8C}"/>
              </a:ext>
            </a:extLst>
          </p:cNvPr>
          <p:cNvSpPr txBox="1"/>
          <p:nvPr/>
        </p:nvSpPr>
        <p:spPr>
          <a:xfrm>
            <a:off x="773331" y="4238960"/>
            <a:ext cx="3521197" cy="1938992"/>
          </a:xfrm>
          <a:prstGeom prst="rect">
            <a:avLst/>
          </a:prstGeom>
          <a:noFill/>
        </p:spPr>
        <p:txBody>
          <a:bodyPr wrap="square">
            <a:spAutoFit/>
          </a:bodyPr>
          <a:lstStyle/>
          <a:p>
            <a:pPr marL="0" marR="0">
              <a:spcBef>
                <a:spcPts val="0"/>
              </a:spcBef>
              <a:spcAft>
                <a:spcPts val="0"/>
              </a:spcAft>
            </a:pP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https://www.macrotrends.net/2526/sp-500-historical-annual-returns</a:t>
            </a:r>
            <a:endPar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r>
              <a:rPr lang="en-US" sz="800" i="1" dirty="0">
                <a:solidFill>
                  <a:schemeClr val="bg1"/>
                </a:solidFill>
                <a:latin typeface="Arial" panose="020B0604020202020204" pitchFamily="34" charset="0"/>
                <a:cs typeface="Arial" panose="020B0604020202020204" pitchFamily="34" charset="0"/>
              </a:rPr>
              <a:t>For illustration purposes only. The results presented above do not represent any actual investment performance or the actual accounts of any investors. </a:t>
            </a:r>
            <a:r>
              <a:rPr lang="en-US" sz="800" b="0" i="1" u="none" strike="noStrike" dirty="0">
                <a:solidFill>
                  <a:schemeClr val="bg1"/>
                </a:solidFill>
                <a:effectLst/>
                <a:latin typeface="Arial" panose="020B0604020202020204" pitchFamily="34" charset="0"/>
                <a:cs typeface="Arial" panose="020B0604020202020204" pitchFamily="34" charset="0"/>
              </a:rPr>
              <a:t>The S &amp; P 500 Annual Return is the investment return received each year, excluding dividends, when holding the S&amp; P500 index. Standard and Poor’s  500 index is a capitalization weighted index of 500 stocks. The index is designed to measure performance of the broad domestic economy through changes in the aggregate market value of 500 stocks representing all major industries. Investors cannot invest directly in an index. Index returns do not reflect any fees, expenses, or sales charges. Investments in securities involve the risk of loss. Any past performance is no guarantee of future results. No legal, tax, or investment advice is being provided. This table assumes that the $50,000 distributions were taken at the end of each calendar year</a:t>
            </a:r>
            <a:endParaRPr lang="en-US" sz="800" i="1" dirty="0">
              <a:solidFill>
                <a:schemeClr val="bg1"/>
              </a:solidFill>
              <a:latin typeface="Arial" panose="020B0604020202020204" pitchFamily="34" charset="0"/>
              <a:cs typeface="Arial" panose="020B0604020202020204" pitchFamily="34" charset="0"/>
            </a:endParaRPr>
          </a:p>
          <a:p>
            <a:pPr marL="0" marR="0">
              <a:spcBef>
                <a:spcPts val="0"/>
              </a:spcBef>
              <a:spcAft>
                <a:spcPts val="0"/>
              </a:spcAft>
            </a:pPr>
            <a:endPar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2" name="Oval 1">
            <a:extLst>
              <a:ext uri="{FF2B5EF4-FFF2-40B4-BE49-F238E27FC236}">
                <a16:creationId xmlns:a16="http://schemas.microsoft.com/office/drawing/2014/main" id="{A1EEAFE8-1185-AD52-DBCF-EDC9C23EE333}"/>
              </a:ext>
            </a:extLst>
          </p:cNvPr>
          <p:cNvSpPr/>
          <p:nvPr/>
        </p:nvSpPr>
        <p:spPr>
          <a:xfrm>
            <a:off x="10008029" y="591556"/>
            <a:ext cx="1327214" cy="861229"/>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A4AA1AC-9F9A-755C-F597-64DD9354E704}"/>
              </a:ext>
            </a:extLst>
          </p:cNvPr>
          <p:cNvSpPr txBox="1"/>
          <p:nvPr/>
        </p:nvSpPr>
        <p:spPr>
          <a:xfrm>
            <a:off x="773331" y="2522251"/>
            <a:ext cx="4019272" cy="369332"/>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$1,000,000 beginning value</a:t>
            </a:r>
          </a:p>
        </p:txBody>
      </p:sp>
      <p:sp>
        <p:nvSpPr>
          <p:cNvPr id="4" name="TextBox 3">
            <a:extLst>
              <a:ext uri="{FF2B5EF4-FFF2-40B4-BE49-F238E27FC236}">
                <a16:creationId xmlns:a16="http://schemas.microsoft.com/office/drawing/2014/main" id="{46BF75F8-8239-EF30-2C16-B1FEAB4D4BF9}"/>
              </a:ext>
            </a:extLst>
          </p:cNvPr>
          <p:cNvSpPr txBox="1"/>
          <p:nvPr/>
        </p:nvSpPr>
        <p:spPr>
          <a:xfrm>
            <a:off x="773331" y="3557641"/>
            <a:ext cx="2935043" cy="400110"/>
          </a:xfrm>
          <a:prstGeom prst="rect">
            <a:avLst/>
          </a:prstGeom>
          <a:noFill/>
        </p:spPr>
        <p:txBody>
          <a:bodyPr wrap="square" rtlCol="0" anchor="b">
            <a:spAutoFit/>
          </a:bodyPr>
          <a:lstStyle/>
          <a:p>
            <a:r>
              <a:rPr lang="en-US" sz="2000" b="1" dirty="0">
                <a:solidFill>
                  <a:schemeClr val="accent1"/>
                </a:solidFill>
                <a:latin typeface="Arial" panose="020B0604020202020204" pitchFamily="34" charset="0"/>
                <a:cs typeface="Arial" panose="020B0604020202020204" pitchFamily="34" charset="0"/>
              </a:rPr>
              <a:t>AVG RETURN 5.90%</a:t>
            </a:r>
          </a:p>
        </p:txBody>
      </p:sp>
      <p:sp>
        <p:nvSpPr>
          <p:cNvPr id="5" name="Oval 4">
            <a:extLst>
              <a:ext uri="{FF2B5EF4-FFF2-40B4-BE49-F238E27FC236}">
                <a16:creationId xmlns:a16="http://schemas.microsoft.com/office/drawing/2014/main" id="{864A8B54-6B6F-E843-B55E-C86383F5C473}"/>
              </a:ext>
            </a:extLst>
          </p:cNvPr>
          <p:cNvSpPr/>
          <p:nvPr/>
        </p:nvSpPr>
        <p:spPr>
          <a:xfrm>
            <a:off x="6516007" y="528252"/>
            <a:ext cx="1624604" cy="428352"/>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96250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 grpId="0" animBg="1"/>
      <p:bldP spid="5"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CCC4229-2203-83B3-FA0D-E81F42E4A81F}"/>
              </a:ext>
            </a:extLst>
          </p:cNvPr>
          <p:cNvSpPr/>
          <p:nvPr/>
        </p:nvSpPr>
        <p:spPr>
          <a:xfrm>
            <a:off x="-62184" y="6364572"/>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D42916EF-072C-EA5D-898B-7D63C9788C3E}"/>
              </a:ext>
            </a:extLst>
          </p:cNvPr>
          <p:cNvGraphicFramePr>
            <a:graphicFrameLocks noGrp="1"/>
          </p:cNvGraphicFramePr>
          <p:nvPr>
            <p:extLst>
              <p:ext uri="{D42A27DB-BD31-4B8C-83A1-F6EECF244321}">
                <p14:modId xmlns:p14="http://schemas.microsoft.com/office/powerpoint/2010/main" val="1207135602"/>
              </p:ext>
            </p:extLst>
          </p:nvPr>
        </p:nvGraphicFramePr>
        <p:xfrm>
          <a:off x="353654" y="123018"/>
          <a:ext cx="5499330" cy="6569693"/>
        </p:xfrm>
        <a:graphic>
          <a:graphicData uri="http://schemas.openxmlformats.org/drawingml/2006/table">
            <a:tbl>
              <a:tblPr firstRow="1" bandRow="1">
                <a:tableStyleId>{793D81CF-94F2-401A-BA57-92F5A7B2D0C5}</a:tableStyleId>
              </a:tblPr>
              <a:tblGrid>
                <a:gridCol w="676321">
                  <a:extLst>
                    <a:ext uri="{9D8B030D-6E8A-4147-A177-3AD203B41FA5}">
                      <a16:colId xmlns:a16="http://schemas.microsoft.com/office/drawing/2014/main" val="3870115412"/>
                    </a:ext>
                  </a:extLst>
                </a:gridCol>
                <a:gridCol w="1713628">
                  <a:extLst>
                    <a:ext uri="{9D8B030D-6E8A-4147-A177-3AD203B41FA5}">
                      <a16:colId xmlns:a16="http://schemas.microsoft.com/office/drawing/2014/main" val="4184258226"/>
                    </a:ext>
                  </a:extLst>
                </a:gridCol>
                <a:gridCol w="1542486">
                  <a:extLst>
                    <a:ext uri="{9D8B030D-6E8A-4147-A177-3AD203B41FA5}">
                      <a16:colId xmlns:a16="http://schemas.microsoft.com/office/drawing/2014/main" val="23139006"/>
                    </a:ext>
                  </a:extLst>
                </a:gridCol>
                <a:gridCol w="1566895">
                  <a:extLst>
                    <a:ext uri="{9D8B030D-6E8A-4147-A177-3AD203B41FA5}">
                      <a16:colId xmlns:a16="http://schemas.microsoft.com/office/drawing/2014/main" val="1931494437"/>
                    </a:ext>
                  </a:extLst>
                </a:gridCol>
              </a:tblGrid>
              <a:tr h="540293">
                <a:tc>
                  <a:txBody>
                    <a:bodyPr/>
                    <a:lstStyle/>
                    <a:p>
                      <a:pPr algn="ctr"/>
                      <a:r>
                        <a:rPr lang="en-US" sz="1200" dirty="0">
                          <a:solidFill>
                            <a:schemeClr val="bg1"/>
                          </a:solidFill>
                          <a:latin typeface="Arial" panose="020B0604020202020204" pitchFamily="34" charset="0"/>
                          <a:cs typeface="Arial" panose="020B0604020202020204" pitchFamily="34" charset="0"/>
                        </a:rPr>
                        <a:t>Year</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Beginning. Of Year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Acct. Value</a:t>
                      </a:r>
                    </a:p>
                  </a:txBody>
                  <a:tcPr marL="95731" marR="95731" marT="47866" marB="47866" anchor="ctr">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latin typeface="Arial" panose="020B0604020202020204" pitchFamily="34" charset="0"/>
                          <a:cs typeface="Arial" panose="020B0604020202020204" pitchFamily="34" charset="0"/>
                        </a:rPr>
                        <a:t>End Of Year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Acct. Value</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Earnings Rate</a:t>
                      </a:r>
                    </a:p>
                  </a:txBody>
                  <a:tcPr marL="95731" marR="95731" marT="47866" marB="47866" anchor="ctr">
                    <a:solidFill>
                      <a:schemeClr val="accent1"/>
                    </a:solidFill>
                  </a:tcPr>
                </a:tc>
                <a:extLst>
                  <a:ext uri="{0D108BD9-81ED-4DB2-BD59-A6C34878D82A}">
                    <a16:rowId xmlns:a16="http://schemas.microsoft.com/office/drawing/2014/main" val="3869928478"/>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$1,000,000.00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$848,600.00</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-10.14%</a:t>
                      </a:r>
                    </a:p>
                  </a:txBody>
                  <a:tcPr marL="9525" marR="9525" marT="9525" marB="0" anchor="b"/>
                </a:tc>
                <a:extLst>
                  <a:ext uri="{0D108BD9-81ED-4DB2-BD59-A6C34878D82A}">
                    <a16:rowId xmlns:a16="http://schemas.microsoft.com/office/drawing/2014/main" val="230961454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$848,600.00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$687,942.56</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-13.04%</a:t>
                      </a:r>
                    </a:p>
                  </a:txBody>
                  <a:tcPr marL="9525" marR="9525" marT="9525" marB="0" anchor="b"/>
                </a:tc>
                <a:extLst>
                  <a:ext uri="{0D108BD9-81ED-4DB2-BD59-A6C34878D82A}">
                    <a16:rowId xmlns:a16="http://schemas.microsoft.com/office/drawing/2014/main" val="3222245592"/>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$687,942.56</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$477,170.38</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-23.37%</a:t>
                      </a:r>
                    </a:p>
                  </a:txBody>
                  <a:tcPr marL="9525" marR="9525" marT="9525" marB="0" anchor="b"/>
                </a:tc>
                <a:extLst>
                  <a:ext uri="{0D108BD9-81ED-4DB2-BD59-A6C34878D82A}">
                    <a16:rowId xmlns:a16="http://schemas.microsoft.com/office/drawing/2014/main" val="28337914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2003</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$477,170.38</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$553,047.93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26.38%</a:t>
                      </a:r>
                    </a:p>
                  </a:txBody>
                  <a:tcPr marL="9525" marR="9525" marT="9525" marB="0" anchor="b"/>
                </a:tc>
                <a:extLst>
                  <a:ext uri="{0D108BD9-81ED-4DB2-BD59-A6C34878D82A}">
                    <a16:rowId xmlns:a16="http://schemas.microsoft.com/office/drawing/2014/main" val="406695906"/>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$553,047.93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$552,766.94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8.99%</a:t>
                      </a:r>
                    </a:p>
                  </a:txBody>
                  <a:tcPr marL="9525" marR="9525" marT="9525" marB="0" anchor="b"/>
                </a:tc>
                <a:extLst>
                  <a:ext uri="{0D108BD9-81ED-4DB2-BD59-A6C34878D82A}">
                    <a16:rowId xmlns:a16="http://schemas.microsoft.com/office/drawing/2014/main" val="297990014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2005</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$552,766.94</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$519,349.95</a:t>
                      </a:r>
                    </a:p>
                  </a:txBody>
                  <a:tcPr marL="9525" marR="9525" marT="9525" marB="0" anchor="b"/>
                </a:tc>
                <a:tc>
                  <a:txBody>
                    <a:bodyPr/>
                    <a:lstStyle/>
                    <a:p>
                      <a:pPr algn="ctr" fontAlgn="b"/>
                      <a:r>
                        <a:rPr lang="en-US" sz="1400" b="0" i="0" u="none" strike="noStrike">
                          <a:solidFill>
                            <a:srgbClr val="000000"/>
                          </a:solidFill>
                          <a:effectLst/>
                          <a:latin typeface="Aptos Narrow" panose="020B0004020202020204" pitchFamily="34" charset="0"/>
                        </a:rPr>
                        <a:t>3.00%</a:t>
                      </a:r>
                    </a:p>
                  </a:txBody>
                  <a:tcPr marL="9525" marR="9525" marT="9525" marB="0" anchor="b"/>
                </a:tc>
                <a:extLst>
                  <a:ext uri="{0D108BD9-81ED-4DB2-BD59-A6C34878D82A}">
                    <a16:rowId xmlns:a16="http://schemas.microsoft.com/office/drawing/2014/main" val="90069472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2006</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$519,349.95</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$540,085.41</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13.62%</a:t>
                      </a:r>
                    </a:p>
                  </a:txBody>
                  <a:tcPr marL="9525" marR="9525" marT="9525" marB="0" anchor="b"/>
                </a:tc>
                <a:extLst>
                  <a:ext uri="{0D108BD9-81ED-4DB2-BD59-A6C34878D82A}">
                    <a16:rowId xmlns:a16="http://schemas.microsoft.com/office/drawing/2014/main" val="234108084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2007</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$540,085.41</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$509,150.43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3.53%</a:t>
                      </a:r>
                    </a:p>
                  </a:txBody>
                  <a:tcPr marL="9525" marR="9525" marT="9525" marB="0" anchor="b"/>
                </a:tc>
                <a:extLst>
                  <a:ext uri="{0D108BD9-81ED-4DB2-BD59-A6C34878D82A}">
                    <a16:rowId xmlns:a16="http://schemas.microsoft.com/office/drawing/2014/main" val="4168285169"/>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2008</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$509,150.43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$263,178.43</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-38.49%</a:t>
                      </a:r>
                    </a:p>
                  </a:txBody>
                  <a:tcPr marL="9525" marR="9525" marT="9525" marB="0" anchor="b"/>
                </a:tc>
                <a:extLst>
                  <a:ext uri="{0D108BD9-81ED-4DB2-BD59-A6C34878D82A}">
                    <a16:rowId xmlns:a16="http://schemas.microsoft.com/office/drawing/2014/main" val="372509582"/>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2009</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$263,178.43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$274,893.77</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23.45%</a:t>
                      </a:r>
                    </a:p>
                  </a:txBody>
                  <a:tcPr marL="9525" marR="9525" marT="9525" marB="0" anchor="b"/>
                </a:tc>
                <a:extLst>
                  <a:ext uri="{0D108BD9-81ED-4DB2-BD59-A6C34878D82A}">
                    <a16:rowId xmlns:a16="http://schemas.microsoft.com/office/drawing/2014/main" val="2638142799"/>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$274,893.77</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$260,025.19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12.78%</a:t>
                      </a:r>
                    </a:p>
                  </a:txBody>
                  <a:tcPr marL="9525" marR="9525" marT="9525" marB="0" anchor="b"/>
                </a:tc>
                <a:extLst>
                  <a:ext uri="{0D108BD9-81ED-4DB2-BD59-A6C34878D82A}">
                    <a16:rowId xmlns:a16="http://schemas.microsoft.com/office/drawing/2014/main" val="2122483090"/>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$260,025.19</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$210,025.19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0.00%</a:t>
                      </a:r>
                    </a:p>
                  </a:txBody>
                  <a:tcPr marL="9525" marR="9525" marT="9525" marB="0" anchor="b"/>
                </a:tc>
                <a:extLst>
                  <a:ext uri="{0D108BD9-81ED-4DB2-BD59-A6C34878D82A}">
                    <a16:rowId xmlns:a16="http://schemas.microsoft.com/office/drawing/2014/main" val="364426352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$210,025.19</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$188,189.57</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13.41%</a:t>
                      </a:r>
                    </a:p>
                  </a:txBody>
                  <a:tcPr marL="9525" marR="9525" marT="9525" marB="0" anchor="b"/>
                </a:tc>
                <a:extLst>
                  <a:ext uri="{0D108BD9-81ED-4DB2-BD59-A6C34878D82A}">
                    <a16:rowId xmlns:a16="http://schemas.microsoft.com/office/drawing/2014/main" val="1797827047"/>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2013</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$188,189.57</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$193,893.68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29.60%</a:t>
                      </a:r>
                    </a:p>
                  </a:txBody>
                  <a:tcPr marL="9525" marR="9525" marT="9525" marB="0" anchor="b"/>
                </a:tc>
                <a:extLst>
                  <a:ext uri="{0D108BD9-81ED-4DB2-BD59-A6C34878D82A}">
                    <a16:rowId xmlns:a16="http://schemas.microsoft.com/office/drawing/2014/main" val="110987077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$193,893.68</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$165,978.17</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11.39%</a:t>
                      </a:r>
                    </a:p>
                  </a:txBody>
                  <a:tcPr marL="9525" marR="9525" marT="9525" marB="0" anchor="b"/>
                </a:tc>
                <a:extLst>
                  <a:ext uri="{0D108BD9-81ED-4DB2-BD59-A6C34878D82A}">
                    <a16:rowId xmlns:a16="http://schemas.microsoft.com/office/drawing/2014/main" val="2716147678"/>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2015</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$165,978.17</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$114,766.53</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-0.73%</a:t>
                      </a:r>
                    </a:p>
                  </a:txBody>
                  <a:tcPr marL="9525" marR="9525" marT="9525" marB="0" anchor="b"/>
                </a:tc>
                <a:extLst>
                  <a:ext uri="{0D108BD9-81ED-4DB2-BD59-A6C34878D82A}">
                    <a16:rowId xmlns:a16="http://schemas.microsoft.com/office/drawing/2014/main" val="1475166576"/>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2016</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$114,766.53</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$75,715.26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9.54%</a:t>
                      </a:r>
                    </a:p>
                  </a:txBody>
                  <a:tcPr marL="9525" marR="9525" marT="9525" marB="0" anchor="b"/>
                </a:tc>
                <a:extLst>
                  <a:ext uri="{0D108BD9-81ED-4DB2-BD59-A6C34878D82A}">
                    <a16:rowId xmlns:a16="http://schemas.microsoft.com/office/drawing/2014/main" val="264242680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2017</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$75,715.26</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$40,419.16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19.42%</a:t>
                      </a:r>
                    </a:p>
                  </a:txBody>
                  <a:tcPr marL="9525" marR="9525" marT="9525" marB="0" anchor="b"/>
                </a:tc>
                <a:extLst>
                  <a:ext uri="{0D108BD9-81ED-4DB2-BD59-A6C34878D82A}">
                    <a16:rowId xmlns:a16="http://schemas.microsoft.com/office/drawing/2014/main" val="3693214122"/>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2018</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$40,419.16</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-$12,102.99</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-6.24%</a:t>
                      </a:r>
                    </a:p>
                  </a:txBody>
                  <a:tcPr marL="9525" marR="9525" marT="9525" marB="0" anchor="b"/>
                </a:tc>
                <a:extLst>
                  <a:ext uri="{0D108BD9-81ED-4DB2-BD59-A6C34878D82A}">
                    <a16:rowId xmlns:a16="http://schemas.microsoft.com/office/drawing/2014/main" val="363818191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2019</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-$12,102.99</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-$65,598.34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28.88%</a:t>
                      </a:r>
                    </a:p>
                  </a:txBody>
                  <a:tcPr marL="9525" marR="9525" marT="9525" marB="0" anchor="b"/>
                </a:tc>
                <a:extLst>
                  <a:ext uri="{0D108BD9-81ED-4DB2-BD59-A6C34878D82A}">
                    <a16:rowId xmlns:a16="http://schemas.microsoft.com/office/drawing/2014/main" val="98251219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2020</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-$65,598.34</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-$126,264.63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16.26%</a:t>
                      </a:r>
                    </a:p>
                  </a:txBody>
                  <a:tcPr marL="9525" marR="9525" marT="9525" marB="0" anchor="b"/>
                </a:tc>
                <a:extLst>
                  <a:ext uri="{0D108BD9-81ED-4DB2-BD59-A6C34878D82A}">
                    <a16:rowId xmlns:a16="http://schemas.microsoft.com/office/drawing/2014/main" val="2788981146"/>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2021</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-$126,264.63</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-$210,217.18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26.89%</a:t>
                      </a:r>
                    </a:p>
                  </a:txBody>
                  <a:tcPr marL="9525" marR="9525" marT="9525" marB="0" anchor="b"/>
                </a:tc>
                <a:extLst>
                  <a:ext uri="{0D108BD9-81ED-4DB2-BD59-A6C34878D82A}">
                    <a16:rowId xmlns:a16="http://schemas.microsoft.com/office/drawing/2014/main" val="284947460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2022</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-$210,217.18</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-$219,350.96</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-19.44%</a:t>
                      </a:r>
                    </a:p>
                  </a:txBody>
                  <a:tcPr marL="9525" marR="9525" marT="9525" marB="0" anchor="b"/>
                </a:tc>
                <a:extLst>
                  <a:ext uri="{0D108BD9-81ED-4DB2-BD59-A6C34878D82A}">
                    <a16:rowId xmlns:a16="http://schemas.microsoft.com/office/drawing/2014/main" val="108463434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2023</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-$219,350.96</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-$322,499.70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24.23%</a:t>
                      </a:r>
                    </a:p>
                  </a:txBody>
                  <a:tcPr marL="9525" marR="9525" marT="9525" marB="0" anchor="b"/>
                </a:tc>
                <a:extLst>
                  <a:ext uri="{0D108BD9-81ED-4DB2-BD59-A6C34878D82A}">
                    <a16:rowId xmlns:a16="http://schemas.microsoft.com/office/drawing/2014/main" val="343491999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2024</a:t>
                      </a:r>
                    </a:p>
                  </a:txBody>
                  <a:tcPr marL="9525" marR="9525" marT="9525" marB="0" anchor="b">
                    <a:solidFill>
                      <a:schemeClr val="accent1"/>
                    </a:solidFill>
                  </a:tcPr>
                </a:tc>
                <a:tc>
                  <a:txBody>
                    <a:bodyPr/>
                    <a:lstStyle/>
                    <a:p>
                      <a:pPr algn="r" fontAlgn="b"/>
                      <a:r>
                        <a:rPr lang="en-US" sz="1400" b="0" i="0" u="none" strike="noStrike" dirty="0">
                          <a:solidFill>
                            <a:srgbClr val="FF0000"/>
                          </a:solidFill>
                          <a:effectLst/>
                          <a:latin typeface="Aptos Narrow" panose="020B0004020202020204" pitchFamily="34" charset="0"/>
                        </a:rPr>
                        <a:t>-$322,499.70</a:t>
                      </a:r>
                    </a:p>
                  </a:txBody>
                  <a:tcPr marL="9525" marR="9525" marT="9525" marB="0" anchor="b"/>
                </a:tc>
                <a:tc>
                  <a:txBody>
                    <a:bodyPr/>
                    <a:lstStyle/>
                    <a:p>
                      <a:pPr algn="r" fontAlgn="b"/>
                      <a:r>
                        <a:rPr lang="en-US" sz="1400" b="0" i="0" u="none" strike="noStrike" dirty="0">
                          <a:solidFill>
                            <a:srgbClr val="FF0000"/>
                          </a:solidFill>
                          <a:effectLst/>
                          <a:latin typeface="Aptos Narrow" panose="020B0004020202020204" pitchFamily="34" charset="0"/>
                        </a:rPr>
                        <a:t>-$447,674.38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23.31%</a:t>
                      </a:r>
                    </a:p>
                  </a:txBody>
                  <a:tcPr marL="9525" marR="9525" marT="9525" marB="0" anchor="b"/>
                </a:tc>
                <a:extLst>
                  <a:ext uri="{0D108BD9-81ED-4DB2-BD59-A6C34878D82A}">
                    <a16:rowId xmlns:a16="http://schemas.microsoft.com/office/drawing/2014/main" val="912335296"/>
                  </a:ext>
                </a:extLst>
              </a:tr>
            </a:tbl>
          </a:graphicData>
        </a:graphic>
      </p:graphicFrame>
      <p:graphicFrame>
        <p:nvGraphicFramePr>
          <p:cNvPr id="3" name="Table 2">
            <a:extLst>
              <a:ext uri="{FF2B5EF4-FFF2-40B4-BE49-F238E27FC236}">
                <a16:creationId xmlns:a16="http://schemas.microsoft.com/office/drawing/2014/main" id="{868F60D1-EEDF-7CE8-E9B8-46C36F33F55B}"/>
              </a:ext>
            </a:extLst>
          </p:cNvPr>
          <p:cNvGraphicFramePr>
            <a:graphicFrameLocks noGrp="1"/>
          </p:cNvGraphicFramePr>
          <p:nvPr>
            <p:extLst>
              <p:ext uri="{D42A27DB-BD31-4B8C-83A1-F6EECF244321}">
                <p14:modId xmlns:p14="http://schemas.microsoft.com/office/powerpoint/2010/main" val="1854678867"/>
              </p:ext>
            </p:extLst>
          </p:nvPr>
        </p:nvGraphicFramePr>
        <p:xfrm>
          <a:off x="6363157" y="135924"/>
          <a:ext cx="5499330" cy="6569693"/>
        </p:xfrm>
        <a:graphic>
          <a:graphicData uri="http://schemas.openxmlformats.org/drawingml/2006/table">
            <a:tbl>
              <a:tblPr firstRow="1" bandRow="1">
                <a:tableStyleId>{793D81CF-94F2-401A-BA57-92F5A7B2D0C5}</a:tableStyleId>
              </a:tblPr>
              <a:tblGrid>
                <a:gridCol w="676321">
                  <a:extLst>
                    <a:ext uri="{9D8B030D-6E8A-4147-A177-3AD203B41FA5}">
                      <a16:colId xmlns:a16="http://schemas.microsoft.com/office/drawing/2014/main" val="3870115412"/>
                    </a:ext>
                  </a:extLst>
                </a:gridCol>
                <a:gridCol w="1713628">
                  <a:extLst>
                    <a:ext uri="{9D8B030D-6E8A-4147-A177-3AD203B41FA5}">
                      <a16:colId xmlns:a16="http://schemas.microsoft.com/office/drawing/2014/main" val="4184258226"/>
                    </a:ext>
                  </a:extLst>
                </a:gridCol>
                <a:gridCol w="1542486">
                  <a:extLst>
                    <a:ext uri="{9D8B030D-6E8A-4147-A177-3AD203B41FA5}">
                      <a16:colId xmlns:a16="http://schemas.microsoft.com/office/drawing/2014/main" val="23139006"/>
                    </a:ext>
                  </a:extLst>
                </a:gridCol>
                <a:gridCol w="1566895">
                  <a:extLst>
                    <a:ext uri="{9D8B030D-6E8A-4147-A177-3AD203B41FA5}">
                      <a16:colId xmlns:a16="http://schemas.microsoft.com/office/drawing/2014/main" val="1931494437"/>
                    </a:ext>
                  </a:extLst>
                </a:gridCol>
              </a:tblGrid>
              <a:tr h="540293">
                <a:tc>
                  <a:txBody>
                    <a:bodyPr/>
                    <a:lstStyle/>
                    <a:p>
                      <a:pPr algn="ctr"/>
                      <a:r>
                        <a:rPr lang="en-US" sz="1200" dirty="0">
                          <a:solidFill>
                            <a:schemeClr val="bg1"/>
                          </a:solidFill>
                          <a:latin typeface="Arial" panose="020B0604020202020204" pitchFamily="34" charset="0"/>
                          <a:cs typeface="Arial" panose="020B0604020202020204" pitchFamily="34" charset="0"/>
                        </a:rPr>
                        <a:t>Year</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Beginning Of Year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Acct. Value</a:t>
                      </a:r>
                    </a:p>
                  </a:txBody>
                  <a:tcPr marL="95731" marR="95731" marT="47866" marB="47866" anchor="ctr">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latin typeface="Arial" panose="020B0604020202020204" pitchFamily="34" charset="0"/>
                          <a:cs typeface="Arial" panose="020B0604020202020204" pitchFamily="34" charset="0"/>
                        </a:rPr>
                        <a:t>End Of Year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Acct. Value</a:t>
                      </a:r>
                    </a:p>
                  </a:txBody>
                  <a:tcPr marL="95731" marR="95731" marT="47866" marB="47866" anchor="ctr">
                    <a:solidFill>
                      <a:schemeClr val="accent1"/>
                    </a:solidFill>
                  </a:tcPr>
                </a:tc>
                <a:tc>
                  <a:txBody>
                    <a:bodyPr/>
                    <a:lstStyle/>
                    <a:p>
                      <a:pPr algn="ctr"/>
                      <a:r>
                        <a:rPr lang="en-US" sz="1200" dirty="0">
                          <a:solidFill>
                            <a:schemeClr val="bg1"/>
                          </a:solidFill>
                          <a:latin typeface="Arial" panose="020B0604020202020204" pitchFamily="34" charset="0"/>
                          <a:cs typeface="Arial" panose="020B0604020202020204" pitchFamily="34" charset="0"/>
                        </a:rPr>
                        <a:t>Earnings Rate</a:t>
                      </a:r>
                    </a:p>
                  </a:txBody>
                  <a:tcPr marL="95731" marR="95731" marT="47866" marB="47866" anchor="ctr">
                    <a:solidFill>
                      <a:schemeClr val="accent1"/>
                    </a:solidFill>
                  </a:tcPr>
                </a:tc>
                <a:extLst>
                  <a:ext uri="{0D108BD9-81ED-4DB2-BD59-A6C34878D82A}">
                    <a16:rowId xmlns:a16="http://schemas.microsoft.com/office/drawing/2014/main" val="3869928478"/>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2024</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$1,000,000.00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$1,183,100.00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23.31%</a:t>
                      </a:r>
                    </a:p>
                  </a:txBody>
                  <a:tcPr marL="9525" marR="9525" marT="9525" marB="0" anchor="b"/>
                </a:tc>
                <a:extLst>
                  <a:ext uri="{0D108BD9-81ED-4DB2-BD59-A6C34878D82A}">
                    <a16:rowId xmlns:a16="http://schemas.microsoft.com/office/drawing/2014/main" val="230961454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2023</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$1,183,100.00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$1,419,765.13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24.23%</a:t>
                      </a:r>
                    </a:p>
                  </a:txBody>
                  <a:tcPr marL="9525" marR="9525" marT="9525" marB="0" anchor="b"/>
                </a:tc>
                <a:extLst>
                  <a:ext uri="{0D108BD9-81ED-4DB2-BD59-A6C34878D82A}">
                    <a16:rowId xmlns:a16="http://schemas.microsoft.com/office/drawing/2014/main" val="3222245592"/>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$1,419,765.13</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$1,093,762.79</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-19.44%</a:t>
                      </a:r>
                    </a:p>
                  </a:txBody>
                  <a:tcPr marL="9525" marR="9525" marT="9525" marB="0" anchor="b"/>
                </a:tc>
                <a:extLst>
                  <a:ext uri="{0D108BD9-81ED-4DB2-BD59-A6C34878D82A}">
                    <a16:rowId xmlns:a16="http://schemas.microsoft.com/office/drawing/2014/main" val="28337914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$1,093,762.79</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$1,337,875.60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26.89%</a:t>
                      </a:r>
                    </a:p>
                  </a:txBody>
                  <a:tcPr marL="9525" marR="9525" marT="9525" marB="0" anchor="b"/>
                </a:tc>
                <a:extLst>
                  <a:ext uri="{0D108BD9-81ED-4DB2-BD59-A6C34878D82A}">
                    <a16:rowId xmlns:a16="http://schemas.microsoft.com/office/drawing/2014/main" val="406695906"/>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2020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$1,337,875.60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$1,505,414.18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16.26%</a:t>
                      </a:r>
                    </a:p>
                  </a:txBody>
                  <a:tcPr marL="9525" marR="9525" marT="9525" marB="0" anchor="b"/>
                </a:tc>
                <a:extLst>
                  <a:ext uri="{0D108BD9-81ED-4DB2-BD59-A6C34878D82A}">
                    <a16:rowId xmlns:a16="http://schemas.microsoft.com/office/drawing/2014/main" val="297990014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2019</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$1,505,414.18</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$1,890,177.79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28.88%</a:t>
                      </a:r>
                    </a:p>
                  </a:txBody>
                  <a:tcPr marL="9525" marR="9525" marT="9525" marB="0" anchor="b"/>
                </a:tc>
                <a:extLst>
                  <a:ext uri="{0D108BD9-81ED-4DB2-BD59-A6C34878D82A}">
                    <a16:rowId xmlns:a16="http://schemas.microsoft.com/office/drawing/2014/main" val="90069472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2018</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$1,890,177.79</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$1,722,230.70</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-6.24%</a:t>
                      </a:r>
                    </a:p>
                  </a:txBody>
                  <a:tcPr marL="9525" marR="9525" marT="9525" marB="0" anchor="b"/>
                </a:tc>
                <a:extLst>
                  <a:ext uri="{0D108BD9-81ED-4DB2-BD59-A6C34878D82A}">
                    <a16:rowId xmlns:a16="http://schemas.microsoft.com/office/drawing/2014/main" val="234108084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2017</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$1,722,230.70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$2,006,687.90</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19.42%</a:t>
                      </a:r>
                    </a:p>
                  </a:txBody>
                  <a:tcPr marL="9525" marR="9525" marT="9525" marB="0" anchor="b"/>
                </a:tc>
                <a:extLst>
                  <a:ext uri="{0D108BD9-81ED-4DB2-BD59-A6C34878D82A}">
                    <a16:rowId xmlns:a16="http://schemas.microsoft.com/office/drawing/2014/main" val="4168285169"/>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2016</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$2,006,687.90</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$2,148,125.92</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9.54%</a:t>
                      </a:r>
                    </a:p>
                  </a:txBody>
                  <a:tcPr marL="9525" marR="9525" marT="9525" marB="0" anchor="b"/>
                </a:tc>
                <a:extLst>
                  <a:ext uri="{0D108BD9-81ED-4DB2-BD59-A6C34878D82A}">
                    <a16:rowId xmlns:a16="http://schemas.microsoft.com/office/drawing/2014/main" val="372509582"/>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2015</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$2,148,125.92</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$2,082,444.60</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-0.73%</a:t>
                      </a:r>
                    </a:p>
                  </a:txBody>
                  <a:tcPr marL="9525" marR="9525" marT="9525" marB="0" anchor="b"/>
                </a:tc>
                <a:extLst>
                  <a:ext uri="{0D108BD9-81ED-4DB2-BD59-A6C34878D82A}">
                    <a16:rowId xmlns:a16="http://schemas.microsoft.com/office/drawing/2014/main" val="2638142799"/>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2014</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$2,082,444.60</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$2,269,635.04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11.39%</a:t>
                      </a:r>
                    </a:p>
                  </a:txBody>
                  <a:tcPr marL="9525" marR="9525" marT="9525" marB="0" anchor="b"/>
                </a:tc>
                <a:extLst>
                  <a:ext uri="{0D108BD9-81ED-4DB2-BD59-A6C34878D82A}">
                    <a16:rowId xmlns:a16="http://schemas.microsoft.com/office/drawing/2014/main" val="2122483090"/>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2013</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$2,269,635.04</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$2,891,447.02</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29.60%</a:t>
                      </a:r>
                    </a:p>
                  </a:txBody>
                  <a:tcPr marL="9525" marR="9525" marT="9525" marB="0" anchor="b"/>
                </a:tc>
                <a:extLst>
                  <a:ext uri="{0D108BD9-81ED-4DB2-BD59-A6C34878D82A}">
                    <a16:rowId xmlns:a16="http://schemas.microsoft.com/office/drawing/2014/main" val="364426352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2012</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$2,891,447.02</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$3,229,190.06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13.41%</a:t>
                      </a:r>
                    </a:p>
                  </a:txBody>
                  <a:tcPr marL="9525" marR="9525" marT="9525" marB="0" anchor="b"/>
                </a:tc>
                <a:extLst>
                  <a:ext uri="{0D108BD9-81ED-4DB2-BD59-A6C34878D82A}">
                    <a16:rowId xmlns:a16="http://schemas.microsoft.com/office/drawing/2014/main" val="1797827047"/>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$3,229,190.06</a:t>
                      </a:r>
                    </a:p>
                  </a:txBody>
                  <a:tcPr marL="9525" marR="9525" marT="9525" marB="0" anchor="b"/>
                </a:tc>
                <a:tc>
                  <a:txBody>
                    <a:bodyPr/>
                    <a:lstStyle/>
                    <a:p>
                      <a:pPr algn="r" fontAlgn="b"/>
                      <a:r>
                        <a:rPr lang="en-US" sz="1400" b="0" i="0" u="none" strike="noStrike" dirty="0">
                          <a:solidFill>
                            <a:srgbClr val="000000"/>
                          </a:solidFill>
                          <a:effectLst/>
                          <a:latin typeface="Aptos Narrow" panose="020B0004020202020204" pitchFamily="34" charset="0"/>
                        </a:rPr>
                        <a:t>$3,179,190.06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0.00%</a:t>
                      </a:r>
                    </a:p>
                  </a:txBody>
                  <a:tcPr marL="9525" marR="9525" marT="9525" marB="0" anchor="b"/>
                </a:tc>
                <a:extLst>
                  <a:ext uri="{0D108BD9-81ED-4DB2-BD59-A6C34878D82A}">
                    <a16:rowId xmlns:a16="http://schemas.microsoft.com/office/drawing/2014/main" val="110987077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2010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$3,179,190.06</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$3,535,490.55</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12.78%</a:t>
                      </a:r>
                    </a:p>
                  </a:txBody>
                  <a:tcPr marL="9525" marR="9525" marT="9525" marB="0" anchor="b"/>
                </a:tc>
                <a:extLst>
                  <a:ext uri="{0D108BD9-81ED-4DB2-BD59-A6C34878D82A}">
                    <a16:rowId xmlns:a16="http://schemas.microsoft.com/office/drawing/2014/main" val="2716147678"/>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2009</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$3,535,490.55</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$4,314,563.08</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23.45%</a:t>
                      </a:r>
                    </a:p>
                  </a:txBody>
                  <a:tcPr marL="9525" marR="9525" marT="9525" marB="0" anchor="b"/>
                </a:tc>
                <a:extLst>
                  <a:ext uri="{0D108BD9-81ED-4DB2-BD59-A6C34878D82A}">
                    <a16:rowId xmlns:a16="http://schemas.microsoft.com/office/drawing/2014/main" val="1475166576"/>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2008</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$4,314,563.08</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$2,603,887.75</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-38.49%</a:t>
                      </a:r>
                    </a:p>
                  </a:txBody>
                  <a:tcPr marL="9525" marR="9525" marT="9525" marB="0" anchor="b"/>
                </a:tc>
                <a:extLst>
                  <a:ext uri="{0D108BD9-81ED-4DB2-BD59-A6C34878D82A}">
                    <a16:rowId xmlns:a16="http://schemas.microsoft.com/office/drawing/2014/main" val="264242680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2007</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$2,603,887.75</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$2,645,804.99</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3.53%</a:t>
                      </a:r>
                    </a:p>
                  </a:txBody>
                  <a:tcPr marL="9525" marR="9525" marT="9525" marB="0" anchor="b"/>
                </a:tc>
                <a:extLst>
                  <a:ext uri="{0D108BD9-81ED-4DB2-BD59-A6C34878D82A}">
                    <a16:rowId xmlns:a16="http://schemas.microsoft.com/office/drawing/2014/main" val="3693214122"/>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2006</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$2,645,804.99</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$2,956,163.63</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13.62%</a:t>
                      </a:r>
                    </a:p>
                  </a:txBody>
                  <a:tcPr marL="9525" marR="9525" marT="9525" marB="0" anchor="b"/>
                </a:tc>
                <a:extLst>
                  <a:ext uri="{0D108BD9-81ED-4DB2-BD59-A6C34878D82A}">
                    <a16:rowId xmlns:a16="http://schemas.microsoft.com/office/drawing/2014/main" val="3638181915"/>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2005</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$2,956,163.63</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$2,994,848.54</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3.00%</a:t>
                      </a:r>
                    </a:p>
                  </a:txBody>
                  <a:tcPr marL="9525" marR="9525" marT="9525" marB="0" anchor="b"/>
                </a:tc>
                <a:extLst>
                  <a:ext uri="{0D108BD9-81ED-4DB2-BD59-A6C34878D82A}">
                    <a16:rowId xmlns:a16="http://schemas.microsoft.com/office/drawing/2014/main" val="98251219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2004</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$2,994,848.54</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$3,214,085.42</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8.99%</a:t>
                      </a:r>
                    </a:p>
                  </a:txBody>
                  <a:tcPr marL="9525" marR="9525" marT="9525" marB="0" anchor="b"/>
                </a:tc>
                <a:extLst>
                  <a:ext uri="{0D108BD9-81ED-4DB2-BD59-A6C34878D82A}">
                    <a16:rowId xmlns:a16="http://schemas.microsoft.com/office/drawing/2014/main" val="2788981146"/>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2003</a:t>
                      </a:r>
                    </a:p>
                  </a:txBody>
                  <a:tcPr marL="9525" marR="9525" marT="9525" marB="0" anchor="b">
                    <a:solidFill>
                      <a:schemeClr val="accent1"/>
                    </a:solidFill>
                  </a:tcPr>
                </a:tc>
                <a:tc>
                  <a:txBody>
                    <a:bodyPr/>
                    <a:lstStyle/>
                    <a:p>
                      <a:pPr algn="r" fontAlgn="b"/>
                      <a:r>
                        <a:rPr lang="en-US" sz="1400" b="0" i="0" u="none" strike="noStrike">
                          <a:solidFill>
                            <a:srgbClr val="000000"/>
                          </a:solidFill>
                          <a:effectLst/>
                          <a:latin typeface="Aptos Narrow" panose="020B0004020202020204" pitchFamily="34" charset="0"/>
                        </a:rPr>
                        <a:t>$3,214,085.42</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$4,011,961.16</a:t>
                      </a:r>
                    </a:p>
                  </a:txBody>
                  <a:tcPr marL="9525" marR="9525" marT="9525" marB="0" anchor="b"/>
                </a:tc>
                <a:tc>
                  <a:txBody>
                    <a:bodyPr/>
                    <a:lstStyle/>
                    <a:p>
                      <a:pPr algn="ctr" fontAlgn="b"/>
                      <a:r>
                        <a:rPr lang="en-US" sz="1400" b="0" i="0" u="none" strike="noStrike" dirty="0">
                          <a:solidFill>
                            <a:srgbClr val="000000"/>
                          </a:solidFill>
                          <a:effectLst/>
                          <a:latin typeface="Aptos Narrow" panose="020B0004020202020204" pitchFamily="34" charset="0"/>
                        </a:rPr>
                        <a:t>26.38%</a:t>
                      </a:r>
                    </a:p>
                  </a:txBody>
                  <a:tcPr marL="9525" marR="9525" marT="9525" marB="0" anchor="b"/>
                </a:tc>
                <a:extLst>
                  <a:ext uri="{0D108BD9-81ED-4DB2-BD59-A6C34878D82A}">
                    <a16:rowId xmlns:a16="http://schemas.microsoft.com/office/drawing/2014/main" val="2849474603"/>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2002</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$4,011,961.16</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$3,024,365.84</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-23.37%</a:t>
                      </a:r>
                    </a:p>
                  </a:txBody>
                  <a:tcPr marL="9525" marR="9525" marT="9525" marB="0" anchor="b"/>
                </a:tc>
                <a:extLst>
                  <a:ext uri="{0D108BD9-81ED-4DB2-BD59-A6C34878D82A}">
                    <a16:rowId xmlns:a16="http://schemas.microsoft.com/office/drawing/2014/main" val="108463434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2001</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$3,024,365.84</a:t>
                      </a:r>
                    </a:p>
                  </a:txBody>
                  <a:tcPr marL="9525" marR="9525" marT="9525" marB="0" anchor="b"/>
                </a:tc>
                <a:tc>
                  <a:txBody>
                    <a:bodyPr/>
                    <a:lstStyle/>
                    <a:p>
                      <a:pPr algn="r" fontAlgn="b"/>
                      <a:r>
                        <a:rPr lang="en-US" sz="1400" b="0" i="0" u="none" strike="noStrike">
                          <a:solidFill>
                            <a:srgbClr val="000000"/>
                          </a:solidFill>
                          <a:effectLst/>
                          <a:latin typeface="Aptos Narrow" panose="020B0004020202020204" pitchFamily="34" charset="0"/>
                        </a:rPr>
                        <a:t>$2,579,988.53</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-13.04%</a:t>
                      </a:r>
                    </a:p>
                  </a:txBody>
                  <a:tcPr marL="9525" marR="9525" marT="9525" marB="0" anchor="b"/>
                </a:tc>
                <a:extLst>
                  <a:ext uri="{0D108BD9-81ED-4DB2-BD59-A6C34878D82A}">
                    <a16:rowId xmlns:a16="http://schemas.microsoft.com/office/drawing/2014/main" val="3434919991"/>
                  </a:ext>
                </a:extLst>
              </a:tr>
              <a:tr h="241176">
                <a:tc>
                  <a:txBody>
                    <a:bodyPr/>
                    <a:lstStyle/>
                    <a:p>
                      <a:pPr algn="ctr" fontAlgn="b"/>
                      <a:r>
                        <a:rPr lang="en-US" sz="1200" b="0" i="0" u="none" strike="noStrike" dirty="0">
                          <a:solidFill>
                            <a:schemeClr val="bg1"/>
                          </a:solidFill>
                          <a:effectLst/>
                          <a:latin typeface="Arial" panose="020B0604020202020204" pitchFamily="34" charset="0"/>
                          <a:cs typeface="Arial" panose="020B0604020202020204" pitchFamily="34" charset="0"/>
                        </a:rPr>
                        <a:t>2000</a:t>
                      </a:r>
                    </a:p>
                  </a:txBody>
                  <a:tcPr marL="9525" marR="9525" marT="9525" marB="0" anchor="b">
                    <a:solidFill>
                      <a:schemeClr val="accent1"/>
                    </a:solidFill>
                  </a:tcPr>
                </a:tc>
                <a:tc>
                  <a:txBody>
                    <a:bodyPr/>
                    <a:lstStyle/>
                    <a:p>
                      <a:pPr algn="r" fontAlgn="b"/>
                      <a:r>
                        <a:rPr lang="en-US" sz="1400" b="0" i="0" u="none" strike="noStrike" dirty="0">
                          <a:solidFill>
                            <a:srgbClr val="000000"/>
                          </a:solidFill>
                          <a:effectLst/>
                          <a:latin typeface="Aptos Narrow" panose="020B0004020202020204" pitchFamily="34" charset="0"/>
                        </a:rPr>
                        <a:t>$2,579,988.53</a:t>
                      </a:r>
                    </a:p>
                  </a:txBody>
                  <a:tcPr marL="9525" marR="9525" marT="9525" marB="0" anchor="b"/>
                </a:tc>
                <a:tc>
                  <a:txBody>
                    <a:bodyPr/>
                    <a:lstStyle/>
                    <a:p>
                      <a:pPr algn="r" fontAlgn="b"/>
                      <a:r>
                        <a:rPr lang="en-US" sz="1400" b="0" i="0" u="none" strike="noStrike" dirty="0">
                          <a:solidFill>
                            <a:srgbClr val="00B050"/>
                          </a:solidFill>
                          <a:effectLst/>
                          <a:latin typeface="Aptos Narrow" panose="020B0004020202020204" pitchFamily="34" charset="0"/>
                        </a:rPr>
                        <a:t>$2,268,377.69</a:t>
                      </a:r>
                    </a:p>
                  </a:txBody>
                  <a:tcPr marL="9525" marR="9525" marT="9525" marB="0" anchor="b"/>
                </a:tc>
                <a:tc>
                  <a:txBody>
                    <a:bodyPr/>
                    <a:lstStyle/>
                    <a:p>
                      <a:pPr algn="ctr" fontAlgn="b"/>
                      <a:r>
                        <a:rPr lang="en-US" sz="1400" b="0" i="0" u="none" strike="noStrike" dirty="0">
                          <a:solidFill>
                            <a:srgbClr val="FF0000"/>
                          </a:solidFill>
                          <a:effectLst/>
                          <a:latin typeface="Aptos Narrow" panose="020B0004020202020204" pitchFamily="34" charset="0"/>
                        </a:rPr>
                        <a:t>-10.14%</a:t>
                      </a:r>
                    </a:p>
                  </a:txBody>
                  <a:tcPr marL="9525" marR="9525" marT="9525" marB="0" anchor="b"/>
                </a:tc>
                <a:extLst>
                  <a:ext uri="{0D108BD9-81ED-4DB2-BD59-A6C34878D82A}">
                    <a16:rowId xmlns:a16="http://schemas.microsoft.com/office/drawing/2014/main" val="912335296"/>
                  </a:ext>
                </a:extLst>
              </a:tr>
            </a:tbl>
          </a:graphicData>
        </a:graphic>
      </p:graphicFrame>
      <p:sp>
        <p:nvSpPr>
          <p:cNvPr id="4" name="Oval 3">
            <a:extLst>
              <a:ext uri="{FF2B5EF4-FFF2-40B4-BE49-F238E27FC236}">
                <a16:creationId xmlns:a16="http://schemas.microsoft.com/office/drawing/2014/main" id="{7FC3E544-BDA6-ACD8-EBE0-20ACCB340C0A}"/>
              </a:ext>
            </a:extLst>
          </p:cNvPr>
          <p:cNvSpPr/>
          <p:nvPr/>
        </p:nvSpPr>
        <p:spPr>
          <a:xfrm>
            <a:off x="9060086" y="6428797"/>
            <a:ext cx="1361072" cy="356263"/>
          </a:xfrm>
          <a:prstGeom prst="ellipse">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EF85423-F3D4-382B-FC9F-A14C956E1A25}"/>
              </a:ext>
            </a:extLst>
          </p:cNvPr>
          <p:cNvSpPr/>
          <p:nvPr/>
        </p:nvSpPr>
        <p:spPr>
          <a:xfrm>
            <a:off x="3169869" y="4958920"/>
            <a:ext cx="1361072" cy="356263"/>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77252645-1414-0365-F092-987A991D18F2}"/>
              </a:ext>
            </a:extLst>
          </p:cNvPr>
          <p:cNvSpPr/>
          <p:nvPr/>
        </p:nvSpPr>
        <p:spPr>
          <a:xfrm>
            <a:off x="4376350" y="608647"/>
            <a:ext cx="1327214" cy="861229"/>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D0F267B5-A554-6830-6575-9395BBA8C62F}"/>
              </a:ext>
            </a:extLst>
          </p:cNvPr>
          <p:cNvSpPr/>
          <p:nvPr/>
        </p:nvSpPr>
        <p:spPr>
          <a:xfrm>
            <a:off x="10356981" y="608646"/>
            <a:ext cx="1327214" cy="861229"/>
          </a:xfrm>
          <a:prstGeom prst="ellipse">
            <a:avLst/>
          </a:prstGeom>
          <a:noFill/>
          <a:ln w="38100">
            <a:solidFill>
              <a:srgbClr val="172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89202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0C6CCE-3DB1-60BA-1245-45B093476C84}"/>
              </a:ext>
            </a:extLst>
          </p:cNvPr>
          <p:cNvPicPr>
            <a:picLocks noChangeAspect="1"/>
          </p:cNvPicPr>
          <p:nvPr/>
        </p:nvPicPr>
        <p:blipFill>
          <a:blip r:embed="rId2"/>
          <a:srcRect t="9554" b="9554"/>
          <a:stretch/>
        </p:blipFill>
        <p:spPr>
          <a:xfrm>
            <a:off x="0" y="0"/>
            <a:ext cx="12192000" cy="5527965"/>
          </a:xfrm>
          <a:prstGeom prst="rect">
            <a:avLst/>
          </a:prstGeom>
          <a:ln>
            <a:noFill/>
          </a:ln>
        </p:spPr>
      </p:pic>
      <p:sp>
        <p:nvSpPr>
          <p:cNvPr id="2" name="Rectangle 1">
            <a:extLst>
              <a:ext uri="{FF2B5EF4-FFF2-40B4-BE49-F238E27FC236}">
                <a16:creationId xmlns:a16="http://schemas.microsoft.com/office/drawing/2014/main" id="{424CB178-CFD2-C9D4-7214-97EA5B66BEAC}"/>
              </a:ext>
            </a:extLst>
          </p:cNvPr>
          <p:cNvSpPr/>
          <p:nvPr/>
        </p:nvSpPr>
        <p:spPr>
          <a:xfrm>
            <a:off x="-2" y="-7419"/>
            <a:ext cx="12192002" cy="5550970"/>
          </a:xfrm>
          <a:prstGeom prst="rect">
            <a:avLst/>
          </a:prstGeom>
          <a:solidFill>
            <a:srgbClr val="17264F">
              <a:alpha val="712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DD31EC6-AC0C-B646-8CF2-00C0E25B3924}"/>
              </a:ext>
            </a:extLst>
          </p:cNvPr>
          <p:cNvSpPr txBox="1"/>
          <p:nvPr/>
        </p:nvSpPr>
        <p:spPr>
          <a:xfrm>
            <a:off x="1365100" y="2018011"/>
            <a:ext cx="9461800" cy="1832168"/>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5000" b="1" spc="-150" dirty="0">
                <a:solidFill>
                  <a:schemeClr val="bg1"/>
                </a:solidFill>
                <a:latin typeface="Arial Black" panose="020B0604020202020204" pitchFamily="34" charset="0"/>
                <a:cs typeface="Arial Black" panose="020B0604020202020204" pitchFamily="34" charset="0"/>
              </a:rPr>
              <a:t>GET YOUR RETIREMENT INCOME PLAN REVIEWED</a:t>
            </a:r>
          </a:p>
        </p:txBody>
      </p:sp>
      <p:sp>
        <p:nvSpPr>
          <p:cNvPr id="6" name="Rectangle 5">
            <a:extLst>
              <a:ext uri="{FF2B5EF4-FFF2-40B4-BE49-F238E27FC236}">
                <a16:creationId xmlns:a16="http://schemas.microsoft.com/office/drawing/2014/main" id="{FDDD39C2-07C4-CA6A-907C-6E8A6075302A}"/>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8" name="Rectangle 7">
            <a:extLst>
              <a:ext uri="{FF2B5EF4-FFF2-40B4-BE49-F238E27FC236}">
                <a16:creationId xmlns:a16="http://schemas.microsoft.com/office/drawing/2014/main" id="{3437F9C4-800D-87EA-D951-EEF6BEB3BCFF}"/>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Logo, company name&#10;&#10;Description automatically generated">
            <a:extLst>
              <a:ext uri="{FF2B5EF4-FFF2-40B4-BE49-F238E27FC236}">
                <a16:creationId xmlns:a16="http://schemas.microsoft.com/office/drawing/2014/main" id="{B7B6D878-FB2B-CF6E-9CB3-408FD42C51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2587975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BA91454-0F37-C451-28EC-BCF2042F4EF2}"/>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1398" t="14740" r="42118"/>
          <a:stretch/>
        </p:blipFill>
        <p:spPr>
          <a:xfrm flipH="1">
            <a:off x="6646986" y="-1"/>
            <a:ext cx="6584139" cy="6867557"/>
          </a:xfrm>
          <a:prstGeom prst="rect">
            <a:avLst/>
          </a:prstGeom>
        </p:spPr>
      </p:pic>
      <p:pic>
        <p:nvPicPr>
          <p:cNvPr id="10" name="Picture 9" descr="A person holding a map&#10;&#10;Description automatically generated">
            <a:extLst>
              <a:ext uri="{FF2B5EF4-FFF2-40B4-BE49-F238E27FC236}">
                <a16:creationId xmlns:a16="http://schemas.microsoft.com/office/drawing/2014/main" id="{08D4F369-9989-2EE0-CB06-1886DAC6CBB4}"/>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0"/>
                    </a14:imgEffect>
                  </a14:imgLayer>
                </a14:imgProps>
              </a:ext>
            </a:extLst>
          </a:blip>
          <a:srcRect l="46405" t="21527" r="4820" b="1999"/>
          <a:stretch/>
        </p:blipFill>
        <p:spPr>
          <a:xfrm>
            <a:off x="6646986" y="-3"/>
            <a:ext cx="6570249" cy="6867557"/>
          </a:xfrm>
          <a:prstGeom prst="rect">
            <a:avLst/>
          </a:prstGeom>
        </p:spPr>
      </p:pic>
      <p:sp>
        <p:nvSpPr>
          <p:cNvPr id="4" name="Rectangle 3">
            <a:extLst>
              <a:ext uri="{FF2B5EF4-FFF2-40B4-BE49-F238E27FC236}">
                <a16:creationId xmlns:a16="http://schemas.microsoft.com/office/drawing/2014/main" id="{BE64550F-5298-E959-88CD-A067F1A29436}"/>
              </a:ext>
            </a:extLst>
          </p:cNvPr>
          <p:cNvSpPr/>
          <p:nvPr/>
        </p:nvSpPr>
        <p:spPr>
          <a:xfrm rot="5400000">
            <a:off x="3134760" y="3345776"/>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
            <a:extLst>
              <a:ext uri="{FF2B5EF4-FFF2-40B4-BE49-F238E27FC236}">
                <a16:creationId xmlns:a16="http://schemas.microsoft.com/office/drawing/2014/main" id="{BA9A3721-5A69-8BE8-2E22-7448726745C4}"/>
              </a:ext>
            </a:extLst>
          </p:cNvPr>
          <p:cNvSpPr txBox="1">
            <a:spLocks/>
          </p:cNvSpPr>
          <p:nvPr/>
        </p:nvSpPr>
        <p:spPr>
          <a:xfrm>
            <a:off x="706379"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r>
              <a:rPr lang="en-US" sz="5000" dirty="0">
                <a:latin typeface="Arial Black" panose="020B0604020202020204" pitchFamily="34" charset="0"/>
                <a:cs typeface="Arial Black" panose="020B0604020202020204" pitchFamily="34" charset="0"/>
              </a:rPr>
              <a:t>STEP 4:</a:t>
            </a:r>
          </a:p>
        </p:txBody>
      </p:sp>
      <p:sp>
        <p:nvSpPr>
          <p:cNvPr id="19" name="Content Placeholder 2">
            <a:extLst>
              <a:ext uri="{FF2B5EF4-FFF2-40B4-BE49-F238E27FC236}">
                <a16:creationId xmlns:a16="http://schemas.microsoft.com/office/drawing/2014/main" id="{827CA267-09F7-80AA-6572-A94B5241093E}"/>
              </a:ext>
            </a:extLst>
          </p:cNvPr>
          <p:cNvSpPr txBox="1">
            <a:spLocks/>
          </p:cNvSpPr>
          <p:nvPr/>
        </p:nvSpPr>
        <p:spPr>
          <a:xfrm>
            <a:off x="706379" y="1977939"/>
            <a:ext cx="5005090" cy="382930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US" sz="6000" dirty="0">
              <a:solidFill>
                <a:srgbClr val="E2B034"/>
              </a:solidFill>
            </a:endParaRPr>
          </a:p>
          <a:p>
            <a:pPr marL="0" indent="0">
              <a:buFont typeface="Arial" panose="020B0604020202020204" pitchFamily="34" charset="0"/>
              <a:buNone/>
            </a:pPr>
            <a:r>
              <a:rPr lang="en-US" sz="4300" b="1" dirty="0">
                <a:solidFill>
                  <a:schemeClr val="accent1"/>
                </a:solidFill>
                <a:latin typeface="Arial Black" panose="020B0604020202020204" pitchFamily="34" charset="0"/>
                <a:cs typeface="Arial Black" panose="020B0604020202020204" pitchFamily="34" charset="0"/>
              </a:rPr>
              <a:t>ENGAGE IN PROACTIVE TAX PLANNING</a:t>
            </a:r>
          </a:p>
        </p:txBody>
      </p:sp>
    </p:spTree>
    <p:extLst>
      <p:ext uri="{BB962C8B-B14F-4D97-AF65-F5344CB8AC3E}">
        <p14:creationId xmlns:p14="http://schemas.microsoft.com/office/powerpoint/2010/main" val="1930184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person driving a car&#10;&#10;Description automatically generated">
            <a:extLst>
              <a:ext uri="{FF2B5EF4-FFF2-40B4-BE49-F238E27FC236}">
                <a16:creationId xmlns:a16="http://schemas.microsoft.com/office/drawing/2014/main" id="{255A82DC-1A0D-2BD6-D98B-27CE9BDDB0FB}"/>
              </a:ext>
            </a:extLst>
          </p:cNvPr>
          <p:cNvPicPr>
            <a:picLocks noChangeAspect="1"/>
          </p:cNvPicPr>
          <p:nvPr/>
        </p:nvPicPr>
        <p:blipFill rotWithShape="1">
          <a:blip r:embed="rId2"/>
          <a:srcRect b="15625"/>
          <a:stretch/>
        </p:blipFill>
        <p:spPr>
          <a:xfrm>
            <a:off x="0" y="0"/>
            <a:ext cx="12192000" cy="6858000"/>
          </a:xfrm>
          <a:prstGeom prst="rect">
            <a:avLst/>
          </a:prstGeom>
        </p:spPr>
      </p:pic>
    </p:spTree>
    <p:extLst>
      <p:ext uri="{BB962C8B-B14F-4D97-AF65-F5344CB8AC3E}">
        <p14:creationId xmlns:p14="http://schemas.microsoft.com/office/powerpoint/2010/main" val="7908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4DD8A5-3F6F-4FB9-14B6-DC5360DA5A3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C24ECE0-E81C-598A-13A2-5CA3C04C8E06}"/>
              </a:ext>
            </a:extLst>
          </p:cNvPr>
          <p:cNvPicPr>
            <a:picLocks noChangeAspect="1"/>
          </p:cNvPicPr>
          <p:nvPr/>
        </p:nvPicPr>
        <p:blipFill>
          <a:blip r:embed="rId3"/>
          <a:srcRect t="4773" b="4773"/>
          <a:stretch/>
        </p:blipFill>
        <p:spPr>
          <a:xfrm>
            <a:off x="-1" y="-7877"/>
            <a:ext cx="12192000" cy="5511635"/>
          </a:xfrm>
          <a:prstGeom prst="rect">
            <a:avLst/>
          </a:prstGeom>
        </p:spPr>
      </p:pic>
      <p:sp>
        <p:nvSpPr>
          <p:cNvPr id="9" name="Rectangle 8">
            <a:extLst>
              <a:ext uri="{FF2B5EF4-FFF2-40B4-BE49-F238E27FC236}">
                <a16:creationId xmlns:a16="http://schemas.microsoft.com/office/drawing/2014/main" id="{7BB227C4-1BF9-EC10-38B3-507490E92461}"/>
              </a:ext>
            </a:extLst>
          </p:cNvPr>
          <p:cNvSpPr/>
          <p:nvPr/>
        </p:nvSpPr>
        <p:spPr>
          <a:xfrm>
            <a:off x="0" y="0"/>
            <a:ext cx="12192000" cy="5535385"/>
          </a:xfrm>
          <a:prstGeom prst="rect">
            <a:avLst/>
          </a:prstGeom>
          <a:solidFill>
            <a:srgbClr val="17264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0DAF6124-2428-2900-8FD4-53342F30ED1A}"/>
              </a:ext>
            </a:extLst>
          </p:cNvPr>
          <p:cNvSpPr txBox="1"/>
          <p:nvPr/>
        </p:nvSpPr>
        <p:spPr>
          <a:xfrm>
            <a:off x="982362" y="1901858"/>
            <a:ext cx="9633251" cy="1933543"/>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8000" b="1" spc="-150" dirty="0">
                <a:solidFill>
                  <a:schemeClr val="bg1"/>
                </a:solidFill>
                <a:latin typeface="Arial Black" panose="020B0604020202020204" pitchFamily="34" charset="0"/>
                <a:cs typeface="Arial Black" panose="020B0604020202020204" pitchFamily="34" charset="0"/>
              </a:rPr>
              <a:t>TAXES IN</a:t>
            </a:r>
            <a:br>
              <a:rPr lang="en-US" sz="8000" b="1" spc="-150" dirty="0">
                <a:solidFill>
                  <a:schemeClr val="bg1"/>
                </a:solidFill>
                <a:latin typeface="Arial Black" panose="020B0604020202020204" pitchFamily="34" charset="0"/>
                <a:cs typeface="Arial Black" panose="020B0604020202020204" pitchFamily="34" charset="0"/>
              </a:rPr>
            </a:br>
            <a:r>
              <a:rPr lang="en-US" sz="8000" b="1" spc="-150" dirty="0">
                <a:solidFill>
                  <a:schemeClr val="bg1"/>
                </a:solidFill>
                <a:latin typeface="Arial Black" panose="020B0604020202020204" pitchFamily="34" charset="0"/>
                <a:cs typeface="Arial Black" panose="020B0604020202020204" pitchFamily="34" charset="0"/>
              </a:rPr>
              <a:t>RETIREMENT</a:t>
            </a:r>
            <a:endParaRPr lang="en-US" sz="5400" b="1" spc="-150" dirty="0">
              <a:solidFill>
                <a:schemeClr val="bg1"/>
              </a:solidFill>
              <a:latin typeface="Arial Black" panose="020B0604020202020204" pitchFamily="34" charset="0"/>
              <a:cs typeface="Arial Black" panose="020B0604020202020204" pitchFamily="34" charset="0"/>
            </a:endParaRPr>
          </a:p>
        </p:txBody>
      </p:sp>
      <p:sp>
        <p:nvSpPr>
          <p:cNvPr id="3" name="Rectangle 2">
            <a:extLst>
              <a:ext uri="{FF2B5EF4-FFF2-40B4-BE49-F238E27FC236}">
                <a16:creationId xmlns:a16="http://schemas.microsoft.com/office/drawing/2014/main" id="{50D604FF-3F7C-0D65-CB53-56A0BB666A47}"/>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4" name="Rectangle 3">
            <a:extLst>
              <a:ext uri="{FF2B5EF4-FFF2-40B4-BE49-F238E27FC236}">
                <a16:creationId xmlns:a16="http://schemas.microsoft.com/office/drawing/2014/main" id="{DB38E824-5C58-D3B0-35C8-0EA11BFFCE36}"/>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6334DBCE-9F02-5960-078E-E1A6653E7F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3639122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a:xfrm>
            <a:off x="838200" y="705156"/>
            <a:ext cx="8402053" cy="1325563"/>
          </a:xfrm>
        </p:spPr>
        <p:txBody>
          <a:bodyPr>
            <a:normAutofit/>
          </a:bodyPr>
          <a:lstStyle/>
          <a:p>
            <a:r>
              <a:rPr lang="en-US" spc="-150" dirty="0">
                <a:latin typeface="Arial Black" panose="020B0604020202020204" pitchFamily="34" charset="0"/>
                <a:cs typeface="Arial Black" panose="020B0604020202020204" pitchFamily="34" charset="0"/>
              </a:rPr>
              <a:t>UNDERSTANDING QUALIFIED ACCOUNTS</a:t>
            </a:r>
            <a:endParaRPr lang="en-US" dirty="0">
              <a:latin typeface="Arial Black" panose="020B0604020202020204" pitchFamily="34" charset="0"/>
              <a:cs typeface="Arial Black" panose="020B0604020202020204" pitchFamily="34" charset="0"/>
            </a:endParaRPr>
          </a:p>
        </p:txBody>
      </p:sp>
      <p:sp>
        <p:nvSpPr>
          <p:cNvPr id="6" name="Content Placeholder 2">
            <a:extLst>
              <a:ext uri="{FF2B5EF4-FFF2-40B4-BE49-F238E27FC236}">
                <a16:creationId xmlns:a16="http://schemas.microsoft.com/office/drawing/2014/main" id="{E2468A6F-7D5A-B5F4-D913-61E0B49A721C}"/>
              </a:ext>
            </a:extLst>
          </p:cNvPr>
          <p:cNvSpPr>
            <a:spLocks noGrp="1"/>
          </p:cNvSpPr>
          <p:nvPr>
            <p:ph sz="half" idx="1"/>
          </p:nvPr>
        </p:nvSpPr>
        <p:spPr>
          <a:xfrm>
            <a:off x="838199" y="2385646"/>
            <a:ext cx="5491163" cy="3454793"/>
          </a:xfrm>
        </p:spPr>
        <p:txBody>
          <a:bodyPr>
            <a:normAutofit fontScale="92500" lnSpcReduction="20000"/>
          </a:bodyPr>
          <a:lstStyle/>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$8.9 trillion in employer-sponsored defined contribution plans, of which $6.3 trillion was held in 401(k) plans.</a:t>
            </a:r>
          </a:p>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Left to do it alone</a:t>
            </a:r>
          </a:p>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Limited investment options</a:t>
            </a:r>
          </a:p>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Very few safe options</a:t>
            </a:r>
          </a:p>
          <a:p>
            <a:pPr>
              <a:buClr>
                <a:srgbClr val="E2B034"/>
              </a:buClr>
              <a:buFont typeface="Wingdings" pitchFamily="2" charset="2"/>
              <a:buChar char="§"/>
            </a:pPr>
            <a:endParaRPr lang="en-US" dirty="0"/>
          </a:p>
        </p:txBody>
      </p:sp>
      <p:sp>
        <p:nvSpPr>
          <p:cNvPr id="7" name="Content Placeholder 3">
            <a:extLst>
              <a:ext uri="{FF2B5EF4-FFF2-40B4-BE49-F238E27FC236}">
                <a16:creationId xmlns:a16="http://schemas.microsoft.com/office/drawing/2014/main" id="{7D0243D4-C6A6-B19C-3E71-47A311550B40}"/>
              </a:ext>
            </a:extLst>
          </p:cNvPr>
          <p:cNvSpPr txBox="1">
            <a:spLocks/>
          </p:cNvSpPr>
          <p:nvPr/>
        </p:nvSpPr>
        <p:spPr>
          <a:xfrm>
            <a:off x="6649453" y="2783985"/>
            <a:ext cx="5181600" cy="1820252"/>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Clr>
                <a:schemeClr val="accent1">
                  <a:lumMod val="90000"/>
                  <a:lumOff val="10000"/>
                </a:schemeClr>
              </a:buClr>
              <a:buFont typeface="Wingdings" pitchFamily="2" charset="2"/>
              <a:buChar char="§"/>
              <a:defRPr sz="2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1pPr>
            <a:lvl2pPr marL="6858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4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2pPr>
            <a:lvl3pPr marL="11430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20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3pPr>
            <a:lvl4pPr marL="16002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4pPr>
            <a:lvl5pPr marL="2057400" indent="-228600" algn="l" defTabSz="914400" rtl="0" eaLnBrk="1" latinLnBrk="0" hangingPunct="1">
              <a:lnSpc>
                <a:spcPct val="90000"/>
              </a:lnSpc>
              <a:spcBef>
                <a:spcPts val="500"/>
              </a:spcBef>
              <a:buClr>
                <a:schemeClr val="accent1">
                  <a:lumMod val="90000"/>
                  <a:lumOff val="10000"/>
                </a:schemeClr>
              </a:buClr>
              <a:buFont typeface="Wingdings" pitchFamily="2" charset="2"/>
              <a:buChar char="§"/>
              <a:defRPr sz="1800" kern="1200">
                <a:solidFill>
                  <a:schemeClr val="accent5"/>
                </a:solidFill>
                <a:latin typeface="Arial" panose="020B0604020202020204" pitchFamily="34" charset="0"/>
                <a:ea typeface="Roboto Medium" panose="02000000000000000000"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Font typeface="Wingdings" pitchFamily="2" charset="2"/>
              <a:buNone/>
            </a:pPr>
            <a:r>
              <a:rPr lang="en-US" b="1" dirty="0">
                <a:solidFill>
                  <a:schemeClr val="accent1"/>
                </a:solidFill>
              </a:rPr>
              <a:t>KNOWING AND UNDERSTANDING YOUR 401(k) INVESTMENTS FALLS ON YOU</a:t>
            </a:r>
          </a:p>
        </p:txBody>
      </p:sp>
      <p:sp>
        <p:nvSpPr>
          <p:cNvPr id="2" name="TextBox 1">
            <a:extLst>
              <a:ext uri="{FF2B5EF4-FFF2-40B4-BE49-F238E27FC236}">
                <a16:creationId xmlns:a16="http://schemas.microsoft.com/office/drawing/2014/main" id="{6CD84067-E013-B140-07CD-139F6BDBCA15}"/>
              </a:ext>
            </a:extLst>
          </p:cNvPr>
          <p:cNvSpPr txBox="1"/>
          <p:nvPr/>
        </p:nvSpPr>
        <p:spPr>
          <a:xfrm>
            <a:off x="1016495" y="5926372"/>
            <a:ext cx="7002901" cy="226472"/>
          </a:xfrm>
          <a:prstGeom prst="rect">
            <a:avLst/>
          </a:prstGeom>
          <a:noFill/>
        </p:spPr>
        <p:txBody>
          <a:bodyPr wrap="square" anchor="b">
            <a:spAutoFit/>
          </a:bodyPr>
          <a:lstStyle/>
          <a:p>
            <a:pPr>
              <a:lnSpc>
                <a:spcPct val="120000"/>
              </a:lnSpc>
            </a:pPr>
            <a:r>
              <a:rPr lang="en-US" sz="800" i="1" dirty="0">
                <a:solidFill>
                  <a:schemeClr val="bg1"/>
                </a:solidFill>
                <a:latin typeface="Arial" panose="020B0604020202020204" pitchFamily="34" charset="0"/>
                <a:cs typeface="Arial" panose="020B0604020202020204" pitchFamily="34" charset="0"/>
              </a:rPr>
              <a:t>Source: The Investment Company Institute, Release Quarterly Retirement Market Data Third Quarter 2024. Accessed January 3, 2025.</a:t>
            </a:r>
          </a:p>
        </p:txBody>
      </p:sp>
      <p:sp>
        <p:nvSpPr>
          <p:cNvPr id="11" name="Rectangle 10">
            <a:extLst>
              <a:ext uri="{FF2B5EF4-FFF2-40B4-BE49-F238E27FC236}">
                <a16:creationId xmlns:a16="http://schemas.microsoft.com/office/drawing/2014/main" id="{9F4ADBD3-9B63-E672-AF78-281A8A8DFC2A}"/>
              </a:ext>
            </a:extLst>
          </p:cNvPr>
          <p:cNvSpPr/>
          <p:nvPr/>
        </p:nvSpPr>
        <p:spPr>
          <a:xfrm>
            <a:off x="-62185" y="6362659"/>
            <a:ext cx="12316368" cy="4571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66490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fade">
                                      <p:cBhvr>
                                        <p:cTn id="1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p:txBody>
          <a:bodyPr>
            <a:normAutofit/>
          </a:bodyPr>
          <a:lstStyle/>
          <a:p>
            <a:r>
              <a:rPr lang="en-US" sz="5000" spc="-150" dirty="0">
                <a:latin typeface="Arial Black" panose="020B0604020202020204" pitchFamily="34" charset="0"/>
                <a:cs typeface="Arial Black" panose="020B0604020202020204" pitchFamily="34" charset="0"/>
              </a:rPr>
              <a:t>SECURE ACT OF 2020</a:t>
            </a:r>
            <a:endParaRPr lang="en-US" sz="5000" dirty="0">
              <a:latin typeface="Arial Black" panose="020B0604020202020204" pitchFamily="34" charset="0"/>
              <a:cs typeface="Arial Black" panose="020B0604020202020204" pitchFamily="34" charset="0"/>
            </a:endParaRPr>
          </a:p>
        </p:txBody>
      </p:sp>
      <p:sp>
        <p:nvSpPr>
          <p:cNvPr id="6" name="Content Placeholder 2">
            <a:extLst>
              <a:ext uri="{FF2B5EF4-FFF2-40B4-BE49-F238E27FC236}">
                <a16:creationId xmlns:a16="http://schemas.microsoft.com/office/drawing/2014/main" id="{DC3E6F73-4506-E2B5-8326-4619EC524053}"/>
              </a:ext>
            </a:extLst>
          </p:cNvPr>
          <p:cNvSpPr>
            <a:spLocks noGrp="1"/>
          </p:cNvSpPr>
          <p:nvPr>
            <p:ph sz="half" idx="1"/>
          </p:nvPr>
        </p:nvSpPr>
        <p:spPr>
          <a:xfrm>
            <a:off x="838200" y="2006618"/>
            <a:ext cx="10809514" cy="3862992"/>
          </a:xfrm>
        </p:spPr>
        <p:txBody>
          <a:bodyPr>
            <a:normAutofit fontScale="47500" lnSpcReduction="20000"/>
          </a:bodyPr>
          <a:lstStyle/>
          <a:p>
            <a:pPr marL="776287" indent="-685800">
              <a:lnSpc>
                <a:spcPct val="120000"/>
              </a:lnSpc>
              <a:buClr>
                <a:schemeClr val="accent1"/>
              </a:buClr>
              <a:buFont typeface="Wingdings" pitchFamily="2" charset="2"/>
              <a:buChar char="§"/>
            </a:pPr>
            <a:r>
              <a:rPr lang="en-US" sz="5100" b="1" dirty="0">
                <a:solidFill>
                  <a:schemeClr val="accent1"/>
                </a:solidFill>
                <a:latin typeface="Arial" panose="020B0604020202020204" pitchFamily="34" charset="0"/>
                <a:cs typeface="Arial" panose="020B0604020202020204" pitchFamily="34" charset="0"/>
              </a:rPr>
              <a:t>Increased “RMD” starting age</a:t>
            </a:r>
          </a:p>
          <a:p>
            <a:pPr marL="1233487" lvl="1" indent="-685800">
              <a:lnSpc>
                <a:spcPct val="120000"/>
              </a:lnSpc>
              <a:buClr>
                <a:schemeClr val="accent1"/>
              </a:buClr>
              <a:buFont typeface="Wingdings" pitchFamily="2" charset="2"/>
              <a:buChar char="§"/>
            </a:pPr>
            <a:r>
              <a:rPr lang="en-US" sz="4700" b="1" dirty="0">
                <a:solidFill>
                  <a:schemeClr val="accent1"/>
                </a:solidFill>
                <a:latin typeface="Arial" panose="020B0604020202020204" pitchFamily="34" charset="0"/>
                <a:cs typeface="Arial" panose="020B0604020202020204" pitchFamily="34" charset="0"/>
              </a:rPr>
              <a:t>1951-59: 73</a:t>
            </a:r>
          </a:p>
          <a:p>
            <a:pPr marL="1233487" lvl="1" indent="-685800">
              <a:lnSpc>
                <a:spcPct val="120000"/>
              </a:lnSpc>
              <a:buClr>
                <a:schemeClr val="accent1"/>
              </a:buClr>
              <a:buFont typeface="Wingdings" pitchFamily="2" charset="2"/>
              <a:buChar char="§"/>
            </a:pPr>
            <a:r>
              <a:rPr lang="en-US" sz="4700" b="1" dirty="0">
                <a:solidFill>
                  <a:schemeClr val="accent1"/>
                </a:solidFill>
                <a:latin typeface="Arial" panose="020B0604020202020204" pitchFamily="34" charset="0"/>
                <a:cs typeface="Arial" panose="020B0604020202020204" pitchFamily="34" charset="0"/>
              </a:rPr>
              <a:t>1960+ : 75</a:t>
            </a:r>
          </a:p>
          <a:p>
            <a:pPr marL="776287" indent="-685800">
              <a:lnSpc>
                <a:spcPct val="120000"/>
              </a:lnSpc>
              <a:buClr>
                <a:schemeClr val="accent1"/>
              </a:buClr>
              <a:buFont typeface="Wingdings" pitchFamily="2" charset="2"/>
              <a:buChar char="§"/>
            </a:pPr>
            <a:r>
              <a:rPr lang="en-US" sz="5100" b="1" dirty="0">
                <a:solidFill>
                  <a:schemeClr val="accent1"/>
                </a:solidFill>
                <a:latin typeface="Arial" panose="020B0604020202020204" pitchFamily="34" charset="0"/>
                <a:cs typeface="Arial" panose="020B0604020202020204" pitchFamily="34" charset="0"/>
              </a:rPr>
              <a:t>Eliminated the “Stretch IRA” Provision for </a:t>
            </a:r>
            <a:br>
              <a:rPr lang="en-US" sz="5100" b="1" dirty="0">
                <a:solidFill>
                  <a:schemeClr val="accent1"/>
                </a:solidFill>
                <a:latin typeface="Arial" panose="020B0604020202020204" pitchFamily="34" charset="0"/>
                <a:cs typeface="Arial" panose="020B0604020202020204" pitchFamily="34" charset="0"/>
              </a:rPr>
            </a:br>
            <a:r>
              <a:rPr lang="en-US" sz="5100" b="1" dirty="0">
                <a:solidFill>
                  <a:schemeClr val="accent1"/>
                </a:solidFill>
                <a:latin typeface="Arial" panose="020B0604020202020204" pitchFamily="34" charset="0"/>
                <a:cs typeface="Arial" panose="020B0604020202020204" pitchFamily="34" charset="0"/>
              </a:rPr>
              <a:t>non-spousal beneficiaries</a:t>
            </a:r>
          </a:p>
          <a:p>
            <a:pPr marL="776287" indent="-685800">
              <a:lnSpc>
                <a:spcPct val="120000"/>
              </a:lnSpc>
              <a:buClr>
                <a:schemeClr val="accent1"/>
              </a:buClr>
              <a:buFont typeface="Wingdings" pitchFamily="2" charset="2"/>
              <a:buChar char="§"/>
            </a:pPr>
            <a:r>
              <a:rPr lang="en-US" sz="5100" dirty="0">
                <a:latin typeface="Arial" panose="020B0604020202020204" pitchFamily="34" charset="0"/>
                <a:cs typeface="Arial" panose="020B0604020202020204" pitchFamily="34" charset="0"/>
              </a:rPr>
              <a:t>Removed the contribution age limit for IRA accounts</a:t>
            </a:r>
          </a:p>
          <a:p>
            <a:pPr marL="776287" indent="-685800">
              <a:lnSpc>
                <a:spcPct val="120000"/>
              </a:lnSpc>
              <a:buClr>
                <a:schemeClr val="accent1"/>
              </a:buClr>
              <a:buFont typeface="Wingdings" pitchFamily="2" charset="2"/>
              <a:buChar char="§"/>
            </a:pPr>
            <a:r>
              <a:rPr lang="en-US" sz="5100" dirty="0">
                <a:latin typeface="Arial" panose="020B0604020202020204" pitchFamily="34" charset="0"/>
                <a:cs typeface="Arial" panose="020B0604020202020204" pitchFamily="34" charset="0"/>
              </a:rPr>
              <a:t>Increases automatic 401(k) enrollment from 10% to 15%</a:t>
            </a:r>
          </a:p>
          <a:p>
            <a:pPr marL="776287" indent="-685800">
              <a:lnSpc>
                <a:spcPct val="120000"/>
              </a:lnSpc>
              <a:buClr>
                <a:schemeClr val="accent1"/>
              </a:buClr>
              <a:buFont typeface="Wingdings" pitchFamily="2" charset="2"/>
              <a:buChar char="§"/>
            </a:pPr>
            <a:r>
              <a:rPr lang="en-US" sz="5100" dirty="0">
                <a:latin typeface="Arial" panose="020B0604020202020204" pitchFamily="34" charset="0"/>
                <a:cs typeface="Arial" panose="020B0604020202020204" pitchFamily="34" charset="0"/>
              </a:rPr>
              <a:t>Encourages use of annuities in qualified employer plans</a:t>
            </a:r>
          </a:p>
        </p:txBody>
      </p:sp>
      <p:sp>
        <p:nvSpPr>
          <p:cNvPr id="7" name="TextBox 6">
            <a:extLst>
              <a:ext uri="{FF2B5EF4-FFF2-40B4-BE49-F238E27FC236}">
                <a16:creationId xmlns:a16="http://schemas.microsoft.com/office/drawing/2014/main" id="{8784CAF8-0D9E-28E9-232A-2D8389836B8B}"/>
              </a:ext>
            </a:extLst>
          </p:cNvPr>
          <p:cNvSpPr txBox="1"/>
          <p:nvPr/>
        </p:nvSpPr>
        <p:spPr>
          <a:xfrm>
            <a:off x="6783313" y="5770534"/>
            <a:ext cx="5035521" cy="226472"/>
          </a:xfrm>
          <a:prstGeom prst="rect">
            <a:avLst/>
          </a:prstGeom>
          <a:noFill/>
        </p:spPr>
        <p:txBody>
          <a:bodyPr wrap="square" anchor="b">
            <a:spAutoFit/>
          </a:bodyPr>
          <a:lstStyle/>
          <a:p>
            <a:pPr>
              <a:lnSpc>
                <a:spcPct val="120000"/>
              </a:lnSpc>
            </a:pPr>
            <a:r>
              <a:rPr lang="en-US" sz="800" i="1" dirty="0">
                <a:solidFill>
                  <a:schemeClr val="bg1"/>
                </a:solidFill>
                <a:latin typeface="Arial" panose="020B0604020202020204" pitchFamily="34" charset="0"/>
                <a:cs typeface="Arial" panose="020B0604020202020204" pitchFamily="34" charset="0"/>
              </a:rPr>
              <a:t>https://www.congress.gov/bill/116th-congress/house-bill/1994/text. Accessed December 29. 2022.</a:t>
            </a:r>
          </a:p>
        </p:txBody>
      </p:sp>
      <p:sp>
        <p:nvSpPr>
          <p:cNvPr id="10" name="Rectangle 9">
            <a:extLst>
              <a:ext uri="{FF2B5EF4-FFF2-40B4-BE49-F238E27FC236}">
                <a16:creationId xmlns:a16="http://schemas.microsoft.com/office/drawing/2014/main" id="{7CC2BB9D-5C89-1525-5C77-2528A7CD7163}"/>
              </a:ext>
            </a:extLst>
          </p:cNvPr>
          <p:cNvSpPr/>
          <p:nvPr/>
        </p:nvSpPr>
        <p:spPr>
          <a:xfrm>
            <a:off x="-62185" y="636265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34063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EA2B696-3DB4-8080-B77F-C16ACC15CD1C}"/>
              </a:ext>
            </a:extLst>
          </p:cNvPr>
          <p:cNvSpPr/>
          <p:nvPr/>
        </p:nvSpPr>
        <p:spPr>
          <a:xfrm>
            <a:off x="-62184" y="6368714"/>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a:xfrm>
            <a:off x="838200" y="642062"/>
            <a:ext cx="10515600" cy="1325563"/>
          </a:xfrm>
        </p:spPr>
        <p:txBody>
          <a:bodyPr>
            <a:noAutofit/>
          </a:bodyPr>
          <a:lstStyle/>
          <a:p>
            <a:r>
              <a:rPr lang="en-US" sz="5000" spc="-150" dirty="0">
                <a:latin typeface="Arial Black" panose="020B0604020202020204" pitchFamily="34" charset="0"/>
                <a:cs typeface="Arial Black" panose="020B0604020202020204" pitchFamily="34" charset="0"/>
              </a:rPr>
              <a:t>REQUIRED MINIMUM DISTRIBUTIONS</a:t>
            </a:r>
            <a:endParaRPr lang="en-US" sz="5000" dirty="0">
              <a:latin typeface="Arial Black" panose="020B0604020202020204" pitchFamily="34" charset="0"/>
              <a:cs typeface="Arial Black" panose="020B0604020202020204" pitchFamily="34" charset="0"/>
            </a:endParaRPr>
          </a:p>
        </p:txBody>
      </p:sp>
      <p:sp>
        <p:nvSpPr>
          <p:cNvPr id="9" name="Content Placeholder 2">
            <a:extLst>
              <a:ext uri="{FF2B5EF4-FFF2-40B4-BE49-F238E27FC236}">
                <a16:creationId xmlns:a16="http://schemas.microsoft.com/office/drawing/2014/main" id="{1710B9A2-9AD8-1435-83BD-973E9C142E51}"/>
              </a:ext>
            </a:extLst>
          </p:cNvPr>
          <p:cNvSpPr>
            <a:spLocks noGrp="1"/>
          </p:cNvSpPr>
          <p:nvPr>
            <p:ph sz="half" idx="1"/>
          </p:nvPr>
        </p:nvSpPr>
        <p:spPr>
          <a:xfrm>
            <a:off x="838200" y="2325925"/>
            <a:ext cx="6617676" cy="3454793"/>
          </a:xfrm>
        </p:spPr>
        <p:txBody>
          <a:bodyPr>
            <a:normAutofit fontScale="70000" lnSpcReduction="20000"/>
          </a:bodyPr>
          <a:lstStyle/>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RMD’s now begin at age 73 as of 1/1/2023 </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(Secure Act 2.0)</a:t>
            </a:r>
          </a:p>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You can take more, but not less</a:t>
            </a:r>
          </a:p>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When you don’t need income, RMDs become </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a tax problem</a:t>
            </a:r>
          </a:p>
          <a:p>
            <a:pPr>
              <a:lnSpc>
                <a:spcPct val="120000"/>
              </a:lnSpc>
              <a:buClr>
                <a:schemeClr val="accent1"/>
              </a:buClr>
              <a:buFont typeface="Wingdings" pitchFamily="2" charset="2"/>
              <a:buChar char="§"/>
            </a:pPr>
            <a:r>
              <a:rPr lang="en-US" sz="2800" i="0" u="none" strike="noStrike" dirty="0">
                <a:effectLst/>
                <a:latin typeface="Arial" panose="020B0604020202020204" pitchFamily="34" charset="0"/>
                <a:cs typeface="Arial" panose="020B0604020202020204" pitchFamily="34" charset="0"/>
              </a:rPr>
              <a:t>The penalty for failing to take an RMD is now 25% of the RMD amount</a:t>
            </a:r>
            <a:r>
              <a:rPr lang="en-US" dirty="0">
                <a:latin typeface="Arial" panose="020B0604020202020204" pitchFamily="34" charset="0"/>
                <a:cs typeface="Arial" panose="020B0604020202020204" pitchFamily="34" charset="0"/>
              </a:rPr>
              <a:t> (used to be</a:t>
            </a:r>
            <a:r>
              <a:rPr lang="en-US" sz="2800" i="0" u="none" strike="noStrike" dirty="0">
                <a:effectLst/>
                <a:latin typeface="Arial" panose="020B0604020202020204" pitchFamily="34" charset="0"/>
                <a:cs typeface="Arial" panose="020B0604020202020204" pitchFamily="34" charset="0"/>
              </a:rPr>
              <a:t> 50%) and 10% if corrected in a timely manner for IRAs.</a:t>
            </a:r>
            <a:endParaRPr lang="en-US" sz="2800" dirty="0">
              <a:latin typeface="Arial" panose="020B0604020202020204" pitchFamily="34" charset="0"/>
              <a:cs typeface="Arial" panose="020B0604020202020204" pitchFamily="34" charset="0"/>
            </a:endParaRPr>
          </a:p>
          <a:p>
            <a:pPr>
              <a:lnSpc>
                <a:spcPct val="120000"/>
              </a:lnSpc>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Forecast RMD’s to develop income plan</a:t>
            </a:r>
          </a:p>
          <a:p>
            <a:pPr>
              <a:buClr>
                <a:srgbClr val="E2B034"/>
              </a:buClr>
              <a:buFont typeface="Wingdings" pitchFamily="2" charset="2"/>
              <a:buChar char="§"/>
            </a:pPr>
            <a:endParaRPr lang="en-US" dirty="0"/>
          </a:p>
        </p:txBody>
      </p:sp>
      <p:sp>
        <p:nvSpPr>
          <p:cNvPr id="5" name="Rectangle 4">
            <a:extLst>
              <a:ext uri="{FF2B5EF4-FFF2-40B4-BE49-F238E27FC236}">
                <a16:creationId xmlns:a16="http://schemas.microsoft.com/office/drawing/2014/main" id="{EB9FDC29-58CB-C2C8-940D-1BD292A42C4C}"/>
              </a:ext>
            </a:extLst>
          </p:cNvPr>
          <p:cNvSpPr/>
          <p:nvPr/>
        </p:nvSpPr>
        <p:spPr>
          <a:xfrm>
            <a:off x="7702061" y="2417969"/>
            <a:ext cx="8018585" cy="2872636"/>
          </a:xfrm>
          <a:prstGeom prst="rect">
            <a:avLst/>
          </a:prstGeom>
          <a:solidFill>
            <a:schemeClr val="accent1"/>
          </a:solid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4A77E0"/>
              </a:solidFill>
            </a:endParaRPr>
          </a:p>
        </p:txBody>
      </p:sp>
      <p:sp>
        <p:nvSpPr>
          <p:cNvPr id="11" name="TextBox 10">
            <a:extLst>
              <a:ext uri="{FF2B5EF4-FFF2-40B4-BE49-F238E27FC236}">
                <a16:creationId xmlns:a16="http://schemas.microsoft.com/office/drawing/2014/main" id="{DDD513CE-A550-C2B9-A311-9DE7E8417490}"/>
              </a:ext>
            </a:extLst>
          </p:cNvPr>
          <p:cNvSpPr txBox="1"/>
          <p:nvPr/>
        </p:nvSpPr>
        <p:spPr>
          <a:xfrm>
            <a:off x="4708452" y="5691590"/>
            <a:ext cx="7002901" cy="374205"/>
          </a:xfrm>
          <a:prstGeom prst="rect">
            <a:avLst/>
          </a:prstGeom>
          <a:noFill/>
        </p:spPr>
        <p:txBody>
          <a:bodyPr wrap="square" anchor="b">
            <a:spAutoFit/>
          </a:bodyPr>
          <a:lstStyle/>
          <a:p>
            <a:pPr algn="r">
              <a:lnSpc>
                <a:spcPct val="120000"/>
              </a:lnSpc>
            </a:pPr>
            <a:r>
              <a:rPr lang="en-US" sz="800" b="0" i="0" u="sng" dirty="0">
                <a:solidFill>
                  <a:schemeClr val="bg1"/>
                </a:solidFill>
                <a:effectLst/>
                <a:latin typeface="Calibri" panose="020F0502020204030204" pitchFamily="34" charset="0"/>
                <a:hlinkClick r:id="rId3">
                  <a:extLst>
                    <a:ext uri="{A12FA001-AC4F-418D-AE19-62706E023703}">
                      <ahyp:hlinkClr xmlns:ahyp="http://schemas.microsoft.com/office/drawing/2018/hyperlinkcolor" val="tx"/>
                    </a:ext>
                  </a:extLst>
                </a:hlinkClick>
              </a:rPr>
              <a:t>https://www.allianzlife.com/-/media/files/global/documents/2016/06/15/16/08/amk-105-n.pdf</a:t>
            </a:r>
            <a:r>
              <a:rPr lang="en-US" sz="800" b="0" i="0" dirty="0">
                <a:solidFill>
                  <a:schemeClr val="bg1"/>
                </a:solidFill>
                <a:effectLst/>
                <a:latin typeface="Calibri" panose="020F0502020204030204" pitchFamily="34" charset="0"/>
                <a:hlinkClick r:id="rId3">
                  <a:extLst>
                    <a:ext uri="{A12FA001-AC4F-418D-AE19-62706E023703}">
                      <ahyp:hlinkClr xmlns:ahyp="http://schemas.microsoft.com/office/drawing/2018/hyperlinkcolor" val="tx"/>
                    </a:ext>
                  </a:extLst>
                </a:hlinkClick>
              </a:rPr>
              <a:t> </a:t>
            </a:r>
            <a:r>
              <a:rPr lang="en-US" sz="800" b="0" i="0" dirty="0">
                <a:solidFill>
                  <a:schemeClr val="bg1"/>
                </a:solidFill>
                <a:effectLst/>
                <a:latin typeface="Calibri" panose="020F0502020204030204" pitchFamily="34" charset="0"/>
              </a:rPr>
              <a:t>. </a:t>
            </a:r>
            <a:r>
              <a:rPr lang="en-US" sz="800" i="1" dirty="0">
                <a:solidFill>
                  <a:schemeClr val="bg1"/>
                </a:solidFill>
                <a:latin typeface="Arial" panose="020B0604020202020204" pitchFamily="34" charset="0"/>
                <a:cs typeface="Arial" panose="020B0604020202020204" pitchFamily="34" charset="0"/>
              </a:rPr>
              <a:t>Accessed March 27. 2023. </a:t>
            </a:r>
          </a:p>
          <a:p>
            <a:pPr algn="r">
              <a:lnSpc>
                <a:spcPct val="120000"/>
              </a:lnSpc>
            </a:pPr>
            <a:r>
              <a:rPr lang="en-US" sz="800" i="1"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https://www.irs.gov/retirement-plans/retirement-plans-faqs-regarding-required-minimum-distributions</a:t>
            </a:r>
            <a:r>
              <a:rPr lang="en-US" sz="800" i="1" dirty="0">
                <a:solidFill>
                  <a:schemeClr val="bg1"/>
                </a:solidFill>
                <a:latin typeface="Arial" panose="020B0604020202020204" pitchFamily="34" charset="0"/>
                <a:cs typeface="Arial" panose="020B0604020202020204" pitchFamily="34" charset="0"/>
              </a:rPr>
              <a:t>.  Accessed December 29. 2022.</a:t>
            </a:r>
          </a:p>
        </p:txBody>
      </p:sp>
      <p:sp>
        <p:nvSpPr>
          <p:cNvPr id="10" name="Content Placeholder 3">
            <a:extLst>
              <a:ext uri="{FF2B5EF4-FFF2-40B4-BE49-F238E27FC236}">
                <a16:creationId xmlns:a16="http://schemas.microsoft.com/office/drawing/2014/main" id="{C2F7E726-2FF8-256C-7B0D-3262920E0502}"/>
              </a:ext>
            </a:extLst>
          </p:cNvPr>
          <p:cNvSpPr>
            <a:spLocks noGrp="1"/>
          </p:cNvSpPr>
          <p:nvPr>
            <p:ph sz="half" idx="2"/>
          </p:nvPr>
        </p:nvSpPr>
        <p:spPr>
          <a:xfrm>
            <a:off x="8059614" y="2853584"/>
            <a:ext cx="4132385" cy="3454793"/>
          </a:xfrm>
        </p:spPr>
        <p:txBody>
          <a:bodyPr>
            <a:normAutofit/>
          </a:bodyPr>
          <a:lstStyle/>
          <a:p>
            <a:pPr marL="0" indent="0">
              <a:lnSpc>
                <a:spcPct val="120000"/>
              </a:lnSpc>
              <a:buClr>
                <a:schemeClr val="accent2"/>
              </a:buClr>
              <a:buNone/>
            </a:pPr>
            <a:r>
              <a:rPr lang="en-US" sz="2400" b="1" dirty="0">
                <a:solidFill>
                  <a:schemeClr val="bg1"/>
                </a:solidFill>
                <a:latin typeface="Arial" panose="020B0604020202020204" pitchFamily="34" charset="0"/>
                <a:cs typeface="Arial" panose="020B0604020202020204" pitchFamily="34" charset="0"/>
              </a:rPr>
              <a:t>Required Withdrawal</a:t>
            </a:r>
          </a:p>
          <a:p>
            <a:pPr marL="223838" lvl="1" indent="0">
              <a:lnSpc>
                <a:spcPct val="120000"/>
              </a:lnSpc>
              <a:buClr>
                <a:schemeClr val="accent2"/>
              </a:buClr>
              <a:buNone/>
            </a:pPr>
            <a:r>
              <a:rPr lang="en-US" dirty="0">
                <a:solidFill>
                  <a:schemeClr val="bg1"/>
                </a:solidFill>
                <a:latin typeface="Arial" panose="020B0604020202020204" pitchFamily="34" charset="0"/>
                <a:cs typeface="Arial" panose="020B0604020202020204" pitchFamily="34" charset="0"/>
              </a:rPr>
              <a:t>Age 73 = 3.77%</a:t>
            </a:r>
          </a:p>
          <a:p>
            <a:pPr marL="223838" lvl="1" indent="0">
              <a:lnSpc>
                <a:spcPct val="120000"/>
              </a:lnSpc>
              <a:buClr>
                <a:schemeClr val="accent2"/>
              </a:buClr>
              <a:buNone/>
            </a:pPr>
            <a:r>
              <a:rPr lang="en-US" dirty="0">
                <a:solidFill>
                  <a:schemeClr val="bg1"/>
                </a:solidFill>
                <a:latin typeface="Arial" panose="020B0604020202020204" pitchFamily="34" charset="0"/>
                <a:cs typeface="Arial" panose="020B0604020202020204" pitchFamily="34" charset="0"/>
              </a:rPr>
              <a:t>Age 80 = 4.95%</a:t>
            </a:r>
          </a:p>
          <a:p>
            <a:pPr marL="223838" lvl="1" indent="0">
              <a:lnSpc>
                <a:spcPct val="120000"/>
              </a:lnSpc>
              <a:buClr>
                <a:schemeClr val="accent2"/>
              </a:buClr>
              <a:buNone/>
            </a:pPr>
            <a:r>
              <a:rPr lang="en-US" dirty="0">
                <a:solidFill>
                  <a:schemeClr val="bg1"/>
                </a:solidFill>
                <a:latin typeface="Arial" panose="020B0604020202020204" pitchFamily="34" charset="0"/>
                <a:cs typeface="Arial" panose="020B0604020202020204" pitchFamily="34" charset="0"/>
              </a:rPr>
              <a:t>Age 90 = 8.20%</a:t>
            </a:r>
          </a:p>
          <a:p>
            <a:endParaRPr lang="en-US" dirty="0"/>
          </a:p>
        </p:txBody>
      </p:sp>
    </p:spTree>
    <p:extLst>
      <p:ext uri="{BB962C8B-B14F-4D97-AF65-F5344CB8AC3E}">
        <p14:creationId xmlns:p14="http://schemas.microsoft.com/office/powerpoint/2010/main" val="3260329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94FC-D2DE-4E48-21D2-63F224CD979C}"/>
              </a:ext>
            </a:extLst>
          </p:cNvPr>
          <p:cNvSpPr>
            <a:spLocks noGrp="1"/>
          </p:cNvSpPr>
          <p:nvPr>
            <p:ph type="title"/>
          </p:nvPr>
        </p:nvSpPr>
        <p:spPr>
          <a:xfrm>
            <a:off x="379938" y="701243"/>
            <a:ext cx="11518985" cy="1031631"/>
          </a:xfrm>
        </p:spPr>
        <p:txBody>
          <a:bodyPr>
            <a:noAutofit/>
          </a:bodyPr>
          <a:lstStyle/>
          <a:p>
            <a:pPr algn="ctr"/>
            <a:r>
              <a:rPr lang="en-US" sz="5000" dirty="0">
                <a:latin typeface="Arial Black" panose="020B0604020202020204" pitchFamily="34" charset="0"/>
                <a:cs typeface="Arial Black" panose="020B0604020202020204" pitchFamily="34" charset="0"/>
              </a:rPr>
              <a:t>WHERE DO YOU THINK TAX RATES ARE GOING?</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8" name="TextBox 7">
            <a:extLst>
              <a:ext uri="{FF2B5EF4-FFF2-40B4-BE49-F238E27FC236}">
                <a16:creationId xmlns:a16="http://schemas.microsoft.com/office/drawing/2014/main" id="{3CEF8E84-9C30-A9A1-1AAD-F47BF7DF7037}"/>
              </a:ext>
            </a:extLst>
          </p:cNvPr>
          <p:cNvSpPr txBox="1"/>
          <p:nvPr/>
        </p:nvSpPr>
        <p:spPr>
          <a:xfrm>
            <a:off x="3168234" y="2325388"/>
            <a:ext cx="2688335" cy="630942"/>
          </a:xfrm>
          <a:prstGeom prst="rect">
            <a:avLst/>
          </a:prstGeom>
          <a:noFill/>
        </p:spPr>
        <p:txBody>
          <a:bodyPr wrap="square" rtlCol="0">
            <a:spAutoFit/>
          </a:bodyPr>
          <a:lstStyle/>
          <a:p>
            <a:pPr algn="ctr">
              <a:lnSpc>
                <a:spcPts val="4219"/>
              </a:lnSpc>
              <a:tabLst>
                <a:tab pos="35719" algn="l"/>
                <a:tab pos="1309688" algn="l"/>
              </a:tabLst>
            </a:pPr>
            <a:r>
              <a:rPr lang="en-US" altLang="zh-CN" sz="3600" b="1" dirty="0">
                <a:solidFill>
                  <a:schemeClr val="bg1"/>
                </a:solidFill>
                <a:latin typeface="Arial Black" panose="020B0604020202020204" pitchFamily="34" charset="0"/>
                <a:cs typeface="Arial Black" panose="020B0604020202020204" pitchFamily="34" charset="0"/>
              </a:rPr>
              <a:t>LOWER?</a:t>
            </a:r>
          </a:p>
        </p:txBody>
      </p:sp>
      <p:sp>
        <p:nvSpPr>
          <p:cNvPr id="9" name="TextBox 8">
            <a:extLst>
              <a:ext uri="{FF2B5EF4-FFF2-40B4-BE49-F238E27FC236}">
                <a16:creationId xmlns:a16="http://schemas.microsoft.com/office/drawing/2014/main" id="{D865A8F0-CDC0-3302-D2D5-0784169E981F}"/>
              </a:ext>
            </a:extLst>
          </p:cNvPr>
          <p:cNvSpPr txBox="1"/>
          <p:nvPr/>
        </p:nvSpPr>
        <p:spPr>
          <a:xfrm>
            <a:off x="6244115" y="2323528"/>
            <a:ext cx="2378568" cy="632802"/>
          </a:xfrm>
          <a:prstGeom prst="rect">
            <a:avLst/>
          </a:prstGeom>
          <a:noFill/>
        </p:spPr>
        <p:txBody>
          <a:bodyPr wrap="square" rtlCol="0">
            <a:spAutoFit/>
          </a:bodyPr>
          <a:lstStyle/>
          <a:p>
            <a:pPr algn="ctr">
              <a:lnSpc>
                <a:spcPts val="4219"/>
              </a:lnSpc>
              <a:tabLst>
                <a:tab pos="35719" algn="l"/>
                <a:tab pos="1309688" algn="l"/>
              </a:tabLst>
            </a:pPr>
            <a:r>
              <a:rPr lang="en-US" altLang="zh-CN" sz="3600" b="1" dirty="0">
                <a:solidFill>
                  <a:schemeClr val="accent1"/>
                </a:solidFill>
                <a:latin typeface="Arial Black" panose="020B0604020202020204" pitchFamily="34" charset="0"/>
                <a:cs typeface="Arial Black" panose="020B0604020202020204" pitchFamily="34" charset="0"/>
              </a:rPr>
              <a:t>HIGHER?</a:t>
            </a:r>
          </a:p>
        </p:txBody>
      </p:sp>
      <p:sp>
        <p:nvSpPr>
          <p:cNvPr id="10" name="Arrow: Up 2">
            <a:extLst>
              <a:ext uri="{FF2B5EF4-FFF2-40B4-BE49-F238E27FC236}">
                <a16:creationId xmlns:a16="http://schemas.microsoft.com/office/drawing/2014/main" id="{47CF9A65-436C-04A2-1D25-F1F40B44C0FD}"/>
              </a:ext>
            </a:extLst>
          </p:cNvPr>
          <p:cNvSpPr/>
          <p:nvPr/>
        </p:nvSpPr>
        <p:spPr>
          <a:xfrm rot="10800000">
            <a:off x="3090457" y="3058380"/>
            <a:ext cx="2843891" cy="2903402"/>
          </a:xfrm>
          <a:prstGeom prst="upArrow">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aseline="-25000" dirty="0"/>
          </a:p>
        </p:txBody>
      </p:sp>
      <p:sp>
        <p:nvSpPr>
          <p:cNvPr id="11" name="Arrow: Up 22">
            <a:extLst>
              <a:ext uri="{FF2B5EF4-FFF2-40B4-BE49-F238E27FC236}">
                <a16:creationId xmlns:a16="http://schemas.microsoft.com/office/drawing/2014/main" id="{E1C4AC3B-0F02-95F9-DC45-D2E03526CC27}"/>
              </a:ext>
            </a:extLst>
          </p:cNvPr>
          <p:cNvSpPr/>
          <p:nvPr/>
        </p:nvSpPr>
        <p:spPr>
          <a:xfrm>
            <a:off x="5934348" y="3058381"/>
            <a:ext cx="2843891" cy="2903402"/>
          </a:xfrm>
          <a:prstGeom prst="up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10655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50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par>
                                <p:cTn id="12" presetID="2" presetClass="entr" presetSubtype="4"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additive="base">
                                        <p:cTn id="14" dur="500" fill="hold"/>
                                        <p:tgtEl>
                                          <p:spTgt spid="11"/>
                                        </p:tgtEl>
                                        <p:attrNameLst>
                                          <p:attrName>ppt_x</p:attrName>
                                        </p:attrNameLst>
                                      </p:cBhvr>
                                      <p:tavLst>
                                        <p:tav tm="0">
                                          <p:val>
                                            <p:strVal val="#ppt_x"/>
                                          </p:val>
                                        </p:tav>
                                        <p:tav tm="100000">
                                          <p:val>
                                            <p:strVal val="#ppt_x"/>
                                          </p:val>
                                        </p:tav>
                                      </p:tavLst>
                                    </p:anim>
                                    <p:anim calcmode="lin" valueType="num">
                                      <p:cBhvr additive="base">
                                        <p:cTn id="15" dur="500" fill="hold"/>
                                        <p:tgtEl>
                                          <p:spTgt spid="11"/>
                                        </p:tgtEl>
                                        <p:attrNameLst>
                                          <p:attrName>ppt_y</p:attrName>
                                        </p:attrNameLst>
                                      </p:cBhvr>
                                      <p:tavLst>
                                        <p:tav tm="0">
                                          <p:val>
                                            <p:strVal val="1+#ppt_h/2"/>
                                          </p:val>
                                        </p:tav>
                                        <p:tav tm="100000">
                                          <p:val>
                                            <p:strVal val="#ppt_y"/>
                                          </p:val>
                                        </p:tav>
                                      </p:tavLst>
                                    </p:anim>
                                  </p:childTnLst>
                                </p:cTn>
                              </p:par>
                              <p:par>
                                <p:cTn id="16" presetID="10" presetClass="entr" presetSubtype="0" fill="hold" grpId="0" nodeType="withEffect">
                                  <p:stCondLst>
                                    <p:cond delay="50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animBg="1"/>
      <p:bldP spid="11"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C3786906-4454-2C48-9CB6-F27775941AF1}"/>
              </a:ext>
            </a:extLst>
          </p:cNvPr>
          <p:cNvGrpSpPr/>
          <p:nvPr/>
        </p:nvGrpSpPr>
        <p:grpSpPr>
          <a:xfrm>
            <a:off x="414147" y="1911366"/>
            <a:ext cx="3710542" cy="3958244"/>
            <a:chOff x="414147" y="1469543"/>
            <a:chExt cx="3710542" cy="3958244"/>
          </a:xfrm>
        </p:grpSpPr>
        <p:sp>
          <p:nvSpPr>
            <p:cNvPr id="9" name="TextBox 8">
              <a:extLst>
                <a:ext uri="{FF2B5EF4-FFF2-40B4-BE49-F238E27FC236}">
                  <a16:creationId xmlns:a16="http://schemas.microsoft.com/office/drawing/2014/main" id="{3CCA270A-3CF3-17F7-E49E-52EBDC8AC4FD}"/>
                </a:ext>
              </a:extLst>
            </p:cNvPr>
            <p:cNvSpPr txBox="1"/>
            <p:nvPr/>
          </p:nvSpPr>
          <p:spPr>
            <a:xfrm>
              <a:off x="554513" y="2795106"/>
              <a:ext cx="3449046" cy="1600438"/>
            </a:xfrm>
            <a:prstGeom prst="rect">
              <a:avLst/>
            </a:prstGeom>
            <a:noFill/>
            <a:ln>
              <a:noFill/>
            </a:ln>
          </p:spPr>
          <p:txBody>
            <a:bodyPr wrap="square" rtlCol="0">
              <a:spAutoFit/>
            </a:bodyPr>
            <a:lstStyle/>
            <a:p>
              <a:pPr algn="ctr"/>
              <a:r>
                <a:rPr lang="en-US" sz="2000" b="1" dirty="0">
                  <a:solidFill>
                    <a:schemeClr val="accent1"/>
                  </a:solidFill>
                  <a:latin typeface="Arial" panose="020B0604020202020204" pitchFamily="34" charset="0"/>
                  <a:cs typeface="Arial" panose="020B0604020202020204" pitchFamily="34" charset="0"/>
                </a:rPr>
                <a:t>DO NOTHING</a:t>
              </a:r>
            </a:p>
            <a:p>
              <a:pPr algn="ctr"/>
              <a:r>
                <a:rPr lang="en-US" sz="2000" b="1" dirty="0">
                  <a:solidFill>
                    <a:srgbClr val="C02036"/>
                  </a:solidFill>
                  <a:latin typeface="Times" pitchFamily="2" charset="0"/>
                </a:rPr>
                <a:t> </a:t>
              </a:r>
              <a:br>
                <a:rPr lang="en-US" sz="2000" b="1" dirty="0">
                  <a:solidFill>
                    <a:schemeClr val="bg1"/>
                  </a:solidFill>
                  <a:latin typeface="Times" pitchFamily="2" charset="0"/>
                </a:rPr>
              </a:br>
              <a:r>
                <a:rPr lang="en-US" sz="2000" dirty="0">
                  <a:solidFill>
                    <a:schemeClr val="bg1"/>
                  </a:solidFill>
                  <a:latin typeface="Arial" panose="020B0604020202020204" pitchFamily="34" charset="0"/>
                  <a:cs typeface="Arial" panose="020B0604020202020204" pitchFamily="34" charset="0"/>
                </a:rPr>
                <a:t>Continue to defer and pay unknown taxes later</a:t>
              </a:r>
            </a:p>
            <a:p>
              <a:endParaRPr lang="en-US" dirty="0"/>
            </a:p>
          </p:txBody>
        </p:sp>
        <p:sp>
          <p:nvSpPr>
            <p:cNvPr id="11" name="TextBox 10">
              <a:extLst>
                <a:ext uri="{FF2B5EF4-FFF2-40B4-BE49-F238E27FC236}">
                  <a16:creationId xmlns:a16="http://schemas.microsoft.com/office/drawing/2014/main" id="{13C0A5FC-89C8-B311-643A-F726CB5910E9}"/>
                </a:ext>
              </a:extLst>
            </p:cNvPr>
            <p:cNvSpPr txBox="1"/>
            <p:nvPr/>
          </p:nvSpPr>
          <p:spPr>
            <a:xfrm>
              <a:off x="1492671" y="1687109"/>
              <a:ext cx="1572730" cy="1107997"/>
            </a:xfrm>
            <a:prstGeom prst="rect">
              <a:avLst/>
            </a:prstGeom>
            <a:noFill/>
            <a:ln>
              <a:noFill/>
            </a:ln>
          </p:spPr>
          <p:txBody>
            <a:bodyPr wrap="square" rtlCol="0">
              <a:spAutoFit/>
            </a:bodyPr>
            <a:lstStyle/>
            <a:p>
              <a:pPr algn="ctr"/>
              <a:r>
                <a:rPr lang="en-US" sz="6600" b="1" dirty="0">
                  <a:solidFill>
                    <a:schemeClr val="bg1"/>
                  </a:solidFill>
                  <a:latin typeface="Arial" panose="020B0604020202020204" pitchFamily="34" charset="0"/>
                  <a:cs typeface="Arial" panose="020B0604020202020204" pitchFamily="34" charset="0"/>
                </a:rPr>
                <a:t>1</a:t>
              </a:r>
            </a:p>
          </p:txBody>
        </p:sp>
        <p:sp>
          <p:nvSpPr>
            <p:cNvPr id="12" name="Rectangle 11">
              <a:extLst>
                <a:ext uri="{FF2B5EF4-FFF2-40B4-BE49-F238E27FC236}">
                  <a16:creationId xmlns:a16="http://schemas.microsoft.com/office/drawing/2014/main" id="{48105540-DACC-2D1F-A57F-4969C58B7BB6}"/>
                </a:ext>
              </a:extLst>
            </p:cNvPr>
            <p:cNvSpPr/>
            <p:nvPr/>
          </p:nvSpPr>
          <p:spPr>
            <a:xfrm>
              <a:off x="414147" y="1469543"/>
              <a:ext cx="3710542" cy="3958244"/>
            </a:xfrm>
            <a:prstGeom prst="rect">
              <a:avLst/>
            </a:prstGeom>
            <a:no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3" name="Group 12">
            <a:extLst>
              <a:ext uri="{FF2B5EF4-FFF2-40B4-BE49-F238E27FC236}">
                <a16:creationId xmlns:a16="http://schemas.microsoft.com/office/drawing/2014/main" id="{1C76F86A-EB6E-AB27-DA20-BA37969D787E}"/>
              </a:ext>
            </a:extLst>
          </p:cNvPr>
          <p:cNvGrpSpPr/>
          <p:nvPr/>
        </p:nvGrpSpPr>
        <p:grpSpPr>
          <a:xfrm>
            <a:off x="4240728" y="1911365"/>
            <a:ext cx="3710542" cy="3958243"/>
            <a:chOff x="4240728" y="1469542"/>
            <a:chExt cx="3710542" cy="3958243"/>
          </a:xfrm>
          <a:noFill/>
        </p:grpSpPr>
        <p:sp>
          <p:nvSpPr>
            <p:cNvPr id="14" name="Rectangle 13">
              <a:extLst>
                <a:ext uri="{FF2B5EF4-FFF2-40B4-BE49-F238E27FC236}">
                  <a16:creationId xmlns:a16="http://schemas.microsoft.com/office/drawing/2014/main" id="{53378609-48B8-07E0-88A7-7C7D14A0F31E}"/>
                </a:ext>
              </a:extLst>
            </p:cNvPr>
            <p:cNvSpPr/>
            <p:nvPr/>
          </p:nvSpPr>
          <p:spPr>
            <a:xfrm>
              <a:off x="4240728" y="1469542"/>
              <a:ext cx="3710542" cy="3958243"/>
            </a:xfrm>
            <a:prstGeom prst="rect">
              <a:avLst/>
            </a:prstGeom>
            <a:grp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049397FD-42A4-D154-E214-F6F3296CF13B}"/>
                </a:ext>
              </a:extLst>
            </p:cNvPr>
            <p:cNvSpPr txBox="1"/>
            <p:nvPr/>
          </p:nvSpPr>
          <p:spPr>
            <a:xfrm>
              <a:off x="4361859" y="2766483"/>
              <a:ext cx="3473967" cy="1292662"/>
            </a:xfrm>
            <a:prstGeom prst="rect">
              <a:avLst/>
            </a:prstGeom>
            <a:grpFill/>
            <a:ln>
              <a:noFill/>
            </a:ln>
          </p:spPr>
          <p:txBody>
            <a:bodyPr wrap="square" rtlCol="0">
              <a:spAutoFit/>
            </a:bodyPr>
            <a:lstStyle/>
            <a:p>
              <a:pPr marL="0" lvl="1" algn="ctr"/>
              <a:r>
                <a:rPr lang="en-US" sz="2000" b="1" dirty="0">
                  <a:solidFill>
                    <a:schemeClr val="accent1"/>
                  </a:solidFill>
                  <a:latin typeface="Arial" panose="020B0604020202020204" pitchFamily="34" charset="0"/>
                  <a:cs typeface="Arial" panose="020B0604020202020204" pitchFamily="34" charset="0"/>
                </a:rPr>
                <a:t>PAY TAXES NOW </a:t>
              </a:r>
            </a:p>
            <a:p>
              <a:pPr marL="0" lvl="1" algn="ctr"/>
              <a:endParaRPr lang="en-US" sz="2000" b="1" dirty="0">
                <a:solidFill>
                  <a:srgbClr val="C02036"/>
                </a:solidFill>
                <a:latin typeface="Times" pitchFamily="2" charset="0"/>
              </a:endParaRPr>
            </a:p>
            <a:p>
              <a:pPr marL="0" lvl="1" algn="ctr"/>
              <a:r>
                <a:rPr lang="en-US" sz="2000" dirty="0">
                  <a:solidFill>
                    <a:schemeClr val="bg1"/>
                  </a:solidFill>
                  <a:latin typeface="Arial" panose="020B0604020202020204" pitchFamily="34" charset="0"/>
                  <a:cs typeface="Arial" panose="020B0604020202020204" pitchFamily="34" charset="0"/>
                </a:rPr>
                <a:t>Known rates vs unknown</a:t>
              </a:r>
            </a:p>
            <a:p>
              <a:endParaRPr lang="en-US" dirty="0"/>
            </a:p>
          </p:txBody>
        </p:sp>
        <p:sp>
          <p:nvSpPr>
            <p:cNvPr id="16" name="TextBox 15">
              <a:extLst>
                <a:ext uri="{FF2B5EF4-FFF2-40B4-BE49-F238E27FC236}">
                  <a16:creationId xmlns:a16="http://schemas.microsoft.com/office/drawing/2014/main" id="{01D2FCC2-FB89-6CBB-C3A6-8C41B373AC8E}"/>
                </a:ext>
              </a:extLst>
            </p:cNvPr>
            <p:cNvSpPr txBox="1"/>
            <p:nvPr/>
          </p:nvSpPr>
          <p:spPr>
            <a:xfrm>
              <a:off x="5306526" y="1660277"/>
              <a:ext cx="1550795" cy="1107996"/>
            </a:xfrm>
            <a:prstGeom prst="rect">
              <a:avLst/>
            </a:prstGeom>
            <a:grpFill/>
            <a:ln>
              <a:noFill/>
            </a:ln>
          </p:spPr>
          <p:txBody>
            <a:bodyPr wrap="square" rtlCol="0">
              <a:spAutoFit/>
            </a:bodyPr>
            <a:lstStyle/>
            <a:p>
              <a:pPr algn="ctr"/>
              <a:r>
                <a:rPr lang="en-US" sz="6600" b="1" dirty="0">
                  <a:solidFill>
                    <a:schemeClr val="bg1"/>
                  </a:solidFill>
                  <a:latin typeface="Arial" panose="020B0604020202020204" pitchFamily="34" charset="0"/>
                  <a:cs typeface="Arial" panose="020B0604020202020204" pitchFamily="34" charset="0"/>
                </a:rPr>
                <a:t>2</a:t>
              </a:r>
            </a:p>
          </p:txBody>
        </p:sp>
      </p:grpSp>
      <p:grpSp>
        <p:nvGrpSpPr>
          <p:cNvPr id="17" name="Group 16">
            <a:extLst>
              <a:ext uri="{FF2B5EF4-FFF2-40B4-BE49-F238E27FC236}">
                <a16:creationId xmlns:a16="http://schemas.microsoft.com/office/drawing/2014/main" id="{18EC7EFD-EEDD-AC96-02E2-C2B2DA6E965A}"/>
              </a:ext>
            </a:extLst>
          </p:cNvPr>
          <p:cNvGrpSpPr/>
          <p:nvPr/>
        </p:nvGrpSpPr>
        <p:grpSpPr>
          <a:xfrm>
            <a:off x="8067311" y="1911365"/>
            <a:ext cx="3842957" cy="3958243"/>
            <a:chOff x="8349043" y="1843637"/>
            <a:chExt cx="2860824" cy="4147588"/>
          </a:xfrm>
          <a:noFill/>
        </p:grpSpPr>
        <p:sp>
          <p:nvSpPr>
            <p:cNvPr id="18" name="Rectangle 17">
              <a:extLst>
                <a:ext uri="{FF2B5EF4-FFF2-40B4-BE49-F238E27FC236}">
                  <a16:creationId xmlns:a16="http://schemas.microsoft.com/office/drawing/2014/main" id="{6E51C9CB-7A37-97B5-E9C4-E041EFD80CC8}"/>
                </a:ext>
              </a:extLst>
            </p:cNvPr>
            <p:cNvSpPr/>
            <p:nvPr/>
          </p:nvSpPr>
          <p:spPr>
            <a:xfrm>
              <a:off x="8349043" y="1843637"/>
              <a:ext cx="2860824" cy="4147588"/>
            </a:xfrm>
            <a:prstGeom prst="rect">
              <a:avLst/>
            </a:prstGeom>
            <a:grp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extBox 18">
              <a:extLst>
                <a:ext uri="{FF2B5EF4-FFF2-40B4-BE49-F238E27FC236}">
                  <a16:creationId xmlns:a16="http://schemas.microsoft.com/office/drawing/2014/main" id="{47C50E6C-043F-E9AB-567D-E95EE3634684}"/>
                </a:ext>
              </a:extLst>
            </p:cNvPr>
            <p:cNvSpPr txBox="1"/>
            <p:nvPr/>
          </p:nvSpPr>
          <p:spPr>
            <a:xfrm>
              <a:off x="8430979" y="3194509"/>
              <a:ext cx="2705618" cy="741748"/>
            </a:xfrm>
            <a:prstGeom prst="rect">
              <a:avLst/>
            </a:prstGeom>
            <a:grpFill/>
            <a:ln>
              <a:noFill/>
            </a:ln>
          </p:spPr>
          <p:txBody>
            <a:bodyPr wrap="square" rtlCol="0">
              <a:spAutoFit/>
            </a:bodyPr>
            <a:lstStyle/>
            <a:p>
              <a:pPr marL="0" lvl="1" algn="ctr"/>
              <a:r>
                <a:rPr lang="en-US" sz="2000" b="1" dirty="0">
                  <a:solidFill>
                    <a:schemeClr val="accent1"/>
                  </a:solidFill>
                  <a:latin typeface="Arial" panose="020B0604020202020204" pitchFamily="34" charset="0"/>
                  <a:cs typeface="Arial" panose="020B0604020202020204" pitchFamily="34" charset="0"/>
                </a:rPr>
                <a:t>TAX EFFICIENT </a:t>
              </a:r>
              <a:br>
                <a:rPr lang="en-US" sz="2000" b="1" dirty="0">
                  <a:solidFill>
                    <a:schemeClr val="accent1"/>
                  </a:solidFill>
                  <a:latin typeface="Arial" panose="020B0604020202020204" pitchFamily="34" charset="0"/>
                  <a:cs typeface="Arial" panose="020B0604020202020204" pitchFamily="34" charset="0"/>
                </a:rPr>
              </a:br>
              <a:r>
                <a:rPr lang="en-US" sz="2000" b="1" dirty="0">
                  <a:solidFill>
                    <a:schemeClr val="accent1"/>
                  </a:solidFill>
                  <a:latin typeface="Arial" panose="020B0604020202020204" pitchFamily="34" charset="0"/>
                  <a:cs typeface="Arial" panose="020B0604020202020204" pitchFamily="34" charset="0"/>
                </a:rPr>
                <a:t>PLANNING OPTIONS</a:t>
              </a:r>
            </a:p>
          </p:txBody>
        </p:sp>
        <p:sp>
          <p:nvSpPr>
            <p:cNvPr id="20" name="TextBox 19">
              <a:extLst>
                <a:ext uri="{FF2B5EF4-FFF2-40B4-BE49-F238E27FC236}">
                  <a16:creationId xmlns:a16="http://schemas.microsoft.com/office/drawing/2014/main" id="{DF15503E-CED1-44A0-4CE7-86806E9D715A}"/>
                </a:ext>
              </a:extLst>
            </p:cNvPr>
            <p:cNvSpPr txBox="1"/>
            <p:nvPr/>
          </p:nvSpPr>
          <p:spPr>
            <a:xfrm>
              <a:off x="8430979" y="3855672"/>
              <a:ext cx="2705618" cy="2031745"/>
            </a:xfrm>
            <a:prstGeom prst="rect">
              <a:avLst/>
            </a:prstGeom>
            <a:grpFill/>
            <a:ln>
              <a:noFill/>
            </a:ln>
          </p:spPr>
          <p:txBody>
            <a:bodyPr wrap="square" rtlCol="0">
              <a:spAutoFit/>
            </a:bodyPr>
            <a:lstStyle/>
            <a:p>
              <a:pPr marL="285750" lvl="1" indent="-28575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Contribute to Roth</a:t>
              </a:r>
            </a:p>
            <a:p>
              <a:pPr marL="285750" lvl="1" indent="-28575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Covert traditional IRA to </a:t>
              </a:r>
              <a:br>
                <a:rPr lang="en-US" sz="2000" dirty="0">
                  <a:solidFill>
                    <a:schemeClr val="bg1"/>
                  </a:solidFill>
                  <a:latin typeface="Arial" panose="020B0604020202020204" pitchFamily="34" charset="0"/>
                  <a:cs typeface="Arial" panose="020B0604020202020204" pitchFamily="34" charset="0"/>
                </a:rPr>
              </a:br>
              <a:r>
                <a:rPr lang="en-US" sz="2000" dirty="0">
                  <a:solidFill>
                    <a:schemeClr val="bg1"/>
                  </a:solidFill>
                  <a:latin typeface="Arial" panose="020B0604020202020204" pitchFamily="34" charset="0"/>
                  <a:cs typeface="Arial" panose="020B0604020202020204" pitchFamily="34" charset="0"/>
                </a:rPr>
                <a:t>Roth IRA</a:t>
              </a:r>
            </a:p>
            <a:p>
              <a:pPr marL="285750" lvl="1" indent="-28575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Take advantage of Living Benefits plans</a:t>
              </a:r>
            </a:p>
            <a:p>
              <a:pPr marL="285750" lvl="1" indent="-28575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Tax Code Section 7702</a:t>
              </a:r>
            </a:p>
          </p:txBody>
        </p:sp>
        <p:sp>
          <p:nvSpPr>
            <p:cNvPr id="21" name="TextBox 20">
              <a:extLst>
                <a:ext uri="{FF2B5EF4-FFF2-40B4-BE49-F238E27FC236}">
                  <a16:creationId xmlns:a16="http://schemas.microsoft.com/office/drawing/2014/main" id="{22A15FA5-CBA4-75F5-AF2A-45DFA4E7B112}"/>
                </a:ext>
              </a:extLst>
            </p:cNvPr>
            <p:cNvSpPr txBox="1"/>
            <p:nvPr/>
          </p:nvSpPr>
          <p:spPr>
            <a:xfrm>
              <a:off x="9152438" y="2035387"/>
              <a:ext cx="1254033" cy="1160998"/>
            </a:xfrm>
            <a:prstGeom prst="rect">
              <a:avLst/>
            </a:prstGeom>
            <a:grpFill/>
            <a:ln>
              <a:noFill/>
            </a:ln>
          </p:spPr>
          <p:txBody>
            <a:bodyPr wrap="square" rtlCol="0">
              <a:spAutoFit/>
            </a:bodyPr>
            <a:lstStyle/>
            <a:p>
              <a:pPr algn="ctr"/>
              <a:r>
                <a:rPr lang="en-US" sz="6600" b="1" dirty="0">
                  <a:solidFill>
                    <a:schemeClr val="bg1"/>
                  </a:solidFill>
                  <a:latin typeface="Arial" panose="020B0604020202020204" pitchFamily="34" charset="0"/>
                  <a:cs typeface="Arial" panose="020B0604020202020204" pitchFamily="34" charset="0"/>
                </a:rPr>
                <a:t>3</a:t>
              </a:r>
            </a:p>
          </p:txBody>
        </p:sp>
      </p:grpSp>
      <p:sp>
        <p:nvSpPr>
          <p:cNvPr id="25" name="Title 1">
            <a:extLst>
              <a:ext uri="{FF2B5EF4-FFF2-40B4-BE49-F238E27FC236}">
                <a16:creationId xmlns:a16="http://schemas.microsoft.com/office/drawing/2014/main" id="{82B0A98E-E87F-994F-45C3-D2D1C07AE1F1}"/>
              </a:ext>
            </a:extLst>
          </p:cNvPr>
          <p:cNvSpPr txBox="1">
            <a:spLocks/>
          </p:cNvSpPr>
          <p:nvPr/>
        </p:nvSpPr>
        <p:spPr>
          <a:xfrm>
            <a:off x="379938" y="701243"/>
            <a:ext cx="11518985" cy="103163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WHAT ARE OUR OPTIONS?</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6" name="Rectangle 5">
            <a:extLst>
              <a:ext uri="{FF2B5EF4-FFF2-40B4-BE49-F238E27FC236}">
                <a16:creationId xmlns:a16="http://schemas.microsoft.com/office/drawing/2014/main" id="{02353A6A-EA0C-C381-76C9-88212BDDD889}"/>
              </a:ext>
            </a:extLst>
          </p:cNvPr>
          <p:cNvSpPr/>
          <p:nvPr/>
        </p:nvSpPr>
        <p:spPr>
          <a:xfrm>
            <a:off x="-62185" y="6362659"/>
            <a:ext cx="12316368" cy="4571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92367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DD1D1C-29CC-0989-DAF7-F05455946BEF}"/>
              </a:ext>
            </a:extLst>
          </p:cNvPr>
          <p:cNvSpPr>
            <a:spLocks noGrp="1"/>
          </p:cNvSpPr>
          <p:nvPr>
            <p:ph type="title"/>
          </p:nvPr>
        </p:nvSpPr>
        <p:spPr>
          <a:xfrm>
            <a:off x="838200" y="989185"/>
            <a:ext cx="10515600" cy="1325563"/>
          </a:xfrm>
        </p:spPr>
        <p:txBody>
          <a:bodyPr>
            <a:normAutofit/>
          </a:bodyPr>
          <a:lstStyle/>
          <a:p>
            <a:r>
              <a:rPr lang="en-US" sz="5000" spc="-150" dirty="0">
                <a:latin typeface="Arial Black" panose="020B0604020202020204" pitchFamily="34" charset="0"/>
                <a:cs typeface="Arial Black" panose="020B0604020202020204" pitchFamily="34" charset="0"/>
              </a:rPr>
              <a:t>CONVERTING TO A ROTH IRA</a:t>
            </a:r>
            <a:endParaRPr lang="en-US" sz="5000" dirty="0">
              <a:latin typeface="Arial Black" panose="020B0604020202020204" pitchFamily="34" charset="0"/>
              <a:cs typeface="Arial Black" panose="020B0604020202020204" pitchFamily="34" charset="0"/>
            </a:endParaRPr>
          </a:p>
        </p:txBody>
      </p:sp>
      <p:sp>
        <p:nvSpPr>
          <p:cNvPr id="6" name="Content Placeholder 2">
            <a:extLst>
              <a:ext uri="{FF2B5EF4-FFF2-40B4-BE49-F238E27FC236}">
                <a16:creationId xmlns:a16="http://schemas.microsoft.com/office/drawing/2014/main" id="{DC3E6F73-4506-E2B5-8326-4619EC524053}"/>
              </a:ext>
            </a:extLst>
          </p:cNvPr>
          <p:cNvSpPr>
            <a:spLocks noGrp="1"/>
          </p:cNvSpPr>
          <p:nvPr>
            <p:ph sz="half" idx="1"/>
          </p:nvPr>
        </p:nvSpPr>
        <p:spPr>
          <a:xfrm>
            <a:off x="838200" y="2504466"/>
            <a:ext cx="10040815" cy="3032630"/>
          </a:xfrm>
        </p:spPr>
        <p:txBody>
          <a:bodyPr>
            <a:normAutofit fontScale="92500"/>
          </a:bodyPr>
          <a:lstStyle/>
          <a:p>
            <a:pPr marL="342900" lvl="1" indent="-342900" algn="l">
              <a:lnSpc>
                <a:spcPct val="150000"/>
              </a:lnSpc>
              <a:spcBef>
                <a:spcPts val="0"/>
              </a:spcBef>
              <a:buClr>
                <a:schemeClr val="accent1"/>
              </a:buClr>
              <a:buFont typeface="Wingdings" pitchFamily="2" charset="2"/>
              <a:buChar char="§"/>
            </a:pPr>
            <a:r>
              <a:rPr lang="en-US" dirty="0">
                <a:latin typeface="Arial" panose="020B0604020202020204" pitchFamily="34" charset="0"/>
                <a:cs typeface="Arial" panose="020B0604020202020204" pitchFamily="34" charset="0"/>
              </a:rPr>
              <a:t>Roth conversions may provide a hedge against future tax rate conversions</a:t>
            </a:r>
          </a:p>
          <a:p>
            <a:pPr marL="342900" lvl="1" indent="-342900" algn="l">
              <a:lnSpc>
                <a:spcPct val="150000"/>
              </a:lnSpc>
              <a:spcBef>
                <a:spcPts val="0"/>
              </a:spcBef>
              <a:buClr>
                <a:schemeClr val="accent1"/>
              </a:buClr>
              <a:buFont typeface="Wingdings" pitchFamily="2" charset="2"/>
              <a:buChar char="§"/>
            </a:pPr>
            <a:r>
              <a:rPr lang="en-US" dirty="0">
                <a:latin typeface="Arial" panose="020B0604020202020204" pitchFamily="34" charset="0"/>
                <a:cs typeface="Arial" panose="020B0604020202020204" pitchFamily="34" charset="0"/>
              </a:rPr>
              <a:t>Taxes are a major concern for retirees</a:t>
            </a:r>
          </a:p>
          <a:p>
            <a:pPr marL="342900" lvl="1" indent="-342900" algn="l">
              <a:lnSpc>
                <a:spcPct val="150000"/>
              </a:lnSpc>
              <a:spcBef>
                <a:spcPts val="0"/>
              </a:spcBef>
              <a:buClr>
                <a:schemeClr val="accent1"/>
              </a:buClr>
              <a:buFont typeface="Wingdings" pitchFamily="2" charset="2"/>
              <a:buChar char="§"/>
            </a:pPr>
            <a:r>
              <a:rPr lang="en-US" dirty="0">
                <a:latin typeface="Arial" panose="020B0604020202020204" pitchFamily="34" charset="0"/>
                <a:cs typeface="Arial" panose="020B0604020202020204" pitchFamily="34" charset="0"/>
              </a:rPr>
              <a:t>Roth conversions allow you to pay taxes at today’s rate</a:t>
            </a:r>
          </a:p>
          <a:p>
            <a:pPr marL="342900" lvl="1" indent="-342900" algn="l">
              <a:lnSpc>
                <a:spcPct val="150000"/>
              </a:lnSpc>
              <a:spcBef>
                <a:spcPts val="0"/>
              </a:spcBef>
              <a:buClr>
                <a:schemeClr val="accent1"/>
              </a:buClr>
              <a:buFont typeface="Wingdings" pitchFamily="2" charset="2"/>
              <a:buChar char="§"/>
            </a:pPr>
            <a:r>
              <a:rPr lang="en-US" dirty="0">
                <a:latin typeface="Arial" panose="020B0604020202020204" pitchFamily="34" charset="0"/>
                <a:cs typeface="Arial" panose="020B0604020202020204" pitchFamily="34" charset="0"/>
              </a:rPr>
              <a:t>No income tax is due on future earnings or withdrawals</a:t>
            </a:r>
          </a:p>
          <a:p>
            <a:pPr marL="342900" lvl="1" indent="-342900" algn="l">
              <a:lnSpc>
                <a:spcPct val="150000"/>
              </a:lnSpc>
              <a:spcBef>
                <a:spcPts val="0"/>
              </a:spcBef>
              <a:buClr>
                <a:schemeClr val="accent1"/>
              </a:buClr>
              <a:buFont typeface="Wingdings" pitchFamily="2" charset="2"/>
              <a:buChar char="§"/>
            </a:pPr>
            <a:r>
              <a:rPr lang="en-US" dirty="0">
                <a:latin typeface="Arial" panose="020B0604020202020204" pitchFamily="34" charset="0"/>
                <a:cs typeface="Arial" panose="020B0604020202020204" pitchFamily="34" charset="0"/>
              </a:rPr>
              <a:t>Does not count towards tax on Social Security Benefits</a:t>
            </a:r>
          </a:p>
        </p:txBody>
      </p:sp>
      <p:sp>
        <p:nvSpPr>
          <p:cNvPr id="2" name="TextBox 1">
            <a:extLst>
              <a:ext uri="{FF2B5EF4-FFF2-40B4-BE49-F238E27FC236}">
                <a16:creationId xmlns:a16="http://schemas.microsoft.com/office/drawing/2014/main" id="{7815F8E3-F48D-82BA-0B62-07A4ADE68536}"/>
              </a:ext>
            </a:extLst>
          </p:cNvPr>
          <p:cNvSpPr txBox="1"/>
          <p:nvPr/>
        </p:nvSpPr>
        <p:spPr>
          <a:xfrm>
            <a:off x="838200" y="5312240"/>
            <a:ext cx="9769293" cy="521938"/>
          </a:xfrm>
          <a:prstGeom prst="rect">
            <a:avLst/>
          </a:prstGeom>
          <a:noFill/>
        </p:spPr>
        <p:txBody>
          <a:bodyPr wrap="square" anchor="b">
            <a:spAutoFit/>
          </a:bodyPr>
          <a:lstStyle/>
          <a:p>
            <a:pPr>
              <a:lnSpc>
                <a:spcPct val="120000"/>
              </a:lnSpc>
            </a:pPr>
            <a:r>
              <a:rPr lang="en-US" sz="800" i="1" dirty="0">
                <a:solidFill>
                  <a:schemeClr val="bg1"/>
                </a:solidFill>
                <a:latin typeface="Arial" panose="020B0604020202020204" pitchFamily="34" charset="0"/>
                <a:cs typeface="Arial" panose="020B0604020202020204" pitchFamily="34" charset="0"/>
              </a:rPr>
              <a:t>Please remember that converting an employer plan account or traditional IRA to a Roth IRA is a taxable event. Increased taxable income from the Roth IRA conversion may have several consequences including (but not limited to) a need for additional tax withholding or estimated tax payments, the loss of certain tax deductions and credits, and higher taxes on Social Security benefits and higher Medicare premiums. Be sure to have to consult with a qualified securities and tax advisor before making any ROTH conversion decisions regarding an IRA. Please see end slide for important disclosure information.</a:t>
            </a:r>
          </a:p>
        </p:txBody>
      </p:sp>
      <p:sp>
        <p:nvSpPr>
          <p:cNvPr id="10" name="Rectangle 9">
            <a:extLst>
              <a:ext uri="{FF2B5EF4-FFF2-40B4-BE49-F238E27FC236}">
                <a16:creationId xmlns:a16="http://schemas.microsoft.com/office/drawing/2014/main" id="{1813F5BB-29D2-3060-C199-0B19A61AB950}"/>
              </a:ext>
            </a:extLst>
          </p:cNvPr>
          <p:cNvSpPr/>
          <p:nvPr/>
        </p:nvSpPr>
        <p:spPr>
          <a:xfrm>
            <a:off x="0" y="6368714"/>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2464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3BA60CC-4525-955F-3A5C-AD52A76D45F2}"/>
              </a:ext>
            </a:extLst>
          </p:cNvPr>
          <p:cNvSpPr txBox="1">
            <a:spLocks/>
          </p:cNvSpPr>
          <p:nvPr/>
        </p:nvSpPr>
        <p:spPr>
          <a:xfrm>
            <a:off x="838200" y="655641"/>
            <a:ext cx="7150768"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accent5"/>
                </a:solidFill>
                <a:latin typeface="Arial Nova Cond" panose="020F0502020204030204" pitchFamily="34" charset="0"/>
                <a:ea typeface="Roboto Condensed" panose="02000000000000000000" pitchFamily="2" charset="0"/>
                <a:cs typeface="Arial Nova Cond" panose="020F0502020204030204" pitchFamily="34" charset="0"/>
              </a:defRPr>
            </a:lvl1pPr>
          </a:lstStyle>
          <a:p>
            <a:r>
              <a:rPr lang="en-US" sz="5000" dirty="0">
                <a:solidFill>
                  <a:schemeClr val="bg1"/>
                </a:solidFill>
                <a:latin typeface="Arial Black" panose="020B0604020202020204" pitchFamily="34" charset="0"/>
                <a:cs typeface="Arial Black" panose="020B0604020202020204" pitchFamily="34" charset="0"/>
              </a:rPr>
              <a:t>TAX ADVANTAGED LIFE INSURANCE</a:t>
            </a:r>
          </a:p>
        </p:txBody>
      </p:sp>
      <p:sp>
        <p:nvSpPr>
          <p:cNvPr id="9" name="Title 1">
            <a:extLst>
              <a:ext uri="{FF2B5EF4-FFF2-40B4-BE49-F238E27FC236}">
                <a16:creationId xmlns:a16="http://schemas.microsoft.com/office/drawing/2014/main" id="{DDC245BD-5535-1E26-4C25-636DA2F22E3D}"/>
              </a:ext>
            </a:extLst>
          </p:cNvPr>
          <p:cNvSpPr txBox="1">
            <a:spLocks/>
          </p:cNvSpPr>
          <p:nvPr/>
        </p:nvSpPr>
        <p:spPr>
          <a:xfrm>
            <a:off x="838200" y="168054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b="1" kern="1200">
                <a:solidFill>
                  <a:srgbClr val="231F20"/>
                </a:solidFill>
                <a:latin typeface="Times" pitchFamily="2" charset="0"/>
                <a:ea typeface="+mj-ea"/>
                <a:cs typeface="+mj-cs"/>
              </a:defRPr>
            </a:lvl1pPr>
          </a:lstStyle>
          <a:p>
            <a:r>
              <a:rPr lang="en-US" sz="2400" b="0" dirty="0">
                <a:solidFill>
                  <a:schemeClr val="accent1"/>
                </a:solidFill>
                <a:latin typeface="Arial" panose="020B0604020202020204" pitchFamily="34" charset="0"/>
                <a:cs typeface="Arial" panose="020B0604020202020204" pitchFamily="34" charset="0"/>
              </a:rPr>
              <a:t>IRS Tax Code 7702</a:t>
            </a:r>
          </a:p>
        </p:txBody>
      </p:sp>
      <p:sp>
        <p:nvSpPr>
          <p:cNvPr id="12" name="Content Placeholder 2">
            <a:extLst>
              <a:ext uri="{FF2B5EF4-FFF2-40B4-BE49-F238E27FC236}">
                <a16:creationId xmlns:a16="http://schemas.microsoft.com/office/drawing/2014/main" id="{17FFAB87-1E0D-5BD3-0E4F-5FFC99CA441E}"/>
              </a:ext>
            </a:extLst>
          </p:cNvPr>
          <p:cNvSpPr>
            <a:spLocks noGrp="1"/>
          </p:cNvSpPr>
          <p:nvPr>
            <p:ph sz="half" idx="1"/>
          </p:nvPr>
        </p:nvSpPr>
        <p:spPr>
          <a:xfrm>
            <a:off x="838199" y="2728017"/>
            <a:ext cx="10650416" cy="3454793"/>
          </a:xfrm>
        </p:spPr>
        <p:txBody>
          <a:bodyPr>
            <a:normAutofit fontScale="92500"/>
          </a:bodyPr>
          <a:lstStyle/>
          <a:p>
            <a:pPr algn="l">
              <a:lnSpc>
                <a:spcPct val="100000"/>
              </a:lnSpc>
              <a:spcBef>
                <a:spcPts val="500"/>
              </a:spcBef>
              <a:spcAft>
                <a:spcPts val="500"/>
              </a:spcAft>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Contributions grow tax deferred</a:t>
            </a:r>
          </a:p>
          <a:p>
            <a:pPr algn="l">
              <a:lnSpc>
                <a:spcPct val="100000"/>
              </a:lnSpc>
              <a:spcBef>
                <a:spcPts val="500"/>
              </a:spcBef>
              <a:spcAft>
                <a:spcPts val="500"/>
              </a:spcAft>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Gains are locked in annually</a:t>
            </a:r>
          </a:p>
          <a:p>
            <a:pPr algn="l">
              <a:lnSpc>
                <a:spcPct val="100000"/>
              </a:lnSpc>
              <a:spcBef>
                <a:spcPts val="500"/>
              </a:spcBef>
              <a:spcAft>
                <a:spcPts val="500"/>
              </a:spcAft>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100% principal protection from market loss for the life of the contract</a:t>
            </a:r>
          </a:p>
          <a:p>
            <a:pPr algn="l">
              <a:lnSpc>
                <a:spcPct val="100000"/>
              </a:lnSpc>
              <a:spcBef>
                <a:spcPts val="500"/>
              </a:spcBef>
              <a:spcAft>
                <a:spcPts val="500"/>
              </a:spcAft>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Critical and Long-Term Care benefits</a:t>
            </a:r>
          </a:p>
          <a:p>
            <a:pPr algn="l">
              <a:lnSpc>
                <a:spcPct val="100000"/>
              </a:lnSpc>
              <a:spcBef>
                <a:spcPts val="500"/>
              </a:spcBef>
              <a:spcAft>
                <a:spcPts val="500"/>
              </a:spcAft>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Provides tax-free retirement income</a:t>
            </a:r>
          </a:p>
          <a:p>
            <a:pPr algn="l">
              <a:lnSpc>
                <a:spcPct val="100000"/>
              </a:lnSpc>
              <a:spcBef>
                <a:spcPts val="500"/>
              </a:spcBef>
              <a:spcAft>
                <a:spcPts val="500"/>
              </a:spcAft>
              <a:buClr>
                <a:schemeClr val="accent1"/>
              </a:buClr>
              <a:buFont typeface="Wingdings" pitchFamily="2" charset="2"/>
              <a:buChar char="§"/>
            </a:pPr>
            <a:r>
              <a:rPr lang="en-US" sz="2800" dirty="0">
                <a:latin typeface="Arial" panose="020B0604020202020204" pitchFamily="34" charset="0"/>
                <a:cs typeface="Arial" panose="020B0604020202020204" pitchFamily="34" charset="0"/>
              </a:rPr>
              <a:t>No IRS age restriction or contribution limits</a:t>
            </a:r>
          </a:p>
          <a:p>
            <a:pPr>
              <a:buClr>
                <a:srgbClr val="E2B034"/>
              </a:buClr>
              <a:buFont typeface="Wingdings" pitchFamily="2" charset="2"/>
              <a:buChar char="§"/>
            </a:pPr>
            <a:endParaRPr lang="en-US" dirty="0"/>
          </a:p>
        </p:txBody>
      </p:sp>
      <p:sp>
        <p:nvSpPr>
          <p:cNvPr id="13" name="TextBox 12">
            <a:extLst>
              <a:ext uri="{FF2B5EF4-FFF2-40B4-BE49-F238E27FC236}">
                <a16:creationId xmlns:a16="http://schemas.microsoft.com/office/drawing/2014/main" id="{0FEE5605-51D1-F31B-9248-E148AF17EE69}"/>
              </a:ext>
            </a:extLst>
          </p:cNvPr>
          <p:cNvSpPr txBox="1"/>
          <p:nvPr/>
        </p:nvSpPr>
        <p:spPr>
          <a:xfrm>
            <a:off x="4413584" y="5956145"/>
            <a:ext cx="8439019" cy="226665"/>
          </a:xfrm>
          <a:prstGeom prst="rect">
            <a:avLst/>
          </a:prstGeom>
          <a:noFill/>
        </p:spPr>
        <p:txBody>
          <a:bodyPr wrap="square" anchor="b">
            <a:spAutoFit/>
          </a:bodyPr>
          <a:lstStyle/>
          <a:p>
            <a:pPr>
              <a:lnSpc>
                <a:spcPct val="120000"/>
              </a:lnSpc>
            </a:pPr>
            <a:r>
              <a:rPr lang="en-US" sz="800" i="1" dirty="0">
                <a:solidFill>
                  <a:schemeClr val="bg1"/>
                </a:solidFill>
                <a:latin typeface="Arial" panose="020B0604020202020204" pitchFamily="34" charset="0"/>
                <a:cs typeface="Arial" panose="020B0604020202020204" pitchFamily="34" charset="0"/>
              </a:rPr>
              <a:t>The information provided here is not investment, tax or financial advice. You should consult with a licensed professional for advice concerning your specific situation.</a:t>
            </a:r>
          </a:p>
        </p:txBody>
      </p:sp>
      <p:sp>
        <p:nvSpPr>
          <p:cNvPr id="8" name="Rectangle 7">
            <a:extLst>
              <a:ext uri="{FF2B5EF4-FFF2-40B4-BE49-F238E27FC236}">
                <a16:creationId xmlns:a16="http://schemas.microsoft.com/office/drawing/2014/main" id="{D554D5E5-8D20-4930-E28D-785444290D61}"/>
              </a:ext>
            </a:extLst>
          </p:cNvPr>
          <p:cNvSpPr/>
          <p:nvPr/>
        </p:nvSpPr>
        <p:spPr>
          <a:xfrm>
            <a:off x="-62185" y="636265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22175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090104-1DAA-F093-2AFF-793D3911D97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2B7E40F-496E-3727-130F-B1B4A4380B84}"/>
              </a:ext>
            </a:extLst>
          </p:cNvPr>
          <p:cNvPicPr>
            <a:picLocks noChangeAspect="1"/>
          </p:cNvPicPr>
          <p:nvPr/>
        </p:nvPicPr>
        <p:blipFill>
          <a:blip r:embed="rId3"/>
          <a:srcRect t="4773" b="4773"/>
          <a:stretch/>
        </p:blipFill>
        <p:spPr>
          <a:xfrm>
            <a:off x="-1" y="-7877"/>
            <a:ext cx="12192000" cy="5511635"/>
          </a:xfrm>
          <a:prstGeom prst="rect">
            <a:avLst/>
          </a:prstGeom>
        </p:spPr>
      </p:pic>
      <p:sp>
        <p:nvSpPr>
          <p:cNvPr id="9" name="Rectangle 8">
            <a:extLst>
              <a:ext uri="{FF2B5EF4-FFF2-40B4-BE49-F238E27FC236}">
                <a16:creationId xmlns:a16="http://schemas.microsoft.com/office/drawing/2014/main" id="{1B8993D1-61F0-3C57-BB04-76ABFDE0FE91}"/>
              </a:ext>
            </a:extLst>
          </p:cNvPr>
          <p:cNvSpPr/>
          <p:nvPr/>
        </p:nvSpPr>
        <p:spPr>
          <a:xfrm>
            <a:off x="0" y="0"/>
            <a:ext cx="12192000" cy="5535385"/>
          </a:xfrm>
          <a:prstGeom prst="rect">
            <a:avLst/>
          </a:prstGeom>
          <a:solidFill>
            <a:srgbClr val="17264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A6764A5E-4C91-2F94-69A7-1D31093D589A}"/>
              </a:ext>
            </a:extLst>
          </p:cNvPr>
          <p:cNvSpPr txBox="1"/>
          <p:nvPr/>
        </p:nvSpPr>
        <p:spPr>
          <a:xfrm>
            <a:off x="1185563" y="716083"/>
            <a:ext cx="9441798" cy="1887696"/>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4800" b="1" spc="-150" dirty="0">
                <a:solidFill>
                  <a:schemeClr val="bg1"/>
                </a:solidFill>
                <a:latin typeface="Arial Black" panose="020B0604020202020204" pitchFamily="34" charset="0"/>
                <a:cs typeface="Arial Black" panose="020B0604020202020204" pitchFamily="34" charset="0"/>
              </a:rPr>
              <a:t>IS YOUR CURRENT PLAN TAX-EFFICIENT?</a:t>
            </a:r>
          </a:p>
        </p:txBody>
      </p:sp>
      <p:sp>
        <p:nvSpPr>
          <p:cNvPr id="2" name="TextBox 1">
            <a:extLst>
              <a:ext uri="{FF2B5EF4-FFF2-40B4-BE49-F238E27FC236}">
                <a16:creationId xmlns:a16="http://schemas.microsoft.com/office/drawing/2014/main" id="{84E94EAD-2CEA-0C20-7105-E7B588D5AD3B}"/>
              </a:ext>
            </a:extLst>
          </p:cNvPr>
          <p:cNvSpPr txBox="1"/>
          <p:nvPr/>
        </p:nvSpPr>
        <p:spPr>
          <a:xfrm>
            <a:off x="1185563" y="2964206"/>
            <a:ext cx="9441798" cy="1845698"/>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4800" b="1" spc="-150" dirty="0">
                <a:solidFill>
                  <a:schemeClr val="bg1"/>
                </a:solidFill>
                <a:latin typeface="Arial Black" panose="020B0604020202020204" pitchFamily="34" charset="0"/>
                <a:cs typeface="Arial Black" panose="020B0604020202020204" pitchFamily="34" charset="0"/>
              </a:rPr>
              <a:t>DOES IT FACTOR </a:t>
            </a:r>
            <a:br>
              <a:rPr lang="en-US" sz="4800" b="1" spc="-150" dirty="0">
                <a:solidFill>
                  <a:schemeClr val="bg1"/>
                </a:solidFill>
                <a:latin typeface="Arial Black" panose="020B0604020202020204" pitchFamily="34" charset="0"/>
                <a:cs typeface="Arial Black" panose="020B0604020202020204" pitchFamily="34" charset="0"/>
              </a:rPr>
            </a:br>
            <a:r>
              <a:rPr lang="en-US" sz="4800" b="1" spc="-150" dirty="0">
                <a:solidFill>
                  <a:schemeClr val="bg1"/>
                </a:solidFill>
                <a:latin typeface="Arial Black" panose="020B0604020202020204" pitchFamily="34" charset="0"/>
                <a:cs typeface="Arial Black" panose="020B0604020202020204" pitchFamily="34" charset="0"/>
              </a:rPr>
              <a:t>IN INFLATION?</a:t>
            </a:r>
            <a:endParaRPr lang="en-US" sz="3200" b="1" spc="-150" dirty="0">
              <a:solidFill>
                <a:schemeClr val="bg1"/>
              </a:solidFill>
              <a:latin typeface="Arial Black" panose="020B0604020202020204" pitchFamily="34" charset="0"/>
              <a:cs typeface="Arial Black" panose="020B0604020202020204" pitchFamily="34" charset="0"/>
            </a:endParaRPr>
          </a:p>
        </p:txBody>
      </p:sp>
      <p:sp>
        <p:nvSpPr>
          <p:cNvPr id="5" name="Rectangle 4">
            <a:extLst>
              <a:ext uri="{FF2B5EF4-FFF2-40B4-BE49-F238E27FC236}">
                <a16:creationId xmlns:a16="http://schemas.microsoft.com/office/drawing/2014/main" id="{FDACBC9E-7DF4-80F5-B599-84D32CE9CCDC}"/>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7" name="Rectangle 6">
            <a:extLst>
              <a:ext uri="{FF2B5EF4-FFF2-40B4-BE49-F238E27FC236}">
                <a16:creationId xmlns:a16="http://schemas.microsoft.com/office/drawing/2014/main" id="{1DCC9B71-FC7C-55CC-4D3E-3B9E0CCFB8FD}"/>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Logo, company name&#10;&#10;Description automatically generated">
            <a:extLst>
              <a:ext uri="{FF2B5EF4-FFF2-40B4-BE49-F238E27FC236}">
                <a16:creationId xmlns:a16="http://schemas.microsoft.com/office/drawing/2014/main" id="{1D03A8CB-713F-9F2E-9BD5-AB39AE78E8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2335" y="5622932"/>
            <a:ext cx="2179583" cy="1089792"/>
          </a:xfrm>
          <a:prstGeom prst="rect">
            <a:avLst/>
          </a:prstGeom>
        </p:spPr>
      </p:pic>
    </p:spTree>
    <p:extLst>
      <p:ext uri="{BB962C8B-B14F-4D97-AF65-F5344CB8AC3E}">
        <p14:creationId xmlns:p14="http://schemas.microsoft.com/office/powerpoint/2010/main" val="568397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BEB96FA-9AC6-DAB8-E166-A45B881293D3}"/>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1398" t="14740" r="42118"/>
          <a:stretch/>
        </p:blipFill>
        <p:spPr>
          <a:xfrm flipH="1">
            <a:off x="6646986" y="-1"/>
            <a:ext cx="6584139" cy="6867557"/>
          </a:xfrm>
          <a:prstGeom prst="rect">
            <a:avLst/>
          </a:prstGeom>
        </p:spPr>
      </p:pic>
      <p:pic>
        <p:nvPicPr>
          <p:cNvPr id="10" name="Picture 9" descr="A person holding a map&#10;&#10;Description automatically generated">
            <a:extLst>
              <a:ext uri="{FF2B5EF4-FFF2-40B4-BE49-F238E27FC236}">
                <a16:creationId xmlns:a16="http://schemas.microsoft.com/office/drawing/2014/main" id="{3C3ACB74-CD9C-2B55-91E3-F7C058D9AF84}"/>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0"/>
                    </a14:imgEffect>
                  </a14:imgLayer>
                </a14:imgProps>
              </a:ext>
            </a:extLst>
          </a:blip>
          <a:srcRect l="46405" t="21527" r="4820" b="1999"/>
          <a:stretch/>
        </p:blipFill>
        <p:spPr>
          <a:xfrm>
            <a:off x="6646986" y="-3"/>
            <a:ext cx="6570249" cy="6867557"/>
          </a:xfrm>
          <a:prstGeom prst="rect">
            <a:avLst/>
          </a:prstGeom>
        </p:spPr>
      </p:pic>
      <p:sp>
        <p:nvSpPr>
          <p:cNvPr id="4" name="Rectangle 3">
            <a:extLst>
              <a:ext uri="{FF2B5EF4-FFF2-40B4-BE49-F238E27FC236}">
                <a16:creationId xmlns:a16="http://schemas.microsoft.com/office/drawing/2014/main" id="{F380B8D9-20CC-E13E-96BF-EAC469C15821}"/>
              </a:ext>
            </a:extLst>
          </p:cNvPr>
          <p:cNvSpPr/>
          <p:nvPr/>
        </p:nvSpPr>
        <p:spPr>
          <a:xfrm rot="5400000">
            <a:off x="3134760" y="3345776"/>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B524D454-3A90-4D88-2D7C-F9D11C4F0B05}"/>
              </a:ext>
            </a:extLst>
          </p:cNvPr>
          <p:cNvSpPr txBox="1">
            <a:spLocks/>
          </p:cNvSpPr>
          <p:nvPr/>
        </p:nvSpPr>
        <p:spPr>
          <a:xfrm>
            <a:off x="706379"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r>
              <a:rPr lang="en-US" sz="5000" dirty="0">
                <a:latin typeface="Arial Black" panose="020B0604020202020204" pitchFamily="34" charset="0"/>
                <a:cs typeface="Arial Black" panose="020B0604020202020204" pitchFamily="34" charset="0"/>
              </a:rPr>
              <a:t>STEP 5:</a:t>
            </a:r>
          </a:p>
        </p:txBody>
      </p:sp>
      <p:sp>
        <p:nvSpPr>
          <p:cNvPr id="8" name="Content Placeholder 2">
            <a:extLst>
              <a:ext uri="{FF2B5EF4-FFF2-40B4-BE49-F238E27FC236}">
                <a16:creationId xmlns:a16="http://schemas.microsoft.com/office/drawing/2014/main" id="{01E8AF36-A328-ECA5-BA94-0F5F83478160}"/>
              </a:ext>
            </a:extLst>
          </p:cNvPr>
          <p:cNvSpPr txBox="1">
            <a:spLocks/>
          </p:cNvSpPr>
          <p:nvPr/>
        </p:nvSpPr>
        <p:spPr>
          <a:xfrm>
            <a:off x="706379" y="1977939"/>
            <a:ext cx="5005090" cy="382930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US" sz="6000" dirty="0">
              <a:solidFill>
                <a:srgbClr val="4A77E0"/>
              </a:solidFill>
            </a:endParaRPr>
          </a:p>
          <a:p>
            <a:pPr marL="0" indent="0">
              <a:buFont typeface="Arial" panose="020B0604020202020204" pitchFamily="34" charset="0"/>
              <a:buNone/>
            </a:pPr>
            <a:r>
              <a:rPr lang="en-US" sz="4300" b="1" dirty="0">
                <a:solidFill>
                  <a:schemeClr val="accent1"/>
                </a:solidFill>
                <a:latin typeface="Arial Black" panose="020B0604020202020204" pitchFamily="34" charset="0"/>
                <a:cs typeface="Arial Black" panose="020B0604020202020204" pitchFamily="34" charset="0"/>
              </a:rPr>
              <a:t>CREATE YOUR ESTATE PLAN</a:t>
            </a:r>
          </a:p>
        </p:txBody>
      </p:sp>
    </p:spTree>
    <p:extLst>
      <p:ext uri="{BB962C8B-B14F-4D97-AF65-F5344CB8AC3E}">
        <p14:creationId xmlns:p14="http://schemas.microsoft.com/office/powerpoint/2010/main" val="3600948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97CB57-D493-B54F-B2AE-C1EA8E040AA4}"/>
              </a:ext>
            </a:extLst>
          </p:cNvPr>
          <p:cNvSpPr>
            <a:spLocks noGrp="1"/>
          </p:cNvSpPr>
          <p:nvPr>
            <p:ph idx="1"/>
          </p:nvPr>
        </p:nvSpPr>
        <p:spPr>
          <a:xfrm>
            <a:off x="844061" y="3265205"/>
            <a:ext cx="10503876" cy="2407911"/>
          </a:xfrm>
        </p:spPr>
        <p:txBody>
          <a:bodyPr>
            <a:normAutofit/>
          </a:bodyPr>
          <a:lstStyle/>
          <a:p>
            <a:pPr marL="0" indent="0" algn="ctr">
              <a:buClr>
                <a:srgbClr val="04AFF0"/>
              </a:buClr>
              <a:buNone/>
            </a:pPr>
            <a:r>
              <a:rPr lang="en-US" sz="4400" dirty="0"/>
              <a:t>Protect </a:t>
            </a:r>
            <a:r>
              <a:rPr lang="en-US" sz="4400" dirty="0">
                <a:solidFill>
                  <a:schemeClr val="accent1"/>
                </a:solidFill>
              </a:rPr>
              <a:t>yourself</a:t>
            </a:r>
          </a:p>
          <a:p>
            <a:pPr marL="0" indent="0" algn="ctr">
              <a:buClr>
                <a:srgbClr val="04AFF0"/>
              </a:buClr>
              <a:buNone/>
            </a:pPr>
            <a:r>
              <a:rPr lang="en-US" sz="4400" dirty="0">
                <a:solidFill>
                  <a:srgbClr val="FFFFFF"/>
                </a:solidFill>
              </a:rPr>
              <a:t>Protect </a:t>
            </a:r>
            <a:r>
              <a:rPr lang="en-US" sz="4400" dirty="0">
                <a:solidFill>
                  <a:schemeClr val="accent1"/>
                </a:solidFill>
              </a:rPr>
              <a:t>your family</a:t>
            </a:r>
          </a:p>
        </p:txBody>
      </p:sp>
      <p:sp>
        <p:nvSpPr>
          <p:cNvPr id="4" name="Rectangle 3">
            <a:extLst>
              <a:ext uri="{FF2B5EF4-FFF2-40B4-BE49-F238E27FC236}">
                <a16:creationId xmlns:a16="http://schemas.microsoft.com/office/drawing/2014/main" id="{76D55F40-AB20-BBB7-C89F-B4857DCCBC35}"/>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B448AAC-693D-9877-A9F4-1AB6D3359603}"/>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E82C0091-E3C9-2E16-B098-CD80A5448C7F}"/>
              </a:ext>
            </a:extLst>
          </p:cNvPr>
          <p:cNvSpPr>
            <a:spLocks noGrp="1"/>
          </p:cNvSpPr>
          <p:nvPr>
            <p:ph type="title"/>
          </p:nvPr>
        </p:nvSpPr>
        <p:spPr>
          <a:xfrm>
            <a:off x="379938" y="1145038"/>
            <a:ext cx="11518985" cy="2120167"/>
          </a:xfrm>
        </p:spPr>
        <p:txBody>
          <a:bodyPr>
            <a:normAutofit/>
          </a:bodyPr>
          <a:lstStyle/>
          <a:p>
            <a:pPr algn="ctr"/>
            <a:r>
              <a:rPr lang="en-US" sz="5000" dirty="0">
                <a:latin typeface="Arial Black" panose="020B0604020202020204" pitchFamily="34" charset="0"/>
                <a:cs typeface="Arial Black" panose="020B0604020202020204" pitchFamily="34" charset="0"/>
              </a:rPr>
              <a:t>ESTATE PLANNING</a:t>
            </a:r>
            <a:endParaRPr lang="en-US" sz="5000" dirty="0">
              <a:solidFill>
                <a:srgbClr val="DFC589"/>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1289527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960767D-B610-2CC7-A199-FBA1E1AC0581}"/>
              </a:ext>
            </a:extLst>
          </p:cNvPr>
          <p:cNvSpPr>
            <a:spLocks noGrp="1"/>
          </p:cNvSpPr>
          <p:nvPr>
            <p:ph type="title"/>
          </p:nvPr>
        </p:nvSpPr>
        <p:spPr>
          <a:xfrm>
            <a:off x="336507" y="-288846"/>
            <a:ext cx="11518985" cy="2120167"/>
          </a:xfrm>
        </p:spPr>
        <p:txBody>
          <a:bodyPr>
            <a:normAutofit/>
          </a:bodyPr>
          <a:lstStyle/>
          <a:p>
            <a:pPr algn="ctr"/>
            <a:r>
              <a:rPr lang="en-US" sz="5000" dirty="0">
                <a:latin typeface="Arial Black" panose="020B0604020202020204" pitchFamily="34" charset="0"/>
                <a:cs typeface="Arial Black" panose="020B0604020202020204" pitchFamily="34" charset="0"/>
              </a:rPr>
              <a:t>ESTATE ADMINISTRATION</a:t>
            </a:r>
            <a:endParaRPr lang="en-US" sz="5000" dirty="0">
              <a:solidFill>
                <a:srgbClr val="DFC589"/>
              </a:solidFill>
              <a:latin typeface="Arial Black" panose="020B0604020202020204" pitchFamily="34" charset="0"/>
              <a:cs typeface="Arial Black" panose="020B0604020202020204" pitchFamily="34" charset="0"/>
            </a:endParaRPr>
          </a:p>
        </p:txBody>
      </p:sp>
      <p:cxnSp>
        <p:nvCxnSpPr>
          <p:cNvPr id="11" name="Straight Connector 10">
            <a:extLst>
              <a:ext uri="{FF2B5EF4-FFF2-40B4-BE49-F238E27FC236}">
                <a16:creationId xmlns:a16="http://schemas.microsoft.com/office/drawing/2014/main" id="{ADB022AC-BA7B-31ED-5B12-813CF6DF5043}"/>
              </a:ext>
            </a:extLst>
          </p:cNvPr>
          <p:cNvCxnSpPr>
            <a:cxnSpLocks/>
          </p:cNvCxnSpPr>
          <p:nvPr/>
        </p:nvCxnSpPr>
        <p:spPr>
          <a:xfrm>
            <a:off x="3802595" y="2329979"/>
            <a:ext cx="4447309" cy="0"/>
          </a:xfrm>
          <a:prstGeom prst="line">
            <a:avLst/>
          </a:prstGeom>
          <a:ln w="38100">
            <a:solidFill>
              <a:srgbClr val="4A77E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22CD9EB-0C8E-D6D1-E8E1-6EBB112AFB88}"/>
              </a:ext>
            </a:extLst>
          </p:cNvPr>
          <p:cNvCxnSpPr>
            <a:cxnSpLocks/>
          </p:cNvCxnSpPr>
          <p:nvPr/>
        </p:nvCxnSpPr>
        <p:spPr>
          <a:xfrm>
            <a:off x="5982961" y="2077930"/>
            <a:ext cx="0" cy="252049"/>
          </a:xfrm>
          <a:prstGeom prst="line">
            <a:avLst/>
          </a:prstGeom>
          <a:ln w="38100">
            <a:solidFill>
              <a:srgbClr val="4A77E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E4AE6AB-9FBB-F1D7-3738-75CAFDDEBCDA}"/>
              </a:ext>
            </a:extLst>
          </p:cNvPr>
          <p:cNvCxnSpPr>
            <a:cxnSpLocks/>
          </p:cNvCxnSpPr>
          <p:nvPr/>
        </p:nvCxnSpPr>
        <p:spPr>
          <a:xfrm flipV="1">
            <a:off x="3802595" y="2329979"/>
            <a:ext cx="0" cy="3408430"/>
          </a:xfrm>
          <a:prstGeom prst="line">
            <a:avLst/>
          </a:prstGeom>
          <a:ln w="38100">
            <a:solidFill>
              <a:srgbClr val="4A77E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DDE9AF0-21D5-3CF0-FA37-BB8F40C5DCEE}"/>
              </a:ext>
            </a:extLst>
          </p:cNvPr>
          <p:cNvCxnSpPr>
            <a:cxnSpLocks/>
          </p:cNvCxnSpPr>
          <p:nvPr/>
        </p:nvCxnSpPr>
        <p:spPr>
          <a:xfrm flipV="1">
            <a:off x="8249904" y="2329979"/>
            <a:ext cx="0" cy="3408430"/>
          </a:xfrm>
          <a:prstGeom prst="line">
            <a:avLst/>
          </a:prstGeom>
          <a:ln w="38100">
            <a:solidFill>
              <a:srgbClr val="4A77E0"/>
            </a:solidFill>
          </a:ln>
        </p:spPr>
        <p:style>
          <a:lnRef idx="1">
            <a:schemeClr val="accent1"/>
          </a:lnRef>
          <a:fillRef idx="0">
            <a:schemeClr val="accent1"/>
          </a:fillRef>
          <a:effectRef idx="0">
            <a:schemeClr val="accent1"/>
          </a:effectRef>
          <a:fontRef idx="minor">
            <a:schemeClr val="tx1"/>
          </a:fontRef>
        </p:style>
      </p:cxnSp>
      <p:graphicFrame>
        <p:nvGraphicFramePr>
          <p:cNvPr id="18" name="Diagram 17">
            <a:extLst>
              <a:ext uri="{FF2B5EF4-FFF2-40B4-BE49-F238E27FC236}">
                <a16:creationId xmlns:a16="http://schemas.microsoft.com/office/drawing/2014/main" id="{6DE22E13-B464-A24E-10C4-2386F923BDEF}"/>
              </a:ext>
            </a:extLst>
          </p:cNvPr>
          <p:cNvGraphicFramePr/>
          <p:nvPr>
            <p:extLst>
              <p:ext uri="{D42A27DB-BD31-4B8C-83A1-F6EECF244321}">
                <p14:modId xmlns:p14="http://schemas.microsoft.com/office/powerpoint/2010/main" val="1018245053"/>
              </p:ext>
            </p:extLst>
          </p:nvPr>
        </p:nvGraphicFramePr>
        <p:xfrm>
          <a:off x="2782561" y="1159944"/>
          <a:ext cx="6400800" cy="53914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6326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FFB3ED88-10F6-614D-AF3A-3390B9E8A683}"/>
                                            </p:graphicEl>
                                          </p:spTgt>
                                        </p:tgtEl>
                                        <p:attrNameLst>
                                          <p:attrName>style.visibility</p:attrName>
                                        </p:attrNameLst>
                                      </p:cBhvr>
                                      <p:to>
                                        <p:strVal val="visible"/>
                                      </p:to>
                                    </p:set>
                                    <p:animEffect transition="in" filter="fade">
                                      <p:cBhvr>
                                        <p:cTn id="7" dur="500"/>
                                        <p:tgtEl>
                                          <p:spTgt spid="18">
                                            <p:graphicEl>
                                              <a:dgm id="{FFB3ED88-10F6-614D-AF3A-3390B9E8A6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2D88E928-0226-BD48-9EDF-0C1073E77850}"/>
                                            </p:graphicEl>
                                          </p:spTgt>
                                        </p:tgtEl>
                                        <p:attrNameLst>
                                          <p:attrName>style.visibility</p:attrName>
                                        </p:attrNameLst>
                                      </p:cBhvr>
                                      <p:to>
                                        <p:strVal val="visible"/>
                                      </p:to>
                                    </p:set>
                                    <p:animEffect transition="in" filter="fade">
                                      <p:cBhvr>
                                        <p:cTn id="12" dur="500"/>
                                        <p:tgtEl>
                                          <p:spTgt spid="18">
                                            <p:graphicEl>
                                              <a:dgm id="{2D88E928-0226-BD48-9EDF-0C1073E7785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0F98FA7E-5EDE-C842-BE47-FAFDEA4DE64F}"/>
                                            </p:graphicEl>
                                          </p:spTgt>
                                        </p:tgtEl>
                                        <p:attrNameLst>
                                          <p:attrName>style.visibility</p:attrName>
                                        </p:attrNameLst>
                                      </p:cBhvr>
                                      <p:to>
                                        <p:strVal val="visible"/>
                                      </p:to>
                                    </p:set>
                                    <p:animEffect transition="in" filter="fade">
                                      <p:cBhvr>
                                        <p:cTn id="17" dur="500"/>
                                        <p:tgtEl>
                                          <p:spTgt spid="18">
                                            <p:graphicEl>
                                              <a:dgm id="{0F98FA7E-5EDE-C842-BE47-FAFDEA4DE6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1BCECF23-D9FE-ED45-A127-A7E8DCDB0DC9}"/>
                                            </p:graphicEl>
                                          </p:spTgt>
                                        </p:tgtEl>
                                        <p:attrNameLst>
                                          <p:attrName>style.visibility</p:attrName>
                                        </p:attrNameLst>
                                      </p:cBhvr>
                                      <p:to>
                                        <p:strVal val="visible"/>
                                      </p:to>
                                    </p:set>
                                    <p:animEffect transition="in" filter="fade">
                                      <p:cBhvr>
                                        <p:cTn id="22" dur="500"/>
                                        <p:tgtEl>
                                          <p:spTgt spid="18">
                                            <p:graphicEl>
                                              <a:dgm id="{1BCECF23-D9FE-ED45-A127-A7E8DCDB0DC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49B734B6-0FB9-384B-B8DC-C4AFE2BFAD7A}"/>
                                            </p:graphicEl>
                                          </p:spTgt>
                                        </p:tgtEl>
                                        <p:attrNameLst>
                                          <p:attrName>style.visibility</p:attrName>
                                        </p:attrNameLst>
                                      </p:cBhvr>
                                      <p:to>
                                        <p:strVal val="visible"/>
                                      </p:to>
                                    </p:set>
                                    <p:animEffect transition="in" filter="fade">
                                      <p:cBhvr>
                                        <p:cTn id="27" dur="500"/>
                                        <p:tgtEl>
                                          <p:spTgt spid="18">
                                            <p:graphicEl>
                                              <a:dgm id="{49B734B6-0FB9-384B-B8DC-C4AFE2BFAD7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11229AA4-01CE-B74A-9ADC-87C6AA045F6A}"/>
                                            </p:graphicEl>
                                          </p:spTgt>
                                        </p:tgtEl>
                                        <p:attrNameLst>
                                          <p:attrName>style.visibility</p:attrName>
                                        </p:attrNameLst>
                                      </p:cBhvr>
                                      <p:to>
                                        <p:strVal val="visible"/>
                                      </p:to>
                                    </p:set>
                                    <p:animEffect transition="in" filter="fade">
                                      <p:cBhvr>
                                        <p:cTn id="32" dur="500"/>
                                        <p:tgtEl>
                                          <p:spTgt spid="18">
                                            <p:graphicEl>
                                              <a:dgm id="{11229AA4-01CE-B74A-9ADC-87C6AA045F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uiExpand="1">
        <p:bldSub>
          <a:bldDgm bld="one"/>
        </p:bldSub>
      </p:bldGraphic>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7AAB9CA-B45D-EAFF-6455-EB6AEE66B3E6}"/>
              </a:ext>
            </a:extLst>
          </p:cNvPr>
          <p:cNvSpPr/>
          <p:nvPr/>
        </p:nvSpPr>
        <p:spPr>
          <a:xfrm>
            <a:off x="1100137" y="1669947"/>
            <a:ext cx="4672012" cy="1253295"/>
          </a:xfrm>
          <a:prstGeom prst="rect">
            <a:avLst/>
          </a:prstGeom>
          <a:solidFill>
            <a:schemeClr val="accent1"/>
          </a:solid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itle 1">
            <a:extLst>
              <a:ext uri="{FF2B5EF4-FFF2-40B4-BE49-F238E27FC236}">
                <a16:creationId xmlns:a16="http://schemas.microsoft.com/office/drawing/2014/main" id="{6DB72FA9-E0BC-26E2-DA50-9669C77A232A}"/>
              </a:ext>
            </a:extLst>
          </p:cNvPr>
          <p:cNvSpPr txBox="1">
            <a:spLocks/>
          </p:cNvSpPr>
          <p:nvPr/>
        </p:nvSpPr>
        <p:spPr>
          <a:xfrm>
            <a:off x="1100137" y="1942856"/>
            <a:ext cx="4672012" cy="7020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3000" dirty="0">
                <a:latin typeface="Arial" panose="020B0604020202020204" pitchFamily="34" charset="0"/>
                <a:cs typeface="Arial" panose="020B0604020202020204" pitchFamily="34" charset="0"/>
              </a:rPr>
              <a:t>PROTECTS YOU</a:t>
            </a:r>
          </a:p>
        </p:txBody>
      </p:sp>
      <p:sp>
        <p:nvSpPr>
          <p:cNvPr id="20" name="Rectangle 19">
            <a:extLst>
              <a:ext uri="{FF2B5EF4-FFF2-40B4-BE49-F238E27FC236}">
                <a16:creationId xmlns:a16="http://schemas.microsoft.com/office/drawing/2014/main" id="{B604CA39-179E-E37D-1488-B1E47C8341D3}"/>
              </a:ext>
            </a:extLst>
          </p:cNvPr>
          <p:cNvSpPr/>
          <p:nvPr/>
        </p:nvSpPr>
        <p:spPr>
          <a:xfrm>
            <a:off x="6527008" y="1669947"/>
            <a:ext cx="4672012" cy="1253295"/>
          </a:xfrm>
          <a:prstGeom prst="rect">
            <a:avLst/>
          </a:prstGeom>
          <a:solidFill>
            <a:schemeClr val="accent1"/>
          </a:solid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itle 1">
            <a:extLst>
              <a:ext uri="{FF2B5EF4-FFF2-40B4-BE49-F238E27FC236}">
                <a16:creationId xmlns:a16="http://schemas.microsoft.com/office/drawing/2014/main" id="{F127A3EB-87A0-DD72-BF52-862ECE30BB52}"/>
              </a:ext>
            </a:extLst>
          </p:cNvPr>
          <p:cNvSpPr txBox="1">
            <a:spLocks/>
          </p:cNvSpPr>
          <p:nvPr/>
        </p:nvSpPr>
        <p:spPr>
          <a:xfrm>
            <a:off x="6840143" y="1686846"/>
            <a:ext cx="4045741" cy="125329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3000" dirty="0">
                <a:latin typeface="Arial" panose="020B0604020202020204" pitchFamily="34" charset="0"/>
                <a:cs typeface="Arial" panose="020B0604020202020204" pitchFamily="34" charset="0"/>
              </a:rPr>
              <a:t>PROTECTS </a:t>
            </a:r>
            <a:br>
              <a:rPr lang="en-US" sz="3000" dirty="0">
                <a:latin typeface="Arial" panose="020B0604020202020204" pitchFamily="34" charset="0"/>
                <a:cs typeface="Arial" panose="020B0604020202020204" pitchFamily="34" charset="0"/>
              </a:rPr>
            </a:br>
            <a:r>
              <a:rPr lang="en-US" sz="3000" dirty="0">
                <a:latin typeface="Arial" panose="020B0604020202020204" pitchFamily="34" charset="0"/>
                <a:cs typeface="Arial" panose="020B0604020202020204" pitchFamily="34" charset="0"/>
              </a:rPr>
              <a:t>YOUR FAMILY</a:t>
            </a:r>
          </a:p>
        </p:txBody>
      </p:sp>
      <p:sp>
        <p:nvSpPr>
          <p:cNvPr id="22" name="Rectangle 21">
            <a:extLst>
              <a:ext uri="{FF2B5EF4-FFF2-40B4-BE49-F238E27FC236}">
                <a16:creationId xmlns:a16="http://schemas.microsoft.com/office/drawing/2014/main" id="{FF737992-5BCE-261F-7587-D45F8535BA17}"/>
              </a:ext>
            </a:extLst>
          </p:cNvPr>
          <p:cNvSpPr/>
          <p:nvPr/>
        </p:nvSpPr>
        <p:spPr>
          <a:xfrm>
            <a:off x="1100137" y="3475395"/>
            <a:ext cx="4672012" cy="2873004"/>
          </a:xfrm>
          <a:prstGeom prst="rect">
            <a:avLst/>
          </a:prstGeom>
          <a:solidFill>
            <a:schemeClr val="bg1"/>
          </a:solid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964735-2A40-4454-02A4-2027D15F1D3C}"/>
              </a:ext>
            </a:extLst>
          </p:cNvPr>
          <p:cNvSpPr/>
          <p:nvPr/>
        </p:nvSpPr>
        <p:spPr>
          <a:xfrm>
            <a:off x="6527008" y="3455776"/>
            <a:ext cx="4672012" cy="2873004"/>
          </a:xfrm>
          <a:prstGeom prst="rect">
            <a:avLst/>
          </a:prstGeom>
          <a:solidFill>
            <a:schemeClr val="bg1">
              <a:lumMod val="95000"/>
            </a:schemeClr>
          </a:solid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itle 1">
            <a:extLst>
              <a:ext uri="{FF2B5EF4-FFF2-40B4-BE49-F238E27FC236}">
                <a16:creationId xmlns:a16="http://schemas.microsoft.com/office/drawing/2014/main" id="{3D614854-30B6-72AA-6892-4F33D6796EDD}"/>
              </a:ext>
            </a:extLst>
          </p:cNvPr>
          <p:cNvSpPr txBox="1">
            <a:spLocks/>
          </p:cNvSpPr>
          <p:nvPr/>
        </p:nvSpPr>
        <p:spPr>
          <a:xfrm>
            <a:off x="1100137" y="3579519"/>
            <a:ext cx="4672012" cy="26255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3600" dirty="0">
                <a:solidFill>
                  <a:srgbClr val="17264F"/>
                </a:solidFill>
                <a:latin typeface="Arial" panose="020B0604020202020204" pitchFamily="34" charset="0"/>
                <a:cs typeface="Arial" panose="020B0604020202020204" pitchFamily="34" charset="0"/>
              </a:rPr>
              <a:t>Power of Attorney</a:t>
            </a:r>
          </a:p>
          <a:p>
            <a:pPr algn="ctr"/>
            <a:endParaRPr lang="en-US" sz="3600" dirty="0">
              <a:solidFill>
                <a:srgbClr val="17264F"/>
              </a:solidFill>
              <a:latin typeface="Arial" panose="020B0604020202020204" pitchFamily="34" charset="0"/>
              <a:cs typeface="Arial" panose="020B0604020202020204" pitchFamily="34" charset="0"/>
            </a:endParaRPr>
          </a:p>
          <a:p>
            <a:pPr algn="ctr"/>
            <a:r>
              <a:rPr lang="en-US" sz="3600" dirty="0">
                <a:solidFill>
                  <a:srgbClr val="17264F"/>
                </a:solidFill>
                <a:latin typeface="Arial" panose="020B0604020202020204" pitchFamily="34" charset="0"/>
                <a:cs typeface="Arial" panose="020B0604020202020204" pitchFamily="34" charset="0"/>
              </a:rPr>
              <a:t>Medical Directive</a:t>
            </a:r>
          </a:p>
        </p:txBody>
      </p:sp>
      <p:sp>
        <p:nvSpPr>
          <p:cNvPr id="25" name="Title 1">
            <a:extLst>
              <a:ext uri="{FF2B5EF4-FFF2-40B4-BE49-F238E27FC236}">
                <a16:creationId xmlns:a16="http://schemas.microsoft.com/office/drawing/2014/main" id="{E1A0D95F-6181-A5A0-C99E-84A1543CC791}"/>
              </a:ext>
            </a:extLst>
          </p:cNvPr>
          <p:cNvSpPr txBox="1">
            <a:spLocks/>
          </p:cNvSpPr>
          <p:nvPr/>
        </p:nvSpPr>
        <p:spPr>
          <a:xfrm>
            <a:off x="6527008" y="3599138"/>
            <a:ext cx="4672012" cy="26255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3600" dirty="0">
                <a:solidFill>
                  <a:srgbClr val="17264F"/>
                </a:solidFill>
                <a:latin typeface="Arial" panose="020B0604020202020204" pitchFamily="34" charset="0"/>
                <a:cs typeface="Arial" panose="020B0604020202020204" pitchFamily="34" charset="0"/>
              </a:rPr>
              <a:t>Will</a:t>
            </a:r>
          </a:p>
          <a:p>
            <a:pPr algn="ctr"/>
            <a:r>
              <a:rPr lang="en-US" sz="3600" dirty="0">
                <a:solidFill>
                  <a:srgbClr val="17264F"/>
                </a:solidFill>
                <a:latin typeface="Arial" panose="020B0604020202020204" pitchFamily="34" charset="0"/>
                <a:cs typeface="Arial" panose="020B0604020202020204" pitchFamily="34" charset="0"/>
              </a:rPr>
              <a:t> </a:t>
            </a:r>
          </a:p>
          <a:p>
            <a:pPr algn="ctr"/>
            <a:r>
              <a:rPr lang="en-US" sz="3600" dirty="0">
                <a:solidFill>
                  <a:srgbClr val="17264F"/>
                </a:solidFill>
                <a:latin typeface="Arial" panose="020B0604020202020204" pitchFamily="34" charset="0"/>
                <a:cs typeface="Arial" panose="020B0604020202020204" pitchFamily="34" charset="0"/>
              </a:rPr>
              <a:t>Trusts</a:t>
            </a:r>
          </a:p>
          <a:p>
            <a:pPr algn="ctr"/>
            <a:endParaRPr lang="en-US" sz="3600" dirty="0">
              <a:solidFill>
                <a:srgbClr val="17264F"/>
              </a:solidFill>
              <a:latin typeface="Arial" panose="020B0604020202020204" pitchFamily="34" charset="0"/>
              <a:cs typeface="Arial" panose="020B0604020202020204" pitchFamily="34" charset="0"/>
            </a:endParaRPr>
          </a:p>
          <a:p>
            <a:pPr algn="ctr"/>
            <a:r>
              <a:rPr lang="en-US" sz="3600" dirty="0">
                <a:solidFill>
                  <a:srgbClr val="17264F"/>
                </a:solidFill>
                <a:latin typeface="Arial" panose="020B0604020202020204" pitchFamily="34" charset="0"/>
                <a:cs typeface="Arial" panose="020B0604020202020204" pitchFamily="34" charset="0"/>
              </a:rPr>
              <a:t>Letter of Intent</a:t>
            </a:r>
          </a:p>
        </p:txBody>
      </p:sp>
      <p:sp>
        <p:nvSpPr>
          <p:cNvPr id="5" name="Title 1">
            <a:extLst>
              <a:ext uri="{FF2B5EF4-FFF2-40B4-BE49-F238E27FC236}">
                <a16:creationId xmlns:a16="http://schemas.microsoft.com/office/drawing/2014/main" id="{8C8CF281-E307-6673-9844-326DD84E38C7}"/>
              </a:ext>
            </a:extLst>
          </p:cNvPr>
          <p:cNvSpPr>
            <a:spLocks noGrp="1"/>
          </p:cNvSpPr>
          <p:nvPr>
            <p:ph type="title"/>
          </p:nvPr>
        </p:nvSpPr>
        <p:spPr>
          <a:xfrm>
            <a:off x="379938" y="-168428"/>
            <a:ext cx="11518985" cy="2120167"/>
          </a:xfrm>
        </p:spPr>
        <p:txBody>
          <a:bodyPr>
            <a:normAutofit/>
          </a:bodyPr>
          <a:lstStyle/>
          <a:p>
            <a:pPr algn="ctr"/>
            <a:r>
              <a:rPr lang="en-US" sz="5000" dirty="0">
                <a:latin typeface="Arial Black" panose="020B0604020202020204" pitchFamily="34" charset="0"/>
                <a:cs typeface="Arial Black" panose="020B0604020202020204" pitchFamily="34" charset="0"/>
              </a:rPr>
              <a:t>ESTATE PLANNING</a:t>
            </a:r>
            <a:endParaRPr lang="en-US" sz="5000" dirty="0">
              <a:solidFill>
                <a:srgbClr val="DFC589"/>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3336938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500"/>
                                        <p:tgtEl>
                                          <p:spTgt spid="2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3"/>
                                        </p:tgtEl>
                                        <p:attrNameLst>
                                          <p:attrName>style.visibility</p:attrName>
                                        </p:attrNameLst>
                                      </p:cBhvr>
                                      <p:to>
                                        <p:strVal val="visible"/>
                                      </p:to>
                                    </p:set>
                                    <p:animEffect transition="in" filter="fade">
                                      <p:cBhvr>
                                        <p:cTn id="18"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4" grpId="0"/>
      <p:bldP spid="25"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B185B4C5-AC9D-4FEC-8920-21F90443B6AA}"/>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2" name="TextBox 1">
            <a:extLst>
              <a:ext uri="{FF2B5EF4-FFF2-40B4-BE49-F238E27FC236}">
                <a16:creationId xmlns:a16="http://schemas.microsoft.com/office/drawing/2014/main" id="{97735DDB-5E54-C460-3581-66E94ACB0CD2}"/>
              </a:ext>
            </a:extLst>
          </p:cNvPr>
          <p:cNvSpPr txBox="1"/>
          <p:nvPr/>
        </p:nvSpPr>
        <p:spPr>
          <a:xfrm>
            <a:off x="9555192" y="5873004"/>
            <a:ext cx="2636808" cy="707886"/>
          </a:xfrm>
          <a:prstGeom prst="rect">
            <a:avLst/>
          </a:prstGeom>
          <a:noFill/>
          <a:effectLst/>
        </p:spPr>
        <p:txBody>
          <a:bodyPr wrap="square" rtlCol="0">
            <a:spAutoFit/>
          </a:bodyPr>
          <a:lstStyle/>
          <a:p>
            <a:r>
              <a:rPr lang="en-US" sz="4000" b="1" dirty="0">
                <a:solidFill>
                  <a:schemeClr val="accent1"/>
                </a:solidFill>
                <a:latin typeface="Arial Black" panose="020B0604020202020204" pitchFamily="34" charset="0"/>
                <a:cs typeface="Arial Black" panose="020B0604020202020204" pitchFamily="34" charset="0"/>
              </a:rPr>
              <a:t>TAXES</a:t>
            </a:r>
          </a:p>
        </p:txBody>
      </p:sp>
      <p:sp>
        <p:nvSpPr>
          <p:cNvPr id="13" name="TextBox 12">
            <a:extLst>
              <a:ext uri="{FF2B5EF4-FFF2-40B4-BE49-F238E27FC236}">
                <a16:creationId xmlns:a16="http://schemas.microsoft.com/office/drawing/2014/main" id="{BC92FA20-EC32-ED75-60DD-DC7900FB2BC0}"/>
              </a:ext>
            </a:extLst>
          </p:cNvPr>
          <p:cNvSpPr txBox="1"/>
          <p:nvPr/>
        </p:nvSpPr>
        <p:spPr>
          <a:xfrm>
            <a:off x="1786538" y="1638470"/>
            <a:ext cx="3519058" cy="707886"/>
          </a:xfrm>
          <a:prstGeom prst="rect">
            <a:avLst/>
          </a:prstGeom>
          <a:noFill/>
          <a:effectLst/>
        </p:spPr>
        <p:txBody>
          <a:bodyPr wrap="square" rtlCol="0">
            <a:spAutoFit/>
          </a:bodyPr>
          <a:lstStyle/>
          <a:p>
            <a:r>
              <a:rPr lang="en-US" sz="4000" b="1" dirty="0">
                <a:solidFill>
                  <a:schemeClr val="accent1"/>
                </a:solidFill>
                <a:latin typeface="Arial Black" panose="020B0604020202020204" pitchFamily="34" charset="0"/>
                <a:cs typeface="Arial Black" panose="020B0604020202020204" pitchFamily="34" charset="0"/>
              </a:rPr>
              <a:t>PENSIONS</a:t>
            </a:r>
          </a:p>
        </p:txBody>
      </p:sp>
      <p:sp>
        <p:nvSpPr>
          <p:cNvPr id="14" name="TextBox 13">
            <a:extLst>
              <a:ext uri="{FF2B5EF4-FFF2-40B4-BE49-F238E27FC236}">
                <a16:creationId xmlns:a16="http://schemas.microsoft.com/office/drawing/2014/main" id="{D38F1201-B3F4-E139-391E-FE1ACEA7A3D1}"/>
              </a:ext>
            </a:extLst>
          </p:cNvPr>
          <p:cNvSpPr txBox="1"/>
          <p:nvPr/>
        </p:nvSpPr>
        <p:spPr>
          <a:xfrm>
            <a:off x="510055" y="3106830"/>
            <a:ext cx="6988609" cy="707886"/>
          </a:xfrm>
          <a:prstGeom prst="rect">
            <a:avLst/>
          </a:prstGeom>
          <a:noFill/>
          <a:effectLst/>
        </p:spPr>
        <p:txBody>
          <a:bodyPr wrap="square" rtlCol="0">
            <a:spAutoFit/>
          </a:bodyPr>
          <a:lstStyle/>
          <a:p>
            <a:r>
              <a:rPr lang="en-US" sz="4000" b="1" dirty="0">
                <a:solidFill>
                  <a:schemeClr val="accent1"/>
                </a:solidFill>
                <a:latin typeface="Arial Black" panose="020B0604020202020204" pitchFamily="34" charset="0"/>
                <a:cs typeface="Arial Black" panose="020B0604020202020204" pitchFamily="34" charset="0"/>
              </a:rPr>
              <a:t>HEALTH INSURANCE</a:t>
            </a:r>
          </a:p>
        </p:txBody>
      </p:sp>
      <p:sp>
        <p:nvSpPr>
          <p:cNvPr id="15" name="TextBox 14">
            <a:extLst>
              <a:ext uri="{FF2B5EF4-FFF2-40B4-BE49-F238E27FC236}">
                <a16:creationId xmlns:a16="http://schemas.microsoft.com/office/drawing/2014/main" id="{CDC85D2A-798B-D1FB-E897-B90AF17B1821}"/>
              </a:ext>
            </a:extLst>
          </p:cNvPr>
          <p:cNvSpPr txBox="1"/>
          <p:nvPr/>
        </p:nvSpPr>
        <p:spPr>
          <a:xfrm>
            <a:off x="7287680" y="5853682"/>
            <a:ext cx="3450462" cy="707886"/>
          </a:xfrm>
          <a:prstGeom prst="rect">
            <a:avLst/>
          </a:prstGeom>
          <a:noFill/>
          <a:effectLst/>
        </p:spPr>
        <p:txBody>
          <a:bodyPr wrap="square" rtlCol="0">
            <a:spAutoFit/>
          </a:bodyPr>
          <a:lstStyle/>
          <a:p>
            <a:r>
              <a:rPr lang="en-US" sz="4000" b="1" dirty="0">
                <a:solidFill>
                  <a:schemeClr val="bg1"/>
                </a:solidFill>
                <a:latin typeface="Arial Black" panose="020B0604020202020204" pitchFamily="34" charset="0"/>
                <a:cs typeface="Arial Black" panose="020B0604020202020204" pitchFamily="34" charset="0"/>
              </a:rPr>
              <a:t>RMDs</a:t>
            </a:r>
          </a:p>
        </p:txBody>
      </p:sp>
      <p:sp>
        <p:nvSpPr>
          <p:cNvPr id="16" name="TextBox 15">
            <a:extLst>
              <a:ext uri="{FF2B5EF4-FFF2-40B4-BE49-F238E27FC236}">
                <a16:creationId xmlns:a16="http://schemas.microsoft.com/office/drawing/2014/main" id="{5609528B-0FEE-B556-9E78-1914FDA2002B}"/>
              </a:ext>
            </a:extLst>
          </p:cNvPr>
          <p:cNvSpPr txBox="1"/>
          <p:nvPr/>
        </p:nvSpPr>
        <p:spPr>
          <a:xfrm>
            <a:off x="562054" y="2352117"/>
            <a:ext cx="8288996" cy="707886"/>
          </a:xfrm>
          <a:prstGeom prst="rect">
            <a:avLst/>
          </a:prstGeom>
          <a:noFill/>
          <a:effectLst/>
        </p:spPr>
        <p:txBody>
          <a:bodyPr wrap="square" rtlCol="0">
            <a:spAutoFit/>
          </a:bodyPr>
          <a:lstStyle/>
          <a:p>
            <a:r>
              <a:rPr lang="en-US" sz="4000" b="1" dirty="0">
                <a:solidFill>
                  <a:schemeClr val="bg1"/>
                </a:solidFill>
                <a:latin typeface="Arial Black" panose="020B0604020202020204" pitchFamily="34" charset="0"/>
                <a:cs typeface="Arial Black" panose="020B0604020202020204" pitchFamily="34" charset="0"/>
              </a:rPr>
              <a:t>ESTATE PLANNING</a:t>
            </a:r>
          </a:p>
        </p:txBody>
      </p:sp>
      <p:sp>
        <p:nvSpPr>
          <p:cNvPr id="17" name="TextBox 16">
            <a:extLst>
              <a:ext uri="{FF2B5EF4-FFF2-40B4-BE49-F238E27FC236}">
                <a16:creationId xmlns:a16="http://schemas.microsoft.com/office/drawing/2014/main" id="{D7ED070B-D28C-094B-1C62-F19B3D1CBC8A}"/>
              </a:ext>
            </a:extLst>
          </p:cNvPr>
          <p:cNvSpPr txBox="1"/>
          <p:nvPr/>
        </p:nvSpPr>
        <p:spPr>
          <a:xfrm>
            <a:off x="6551824" y="2369527"/>
            <a:ext cx="5900327" cy="707886"/>
          </a:xfrm>
          <a:prstGeom prst="rect">
            <a:avLst/>
          </a:prstGeom>
          <a:noFill/>
          <a:effectLst/>
        </p:spPr>
        <p:txBody>
          <a:bodyPr wrap="square" rtlCol="0">
            <a:spAutoFit/>
          </a:bodyPr>
          <a:lstStyle/>
          <a:p>
            <a:r>
              <a:rPr lang="en-US" sz="4000" b="1" dirty="0">
                <a:solidFill>
                  <a:schemeClr val="accent1"/>
                </a:solidFill>
                <a:latin typeface="Arial Black" panose="020B0604020202020204" pitchFamily="34" charset="0"/>
                <a:cs typeface="Arial Black" panose="020B0604020202020204" pitchFamily="34" charset="0"/>
              </a:rPr>
              <a:t>LONG-TERM CARE</a:t>
            </a:r>
          </a:p>
        </p:txBody>
      </p:sp>
      <p:sp>
        <p:nvSpPr>
          <p:cNvPr id="18" name="TextBox 17">
            <a:extLst>
              <a:ext uri="{FF2B5EF4-FFF2-40B4-BE49-F238E27FC236}">
                <a16:creationId xmlns:a16="http://schemas.microsoft.com/office/drawing/2014/main" id="{E2C671E0-CE41-72F9-CA3B-B4EC8C68A289}"/>
              </a:ext>
            </a:extLst>
          </p:cNvPr>
          <p:cNvSpPr txBox="1"/>
          <p:nvPr/>
        </p:nvSpPr>
        <p:spPr>
          <a:xfrm>
            <a:off x="6551824" y="3137441"/>
            <a:ext cx="5372060" cy="1323439"/>
          </a:xfrm>
          <a:prstGeom prst="rect">
            <a:avLst/>
          </a:prstGeom>
          <a:noFill/>
          <a:effectLst/>
        </p:spPr>
        <p:txBody>
          <a:bodyPr wrap="square" rtlCol="0">
            <a:spAutoFit/>
          </a:bodyPr>
          <a:lstStyle/>
          <a:p>
            <a:pPr algn="ctr"/>
            <a:r>
              <a:rPr lang="en-US" sz="4000" b="1" dirty="0">
                <a:solidFill>
                  <a:schemeClr val="bg1"/>
                </a:solidFill>
                <a:latin typeface="Arial Black" panose="020B0604020202020204" pitchFamily="34" charset="0"/>
                <a:cs typeface="Arial Black" panose="020B0604020202020204" pitchFamily="34" charset="0"/>
              </a:rPr>
              <a:t>SOCIAL SECURITY</a:t>
            </a:r>
          </a:p>
        </p:txBody>
      </p:sp>
      <p:sp>
        <p:nvSpPr>
          <p:cNvPr id="19" name="TextBox 18">
            <a:extLst>
              <a:ext uri="{FF2B5EF4-FFF2-40B4-BE49-F238E27FC236}">
                <a16:creationId xmlns:a16="http://schemas.microsoft.com/office/drawing/2014/main" id="{4A5D9BD4-D505-D294-7A42-79F72958869C}"/>
              </a:ext>
            </a:extLst>
          </p:cNvPr>
          <p:cNvSpPr txBox="1"/>
          <p:nvPr/>
        </p:nvSpPr>
        <p:spPr>
          <a:xfrm>
            <a:off x="496396" y="5135806"/>
            <a:ext cx="6016183" cy="707886"/>
          </a:xfrm>
          <a:prstGeom prst="rect">
            <a:avLst/>
          </a:prstGeom>
          <a:noFill/>
          <a:effectLst/>
        </p:spPr>
        <p:txBody>
          <a:bodyPr wrap="square" rtlCol="0">
            <a:spAutoFit/>
          </a:bodyPr>
          <a:lstStyle/>
          <a:p>
            <a:r>
              <a:rPr lang="en-US" sz="4000" b="1" dirty="0">
                <a:solidFill>
                  <a:schemeClr val="accent1"/>
                </a:solidFill>
                <a:latin typeface="Arial Black" panose="020B0604020202020204" pitchFamily="34" charset="0"/>
                <a:cs typeface="Arial Black" panose="020B0604020202020204" pitchFamily="34" charset="0"/>
              </a:rPr>
              <a:t>COLLEGE PLANNING</a:t>
            </a:r>
          </a:p>
        </p:txBody>
      </p:sp>
      <p:sp>
        <p:nvSpPr>
          <p:cNvPr id="20" name="TextBox 19">
            <a:extLst>
              <a:ext uri="{FF2B5EF4-FFF2-40B4-BE49-F238E27FC236}">
                <a16:creationId xmlns:a16="http://schemas.microsoft.com/office/drawing/2014/main" id="{8CAEC924-E27D-6197-7D79-A4AC29ECCBF2}"/>
              </a:ext>
            </a:extLst>
          </p:cNvPr>
          <p:cNvSpPr txBox="1"/>
          <p:nvPr/>
        </p:nvSpPr>
        <p:spPr>
          <a:xfrm>
            <a:off x="1059839" y="5873004"/>
            <a:ext cx="5145525" cy="707886"/>
          </a:xfrm>
          <a:prstGeom prst="rect">
            <a:avLst/>
          </a:prstGeom>
          <a:noFill/>
          <a:effectLst/>
        </p:spPr>
        <p:txBody>
          <a:bodyPr wrap="square" rtlCol="0">
            <a:spAutoFit/>
          </a:bodyPr>
          <a:lstStyle/>
          <a:p>
            <a:r>
              <a:rPr lang="en-US" sz="4000" b="1" dirty="0">
                <a:solidFill>
                  <a:schemeClr val="bg1"/>
                </a:solidFill>
                <a:latin typeface="Arial Black" panose="020B0604020202020204" pitchFamily="34" charset="0"/>
                <a:cs typeface="Arial Black" panose="020B0604020202020204" pitchFamily="34" charset="0"/>
              </a:rPr>
              <a:t>LIFE INSURANCE</a:t>
            </a:r>
          </a:p>
        </p:txBody>
      </p:sp>
      <p:sp>
        <p:nvSpPr>
          <p:cNvPr id="21" name="TextBox 20">
            <a:extLst>
              <a:ext uri="{FF2B5EF4-FFF2-40B4-BE49-F238E27FC236}">
                <a16:creationId xmlns:a16="http://schemas.microsoft.com/office/drawing/2014/main" id="{D826E5DC-00FC-6B2B-F19E-9432116A986A}"/>
              </a:ext>
            </a:extLst>
          </p:cNvPr>
          <p:cNvSpPr txBox="1"/>
          <p:nvPr/>
        </p:nvSpPr>
        <p:spPr>
          <a:xfrm>
            <a:off x="562054" y="233800"/>
            <a:ext cx="5643310" cy="1323439"/>
          </a:xfrm>
          <a:prstGeom prst="rect">
            <a:avLst/>
          </a:prstGeom>
          <a:noFill/>
          <a:effectLst/>
        </p:spPr>
        <p:txBody>
          <a:bodyPr wrap="square" rtlCol="0">
            <a:spAutoFit/>
          </a:bodyPr>
          <a:lstStyle/>
          <a:p>
            <a:pPr algn="ctr"/>
            <a:r>
              <a:rPr lang="en-US" sz="4000" b="1" dirty="0">
                <a:solidFill>
                  <a:schemeClr val="bg1"/>
                </a:solidFill>
                <a:latin typeface="Arial Black" panose="020B0604020202020204" pitchFamily="34" charset="0"/>
                <a:cs typeface="Arial Black" panose="020B0604020202020204" pitchFamily="34" charset="0"/>
              </a:rPr>
              <a:t>HOME OWNERSHIP &amp; MORTGAGES</a:t>
            </a:r>
          </a:p>
        </p:txBody>
      </p:sp>
      <p:sp>
        <p:nvSpPr>
          <p:cNvPr id="22" name="TextBox 21">
            <a:extLst>
              <a:ext uri="{FF2B5EF4-FFF2-40B4-BE49-F238E27FC236}">
                <a16:creationId xmlns:a16="http://schemas.microsoft.com/office/drawing/2014/main" id="{F124F279-4C03-1693-518C-3DD74321989C}"/>
              </a:ext>
            </a:extLst>
          </p:cNvPr>
          <p:cNvSpPr txBox="1"/>
          <p:nvPr/>
        </p:nvSpPr>
        <p:spPr>
          <a:xfrm>
            <a:off x="5611886" y="254275"/>
            <a:ext cx="6802050" cy="1323439"/>
          </a:xfrm>
          <a:prstGeom prst="rect">
            <a:avLst/>
          </a:prstGeom>
          <a:noFill/>
          <a:effectLst/>
        </p:spPr>
        <p:txBody>
          <a:bodyPr wrap="square" rtlCol="0">
            <a:spAutoFit/>
          </a:bodyPr>
          <a:lstStyle/>
          <a:p>
            <a:pPr algn="ctr"/>
            <a:r>
              <a:rPr lang="en-US" sz="4000" b="1" dirty="0">
                <a:solidFill>
                  <a:schemeClr val="accent1"/>
                </a:solidFill>
                <a:latin typeface="Arial Black" panose="020B0604020202020204" pitchFamily="34" charset="0"/>
                <a:cs typeface="Arial Black" panose="020B0604020202020204" pitchFamily="34" charset="0"/>
              </a:rPr>
              <a:t>INVESTMENT MANAGEMENT</a:t>
            </a:r>
          </a:p>
        </p:txBody>
      </p:sp>
      <p:sp>
        <p:nvSpPr>
          <p:cNvPr id="23" name="TextBox 22">
            <a:extLst>
              <a:ext uri="{FF2B5EF4-FFF2-40B4-BE49-F238E27FC236}">
                <a16:creationId xmlns:a16="http://schemas.microsoft.com/office/drawing/2014/main" id="{C44B1CF8-5B7F-9A19-6847-AFDB23A2B225}"/>
              </a:ext>
            </a:extLst>
          </p:cNvPr>
          <p:cNvSpPr txBox="1"/>
          <p:nvPr/>
        </p:nvSpPr>
        <p:spPr>
          <a:xfrm>
            <a:off x="103487" y="3779604"/>
            <a:ext cx="6618075" cy="1323439"/>
          </a:xfrm>
          <a:prstGeom prst="rect">
            <a:avLst/>
          </a:prstGeom>
          <a:noFill/>
          <a:effectLst/>
        </p:spPr>
        <p:txBody>
          <a:bodyPr wrap="square" rtlCol="0">
            <a:spAutoFit/>
          </a:bodyPr>
          <a:lstStyle/>
          <a:p>
            <a:pPr algn="ctr"/>
            <a:r>
              <a:rPr lang="en-US" sz="4000" b="1" dirty="0">
                <a:solidFill>
                  <a:schemeClr val="bg1"/>
                </a:solidFill>
                <a:latin typeface="Arial Black" panose="020B0604020202020204" pitchFamily="34" charset="0"/>
                <a:cs typeface="Arial Black" panose="020B0604020202020204" pitchFamily="34" charset="0"/>
              </a:rPr>
              <a:t>IRAs/WORKPLACE RETIREMENT PLANS</a:t>
            </a:r>
          </a:p>
        </p:txBody>
      </p:sp>
      <p:sp>
        <p:nvSpPr>
          <p:cNvPr id="24" name="TextBox 23">
            <a:extLst>
              <a:ext uri="{FF2B5EF4-FFF2-40B4-BE49-F238E27FC236}">
                <a16:creationId xmlns:a16="http://schemas.microsoft.com/office/drawing/2014/main" id="{BCA87911-BA85-5E6A-26F1-17800A738014}"/>
              </a:ext>
            </a:extLst>
          </p:cNvPr>
          <p:cNvSpPr txBox="1"/>
          <p:nvPr/>
        </p:nvSpPr>
        <p:spPr>
          <a:xfrm>
            <a:off x="5611886" y="1684008"/>
            <a:ext cx="6390375" cy="707886"/>
          </a:xfrm>
          <a:prstGeom prst="rect">
            <a:avLst/>
          </a:prstGeom>
          <a:noFill/>
          <a:effectLst/>
        </p:spPr>
        <p:txBody>
          <a:bodyPr wrap="square" rtlCol="0">
            <a:spAutoFit/>
          </a:bodyPr>
          <a:lstStyle/>
          <a:p>
            <a:r>
              <a:rPr lang="en-US" sz="4000" b="1" dirty="0">
                <a:solidFill>
                  <a:schemeClr val="bg1"/>
                </a:solidFill>
                <a:latin typeface="Arial Black" panose="020B0604020202020204" pitchFamily="34" charset="0"/>
                <a:cs typeface="Arial Black" panose="020B0604020202020204" pitchFamily="34" charset="0"/>
              </a:rPr>
              <a:t>RETIREMENT INCOME</a:t>
            </a:r>
          </a:p>
        </p:txBody>
      </p:sp>
      <p:sp>
        <p:nvSpPr>
          <p:cNvPr id="25" name="TextBox 24">
            <a:extLst>
              <a:ext uri="{FF2B5EF4-FFF2-40B4-BE49-F238E27FC236}">
                <a16:creationId xmlns:a16="http://schemas.microsoft.com/office/drawing/2014/main" id="{73365F29-922D-9152-04AA-B80748BDAF2F}"/>
              </a:ext>
            </a:extLst>
          </p:cNvPr>
          <p:cNvSpPr txBox="1"/>
          <p:nvPr/>
        </p:nvSpPr>
        <p:spPr>
          <a:xfrm>
            <a:off x="6721562" y="4394571"/>
            <a:ext cx="4864608" cy="1323439"/>
          </a:xfrm>
          <a:prstGeom prst="rect">
            <a:avLst/>
          </a:prstGeom>
          <a:noFill/>
          <a:effectLst/>
        </p:spPr>
        <p:txBody>
          <a:bodyPr wrap="square" rtlCol="0">
            <a:spAutoFit/>
          </a:bodyPr>
          <a:lstStyle/>
          <a:p>
            <a:pPr algn="ctr"/>
            <a:r>
              <a:rPr lang="en-US" sz="4000" b="1" dirty="0">
                <a:solidFill>
                  <a:schemeClr val="accent1"/>
                </a:solidFill>
                <a:latin typeface="Arial Black" panose="020B0604020202020204" pitchFamily="34" charset="0"/>
                <a:cs typeface="Arial Black" panose="020B0604020202020204" pitchFamily="34" charset="0"/>
              </a:rPr>
              <a:t>BENEFICIARY DESIGNATIONS</a:t>
            </a:r>
          </a:p>
        </p:txBody>
      </p:sp>
    </p:spTree>
    <p:extLst>
      <p:ext uri="{BB962C8B-B14F-4D97-AF65-F5344CB8AC3E}">
        <p14:creationId xmlns:p14="http://schemas.microsoft.com/office/powerpoint/2010/main" val="3270948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500"/>
                                        <p:tgtEl>
                                          <p:spTgt spid="15"/>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500"/>
                                        <p:tgtEl>
                                          <p:spTgt spid="13"/>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500"/>
                                        <p:tgtEl>
                                          <p:spTgt spid="18"/>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500"/>
                                        <p:tgtEl>
                                          <p:spTgt spid="19"/>
                                        </p:tgtEl>
                                      </p:cBhvr>
                                    </p:animEffect>
                                  </p:childTnLst>
                                </p:cTn>
                              </p:par>
                            </p:childTnLst>
                          </p:cTn>
                        </p:par>
                        <p:par>
                          <p:cTn id="32" fill="hold">
                            <p:stCondLst>
                              <p:cond delay="3500"/>
                            </p:stCondLst>
                            <p:childTnLst>
                              <p:par>
                                <p:cTn id="33" presetID="10" presetClass="entr" presetSubtype="0" fill="hold" grpId="0" nodeType="after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childTnLst>
                          </p:cTn>
                        </p:par>
                        <p:par>
                          <p:cTn id="36" fill="hold">
                            <p:stCondLst>
                              <p:cond delay="4000"/>
                            </p:stCondLst>
                            <p:childTnLst>
                              <p:par>
                                <p:cTn id="37" presetID="10" presetClass="entr" presetSubtype="0" fill="hold" grpId="0" nodeType="afterEffect">
                                  <p:stCondLst>
                                    <p:cond delay="0"/>
                                  </p:stCondLst>
                                  <p:childTnLst>
                                    <p:set>
                                      <p:cBhvr>
                                        <p:cTn id="38" dur="1" fill="hold">
                                          <p:stCondLst>
                                            <p:cond delay="0"/>
                                          </p:stCondLst>
                                        </p:cTn>
                                        <p:tgtEl>
                                          <p:spTgt spid="16"/>
                                        </p:tgtEl>
                                        <p:attrNameLst>
                                          <p:attrName>style.visibility</p:attrName>
                                        </p:attrNameLst>
                                      </p:cBhvr>
                                      <p:to>
                                        <p:strVal val="visible"/>
                                      </p:to>
                                    </p:set>
                                    <p:animEffect transition="in" filter="fade">
                                      <p:cBhvr>
                                        <p:cTn id="39" dur="500"/>
                                        <p:tgtEl>
                                          <p:spTgt spid="16"/>
                                        </p:tgtEl>
                                      </p:cBhvr>
                                    </p:animEffect>
                                  </p:childTnLst>
                                </p:cTn>
                              </p:par>
                            </p:childTnLst>
                          </p:cTn>
                        </p:par>
                        <p:par>
                          <p:cTn id="40" fill="hold">
                            <p:stCondLst>
                              <p:cond delay="4500"/>
                            </p:stCondLst>
                            <p:childTnLst>
                              <p:par>
                                <p:cTn id="41" presetID="10" presetClass="entr" presetSubtype="0" fill="hold" grpId="0" nodeType="after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childTnLst>
                          </p:cTn>
                        </p:par>
                        <p:par>
                          <p:cTn id="44" fill="hold">
                            <p:stCondLst>
                              <p:cond delay="5000"/>
                            </p:stCondLst>
                            <p:childTnLst>
                              <p:par>
                                <p:cTn id="45" presetID="10" presetClass="entr" presetSubtype="0" fill="hold" grpId="0" nodeType="after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fade">
                                      <p:cBhvr>
                                        <p:cTn id="47" dur="500"/>
                                        <p:tgtEl>
                                          <p:spTgt spid="22"/>
                                        </p:tgtEl>
                                      </p:cBhvr>
                                    </p:animEffect>
                                  </p:childTnLst>
                                </p:cTn>
                              </p:par>
                            </p:childTnLst>
                          </p:cTn>
                        </p:par>
                        <p:par>
                          <p:cTn id="48" fill="hold">
                            <p:stCondLst>
                              <p:cond delay="5500"/>
                            </p:stCondLst>
                            <p:childTnLst>
                              <p:par>
                                <p:cTn id="49" presetID="10" presetClass="entr" presetSubtype="0" fill="hold" grpId="0" nodeType="afterEffect">
                                  <p:stCondLst>
                                    <p:cond delay="0"/>
                                  </p:stCondLst>
                                  <p:childTnLst>
                                    <p:set>
                                      <p:cBhvr>
                                        <p:cTn id="50" dur="1" fill="hold">
                                          <p:stCondLst>
                                            <p:cond delay="0"/>
                                          </p:stCondLst>
                                        </p:cTn>
                                        <p:tgtEl>
                                          <p:spTgt spid="23"/>
                                        </p:tgtEl>
                                        <p:attrNameLst>
                                          <p:attrName>style.visibility</p:attrName>
                                        </p:attrNameLst>
                                      </p:cBhvr>
                                      <p:to>
                                        <p:strVal val="visible"/>
                                      </p:to>
                                    </p:set>
                                    <p:animEffect transition="in" filter="fade">
                                      <p:cBhvr>
                                        <p:cTn id="51" dur="500"/>
                                        <p:tgtEl>
                                          <p:spTgt spid="23"/>
                                        </p:tgtEl>
                                      </p:cBhvr>
                                    </p:animEffect>
                                  </p:childTnLst>
                                </p:cTn>
                              </p:par>
                            </p:childTnLst>
                          </p:cTn>
                        </p:par>
                        <p:par>
                          <p:cTn id="52" fill="hold">
                            <p:stCondLst>
                              <p:cond delay="6000"/>
                            </p:stCondLst>
                            <p:childTnLst>
                              <p:par>
                                <p:cTn id="53" presetID="10" presetClass="entr" presetSubtype="0" fill="hold" grpId="0" nodeType="afterEffect">
                                  <p:stCondLst>
                                    <p:cond delay="500"/>
                                  </p:stCondLst>
                                  <p:childTnLst>
                                    <p:set>
                                      <p:cBhvr>
                                        <p:cTn id="54" dur="1" fill="hold">
                                          <p:stCondLst>
                                            <p:cond delay="0"/>
                                          </p:stCondLst>
                                        </p:cTn>
                                        <p:tgtEl>
                                          <p:spTgt spid="24"/>
                                        </p:tgtEl>
                                        <p:attrNameLst>
                                          <p:attrName>style.visibility</p:attrName>
                                        </p:attrNameLst>
                                      </p:cBhvr>
                                      <p:to>
                                        <p:strVal val="visible"/>
                                      </p:to>
                                    </p:set>
                                    <p:animEffect transition="in" filter="fade">
                                      <p:cBhvr>
                                        <p:cTn id="55" dur="500"/>
                                        <p:tgtEl>
                                          <p:spTgt spid="24"/>
                                        </p:tgtEl>
                                      </p:cBhvr>
                                    </p:animEffect>
                                  </p:childTnLst>
                                </p:cTn>
                              </p:par>
                            </p:childTnLst>
                          </p:cTn>
                        </p:par>
                        <p:par>
                          <p:cTn id="56" fill="hold">
                            <p:stCondLst>
                              <p:cond delay="7000"/>
                            </p:stCondLst>
                            <p:childTnLst>
                              <p:par>
                                <p:cTn id="57" presetID="10" presetClass="entr" presetSubtype="0" fill="hold" grpId="0" nodeType="afterEffect">
                                  <p:stCondLst>
                                    <p:cond delay="0"/>
                                  </p:stCondLst>
                                  <p:childTnLst>
                                    <p:set>
                                      <p:cBhvr>
                                        <p:cTn id="58" dur="1" fill="hold">
                                          <p:stCondLst>
                                            <p:cond delay="0"/>
                                          </p:stCondLst>
                                        </p:cTn>
                                        <p:tgtEl>
                                          <p:spTgt spid="25"/>
                                        </p:tgtEl>
                                        <p:attrNameLst>
                                          <p:attrName>style.visibility</p:attrName>
                                        </p:attrNameLst>
                                      </p:cBhvr>
                                      <p:to>
                                        <p:strVal val="visible"/>
                                      </p:to>
                                    </p:set>
                                    <p:animEffect transition="in" filter="fade">
                                      <p:cBhvr>
                                        <p:cTn id="59"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P spid="14" grpId="0"/>
      <p:bldP spid="15" grpId="0"/>
      <p:bldP spid="16" grpId="0"/>
      <p:bldP spid="17" grpId="0"/>
      <p:bldP spid="18" grpId="0"/>
      <p:bldP spid="19" grpId="0"/>
      <p:bldP spid="20" grpId="0"/>
      <p:bldP spid="21" grpId="0"/>
      <p:bldP spid="22" grpId="0"/>
      <p:bldP spid="23" grpId="0"/>
      <p:bldP spid="24" grpId="0"/>
      <p:bldP spid="25"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B185B4C5-AC9D-4FEC-8920-21F90443B6AA}"/>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2" name="TextBox 1">
            <a:extLst>
              <a:ext uri="{FF2B5EF4-FFF2-40B4-BE49-F238E27FC236}">
                <a16:creationId xmlns:a16="http://schemas.microsoft.com/office/drawing/2014/main" id="{62B2FBEF-BE4F-237A-EDE7-1E72973E9F7D}"/>
              </a:ext>
            </a:extLst>
          </p:cNvPr>
          <p:cNvSpPr txBox="1"/>
          <p:nvPr/>
        </p:nvSpPr>
        <p:spPr>
          <a:xfrm>
            <a:off x="879231" y="283128"/>
            <a:ext cx="9988061" cy="984885"/>
          </a:xfrm>
          <a:prstGeom prst="rect">
            <a:avLst/>
          </a:prstGeom>
          <a:noFill/>
        </p:spPr>
        <p:txBody>
          <a:bodyPr wrap="square" rtlCol="0">
            <a:spAutoFit/>
          </a:bodyPr>
          <a:lstStyle/>
          <a:p>
            <a:pPr algn="ctr"/>
            <a:endParaRPr lang="en-US" dirty="0">
              <a:latin typeface="Georgia" panose="02040502050405020303" pitchFamily="18" charset="0"/>
            </a:endParaRPr>
          </a:p>
          <a:p>
            <a:pPr algn="ctr"/>
            <a:endParaRPr lang="en-US" sz="4000" b="1" i="1" u="sng" dirty="0">
              <a:solidFill>
                <a:srgbClr val="DFC589"/>
              </a:solidFill>
              <a:latin typeface="Georgia" panose="02040502050405020303" pitchFamily="18" charset="0"/>
            </a:endParaRPr>
          </a:p>
        </p:txBody>
      </p:sp>
      <p:sp>
        <p:nvSpPr>
          <p:cNvPr id="4" name="Rectangle 3">
            <a:extLst>
              <a:ext uri="{FF2B5EF4-FFF2-40B4-BE49-F238E27FC236}">
                <a16:creationId xmlns:a16="http://schemas.microsoft.com/office/drawing/2014/main" id="{79F63ED3-E93D-6D37-24CD-ABB6B158E46E}"/>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2E6E019-B37A-5A68-1407-3E5FC46BD5CF}"/>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7B44DADE-C5AA-8FAC-837C-A10B6480CAC6}"/>
              </a:ext>
            </a:extLst>
          </p:cNvPr>
          <p:cNvSpPr txBox="1">
            <a:spLocks/>
          </p:cNvSpPr>
          <p:nvPr/>
        </p:nvSpPr>
        <p:spPr>
          <a:xfrm>
            <a:off x="379938" y="3028112"/>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YOU’RE </a:t>
            </a:r>
            <a:r>
              <a:rPr lang="en-US" sz="5000" dirty="0">
                <a:solidFill>
                  <a:schemeClr val="accent1"/>
                </a:solidFill>
                <a:latin typeface="Arial Black" panose="020B0604020202020204" pitchFamily="34" charset="0"/>
                <a:cs typeface="Arial Black" panose="020B0604020202020204" pitchFamily="34" charset="0"/>
              </a:rPr>
              <a:t>NOT</a:t>
            </a:r>
            <a:r>
              <a:rPr lang="en-US" sz="5000" dirty="0">
                <a:latin typeface="Arial Black" panose="020B0604020202020204" pitchFamily="34" charset="0"/>
                <a:cs typeface="Arial Black" panose="020B0604020202020204" pitchFamily="34" charset="0"/>
              </a:rPr>
              <a:t> ALONE!</a:t>
            </a:r>
            <a:endParaRPr lang="en-US" sz="5000" dirty="0">
              <a:solidFill>
                <a:srgbClr val="DFC589"/>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2390453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E4A30D-A6A0-695B-96AA-F57B271B1AA5}"/>
            </a:ext>
          </a:extLst>
        </p:cNvPr>
        <p:cNvGrpSpPr/>
        <p:nvPr/>
      </p:nvGrpSpPr>
      <p:grpSpPr>
        <a:xfrm>
          <a:off x="0" y="0"/>
          <a:ext cx="0" cy="0"/>
          <a:chOff x="0" y="0"/>
          <a:chExt cx="0" cy="0"/>
        </a:xfrm>
      </p:grpSpPr>
      <p:sp>
        <p:nvSpPr>
          <p:cNvPr id="7" name="Title 2">
            <a:extLst>
              <a:ext uri="{FF2B5EF4-FFF2-40B4-BE49-F238E27FC236}">
                <a16:creationId xmlns:a16="http://schemas.microsoft.com/office/drawing/2014/main" id="{EA6EBBB6-DF26-5537-F369-588DAA94C250}"/>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2" name="TextBox 1">
            <a:extLst>
              <a:ext uri="{FF2B5EF4-FFF2-40B4-BE49-F238E27FC236}">
                <a16:creationId xmlns:a16="http://schemas.microsoft.com/office/drawing/2014/main" id="{32E82279-83FF-97EB-CC10-746EBF39DFAC}"/>
              </a:ext>
            </a:extLst>
          </p:cNvPr>
          <p:cNvSpPr txBox="1"/>
          <p:nvPr/>
        </p:nvSpPr>
        <p:spPr>
          <a:xfrm>
            <a:off x="879231" y="283128"/>
            <a:ext cx="9988061" cy="984885"/>
          </a:xfrm>
          <a:prstGeom prst="rect">
            <a:avLst/>
          </a:prstGeom>
          <a:noFill/>
        </p:spPr>
        <p:txBody>
          <a:bodyPr wrap="square" rtlCol="0">
            <a:spAutoFit/>
          </a:bodyPr>
          <a:lstStyle/>
          <a:p>
            <a:pPr algn="ctr"/>
            <a:endParaRPr lang="en-US" dirty="0">
              <a:latin typeface="Georgia" panose="02040502050405020303" pitchFamily="18" charset="0"/>
            </a:endParaRPr>
          </a:p>
          <a:p>
            <a:pPr algn="ctr"/>
            <a:endParaRPr lang="en-US" sz="4000" b="1" i="1" u="sng" dirty="0">
              <a:solidFill>
                <a:srgbClr val="DFC589"/>
              </a:solidFill>
              <a:latin typeface="Georgia" panose="02040502050405020303" pitchFamily="18" charset="0"/>
            </a:endParaRPr>
          </a:p>
        </p:txBody>
      </p:sp>
      <p:sp>
        <p:nvSpPr>
          <p:cNvPr id="4" name="Rectangle 3">
            <a:extLst>
              <a:ext uri="{FF2B5EF4-FFF2-40B4-BE49-F238E27FC236}">
                <a16:creationId xmlns:a16="http://schemas.microsoft.com/office/drawing/2014/main" id="{93D26A49-D64B-3C75-1879-0FA0FF0429E7}"/>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5D33B71-73D4-F3E5-A55E-D24B7F5C0035}"/>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E1857183-9475-D74C-897D-9E0F58488052}"/>
              </a:ext>
            </a:extLst>
          </p:cNvPr>
          <p:cNvSpPr txBox="1">
            <a:spLocks/>
          </p:cNvSpPr>
          <p:nvPr/>
        </p:nvSpPr>
        <p:spPr>
          <a:xfrm>
            <a:off x="379938" y="3028112"/>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WE’RE HERE TO </a:t>
            </a:r>
            <a:r>
              <a:rPr lang="en-US" sz="5000" dirty="0">
                <a:solidFill>
                  <a:schemeClr val="accent1"/>
                </a:solidFill>
                <a:latin typeface="Arial Black" panose="020B0604020202020204" pitchFamily="34" charset="0"/>
                <a:cs typeface="Arial Black" panose="020B0604020202020204" pitchFamily="34" charset="0"/>
              </a:rPr>
              <a:t>HELP</a:t>
            </a:r>
            <a:r>
              <a:rPr lang="en-US" sz="5000" dirty="0">
                <a:latin typeface="Arial Black" panose="020B0604020202020204" pitchFamily="34" charset="0"/>
                <a:cs typeface="Arial Black" panose="020B0604020202020204" pitchFamily="34" charset="0"/>
              </a:rPr>
              <a:t>!</a:t>
            </a:r>
          </a:p>
        </p:txBody>
      </p:sp>
    </p:spTree>
    <p:extLst>
      <p:ext uri="{BB962C8B-B14F-4D97-AF65-F5344CB8AC3E}">
        <p14:creationId xmlns:p14="http://schemas.microsoft.com/office/powerpoint/2010/main" val="954116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67811F-22FC-E9AC-060A-48A01F296A89}"/>
            </a:ext>
          </a:extLst>
        </p:cNvPr>
        <p:cNvGrpSpPr/>
        <p:nvPr/>
      </p:nvGrpSpPr>
      <p:grpSpPr>
        <a:xfrm>
          <a:off x="0" y="0"/>
          <a:ext cx="0" cy="0"/>
          <a:chOff x="0" y="0"/>
          <a:chExt cx="0" cy="0"/>
        </a:xfrm>
      </p:grpSpPr>
      <p:sp>
        <p:nvSpPr>
          <p:cNvPr id="7" name="Title 2">
            <a:extLst>
              <a:ext uri="{FF2B5EF4-FFF2-40B4-BE49-F238E27FC236}">
                <a16:creationId xmlns:a16="http://schemas.microsoft.com/office/drawing/2014/main" id="{96BDEB1D-347B-D5FD-60C5-16BAAE31F5DB}"/>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2" name="TextBox 1">
            <a:extLst>
              <a:ext uri="{FF2B5EF4-FFF2-40B4-BE49-F238E27FC236}">
                <a16:creationId xmlns:a16="http://schemas.microsoft.com/office/drawing/2014/main" id="{F2D15639-9F9F-409C-3A29-2325BF237DC4}"/>
              </a:ext>
            </a:extLst>
          </p:cNvPr>
          <p:cNvSpPr txBox="1"/>
          <p:nvPr/>
        </p:nvSpPr>
        <p:spPr>
          <a:xfrm>
            <a:off x="879231" y="283128"/>
            <a:ext cx="9988061" cy="984885"/>
          </a:xfrm>
          <a:prstGeom prst="rect">
            <a:avLst/>
          </a:prstGeom>
          <a:noFill/>
        </p:spPr>
        <p:txBody>
          <a:bodyPr wrap="square" rtlCol="0">
            <a:spAutoFit/>
          </a:bodyPr>
          <a:lstStyle/>
          <a:p>
            <a:pPr algn="ctr"/>
            <a:endParaRPr lang="en-US" dirty="0">
              <a:latin typeface="Georgia" panose="02040502050405020303" pitchFamily="18" charset="0"/>
            </a:endParaRPr>
          </a:p>
          <a:p>
            <a:pPr algn="ctr"/>
            <a:endParaRPr lang="en-US" sz="4000" b="1" i="1" u="sng" dirty="0">
              <a:solidFill>
                <a:srgbClr val="DFC589"/>
              </a:solidFill>
              <a:latin typeface="Georgia" panose="02040502050405020303" pitchFamily="18" charset="0"/>
            </a:endParaRPr>
          </a:p>
        </p:txBody>
      </p:sp>
      <p:sp>
        <p:nvSpPr>
          <p:cNvPr id="4" name="Rectangle 3">
            <a:extLst>
              <a:ext uri="{FF2B5EF4-FFF2-40B4-BE49-F238E27FC236}">
                <a16:creationId xmlns:a16="http://schemas.microsoft.com/office/drawing/2014/main" id="{E4ACD263-B495-B1A4-895E-303C6D7541AB}"/>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ED65497-C3C9-6C23-1BFF-6E7CBCB4CAC8}"/>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ED7D5FBF-9170-6450-2596-F24B07B789D7}"/>
              </a:ext>
            </a:extLst>
          </p:cNvPr>
          <p:cNvSpPr txBox="1">
            <a:spLocks/>
          </p:cNvSpPr>
          <p:nvPr/>
        </p:nvSpPr>
        <p:spPr>
          <a:xfrm>
            <a:off x="379938" y="1555887"/>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LET’S CONTINUE THE CONVERSATION!</a:t>
            </a:r>
          </a:p>
        </p:txBody>
      </p:sp>
      <p:sp>
        <p:nvSpPr>
          <p:cNvPr id="8" name="Content Placeholder 2">
            <a:extLst>
              <a:ext uri="{FF2B5EF4-FFF2-40B4-BE49-F238E27FC236}">
                <a16:creationId xmlns:a16="http://schemas.microsoft.com/office/drawing/2014/main" id="{8988AA4B-FA8F-2B99-A16A-88247230228E}"/>
              </a:ext>
            </a:extLst>
          </p:cNvPr>
          <p:cNvSpPr txBox="1">
            <a:spLocks/>
          </p:cNvSpPr>
          <p:nvPr/>
        </p:nvSpPr>
        <p:spPr>
          <a:xfrm>
            <a:off x="6442757" y="3515079"/>
            <a:ext cx="10503876" cy="2407911"/>
          </a:xfrm>
          <a:prstGeom prst="rect">
            <a:avLst/>
          </a:prstGeom>
        </p:spPr>
        <p:txBody>
          <a:bodyPr>
            <a:normAutofit/>
          </a:bodyPr>
          <a:lst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2200"/>
              </a:lnSpc>
              <a:buClr>
                <a:srgbClr val="04AFF0"/>
              </a:buClr>
              <a:buFont typeface="Arial" panose="020B0604020202020204" pitchFamily="34" charset="0"/>
              <a:buNone/>
            </a:pPr>
            <a:r>
              <a:rPr lang="en-US" sz="2400" b="1" dirty="0"/>
              <a:t>(000) 000-0000</a:t>
            </a:r>
          </a:p>
          <a:p>
            <a:pPr marL="0" indent="0">
              <a:lnSpc>
                <a:spcPts val="2200"/>
              </a:lnSpc>
              <a:buClr>
                <a:srgbClr val="04AFF0"/>
              </a:buClr>
              <a:buFont typeface="Arial" panose="020B0604020202020204" pitchFamily="34" charset="0"/>
              <a:buNone/>
            </a:pPr>
            <a:r>
              <a:rPr lang="en-US" sz="2400" b="1" dirty="0" err="1">
                <a:solidFill>
                  <a:schemeClr val="accent1"/>
                </a:solidFill>
              </a:rPr>
              <a:t>www.Website.com</a:t>
            </a:r>
            <a:endParaRPr lang="en-US" sz="2400" b="1" dirty="0">
              <a:solidFill>
                <a:schemeClr val="accent1"/>
              </a:solidFill>
            </a:endParaRPr>
          </a:p>
          <a:p>
            <a:pPr marL="0" indent="0">
              <a:lnSpc>
                <a:spcPts val="2200"/>
              </a:lnSpc>
              <a:buClr>
                <a:srgbClr val="04AFF0"/>
              </a:buClr>
              <a:buFont typeface="Arial" panose="020B0604020202020204" pitchFamily="34" charset="0"/>
              <a:buNone/>
            </a:pPr>
            <a:r>
              <a:rPr lang="en-US" sz="2400" dirty="0"/>
              <a:t>1234 Address</a:t>
            </a:r>
          </a:p>
          <a:p>
            <a:pPr marL="0" indent="0">
              <a:lnSpc>
                <a:spcPts val="2200"/>
              </a:lnSpc>
              <a:buClr>
                <a:srgbClr val="04AFF0"/>
              </a:buClr>
              <a:buFont typeface="Arial" panose="020B0604020202020204" pitchFamily="34" charset="0"/>
              <a:buNone/>
            </a:pPr>
            <a:r>
              <a:rPr lang="en-US" sz="2400" dirty="0"/>
              <a:t>1234 Address</a:t>
            </a:r>
          </a:p>
        </p:txBody>
      </p:sp>
      <p:pic>
        <p:nvPicPr>
          <p:cNvPr id="3" name="Picture 2" descr="Logo, company name&#10;&#10;Description automatically generated">
            <a:extLst>
              <a:ext uri="{FF2B5EF4-FFF2-40B4-BE49-F238E27FC236}">
                <a16:creationId xmlns:a16="http://schemas.microsoft.com/office/drawing/2014/main" id="{025831CC-1536-10CF-1813-68FB64EAC1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9014" y="3682002"/>
            <a:ext cx="2179583" cy="1089792"/>
          </a:xfrm>
          <a:prstGeom prst="rect">
            <a:avLst/>
          </a:prstGeom>
          <a:solidFill>
            <a:srgbClr val="FF40FF"/>
          </a:solidFill>
          <a:ln>
            <a:solidFill>
              <a:srgbClr val="FF40FF"/>
            </a:solidFill>
          </a:ln>
        </p:spPr>
      </p:pic>
    </p:spTree>
    <p:extLst>
      <p:ext uri="{BB962C8B-B14F-4D97-AF65-F5344CB8AC3E}">
        <p14:creationId xmlns:p14="http://schemas.microsoft.com/office/powerpoint/2010/main" val="944838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B185B4C5-AC9D-4FEC-8920-21F90443B6AA}"/>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2" name="Rectangle 1">
            <a:extLst>
              <a:ext uri="{FF2B5EF4-FFF2-40B4-BE49-F238E27FC236}">
                <a16:creationId xmlns:a16="http://schemas.microsoft.com/office/drawing/2014/main" id="{EFCF0385-D9FB-9024-8FA6-A0D9F3A59E3F}"/>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79D74D1-BF9E-9064-6177-E1C3AE848215}"/>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EB392F05-B1D8-205D-F76E-ED2AA81A2A94}"/>
              </a:ext>
            </a:extLst>
          </p:cNvPr>
          <p:cNvSpPr txBox="1">
            <a:spLocks/>
          </p:cNvSpPr>
          <p:nvPr/>
        </p:nvSpPr>
        <p:spPr>
          <a:xfrm>
            <a:off x="379938" y="2843024"/>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COMPLIMENTARY WRITTEN FINANCIAL PLAN</a:t>
            </a:r>
            <a:endParaRPr lang="en-US" sz="5000" dirty="0">
              <a:solidFill>
                <a:srgbClr val="DFC589"/>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2779658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66AB9B-A0AA-5FAB-F4F2-3A4AA643CF13}"/>
            </a:ext>
          </a:extLst>
        </p:cNvPr>
        <p:cNvGrpSpPr/>
        <p:nvPr/>
      </p:nvGrpSpPr>
      <p:grpSpPr>
        <a:xfrm>
          <a:off x="0" y="0"/>
          <a:ext cx="0" cy="0"/>
          <a:chOff x="0" y="0"/>
          <a:chExt cx="0" cy="0"/>
        </a:xfrm>
      </p:grpSpPr>
      <p:sp>
        <p:nvSpPr>
          <p:cNvPr id="7" name="Title 2">
            <a:extLst>
              <a:ext uri="{FF2B5EF4-FFF2-40B4-BE49-F238E27FC236}">
                <a16:creationId xmlns:a16="http://schemas.microsoft.com/office/drawing/2014/main" id="{DDFBFEAD-1A33-936F-26C9-16582348EB5B}"/>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5" name="Title 1">
            <a:extLst>
              <a:ext uri="{FF2B5EF4-FFF2-40B4-BE49-F238E27FC236}">
                <a16:creationId xmlns:a16="http://schemas.microsoft.com/office/drawing/2014/main" id="{CC47FFA2-178C-C100-D5D0-BF89EE5F4F7E}"/>
              </a:ext>
            </a:extLst>
          </p:cNvPr>
          <p:cNvSpPr txBox="1">
            <a:spLocks/>
          </p:cNvSpPr>
          <p:nvPr/>
        </p:nvSpPr>
        <p:spPr>
          <a:xfrm>
            <a:off x="379938" y="2843024"/>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IF IT MATTERS TO YOU,</a:t>
            </a:r>
          </a:p>
          <a:p>
            <a:pPr algn="ctr"/>
            <a:r>
              <a:rPr lang="en-US" sz="5000" dirty="0">
                <a:solidFill>
                  <a:schemeClr val="accent1"/>
                </a:solidFill>
                <a:latin typeface="Arial Black" panose="020B0604020202020204" pitchFamily="34" charset="0"/>
                <a:cs typeface="Arial Black" panose="020B0604020202020204" pitchFamily="34" charset="0"/>
              </a:rPr>
              <a:t>IT MATTERS TO US.</a:t>
            </a:r>
          </a:p>
        </p:txBody>
      </p:sp>
      <p:sp>
        <p:nvSpPr>
          <p:cNvPr id="3" name="Rectangle 2">
            <a:extLst>
              <a:ext uri="{FF2B5EF4-FFF2-40B4-BE49-F238E27FC236}">
                <a16:creationId xmlns:a16="http://schemas.microsoft.com/office/drawing/2014/main" id="{0BE5749B-147F-B319-6397-B4CA737D4CE1}"/>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3661B83-5FAD-4D23-B3ED-B9AB5BA1C6E7}"/>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0119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93BE8F-980A-4063-6367-919A56CDF269}"/>
            </a:ext>
          </a:extLst>
        </p:cNvPr>
        <p:cNvGrpSpPr/>
        <p:nvPr/>
      </p:nvGrpSpPr>
      <p:grpSpPr>
        <a:xfrm>
          <a:off x="0" y="0"/>
          <a:ext cx="0" cy="0"/>
          <a:chOff x="0" y="0"/>
          <a:chExt cx="0" cy="0"/>
        </a:xfrm>
      </p:grpSpPr>
      <p:sp>
        <p:nvSpPr>
          <p:cNvPr id="7" name="Title 2">
            <a:extLst>
              <a:ext uri="{FF2B5EF4-FFF2-40B4-BE49-F238E27FC236}">
                <a16:creationId xmlns:a16="http://schemas.microsoft.com/office/drawing/2014/main" id="{D4DBFC53-10F7-FC65-F29E-E2997FF4A22F}"/>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5" name="Title 1">
            <a:extLst>
              <a:ext uri="{FF2B5EF4-FFF2-40B4-BE49-F238E27FC236}">
                <a16:creationId xmlns:a16="http://schemas.microsoft.com/office/drawing/2014/main" id="{049EB718-7AA0-F4E0-298A-FC44FC7861F3}"/>
              </a:ext>
            </a:extLst>
          </p:cNvPr>
          <p:cNvSpPr txBox="1">
            <a:spLocks/>
          </p:cNvSpPr>
          <p:nvPr/>
        </p:nvSpPr>
        <p:spPr>
          <a:xfrm>
            <a:off x="379938" y="2843024"/>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IT MIGHT BE NEW TO YOU,</a:t>
            </a:r>
          </a:p>
          <a:p>
            <a:pPr algn="ctr"/>
            <a:r>
              <a:rPr lang="en-US" sz="5000" dirty="0">
                <a:solidFill>
                  <a:schemeClr val="accent1"/>
                </a:solidFill>
                <a:latin typeface="Arial Black" panose="020B0604020202020204" pitchFamily="34" charset="0"/>
                <a:cs typeface="Arial Black" panose="020B0604020202020204" pitchFamily="34" charset="0"/>
              </a:rPr>
              <a:t>BUT IT’S NOT NEW TO US.</a:t>
            </a:r>
          </a:p>
        </p:txBody>
      </p:sp>
      <p:sp>
        <p:nvSpPr>
          <p:cNvPr id="3" name="Rectangle 2">
            <a:extLst>
              <a:ext uri="{FF2B5EF4-FFF2-40B4-BE49-F238E27FC236}">
                <a16:creationId xmlns:a16="http://schemas.microsoft.com/office/drawing/2014/main" id="{AA0C1131-F4A1-4440-54B8-17A31458D5E4}"/>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AFA7689-BED6-E9AF-C20E-2BB2AB5C425D}"/>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0379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A3B159-5D72-C0C6-00D0-398195C3029C}"/>
            </a:ext>
          </a:extLst>
        </p:cNvPr>
        <p:cNvGrpSpPr/>
        <p:nvPr/>
      </p:nvGrpSpPr>
      <p:grpSpPr>
        <a:xfrm>
          <a:off x="0" y="0"/>
          <a:ext cx="0" cy="0"/>
          <a:chOff x="0" y="0"/>
          <a:chExt cx="0" cy="0"/>
        </a:xfrm>
      </p:grpSpPr>
      <p:sp>
        <p:nvSpPr>
          <p:cNvPr id="7" name="Title 2">
            <a:extLst>
              <a:ext uri="{FF2B5EF4-FFF2-40B4-BE49-F238E27FC236}">
                <a16:creationId xmlns:a16="http://schemas.microsoft.com/office/drawing/2014/main" id="{EC3A39EF-DE34-3B72-9DFC-02E017E6CD4F}"/>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5" name="Title 1">
            <a:extLst>
              <a:ext uri="{FF2B5EF4-FFF2-40B4-BE49-F238E27FC236}">
                <a16:creationId xmlns:a16="http://schemas.microsoft.com/office/drawing/2014/main" id="{080EF68B-5EC3-120F-860E-068C1F5F294C}"/>
              </a:ext>
            </a:extLst>
          </p:cNvPr>
          <p:cNvSpPr txBox="1">
            <a:spLocks/>
          </p:cNvSpPr>
          <p:nvPr/>
        </p:nvSpPr>
        <p:spPr>
          <a:xfrm>
            <a:off x="336507" y="1314760"/>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As an </a:t>
            </a:r>
          </a:p>
          <a:p>
            <a:pPr algn="ctr"/>
            <a:r>
              <a:rPr lang="en-US" sz="5000" dirty="0">
                <a:latin typeface="Arial Black" panose="020B0604020202020204" pitchFamily="34" charset="0"/>
                <a:cs typeface="Arial Black" panose="020B0604020202020204" pitchFamily="34" charset="0"/>
              </a:rPr>
              <a:t>Investment Adviser Representative</a:t>
            </a:r>
          </a:p>
          <a:p>
            <a:pPr algn="ctr"/>
            <a:r>
              <a:rPr lang="en-US" sz="5000" dirty="0">
                <a:solidFill>
                  <a:schemeClr val="accent1"/>
                </a:solidFill>
                <a:latin typeface="Arial Black" panose="020B0604020202020204" pitchFamily="34" charset="0"/>
                <a:cs typeface="Arial Black" panose="020B0604020202020204" pitchFamily="34" charset="0"/>
              </a:rPr>
              <a:t>I am held to a fiduciary standard to act in my clients’ best interest.</a:t>
            </a:r>
          </a:p>
        </p:txBody>
      </p:sp>
      <p:sp>
        <p:nvSpPr>
          <p:cNvPr id="3" name="Rectangle 2">
            <a:extLst>
              <a:ext uri="{FF2B5EF4-FFF2-40B4-BE49-F238E27FC236}">
                <a16:creationId xmlns:a16="http://schemas.microsoft.com/office/drawing/2014/main" id="{C372CC77-7CCC-E7A8-ADFD-758AEF0E2C51}"/>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D8DAD29-8A3D-96CF-3FA6-2D787D752368}"/>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956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D7937B-989C-5D43-0FE0-061829577AF8}"/>
            </a:ext>
          </a:extLst>
        </p:cNvPr>
        <p:cNvGrpSpPr/>
        <p:nvPr/>
      </p:nvGrpSpPr>
      <p:grpSpPr>
        <a:xfrm>
          <a:off x="0" y="0"/>
          <a:ext cx="0" cy="0"/>
          <a:chOff x="0" y="0"/>
          <a:chExt cx="0" cy="0"/>
        </a:xfrm>
      </p:grpSpPr>
      <p:sp>
        <p:nvSpPr>
          <p:cNvPr id="7" name="Title 2">
            <a:extLst>
              <a:ext uri="{FF2B5EF4-FFF2-40B4-BE49-F238E27FC236}">
                <a16:creationId xmlns:a16="http://schemas.microsoft.com/office/drawing/2014/main" id="{FD63C85C-31A8-24B3-DEBC-F00B9E0E4CD0}"/>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2" name="Rectangle 1">
            <a:extLst>
              <a:ext uri="{FF2B5EF4-FFF2-40B4-BE49-F238E27FC236}">
                <a16:creationId xmlns:a16="http://schemas.microsoft.com/office/drawing/2014/main" id="{6A780CFF-FD33-4078-E520-29893005345C}"/>
              </a:ext>
            </a:extLst>
          </p:cNvPr>
          <p:cNvSpPr/>
          <p:nvPr/>
        </p:nvSpPr>
        <p:spPr>
          <a:xfrm>
            <a:off x="1596498" y="56458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E93AC61-39C5-849F-99DC-C395E2498FDD}"/>
              </a:ext>
            </a:extLst>
          </p:cNvPr>
          <p:cNvSpPr/>
          <p:nvPr/>
        </p:nvSpPr>
        <p:spPr>
          <a:xfrm>
            <a:off x="1596498" y="1026066"/>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53442B2E-4C56-A1AE-7FC2-7C5F13541CDA}"/>
              </a:ext>
            </a:extLst>
          </p:cNvPr>
          <p:cNvSpPr txBox="1">
            <a:spLocks/>
          </p:cNvSpPr>
          <p:nvPr/>
        </p:nvSpPr>
        <p:spPr>
          <a:xfrm>
            <a:off x="379938" y="2397369"/>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WE INVITE YOU TO TAKE ADVANTAGE OF OUR</a:t>
            </a:r>
          </a:p>
          <a:p>
            <a:pPr algn="ctr"/>
            <a:r>
              <a:rPr lang="en-US" sz="5000" dirty="0">
                <a:solidFill>
                  <a:schemeClr val="accent1"/>
                </a:solidFill>
                <a:latin typeface="Arial Black" panose="020B0604020202020204" pitchFamily="34" charset="0"/>
                <a:cs typeface="Arial Black" panose="020B0604020202020204" pitchFamily="34" charset="0"/>
              </a:rPr>
              <a:t>EXPERIENCE &amp; EXPERTISE.</a:t>
            </a:r>
          </a:p>
        </p:txBody>
      </p:sp>
    </p:spTree>
    <p:extLst>
      <p:ext uri="{BB962C8B-B14F-4D97-AF65-F5344CB8AC3E}">
        <p14:creationId xmlns:p14="http://schemas.microsoft.com/office/powerpoint/2010/main" val="896283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76B9D2-26A1-7FC8-08F1-594AB2D02A1B}"/>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587023D9-D1D7-9522-5C87-E3556DEC1BA4}"/>
              </a:ext>
            </a:extLst>
          </p:cNvPr>
          <p:cNvSpPr/>
          <p:nvPr/>
        </p:nvSpPr>
        <p:spPr>
          <a:xfrm rot="5400000">
            <a:off x="2140040" y="3345777"/>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erson holding a dollar bill&#10;&#10;Description automatically generated">
            <a:extLst>
              <a:ext uri="{FF2B5EF4-FFF2-40B4-BE49-F238E27FC236}">
                <a16:creationId xmlns:a16="http://schemas.microsoft.com/office/drawing/2014/main" id="{360BF1AF-B39D-81A0-66C3-FF6BA0A7DD2A}"/>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48482" t="24554" r="6414" b="12493"/>
          <a:stretch/>
        </p:blipFill>
        <p:spPr>
          <a:xfrm>
            <a:off x="5617166" y="0"/>
            <a:ext cx="6574834" cy="6857852"/>
          </a:xfrm>
          <a:prstGeom prst="rect">
            <a:avLst/>
          </a:prstGeom>
        </p:spPr>
      </p:pic>
      <p:pic>
        <p:nvPicPr>
          <p:cNvPr id="14" name="Picture 13" descr="A person holding a paper money&#10;&#10;Description automatically generated">
            <a:extLst>
              <a:ext uri="{FF2B5EF4-FFF2-40B4-BE49-F238E27FC236}">
                <a16:creationId xmlns:a16="http://schemas.microsoft.com/office/drawing/2014/main" id="{8A9FACD0-E5AE-010F-FB6F-8BC4F49AD6E8}"/>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0"/>
                    </a14:imgEffect>
                  </a14:imgLayer>
                </a14:imgProps>
              </a:ext>
            </a:extLst>
          </a:blip>
          <a:srcRect l="38274" t="24543" r="6637" b="12495"/>
          <a:stretch/>
        </p:blipFill>
        <p:spPr>
          <a:xfrm>
            <a:off x="4113247" y="-151"/>
            <a:ext cx="8030308" cy="6857854"/>
          </a:xfrm>
          <a:prstGeom prst="rect">
            <a:avLst/>
          </a:prstGeom>
        </p:spPr>
      </p:pic>
      <p:sp>
        <p:nvSpPr>
          <p:cNvPr id="4" name="Content Placeholder 2">
            <a:extLst>
              <a:ext uri="{FF2B5EF4-FFF2-40B4-BE49-F238E27FC236}">
                <a16:creationId xmlns:a16="http://schemas.microsoft.com/office/drawing/2014/main" id="{D1C30B9D-5562-3E7D-698E-3770B5E7C766}"/>
              </a:ext>
            </a:extLst>
          </p:cNvPr>
          <p:cNvSpPr>
            <a:spLocks noGrp="1"/>
          </p:cNvSpPr>
          <p:nvPr>
            <p:ph idx="1"/>
          </p:nvPr>
        </p:nvSpPr>
        <p:spPr>
          <a:xfrm>
            <a:off x="578875" y="2684206"/>
            <a:ext cx="3928958" cy="3808669"/>
          </a:xfrm>
        </p:spPr>
        <p:txBody>
          <a:bodyPr>
            <a:normAutofit/>
          </a:bodyPr>
          <a:lstStyle/>
          <a:p>
            <a:pPr marL="0" indent="0">
              <a:buClr>
                <a:srgbClr val="04AFF0"/>
              </a:buClr>
              <a:buNone/>
            </a:pPr>
            <a:r>
              <a:rPr lang="en-US" sz="3400" dirty="0"/>
              <a:t>Only </a:t>
            </a:r>
            <a:r>
              <a:rPr lang="en-US" sz="3400" dirty="0">
                <a:solidFill>
                  <a:schemeClr val="accent1"/>
                </a:solidFill>
              </a:rPr>
              <a:t>32% </a:t>
            </a:r>
            <a:r>
              <a:rPr lang="en-US" sz="3400" dirty="0"/>
              <a:t>of women currently use a professional financial advisor</a:t>
            </a:r>
          </a:p>
          <a:p>
            <a:pPr marL="0" indent="0">
              <a:buClr>
                <a:srgbClr val="04AFF0"/>
              </a:buClr>
              <a:buNone/>
            </a:pPr>
            <a:endParaRPr lang="en-US" sz="3600" dirty="0">
              <a:latin typeface="Georgia" panose="02040502050405020303" pitchFamily="18" charset="0"/>
            </a:endParaRPr>
          </a:p>
          <a:p>
            <a:pPr marL="0" indent="0">
              <a:buClr>
                <a:srgbClr val="04AFF0"/>
              </a:buClr>
              <a:buNone/>
            </a:pPr>
            <a:endParaRPr lang="en-US" sz="5400" dirty="0">
              <a:solidFill>
                <a:srgbClr val="FFFFFF"/>
              </a:solidFill>
              <a:latin typeface="Georgia" panose="02040502050405020303" pitchFamily="18" charset="0"/>
            </a:endParaRPr>
          </a:p>
        </p:txBody>
      </p:sp>
      <p:sp>
        <p:nvSpPr>
          <p:cNvPr id="9" name="Title 1">
            <a:extLst>
              <a:ext uri="{FF2B5EF4-FFF2-40B4-BE49-F238E27FC236}">
                <a16:creationId xmlns:a16="http://schemas.microsoft.com/office/drawing/2014/main" id="{F513A8F7-C593-9D8D-6A83-77FCAD45521D}"/>
              </a:ext>
            </a:extLst>
          </p:cNvPr>
          <p:cNvSpPr txBox="1">
            <a:spLocks/>
          </p:cNvSpPr>
          <p:nvPr/>
        </p:nvSpPr>
        <p:spPr>
          <a:xfrm>
            <a:off x="474785" y="365125"/>
            <a:ext cx="4613031" cy="2120167"/>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r>
              <a:rPr lang="en-US">
                <a:latin typeface="Arial Black" panose="020B0604020202020204" pitchFamily="34" charset="0"/>
                <a:cs typeface="Arial Black" panose="020B0604020202020204" pitchFamily="34" charset="0"/>
              </a:rPr>
              <a:t>THE FACTS ABOUT WOMEN AND MONEY</a:t>
            </a:r>
            <a:endParaRPr lang="en-US" dirty="0">
              <a:latin typeface="Arial Black" panose="020B0604020202020204" pitchFamily="34" charset="0"/>
              <a:cs typeface="Arial Black" panose="020B0604020202020204" pitchFamily="34" charset="0"/>
            </a:endParaRPr>
          </a:p>
        </p:txBody>
      </p:sp>
      <p:sp>
        <p:nvSpPr>
          <p:cNvPr id="10" name="TextBox 9">
            <a:extLst>
              <a:ext uri="{FF2B5EF4-FFF2-40B4-BE49-F238E27FC236}">
                <a16:creationId xmlns:a16="http://schemas.microsoft.com/office/drawing/2014/main" id="{2CFA69EC-4DE5-4AE0-4678-51FA1960FF2D}"/>
              </a:ext>
            </a:extLst>
          </p:cNvPr>
          <p:cNvSpPr txBox="1"/>
          <p:nvPr/>
        </p:nvSpPr>
        <p:spPr>
          <a:xfrm>
            <a:off x="161046" y="6368685"/>
            <a:ext cx="5324766" cy="400110"/>
          </a:xfrm>
          <a:prstGeom prst="rect">
            <a:avLst/>
          </a:prstGeom>
          <a:noFill/>
        </p:spPr>
        <p:txBody>
          <a:bodyPr wrap="square" rtlCol="0">
            <a:spAutoFit/>
          </a:bodyPr>
          <a:lstStyle/>
          <a:p>
            <a:r>
              <a:rPr lang="en-US" sz="1000" dirty="0">
                <a:solidFill>
                  <a:schemeClr val="bg1"/>
                </a:solidFill>
                <a:latin typeface="Arial" panose="020B0604020202020204" pitchFamily="34" charset="0"/>
                <a:cs typeface="Arial" panose="020B0604020202020204" pitchFamily="34" charset="0"/>
                <a:hlinkClick r:id="rId6"/>
              </a:rPr>
              <a:t>https://www.transamericainstitute.org/research/publications/details/25-facts-highlight-womens-risky-road-to-retirement</a:t>
            </a:r>
            <a:r>
              <a:rPr lang="en-US" sz="1000" dirty="0">
                <a:solidFill>
                  <a:schemeClr val="bg1"/>
                </a:solidFill>
                <a:latin typeface="Arial" panose="020B0604020202020204" pitchFamily="34" charset="0"/>
                <a:cs typeface="Arial" panose="020B0604020202020204" pitchFamily="34" charset="0"/>
              </a:rPr>
              <a:t> Accessed 3/9/26</a:t>
            </a:r>
          </a:p>
        </p:txBody>
      </p:sp>
    </p:spTree>
    <p:extLst>
      <p:ext uri="{BB962C8B-B14F-4D97-AF65-F5344CB8AC3E}">
        <p14:creationId xmlns:p14="http://schemas.microsoft.com/office/powerpoint/2010/main" val="4073794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8A664F-7857-5BE1-A1B1-3335A9231B92}"/>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20F6E77F-30E2-E2BB-0238-277C359076A1}"/>
              </a:ext>
            </a:extLst>
          </p:cNvPr>
          <p:cNvSpPr/>
          <p:nvPr/>
        </p:nvSpPr>
        <p:spPr>
          <a:xfrm rot="5400000">
            <a:off x="2140040" y="3345777"/>
            <a:ext cx="6857998" cy="166453"/>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erson holding a dollar bill&#10;&#10;Description automatically generated">
            <a:extLst>
              <a:ext uri="{FF2B5EF4-FFF2-40B4-BE49-F238E27FC236}">
                <a16:creationId xmlns:a16="http://schemas.microsoft.com/office/drawing/2014/main" id="{467E7676-4F9F-5A81-4ACE-C9CFA75EAE66}"/>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48482" t="24554" r="6414" b="12493"/>
          <a:stretch/>
        </p:blipFill>
        <p:spPr>
          <a:xfrm>
            <a:off x="5617166" y="0"/>
            <a:ext cx="6574834" cy="6857852"/>
          </a:xfrm>
          <a:prstGeom prst="rect">
            <a:avLst/>
          </a:prstGeom>
        </p:spPr>
      </p:pic>
      <p:pic>
        <p:nvPicPr>
          <p:cNvPr id="14" name="Picture 13" descr="A person holding a paper money&#10;&#10;Description automatically generated">
            <a:extLst>
              <a:ext uri="{FF2B5EF4-FFF2-40B4-BE49-F238E27FC236}">
                <a16:creationId xmlns:a16="http://schemas.microsoft.com/office/drawing/2014/main" id="{B2B25AC8-CF21-0FEB-EDEE-1E848D5AA7BD}"/>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0"/>
                    </a14:imgEffect>
                  </a14:imgLayer>
                </a14:imgProps>
              </a:ext>
            </a:extLst>
          </a:blip>
          <a:srcRect l="38274" t="24543" r="6637" b="12495"/>
          <a:stretch/>
        </p:blipFill>
        <p:spPr>
          <a:xfrm>
            <a:off x="4111456" y="-151"/>
            <a:ext cx="8030308" cy="6857854"/>
          </a:xfrm>
          <a:prstGeom prst="rect">
            <a:avLst/>
          </a:prstGeom>
        </p:spPr>
      </p:pic>
      <p:sp>
        <p:nvSpPr>
          <p:cNvPr id="4" name="Content Placeholder 2">
            <a:extLst>
              <a:ext uri="{FF2B5EF4-FFF2-40B4-BE49-F238E27FC236}">
                <a16:creationId xmlns:a16="http://schemas.microsoft.com/office/drawing/2014/main" id="{345F0332-A03A-A017-325A-EC29BDA7C3F1}"/>
              </a:ext>
            </a:extLst>
          </p:cNvPr>
          <p:cNvSpPr>
            <a:spLocks noGrp="1"/>
          </p:cNvSpPr>
          <p:nvPr>
            <p:ph idx="1"/>
          </p:nvPr>
        </p:nvSpPr>
        <p:spPr>
          <a:xfrm>
            <a:off x="580522" y="2684206"/>
            <a:ext cx="4264194" cy="3808669"/>
          </a:xfrm>
        </p:spPr>
        <p:txBody>
          <a:bodyPr>
            <a:normAutofit/>
          </a:bodyPr>
          <a:lstStyle/>
          <a:p>
            <a:pPr marL="0" indent="0">
              <a:buClr>
                <a:srgbClr val="04AFF0"/>
              </a:buClr>
              <a:buNone/>
            </a:pPr>
            <a:r>
              <a:rPr lang="en-US" sz="3400" dirty="0"/>
              <a:t>Only </a:t>
            </a:r>
            <a:r>
              <a:rPr lang="en-US" sz="3400" dirty="0">
                <a:solidFill>
                  <a:schemeClr val="accent1"/>
                </a:solidFill>
              </a:rPr>
              <a:t>1 in 4 women </a:t>
            </a:r>
            <a:r>
              <a:rPr lang="en-US" sz="3400" dirty="0"/>
              <a:t>have a financial strategy for retirement in the form of a written plan</a:t>
            </a:r>
          </a:p>
          <a:p>
            <a:pPr marL="0" indent="0">
              <a:buClr>
                <a:srgbClr val="04AFF0"/>
              </a:buClr>
              <a:buNone/>
            </a:pPr>
            <a:endParaRPr lang="en-US" sz="5400" dirty="0">
              <a:solidFill>
                <a:srgbClr val="FFFFFF"/>
              </a:solidFill>
              <a:latin typeface="Georgia" panose="02040502050405020303" pitchFamily="18" charset="0"/>
            </a:endParaRPr>
          </a:p>
        </p:txBody>
      </p:sp>
      <p:sp>
        <p:nvSpPr>
          <p:cNvPr id="10" name="Title 1">
            <a:extLst>
              <a:ext uri="{FF2B5EF4-FFF2-40B4-BE49-F238E27FC236}">
                <a16:creationId xmlns:a16="http://schemas.microsoft.com/office/drawing/2014/main" id="{AFB1D282-5766-83E7-68C2-5FCFF71BB37F}"/>
              </a:ext>
            </a:extLst>
          </p:cNvPr>
          <p:cNvSpPr>
            <a:spLocks noGrp="1"/>
          </p:cNvSpPr>
          <p:nvPr>
            <p:ph type="title"/>
          </p:nvPr>
        </p:nvSpPr>
        <p:spPr>
          <a:xfrm>
            <a:off x="474785" y="365125"/>
            <a:ext cx="4613031" cy="2120167"/>
          </a:xfrm>
        </p:spPr>
        <p:txBody>
          <a:bodyPr>
            <a:normAutofit fontScale="90000"/>
          </a:bodyPr>
          <a:lstStyle/>
          <a:p>
            <a:r>
              <a:rPr lang="en-US" dirty="0">
                <a:latin typeface="Arial Black" panose="020B0604020202020204" pitchFamily="34" charset="0"/>
                <a:cs typeface="Arial Black" panose="020B0604020202020204" pitchFamily="34" charset="0"/>
              </a:rPr>
              <a:t>THE FACTS ABOUT WOMEN AND MONEY</a:t>
            </a:r>
          </a:p>
        </p:txBody>
      </p:sp>
      <p:sp>
        <p:nvSpPr>
          <p:cNvPr id="11" name="TextBox 10">
            <a:extLst>
              <a:ext uri="{FF2B5EF4-FFF2-40B4-BE49-F238E27FC236}">
                <a16:creationId xmlns:a16="http://schemas.microsoft.com/office/drawing/2014/main" id="{9AAECD27-941F-1A0F-9CC2-A515DB4844FE}"/>
              </a:ext>
            </a:extLst>
          </p:cNvPr>
          <p:cNvSpPr txBox="1"/>
          <p:nvPr/>
        </p:nvSpPr>
        <p:spPr>
          <a:xfrm>
            <a:off x="50236" y="6242336"/>
            <a:ext cx="5324766" cy="553998"/>
          </a:xfrm>
          <a:prstGeom prst="rect">
            <a:avLst/>
          </a:prstGeom>
          <a:noFill/>
        </p:spPr>
        <p:txBody>
          <a:bodyPr wrap="square" rtlCol="0">
            <a:spAutoFit/>
          </a:bodyPr>
          <a:lstStyle/>
          <a:p>
            <a:r>
              <a:rPr lang="en-US" sz="1000" dirty="0">
                <a:solidFill>
                  <a:schemeClr val="bg1"/>
                </a:solidFill>
                <a:latin typeface="Arial" panose="020B0604020202020204" pitchFamily="34" charset="0"/>
                <a:cs typeface="Arial" panose="020B0604020202020204" pitchFamily="34" charset="0"/>
                <a:hlinkClick r:id="rId6"/>
              </a:rPr>
              <a:t>https://www.transamericainstitute.org/research/publications/details/25-facts-highlight-womens-risky-road-to-retirement</a:t>
            </a:r>
            <a:r>
              <a:rPr lang="en-US" sz="1000" dirty="0">
                <a:solidFill>
                  <a:schemeClr val="bg1"/>
                </a:solidFill>
                <a:latin typeface="Arial" panose="020B0604020202020204" pitchFamily="34" charset="0"/>
                <a:cs typeface="Arial" panose="020B0604020202020204" pitchFamily="34" charset="0"/>
              </a:rPr>
              <a:t> Accessed 3/9/26</a:t>
            </a:r>
          </a:p>
          <a:p>
            <a:endParaRPr lang="en-US" sz="1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267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FA8F5D-8282-077B-857A-82FDBB94A18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9728719-151B-D731-603A-8E365D132BEA}"/>
              </a:ext>
            </a:extLst>
          </p:cNvPr>
          <p:cNvPicPr>
            <a:picLocks noChangeAspect="1"/>
          </p:cNvPicPr>
          <p:nvPr/>
        </p:nvPicPr>
        <p:blipFill>
          <a:blip r:embed="rId2"/>
          <a:srcRect t="9471" b="9471"/>
          <a:stretch/>
        </p:blipFill>
        <p:spPr>
          <a:xfrm>
            <a:off x="0" y="0"/>
            <a:ext cx="12192000" cy="5535385"/>
          </a:xfrm>
          <a:prstGeom prst="rect">
            <a:avLst/>
          </a:prstGeom>
        </p:spPr>
      </p:pic>
      <p:sp>
        <p:nvSpPr>
          <p:cNvPr id="2" name="Rectangle 1">
            <a:extLst>
              <a:ext uri="{FF2B5EF4-FFF2-40B4-BE49-F238E27FC236}">
                <a16:creationId xmlns:a16="http://schemas.microsoft.com/office/drawing/2014/main" id="{936C971B-4C00-244A-1757-1B9DDBE4736D}"/>
              </a:ext>
            </a:extLst>
          </p:cNvPr>
          <p:cNvSpPr/>
          <p:nvPr/>
        </p:nvSpPr>
        <p:spPr>
          <a:xfrm>
            <a:off x="1" y="-125964"/>
            <a:ext cx="12191999" cy="5535385"/>
          </a:xfrm>
          <a:prstGeom prst="rect">
            <a:avLst/>
          </a:prstGeom>
          <a:solidFill>
            <a:srgbClr val="17264F">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78CB8768-BF63-0B1C-C7F7-4501B2D984C1}"/>
              </a:ext>
            </a:extLst>
          </p:cNvPr>
          <p:cNvSpPr txBox="1"/>
          <p:nvPr/>
        </p:nvSpPr>
        <p:spPr>
          <a:xfrm>
            <a:off x="1237779" y="1026764"/>
            <a:ext cx="9461800" cy="934487"/>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5000" b="1" spc="-150" dirty="0">
                <a:solidFill>
                  <a:schemeClr val="bg1"/>
                </a:solidFill>
                <a:latin typeface="Arial Black" panose="020B0604020202020204" pitchFamily="34" charset="0"/>
                <a:cs typeface="Arial Black" panose="020B0604020202020204" pitchFamily="34" charset="0"/>
              </a:rPr>
              <a:t>TAKING THE NEXT STEPS</a:t>
            </a:r>
          </a:p>
        </p:txBody>
      </p:sp>
      <p:sp>
        <p:nvSpPr>
          <p:cNvPr id="10" name="TextBox 9">
            <a:extLst>
              <a:ext uri="{FF2B5EF4-FFF2-40B4-BE49-F238E27FC236}">
                <a16:creationId xmlns:a16="http://schemas.microsoft.com/office/drawing/2014/main" id="{EE3BDB63-BED9-8A2D-40AD-10CD4FE4D928}"/>
              </a:ext>
            </a:extLst>
          </p:cNvPr>
          <p:cNvSpPr txBox="1"/>
          <p:nvPr/>
        </p:nvSpPr>
        <p:spPr>
          <a:xfrm>
            <a:off x="1655806" y="2235482"/>
            <a:ext cx="9415847" cy="1815882"/>
          </a:xfrm>
          <a:prstGeom prst="rect">
            <a:avLst/>
          </a:prstGeom>
          <a:noFill/>
        </p:spPr>
        <p:txBody>
          <a:bodyPr wrap="square" rtlCol="0" anchor="ctr">
            <a:spAutoFit/>
          </a:bodyPr>
          <a:lstStyle/>
          <a:p>
            <a:pPr marL="457200" indent="-457200" defTabSz="457200" eaLnBrk="0" fontAlgn="base" hangingPunct="0">
              <a:spcBef>
                <a:spcPct val="0"/>
              </a:spcBef>
              <a:spcAft>
                <a:spcPct val="0"/>
              </a:spcAft>
              <a:buClr>
                <a:schemeClr val="accent1"/>
              </a:buClr>
              <a:buFont typeface="Wingdings" pitchFamily="2" charset="2"/>
              <a:buChar char="§"/>
            </a:pPr>
            <a:r>
              <a:rPr lang="en-US" sz="2800" dirty="0">
                <a:solidFill>
                  <a:schemeClr val="bg1"/>
                </a:solidFill>
                <a:latin typeface="Arial" panose="020B0604020202020204" pitchFamily="34" charset="0"/>
                <a:cs typeface="Arial" panose="020B0604020202020204" pitchFamily="34" charset="0"/>
              </a:rPr>
              <a:t>Schedule your complimentary review</a:t>
            </a:r>
          </a:p>
          <a:p>
            <a:pPr marL="457200" indent="-457200" defTabSz="457200" eaLnBrk="0" fontAlgn="base" hangingPunct="0">
              <a:spcBef>
                <a:spcPct val="0"/>
              </a:spcBef>
              <a:spcAft>
                <a:spcPct val="0"/>
              </a:spcAft>
              <a:buClr>
                <a:schemeClr val="accent1"/>
              </a:buClr>
              <a:buFont typeface="Wingdings" pitchFamily="2" charset="2"/>
              <a:buChar char="§"/>
            </a:pPr>
            <a:r>
              <a:rPr lang="en-US" sz="2800" dirty="0">
                <a:solidFill>
                  <a:schemeClr val="bg1"/>
                </a:solidFill>
                <a:latin typeface="Arial" panose="020B0604020202020204" pitchFamily="34" charset="0"/>
                <a:cs typeface="Arial" panose="020B0604020202020204" pitchFamily="34" charset="0"/>
              </a:rPr>
              <a:t>Get your Customized Social Security Report</a:t>
            </a:r>
          </a:p>
          <a:p>
            <a:pPr marL="457200" indent="-457200" defTabSz="457200" eaLnBrk="0" fontAlgn="base" hangingPunct="0">
              <a:spcBef>
                <a:spcPct val="0"/>
              </a:spcBef>
              <a:spcAft>
                <a:spcPct val="0"/>
              </a:spcAft>
              <a:buClr>
                <a:schemeClr val="accent1"/>
              </a:buClr>
              <a:buFont typeface="Wingdings" pitchFamily="2" charset="2"/>
              <a:buChar char="§"/>
            </a:pPr>
            <a:r>
              <a:rPr lang="en-US" sz="2800" dirty="0">
                <a:solidFill>
                  <a:schemeClr val="bg1"/>
                </a:solidFill>
                <a:latin typeface="Arial" panose="020B0604020202020204" pitchFamily="34" charset="0"/>
                <a:cs typeface="Arial" panose="020B0604020202020204" pitchFamily="34" charset="0"/>
              </a:rPr>
              <a:t>Get your Tax-Efficient Plan</a:t>
            </a:r>
          </a:p>
          <a:p>
            <a:pPr marL="457200" indent="-457200" defTabSz="457200" eaLnBrk="0" fontAlgn="base" hangingPunct="0">
              <a:spcBef>
                <a:spcPct val="0"/>
              </a:spcBef>
              <a:spcAft>
                <a:spcPct val="0"/>
              </a:spcAft>
              <a:buClr>
                <a:schemeClr val="accent1"/>
              </a:buClr>
              <a:buFont typeface="Wingdings" pitchFamily="2" charset="2"/>
              <a:buChar char="§"/>
            </a:pPr>
            <a:r>
              <a:rPr lang="en-US" sz="2800" dirty="0">
                <a:solidFill>
                  <a:schemeClr val="bg1"/>
                </a:solidFill>
                <a:latin typeface="Arial" panose="020B0604020202020204" pitchFamily="34" charset="0"/>
                <a:cs typeface="Arial" panose="020B0604020202020204" pitchFamily="34" charset="0"/>
              </a:rPr>
              <a:t>Get a comprehensive Retirement Income Plan review</a:t>
            </a:r>
          </a:p>
        </p:txBody>
      </p:sp>
      <p:sp>
        <p:nvSpPr>
          <p:cNvPr id="5" name="Rectangle 4">
            <a:extLst>
              <a:ext uri="{FF2B5EF4-FFF2-40B4-BE49-F238E27FC236}">
                <a16:creationId xmlns:a16="http://schemas.microsoft.com/office/drawing/2014/main" id="{8B9128DE-FB35-DBA1-7202-FAD49D0C3CC4}"/>
              </a:ext>
            </a:extLst>
          </p:cNvPr>
          <p:cNvSpPr/>
          <p:nvPr/>
        </p:nvSpPr>
        <p:spPr>
          <a:xfrm>
            <a:off x="-95212" y="5314231"/>
            <a:ext cx="12316368" cy="1543768"/>
          </a:xfrm>
          <a:prstGeom prst="rect">
            <a:avLst/>
          </a:prstGeom>
          <a:solidFill>
            <a:srgbClr val="17264F"/>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405CA7"/>
              </a:solidFill>
            </a:endParaRPr>
          </a:p>
        </p:txBody>
      </p:sp>
      <p:sp>
        <p:nvSpPr>
          <p:cNvPr id="8" name="Rectangle 7">
            <a:extLst>
              <a:ext uri="{FF2B5EF4-FFF2-40B4-BE49-F238E27FC236}">
                <a16:creationId xmlns:a16="http://schemas.microsoft.com/office/drawing/2014/main" id="{2D1D4FB8-D4F2-4B9F-8DB8-754FFC7C7229}"/>
              </a:ext>
            </a:extLst>
          </p:cNvPr>
          <p:cNvSpPr/>
          <p:nvPr/>
        </p:nvSpPr>
        <p:spPr>
          <a:xfrm>
            <a:off x="-104931" y="5314231"/>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Logo, company name&#10;&#10;Description automatically generated">
            <a:extLst>
              <a:ext uri="{FF2B5EF4-FFF2-40B4-BE49-F238E27FC236}">
                <a16:creationId xmlns:a16="http://schemas.microsoft.com/office/drawing/2014/main" id="{A5512599-B4C9-7728-B098-FCF2EAF1D4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6208" y="5525832"/>
            <a:ext cx="2179583" cy="1089792"/>
          </a:xfrm>
          <a:prstGeom prst="rect">
            <a:avLst/>
          </a:prstGeom>
        </p:spPr>
      </p:pic>
    </p:spTree>
    <p:extLst>
      <p:ext uri="{BB962C8B-B14F-4D97-AF65-F5344CB8AC3E}">
        <p14:creationId xmlns:p14="http://schemas.microsoft.com/office/powerpoint/2010/main" val="1506950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04C80-6267-5EED-6B01-C35492E77FE7}"/>
            </a:ext>
          </a:extLst>
        </p:cNvPr>
        <p:cNvGrpSpPr/>
        <p:nvPr/>
      </p:nvGrpSpPr>
      <p:grpSpPr>
        <a:xfrm>
          <a:off x="0" y="0"/>
          <a:ext cx="0" cy="0"/>
          <a:chOff x="0" y="0"/>
          <a:chExt cx="0" cy="0"/>
        </a:xfrm>
      </p:grpSpPr>
      <p:sp>
        <p:nvSpPr>
          <p:cNvPr id="7" name="Title 2">
            <a:extLst>
              <a:ext uri="{FF2B5EF4-FFF2-40B4-BE49-F238E27FC236}">
                <a16:creationId xmlns:a16="http://schemas.microsoft.com/office/drawing/2014/main" id="{9544C6B5-B8D9-8692-EE19-5C9FD2684B41}"/>
              </a:ext>
            </a:extLst>
          </p:cNvPr>
          <p:cNvSpPr txBox="1">
            <a:spLocks/>
          </p:cNvSpPr>
          <p:nvPr/>
        </p:nvSpPr>
        <p:spPr>
          <a:xfrm>
            <a:off x="673983" y="461403"/>
            <a:ext cx="5015780" cy="273834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endParaRPr lang="en-US" sz="2800" b="1" dirty="0">
              <a:latin typeface="+mn-lt"/>
              <a:ea typeface="ＭＳ Ｐゴシック" charset="0"/>
              <a:sym typeface="Bebas Neue" charset="0"/>
            </a:endParaRPr>
          </a:p>
        </p:txBody>
      </p:sp>
      <p:sp>
        <p:nvSpPr>
          <p:cNvPr id="16" name="TextBox 15">
            <a:extLst>
              <a:ext uri="{FF2B5EF4-FFF2-40B4-BE49-F238E27FC236}">
                <a16:creationId xmlns:a16="http://schemas.microsoft.com/office/drawing/2014/main" id="{1D67A8A1-51B6-E30C-DEE6-BF23A81CF2EA}"/>
              </a:ext>
            </a:extLst>
          </p:cNvPr>
          <p:cNvSpPr txBox="1"/>
          <p:nvPr/>
        </p:nvSpPr>
        <p:spPr>
          <a:xfrm>
            <a:off x="3433884" y="6447089"/>
            <a:ext cx="8370522" cy="246221"/>
          </a:xfrm>
          <a:prstGeom prst="rect">
            <a:avLst/>
          </a:prstGeom>
          <a:noFill/>
        </p:spPr>
        <p:txBody>
          <a:bodyPr wrap="square" rtlCol="0">
            <a:spAutoFit/>
          </a:bodyPr>
          <a:lstStyle/>
          <a:p>
            <a:pPr algn="r"/>
            <a:r>
              <a:rPr lang="en-US" sz="1000" i="1" dirty="0">
                <a:solidFill>
                  <a:schemeClr val="bg1"/>
                </a:solidFill>
                <a:effectLst/>
                <a:latin typeface="Arial" panose="020B0604020202020204" pitchFamily="34" charset="0"/>
                <a:cs typeface="Arial" panose="020B0604020202020204" pitchFamily="34" charset="0"/>
              </a:rPr>
              <a:t>Investment Advisory services offered through Olson &amp; Wilson Private Capital LLC, a Registered </a:t>
            </a:r>
            <a:r>
              <a:rPr lang="en-US" sz="1000" i="1" dirty="0" err="1">
                <a:solidFill>
                  <a:schemeClr val="bg1"/>
                </a:solidFill>
                <a:effectLst/>
                <a:latin typeface="Arial" panose="020B0604020202020204" pitchFamily="34" charset="0"/>
                <a:cs typeface="Arial" panose="020B0604020202020204" pitchFamily="34" charset="0"/>
              </a:rPr>
              <a:t>Invesment</a:t>
            </a:r>
            <a:r>
              <a:rPr lang="en-US" sz="1000" i="1" dirty="0">
                <a:solidFill>
                  <a:schemeClr val="bg1"/>
                </a:solidFill>
                <a:effectLst/>
                <a:latin typeface="Arial" panose="020B0604020202020204" pitchFamily="34" charset="0"/>
                <a:cs typeface="Arial" panose="020B0604020202020204" pitchFamily="34" charset="0"/>
              </a:rPr>
              <a:t> Advisor.</a:t>
            </a:r>
          </a:p>
        </p:txBody>
      </p:sp>
      <p:pic>
        <p:nvPicPr>
          <p:cNvPr id="17" name="Picture 16" descr="A picture containing text, nature, rain&#10;&#10;Description automatically generated">
            <a:extLst>
              <a:ext uri="{FF2B5EF4-FFF2-40B4-BE49-F238E27FC236}">
                <a16:creationId xmlns:a16="http://schemas.microsoft.com/office/drawing/2014/main" id="{3A727C28-8FB3-ABFC-A6A9-C3F06929A8E0}"/>
              </a:ext>
            </a:extLst>
          </p:cNvPr>
          <p:cNvPicPr>
            <a:picLocks noChangeAspect="1"/>
          </p:cNvPicPr>
          <p:nvPr/>
        </p:nvPicPr>
        <p:blipFill rotWithShape="1">
          <a:blip r:embed="rId3">
            <a:alphaModFix amt="5000"/>
            <a:extLst>
              <a:ext uri="{28A0092B-C50C-407E-A947-70E740481C1C}">
                <a14:useLocalDpi xmlns:a14="http://schemas.microsoft.com/office/drawing/2010/main" val="0"/>
              </a:ext>
            </a:extLst>
          </a:blip>
          <a:srcRect t="74517" b="13365"/>
          <a:stretch/>
        </p:blipFill>
        <p:spPr>
          <a:xfrm>
            <a:off x="0" y="5797765"/>
            <a:ext cx="12192000" cy="1107989"/>
          </a:xfrm>
          <a:prstGeom prst="rect">
            <a:avLst/>
          </a:prstGeom>
          <a:solidFill>
            <a:schemeClr val="tx1"/>
          </a:solidFill>
        </p:spPr>
      </p:pic>
      <p:sp>
        <p:nvSpPr>
          <p:cNvPr id="18" name="TextBox 17">
            <a:extLst>
              <a:ext uri="{FF2B5EF4-FFF2-40B4-BE49-F238E27FC236}">
                <a16:creationId xmlns:a16="http://schemas.microsoft.com/office/drawing/2014/main" id="{ABDB32D3-DE6C-3662-540C-D3CA95C53667}"/>
              </a:ext>
            </a:extLst>
          </p:cNvPr>
          <p:cNvSpPr txBox="1"/>
          <p:nvPr/>
        </p:nvSpPr>
        <p:spPr>
          <a:xfrm>
            <a:off x="1981200" y="6028593"/>
            <a:ext cx="3447074" cy="646331"/>
          </a:xfrm>
          <a:prstGeom prst="rect">
            <a:avLst/>
          </a:prstGeom>
          <a:noFill/>
        </p:spPr>
        <p:txBody>
          <a:bodyPr wrap="square" rtlCol="0">
            <a:spAutoFit/>
          </a:bodyPr>
          <a:lstStyle/>
          <a:p>
            <a:pPr algn="l"/>
            <a:r>
              <a:rPr lang="en-US" sz="1200" b="1" dirty="0">
                <a:solidFill>
                  <a:schemeClr val="bg1"/>
                </a:solidFill>
                <a:latin typeface="Arial" panose="020B0604020202020204" pitchFamily="34" charset="0"/>
                <a:cs typeface="Arial" panose="020B0604020202020204" pitchFamily="34" charset="0"/>
              </a:rPr>
              <a:t>ALLOY WEALTH MANAGEMENT</a:t>
            </a:r>
          </a:p>
          <a:p>
            <a:pPr algn="l"/>
            <a:r>
              <a:rPr lang="en-US" sz="1200" b="0" dirty="0">
                <a:solidFill>
                  <a:schemeClr val="bg1"/>
                </a:solidFill>
                <a:latin typeface="Arial" panose="020B0604020202020204" pitchFamily="34" charset="0"/>
                <a:cs typeface="Arial" panose="020B0604020202020204" pitchFamily="34" charset="0"/>
              </a:rPr>
              <a:t>13925 Ballantyne Corporate Pl. #190</a:t>
            </a:r>
          </a:p>
          <a:p>
            <a:pPr algn="l"/>
            <a:r>
              <a:rPr lang="en-US" sz="1200" dirty="0">
                <a:solidFill>
                  <a:schemeClr val="bg1"/>
                </a:solidFill>
                <a:latin typeface="Arial" panose="020B0604020202020204" pitchFamily="34" charset="0"/>
                <a:cs typeface="Arial" panose="020B0604020202020204" pitchFamily="34" charset="0"/>
              </a:rPr>
              <a:t>Charlotte, NC 28277</a:t>
            </a:r>
            <a:endParaRPr lang="en-US" sz="1200" b="0" dirty="0">
              <a:solidFill>
                <a:schemeClr val="bg1"/>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54631CEA-B358-3A10-1309-094AE8DEB59A}"/>
              </a:ext>
            </a:extLst>
          </p:cNvPr>
          <p:cNvSpPr txBox="1"/>
          <p:nvPr/>
        </p:nvSpPr>
        <p:spPr>
          <a:xfrm>
            <a:off x="3433884" y="6447089"/>
            <a:ext cx="8370522" cy="246221"/>
          </a:xfrm>
          <a:prstGeom prst="rect">
            <a:avLst/>
          </a:prstGeom>
          <a:noFill/>
        </p:spPr>
        <p:txBody>
          <a:bodyPr wrap="square" rtlCol="0">
            <a:spAutoFit/>
          </a:bodyPr>
          <a:lstStyle/>
          <a:p>
            <a:pPr algn="r"/>
            <a:r>
              <a:rPr lang="en-US" sz="1000" i="1" dirty="0">
                <a:solidFill>
                  <a:schemeClr val="bg1"/>
                </a:solidFill>
                <a:effectLst/>
                <a:latin typeface="Arial" panose="020B0604020202020204" pitchFamily="34" charset="0"/>
                <a:cs typeface="Arial" panose="020B0604020202020204" pitchFamily="34" charset="0"/>
              </a:rPr>
              <a:t>Investment Advisory services offered through Foundations Investment Advisors, LLC, an SEC </a:t>
            </a:r>
            <a:r>
              <a:rPr lang="en-US" sz="1000" i="1" dirty="0">
                <a:solidFill>
                  <a:schemeClr val="bg1"/>
                </a:solidFill>
                <a:latin typeface="Arial" panose="020B0604020202020204" pitchFamily="34" charset="0"/>
                <a:cs typeface="Arial" panose="020B0604020202020204" pitchFamily="34" charset="0"/>
              </a:rPr>
              <a:t>i</a:t>
            </a:r>
            <a:r>
              <a:rPr lang="en-US" sz="1000" i="1" dirty="0">
                <a:solidFill>
                  <a:schemeClr val="bg1"/>
                </a:solidFill>
                <a:effectLst/>
                <a:latin typeface="Arial" panose="020B0604020202020204" pitchFamily="34" charset="0"/>
                <a:cs typeface="Arial" panose="020B0604020202020204" pitchFamily="34" charset="0"/>
              </a:rPr>
              <a:t>nvestment adviser.</a:t>
            </a:r>
          </a:p>
        </p:txBody>
      </p:sp>
      <p:sp>
        <p:nvSpPr>
          <p:cNvPr id="20" name="TextBox 19">
            <a:extLst>
              <a:ext uri="{FF2B5EF4-FFF2-40B4-BE49-F238E27FC236}">
                <a16:creationId xmlns:a16="http://schemas.microsoft.com/office/drawing/2014/main" id="{29A10957-D26B-8AC7-B4CE-54B5377452AF}"/>
              </a:ext>
            </a:extLst>
          </p:cNvPr>
          <p:cNvSpPr txBox="1"/>
          <p:nvPr/>
        </p:nvSpPr>
        <p:spPr>
          <a:xfrm>
            <a:off x="6342185" y="6038607"/>
            <a:ext cx="5462221" cy="400110"/>
          </a:xfrm>
          <a:prstGeom prst="rect">
            <a:avLst/>
          </a:prstGeom>
          <a:noFill/>
        </p:spPr>
        <p:txBody>
          <a:bodyPr wrap="square" rtlCol="0">
            <a:spAutoFit/>
          </a:bodyPr>
          <a:lstStyle/>
          <a:p>
            <a:pPr algn="r"/>
            <a:r>
              <a:rPr lang="en-US" sz="2000" b="1" dirty="0">
                <a:solidFill>
                  <a:schemeClr val="bg1"/>
                </a:solidFill>
                <a:latin typeface="Arial" panose="020B0604020202020204" pitchFamily="34" charset="0"/>
                <a:cs typeface="Arial" panose="020B0604020202020204" pitchFamily="34" charset="0"/>
              </a:rPr>
              <a:t>800.689.3935.  </a:t>
            </a:r>
            <a:r>
              <a:rPr lang="en-US" sz="2000" b="0" dirty="0" err="1">
                <a:solidFill>
                  <a:schemeClr val="bg1"/>
                </a:solidFill>
                <a:latin typeface="Arial" panose="020B0604020202020204" pitchFamily="34" charset="0"/>
                <a:cs typeface="Arial" panose="020B0604020202020204" pitchFamily="34" charset="0"/>
              </a:rPr>
              <a:t>AlloyWealth.com</a:t>
            </a:r>
            <a:endParaRPr lang="en-US" sz="2000" b="0" dirty="0">
              <a:solidFill>
                <a:schemeClr val="bg1"/>
              </a:solidFill>
              <a:latin typeface="Arial" panose="020B0604020202020204" pitchFamily="34" charset="0"/>
              <a:cs typeface="Arial" panose="020B0604020202020204" pitchFamily="34" charset="0"/>
            </a:endParaRPr>
          </a:p>
        </p:txBody>
      </p:sp>
      <p:cxnSp>
        <p:nvCxnSpPr>
          <p:cNvPr id="21" name="Straight Connector 20">
            <a:extLst>
              <a:ext uri="{FF2B5EF4-FFF2-40B4-BE49-F238E27FC236}">
                <a16:creationId xmlns:a16="http://schemas.microsoft.com/office/drawing/2014/main" id="{C09D25AE-37C8-B81C-A86D-6126407BE5A6}"/>
              </a:ext>
            </a:extLst>
          </p:cNvPr>
          <p:cNvCxnSpPr/>
          <p:nvPr/>
        </p:nvCxnSpPr>
        <p:spPr>
          <a:xfrm>
            <a:off x="0" y="5797765"/>
            <a:ext cx="12192000" cy="0"/>
          </a:xfrm>
          <a:prstGeom prst="line">
            <a:avLst/>
          </a:prstGeom>
          <a:ln w="15875">
            <a:solidFill>
              <a:srgbClr val="04AFF0"/>
            </a:solidFill>
          </a:ln>
        </p:spPr>
        <p:style>
          <a:lnRef idx="1">
            <a:schemeClr val="accent1"/>
          </a:lnRef>
          <a:fillRef idx="0">
            <a:schemeClr val="accent1"/>
          </a:fillRef>
          <a:effectRef idx="0">
            <a:schemeClr val="accent1"/>
          </a:effectRef>
          <a:fontRef idx="minor">
            <a:schemeClr val="tx1"/>
          </a:fontRef>
        </p:style>
      </p:cxnSp>
      <p:pic>
        <p:nvPicPr>
          <p:cNvPr id="22" name="Picture 21">
            <a:extLst>
              <a:ext uri="{FF2B5EF4-FFF2-40B4-BE49-F238E27FC236}">
                <a16:creationId xmlns:a16="http://schemas.microsoft.com/office/drawing/2014/main" id="{CBEC00CC-B786-8101-2D00-5BD5D111400F}"/>
              </a:ext>
            </a:extLst>
          </p:cNvPr>
          <p:cNvPicPr>
            <a:picLocks noChangeAspect="1"/>
          </p:cNvPicPr>
          <p:nvPr/>
        </p:nvPicPr>
        <p:blipFill>
          <a:blip r:embed="rId4"/>
          <a:stretch>
            <a:fillRect/>
          </a:stretch>
        </p:blipFill>
        <p:spPr>
          <a:xfrm>
            <a:off x="805355" y="5949283"/>
            <a:ext cx="751430" cy="789965"/>
          </a:xfrm>
          <a:prstGeom prst="rect">
            <a:avLst/>
          </a:prstGeom>
        </p:spPr>
      </p:pic>
      <p:sp>
        <p:nvSpPr>
          <p:cNvPr id="2" name="Rectangle 1">
            <a:extLst>
              <a:ext uri="{FF2B5EF4-FFF2-40B4-BE49-F238E27FC236}">
                <a16:creationId xmlns:a16="http://schemas.microsoft.com/office/drawing/2014/main" id="{6B059159-C575-443D-D521-15C2EC51BEC7}"/>
              </a:ext>
            </a:extLst>
          </p:cNvPr>
          <p:cNvSpPr/>
          <p:nvPr/>
        </p:nvSpPr>
        <p:spPr>
          <a:xfrm>
            <a:off x="1596498" y="4432850"/>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E650F66-9048-2833-ABE6-4CDB41B0D300}"/>
              </a:ext>
            </a:extLst>
          </p:cNvPr>
          <p:cNvSpPr/>
          <p:nvPr/>
        </p:nvSpPr>
        <p:spPr>
          <a:xfrm>
            <a:off x="1596498" y="1595195"/>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B11F7A39-4F7B-ADCD-C82A-E895D1B311F1}"/>
              </a:ext>
            </a:extLst>
          </p:cNvPr>
          <p:cNvSpPr txBox="1">
            <a:spLocks/>
          </p:cNvSpPr>
          <p:nvPr/>
        </p:nvSpPr>
        <p:spPr>
          <a:xfrm>
            <a:off x="379938" y="2358199"/>
            <a:ext cx="11518985" cy="1031631"/>
          </a:xfrm>
          <a:prstGeom prst="rect">
            <a:avLst/>
          </a:prstGeom>
        </p:spPr>
        <p:txBody>
          <a:bodyPr>
            <a:noAutofit/>
          </a:bodyPr>
          <a:lstStyle>
            <a:lvl1pPr algn="l" defTabSz="914400" rtl="0" eaLnBrk="1" latinLnBrk="0" hangingPunct="1">
              <a:lnSpc>
                <a:spcPct val="90000"/>
              </a:lnSpc>
              <a:spcBef>
                <a:spcPct val="0"/>
              </a:spcBef>
              <a:buNone/>
              <a:defRPr sz="4400" b="1" kern="1200">
                <a:solidFill>
                  <a:schemeClr val="bg1"/>
                </a:solidFill>
                <a:latin typeface="Georgia" panose="02040502050405020303" pitchFamily="18" charset="0"/>
                <a:ea typeface="+mj-ea"/>
                <a:cs typeface="+mj-cs"/>
              </a:defRPr>
            </a:lvl1pPr>
          </a:lstStyle>
          <a:p>
            <a:pPr algn="ctr"/>
            <a:r>
              <a:rPr lang="en-US" sz="5000" dirty="0">
                <a:latin typeface="Arial Black" panose="020B0604020202020204" pitchFamily="34" charset="0"/>
                <a:cs typeface="Arial Black" panose="020B0604020202020204" pitchFamily="34" charset="0"/>
              </a:rPr>
              <a:t>COMPLIMENTARY WRITTEN FINANCIAL PLAN</a:t>
            </a:r>
            <a:endParaRPr lang="en-US" sz="5000" dirty="0">
              <a:solidFill>
                <a:srgbClr val="DFC589"/>
              </a:solidFill>
              <a:latin typeface="Arial Black" panose="020B0604020202020204" pitchFamily="34" charset="0"/>
              <a:cs typeface="Arial Black" panose="020B0604020202020204" pitchFamily="34" charset="0"/>
            </a:endParaRPr>
          </a:p>
        </p:txBody>
      </p:sp>
      <p:sp>
        <p:nvSpPr>
          <p:cNvPr id="3" name="Rectangle 2">
            <a:extLst>
              <a:ext uri="{FF2B5EF4-FFF2-40B4-BE49-F238E27FC236}">
                <a16:creationId xmlns:a16="http://schemas.microsoft.com/office/drawing/2014/main" id="{7F2496F0-3824-C667-F3A7-D45E3B5BFE03}"/>
              </a:ext>
            </a:extLst>
          </p:cNvPr>
          <p:cNvSpPr/>
          <p:nvPr/>
        </p:nvSpPr>
        <p:spPr>
          <a:xfrm>
            <a:off x="-104931" y="5261154"/>
            <a:ext cx="12316368" cy="161670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ADC597D-C0D8-4A4D-F376-AF0DF63C7B25}"/>
              </a:ext>
            </a:extLst>
          </p:cNvPr>
          <p:cNvSpPr/>
          <p:nvPr/>
        </p:nvSpPr>
        <p:spPr>
          <a:xfrm>
            <a:off x="-104931" y="5215435"/>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DDEA604D-CDCC-165D-997E-49AA611E5D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06208" y="5524609"/>
            <a:ext cx="2179583" cy="1089792"/>
          </a:xfrm>
          <a:prstGeom prst="rect">
            <a:avLst/>
          </a:prstGeom>
          <a:solidFill>
            <a:schemeClr val="tx1"/>
          </a:solidFill>
        </p:spPr>
      </p:pic>
    </p:spTree>
    <p:extLst>
      <p:ext uri="{BB962C8B-B14F-4D97-AF65-F5344CB8AC3E}">
        <p14:creationId xmlns:p14="http://schemas.microsoft.com/office/powerpoint/2010/main" val="3127009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101494-B638-7432-0533-574E392DADC2}"/>
            </a:ext>
          </a:extLst>
        </p:cNvPr>
        <p:cNvGrpSpPr/>
        <p:nvPr/>
      </p:nvGrpSpPr>
      <p:grpSpPr>
        <a:xfrm>
          <a:off x="0" y="0"/>
          <a:ext cx="0" cy="0"/>
          <a:chOff x="0" y="0"/>
          <a:chExt cx="0" cy="0"/>
        </a:xfrm>
      </p:grpSpPr>
      <p:pic>
        <p:nvPicPr>
          <p:cNvPr id="5" name="Picture 4" descr="A black and white photo of a city&#10;&#10;AI-generated content may be incorrect.">
            <a:extLst>
              <a:ext uri="{FF2B5EF4-FFF2-40B4-BE49-F238E27FC236}">
                <a16:creationId xmlns:a16="http://schemas.microsoft.com/office/drawing/2014/main" id="{E5D8981B-06AA-11AD-AE7E-9F8F39B9FF16}"/>
              </a:ext>
            </a:extLst>
          </p:cNvPr>
          <p:cNvPicPr>
            <a:picLocks noChangeAspect="1"/>
          </p:cNvPicPr>
          <p:nvPr/>
        </p:nvPicPr>
        <p:blipFill>
          <a:blip r:embed="rId2"/>
          <a:srcRect t="16772"/>
          <a:stretch>
            <a:fillRect/>
          </a:stretch>
        </p:blipFill>
        <p:spPr>
          <a:xfrm>
            <a:off x="-42746" y="0"/>
            <a:ext cx="12191998" cy="5696606"/>
          </a:xfrm>
          <a:prstGeom prst="rect">
            <a:avLst/>
          </a:prstGeom>
        </p:spPr>
      </p:pic>
      <p:sp>
        <p:nvSpPr>
          <p:cNvPr id="2" name="Rectangle 1">
            <a:extLst>
              <a:ext uri="{FF2B5EF4-FFF2-40B4-BE49-F238E27FC236}">
                <a16:creationId xmlns:a16="http://schemas.microsoft.com/office/drawing/2014/main" id="{5C75F3C8-1906-6507-088C-6D7F102C8E3C}"/>
              </a:ext>
            </a:extLst>
          </p:cNvPr>
          <p:cNvSpPr/>
          <p:nvPr/>
        </p:nvSpPr>
        <p:spPr>
          <a:xfrm>
            <a:off x="-69379" y="-58164"/>
            <a:ext cx="12421299" cy="5319317"/>
          </a:xfrm>
          <a:prstGeom prst="rect">
            <a:avLst/>
          </a:prstGeom>
          <a:solidFill>
            <a:srgbClr val="17264F">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291F09B-149C-C6E6-E2EB-851257CE8162}"/>
              </a:ext>
            </a:extLst>
          </p:cNvPr>
          <p:cNvSpPr/>
          <p:nvPr/>
        </p:nvSpPr>
        <p:spPr>
          <a:xfrm>
            <a:off x="-104931" y="5261154"/>
            <a:ext cx="12316368" cy="161670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3C88D9B-BAA1-8C94-2E9D-B5FB073555CE}"/>
              </a:ext>
            </a:extLst>
          </p:cNvPr>
          <p:cNvSpPr/>
          <p:nvPr/>
        </p:nvSpPr>
        <p:spPr>
          <a:xfrm>
            <a:off x="-104931" y="5215435"/>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33118AF4-6991-FE0A-0DB9-F78205C041DA}"/>
              </a:ext>
            </a:extLst>
          </p:cNvPr>
          <p:cNvSpPr txBox="1"/>
          <p:nvPr/>
        </p:nvSpPr>
        <p:spPr>
          <a:xfrm>
            <a:off x="1374818" y="742435"/>
            <a:ext cx="9461800" cy="934487"/>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lnSpc>
                <a:spcPts val="7000"/>
              </a:lnSpc>
            </a:pPr>
            <a:r>
              <a:rPr lang="en-US" sz="5000" b="1" spc="-150" dirty="0">
                <a:solidFill>
                  <a:schemeClr val="bg1"/>
                </a:solidFill>
                <a:latin typeface="Arial Black" panose="020B0604020202020204" pitchFamily="34" charset="0"/>
                <a:cs typeface="Arial Black" panose="020B0604020202020204" pitchFamily="34" charset="0"/>
              </a:rPr>
              <a:t>THANK YOU</a:t>
            </a:r>
          </a:p>
        </p:txBody>
      </p:sp>
      <p:sp>
        <p:nvSpPr>
          <p:cNvPr id="15" name="Rectangle 14">
            <a:extLst>
              <a:ext uri="{FF2B5EF4-FFF2-40B4-BE49-F238E27FC236}">
                <a16:creationId xmlns:a16="http://schemas.microsoft.com/office/drawing/2014/main" id="{356A23F1-3B4A-1B1D-DFD1-23DA88AB7F04}"/>
              </a:ext>
            </a:extLst>
          </p:cNvPr>
          <p:cNvSpPr/>
          <p:nvPr/>
        </p:nvSpPr>
        <p:spPr>
          <a:xfrm>
            <a:off x="1553750" y="1944130"/>
            <a:ext cx="8999005"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2">
            <a:extLst>
              <a:ext uri="{FF2B5EF4-FFF2-40B4-BE49-F238E27FC236}">
                <a16:creationId xmlns:a16="http://schemas.microsoft.com/office/drawing/2014/main" id="{E0A77B7C-2BD0-33C2-6507-ECA8AD6F14BD}"/>
              </a:ext>
            </a:extLst>
          </p:cNvPr>
          <p:cNvSpPr txBox="1">
            <a:spLocks/>
          </p:cNvSpPr>
          <p:nvPr/>
        </p:nvSpPr>
        <p:spPr>
          <a:xfrm>
            <a:off x="853780" y="2334575"/>
            <a:ext cx="10503876" cy="2407911"/>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Clr>
                <a:srgbClr val="DFC589"/>
              </a:buClr>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FC589"/>
              </a:buClr>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FC589"/>
              </a:buClr>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FC589"/>
              </a:buClr>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70000"/>
              </a:lnSpc>
              <a:buClr>
                <a:srgbClr val="04AFF0"/>
              </a:buClr>
              <a:buFont typeface="Arial" panose="020B0604020202020204" pitchFamily="34" charset="0"/>
              <a:buNone/>
            </a:pPr>
            <a:r>
              <a:rPr lang="en-US" b="1" dirty="0"/>
              <a:t>(000) 000-000</a:t>
            </a:r>
          </a:p>
          <a:p>
            <a:pPr marL="0" indent="0" algn="ctr">
              <a:lnSpc>
                <a:spcPct val="170000"/>
              </a:lnSpc>
              <a:buClr>
                <a:srgbClr val="04AFF0"/>
              </a:buClr>
              <a:buFont typeface="Arial" panose="020B0604020202020204" pitchFamily="34" charset="0"/>
              <a:buNone/>
            </a:pPr>
            <a:r>
              <a:rPr lang="en-US" b="1" dirty="0" err="1"/>
              <a:t>www.website.com</a:t>
            </a:r>
            <a:endParaRPr lang="en-US" b="1" dirty="0"/>
          </a:p>
          <a:p>
            <a:pPr marL="0" indent="0" algn="ctr">
              <a:lnSpc>
                <a:spcPct val="170000"/>
              </a:lnSpc>
              <a:buClr>
                <a:srgbClr val="04AFF0"/>
              </a:buClr>
              <a:buFont typeface="Arial" panose="020B0604020202020204" pitchFamily="34" charset="0"/>
              <a:buNone/>
            </a:pPr>
            <a:r>
              <a:rPr lang="en-US" b="1" dirty="0"/>
              <a:t>1234 Address</a:t>
            </a:r>
          </a:p>
          <a:p>
            <a:pPr marL="0" indent="0" algn="ctr">
              <a:lnSpc>
                <a:spcPct val="170000"/>
              </a:lnSpc>
              <a:buClr>
                <a:srgbClr val="04AFF0"/>
              </a:buClr>
              <a:buFont typeface="Arial" panose="020B0604020202020204" pitchFamily="34" charset="0"/>
              <a:buNone/>
            </a:pPr>
            <a:r>
              <a:rPr lang="en-US" b="1" dirty="0"/>
              <a:t>1234 Address</a:t>
            </a:r>
          </a:p>
        </p:txBody>
      </p:sp>
      <p:pic>
        <p:nvPicPr>
          <p:cNvPr id="3" name="Picture 2" descr="Logo, company name&#10;&#10;Description automatically generated">
            <a:extLst>
              <a:ext uri="{FF2B5EF4-FFF2-40B4-BE49-F238E27FC236}">
                <a16:creationId xmlns:a16="http://schemas.microsoft.com/office/drawing/2014/main" id="{C6516EFF-FB57-3C9C-8B6B-FB1F68CCC5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6208" y="5524609"/>
            <a:ext cx="2179583" cy="1089792"/>
          </a:xfrm>
          <a:prstGeom prst="rect">
            <a:avLst/>
          </a:prstGeom>
          <a:solidFill>
            <a:schemeClr val="tx1"/>
          </a:solidFill>
        </p:spPr>
      </p:pic>
    </p:spTree>
    <p:extLst>
      <p:ext uri="{BB962C8B-B14F-4D97-AF65-F5344CB8AC3E}">
        <p14:creationId xmlns:p14="http://schemas.microsoft.com/office/powerpoint/2010/main" val="337908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0FC3BA-6263-EC36-BF56-B7D72B05BFCA}"/>
              </a:ext>
            </a:extLst>
          </p:cNvPr>
          <p:cNvSpPr txBox="1"/>
          <p:nvPr/>
        </p:nvSpPr>
        <p:spPr>
          <a:xfrm>
            <a:off x="745331" y="1247776"/>
            <a:ext cx="10701337" cy="4031873"/>
          </a:xfrm>
          <a:prstGeom prst="rect">
            <a:avLst/>
          </a:prstGeom>
          <a:noFill/>
        </p:spPr>
        <p:txBody>
          <a:bodyPr wrap="square" rtlCol="0">
            <a:spAutoFit/>
          </a:bodyPr>
          <a:lstStyle/>
          <a:p>
            <a:pPr algn="ctr"/>
            <a:r>
              <a:rPr lang="en-US" sz="1600" b="0" i="1" u="none" strike="noStrike" dirty="0">
                <a:solidFill>
                  <a:schemeClr val="bg1"/>
                </a:solidFill>
                <a:effectLst/>
                <a:latin typeface="Arial" panose="020B0604020202020204" pitchFamily="34" charset="0"/>
                <a:cs typeface="Arial" panose="020B0604020202020204" pitchFamily="34" charset="0"/>
              </a:rPr>
              <a:t>Investment advisory services offered through Foundations Investment Advisors, LLC (“Foundations”), an SEC registered investment adviser. The content provided is intended for informational and educational purposes only. The views, statements and opinions expressed herein are those of the individual speaker(s) and not necessarily those of Foundations and its affiliates. The content herein is subject to change without notice.  A Roth conversion may not be suitable for your situation. The primary goal in converting retirement assets into a Roth IRA is to reduce the future tax liability on the distributions you take in retirement, or on the distributions of your beneficiaries. The information provided is to help you determine whether or not a Roth IRA conversion may be appropriate for your particular circumstances. Nothing in this presentation constitutes legal, tax or investment advice or an offer to sell any securities or represent an express or implied opinion or endorsement of any specific investment opportunity, offering or issuer. Each individual investor’s situation is different, and any ideas provided may not be appropriate for your particular circumstances. Personal investment advice can only be rendered after the engagement of Foundations, execution of required documentation, and receipt of required disclosures. Investments in securities involve the risk of loss. Any past performance is no guarantee of future results. Advisory services are only offered to clients or prospective clients where Foundations and its advisors are properly licensed or exempted. Foundations deems reliable any statistical data or information obtained from or prepared by third party sources included in this presentation, but in no way guarantees its accuracy or completeness.</a:t>
            </a:r>
            <a:endParaRPr lang="en-US" sz="1600" i="1" dirty="0">
              <a:solidFill>
                <a:schemeClr val="bg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76F2557B-8A53-804A-3AAF-CDDC9EDCBAA5}"/>
              </a:ext>
            </a:extLst>
          </p:cNvPr>
          <p:cNvSpPr/>
          <p:nvPr/>
        </p:nvSpPr>
        <p:spPr>
          <a:xfrm>
            <a:off x="-62185" y="6362659"/>
            <a:ext cx="12316368" cy="4571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717537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9">
      <a:dk1>
        <a:srgbClr val="000000"/>
      </a:dk1>
      <a:lt1>
        <a:srgbClr val="FFFFFF"/>
      </a:lt1>
      <a:dk2>
        <a:srgbClr val="44546A"/>
      </a:dk2>
      <a:lt2>
        <a:srgbClr val="E7E6E6"/>
      </a:lt2>
      <a:accent1>
        <a:srgbClr val="52BFF9"/>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Custom 11">
      <a:dk1>
        <a:srgbClr val="003B76"/>
      </a:dk1>
      <a:lt1>
        <a:srgbClr val="FFFFFF"/>
      </a:lt1>
      <a:dk2>
        <a:srgbClr val="D49408"/>
      </a:dk2>
      <a:lt2>
        <a:srgbClr val="FFFFFF"/>
      </a:lt2>
      <a:accent1>
        <a:srgbClr val="0B2F53"/>
      </a:accent1>
      <a:accent2>
        <a:srgbClr val="C8C8C8"/>
      </a:accent2>
      <a:accent3>
        <a:srgbClr val="969696"/>
      </a:accent3>
      <a:accent4>
        <a:srgbClr val="FFB61F"/>
      </a:accent4>
      <a:accent5>
        <a:srgbClr val="323232"/>
      </a:accent5>
      <a:accent6>
        <a:srgbClr val="000000"/>
      </a:accent6>
      <a:hlink>
        <a:srgbClr val="636465"/>
      </a:hlink>
      <a:folHlink>
        <a:srgbClr val="0B2F53"/>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ustom Design">
  <a:themeElements>
    <a:clrScheme name="Custom 5">
      <a:dk1>
        <a:srgbClr val="000000"/>
      </a:dk1>
      <a:lt1>
        <a:srgbClr val="FFFFFF"/>
      </a:lt1>
      <a:dk2>
        <a:srgbClr val="0E2841"/>
      </a:dk2>
      <a:lt2>
        <a:srgbClr val="E8E8E8"/>
      </a:lt2>
      <a:accent1>
        <a:srgbClr val="156082"/>
      </a:accent1>
      <a:accent2>
        <a:srgbClr val="0D283F"/>
      </a:accent2>
      <a:accent3>
        <a:srgbClr val="0D2841"/>
      </a:accent3>
      <a:accent4>
        <a:srgbClr val="0F9ED5"/>
      </a:accent4>
      <a:accent5>
        <a:srgbClr val="0D2841"/>
      </a:accent5>
      <a:accent6>
        <a:srgbClr val="0D283F"/>
      </a:accent6>
      <a:hlink>
        <a:srgbClr val="000000"/>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a0e68c6d-535f-4d9f-b887-9004c258bfc0}" enabled="0" method="" siteId="{a0e68c6d-535f-4d9f-b887-9004c258bfc0}" removed="1"/>
</clbl:labelList>
</file>

<file path=docProps/app.xml><?xml version="1.0" encoding="utf-8"?>
<Properties xmlns="http://schemas.openxmlformats.org/officeDocument/2006/extended-properties" xmlns:vt="http://schemas.openxmlformats.org/officeDocument/2006/docPropsVTypes">
  <TotalTime>11877</TotalTime>
  <Words>4783</Words>
  <Application>Microsoft Macintosh PowerPoint</Application>
  <PresentationFormat>Widescreen</PresentationFormat>
  <Paragraphs>1032</Paragraphs>
  <Slides>94</Slides>
  <Notes>40</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94</vt:i4>
      </vt:variant>
    </vt:vector>
  </HeadingPairs>
  <TitlesOfParts>
    <vt:vector size="108" baseType="lpstr">
      <vt:lpstr>Aptos</vt:lpstr>
      <vt:lpstr>Aptos Display</vt:lpstr>
      <vt:lpstr>Aptos Narrow</vt:lpstr>
      <vt:lpstr>Arial</vt:lpstr>
      <vt:lpstr>Arial Black</vt:lpstr>
      <vt:lpstr>Arial Nova Cond</vt:lpstr>
      <vt:lpstr>Calibri</vt:lpstr>
      <vt:lpstr>Georgia</vt:lpstr>
      <vt:lpstr>Times</vt:lpstr>
      <vt:lpstr>Wingdings</vt:lpstr>
      <vt:lpstr>Office Theme</vt:lpstr>
      <vt:lpstr>1_Custom Design</vt:lpstr>
      <vt:lpstr>Office Theme</vt:lpstr>
      <vt:lpstr>Custom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FACTS ABOUT WOMEN AND MONEY</vt:lpstr>
      <vt:lpstr>THE GOOD NEWS FOR WOMEN</vt:lpstr>
      <vt:lpstr>PowerPoint Presentation</vt:lpstr>
      <vt:lpstr>PowerPoint Presentation</vt:lpstr>
      <vt:lpstr>WHEN WOMEN DO INVEST, THEY SEE RESULTS</vt:lpstr>
      <vt:lpstr>THE NOT-SO-GOOD NEWS FOR WOMEN</vt:lpstr>
      <vt:lpstr>PowerPoint Presentation</vt:lpstr>
      <vt:lpstr>LIFE EXPECTANCY FOR WOMEN WHO REACH AGE 65</vt:lpstr>
      <vt:lpstr>LONGEVITY RISK</vt:lpstr>
      <vt:lpstr>RISING HEALTHCARE COSTS</vt:lpstr>
      <vt:lpstr>INFLATION’S IMPACT ON YOUR INCOME NEEDS:</vt:lpstr>
      <vt:lpstr>INFLATION</vt:lpstr>
      <vt:lpstr>PowerPoint Presentation</vt:lpstr>
      <vt:lpstr>INFLATION</vt:lpstr>
      <vt:lpstr>PowerPoint Presentation</vt:lpstr>
      <vt:lpstr>MORE NOT-SO-GOOD NEWS FOR WOMEN</vt:lpstr>
      <vt:lpstr>80% OF WOMEN DIE SINGLE</vt:lpstr>
      <vt:lpstr>THE “WIDOW’S PENALTY”</vt:lpstr>
      <vt:lpstr>2026 TAX BRACKETS</vt:lpstr>
      <vt:lpstr>PowerPoint Presentation</vt:lpstr>
      <vt:lpstr>MORE NOT-SO-GOOD NEWS FOR WOMEN</vt:lpstr>
      <vt:lpstr>FEWER YEARS OF  EARNED INCOME</vt:lpstr>
      <vt:lpstr>FEWER YEARS OF EARNED INCOME</vt:lpstr>
      <vt:lpstr>PowerPoint Presentation</vt:lpstr>
      <vt:lpstr>PowerPoint Presentation</vt:lpstr>
      <vt:lpstr>PowerPoint Presentation</vt:lpstr>
      <vt:lpstr>PowerPoint Presentation</vt:lpstr>
      <vt:lpstr>“Fair or not, women need to do more financial planning than men. The good news is, it’s never too late or too early to get started.”</vt:lpstr>
      <vt:lpstr>PowerPoint Presentation</vt:lpstr>
      <vt:lpstr>STEP 1:</vt:lpstr>
      <vt:lpstr>PowerPoint Presentation</vt:lpstr>
      <vt:lpstr>PowerPoint Presentation</vt:lpstr>
      <vt:lpstr>PowerPoint Presentation</vt:lpstr>
      <vt:lpstr>PowerPoint Presentation</vt:lpstr>
      <vt:lpstr>PowerPoint Presentation</vt:lpstr>
      <vt:lpstr>RETIREMENT IS NOT ABOUT  NET WORTH</vt:lpstr>
      <vt:lpstr>PowerPoint Presentation</vt:lpstr>
      <vt:lpstr>CALCULATE YOUR INCOME GAP:</vt:lpstr>
      <vt:lpstr>PowerPoint Presentation</vt:lpstr>
      <vt:lpstr>PowerPoint Presentation</vt:lpstr>
      <vt:lpstr>SOCIAL SECURITY: IDA MAY FULLER</vt:lpstr>
      <vt:lpstr>SOCIAL SECURITY: The Basics</vt:lpstr>
      <vt:lpstr>WHY PLANNING IS SO IMPORTANT:</vt:lpstr>
      <vt:lpstr>PowerPoint Presentation</vt:lpstr>
      <vt:lpstr>PowerPoint Presentation</vt:lpstr>
      <vt:lpstr>MANAGING RISK</vt:lpstr>
      <vt:lpstr>PowerPoint Presentation</vt:lpstr>
      <vt:lpstr>NEW MATH FOR RETIREES</vt:lpstr>
      <vt:lpstr>“IT’S NOT HOW MUCH YOU EARN IT’S HOW MUCH YOU KEEP”</vt:lpstr>
      <vt:lpstr>RATE OF RETURN VS. YIELD</vt:lpstr>
      <vt:lpstr>RATE OF RETURN VS. YIELD</vt:lpstr>
      <vt:lpstr>RATE OF RETURN VS. YIELD</vt:lpstr>
      <vt:lpstr>SEQUENCE OF RETURNS</vt:lpstr>
      <vt:lpstr>SEQUENCE OF  RETURNS</vt:lpstr>
      <vt:lpstr>PowerPoint Presentation</vt:lpstr>
      <vt:lpstr>PowerPoint Presentation</vt:lpstr>
      <vt:lpstr>PowerPoint Presentation</vt:lpstr>
      <vt:lpstr>PowerPoint Presentation</vt:lpstr>
      <vt:lpstr>PowerPoint Presentation</vt:lpstr>
      <vt:lpstr>PowerPoint Presentation</vt:lpstr>
      <vt:lpstr>UNDERSTANDING QUALIFIED ACCOUNTS</vt:lpstr>
      <vt:lpstr>SECURE ACT OF 2020</vt:lpstr>
      <vt:lpstr>REQUIRED MINIMUM DISTRIBUTIONS</vt:lpstr>
      <vt:lpstr>WHERE DO YOU THINK TAX RATES ARE GOING?</vt:lpstr>
      <vt:lpstr>PowerPoint Presentation</vt:lpstr>
      <vt:lpstr>CONVERTING TO A ROTH IRA</vt:lpstr>
      <vt:lpstr>PowerPoint Presentation</vt:lpstr>
      <vt:lpstr>PowerPoint Presentation</vt:lpstr>
      <vt:lpstr>PowerPoint Presentation</vt:lpstr>
      <vt:lpstr>ESTATE PLANNING</vt:lpstr>
      <vt:lpstr>ESTATE ADMINISTRATION</vt:lpstr>
      <vt:lpstr>ESTATE PLANNING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FACTS ABOUT WOMEN AND MONEY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Kristin Oakley</dc:creator>
  <cp:lastModifiedBy>Heather Tropin</cp:lastModifiedBy>
  <cp:revision>351</cp:revision>
  <dcterms:created xsi:type="dcterms:W3CDTF">2023-09-28T20:42:39Z</dcterms:created>
  <dcterms:modified xsi:type="dcterms:W3CDTF">2026-03-11T16:58:45Z</dcterms:modified>
</cp:coreProperties>
</file>