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3.xml" ContentType="application/vnd.openxmlformats-officedocument.theme+xml"/>
  <Override PartName="/ppt/slideLayouts/slideLayout20.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9" r:id="rId1"/>
    <p:sldMasterId id="2147483668" r:id="rId2"/>
    <p:sldMasterId id="2147483648" r:id="rId3"/>
    <p:sldMasterId id="2147483661" r:id="rId4"/>
  </p:sldMasterIdLst>
  <p:notesMasterIdLst>
    <p:notesMasterId r:id="rId99"/>
  </p:notesMasterIdLst>
  <p:sldIdLst>
    <p:sldId id="559" r:id="rId5"/>
    <p:sldId id="2327" r:id="rId6"/>
    <p:sldId id="2450" r:id="rId7"/>
    <p:sldId id="2288" r:id="rId8"/>
    <p:sldId id="2363" r:id="rId9"/>
    <p:sldId id="1036" r:id="rId10"/>
    <p:sldId id="304" r:id="rId11"/>
    <p:sldId id="2319" r:id="rId12"/>
    <p:sldId id="2328" r:id="rId13"/>
    <p:sldId id="2396" r:id="rId14"/>
    <p:sldId id="2395" r:id="rId15"/>
    <p:sldId id="2329" r:id="rId16"/>
    <p:sldId id="2330" r:id="rId17"/>
    <p:sldId id="2397" r:id="rId18"/>
    <p:sldId id="2331" r:id="rId19"/>
    <p:sldId id="284" r:id="rId20"/>
    <p:sldId id="332" r:id="rId21"/>
    <p:sldId id="2333" r:id="rId22"/>
    <p:sldId id="2307" r:id="rId23"/>
    <p:sldId id="2364" r:id="rId24"/>
    <p:sldId id="318" r:id="rId25"/>
    <p:sldId id="319" r:id="rId26"/>
    <p:sldId id="2336" r:id="rId27"/>
    <p:sldId id="2340" r:id="rId28"/>
    <p:sldId id="2401" r:id="rId29"/>
    <p:sldId id="2403" r:id="rId30"/>
    <p:sldId id="2337" r:id="rId31"/>
    <p:sldId id="2338" r:id="rId32"/>
    <p:sldId id="2339" r:id="rId33"/>
    <p:sldId id="2341" r:id="rId34"/>
    <p:sldId id="2299" r:id="rId35"/>
    <p:sldId id="2418" r:id="rId36"/>
    <p:sldId id="2344" r:id="rId37"/>
    <p:sldId id="2404" r:id="rId38"/>
    <p:sldId id="2304" r:id="rId39"/>
    <p:sldId id="2301" r:id="rId40"/>
    <p:sldId id="2345" r:id="rId41"/>
    <p:sldId id="2390" r:id="rId42"/>
    <p:sldId id="341" r:id="rId43"/>
    <p:sldId id="342" r:id="rId44"/>
    <p:sldId id="343" r:id="rId45"/>
    <p:sldId id="2346" r:id="rId46"/>
    <p:sldId id="2347" r:id="rId47"/>
    <p:sldId id="2423" r:id="rId48"/>
    <p:sldId id="2348" r:id="rId49"/>
    <p:sldId id="283" r:id="rId50"/>
    <p:sldId id="2342" r:id="rId51"/>
    <p:sldId id="305" r:id="rId52"/>
    <p:sldId id="306" r:id="rId53"/>
    <p:sldId id="308" r:id="rId54"/>
    <p:sldId id="309" r:id="rId55"/>
    <p:sldId id="2349" r:id="rId56"/>
    <p:sldId id="2366" r:id="rId57"/>
    <p:sldId id="257" r:id="rId58"/>
    <p:sldId id="322" r:id="rId59"/>
    <p:sldId id="2443" r:id="rId60"/>
    <p:sldId id="324" r:id="rId61"/>
    <p:sldId id="325" r:id="rId62"/>
    <p:sldId id="326" r:id="rId63"/>
    <p:sldId id="2444" r:id="rId64"/>
    <p:sldId id="328" r:id="rId65"/>
    <p:sldId id="327" r:id="rId66"/>
    <p:sldId id="329" r:id="rId67"/>
    <p:sldId id="330" r:id="rId68"/>
    <p:sldId id="2351" r:id="rId69"/>
    <p:sldId id="2369" r:id="rId70"/>
    <p:sldId id="2445" r:id="rId71"/>
    <p:sldId id="314" r:id="rId72"/>
    <p:sldId id="311" r:id="rId73"/>
    <p:sldId id="312" r:id="rId74"/>
    <p:sldId id="2353" r:id="rId75"/>
    <p:sldId id="315" r:id="rId76"/>
    <p:sldId id="316" r:id="rId77"/>
    <p:sldId id="317" r:id="rId78"/>
    <p:sldId id="2447" r:id="rId79"/>
    <p:sldId id="2357" r:id="rId80"/>
    <p:sldId id="2360" r:id="rId81"/>
    <p:sldId id="2324" r:id="rId82"/>
    <p:sldId id="2370" r:id="rId83"/>
    <p:sldId id="2371" r:id="rId84"/>
    <p:sldId id="2378" r:id="rId85"/>
    <p:sldId id="2405" r:id="rId86"/>
    <p:sldId id="2406" r:id="rId87"/>
    <p:sldId id="293" r:id="rId88"/>
    <p:sldId id="2407" r:id="rId89"/>
    <p:sldId id="2408" r:id="rId90"/>
    <p:sldId id="2409" r:id="rId91"/>
    <p:sldId id="2410" r:id="rId92"/>
    <p:sldId id="2398" r:id="rId93"/>
    <p:sldId id="2399" r:id="rId94"/>
    <p:sldId id="2448" r:id="rId95"/>
    <p:sldId id="2381" r:id="rId96"/>
    <p:sldId id="2449" r:id="rId97"/>
    <p:sldId id="301" r:id="rId9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264F"/>
    <a:srgbClr val="16264F"/>
    <a:srgbClr val="FF40FF"/>
    <a:srgbClr val="4A77E0"/>
    <a:srgbClr val="09002B"/>
    <a:srgbClr val="436AC6"/>
    <a:srgbClr val="405CA7"/>
    <a:srgbClr val="365092"/>
    <a:srgbClr val="13025A"/>
    <a:srgbClr val="152F6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4814" autoAdjust="0"/>
    <p:restoredTop sz="95886" autoAdjust="0"/>
  </p:normalViewPr>
  <p:slideViewPr>
    <p:cSldViewPr snapToGrid="0">
      <p:cViewPr varScale="1">
        <p:scale>
          <a:sx n="217" d="100"/>
          <a:sy n="217" d="100"/>
        </p:scale>
        <p:origin x="1408" y="168"/>
      </p:cViewPr>
      <p:guideLst/>
    </p:cSldViewPr>
  </p:slideViewPr>
  <p:outlineViewPr>
    <p:cViewPr>
      <p:scale>
        <a:sx n="33" d="100"/>
        <a:sy n="33" d="100"/>
      </p:scale>
      <p:origin x="0" y="-12516"/>
    </p:cViewPr>
  </p:outlineViewPr>
  <p:notesTextViewPr>
    <p:cViewPr>
      <p:scale>
        <a:sx n="1" d="1"/>
        <a:sy n="1" d="1"/>
      </p:scale>
      <p:origin x="0" y="0"/>
    </p:cViewPr>
  </p:notesTextViewPr>
  <p:sorterViewPr>
    <p:cViewPr>
      <p:scale>
        <a:sx n="190" d="100"/>
        <a:sy n="190" d="100"/>
      </p:scale>
      <p:origin x="0" y="0"/>
    </p:cViewPr>
  </p:sorterViewPr>
  <p:notesViewPr>
    <p:cSldViewPr snapToGrid="0">
      <p:cViewPr varScale="1">
        <p:scale>
          <a:sx n="85" d="100"/>
          <a:sy n="85" d="100"/>
        </p:scale>
        <p:origin x="3888" y="9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theme" Target="theme/theme1.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103"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notesMaster" Target="notesMasters/notesMaster1.xml"/><Relationship Id="rId101"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slideMaster" Target="slideMasters/slideMaster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slideMaster" Target="slideMasters/slideMaster3.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percentStacked"/>
        <c:varyColors val="0"/>
        <c:ser>
          <c:idx val="0"/>
          <c:order val="0"/>
          <c:tx>
            <c:strRef>
              <c:f>Sheet1!$B$1</c:f>
              <c:strCache>
                <c:ptCount val="1"/>
                <c:pt idx="0">
                  <c:v>Series 1</c:v>
                </c:pt>
              </c:strCache>
            </c:strRef>
          </c:tx>
          <c:spPr>
            <a:solidFill>
              <a:srgbClr val="E2B034"/>
            </a:solidFill>
            <a:ln>
              <a:noFill/>
            </a:ln>
            <a:effectLst/>
          </c:spPr>
          <c:invertIfNegative val="0"/>
          <c:dPt>
            <c:idx val="0"/>
            <c:invertIfNegative val="0"/>
            <c:bubble3D val="0"/>
            <c:spPr>
              <a:solidFill>
                <a:schemeClr val="accent1"/>
              </a:solidFill>
              <a:ln>
                <a:noFill/>
              </a:ln>
              <a:effectLst/>
            </c:spPr>
            <c:extLst>
              <c:ext xmlns:c16="http://schemas.microsoft.com/office/drawing/2014/chart" uri="{C3380CC4-5D6E-409C-BE32-E72D297353CC}">
                <c16:uniqueId val="{00000000-88A3-2845-BE6F-2F6A3868A8F9}"/>
              </c:ext>
            </c:extLst>
          </c:dPt>
          <c:cat>
            <c:strRef>
              <c:f>Sheet1!$A$2</c:f>
              <c:strCache>
                <c:ptCount val="1"/>
                <c:pt idx="0">
                  <c:v>Life Expectancy</c:v>
                </c:pt>
              </c:strCache>
            </c:strRef>
          </c:cat>
          <c:val>
            <c:numRef>
              <c:f>Sheet1!$B$2</c:f>
              <c:numCache>
                <c:formatCode>0.00</c:formatCode>
                <c:ptCount val="1"/>
                <c:pt idx="0">
                  <c:v>65</c:v>
                </c:pt>
              </c:numCache>
            </c:numRef>
          </c:val>
          <c:extLst>
            <c:ext xmlns:c16="http://schemas.microsoft.com/office/drawing/2014/chart" uri="{C3380CC4-5D6E-409C-BE32-E72D297353CC}">
              <c16:uniqueId val="{00000000-A21F-6747-A2DB-9E2450E7C909}"/>
            </c:ext>
          </c:extLst>
        </c:ser>
        <c:ser>
          <c:idx val="1"/>
          <c:order val="1"/>
          <c:tx>
            <c:strRef>
              <c:f>Sheet1!$C$1</c:f>
              <c:strCache>
                <c:ptCount val="1"/>
                <c:pt idx="0">
                  <c:v>Series 2</c:v>
                </c:pt>
              </c:strCache>
            </c:strRef>
          </c:tx>
          <c:spPr>
            <a:solidFill>
              <a:schemeClr val="bg1"/>
            </a:solidFill>
            <a:ln>
              <a:noFill/>
            </a:ln>
            <a:effectLst/>
          </c:spPr>
          <c:invertIfNegative val="0"/>
          <c:cat>
            <c:strRef>
              <c:f>Sheet1!$A$2</c:f>
              <c:strCache>
                <c:ptCount val="1"/>
                <c:pt idx="0">
                  <c:v>Life Expectancy</c:v>
                </c:pt>
              </c:strCache>
            </c:strRef>
          </c:cat>
          <c:val>
            <c:numRef>
              <c:f>Sheet1!$C$2</c:f>
              <c:numCache>
                <c:formatCode>General</c:formatCode>
                <c:ptCount val="1"/>
                <c:pt idx="0">
                  <c:v>21</c:v>
                </c:pt>
              </c:numCache>
            </c:numRef>
          </c:val>
          <c:extLst>
            <c:ext xmlns:c16="http://schemas.microsoft.com/office/drawing/2014/chart" uri="{C3380CC4-5D6E-409C-BE32-E72D297353CC}">
              <c16:uniqueId val="{00000001-A21F-6747-A2DB-9E2450E7C909}"/>
            </c:ext>
          </c:extLst>
        </c:ser>
        <c:dLbls>
          <c:showLegendKey val="0"/>
          <c:showVal val="0"/>
          <c:showCatName val="0"/>
          <c:showSerName val="0"/>
          <c:showPercent val="0"/>
          <c:showBubbleSize val="0"/>
        </c:dLbls>
        <c:gapWidth val="182"/>
        <c:overlap val="100"/>
        <c:axId val="782110831"/>
        <c:axId val="843171199"/>
      </c:barChart>
      <c:catAx>
        <c:axId val="782110831"/>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lgn="just">
              <a:defRPr sz="2800" b="1"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crossAx val="843171199"/>
        <c:crosses val="autoZero"/>
        <c:auto val="1"/>
        <c:lblAlgn val="ctr"/>
        <c:lblOffset val="100"/>
        <c:noMultiLvlLbl val="0"/>
      </c:catAx>
      <c:valAx>
        <c:axId val="843171199"/>
        <c:scaling>
          <c:orientation val="minMax"/>
        </c:scaling>
        <c:delete val="1"/>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crossAx val="782110831"/>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B1058C-DD0F-F441-B60C-2FAE8A2C1C1D}" type="doc">
      <dgm:prSet loTypeId="urn:microsoft.com/office/officeart/2005/8/layout/hierarchy4" loCatId="" qsTypeId="urn:microsoft.com/office/officeart/2005/8/quickstyle/simple1" qsCatId="simple" csTypeId="urn:microsoft.com/office/officeart/2005/8/colors/accent3_2" csCatId="accent3" phldr="1"/>
      <dgm:spPr/>
      <dgm:t>
        <a:bodyPr/>
        <a:lstStyle/>
        <a:p>
          <a:endParaRPr lang="en-US"/>
        </a:p>
      </dgm:t>
    </dgm:pt>
    <dgm:pt modelId="{AA55E252-A108-C64E-B5B3-1332240EA207}">
      <dgm:prSet phldrT="[Text]" custT="1"/>
      <dgm:spPr>
        <a:solidFill>
          <a:schemeClr val="bg1"/>
        </a:solidFill>
        <a:ln>
          <a:solidFill>
            <a:srgbClr val="4A77E0"/>
          </a:solidFill>
        </a:ln>
      </dgm:spPr>
      <dgm:t>
        <a:bodyPr/>
        <a:lstStyle/>
        <a:p>
          <a:r>
            <a:rPr lang="en-US" sz="2000" b="1" dirty="0">
              <a:solidFill>
                <a:schemeClr val="accent1"/>
              </a:solidFill>
              <a:latin typeface="Arial" panose="020B0604020202020204" pitchFamily="34" charset="0"/>
              <a:cs typeface="Arial" panose="020B0604020202020204" pitchFamily="34" charset="0"/>
            </a:rPr>
            <a:t>Directly to Heirs </a:t>
          </a:r>
          <a:br>
            <a:rPr lang="en-US" sz="2000" b="1" dirty="0">
              <a:solidFill>
                <a:schemeClr val="accent1"/>
              </a:solidFill>
              <a:latin typeface="Arial" panose="020B0604020202020204" pitchFamily="34" charset="0"/>
              <a:cs typeface="Arial" panose="020B0604020202020204" pitchFamily="34" charset="0"/>
            </a:rPr>
          </a:br>
          <a:r>
            <a:rPr lang="en-US" sz="2000" b="1" dirty="0">
              <a:solidFill>
                <a:schemeClr val="accent1"/>
              </a:solidFill>
              <a:latin typeface="Arial" panose="020B0604020202020204" pitchFamily="34" charset="0"/>
              <a:cs typeface="Arial" panose="020B0604020202020204" pitchFamily="34" charset="0"/>
            </a:rPr>
            <a:t>(Operation of Law)</a:t>
          </a:r>
        </a:p>
      </dgm:t>
    </dgm:pt>
    <dgm:pt modelId="{4768C4CD-5C35-6D46-BE97-15FF6CD6403A}" type="parTrans" cxnId="{D6CA2F92-D446-BC41-A11E-8B0072563B02}">
      <dgm:prSet/>
      <dgm:spPr/>
      <dgm:t>
        <a:bodyPr/>
        <a:lstStyle/>
        <a:p>
          <a:endParaRPr lang="en-US" sz="2000" b="1">
            <a:solidFill>
              <a:schemeClr val="accent1"/>
            </a:solidFill>
            <a:latin typeface="Arial" panose="020B0604020202020204" pitchFamily="34" charset="0"/>
            <a:cs typeface="Arial" panose="020B0604020202020204" pitchFamily="34" charset="0"/>
          </a:endParaRPr>
        </a:p>
      </dgm:t>
    </dgm:pt>
    <dgm:pt modelId="{CE006766-4BBF-6C44-92EC-C4D4A77B7A1B}" type="sibTrans" cxnId="{D6CA2F92-D446-BC41-A11E-8B0072563B02}">
      <dgm:prSet/>
      <dgm:spPr/>
      <dgm:t>
        <a:bodyPr/>
        <a:lstStyle/>
        <a:p>
          <a:endParaRPr lang="en-US" sz="2000" b="1">
            <a:solidFill>
              <a:schemeClr val="accent1"/>
            </a:solidFill>
            <a:latin typeface="Arial" panose="020B0604020202020204" pitchFamily="34" charset="0"/>
            <a:cs typeface="Arial" panose="020B0604020202020204" pitchFamily="34" charset="0"/>
          </a:endParaRPr>
        </a:p>
      </dgm:t>
    </dgm:pt>
    <dgm:pt modelId="{D827A63A-9534-2C46-BEBB-6DBF2F1DE92A}">
      <dgm:prSet phldrT="[Text]" custT="1"/>
      <dgm:spPr>
        <a:solidFill>
          <a:schemeClr val="bg1"/>
        </a:solidFill>
        <a:ln>
          <a:solidFill>
            <a:srgbClr val="4A77E0"/>
          </a:solidFill>
        </a:ln>
      </dgm:spPr>
      <dgm:t>
        <a:bodyPr/>
        <a:lstStyle/>
        <a:p>
          <a:r>
            <a:rPr lang="en-US" sz="2000" b="1" dirty="0">
              <a:solidFill>
                <a:schemeClr val="accent1"/>
              </a:solidFill>
              <a:latin typeface="Arial" panose="020B0604020202020204" pitchFamily="34" charset="0"/>
              <a:cs typeface="Arial" panose="020B0604020202020204" pitchFamily="34" charset="0"/>
            </a:rPr>
            <a:t>All other assets</a:t>
          </a:r>
        </a:p>
      </dgm:t>
    </dgm:pt>
    <dgm:pt modelId="{8EA5EA1E-347B-0A4D-99F1-68BAAC14B824}" type="parTrans" cxnId="{EA001AAF-915C-4C4B-B6F3-C7BA8B54696C}">
      <dgm:prSet/>
      <dgm:spPr/>
      <dgm:t>
        <a:bodyPr/>
        <a:lstStyle/>
        <a:p>
          <a:endParaRPr lang="en-US" sz="2000" b="1">
            <a:solidFill>
              <a:schemeClr val="accent1"/>
            </a:solidFill>
            <a:latin typeface="Arial" panose="020B0604020202020204" pitchFamily="34" charset="0"/>
            <a:cs typeface="Arial" panose="020B0604020202020204" pitchFamily="34" charset="0"/>
          </a:endParaRPr>
        </a:p>
      </dgm:t>
    </dgm:pt>
    <dgm:pt modelId="{64FBA4B7-6588-F349-96CB-5410031E3AAC}" type="sibTrans" cxnId="{EA001AAF-915C-4C4B-B6F3-C7BA8B54696C}">
      <dgm:prSet/>
      <dgm:spPr/>
      <dgm:t>
        <a:bodyPr/>
        <a:lstStyle/>
        <a:p>
          <a:endParaRPr lang="en-US" sz="2000" b="1">
            <a:solidFill>
              <a:schemeClr val="accent1"/>
            </a:solidFill>
            <a:latin typeface="Arial" panose="020B0604020202020204" pitchFamily="34" charset="0"/>
            <a:cs typeface="Arial" panose="020B0604020202020204" pitchFamily="34" charset="0"/>
          </a:endParaRPr>
        </a:p>
      </dgm:t>
    </dgm:pt>
    <dgm:pt modelId="{5E407D23-AA35-3444-B01D-E129747C08B1}">
      <dgm:prSet phldrT="[Text]" custT="1"/>
      <dgm:spPr>
        <a:solidFill>
          <a:schemeClr val="bg1"/>
        </a:solidFill>
        <a:ln>
          <a:solidFill>
            <a:srgbClr val="4A77E0"/>
          </a:solidFill>
        </a:ln>
      </dgm:spPr>
      <dgm:t>
        <a:bodyPr/>
        <a:lstStyle/>
        <a:p>
          <a:r>
            <a:rPr lang="en-US" sz="2000" b="1" dirty="0">
              <a:solidFill>
                <a:schemeClr val="accent1"/>
              </a:solidFill>
              <a:latin typeface="Arial" panose="020B0604020202020204" pitchFamily="34" charset="0"/>
              <a:cs typeface="Arial" panose="020B0604020202020204" pitchFamily="34" charset="0"/>
            </a:rPr>
            <a:t>Probate Court</a:t>
          </a:r>
        </a:p>
      </dgm:t>
    </dgm:pt>
    <dgm:pt modelId="{2027A2FA-A3BD-494E-AF16-187A3A0F5FBE}" type="parTrans" cxnId="{EB77474F-7091-8048-BD1C-61A95B6D5AD1}">
      <dgm:prSet/>
      <dgm:spPr/>
      <dgm:t>
        <a:bodyPr/>
        <a:lstStyle/>
        <a:p>
          <a:endParaRPr lang="en-US" sz="2000" b="1">
            <a:solidFill>
              <a:schemeClr val="accent1"/>
            </a:solidFill>
            <a:latin typeface="Arial" panose="020B0604020202020204" pitchFamily="34" charset="0"/>
            <a:cs typeface="Arial" panose="020B0604020202020204" pitchFamily="34" charset="0"/>
          </a:endParaRPr>
        </a:p>
      </dgm:t>
    </dgm:pt>
    <dgm:pt modelId="{9B2ADC5B-1757-1B49-BCFD-EABB12565024}" type="sibTrans" cxnId="{EB77474F-7091-8048-BD1C-61A95B6D5AD1}">
      <dgm:prSet/>
      <dgm:spPr/>
      <dgm:t>
        <a:bodyPr/>
        <a:lstStyle/>
        <a:p>
          <a:endParaRPr lang="en-US" sz="2000" b="1">
            <a:solidFill>
              <a:schemeClr val="accent1"/>
            </a:solidFill>
            <a:latin typeface="Arial" panose="020B0604020202020204" pitchFamily="34" charset="0"/>
            <a:cs typeface="Arial" panose="020B0604020202020204" pitchFamily="34" charset="0"/>
          </a:endParaRPr>
        </a:p>
      </dgm:t>
    </dgm:pt>
    <dgm:pt modelId="{8C191DFF-A415-8548-B5BD-ADA024926BF7}">
      <dgm:prSet phldrT="[Text]" custT="1"/>
      <dgm:spPr>
        <a:solidFill>
          <a:schemeClr val="bg1"/>
        </a:solidFill>
        <a:ln>
          <a:solidFill>
            <a:srgbClr val="4A77E0"/>
          </a:solidFill>
        </a:ln>
      </dgm:spPr>
      <dgm:t>
        <a:bodyPr/>
        <a:lstStyle/>
        <a:p>
          <a:pPr algn="ctr">
            <a:buFont typeface="Arial" panose="020B0604020202020204" pitchFamily="34" charset="0"/>
            <a:buChar char="•"/>
          </a:pPr>
          <a:r>
            <a:rPr lang="en-US" sz="2000" b="1" dirty="0">
              <a:solidFill>
                <a:schemeClr val="accent1"/>
              </a:solidFill>
              <a:latin typeface="Arial" panose="020B0604020202020204" pitchFamily="34" charset="0"/>
              <a:cs typeface="Arial" panose="020B0604020202020204" pitchFamily="34" charset="0"/>
            </a:rPr>
            <a:t>Jointly Owned Assets</a:t>
          </a:r>
          <a:br>
            <a:rPr lang="en-US" sz="2000" b="1" dirty="0">
              <a:solidFill>
                <a:schemeClr val="accent1"/>
              </a:solidFill>
              <a:latin typeface="Arial" panose="020B0604020202020204" pitchFamily="34" charset="0"/>
              <a:cs typeface="Arial" panose="020B0604020202020204" pitchFamily="34" charset="0"/>
            </a:rPr>
          </a:br>
          <a:br>
            <a:rPr lang="en-US" sz="2000" b="1" dirty="0">
              <a:solidFill>
                <a:schemeClr val="accent1"/>
              </a:solidFill>
              <a:latin typeface="Arial" panose="020B0604020202020204" pitchFamily="34" charset="0"/>
              <a:cs typeface="Arial" panose="020B0604020202020204" pitchFamily="34" charset="0"/>
            </a:rPr>
          </a:br>
          <a:r>
            <a:rPr lang="en-US" sz="2000" b="1" dirty="0">
              <a:solidFill>
                <a:schemeClr val="accent1"/>
              </a:solidFill>
              <a:latin typeface="Arial" panose="020B0604020202020204" pitchFamily="34" charset="0"/>
              <a:cs typeface="Arial" panose="020B0604020202020204" pitchFamily="34" charset="0"/>
            </a:rPr>
            <a:t>IRAs</a:t>
          </a:r>
          <a:br>
            <a:rPr lang="en-US" sz="2000" b="1" dirty="0">
              <a:solidFill>
                <a:schemeClr val="accent1"/>
              </a:solidFill>
              <a:latin typeface="Arial" panose="020B0604020202020204" pitchFamily="34" charset="0"/>
              <a:cs typeface="Arial" panose="020B0604020202020204" pitchFamily="34" charset="0"/>
            </a:rPr>
          </a:br>
          <a:br>
            <a:rPr lang="en-US" sz="2000" b="1" dirty="0">
              <a:solidFill>
                <a:schemeClr val="accent1"/>
              </a:solidFill>
              <a:latin typeface="Arial" panose="020B0604020202020204" pitchFamily="34" charset="0"/>
              <a:cs typeface="Arial" panose="020B0604020202020204" pitchFamily="34" charset="0"/>
            </a:rPr>
          </a:br>
          <a:r>
            <a:rPr lang="en-US" sz="2000" b="1" dirty="0">
              <a:solidFill>
                <a:schemeClr val="accent1"/>
              </a:solidFill>
              <a:latin typeface="Arial" panose="020B0604020202020204" pitchFamily="34" charset="0"/>
              <a:cs typeface="Arial" panose="020B0604020202020204" pitchFamily="34" charset="0"/>
            </a:rPr>
            <a:t>Accounts with a named beneficiary</a:t>
          </a:r>
        </a:p>
      </dgm:t>
    </dgm:pt>
    <dgm:pt modelId="{0B5062C2-EBD6-744C-9CB2-79D38D855495}" type="sibTrans" cxnId="{9C387BDC-9293-7843-A342-EFC87E015FFE}">
      <dgm:prSet/>
      <dgm:spPr/>
      <dgm:t>
        <a:bodyPr/>
        <a:lstStyle/>
        <a:p>
          <a:endParaRPr lang="en-US" sz="2000" b="1">
            <a:solidFill>
              <a:schemeClr val="accent1"/>
            </a:solidFill>
            <a:latin typeface="Arial" panose="020B0604020202020204" pitchFamily="34" charset="0"/>
            <a:cs typeface="Arial" panose="020B0604020202020204" pitchFamily="34" charset="0"/>
          </a:endParaRPr>
        </a:p>
      </dgm:t>
    </dgm:pt>
    <dgm:pt modelId="{1E481B32-7FAE-5743-9D99-7867A585FC73}" type="parTrans" cxnId="{9C387BDC-9293-7843-A342-EFC87E015FFE}">
      <dgm:prSet/>
      <dgm:spPr/>
      <dgm:t>
        <a:bodyPr/>
        <a:lstStyle/>
        <a:p>
          <a:endParaRPr lang="en-US" sz="2000" b="1">
            <a:solidFill>
              <a:schemeClr val="accent1"/>
            </a:solidFill>
            <a:latin typeface="Arial" panose="020B0604020202020204" pitchFamily="34" charset="0"/>
            <a:cs typeface="Arial" panose="020B0604020202020204" pitchFamily="34" charset="0"/>
          </a:endParaRPr>
        </a:p>
      </dgm:t>
    </dgm:pt>
    <dgm:pt modelId="{140357EA-E21E-0145-82F4-58BC67B561DB}">
      <dgm:prSet phldrT="[Text]" custT="1"/>
      <dgm:spPr>
        <a:solidFill>
          <a:schemeClr val="bg1"/>
        </a:solidFill>
        <a:ln>
          <a:solidFill>
            <a:srgbClr val="4A77E0"/>
          </a:solidFill>
        </a:ln>
      </dgm:spPr>
      <dgm:t>
        <a:bodyPr/>
        <a:lstStyle/>
        <a:p>
          <a:r>
            <a:rPr lang="en-US" sz="2000" b="1" dirty="0">
              <a:solidFill>
                <a:schemeClr val="accent1"/>
              </a:solidFill>
              <a:latin typeface="Arial" panose="020B0604020202020204" pitchFamily="34" charset="0"/>
              <a:cs typeface="Arial" panose="020B0604020202020204" pitchFamily="34" charset="0"/>
            </a:rPr>
            <a:t>Legal fees</a:t>
          </a:r>
          <a:br>
            <a:rPr lang="en-US" sz="2000" b="1" dirty="0">
              <a:solidFill>
                <a:schemeClr val="accent1"/>
              </a:solidFill>
              <a:latin typeface="Arial" panose="020B0604020202020204" pitchFamily="34" charset="0"/>
              <a:cs typeface="Arial" panose="020B0604020202020204" pitchFamily="34" charset="0"/>
            </a:rPr>
          </a:br>
          <a:br>
            <a:rPr lang="en-US" sz="2000" b="1" dirty="0">
              <a:solidFill>
                <a:schemeClr val="accent1"/>
              </a:solidFill>
              <a:latin typeface="Arial" panose="020B0604020202020204" pitchFamily="34" charset="0"/>
              <a:cs typeface="Arial" panose="020B0604020202020204" pitchFamily="34" charset="0"/>
            </a:rPr>
          </a:br>
          <a:r>
            <a:rPr lang="en-US" sz="2000" b="1" dirty="0">
              <a:solidFill>
                <a:schemeClr val="accent1"/>
              </a:solidFill>
              <a:latin typeface="Arial" panose="020B0604020202020204" pitchFamily="34" charset="0"/>
              <a:cs typeface="Arial" panose="020B0604020202020204" pitchFamily="34" charset="0"/>
            </a:rPr>
            <a:t>Time Delays</a:t>
          </a:r>
          <a:br>
            <a:rPr lang="en-US" sz="2000" b="1" dirty="0">
              <a:solidFill>
                <a:schemeClr val="accent1"/>
              </a:solidFill>
              <a:latin typeface="Arial" panose="020B0604020202020204" pitchFamily="34" charset="0"/>
              <a:cs typeface="Arial" panose="020B0604020202020204" pitchFamily="34" charset="0"/>
            </a:rPr>
          </a:br>
          <a:br>
            <a:rPr lang="en-US" sz="2000" b="1" dirty="0">
              <a:solidFill>
                <a:schemeClr val="accent1"/>
              </a:solidFill>
              <a:latin typeface="Arial" panose="020B0604020202020204" pitchFamily="34" charset="0"/>
              <a:cs typeface="Arial" panose="020B0604020202020204" pitchFamily="34" charset="0"/>
            </a:rPr>
          </a:br>
          <a:r>
            <a:rPr lang="en-US" sz="2000" b="1" dirty="0">
              <a:solidFill>
                <a:schemeClr val="accent1"/>
              </a:solidFill>
              <a:latin typeface="Arial" panose="020B0604020202020204" pitchFamily="34" charset="0"/>
              <a:cs typeface="Arial" panose="020B0604020202020204" pitchFamily="34" charset="0"/>
            </a:rPr>
            <a:t>Public Inspection</a:t>
          </a:r>
        </a:p>
      </dgm:t>
    </dgm:pt>
    <dgm:pt modelId="{EAED40B1-CEE7-F846-86CA-138B7297323B}" type="parTrans" cxnId="{E82997C9-D8FA-7944-8168-4E9D35FE34A7}">
      <dgm:prSet/>
      <dgm:spPr/>
      <dgm:t>
        <a:bodyPr/>
        <a:lstStyle/>
        <a:p>
          <a:endParaRPr lang="en-US" sz="2000" b="1">
            <a:solidFill>
              <a:schemeClr val="accent1"/>
            </a:solidFill>
            <a:latin typeface="Arial" panose="020B0604020202020204" pitchFamily="34" charset="0"/>
            <a:cs typeface="Arial" panose="020B0604020202020204" pitchFamily="34" charset="0"/>
          </a:endParaRPr>
        </a:p>
      </dgm:t>
    </dgm:pt>
    <dgm:pt modelId="{C772A256-AC09-C346-BBCF-ED769A97F8D9}" type="sibTrans" cxnId="{E82997C9-D8FA-7944-8168-4E9D35FE34A7}">
      <dgm:prSet/>
      <dgm:spPr/>
      <dgm:t>
        <a:bodyPr/>
        <a:lstStyle/>
        <a:p>
          <a:endParaRPr lang="en-US" sz="2000" b="1">
            <a:solidFill>
              <a:schemeClr val="accent1"/>
            </a:solidFill>
            <a:latin typeface="Arial" panose="020B0604020202020204" pitchFamily="34" charset="0"/>
            <a:cs typeface="Arial" panose="020B0604020202020204" pitchFamily="34" charset="0"/>
          </a:endParaRPr>
        </a:p>
      </dgm:t>
    </dgm:pt>
    <dgm:pt modelId="{E98CED25-1B8F-724D-8EBD-177D067D3A83}">
      <dgm:prSet phldrT="[Text]" custT="1"/>
      <dgm:spPr>
        <a:solidFill>
          <a:schemeClr val="bg1"/>
        </a:solidFill>
        <a:ln>
          <a:solidFill>
            <a:srgbClr val="4A77E0"/>
          </a:solidFill>
        </a:ln>
      </dgm:spPr>
      <dgm:t>
        <a:bodyPr/>
        <a:lstStyle/>
        <a:p>
          <a:r>
            <a:rPr lang="en-US" sz="2000" b="1" dirty="0">
              <a:solidFill>
                <a:schemeClr val="accent1"/>
              </a:solidFill>
              <a:latin typeface="Arial" panose="020B0604020202020204" pitchFamily="34" charset="0"/>
              <a:cs typeface="Arial" panose="020B0604020202020204" pitchFamily="34" charset="0"/>
            </a:rPr>
            <a:t>Assets</a:t>
          </a:r>
        </a:p>
      </dgm:t>
    </dgm:pt>
    <dgm:pt modelId="{9E1A15E8-2D20-F641-B0A1-EA8496534092}" type="sibTrans" cxnId="{879C9FBC-D2FB-8A4A-B632-41B55779BADE}">
      <dgm:prSet/>
      <dgm:spPr/>
      <dgm:t>
        <a:bodyPr/>
        <a:lstStyle/>
        <a:p>
          <a:endParaRPr lang="en-US" sz="2000" b="1">
            <a:solidFill>
              <a:schemeClr val="accent1"/>
            </a:solidFill>
            <a:latin typeface="Arial" panose="020B0604020202020204" pitchFamily="34" charset="0"/>
            <a:cs typeface="Arial" panose="020B0604020202020204" pitchFamily="34" charset="0"/>
          </a:endParaRPr>
        </a:p>
      </dgm:t>
    </dgm:pt>
    <dgm:pt modelId="{9FFC7038-2CB8-5647-B5F2-23D5D378B904}" type="parTrans" cxnId="{879C9FBC-D2FB-8A4A-B632-41B55779BADE}">
      <dgm:prSet/>
      <dgm:spPr/>
      <dgm:t>
        <a:bodyPr/>
        <a:lstStyle/>
        <a:p>
          <a:endParaRPr lang="en-US" sz="2000" b="1">
            <a:solidFill>
              <a:schemeClr val="accent1"/>
            </a:solidFill>
            <a:latin typeface="Arial" panose="020B0604020202020204" pitchFamily="34" charset="0"/>
            <a:cs typeface="Arial" panose="020B0604020202020204" pitchFamily="34" charset="0"/>
          </a:endParaRPr>
        </a:p>
      </dgm:t>
    </dgm:pt>
    <dgm:pt modelId="{CD14E434-AA15-2444-99E6-E31045DE2FF5}" type="pres">
      <dgm:prSet presAssocID="{A4B1058C-DD0F-F441-B60C-2FAE8A2C1C1D}" presName="Name0" presStyleCnt="0">
        <dgm:presLayoutVars>
          <dgm:chPref val="1"/>
          <dgm:dir/>
          <dgm:animOne val="branch"/>
          <dgm:animLvl val="lvl"/>
          <dgm:resizeHandles/>
        </dgm:presLayoutVars>
      </dgm:prSet>
      <dgm:spPr/>
    </dgm:pt>
    <dgm:pt modelId="{A00D1BE9-32B2-D847-9825-4053CF3ED118}" type="pres">
      <dgm:prSet presAssocID="{E98CED25-1B8F-724D-8EBD-177D067D3A83}" presName="vertOne" presStyleCnt="0"/>
      <dgm:spPr/>
    </dgm:pt>
    <dgm:pt modelId="{FFB3ED88-10F6-614D-AF3A-3390B9E8A683}" type="pres">
      <dgm:prSet presAssocID="{E98CED25-1B8F-724D-8EBD-177D067D3A83}" presName="txOne" presStyleLbl="node0" presStyleIdx="0" presStyleCnt="1" custScaleX="66933" custScaleY="20071">
        <dgm:presLayoutVars>
          <dgm:chPref val="3"/>
        </dgm:presLayoutVars>
      </dgm:prSet>
      <dgm:spPr/>
    </dgm:pt>
    <dgm:pt modelId="{CAC73A2A-7050-5244-90F0-CFDF51150B12}" type="pres">
      <dgm:prSet presAssocID="{E98CED25-1B8F-724D-8EBD-177D067D3A83}" presName="parTransOne" presStyleCnt="0"/>
      <dgm:spPr/>
    </dgm:pt>
    <dgm:pt modelId="{9A358133-2778-7042-A396-C3EFBE597A0F}" type="pres">
      <dgm:prSet presAssocID="{E98CED25-1B8F-724D-8EBD-177D067D3A83}" presName="horzOne" presStyleCnt="0"/>
      <dgm:spPr/>
    </dgm:pt>
    <dgm:pt modelId="{AC4F4FC1-FFC0-3B44-AC63-57E68D6E8695}" type="pres">
      <dgm:prSet presAssocID="{8C191DFF-A415-8548-B5BD-ADA024926BF7}" presName="vertTwo" presStyleCnt="0"/>
      <dgm:spPr/>
    </dgm:pt>
    <dgm:pt modelId="{2D88E928-0226-BD48-9EDF-0C1073E77850}" type="pres">
      <dgm:prSet presAssocID="{8C191DFF-A415-8548-B5BD-ADA024926BF7}" presName="txTwo" presStyleLbl="node2" presStyleIdx="0" presStyleCnt="2" custScaleY="61238">
        <dgm:presLayoutVars>
          <dgm:chPref val="3"/>
        </dgm:presLayoutVars>
      </dgm:prSet>
      <dgm:spPr/>
    </dgm:pt>
    <dgm:pt modelId="{5A02F7F9-D0B7-2B4D-9FFB-BC28EE065038}" type="pres">
      <dgm:prSet presAssocID="{8C191DFF-A415-8548-B5BD-ADA024926BF7}" presName="parTransTwo" presStyleCnt="0"/>
      <dgm:spPr/>
    </dgm:pt>
    <dgm:pt modelId="{AEC09891-2003-B54F-B23E-578F3FBA8F05}" type="pres">
      <dgm:prSet presAssocID="{8C191DFF-A415-8548-B5BD-ADA024926BF7}" presName="horzTwo" presStyleCnt="0"/>
      <dgm:spPr/>
    </dgm:pt>
    <dgm:pt modelId="{66C8669D-7701-244E-9F1E-FFCF45AF7577}" type="pres">
      <dgm:prSet presAssocID="{AA55E252-A108-C64E-B5B3-1332240EA207}" presName="vertThree" presStyleCnt="0"/>
      <dgm:spPr/>
    </dgm:pt>
    <dgm:pt modelId="{0F98FA7E-5EDE-C842-BE47-FAFDEA4DE64F}" type="pres">
      <dgm:prSet presAssocID="{AA55E252-A108-C64E-B5B3-1332240EA207}" presName="txThree" presStyleLbl="node3" presStyleIdx="0" presStyleCnt="2" custScaleY="32980">
        <dgm:presLayoutVars>
          <dgm:chPref val="3"/>
        </dgm:presLayoutVars>
      </dgm:prSet>
      <dgm:spPr/>
    </dgm:pt>
    <dgm:pt modelId="{C663832B-2014-A34E-A540-AEC6E6BFB41D}" type="pres">
      <dgm:prSet presAssocID="{AA55E252-A108-C64E-B5B3-1332240EA207}" presName="horzThree" presStyleCnt="0"/>
      <dgm:spPr/>
    </dgm:pt>
    <dgm:pt modelId="{CD3B342B-6EA2-2748-9150-475847AE8B77}" type="pres">
      <dgm:prSet presAssocID="{0B5062C2-EBD6-744C-9CB2-79D38D855495}" presName="sibSpaceTwo" presStyleCnt="0"/>
      <dgm:spPr/>
    </dgm:pt>
    <dgm:pt modelId="{338A82B3-0CA2-DA41-A38E-263347501A49}" type="pres">
      <dgm:prSet presAssocID="{D827A63A-9534-2C46-BEBB-6DBF2F1DE92A}" presName="vertTwo" presStyleCnt="0"/>
      <dgm:spPr/>
    </dgm:pt>
    <dgm:pt modelId="{1BCECF23-D9FE-ED45-A127-A7E8DCDB0DC9}" type="pres">
      <dgm:prSet presAssocID="{D827A63A-9534-2C46-BEBB-6DBF2F1DE92A}" presName="txTwo" presStyleLbl="node2" presStyleIdx="1" presStyleCnt="2" custScaleY="22747">
        <dgm:presLayoutVars>
          <dgm:chPref val="3"/>
        </dgm:presLayoutVars>
      </dgm:prSet>
      <dgm:spPr/>
    </dgm:pt>
    <dgm:pt modelId="{CB828FF6-3A04-304E-93FB-E521101CAF84}" type="pres">
      <dgm:prSet presAssocID="{D827A63A-9534-2C46-BEBB-6DBF2F1DE92A}" presName="parTransTwo" presStyleCnt="0"/>
      <dgm:spPr/>
    </dgm:pt>
    <dgm:pt modelId="{AEDC68F7-3851-0E4B-B185-7CA4839F95B9}" type="pres">
      <dgm:prSet presAssocID="{D827A63A-9534-2C46-BEBB-6DBF2F1DE92A}" presName="horzTwo" presStyleCnt="0"/>
      <dgm:spPr/>
    </dgm:pt>
    <dgm:pt modelId="{F6CCE5E4-C880-EA45-957D-86D585B70021}" type="pres">
      <dgm:prSet presAssocID="{5E407D23-AA35-3444-B01D-E129747C08B1}" presName="vertThree" presStyleCnt="0"/>
      <dgm:spPr/>
    </dgm:pt>
    <dgm:pt modelId="{49B734B6-0FB9-384B-B8DC-C4AFE2BFAD7A}" type="pres">
      <dgm:prSet presAssocID="{5E407D23-AA35-3444-B01D-E129747C08B1}" presName="txThree" presStyleLbl="node3" presStyleIdx="1" presStyleCnt="2" custScaleY="22601" custLinFactNeighborX="-1247" custLinFactNeighborY="-26884">
        <dgm:presLayoutVars>
          <dgm:chPref val="3"/>
        </dgm:presLayoutVars>
      </dgm:prSet>
      <dgm:spPr/>
    </dgm:pt>
    <dgm:pt modelId="{06CEB102-88D1-6F4C-9D35-AD7CA6F53F20}" type="pres">
      <dgm:prSet presAssocID="{5E407D23-AA35-3444-B01D-E129747C08B1}" presName="parTransThree" presStyleCnt="0"/>
      <dgm:spPr/>
    </dgm:pt>
    <dgm:pt modelId="{5A028954-7A19-054B-9789-D6194FE40D49}" type="pres">
      <dgm:prSet presAssocID="{5E407D23-AA35-3444-B01D-E129747C08B1}" presName="horzThree" presStyleCnt="0"/>
      <dgm:spPr/>
    </dgm:pt>
    <dgm:pt modelId="{282F6889-E144-EE45-BDC3-949348A19F7E}" type="pres">
      <dgm:prSet presAssocID="{140357EA-E21E-0145-82F4-58BC67B561DB}" presName="vertFour" presStyleCnt="0">
        <dgm:presLayoutVars>
          <dgm:chPref val="3"/>
        </dgm:presLayoutVars>
      </dgm:prSet>
      <dgm:spPr/>
    </dgm:pt>
    <dgm:pt modelId="{11229AA4-01CE-B74A-9ADC-87C6AA045F6A}" type="pres">
      <dgm:prSet presAssocID="{140357EA-E21E-0145-82F4-58BC67B561DB}" presName="txFour" presStyleLbl="node4" presStyleIdx="0" presStyleCnt="1" custScaleY="42025">
        <dgm:presLayoutVars>
          <dgm:chPref val="3"/>
        </dgm:presLayoutVars>
      </dgm:prSet>
      <dgm:spPr/>
    </dgm:pt>
    <dgm:pt modelId="{8FF841D2-728E-B245-8A93-5A88A012C003}" type="pres">
      <dgm:prSet presAssocID="{140357EA-E21E-0145-82F4-58BC67B561DB}" presName="horzFour" presStyleCnt="0"/>
      <dgm:spPr/>
    </dgm:pt>
  </dgm:ptLst>
  <dgm:cxnLst>
    <dgm:cxn modelId="{5375AA10-92A7-BC47-893B-3042958468DA}" type="presOf" srcId="{A4B1058C-DD0F-F441-B60C-2FAE8A2C1C1D}" destId="{CD14E434-AA15-2444-99E6-E31045DE2FF5}" srcOrd="0" destOrd="0" presId="urn:microsoft.com/office/officeart/2005/8/layout/hierarchy4"/>
    <dgm:cxn modelId="{94B56220-A7D6-F64A-A60F-39B5DA12E208}" type="presOf" srcId="{E98CED25-1B8F-724D-8EBD-177D067D3A83}" destId="{FFB3ED88-10F6-614D-AF3A-3390B9E8A683}" srcOrd="0" destOrd="0" presId="urn:microsoft.com/office/officeart/2005/8/layout/hierarchy4"/>
    <dgm:cxn modelId="{07E2B03E-726E-594A-B6AA-679407C3F789}" type="presOf" srcId="{5E407D23-AA35-3444-B01D-E129747C08B1}" destId="{49B734B6-0FB9-384B-B8DC-C4AFE2BFAD7A}" srcOrd="0" destOrd="0" presId="urn:microsoft.com/office/officeart/2005/8/layout/hierarchy4"/>
    <dgm:cxn modelId="{EB77474F-7091-8048-BD1C-61A95B6D5AD1}" srcId="{D827A63A-9534-2C46-BEBB-6DBF2F1DE92A}" destId="{5E407D23-AA35-3444-B01D-E129747C08B1}" srcOrd="0" destOrd="0" parTransId="{2027A2FA-A3BD-494E-AF16-187A3A0F5FBE}" sibTransId="{9B2ADC5B-1757-1B49-BCFD-EABB12565024}"/>
    <dgm:cxn modelId="{1513B25B-AA23-9D49-822B-E48818433B75}" type="presOf" srcId="{AA55E252-A108-C64E-B5B3-1332240EA207}" destId="{0F98FA7E-5EDE-C842-BE47-FAFDEA4DE64F}" srcOrd="0" destOrd="0" presId="urn:microsoft.com/office/officeart/2005/8/layout/hierarchy4"/>
    <dgm:cxn modelId="{D6CA2F92-D446-BC41-A11E-8B0072563B02}" srcId="{8C191DFF-A415-8548-B5BD-ADA024926BF7}" destId="{AA55E252-A108-C64E-B5B3-1332240EA207}" srcOrd="0" destOrd="0" parTransId="{4768C4CD-5C35-6D46-BE97-15FF6CD6403A}" sibTransId="{CE006766-4BBF-6C44-92EC-C4D4A77B7A1B}"/>
    <dgm:cxn modelId="{8A16EEA1-08B6-7041-A592-7E274CF3237D}" type="presOf" srcId="{140357EA-E21E-0145-82F4-58BC67B561DB}" destId="{11229AA4-01CE-B74A-9ADC-87C6AA045F6A}" srcOrd="0" destOrd="0" presId="urn:microsoft.com/office/officeart/2005/8/layout/hierarchy4"/>
    <dgm:cxn modelId="{EA001AAF-915C-4C4B-B6F3-C7BA8B54696C}" srcId="{E98CED25-1B8F-724D-8EBD-177D067D3A83}" destId="{D827A63A-9534-2C46-BEBB-6DBF2F1DE92A}" srcOrd="1" destOrd="0" parTransId="{8EA5EA1E-347B-0A4D-99F1-68BAAC14B824}" sibTransId="{64FBA4B7-6588-F349-96CB-5410031E3AAC}"/>
    <dgm:cxn modelId="{879C9FBC-D2FB-8A4A-B632-41B55779BADE}" srcId="{A4B1058C-DD0F-F441-B60C-2FAE8A2C1C1D}" destId="{E98CED25-1B8F-724D-8EBD-177D067D3A83}" srcOrd="0" destOrd="0" parTransId="{9FFC7038-2CB8-5647-B5F2-23D5D378B904}" sibTransId="{9E1A15E8-2D20-F641-B0A1-EA8496534092}"/>
    <dgm:cxn modelId="{E82997C9-D8FA-7944-8168-4E9D35FE34A7}" srcId="{5E407D23-AA35-3444-B01D-E129747C08B1}" destId="{140357EA-E21E-0145-82F4-58BC67B561DB}" srcOrd="0" destOrd="0" parTransId="{EAED40B1-CEE7-F846-86CA-138B7297323B}" sibTransId="{C772A256-AC09-C346-BBCF-ED769A97F8D9}"/>
    <dgm:cxn modelId="{9C387BDC-9293-7843-A342-EFC87E015FFE}" srcId="{E98CED25-1B8F-724D-8EBD-177D067D3A83}" destId="{8C191DFF-A415-8548-B5BD-ADA024926BF7}" srcOrd="0" destOrd="0" parTransId="{1E481B32-7FAE-5743-9D99-7867A585FC73}" sibTransId="{0B5062C2-EBD6-744C-9CB2-79D38D855495}"/>
    <dgm:cxn modelId="{107547DE-E6EF-A343-ACC7-0EC4A3D38E0C}" type="presOf" srcId="{D827A63A-9534-2C46-BEBB-6DBF2F1DE92A}" destId="{1BCECF23-D9FE-ED45-A127-A7E8DCDB0DC9}" srcOrd="0" destOrd="0" presId="urn:microsoft.com/office/officeart/2005/8/layout/hierarchy4"/>
    <dgm:cxn modelId="{B59125F8-FD4D-614A-9AB0-3DB50D8983D2}" type="presOf" srcId="{8C191DFF-A415-8548-B5BD-ADA024926BF7}" destId="{2D88E928-0226-BD48-9EDF-0C1073E77850}" srcOrd="0" destOrd="0" presId="urn:microsoft.com/office/officeart/2005/8/layout/hierarchy4"/>
    <dgm:cxn modelId="{3246844A-C5D3-E147-BC9F-60EF89863E51}" type="presParOf" srcId="{CD14E434-AA15-2444-99E6-E31045DE2FF5}" destId="{A00D1BE9-32B2-D847-9825-4053CF3ED118}" srcOrd="0" destOrd="0" presId="urn:microsoft.com/office/officeart/2005/8/layout/hierarchy4"/>
    <dgm:cxn modelId="{2D3A6170-46DD-CD4D-A672-AF79D7995F77}" type="presParOf" srcId="{A00D1BE9-32B2-D847-9825-4053CF3ED118}" destId="{FFB3ED88-10F6-614D-AF3A-3390B9E8A683}" srcOrd="0" destOrd="0" presId="urn:microsoft.com/office/officeart/2005/8/layout/hierarchy4"/>
    <dgm:cxn modelId="{43DB7E1A-1B6D-0D41-8BCD-E274F8314D6D}" type="presParOf" srcId="{A00D1BE9-32B2-D847-9825-4053CF3ED118}" destId="{CAC73A2A-7050-5244-90F0-CFDF51150B12}" srcOrd="1" destOrd="0" presId="urn:microsoft.com/office/officeart/2005/8/layout/hierarchy4"/>
    <dgm:cxn modelId="{6D95A6CE-E12C-B045-B968-777CB14896DB}" type="presParOf" srcId="{A00D1BE9-32B2-D847-9825-4053CF3ED118}" destId="{9A358133-2778-7042-A396-C3EFBE597A0F}" srcOrd="2" destOrd="0" presId="urn:microsoft.com/office/officeart/2005/8/layout/hierarchy4"/>
    <dgm:cxn modelId="{EF3CCBB9-085E-9140-8FF0-FA29D1B089AE}" type="presParOf" srcId="{9A358133-2778-7042-A396-C3EFBE597A0F}" destId="{AC4F4FC1-FFC0-3B44-AC63-57E68D6E8695}" srcOrd="0" destOrd="0" presId="urn:microsoft.com/office/officeart/2005/8/layout/hierarchy4"/>
    <dgm:cxn modelId="{CF5EFF8A-C536-274A-886B-3FCE8FEB3B33}" type="presParOf" srcId="{AC4F4FC1-FFC0-3B44-AC63-57E68D6E8695}" destId="{2D88E928-0226-BD48-9EDF-0C1073E77850}" srcOrd="0" destOrd="0" presId="urn:microsoft.com/office/officeart/2005/8/layout/hierarchy4"/>
    <dgm:cxn modelId="{E4A099D2-17EE-C443-A04E-0494DF17056C}" type="presParOf" srcId="{AC4F4FC1-FFC0-3B44-AC63-57E68D6E8695}" destId="{5A02F7F9-D0B7-2B4D-9FFB-BC28EE065038}" srcOrd="1" destOrd="0" presId="urn:microsoft.com/office/officeart/2005/8/layout/hierarchy4"/>
    <dgm:cxn modelId="{2E40D194-E08B-D24A-84CA-5139B1D6CBFD}" type="presParOf" srcId="{AC4F4FC1-FFC0-3B44-AC63-57E68D6E8695}" destId="{AEC09891-2003-B54F-B23E-578F3FBA8F05}" srcOrd="2" destOrd="0" presId="urn:microsoft.com/office/officeart/2005/8/layout/hierarchy4"/>
    <dgm:cxn modelId="{063809D7-22BF-F74B-9454-D8FC8669AC82}" type="presParOf" srcId="{AEC09891-2003-B54F-B23E-578F3FBA8F05}" destId="{66C8669D-7701-244E-9F1E-FFCF45AF7577}" srcOrd="0" destOrd="0" presId="urn:microsoft.com/office/officeart/2005/8/layout/hierarchy4"/>
    <dgm:cxn modelId="{568ACF47-6EBE-7247-A101-D69919221D9F}" type="presParOf" srcId="{66C8669D-7701-244E-9F1E-FFCF45AF7577}" destId="{0F98FA7E-5EDE-C842-BE47-FAFDEA4DE64F}" srcOrd="0" destOrd="0" presId="urn:microsoft.com/office/officeart/2005/8/layout/hierarchy4"/>
    <dgm:cxn modelId="{0C950A7A-1654-904F-86B2-0ED4755CFFB4}" type="presParOf" srcId="{66C8669D-7701-244E-9F1E-FFCF45AF7577}" destId="{C663832B-2014-A34E-A540-AEC6E6BFB41D}" srcOrd="1" destOrd="0" presId="urn:microsoft.com/office/officeart/2005/8/layout/hierarchy4"/>
    <dgm:cxn modelId="{0E783778-3C02-E942-8C53-7B86A0652923}" type="presParOf" srcId="{9A358133-2778-7042-A396-C3EFBE597A0F}" destId="{CD3B342B-6EA2-2748-9150-475847AE8B77}" srcOrd="1" destOrd="0" presId="urn:microsoft.com/office/officeart/2005/8/layout/hierarchy4"/>
    <dgm:cxn modelId="{749532AD-5EF0-8241-BEA2-9392DFA30A74}" type="presParOf" srcId="{9A358133-2778-7042-A396-C3EFBE597A0F}" destId="{338A82B3-0CA2-DA41-A38E-263347501A49}" srcOrd="2" destOrd="0" presId="urn:microsoft.com/office/officeart/2005/8/layout/hierarchy4"/>
    <dgm:cxn modelId="{3A664B5D-0752-7947-9C49-952657DB5527}" type="presParOf" srcId="{338A82B3-0CA2-DA41-A38E-263347501A49}" destId="{1BCECF23-D9FE-ED45-A127-A7E8DCDB0DC9}" srcOrd="0" destOrd="0" presId="urn:microsoft.com/office/officeart/2005/8/layout/hierarchy4"/>
    <dgm:cxn modelId="{F7FD3935-6684-6E4F-9C5B-3DB0757C7060}" type="presParOf" srcId="{338A82B3-0CA2-DA41-A38E-263347501A49}" destId="{CB828FF6-3A04-304E-93FB-E521101CAF84}" srcOrd="1" destOrd="0" presId="urn:microsoft.com/office/officeart/2005/8/layout/hierarchy4"/>
    <dgm:cxn modelId="{3AD2578A-9AE1-2847-A2AF-1950EF972EB5}" type="presParOf" srcId="{338A82B3-0CA2-DA41-A38E-263347501A49}" destId="{AEDC68F7-3851-0E4B-B185-7CA4839F95B9}" srcOrd="2" destOrd="0" presId="urn:microsoft.com/office/officeart/2005/8/layout/hierarchy4"/>
    <dgm:cxn modelId="{702CA03F-CCB4-E946-95C6-582CC921B72A}" type="presParOf" srcId="{AEDC68F7-3851-0E4B-B185-7CA4839F95B9}" destId="{F6CCE5E4-C880-EA45-957D-86D585B70021}" srcOrd="0" destOrd="0" presId="urn:microsoft.com/office/officeart/2005/8/layout/hierarchy4"/>
    <dgm:cxn modelId="{8F040A5D-DF38-2647-AF3A-10210E3562F7}" type="presParOf" srcId="{F6CCE5E4-C880-EA45-957D-86D585B70021}" destId="{49B734B6-0FB9-384B-B8DC-C4AFE2BFAD7A}" srcOrd="0" destOrd="0" presId="urn:microsoft.com/office/officeart/2005/8/layout/hierarchy4"/>
    <dgm:cxn modelId="{C2FF51CF-EB78-E848-BEF8-45D2222A381B}" type="presParOf" srcId="{F6CCE5E4-C880-EA45-957D-86D585B70021}" destId="{06CEB102-88D1-6F4C-9D35-AD7CA6F53F20}" srcOrd="1" destOrd="0" presId="urn:microsoft.com/office/officeart/2005/8/layout/hierarchy4"/>
    <dgm:cxn modelId="{5C71A618-49D1-134C-9891-4C9A0CEA09F1}" type="presParOf" srcId="{F6CCE5E4-C880-EA45-957D-86D585B70021}" destId="{5A028954-7A19-054B-9789-D6194FE40D49}" srcOrd="2" destOrd="0" presId="urn:microsoft.com/office/officeart/2005/8/layout/hierarchy4"/>
    <dgm:cxn modelId="{705DFF4E-27EE-9D4D-9A6E-8A45EA574CD4}" type="presParOf" srcId="{5A028954-7A19-054B-9789-D6194FE40D49}" destId="{282F6889-E144-EE45-BDC3-949348A19F7E}" srcOrd="0" destOrd="0" presId="urn:microsoft.com/office/officeart/2005/8/layout/hierarchy4"/>
    <dgm:cxn modelId="{CED3B2E0-E9AE-0B47-8261-318C60737B1A}" type="presParOf" srcId="{282F6889-E144-EE45-BDC3-949348A19F7E}" destId="{11229AA4-01CE-B74A-9ADC-87C6AA045F6A}" srcOrd="0" destOrd="0" presId="urn:microsoft.com/office/officeart/2005/8/layout/hierarchy4"/>
    <dgm:cxn modelId="{D616EA46-A6FB-494F-8541-436412199365}" type="presParOf" srcId="{282F6889-E144-EE45-BDC3-949348A19F7E}" destId="{8FF841D2-728E-B245-8A93-5A88A012C003}" srcOrd="1"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B3ED88-10F6-614D-AF3A-3390B9E8A683}">
      <dsp:nvSpPr>
        <dsp:cNvPr id="0" name=""/>
        <dsp:cNvSpPr/>
      </dsp:nvSpPr>
      <dsp:spPr>
        <a:xfrm>
          <a:off x="1057677" y="2005"/>
          <a:ext cx="4285444" cy="847516"/>
        </a:xfrm>
        <a:prstGeom prst="roundRect">
          <a:avLst>
            <a:gd name="adj" fmla="val 10000"/>
          </a:avLst>
        </a:prstGeom>
        <a:solidFill>
          <a:schemeClr val="bg1"/>
        </a:solidFill>
        <a:ln w="12700" cap="flat" cmpd="sng" algn="ctr">
          <a:solidFill>
            <a:srgbClr val="4A77E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accent1"/>
              </a:solidFill>
              <a:latin typeface="Arial" panose="020B0604020202020204" pitchFamily="34" charset="0"/>
              <a:cs typeface="Arial" panose="020B0604020202020204" pitchFamily="34" charset="0"/>
            </a:rPr>
            <a:t>Assets</a:t>
          </a:r>
        </a:p>
      </dsp:txBody>
      <dsp:txXfrm>
        <a:off x="1082500" y="26828"/>
        <a:ext cx="4235798" cy="797870"/>
      </dsp:txXfrm>
    </dsp:sp>
    <dsp:sp modelId="{2D88E928-0226-BD48-9EDF-0C1073E77850}">
      <dsp:nvSpPr>
        <dsp:cNvPr id="0" name=""/>
        <dsp:cNvSpPr/>
      </dsp:nvSpPr>
      <dsp:spPr>
        <a:xfrm>
          <a:off x="5355" y="1130256"/>
          <a:ext cx="3066261" cy="2585830"/>
        </a:xfrm>
        <a:prstGeom prst="roundRect">
          <a:avLst>
            <a:gd name="adj" fmla="val 10000"/>
          </a:avLst>
        </a:prstGeom>
        <a:solidFill>
          <a:schemeClr val="bg1"/>
        </a:solidFill>
        <a:ln w="12700" cap="flat" cmpd="sng" algn="ctr">
          <a:solidFill>
            <a:srgbClr val="4A77E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US" sz="2000" b="1" kern="1200" dirty="0">
              <a:solidFill>
                <a:schemeClr val="accent1"/>
              </a:solidFill>
              <a:latin typeface="Arial" panose="020B0604020202020204" pitchFamily="34" charset="0"/>
              <a:cs typeface="Arial" panose="020B0604020202020204" pitchFamily="34" charset="0"/>
            </a:rPr>
            <a:t>Jointly Owned Assets</a:t>
          </a:r>
          <a:br>
            <a:rPr lang="en-US" sz="2000" b="1" kern="1200" dirty="0">
              <a:solidFill>
                <a:schemeClr val="accent1"/>
              </a:solidFill>
              <a:latin typeface="Arial" panose="020B0604020202020204" pitchFamily="34" charset="0"/>
              <a:cs typeface="Arial" panose="020B0604020202020204" pitchFamily="34" charset="0"/>
            </a:rPr>
          </a:br>
          <a:br>
            <a:rPr lang="en-US" sz="2000" b="1" kern="1200" dirty="0">
              <a:solidFill>
                <a:schemeClr val="accent1"/>
              </a:solidFill>
              <a:latin typeface="Arial" panose="020B0604020202020204" pitchFamily="34" charset="0"/>
              <a:cs typeface="Arial" panose="020B0604020202020204" pitchFamily="34" charset="0"/>
            </a:rPr>
          </a:br>
          <a:r>
            <a:rPr lang="en-US" sz="2000" b="1" kern="1200" dirty="0">
              <a:solidFill>
                <a:schemeClr val="accent1"/>
              </a:solidFill>
              <a:latin typeface="Arial" panose="020B0604020202020204" pitchFamily="34" charset="0"/>
              <a:cs typeface="Arial" panose="020B0604020202020204" pitchFamily="34" charset="0"/>
            </a:rPr>
            <a:t>IRAs</a:t>
          </a:r>
          <a:br>
            <a:rPr lang="en-US" sz="2000" b="1" kern="1200" dirty="0">
              <a:solidFill>
                <a:schemeClr val="accent1"/>
              </a:solidFill>
              <a:latin typeface="Arial" panose="020B0604020202020204" pitchFamily="34" charset="0"/>
              <a:cs typeface="Arial" panose="020B0604020202020204" pitchFamily="34" charset="0"/>
            </a:rPr>
          </a:br>
          <a:br>
            <a:rPr lang="en-US" sz="2000" b="1" kern="1200" dirty="0">
              <a:solidFill>
                <a:schemeClr val="accent1"/>
              </a:solidFill>
              <a:latin typeface="Arial" panose="020B0604020202020204" pitchFamily="34" charset="0"/>
              <a:cs typeface="Arial" panose="020B0604020202020204" pitchFamily="34" charset="0"/>
            </a:rPr>
          </a:br>
          <a:r>
            <a:rPr lang="en-US" sz="2000" b="1" kern="1200" dirty="0">
              <a:solidFill>
                <a:schemeClr val="accent1"/>
              </a:solidFill>
              <a:latin typeface="Arial" panose="020B0604020202020204" pitchFamily="34" charset="0"/>
              <a:cs typeface="Arial" panose="020B0604020202020204" pitchFamily="34" charset="0"/>
            </a:rPr>
            <a:t>Accounts with a named beneficiary</a:t>
          </a:r>
        </a:p>
      </dsp:txBody>
      <dsp:txXfrm>
        <a:off x="81091" y="1205992"/>
        <a:ext cx="2914789" cy="2434358"/>
      </dsp:txXfrm>
    </dsp:sp>
    <dsp:sp modelId="{0F98FA7E-5EDE-C842-BE47-FAFDEA4DE64F}">
      <dsp:nvSpPr>
        <dsp:cNvPr id="0" name=""/>
        <dsp:cNvSpPr/>
      </dsp:nvSpPr>
      <dsp:spPr>
        <a:xfrm>
          <a:off x="5355" y="3996822"/>
          <a:ext cx="3066261" cy="1392610"/>
        </a:xfrm>
        <a:prstGeom prst="roundRect">
          <a:avLst>
            <a:gd name="adj" fmla="val 10000"/>
          </a:avLst>
        </a:prstGeom>
        <a:solidFill>
          <a:schemeClr val="bg1"/>
        </a:solidFill>
        <a:ln w="12700" cap="flat" cmpd="sng" algn="ctr">
          <a:solidFill>
            <a:srgbClr val="4A77E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accent1"/>
              </a:solidFill>
              <a:latin typeface="Arial" panose="020B0604020202020204" pitchFamily="34" charset="0"/>
              <a:cs typeface="Arial" panose="020B0604020202020204" pitchFamily="34" charset="0"/>
            </a:rPr>
            <a:t>Directly to Heirs </a:t>
          </a:r>
          <a:br>
            <a:rPr lang="en-US" sz="2000" b="1" kern="1200" dirty="0">
              <a:solidFill>
                <a:schemeClr val="accent1"/>
              </a:solidFill>
              <a:latin typeface="Arial" panose="020B0604020202020204" pitchFamily="34" charset="0"/>
              <a:cs typeface="Arial" panose="020B0604020202020204" pitchFamily="34" charset="0"/>
            </a:rPr>
          </a:br>
          <a:r>
            <a:rPr lang="en-US" sz="2000" b="1" kern="1200" dirty="0">
              <a:solidFill>
                <a:schemeClr val="accent1"/>
              </a:solidFill>
              <a:latin typeface="Arial" panose="020B0604020202020204" pitchFamily="34" charset="0"/>
              <a:cs typeface="Arial" panose="020B0604020202020204" pitchFamily="34" charset="0"/>
            </a:rPr>
            <a:t>(Operation of Law)</a:t>
          </a:r>
        </a:p>
      </dsp:txBody>
      <dsp:txXfrm>
        <a:off x="46143" y="4037610"/>
        <a:ext cx="2984685" cy="1311034"/>
      </dsp:txXfrm>
    </dsp:sp>
    <dsp:sp modelId="{1BCECF23-D9FE-ED45-A127-A7E8DCDB0DC9}">
      <dsp:nvSpPr>
        <dsp:cNvPr id="0" name=""/>
        <dsp:cNvSpPr/>
      </dsp:nvSpPr>
      <dsp:spPr>
        <a:xfrm>
          <a:off x="3329182" y="1130256"/>
          <a:ext cx="3066261" cy="960512"/>
        </a:xfrm>
        <a:prstGeom prst="roundRect">
          <a:avLst>
            <a:gd name="adj" fmla="val 10000"/>
          </a:avLst>
        </a:prstGeom>
        <a:solidFill>
          <a:schemeClr val="bg1"/>
        </a:solidFill>
        <a:ln w="12700" cap="flat" cmpd="sng" algn="ctr">
          <a:solidFill>
            <a:srgbClr val="4A77E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accent1"/>
              </a:solidFill>
              <a:latin typeface="Arial" panose="020B0604020202020204" pitchFamily="34" charset="0"/>
              <a:cs typeface="Arial" panose="020B0604020202020204" pitchFamily="34" charset="0"/>
            </a:rPr>
            <a:t>All other assets</a:t>
          </a:r>
        </a:p>
      </dsp:txBody>
      <dsp:txXfrm>
        <a:off x="3357314" y="1158388"/>
        <a:ext cx="3009997" cy="904248"/>
      </dsp:txXfrm>
    </dsp:sp>
    <dsp:sp modelId="{49B734B6-0FB9-384B-B8DC-C4AFE2BFAD7A}">
      <dsp:nvSpPr>
        <dsp:cNvPr id="0" name=""/>
        <dsp:cNvSpPr/>
      </dsp:nvSpPr>
      <dsp:spPr>
        <a:xfrm>
          <a:off x="3290946" y="2296031"/>
          <a:ext cx="3066261" cy="954347"/>
        </a:xfrm>
        <a:prstGeom prst="roundRect">
          <a:avLst>
            <a:gd name="adj" fmla="val 10000"/>
          </a:avLst>
        </a:prstGeom>
        <a:solidFill>
          <a:schemeClr val="bg1"/>
        </a:solidFill>
        <a:ln w="12700" cap="flat" cmpd="sng" algn="ctr">
          <a:solidFill>
            <a:srgbClr val="4A77E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accent1"/>
              </a:solidFill>
              <a:latin typeface="Arial" panose="020B0604020202020204" pitchFamily="34" charset="0"/>
              <a:cs typeface="Arial" panose="020B0604020202020204" pitchFamily="34" charset="0"/>
            </a:rPr>
            <a:t>Probate Court</a:t>
          </a:r>
        </a:p>
      </dsp:txBody>
      <dsp:txXfrm>
        <a:off x="3318898" y="2323983"/>
        <a:ext cx="3010357" cy="898443"/>
      </dsp:txXfrm>
    </dsp:sp>
    <dsp:sp modelId="{11229AA4-01CE-B74A-9ADC-87C6AA045F6A}">
      <dsp:nvSpPr>
        <dsp:cNvPr id="0" name=""/>
        <dsp:cNvSpPr/>
      </dsp:nvSpPr>
      <dsp:spPr>
        <a:xfrm>
          <a:off x="3329182" y="3606587"/>
          <a:ext cx="3066261" cy="1774543"/>
        </a:xfrm>
        <a:prstGeom prst="roundRect">
          <a:avLst>
            <a:gd name="adj" fmla="val 10000"/>
          </a:avLst>
        </a:prstGeom>
        <a:solidFill>
          <a:schemeClr val="bg1"/>
        </a:solidFill>
        <a:ln w="12700" cap="flat" cmpd="sng" algn="ctr">
          <a:solidFill>
            <a:srgbClr val="4A77E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accent1"/>
              </a:solidFill>
              <a:latin typeface="Arial" panose="020B0604020202020204" pitchFamily="34" charset="0"/>
              <a:cs typeface="Arial" panose="020B0604020202020204" pitchFamily="34" charset="0"/>
            </a:rPr>
            <a:t>Legal fees</a:t>
          </a:r>
          <a:br>
            <a:rPr lang="en-US" sz="2000" b="1" kern="1200" dirty="0">
              <a:solidFill>
                <a:schemeClr val="accent1"/>
              </a:solidFill>
              <a:latin typeface="Arial" panose="020B0604020202020204" pitchFamily="34" charset="0"/>
              <a:cs typeface="Arial" panose="020B0604020202020204" pitchFamily="34" charset="0"/>
            </a:rPr>
          </a:br>
          <a:br>
            <a:rPr lang="en-US" sz="2000" b="1" kern="1200" dirty="0">
              <a:solidFill>
                <a:schemeClr val="accent1"/>
              </a:solidFill>
              <a:latin typeface="Arial" panose="020B0604020202020204" pitchFamily="34" charset="0"/>
              <a:cs typeface="Arial" panose="020B0604020202020204" pitchFamily="34" charset="0"/>
            </a:rPr>
          </a:br>
          <a:r>
            <a:rPr lang="en-US" sz="2000" b="1" kern="1200" dirty="0">
              <a:solidFill>
                <a:schemeClr val="accent1"/>
              </a:solidFill>
              <a:latin typeface="Arial" panose="020B0604020202020204" pitchFamily="34" charset="0"/>
              <a:cs typeface="Arial" panose="020B0604020202020204" pitchFamily="34" charset="0"/>
            </a:rPr>
            <a:t>Time Delays</a:t>
          </a:r>
          <a:br>
            <a:rPr lang="en-US" sz="2000" b="1" kern="1200" dirty="0">
              <a:solidFill>
                <a:schemeClr val="accent1"/>
              </a:solidFill>
              <a:latin typeface="Arial" panose="020B0604020202020204" pitchFamily="34" charset="0"/>
              <a:cs typeface="Arial" panose="020B0604020202020204" pitchFamily="34" charset="0"/>
            </a:rPr>
          </a:br>
          <a:br>
            <a:rPr lang="en-US" sz="2000" b="1" kern="1200" dirty="0">
              <a:solidFill>
                <a:schemeClr val="accent1"/>
              </a:solidFill>
              <a:latin typeface="Arial" panose="020B0604020202020204" pitchFamily="34" charset="0"/>
              <a:cs typeface="Arial" panose="020B0604020202020204" pitchFamily="34" charset="0"/>
            </a:rPr>
          </a:br>
          <a:r>
            <a:rPr lang="en-US" sz="2000" b="1" kern="1200" dirty="0">
              <a:solidFill>
                <a:schemeClr val="accent1"/>
              </a:solidFill>
              <a:latin typeface="Arial" panose="020B0604020202020204" pitchFamily="34" charset="0"/>
              <a:cs typeface="Arial" panose="020B0604020202020204" pitchFamily="34" charset="0"/>
            </a:rPr>
            <a:t>Public Inspection</a:t>
          </a:r>
        </a:p>
      </dsp:txBody>
      <dsp:txXfrm>
        <a:off x="3381157" y="3658562"/>
        <a:ext cx="2962311" cy="167059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11B04D-697E-5941-82FE-5417745480CC}" type="datetimeFigureOut">
              <a:rPr lang="en-US" smtClean="0"/>
              <a:t>6/9/26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401519-D7BC-EA4D-86B0-E293E5091131}" type="slidenum">
              <a:rPr lang="en-US" smtClean="0"/>
              <a:t>‹#›</a:t>
            </a:fld>
            <a:endParaRPr lang="en-US"/>
          </a:p>
        </p:txBody>
      </p:sp>
    </p:spTree>
    <p:extLst>
      <p:ext uri="{BB962C8B-B14F-4D97-AF65-F5344CB8AC3E}">
        <p14:creationId xmlns:p14="http://schemas.microsoft.com/office/powerpoint/2010/main" val="26908701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WOMEN, WISDOM &amp; WEALTH</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Open with warmth and confidence. Welcome attendees and frame the workshop as an educational conversation designed to help women understand the unique financial decisions that come with retirement. Make clear that the goal is not to overwhelm them with charts, but to help them feel more informed, prepared, and confident.</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Invite them to think about retirement as a pivot point, not an ending. Then move into connection and credibility.</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1</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1407220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WHO AM I TO BE STANDING HERE?</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Create relatability. Ask the audience to consider whether they have ever wondered if they are truly prepared, whether they are making the right decisions, or whether they are missing something important. Then introduce yourself in a human way before credentials.</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Use this slide to earn attention before earning credibility.</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2</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333948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Share your background, designations, and experience briefly. Avoid reading the slide. Connect your credentials to why they matter to the audience, which is helping people make informed retirement decisions with fewer surprises.</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Shift from who you are to why the topic matters to them.</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3</a:t>
            </a:fld>
            <a:endParaRPr lang="en-US"/>
          </a:p>
        </p:txBody>
      </p:sp>
    </p:spTree>
    <p:extLst>
      <p:ext uri="{BB962C8B-B14F-4D97-AF65-F5344CB8AC3E}">
        <p14:creationId xmlns:p14="http://schemas.microsoft.com/office/powerpoint/2010/main" val="39105526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Use this as a quiet transition slide. Pause, reset the room, and prepare the audience for the emotional side of financial planning. This can also be used for a brief personal story or client-style example without naming a client.</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Lead into the statistic on women losing sleep over financial concerns.</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4</a:t>
            </a:fld>
            <a:endParaRPr lang="en-US"/>
          </a:p>
        </p:txBody>
      </p:sp>
    </p:spTree>
    <p:extLst>
      <p:ext uri="{BB962C8B-B14F-4D97-AF65-F5344CB8AC3E}">
        <p14:creationId xmlns:p14="http://schemas.microsoft.com/office/powerpoint/2010/main" val="15658706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Emphasize that financial stress is not only a money issue, it is a quality-of-life issue. Acknowledge that many capable, intelligent women still feel uncertain about retirement decisions because the system is complex.</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Introduce the idea that the workshop is meant to reduce uncertainty.</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5</a:t>
            </a:fld>
            <a:endParaRPr lang="en-US"/>
          </a:p>
        </p:txBody>
      </p:sp>
    </p:spTree>
    <p:extLst>
      <p:ext uri="{BB962C8B-B14F-4D97-AF65-F5344CB8AC3E}">
        <p14:creationId xmlns:p14="http://schemas.microsoft.com/office/powerpoint/2010/main" val="1474726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WARNING</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Introduce S.W.A.N., Sleep Well At Night, as the promise of the workshop. Explain that the goal is not perfection, but clarity. When people understand their income, risks, taxes, and estate plan, retirement can feel less intimidating.</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Now explain why retiring today is different.</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6</a:t>
            </a:fld>
            <a:endParaRPr lang="en-US"/>
          </a:p>
        </p:txBody>
      </p:sp>
    </p:spTree>
    <p:extLst>
      <p:ext uri="{BB962C8B-B14F-4D97-AF65-F5344CB8AC3E}">
        <p14:creationId xmlns:p14="http://schemas.microsoft.com/office/powerpoint/2010/main" val="19302943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RETIRING TODAY LOOKS DIFFERENT</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Set the central problem. Retirement today is different because people live longer, pensions are less common, market responsibility has shifted to individuals, and taxes and healthcare are more complicated.</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Move from the broad retirement landscape into facts about women and money.</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7</a:t>
            </a:fld>
            <a:endParaRPr lang="en-US"/>
          </a:p>
        </p:txBody>
      </p:sp>
    </p:spTree>
    <p:extLst>
      <p:ext uri="{BB962C8B-B14F-4D97-AF65-F5344CB8AC3E}">
        <p14:creationId xmlns:p14="http://schemas.microsoft.com/office/powerpoint/2010/main" val="8503401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Use this as a section divider. Tell the audience that you will start with facts, not fear. Some facts are encouraging, and some show why planning matters.</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Begin with the good news to create empowerment.</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8</a:t>
            </a:fld>
            <a:endParaRPr lang="en-US"/>
          </a:p>
        </p:txBody>
      </p:sp>
    </p:spTree>
    <p:extLst>
      <p:ext uri="{BB962C8B-B14F-4D97-AF65-F5344CB8AC3E}">
        <p14:creationId xmlns:p14="http://schemas.microsoft.com/office/powerpoint/2010/main" val="14663470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Women control more wealth: In 2022, about 33% of the world’s wealth was held by women</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Highlight women’s growing financial influence. Women already hold roughly one-third of global wealth, which means women are not on the sidelines of financial decisions. They are central to them.</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Build momentum by showing that this trend is expected to grow.</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9</a:t>
            </a:fld>
            <a:endParaRPr lang="en-US"/>
          </a:p>
        </p:txBody>
      </p:sp>
    </p:spTree>
    <p:extLst>
      <p:ext uri="{BB962C8B-B14F-4D97-AF65-F5344CB8AC3E}">
        <p14:creationId xmlns:p14="http://schemas.microsoft.com/office/powerpoint/2010/main" val="30431185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https://</a:t>
            </a:r>
            <a:r>
              <a:rPr lang="en-US" sz="1200" kern="1200" dirty="0" err="1">
                <a:solidFill>
                  <a:schemeClr val="tx1"/>
                </a:solidFill>
                <a:effectLst/>
                <a:latin typeface="+mn-lt"/>
                <a:ea typeface="+mn-ea"/>
                <a:cs typeface="+mn-cs"/>
              </a:rPr>
              <a:t>institute.bankofamerica.com</a:t>
            </a:r>
            <a:r>
              <a:rPr lang="en-US" sz="1200" kern="1200" dirty="0">
                <a:solidFill>
                  <a:schemeClr val="tx1"/>
                </a:solidFill>
                <a:effectLst/>
                <a:latin typeface="+mn-lt"/>
                <a:ea typeface="+mn-ea"/>
                <a:cs typeface="+mn-cs"/>
              </a:rPr>
              <a:t>/content//dam/transformation/rising-wealth-of-</a:t>
            </a:r>
            <a:r>
              <a:rPr lang="en-US" sz="1200" kern="1200" dirty="0" err="1">
                <a:solidFill>
                  <a:schemeClr val="tx1"/>
                </a:solidFill>
                <a:effectLst/>
                <a:latin typeface="+mn-lt"/>
                <a:ea typeface="+mn-ea"/>
                <a:cs typeface="+mn-cs"/>
              </a:rPr>
              <a:t>women.pdf</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Explain the wealth transfer opportunity. As assets shift across generations, more women will inherit, manage, or make final decisions about wealth. This makes financial confidence more important than ever.</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Tie the opportunity to investing behavior.</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10</a:t>
            </a:fld>
            <a:endParaRPr lang="en-US"/>
          </a:p>
        </p:txBody>
      </p:sp>
    </p:spTree>
    <p:extLst>
      <p:ext uri="{BB962C8B-B14F-4D97-AF65-F5344CB8AC3E}">
        <p14:creationId xmlns:p14="http://schemas.microsoft.com/office/powerpoint/2010/main" val="5739257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THE GOOD NEWS FOR WOMEN</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Challenge the outdated idea that women are less capable investors. Emphasize discipline, patience, and long-term decision-making as strengths that can serve women well in retirement planning.</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Show the data point that supports the claim.</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11</a:t>
            </a:fld>
            <a:endParaRPr lang="en-US"/>
          </a:p>
        </p:txBody>
      </p:sp>
    </p:spTree>
    <p:extLst>
      <p:ext uri="{BB962C8B-B14F-4D97-AF65-F5344CB8AC3E}">
        <p14:creationId xmlns:p14="http://schemas.microsoft.com/office/powerpoint/2010/main" val="24175676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On average, women outperformed their male counterparts by 40 basis points or 0.4%.1</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Explain the 40-basis-point outperformance in simple terms. It may sound small, but over years and decades, small differences can compound. The lesson is that when women invest, they can do very well.</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Now pivot carefully from good news to the planning challenges women face.</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12</a:t>
            </a:fld>
            <a:endParaRPr lang="en-US"/>
          </a:p>
        </p:txBody>
      </p:sp>
    </p:spTree>
    <p:extLst>
      <p:ext uri="{BB962C8B-B14F-4D97-AF65-F5344CB8AC3E}">
        <p14:creationId xmlns:p14="http://schemas.microsoft.com/office/powerpoint/2010/main" val="22526426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U.S. Women earn $0.83 for every $1 earned by men… leading to 34% lower median retirement income than men</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Introduce the pay gap and retirement income gap as structural realities, not personal failures. Lower earnings can lead to lower savings, lower Social Security benefits, and less margin for error in retirement.</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Move into longevity, which makes the income gap more significant.</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13</a:t>
            </a:fld>
            <a:endParaRPr lang="en-US"/>
          </a:p>
        </p:txBody>
      </p:sp>
    </p:spTree>
    <p:extLst>
      <p:ext uri="{BB962C8B-B14F-4D97-AF65-F5344CB8AC3E}">
        <p14:creationId xmlns:p14="http://schemas.microsoft.com/office/powerpoint/2010/main" val="24524524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https://</a:t>
            </a:r>
            <a:r>
              <a:rPr lang="en-US" sz="1200" kern="1200" dirty="0" err="1">
                <a:solidFill>
                  <a:schemeClr val="tx1"/>
                </a:solidFill>
                <a:effectLst/>
                <a:latin typeface="+mn-lt"/>
                <a:ea typeface="+mn-ea"/>
                <a:cs typeface="+mn-cs"/>
              </a:rPr>
              <a:t>www.cdc.gov</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nchs</a:t>
            </a:r>
            <a:r>
              <a:rPr lang="en-US" sz="1200" kern="1200" dirty="0">
                <a:solidFill>
                  <a:schemeClr val="tx1"/>
                </a:solidFill>
                <a:effectLst/>
                <a:latin typeface="+mn-lt"/>
                <a:ea typeface="+mn-ea"/>
                <a:cs typeface="+mn-cs"/>
              </a:rPr>
              <a:t>/pressroom/</a:t>
            </a:r>
            <a:r>
              <a:rPr lang="en-US" sz="1200" kern="1200" dirty="0" err="1">
                <a:solidFill>
                  <a:schemeClr val="tx1"/>
                </a:solidFill>
                <a:effectLst/>
                <a:latin typeface="+mn-lt"/>
                <a:ea typeface="+mn-ea"/>
                <a:cs typeface="+mn-cs"/>
              </a:rPr>
              <a:t>nchs_press_releases</a:t>
            </a:r>
            <a:r>
              <a:rPr lang="en-US" sz="1200" kern="1200" dirty="0">
                <a:solidFill>
                  <a:schemeClr val="tx1"/>
                </a:solidFill>
                <a:effectLst/>
                <a:latin typeface="+mn-lt"/>
                <a:ea typeface="+mn-ea"/>
                <a:cs typeface="+mn-cs"/>
              </a:rPr>
              <a:t>/2022/202208331.htm</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Explain that living longer is a blessing, but it also means money may need to last longer. Women often need to plan for more years of income, more healthcare expenses, and more years making financial decisions alone.</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Use the next slide to make longevity more concrete.</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14</a:t>
            </a:fld>
            <a:endParaRPr lang="en-US"/>
          </a:p>
        </p:txBody>
      </p:sp>
    </p:spTree>
    <p:extLst>
      <p:ext uri="{BB962C8B-B14F-4D97-AF65-F5344CB8AC3E}">
        <p14:creationId xmlns:p14="http://schemas.microsoft.com/office/powerpoint/2010/main" val="10997646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The Centers for Disease Control and Prevention, National Vital Statistics Report, Volume 66, April 2017</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Walk through the age 65 life expectancy point. Explain that many women who reach retirement age may live into their mid-80s or beyond, and planning should account for the possibility of an even longer life.</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Connect longevity to the risk of running out of money.</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15</a:t>
            </a:fld>
            <a:endParaRPr lang="en-US"/>
          </a:p>
        </p:txBody>
      </p:sp>
    </p:spTree>
    <p:extLst>
      <p:ext uri="{BB962C8B-B14F-4D97-AF65-F5344CB8AC3E}">
        <p14:creationId xmlns:p14="http://schemas.microsoft.com/office/powerpoint/2010/main" val="1463250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The average American lives in retirement for 18 years but retirement could last 20 to 30 years or more! This creates a risk of running out of money Likelihood of Healthcare &amp; Long-Term Care Costs</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Define longevity risk in plain language: the risk that someone outlives their savings. Stress that a 20-to-30-year retirement is not unusual, so income planning must cover decades, not just the first few years.</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Now introduce healthcare and long-term care as major longevity-related costs.</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16</a:t>
            </a:fld>
            <a:endParaRPr lang="en-US"/>
          </a:p>
        </p:txBody>
      </p:sp>
    </p:spTree>
    <p:extLst>
      <p:ext uri="{BB962C8B-B14F-4D97-AF65-F5344CB8AC3E}">
        <p14:creationId xmlns:p14="http://schemas.microsoft.com/office/powerpoint/2010/main" val="13194297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https://</a:t>
            </a:r>
            <a:r>
              <a:rPr lang="en-US" sz="1200" kern="1200" dirty="0" err="1">
                <a:solidFill>
                  <a:schemeClr val="tx1"/>
                </a:solidFill>
                <a:effectLst/>
                <a:latin typeface="+mn-lt"/>
                <a:ea typeface="+mn-ea"/>
                <a:cs typeface="+mn-cs"/>
              </a:rPr>
              <a:t>health.usnews.com</a:t>
            </a:r>
            <a:r>
              <a:rPr lang="en-US" sz="1200" kern="1200" dirty="0">
                <a:solidFill>
                  <a:schemeClr val="tx1"/>
                </a:solidFill>
                <a:effectLst/>
                <a:latin typeface="+mn-lt"/>
                <a:ea typeface="+mn-ea"/>
                <a:cs typeface="+mn-cs"/>
              </a:rPr>
              <a:t>/wellness/article/2016-11-16/how-to-pay-for-nursing-home-costs. Accessed December 29, 2023. Fidelity Investments 2024 Retiree Health Care Cost Estimate: https://</a:t>
            </a:r>
            <a:r>
              <a:rPr lang="en-US" sz="1200" kern="1200" dirty="0" err="1">
                <a:solidFill>
                  <a:schemeClr val="tx1"/>
                </a:solidFill>
                <a:effectLst/>
                <a:latin typeface="+mn-lt"/>
                <a:ea typeface="+mn-ea"/>
                <a:cs typeface="+mn-cs"/>
              </a:rPr>
              <a:t>newsroom.fidelity.com</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pressreleases</a:t>
            </a:r>
            <a:r>
              <a:rPr lang="en-US" sz="1200" kern="1200" dirty="0">
                <a:solidFill>
                  <a:schemeClr val="tx1"/>
                </a:solidFill>
                <a:effectLst/>
                <a:latin typeface="+mn-lt"/>
                <a:ea typeface="+mn-ea"/>
                <a:cs typeface="+mn-cs"/>
              </a:rPr>
              <a:t>/fidelity-investments-shares-</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Discuss healthcare and long-term care with sensitivity. Explain that long-term care is not only a medical issue, it is a retirement income issue. These costs can affect spouses, children, savings, and lifestyle.</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After healthcare, introduce inflation as another force that stretches income.</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17</a:t>
            </a:fld>
            <a:endParaRPr lang="en-US"/>
          </a:p>
        </p:txBody>
      </p:sp>
    </p:spTree>
    <p:extLst>
      <p:ext uri="{BB962C8B-B14F-4D97-AF65-F5344CB8AC3E}">
        <p14:creationId xmlns:p14="http://schemas.microsoft.com/office/powerpoint/2010/main" val="21473050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Use this as a transition into inflation. Ask the audience whether they have noticed everyday expenses rising over time. Connect that personal experience to retirement planning.</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Now define inflation as a planning problem.</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18</a:t>
            </a:fld>
            <a:endParaRPr lang="en-US"/>
          </a:p>
        </p:txBody>
      </p:sp>
    </p:spTree>
    <p:extLst>
      <p:ext uri="{BB962C8B-B14F-4D97-AF65-F5344CB8AC3E}">
        <p14:creationId xmlns:p14="http://schemas.microsoft.com/office/powerpoint/2010/main" val="23166638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Historical Average: 3.9%*</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Explain the historical inflation average, while noting that inflation varies year to year. The point is that even modest inflation can erode purchasing power over a long retirement.</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Make the concept tangible with the doubling example.</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19</a:t>
            </a:fld>
            <a:endParaRPr lang="en-US"/>
          </a:p>
        </p:txBody>
      </p:sp>
    </p:spTree>
    <p:extLst>
      <p:ext uri="{BB962C8B-B14F-4D97-AF65-F5344CB8AC3E}">
        <p14:creationId xmlns:p14="http://schemas.microsoft.com/office/powerpoint/2010/main" val="93888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Ask the audience to guess how often income may need to double to maintain the same lifestyle. This creates engagement before showing the table.</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Reveal the table on the next slide and explain the planning impact.</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20</a:t>
            </a:fld>
            <a:endParaRPr lang="en-US"/>
          </a:p>
        </p:txBody>
      </p:sp>
    </p:spTree>
    <p:extLst>
      <p:ext uri="{BB962C8B-B14F-4D97-AF65-F5344CB8AC3E}">
        <p14:creationId xmlns:p14="http://schemas.microsoft.com/office/powerpoint/2010/main" val="2575874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https://</a:t>
            </a:r>
            <a:r>
              <a:rPr lang="en-US" sz="1200" kern="1200" dirty="0" err="1">
                <a:solidFill>
                  <a:schemeClr val="tx1"/>
                </a:solidFill>
                <a:effectLst/>
                <a:latin typeface="+mn-lt"/>
                <a:ea typeface="+mn-ea"/>
                <a:cs typeface="+mn-cs"/>
              </a:rPr>
              <a:t>www.macrotrends.net</a:t>
            </a:r>
            <a:r>
              <a:rPr lang="en-US" sz="1200" kern="1200" dirty="0">
                <a:solidFill>
                  <a:schemeClr val="tx1"/>
                </a:solidFill>
                <a:effectLst/>
                <a:latin typeface="+mn-lt"/>
                <a:ea typeface="+mn-ea"/>
                <a:cs typeface="+mn-cs"/>
              </a:rPr>
              <a:t>/2497/historical-inflation-rate-by-year. Accessed December 29. 2022.</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Walk through the rule-of-72 concept in simple terms. At 3% inflation, costs double in about 24 years. At 4%, they double in about 18 years. A retirement income plan should not assume expenses stay flat forever.</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Bring inflation into everyday life.</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21</a:t>
            </a:fld>
            <a:endParaRPr lang="en-US"/>
          </a:p>
        </p:txBody>
      </p:sp>
    </p:spTree>
    <p:extLst>
      <p:ext uri="{BB962C8B-B14F-4D97-AF65-F5344CB8AC3E}">
        <p14:creationId xmlns:p14="http://schemas.microsoft.com/office/powerpoint/2010/main" val="19901437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https://</a:t>
            </a:r>
            <a:r>
              <a:rPr lang="en-US" sz="1200" kern="1200" dirty="0" err="1">
                <a:solidFill>
                  <a:schemeClr val="tx1"/>
                </a:solidFill>
                <a:effectLst/>
                <a:latin typeface="+mn-lt"/>
                <a:ea typeface="+mn-ea"/>
                <a:cs typeface="+mn-cs"/>
              </a:rPr>
              <a:t>www.bls.gov</a:t>
            </a:r>
            <a:r>
              <a:rPr lang="en-US" sz="1200" kern="1200" dirty="0">
                <a:solidFill>
                  <a:schemeClr val="tx1"/>
                </a:solidFill>
                <a:effectLst/>
                <a:latin typeface="+mn-lt"/>
                <a:ea typeface="+mn-ea"/>
                <a:cs typeface="+mn-cs"/>
              </a:rPr>
              <a:t>/charts/consumer-price-index/consumer-price-index-average-price-</a:t>
            </a:r>
            <a:r>
              <a:rPr lang="en-US" sz="1200" kern="1200" dirty="0" err="1">
                <a:solidFill>
                  <a:schemeClr val="tx1"/>
                </a:solidFill>
                <a:effectLst/>
                <a:latin typeface="+mn-lt"/>
                <a:ea typeface="+mn-ea"/>
                <a:cs typeface="+mn-cs"/>
              </a:rPr>
              <a:t>data.htm</a:t>
            </a:r>
            <a:r>
              <a:rPr lang="en-US" sz="1200" kern="1200" dirty="0">
                <a:solidFill>
                  <a:schemeClr val="tx1"/>
                </a:solidFill>
                <a:effectLst/>
                <a:latin typeface="+mn-lt"/>
                <a:ea typeface="+mn-ea"/>
                <a:cs typeface="+mn-cs"/>
              </a:rPr>
              <a:t>. Accessed December 18, 2023.</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Use the everyday goods table to make inflation real. Bread, milk, beef, eggs, and gasoline are familiar expenses, which helps the audience connect the numbers to lived experience.</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Now pivot to another women-specific retirement challenge.</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22</a:t>
            </a:fld>
            <a:endParaRPr lang="en-US"/>
          </a:p>
        </p:txBody>
      </p:sp>
    </p:spTree>
    <p:extLst>
      <p:ext uri="{BB962C8B-B14F-4D97-AF65-F5344CB8AC3E}">
        <p14:creationId xmlns:p14="http://schemas.microsoft.com/office/powerpoint/2010/main" val="158589191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80% of Women Die Single</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Introduce the statistic about women often becoming single later in life. Handle this gently. The point is not to scare the audience, but to prepare for the possibility that one person may eventually manage the financial plan alone.</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Next, explain widowhood in practical terms.</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23</a:t>
            </a:fld>
            <a:endParaRPr lang="en-US"/>
          </a:p>
        </p:txBody>
      </p:sp>
    </p:spTree>
    <p:extLst>
      <p:ext uri="{BB962C8B-B14F-4D97-AF65-F5344CB8AC3E}">
        <p14:creationId xmlns:p14="http://schemas.microsoft.com/office/powerpoint/2010/main" val="41194555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The average age of widowhood is 59</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Discuss widowhood as both an emotional and financial transition. The average age of widowhood can arrive earlier than many expect, which means financial confidence should not be postponed.</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Now explain the financial mechanics of the widow’s penalty.</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24</a:t>
            </a:fld>
            <a:endParaRPr lang="en-US"/>
          </a:p>
        </p:txBody>
      </p:sp>
    </p:spTree>
    <p:extLst>
      <p:ext uri="{BB962C8B-B14F-4D97-AF65-F5344CB8AC3E}">
        <p14:creationId xmlns:p14="http://schemas.microsoft.com/office/powerpoint/2010/main" val="319477778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You lose 1 Social Security Check Your tax bill may rise Could trigger a surcharge on your Medicare premiums …even if your income declines!</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Explain the widow’s penalty plainly. One Social Security check may disappear, tax filing status may change, and Medicare premiums can be affected. Income may decline while the tax burden becomes less favorable.</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Use the tax bracket slide to show why this can happen.</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25</a:t>
            </a:fld>
            <a:endParaRPr lang="en-US"/>
          </a:p>
        </p:txBody>
      </p:sp>
    </p:spTree>
    <p:extLst>
      <p:ext uri="{BB962C8B-B14F-4D97-AF65-F5344CB8AC3E}">
        <p14:creationId xmlns:p14="http://schemas.microsoft.com/office/powerpoint/2010/main" val="352103052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Compare single and married filing jointly brackets in a simple way. Do not turn this into a tax lecture. The story is that after the loss of a spouse, the tax system may treat the survivor differently even when expenses remain high.</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Move into divorce as another reason women may retire single.</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26</a:t>
            </a:fld>
            <a:endParaRPr lang="en-US"/>
          </a:p>
        </p:txBody>
      </p:sp>
    </p:spTree>
    <p:extLst>
      <p:ext uri="{BB962C8B-B14F-4D97-AF65-F5344CB8AC3E}">
        <p14:creationId xmlns:p14="http://schemas.microsoft.com/office/powerpoint/2010/main" val="4981875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80% OF WOMEN DIE SINGLE</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Acknowledge divorce as another life event that can affect retirement security. Keep the tone neutral and respectful. The point is that women may need a plan that works whether married, widowed, divorced, or single.</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Now shift into career and caregiving realities.</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27</a:t>
            </a:fld>
            <a:endParaRPr lang="en-US"/>
          </a:p>
        </p:txBody>
      </p:sp>
    </p:spTree>
    <p:extLst>
      <p:ext uri="{BB962C8B-B14F-4D97-AF65-F5344CB8AC3E}">
        <p14:creationId xmlns:p14="http://schemas.microsoft.com/office/powerpoint/2010/main" val="375008828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Women earn less and have fewer years of earned income</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Introduce fewer years of earned income as a major retirement factor. Women may earn less and may also spend fewer years in the paid workforce, which affects savings, employer contributions, and Social Security.</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Use the next slide to explain caregiving.</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28</a:t>
            </a:fld>
            <a:endParaRPr lang="en-US"/>
          </a:p>
        </p:txBody>
      </p:sp>
    </p:spTree>
    <p:extLst>
      <p:ext uri="{BB962C8B-B14F-4D97-AF65-F5344CB8AC3E}">
        <p14:creationId xmlns:p14="http://schemas.microsoft.com/office/powerpoint/2010/main" val="318817731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2 out of 3 caregivers are women Women retirees are 3 times more likely than men to leave the workforce for caregiving 39% of women are or have been caregivers during their working career 84% made work adjustments due to caregiving</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Discuss caregiving as meaningful work that often comes with financial consequences. Women may reduce hours, pause careers, or decline advancement opportunities to care for children, parents, spouses, or other loved ones.</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Continue by quantifying the time away from the workforce.</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29</a:t>
            </a:fld>
            <a:endParaRPr lang="en-US"/>
          </a:p>
        </p:txBody>
      </p:sp>
    </p:spTree>
    <p:extLst>
      <p:ext uri="{BB962C8B-B14F-4D97-AF65-F5344CB8AC3E}">
        <p14:creationId xmlns:p14="http://schemas.microsoft.com/office/powerpoint/2010/main" val="279375508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The average time spent out of the labor force due to caregiving is 9 years</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Explain that nine years outside the labor force can have a compounding effect. It can reduce income, savings contributions, employer matches, promotions, and Social Security benefits.</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Now connect career gaps to retirement income outcomes.</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30</a:t>
            </a:fld>
            <a:endParaRPr lang="en-US"/>
          </a:p>
        </p:txBody>
      </p:sp>
    </p:spTree>
    <p:extLst>
      <p:ext uri="{BB962C8B-B14F-4D97-AF65-F5344CB8AC3E}">
        <p14:creationId xmlns:p14="http://schemas.microsoft.com/office/powerpoint/2010/main" val="326595377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Use the 30% lower retirement income statistic to summarize the cumulative impact of lower pay, career breaks, and longer life expectancy. Reinforce that awareness creates power.</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Next, show how this also affects Social Security.</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31</a:t>
            </a:fld>
            <a:endParaRPr lang="en-US"/>
          </a:p>
        </p:txBody>
      </p:sp>
    </p:spTree>
    <p:extLst>
      <p:ext uri="{BB962C8B-B14F-4D97-AF65-F5344CB8AC3E}">
        <p14:creationId xmlns:p14="http://schemas.microsoft.com/office/powerpoint/2010/main" val="278689325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Explain that Social Security benefits are based on earnings history, so lower lifetime earnings often result in lower benefits. This is one reason timing and coordination matter.</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Now combine the challenges into one simple equation.</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32</a:t>
            </a:fld>
            <a:endParaRPr lang="en-US"/>
          </a:p>
        </p:txBody>
      </p:sp>
    </p:spTree>
    <p:extLst>
      <p:ext uri="{BB962C8B-B14F-4D97-AF65-F5344CB8AC3E}">
        <p14:creationId xmlns:p14="http://schemas.microsoft.com/office/powerpoint/2010/main" val="112706646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Summarize the central tension: women may retire with smaller income and need that income to last longer. Let this land before moving into solutions.</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Now pivot from challenges to opportunities.</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33</a:t>
            </a:fld>
            <a:endParaRPr lang="en-US"/>
          </a:p>
        </p:txBody>
      </p:sp>
    </p:spTree>
    <p:extLst>
      <p:ext uri="{BB962C8B-B14F-4D97-AF65-F5344CB8AC3E}">
        <p14:creationId xmlns:p14="http://schemas.microsoft.com/office/powerpoint/2010/main" val="34725904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UNIQUE OPPORTUNITIES</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Reframe the conversation. Unique challenges require intentional planning, but they also create unique opportunities to make stronger decisions and avoid common mistakes.</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Use the quote to reinforce action.</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34</a:t>
            </a:fld>
            <a:endParaRPr lang="en-US"/>
          </a:p>
        </p:txBody>
      </p:sp>
    </p:spTree>
    <p:extLst>
      <p:ext uri="{BB962C8B-B14F-4D97-AF65-F5344CB8AC3E}">
        <p14:creationId xmlns:p14="http://schemas.microsoft.com/office/powerpoint/2010/main" val="68042306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 David Bach, Smart Women Finish Rich</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Read or paraphrase the quote. Emphasize that planning is not about fear, it is about agency. It is never too early or too late to begin making more informed decisions.</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Introduce the roadmap.</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35</a:t>
            </a:fld>
            <a:endParaRPr lang="en-US"/>
          </a:p>
        </p:txBody>
      </p:sp>
    </p:spTree>
    <p:extLst>
      <p:ext uri="{BB962C8B-B14F-4D97-AF65-F5344CB8AC3E}">
        <p14:creationId xmlns:p14="http://schemas.microsoft.com/office/powerpoint/2010/main" val="56042589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Use this visual as a roadmap moment. Explain that a plan starts by knowing where you are, where you want to go, and what obstacles may appear along the way.</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Introduce Step 1.</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p:txBody>
      </p:sp>
      <p:sp>
        <p:nvSpPr>
          <p:cNvPr id="4" name="Slide Number Placeholder 3"/>
          <p:cNvSpPr>
            <a:spLocks noGrp="1"/>
          </p:cNvSpPr>
          <p:nvPr>
            <p:ph type="sldNum" sz="quarter" idx="5"/>
          </p:nvPr>
        </p:nvSpPr>
        <p:spPr/>
        <p:txBody>
          <a:bodyPr/>
          <a:lstStyle/>
          <a:p>
            <a:fld id="{5F401519-D7BC-EA4D-86B0-E293E5091131}" type="slidenum">
              <a:rPr lang="en-US" smtClean="0"/>
              <a:t>36</a:t>
            </a:fld>
            <a:endParaRPr lang="en-US"/>
          </a:p>
        </p:txBody>
      </p:sp>
    </p:spTree>
    <p:extLst>
      <p:ext uri="{BB962C8B-B14F-4D97-AF65-F5344CB8AC3E}">
        <p14:creationId xmlns:p14="http://schemas.microsoft.com/office/powerpoint/2010/main" val="194130381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FIGURE OUT WHERE YOU STAND FINANCIALLY</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Step 1 is awareness. Explain that many people have accounts, statements, and estimates, but not a clear consolidated picture. The first step is understanding income, assets, debts, risks, and goals.</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Use the next few visual slides as breathing room and reflection.</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37</a:t>
            </a:fld>
            <a:endParaRPr lang="en-US"/>
          </a:p>
        </p:txBody>
      </p:sp>
    </p:spTree>
    <p:extLst>
      <p:ext uri="{BB962C8B-B14F-4D97-AF65-F5344CB8AC3E}">
        <p14:creationId xmlns:p14="http://schemas.microsoft.com/office/powerpoint/2010/main" val="324595240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Story/Talking Points: </a:t>
            </a:r>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Let me ask you something. Does anyone here have a junk drawer at home?</a:t>
            </a:r>
          </a:p>
          <a:p>
            <a:pPr lvl="0"/>
            <a:r>
              <a:rPr lang="en-US" sz="1200" kern="1200" dirty="0">
                <a:solidFill>
                  <a:schemeClr val="tx1"/>
                </a:solidFill>
                <a:effectLst/>
                <a:latin typeface="+mn-lt"/>
                <a:ea typeface="+mn-ea"/>
                <a:cs typeface="+mn-cs"/>
              </a:rPr>
              <a:t>You know the one. It has a little bit of everything. Batteries, old keys, random cords, things you think you might need someday.</a:t>
            </a:r>
          </a:p>
          <a:p>
            <a:pPr lvl="0"/>
            <a:r>
              <a:rPr lang="en-US" sz="1200" kern="1200" dirty="0">
                <a:solidFill>
                  <a:schemeClr val="tx1"/>
                </a:solidFill>
                <a:effectLst/>
                <a:latin typeface="+mn-lt"/>
                <a:ea typeface="+mn-ea"/>
                <a:cs typeface="+mn-cs"/>
              </a:rPr>
              <a:t>That is exactly how many people’s retirement looks.</a:t>
            </a:r>
          </a:p>
          <a:p>
            <a:pPr lvl="0"/>
            <a:r>
              <a:rPr lang="en-US" sz="1200" kern="1200" dirty="0">
                <a:solidFill>
                  <a:schemeClr val="tx1"/>
                </a:solidFill>
                <a:effectLst/>
                <a:latin typeface="+mn-lt"/>
                <a:ea typeface="+mn-ea"/>
                <a:cs typeface="+mn-cs"/>
              </a:rPr>
              <a:t>You have a 401(k) statement here, an IRA there, maybe an old account from a previous employer, maybe some savings, maybe some investments.</a:t>
            </a:r>
          </a:p>
          <a:p>
            <a:pPr lvl="0"/>
            <a:r>
              <a:rPr lang="en-US" sz="1200" kern="1200" dirty="0">
                <a:solidFill>
                  <a:schemeClr val="tx1"/>
                </a:solidFill>
                <a:effectLst/>
                <a:latin typeface="+mn-lt"/>
                <a:ea typeface="+mn-ea"/>
                <a:cs typeface="+mn-cs"/>
              </a:rPr>
              <a:t>It is all there. It is just not organized into a plan.</a:t>
            </a:r>
          </a:p>
          <a:p>
            <a:pPr lvl="0"/>
            <a:r>
              <a:rPr lang="en-US" sz="1200" kern="1200" dirty="0">
                <a:solidFill>
                  <a:schemeClr val="tx1"/>
                </a:solidFill>
                <a:effectLst/>
                <a:latin typeface="+mn-lt"/>
                <a:ea typeface="+mn-ea"/>
                <a:cs typeface="+mn-cs"/>
              </a:rPr>
              <a:t>If I asked you right now, ‘How much income will this produce every month in retirement?’ most people cannot answer that by looking at their statements.</a:t>
            </a:r>
          </a:p>
          <a:p>
            <a:pPr lvl="0"/>
            <a:r>
              <a:rPr lang="en-US" sz="1200" kern="1200" dirty="0">
                <a:solidFill>
                  <a:schemeClr val="tx1"/>
                </a:solidFill>
                <a:effectLst/>
                <a:latin typeface="+mn-lt"/>
                <a:ea typeface="+mn-ea"/>
                <a:cs typeface="+mn-cs"/>
              </a:rPr>
              <a:t>You cannot open the drawer and instantly find what you need.</a:t>
            </a:r>
          </a:p>
          <a:p>
            <a:r>
              <a:rPr lang="en-US" sz="1200" b="1" kern="1200" dirty="0">
                <a:solidFill>
                  <a:schemeClr val="tx1"/>
                </a:solidFill>
                <a:effectLst/>
                <a:latin typeface="+mn-lt"/>
                <a:ea typeface="+mn-ea"/>
                <a:cs typeface="+mn-cs"/>
              </a:rPr>
              <a:t>Key Message: </a:t>
            </a:r>
            <a:r>
              <a:rPr lang="en-US" sz="1200" kern="1200" dirty="0">
                <a:solidFill>
                  <a:schemeClr val="tx1"/>
                </a:solidFill>
                <a:effectLst/>
                <a:latin typeface="+mn-lt"/>
                <a:ea typeface="+mn-ea"/>
                <a:cs typeface="+mn-cs"/>
              </a:rPr>
              <a:t>Having accounts is not the same as having a plan. A plan organizes everything into something clear, intentional, and usable.</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That is why the first step is not picking investments. The first step is understanding where you actually stand and organizing everything into a clear picture.</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Let the audience laugh and nod. This is a shared experience. Do not make it feel like a mistake they made. Position it as normal, then guide them toward a better way. </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38</a:t>
            </a:fld>
            <a:endParaRPr lang="en-US"/>
          </a:p>
        </p:txBody>
      </p:sp>
    </p:spTree>
    <p:extLst>
      <p:ext uri="{BB962C8B-B14F-4D97-AF65-F5344CB8AC3E}">
        <p14:creationId xmlns:p14="http://schemas.microsoft.com/office/powerpoint/2010/main" val="206630381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Objective: </a:t>
            </a:r>
            <a:r>
              <a:rPr lang="en-US" sz="1200" kern="1200" dirty="0">
                <a:solidFill>
                  <a:schemeClr val="tx1"/>
                </a:solidFill>
                <a:effectLst/>
                <a:latin typeface="+mn-lt"/>
                <a:ea typeface="+mn-ea"/>
                <a:cs typeface="+mn-cs"/>
              </a:rPr>
              <a:t>Show organization, introduce complexity</a:t>
            </a:r>
          </a:p>
          <a:p>
            <a:r>
              <a:rPr lang="en-US" sz="1200" b="1" kern="1200" dirty="0">
                <a:solidFill>
                  <a:schemeClr val="tx1"/>
                </a:solidFill>
                <a:effectLst/>
                <a:latin typeface="+mn-lt"/>
                <a:ea typeface="+mn-ea"/>
                <a:cs typeface="+mn-cs"/>
              </a:rPr>
              <a:t>Story/Talking Points: </a:t>
            </a:r>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This is what it looks like when everything is pulled into one place.</a:t>
            </a:r>
          </a:p>
          <a:p>
            <a:pPr lvl="0"/>
            <a:r>
              <a:rPr lang="en-US" sz="1200" kern="1200" dirty="0">
                <a:solidFill>
                  <a:schemeClr val="tx1"/>
                </a:solidFill>
                <a:effectLst/>
                <a:latin typeface="+mn-lt"/>
                <a:ea typeface="+mn-ea"/>
                <a:cs typeface="+mn-cs"/>
              </a:rPr>
              <a:t>All your accounts, investments, and performance in one view.</a:t>
            </a:r>
          </a:p>
          <a:p>
            <a:pPr lvl="0"/>
            <a:r>
              <a:rPr lang="en-US" sz="1200" kern="1200" dirty="0">
                <a:solidFill>
                  <a:schemeClr val="tx1"/>
                </a:solidFill>
                <a:effectLst/>
                <a:latin typeface="+mn-lt"/>
                <a:ea typeface="+mn-ea"/>
                <a:cs typeface="+mn-cs"/>
              </a:rPr>
              <a:t>It is organized, but for most people, it is still overwhelming.</a:t>
            </a:r>
          </a:p>
          <a:p>
            <a:r>
              <a:rPr lang="en-US" sz="1200" b="1" kern="1200" dirty="0">
                <a:solidFill>
                  <a:schemeClr val="tx1"/>
                </a:solidFill>
                <a:effectLst/>
                <a:latin typeface="+mn-lt"/>
                <a:ea typeface="+mn-ea"/>
                <a:cs typeface="+mn-cs"/>
              </a:rPr>
              <a:t>Key Line: </a:t>
            </a:r>
            <a:r>
              <a:rPr lang="en-US" sz="1200" kern="1200" dirty="0">
                <a:solidFill>
                  <a:schemeClr val="tx1"/>
                </a:solidFill>
                <a:effectLst/>
                <a:latin typeface="+mn-lt"/>
                <a:ea typeface="+mn-ea"/>
                <a:cs typeface="+mn-cs"/>
              </a:rPr>
              <a:t>Organization is a step forward. Understanding is what matters.</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So, let’s simplify this…</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39</a:t>
            </a:fld>
            <a:endParaRPr lang="en-US"/>
          </a:p>
        </p:txBody>
      </p:sp>
    </p:spTree>
    <p:extLst>
      <p:ext uri="{BB962C8B-B14F-4D97-AF65-F5344CB8AC3E}">
        <p14:creationId xmlns:p14="http://schemas.microsoft.com/office/powerpoint/2010/main" val="110973173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Objective: </a:t>
            </a:r>
            <a:r>
              <a:rPr lang="en-US" sz="1200" kern="1200" dirty="0">
                <a:solidFill>
                  <a:schemeClr val="tx1"/>
                </a:solidFill>
                <a:effectLst/>
                <a:latin typeface="+mn-lt"/>
                <a:ea typeface="+mn-ea"/>
                <a:cs typeface="+mn-cs"/>
              </a:rPr>
              <a:t>Explain where money is and introduce risk awareness.</a:t>
            </a:r>
          </a:p>
          <a:p>
            <a:r>
              <a:rPr lang="en-US" sz="1200" b="1" kern="1200" dirty="0">
                <a:solidFill>
                  <a:schemeClr val="tx1"/>
                </a:solidFill>
                <a:effectLst/>
                <a:latin typeface="+mn-lt"/>
                <a:ea typeface="+mn-ea"/>
                <a:cs typeface="+mn-cs"/>
              </a:rPr>
              <a:t>Story/Talking Points: </a:t>
            </a:r>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This shows where your money is invested, stocks, bonds, cash.</a:t>
            </a:r>
          </a:p>
          <a:p>
            <a:pPr lvl="0"/>
            <a:r>
              <a:rPr lang="en-US" sz="1200" kern="1200" dirty="0">
                <a:solidFill>
                  <a:schemeClr val="tx1"/>
                </a:solidFill>
                <a:effectLst/>
                <a:latin typeface="+mn-lt"/>
                <a:ea typeface="+mn-ea"/>
                <a:cs typeface="+mn-cs"/>
              </a:rPr>
              <a:t>Most people did not design this intentionally.</a:t>
            </a:r>
          </a:p>
          <a:p>
            <a:pPr lvl="0"/>
            <a:r>
              <a:rPr lang="en-US" sz="1200" kern="1200" dirty="0">
                <a:solidFill>
                  <a:schemeClr val="tx1"/>
                </a:solidFill>
                <a:effectLst/>
                <a:latin typeface="+mn-lt"/>
                <a:ea typeface="+mn-ea"/>
                <a:cs typeface="+mn-cs"/>
              </a:rPr>
              <a:t>It is usually built over time from different decisions.</a:t>
            </a:r>
          </a:p>
          <a:p>
            <a:r>
              <a:rPr lang="en-US" sz="1200" b="1" kern="1200" dirty="0">
                <a:solidFill>
                  <a:schemeClr val="tx1"/>
                </a:solidFill>
                <a:effectLst/>
                <a:latin typeface="+mn-lt"/>
                <a:ea typeface="+mn-ea"/>
                <a:cs typeface="+mn-cs"/>
              </a:rPr>
              <a:t>Key Line: </a:t>
            </a:r>
            <a:r>
              <a:rPr lang="en-US" sz="1200" kern="1200" dirty="0">
                <a:solidFill>
                  <a:schemeClr val="tx1"/>
                </a:solidFill>
                <a:effectLst/>
                <a:latin typeface="+mn-lt"/>
                <a:ea typeface="+mn-ea"/>
                <a:cs typeface="+mn-cs"/>
              </a:rPr>
              <a:t>The question is not what you have. It is whether it fits your goals. </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And once we see where your money is…</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40</a:t>
            </a:fld>
            <a:endParaRPr lang="en-US"/>
          </a:p>
        </p:txBody>
      </p:sp>
    </p:spTree>
    <p:extLst>
      <p:ext uri="{BB962C8B-B14F-4D97-AF65-F5344CB8AC3E}">
        <p14:creationId xmlns:p14="http://schemas.microsoft.com/office/powerpoint/2010/main" val="148017653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Objective: </a:t>
            </a:r>
            <a:r>
              <a:rPr lang="en-US" sz="1200" kern="1200" dirty="0">
                <a:solidFill>
                  <a:schemeClr val="tx1"/>
                </a:solidFill>
                <a:effectLst/>
                <a:latin typeface="+mn-lt"/>
                <a:ea typeface="+mn-ea"/>
                <a:cs typeface="+mn-cs"/>
              </a:rPr>
              <a:t>Shift from performance to purpose</a:t>
            </a:r>
          </a:p>
          <a:p>
            <a:r>
              <a:rPr lang="en-US" sz="1200" b="1" kern="1200" dirty="0">
                <a:solidFill>
                  <a:schemeClr val="tx1"/>
                </a:solidFill>
                <a:effectLst/>
                <a:latin typeface="+mn-lt"/>
                <a:ea typeface="+mn-ea"/>
                <a:cs typeface="+mn-cs"/>
              </a:rPr>
              <a:t>Story/Talking Points: </a:t>
            </a:r>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This shows performance and what you own.</a:t>
            </a:r>
          </a:p>
          <a:p>
            <a:pPr lvl="0"/>
            <a:r>
              <a:rPr lang="en-US" sz="1200" kern="1200" dirty="0">
                <a:solidFill>
                  <a:schemeClr val="tx1"/>
                </a:solidFill>
                <a:effectLst/>
                <a:latin typeface="+mn-lt"/>
                <a:ea typeface="+mn-ea"/>
                <a:cs typeface="+mn-cs"/>
              </a:rPr>
              <a:t>Most people focus on returns.</a:t>
            </a:r>
          </a:p>
          <a:p>
            <a:pPr lvl="0"/>
            <a:r>
              <a:rPr lang="en-US" sz="1200" kern="1200" dirty="0">
                <a:solidFill>
                  <a:schemeClr val="tx1"/>
                </a:solidFill>
                <a:effectLst/>
                <a:latin typeface="+mn-lt"/>
                <a:ea typeface="+mn-ea"/>
                <a:cs typeface="+mn-cs"/>
              </a:rPr>
              <a:t>The better question is, what is this designed to do for you?</a:t>
            </a:r>
          </a:p>
          <a:p>
            <a:r>
              <a:rPr lang="en-US" sz="1200" b="1" kern="1200" dirty="0">
                <a:solidFill>
                  <a:schemeClr val="tx1"/>
                </a:solidFill>
                <a:effectLst/>
                <a:latin typeface="+mn-lt"/>
                <a:ea typeface="+mn-ea"/>
                <a:cs typeface="+mn-cs"/>
              </a:rPr>
              <a:t>Key Line: </a:t>
            </a:r>
            <a:r>
              <a:rPr lang="en-US" sz="1200" kern="1200" dirty="0">
                <a:solidFill>
                  <a:schemeClr val="tx1"/>
                </a:solidFill>
                <a:effectLst/>
                <a:latin typeface="+mn-lt"/>
                <a:ea typeface="+mn-ea"/>
                <a:cs typeface="+mn-cs"/>
              </a:rPr>
              <a:t>A portfolio should have a purpose, not just a performance number. </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And that is where a real plan begins…</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41</a:t>
            </a:fld>
            <a:endParaRPr lang="en-US"/>
          </a:p>
        </p:txBody>
      </p:sp>
    </p:spTree>
    <p:extLst>
      <p:ext uri="{BB962C8B-B14F-4D97-AF65-F5344CB8AC3E}">
        <p14:creationId xmlns:p14="http://schemas.microsoft.com/office/powerpoint/2010/main" val="66837295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BUILD YOUR INCOME PLAN</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Step 2 is building an income plan. Explain that once paychecks stop, retirees must create their own paycheck from Social Security, pensions, investments, annuities, or other sources.</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Reframe retirement around income, not net worth.</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42</a:t>
            </a:fld>
            <a:endParaRPr lang="en-US"/>
          </a:p>
        </p:txBody>
      </p:sp>
    </p:spTree>
    <p:extLst>
      <p:ext uri="{BB962C8B-B14F-4D97-AF65-F5344CB8AC3E}">
        <p14:creationId xmlns:p14="http://schemas.microsoft.com/office/powerpoint/2010/main" val="424686689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IT’S ALL ABOUT INCOME</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Emphasize the key point: retirement is not only about how much money someone has, it is about how much reliable income that money can create. Net worth does not automatically pay the bills.</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Explain the two phases of financial life.</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43</a:t>
            </a:fld>
            <a:endParaRPr lang="en-US"/>
          </a:p>
        </p:txBody>
      </p:sp>
    </p:spTree>
    <p:extLst>
      <p:ext uri="{BB962C8B-B14F-4D97-AF65-F5344CB8AC3E}">
        <p14:creationId xmlns:p14="http://schemas.microsoft.com/office/powerpoint/2010/main" val="31953002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AAB868-59FF-25A1-B3E7-24B1C80785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61D01F-8F3D-5BCB-8E25-041BF391D32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A3BECE-FCF9-4C92-E787-F6C27F5699C5}"/>
              </a:ext>
            </a:extLst>
          </p:cNvPr>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ACCUMULATION</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Compare accumulation and distribution. During working years, people focus on saving and return on investment. In retirement, the focus shifts to reliability of income, taxes, risk, survivorship, and longevity.</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Now define the income gap.</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p:txBody>
      </p:sp>
      <p:sp>
        <p:nvSpPr>
          <p:cNvPr id="4" name="Slide Number Placeholder 3">
            <a:extLst>
              <a:ext uri="{FF2B5EF4-FFF2-40B4-BE49-F238E27FC236}">
                <a16:creationId xmlns:a16="http://schemas.microsoft.com/office/drawing/2014/main" id="{73C302F2-106C-B325-E518-726174A72DF2}"/>
              </a:ext>
            </a:extLst>
          </p:cNvPr>
          <p:cNvSpPr>
            <a:spLocks noGrp="1"/>
          </p:cNvSpPr>
          <p:nvPr>
            <p:ph type="sldNum" sz="quarter" idx="5"/>
          </p:nvPr>
        </p:nvSpPr>
        <p:spPr/>
        <p:txBody>
          <a:bodyPr/>
          <a:lstStyle/>
          <a:p>
            <a:fld id="{4E95D901-39EE-C240-A41C-D13CBC497262}" type="slidenum">
              <a:rPr lang="en-US" smtClean="0"/>
              <a:t>44</a:t>
            </a:fld>
            <a:endParaRPr lang="en-US" dirty="0"/>
          </a:p>
        </p:txBody>
      </p:sp>
    </p:spTree>
    <p:extLst>
      <p:ext uri="{BB962C8B-B14F-4D97-AF65-F5344CB8AC3E}">
        <p14:creationId xmlns:p14="http://schemas.microsoft.com/office/powerpoint/2010/main" val="303624765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The difference between retirement living expenses and income from guaranteed sources such as pensions or social security.</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Explain the income gap as the difference between essential expenses and guaranteed income. Give examples of guaranteed sources such as Social Security and pensions, then discuss the need to cover any shortfall.</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Social Security is often one of the largest guaranteed income sources, so move there next.</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D8C93C1D-8913-1443-A566-A63F808BA801}" type="slidenum">
              <a:rPr lang="en-US" smtClean="0"/>
              <a:t>45</a:t>
            </a:fld>
            <a:endParaRPr lang="en-US" dirty="0"/>
          </a:p>
        </p:txBody>
      </p:sp>
    </p:spTree>
    <p:extLst>
      <p:ext uri="{BB962C8B-B14F-4D97-AF65-F5344CB8AC3E}">
        <p14:creationId xmlns:p14="http://schemas.microsoft.com/office/powerpoint/2010/main" val="164242753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Use this as a section divider. Tell the audience Social Security is not the whole plan, but it is an important foundation for many women.</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Now show how much women rely on Social Security.</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46</a:t>
            </a:fld>
            <a:endParaRPr lang="en-US"/>
          </a:p>
        </p:txBody>
      </p:sp>
    </p:spTree>
    <p:extLst>
      <p:ext uri="{BB962C8B-B14F-4D97-AF65-F5344CB8AC3E}">
        <p14:creationId xmlns:p14="http://schemas.microsoft.com/office/powerpoint/2010/main" val="22207594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U.S. Census Bureau, Social Security Administration: https://</a:t>
            </a:r>
            <a:r>
              <a:rPr lang="en-US" sz="1200" kern="1200" dirty="0" err="1">
                <a:solidFill>
                  <a:schemeClr val="tx1"/>
                </a:solidFill>
                <a:effectLst/>
                <a:latin typeface="+mn-lt"/>
                <a:ea typeface="+mn-ea"/>
                <a:cs typeface="+mn-cs"/>
              </a:rPr>
              <a:t>www.ssa.gov</a:t>
            </a:r>
            <a:r>
              <a:rPr lang="en-US" sz="1200" kern="1200" dirty="0">
                <a:solidFill>
                  <a:schemeClr val="tx1"/>
                </a:solidFill>
                <a:effectLst/>
                <a:latin typeface="+mn-lt"/>
                <a:ea typeface="+mn-ea"/>
                <a:cs typeface="+mn-cs"/>
              </a:rPr>
              <a:t>/history/reports/</a:t>
            </a:r>
            <a:r>
              <a:rPr lang="en-US" sz="1200" kern="1200" dirty="0" err="1">
                <a:solidFill>
                  <a:schemeClr val="tx1"/>
                </a:solidFill>
                <a:effectLst/>
                <a:latin typeface="+mn-lt"/>
                <a:ea typeface="+mn-ea"/>
                <a:cs typeface="+mn-cs"/>
              </a:rPr>
              <a:t>women.html</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Highlight the statistic. Many women rely heavily on Social Security, so claiming decisions can affect long-term retirement security. This is especially important for single, widowed, or divorced women.</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Use Ida May Fuller as a story to make Social Security more memorable.</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47</a:t>
            </a:fld>
            <a:endParaRPr lang="en-US"/>
          </a:p>
        </p:txBody>
      </p:sp>
    </p:spTree>
    <p:extLst>
      <p:ext uri="{BB962C8B-B14F-4D97-AF65-F5344CB8AC3E}">
        <p14:creationId xmlns:p14="http://schemas.microsoft.com/office/powerpoint/2010/main" val="47623866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On January 31, 1940, the first monthly retirement check was issued to Ida May Fuller of Ludlow, Vermont, in the amount of $22.54. Ida May Fuller worked for three years under the Social Security program. The accumulated taxes on her salary during </a:t>
            </a:r>
            <a:r>
              <a:rPr lang="en-US" sz="1200" kern="1200" dirty="0" err="1">
                <a:solidFill>
                  <a:schemeClr val="tx1"/>
                </a:solidFill>
                <a:effectLst/>
                <a:latin typeface="+mn-lt"/>
                <a:ea typeface="+mn-ea"/>
                <a:cs typeface="+mn-cs"/>
              </a:rPr>
              <a:t>thos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Tell the Ida May Fuller story as a historical anchor. The first monthly retirement check was small, but Social Security has become a major income source for retirees. Use this to show why the system matters.</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Now explain the basic claiming rules.</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48</a:t>
            </a:fld>
            <a:endParaRPr lang="en-US"/>
          </a:p>
        </p:txBody>
      </p:sp>
    </p:spTree>
    <p:extLst>
      <p:ext uri="{BB962C8B-B14F-4D97-AF65-F5344CB8AC3E}">
        <p14:creationId xmlns:p14="http://schemas.microsoft.com/office/powerpoint/2010/main" val="179378103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*Minimum age 62 = 70%-75% FRA (age 66/67) = 100% Maximum age 70 = 132%</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Walk through filing ages, full retirement age, delayed credits, taxable wage base, maximum benefit, average benefit, and COLA at a high level. Avoid overwhelming the audience. The main point is that timing matters.</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Now show why planning can create a large lifetime difference.</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49</a:t>
            </a:fld>
            <a:endParaRPr lang="en-US"/>
          </a:p>
        </p:txBody>
      </p:sp>
    </p:spTree>
    <p:extLst>
      <p:ext uri="{BB962C8B-B14F-4D97-AF65-F5344CB8AC3E}">
        <p14:creationId xmlns:p14="http://schemas.microsoft.com/office/powerpoint/2010/main" val="382418689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WHY PLANNING IS SO IMPORTANT:</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Use the Ron and Nancy example to demonstrate that claiming age can meaningfully affect lifetime benefits. Emphasize that the best decision depends on health, income needs, marital status, survivor benefits, and taxes.</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Offer the report as a practical next step.</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50</a:t>
            </a:fld>
            <a:endParaRPr lang="en-US"/>
          </a:p>
        </p:txBody>
      </p:sp>
    </p:spTree>
    <p:extLst>
      <p:ext uri="{BB962C8B-B14F-4D97-AF65-F5344CB8AC3E}">
        <p14:creationId xmlns:p14="http://schemas.microsoft.com/office/powerpoint/2010/main" val="161785347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Explain that a Social Security optimization report can help compare filing options. Include the disclosure verbally: this is educational and not affiliated with the Social Security Administration.</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Move from income foundation to investment and market risk.</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51</a:t>
            </a:fld>
            <a:endParaRPr lang="en-US"/>
          </a:p>
        </p:txBody>
      </p:sp>
    </p:spTree>
    <p:extLst>
      <p:ext uri="{BB962C8B-B14F-4D97-AF65-F5344CB8AC3E}">
        <p14:creationId xmlns:p14="http://schemas.microsoft.com/office/powerpoint/2010/main" val="1849212357"/>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MANAGE YOUR RISK</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Introduce Step 3. Once income needs are understood, the next question is whether the plan can withstand market volatility, withdrawals, and unexpected events.</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Ask the audience if their current plan is prepared for volatility.</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52</a:t>
            </a:fld>
            <a:endParaRPr lang="en-US"/>
          </a:p>
        </p:txBody>
      </p:sp>
    </p:spTree>
    <p:extLst>
      <p:ext uri="{BB962C8B-B14F-4D97-AF65-F5344CB8AC3E}">
        <p14:creationId xmlns:p14="http://schemas.microsoft.com/office/powerpoint/2010/main" val="389693234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Are you prepared for market volatility?</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Frame risk management as preparation, not prediction. No one can control markets, but a retirement plan can be designed to reduce the damage of bad timing.</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Use the market talk slide to transition.</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53</a:t>
            </a:fld>
            <a:endParaRPr lang="en-US"/>
          </a:p>
        </p:txBody>
      </p:sp>
    </p:spTree>
    <p:extLst>
      <p:ext uri="{BB962C8B-B14F-4D97-AF65-F5344CB8AC3E}">
        <p14:creationId xmlns:p14="http://schemas.microsoft.com/office/powerpoint/2010/main" val="259027531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Use this as a conversational reset. Invite the audience to think about recent market headlines and how they felt during downturns. Emotion is part of risk management.</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Now explain the math of losses.</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54</a:t>
            </a:fld>
            <a:endParaRPr lang="en-US"/>
          </a:p>
        </p:txBody>
      </p:sp>
    </p:spTree>
    <p:extLst>
      <p:ext uri="{BB962C8B-B14F-4D97-AF65-F5344CB8AC3E}">
        <p14:creationId xmlns:p14="http://schemas.microsoft.com/office/powerpoint/2010/main" val="3372882998"/>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For illustration purposes only. The results presented above do not represent any actual investment performance or the actual accounts of any investors.</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Walk through the loss-and-gain table. Explain that a 50% loss requires a 100% gain just to get back to even. In retirement, losses are harder to recover from because withdrawals may continue.</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Reinforce that keeping money matters.</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55</a:t>
            </a:fld>
            <a:endParaRPr lang="en-US"/>
          </a:p>
        </p:txBody>
      </p:sp>
    </p:spTree>
    <p:extLst>
      <p:ext uri="{BB962C8B-B14F-4D97-AF65-F5344CB8AC3E}">
        <p14:creationId xmlns:p14="http://schemas.microsoft.com/office/powerpoint/2010/main" val="37461318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Use the quote to shift from gross returns to real outcomes. What matters in retirement is not just what is earned, but what is kept after losses, taxes, fees, inflation, and withdrawals.</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Now explain rate of return versus yield.</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56</a:t>
            </a:fld>
            <a:endParaRPr lang="en-US"/>
          </a:p>
        </p:txBody>
      </p:sp>
    </p:spTree>
    <p:extLst>
      <p:ext uri="{BB962C8B-B14F-4D97-AF65-F5344CB8AC3E}">
        <p14:creationId xmlns:p14="http://schemas.microsoft.com/office/powerpoint/2010/main" val="1796930808"/>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This hypothetical illustration is for illustrative purposes only, is no guarantee of return or future performance, and does not depict the actual performance of a specific product or its investment options.</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Introduce the concept that average return can be misleading. A portfolio can show a strong average while the actual account value tells a different story.</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Continue with the specific example.</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57</a:t>
            </a:fld>
            <a:endParaRPr lang="en-US"/>
          </a:p>
        </p:txBody>
      </p:sp>
    </p:spTree>
    <p:extLst>
      <p:ext uri="{BB962C8B-B14F-4D97-AF65-F5344CB8AC3E}">
        <p14:creationId xmlns:p14="http://schemas.microsoft.com/office/powerpoint/2010/main" val="4064033883"/>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You’ve averaged a 10% RETURN over three years but your value is $487.5K</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Walk through the $500,000 example. A 50% gain followed by a 50% loss does not return the investor to the starting point. The average sounds positive, but the account value is lower.</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Now give the key question attendees should ask.</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58</a:t>
            </a:fld>
            <a:endParaRPr lang="en-US"/>
          </a:p>
        </p:txBody>
      </p:sp>
    </p:spTree>
    <p:extLst>
      <p:ext uri="{BB962C8B-B14F-4D97-AF65-F5344CB8AC3E}">
        <p14:creationId xmlns:p14="http://schemas.microsoft.com/office/powerpoint/2010/main" val="3711738640"/>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ASK “WHAT IS MY YIELD?”</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Emphasize the difference between average return and usable yield. In retirement, the key question becomes, what income can the assets reliably produce without creating unnecessary risk?</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Move into sequence of returns.</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59</a:t>
            </a:fld>
            <a:endParaRPr lang="en-US"/>
          </a:p>
        </p:txBody>
      </p:sp>
    </p:spTree>
    <p:extLst>
      <p:ext uri="{BB962C8B-B14F-4D97-AF65-F5344CB8AC3E}">
        <p14:creationId xmlns:p14="http://schemas.microsoft.com/office/powerpoint/2010/main" val="1949561635"/>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THE “LUCK” OF THE DRAW</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Define sequence of returns risk. Explain that the order of returns matters once withdrawals begin. Bad returns early in retirement can have a lasting impact, even if long-term averages look acceptable.</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Now show the historical illustration.</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60</a:t>
            </a:fld>
            <a:endParaRPr lang="en-US"/>
          </a:p>
        </p:txBody>
      </p:sp>
    </p:spTree>
    <p:extLst>
      <p:ext uri="{BB962C8B-B14F-4D97-AF65-F5344CB8AC3E}">
        <p14:creationId xmlns:p14="http://schemas.microsoft.com/office/powerpoint/2010/main" val="3238212953"/>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S&amp;P 500 YEAR 2000 - 2024</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Explain the 2000-to-2024 example. Starting retirement during a difficult market sequence while withdrawing income can deplete assets much faster than expected.</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Compare it with the reverse sequence.</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61</a:t>
            </a:fld>
            <a:endParaRPr lang="en-US"/>
          </a:p>
        </p:txBody>
      </p:sp>
    </p:spTree>
    <p:extLst>
      <p:ext uri="{BB962C8B-B14F-4D97-AF65-F5344CB8AC3E}">
        <p14:creationId xmlns:p14="http://schemas.microsoft.com/office/powerpoint/2010/main" val="3815864839"/>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S&amp;P 500 YEAR 2024 - 2000</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Explain that the same annual returns in reverse order can produce a very different result. This shows why averages alone do not tell the full story when withdrawals are involved.</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Use the next slide to let the contrast settle.</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62</a:t>
            </a:fld>
            <a:endParaRPr lang="en-US"/>
          </a:p>
        </p:txBody>
      </p:sp>
    </p:spTree>
    <p:extLst>
      <p:ext uri="{BB962C8B-B14F-4D97-AF65-F5344CB8AC3E}">
        <p14:creationId xmlns:p14="http://schemas.microsoft.com/office/powerpoint/2010/main" val="585083268"/>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Pause and summarize the lesson: timing matters, withdrawals matter, and retirement income planning should not rely only on market averages.</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Transition to the retirement income plan review.</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63</a:t>
            </a:fld>
            <a:endParaRPr lang="en-US"/>
          </a:p>
        </p:txBody>
      </p:sp>
    </p:spTree>
    <p:extLst>
      <p:ext uri="{BB962C8B-B14F-4D97-AF65-F5344CB8AC3E}">
        <p14:creationId xmlns:p14="http://schemas.microsoft.com/office/powerpoint/2010/main" val="1179139787"/>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Present the income plan review as a logical next step. It helps identify whether current assets, withdrawal strategies, and risk exposure align with the income needed in retirement.</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Move into taxes.</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64</a:t>
            </a:fld>
            <a:endParaRPr lang="en-US"/>
          </a:p>
        </p:txBody>
      </p:sp>
    </p:spTree>
    <p:extLst>
      <p:ext uri="{BB962C8B-B14F-4D97-AF65-F5344CB8AC3E}">
        <p14:creationId xmlns:p14="http://schemas.microsoft.com/office/powerpoint/2010/main" val="3049298996"/>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ENGAGE IN PROACTIVE TAX PLANNING</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Introduce Step 4. Taxes can quietly affect retirement income, Social Security, Medicare premiums, investment withdrawals, and legacy planning.</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Use the next slide as a section transition.</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65</a:t>
            </a:fld>
            <a:endParaRPr lang="en-US"/>
          </a:p>
        </p:txBody>
      </p:sp>
    </p:spTree>
    <p:extLst>
      <p:ext uri="{BB962C8B-B14F-4D97-AF65-F5344CB8AC3E}">
        <p14:creationId xmlns:p14="http://schemas.microsoft.com/office/powerpoint/2010/main" val="3216112690"/>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Pause and reset before the tax section. Acknowledge that taxes can feel complicated, but the goal is to understand the major decision points, not become a tax expert.</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Now begin taxes in retirement.</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66</a:t>
            </a:fld>
            <a:endParaRPr lang="en-US"/>
          </a:p>
        </p:txBody>
      </p:sp>
    </p:spTree>
    <p:extLst>
      <p:ext uri="{BB962C8B-B14F-4D97-AF65-F5344CB8AC3E}">
        <p14:creationId xmlns:p14="http://schemas.microsoft.com/office/powerpoint/2010/main" val="650064920"/>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C2ABAE-26E2-1EDB-4BD1-2EA05CF873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8223DE-14BC-FDA6-B472-A596B6F9D4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409A5FE-F1B1-3B33-4B9A-0F1CA1A27C4C}"/>
              </a:ext>
            </a:extLst>
          </p:cNvPr>
          <p:cNvSpPr>
            <a:spLocks noGrp="1"/>
          </p:cNvSpPr>
          <p:nvPr>
            <p:ph type="body" idx="1"/>
          </p:nvPr>
        </p:nvSpPr>
        <p:spPr/>
        <p:txBody>
          <a:bodyPr/>
          <a:lstStyle/>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Introduce taxes in retirement as a planning issue. Many people assume taxes go down automatically in retirement, but that is not always true.</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Start with qualified accounts.</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a:extLst>
              <a:ext uri="{FF2B5EF4-FFF2-40B4-BE49-F238E27FC236}">
                <a16:creationId xmlns:a16="http://schemas.microsoft.com/office/drawing/2014/main" id="{A951BBCA-098A-8736-60D7-9A5E6874B8EF}"/>
              </a:ext>
            </a:extLst>
          </p:cNvPr>
          <p:cNvSpPr>
            <a:spLocks noGrp="1"/>
          </p:cNvSpPr>
          <p:nvPr>
            <p:ph type="sldNum" sz="quarter" idx="5"/>
          </p:nvPr>
        </p:nvSpPr>
        <p:spPr/>
        <p:txBody>
          <a:bodyPr/>
          <a:lstStyle/>
          <a:p>
            <a:fld id="{96874A09-FFF8-804C-B92E-08E1F18E6CC1}" type="slidenum">
              <a:rPr lang="en-US" smtClean="0"/>
              <a:t>67</a:t>
            </a:fld>
            <a:endParaRPr lang="en-US"/>
          </a:p>
        </p:txBody>
      </p:sp>
    </p:spTree>
    <p:extLst>
      <p:ext uri="{BB962C8B-B14F-4D97-AF65-F5344CB8AC3E}">
        <p14:creationId xmlns:p14="http://schemas.microsoft.com/office/powerpoint/2010/main" val="1154715109"/>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$8.9 trillion in employer-sponsored defined contribution plans, of which $6.3 trillion was held in 401(k) plans. Left to do it alone Limited investment options Very few safe options</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Explain qualified accounts such as 401(k)s and traditional IRAs. These accounts are powerful savings tools, but they generally create taxable income later. The responsibility for understanding investments and withdrawals often falls on the individual.</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Now introduce legislative changes.</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68</a:t>
            </a:fld>
            <a:endParaRPr lang="en-US"/>
          </a:p>
        </p:txBody>
      </p:sp>
    </p:spTree>
    <p:extLst>
      <p:ext uri="{BB962C8B-B14F-4D97-AF65-F5344CB8AC3E}">
        <p14:creationId xmlns:p14="http://schemas.microsoft.com/office/powerpoint/2010/main" val="4263281140"/>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Increased “RMD” starting age 1951-59: 73 1960+ : 75 Eliminated the “Stretch IRA” Provision for non-spousal beneficiaries Removed the contribution age limit for IRA accounts Increases automatic 401(k) enrollment from 10% to 15% Encourages use of </a:t>
            </a:r>
            <a:r>
              <a:rPr lang="en-US" sz="1200" kern="1200" dirty="0" err="1">
                <a:solidFill>
                  <a:schemeClr val="tx1"/>
                </a:solidFill>
                <a:effectLst/>
                <a:latin typeface="+mn-lt"/>
                <a:ea typeface="+mn-ea"/>
                <a:cs typeface="+mn-cs"/>
              </a:rPr>
              <a:t>annui</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Explain the SECURE Act changes at a high level. RMD ages changed, stretch IRA rules changed for many non-spouse beneficiaries, and retirement accounts require more proactive planning than before.</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Now define RMDs.</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69</a:t>
            </a:fld>
            <a:endParaRPr lang="en-US"/>
          </a:p>
        </p:txBody>
      </p:sp>
    </p:spTree>
    <p:extLst>
      <p:ext uri="{BB962C8B-B14F-4D97-AF65-F5344CB8AC3E}">
        <p14:creationId xmlns:p14="http://schemas.microsoft.com/office/powerpoint/2010/main" val="3263856468"/>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RMD’s now begin at age 73 as of 1/1/2023 (Secure Act 2.0) You can take more, but not less When you don’t need income, RMDs become a tax problem The penalty for failing to take an RMD is now 25% of the RMD amount (used to be 50%) and 10% if corrected </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Explain RMDs as required withdrawals from certain retirement accounts. Even if someone does not need the income, the IRS may require money to come out and be taxed. Forecasting RMDs can help avoid surprises.</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Ask the tax-rate question next.</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70</a:t>
            </a:fld>
            <a:endParaRPr lang="en-US"/>
          </a:p>
        </p:txBody>
      </p:sp>
    </p:spTree>
    <p:extLst>
      <p:ext uri="{BB962C8B-B14F-4D97-AF65-F5344CB8AC3E}">
        <p14:creationId xmlns:p14="http://schemas.microsoft.com/office/powerpoint/2010/main" val="3236257017"/>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LOWER?</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Engage the audience. Ask whether they think tax rates are more likely to be lower or higher in the future. The goal is not to predict perfectly, but to show why flexibility matters.</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Move into possible planning options.</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71</a:t>
            </a:fld>
            <a:endParaRPr lang="en-US"/>
          </a:p>
        </p:txBody>
      </p:sp>
    </p:spTree>
    <p:extLst>
      <p:ext uri="{BB962C8B-B14F-4D97-AF65-F5344CB8AC3E}">
        <p14:creationId xmlns:p14="http://schemas.microsoft.com/office/powerpoint/2010/main" val="1580849580"/>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Explain the three broad options: defer and pay later, pay some taxes now, or evaluate tax-efficient planning tools. Keep it educational and avoid making product-specific recommendations.</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Now explain Roth conversions.</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72</a:t>
            </a:fld>
            <a:endParaRPr lang="en-US"/>
          </a:p>
        </p:txBody>
      </p:sp>
    </p:spTree>
    <p:extLst>
      <p:ext uri="{BB962C8B-B14F-4D97-AF65-F5344CB8AC3E}">
        <p14:creationId xmlns:p14="http://schemas.microsoft.com/office/powerpoint/2010/main" val="3695683696"/>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Roth conversions may provide a hedge against future tax rate conversions Taxes are a major concern for retirees Roth conversions allow you to pay taxes at today’s rate No income tax is due on future earnings or withdrawals Does not count towards tax </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Discuss Roth conversions as one possible tax-planning strategy. Explain that they may create taxable income now in exchange for potential tax-free withdrawals later. Stress that this requires individual tax advice.</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Now introduce tax-advantaged life insurance carefully.</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73</a:t>
            </a:fld>
            <a:endParaRPr lang="en-US"/>
          </a:p>
        </p:txBody>
      </p:sp>
    </p:spTree>
    <p:extLst>
      <p:ext uri="{BB962C8B-B14F-4D97-AF65-F5344CB8AC3E}">
        <p14:creationId xmlns:p14="http://schemas.microsoft.com/office/powerpoint/2010/main" val="3827530329"/>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IRS Tax Code 7702</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Explain permanent life insurance as a tax-advantaged planning tool when properly structured. Discuss tax-deferred growth, potential access through loans or withdrawals, and living benefits. Avoid implying suitability for everyone.</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Now prompt attendees to evaluate their own plans.</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74</a:t>
            </a:fld>
            <a:endParaRPr lang="en-US"/>
          </a:p>
        </p:txBody>
      </p:sp>
    </p:spTree>
    <p:extLst>
      <p:ext uri="{BB962C8B-B14F-4D97-AF65-F5344CB8AC3E}">
        <p14:creationId xmlns:p14="http://schemas.microsoft.com/office/powerpoint/2010/main" val="1868709934"/>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A0C13F-B10A-84FF-3723-671FA13957E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6B8903-E680-A44D-C2BA-82D016AA12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00FDF84-91F4-6411-22AE-5AFABF282465}"/>
              </a:ext>
            </a:extLst>
          </p:cNvPr>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DOES IT FACTOR IN INFLATION?</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Ask the audience whether their current plan considers taxes and inflation together. A plan may look good before taxes, but spendable income is what matters in retirement.</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Move into estate planning.</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a:extLst>
              <a:ext uri="{FF2B5EF4-FFF2-40B4-BE49-F238E27FC236}">
                <a16:creationId xmlns:a16="http://schemas.microsoft.com/office/drawing/2014/main" id="{C77AE5AC-F0E2-3FFC-6BFD-8B3808BD4AC3}"/>
              </a:ext>
            </a:extLst>
          </p:cNvPr>
          <p:cNvSpPr>
            <a:spLocks noGrp="1"/>
          </p:cNvSpPr>
          <p:nvPr>
            <p:ph type="sldNum" sz="quarter" idx="5"/>
          </p:nvPr>
        </p:nvSpPr>
        <p:spPr/>
        <p:txBody>
          <a:bodyPr/>
          <a:lstStyle/>
          <a:p>
            <a:fld id="{96874A09-FFF8-804C-B92E-08E1F18E6CC1}" type="slidenum">
              <a:rPr lang="en-US" smtClean="0"/>
              <a:t>75</a:t>
            </a:fld>
            <a:endParaRPr lang="en-US"/>
          </a:p>
        </p:txBody>
      </p:sp>
    </p:spTree>
    <p:extLst>
      <p:ext uri="{BB962C8B-B14F-4D97-AF65-F5344CB8AC3E}">
        <p14:creationId xmlns:p14="http://schemas.microsoft.com/office/powerpoint/2010/main" val="431222104"/>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CREATE YOUR ESTATE PLAN</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Introduce Step 5. Estate planning is about more than wealth transfer. It is about control, protection, and reducing stress for loved ones.</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Now explain who estate planning protects.</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76</a:t>
            </a:fld>
            <a:endParaRPr lang="en-US"/>
          </a:p>
        </p:txBody>
      </p:sp>
    </p:spTree>
    <p:extLst>
      <p:ext uri="{BB962C8B-B14F-4D97-AF65-F5344CB8AC3E}">
        <p14:creationId xmlns:p14="http://schemas.microsoft.com/office/powerpoint/2010/main" val="1197906704"/>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ESTATE PLANNING</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Frame estate planning around two goals: protect yourself and protect your family. It helps ensure decisions can be made if you are unable to make them and that assets pass according to your wishes.</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Now explain estate administration.</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77</a:t>
            </a:fld>
            <a:endParaRPr lang="en-US"/>
          </a:p>
        </p:txBody>
      </p:sp>
    </p:spTree>
    <p:extLst>
      <p:ext uri="{BB962C8B-B14F-4D97-AF65-F5344CB8AC3E}">
        <p14:creationId xmlns:p14="http://schemas.microsoft.com/office/powerpoint/2010/main" val="2038741127"/>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Explain that assets may pass in different ways: by beneficiary designation, joint ownership, operation of law, trust, or probate. Probate can create delays, costs, and public exposure.</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Now show the core documents.</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78</a:t>
            </a:fld>
            <a:endParaRPr lang="en-US"/>
          </a:p>
        </p:txBody>
      </p:sp>
    </p:spTree>
    <p:extLst>
      <p:ext uri="{BB962C8B-B14F-4D97-AF65-F5344CB8AC3E}">
        <p14:creationId xmlns:p14="http://schemas.microsoft.com/office/powerpoint/2010/main" val="3227226837"/>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PROTECTS YOUR FAMILY</a:t>
            </a:r>
          </a:p>
          <a:p>
            <a:r>
              <a:rPr lang="en-US" sz="1200" b="1" kern="1200" dirty="0">
                <a:solidFill>
                  <a:schemeClr val="tx1"/>
                </a:solidFill>
                <a:effectLst/>
                <a:latin typeface="+mn-lt"/>
                <a:ea typeface="+mn-ea"/>
                <a:cs typeface="+mn-cs"/>
              </a:rPr>
              <a:t>Story/Talking Points: </a:t>
            </a:r>
            <a:r>
              <a:rPr lang="en-US" sz="1200" kern="1200" dirty="0">
                <a:solidFill>
                  <a:schemeClr val="tx1"/>
                </a:solidFill>
                <a:effectLst/>
                <a:latin typeface="+mn-lt"/>
                <a:ea typeface="+mn-ea"/>
                <a:cs typeface="+mn-cs"/>
              </a:rPr>
              <a:t>Walk through the core estate documents: power of attorney, medical directive, will, trusts, and letter of intent. Explain the purpose of each in plain language.</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Zoom out to the full financial picture.</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79</a:t>
            </a:fld>
            <a:endParaRPr lang="en-US"/>
          </a:p>
        </p:txBody>
      </p:sp>
    </p:spTree>
    <p:extLst>
      <p:ext uri="{BB962C8B-B14F-4D97-AF65-F5344CB8AC3E}">
        <p14:creationId xmlns:p14="http://schemas.microsoft.com/office/powerpoint/2010/main" val="2388129442"/>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Objective: </a:t>
            </a:r>
            <a:r>
              <a:rPr lang="en-US" sz="1200" kern="1200" dirty="0">
                <a:solidFill>
                  <a:schemeClr val="tx1"/>
                </a:solidFill>
                <a:effectLst/>
                <a:latin typeface="+mn-lt"/>
                <a:ea typeface="+mn-ea"/>
                <a:cs typeface="+mn-cs"/>
              </a:rPr>
              <a:t>Show the full scope of retirement decisions and reinforce that everything is connected. </a:t>
            </a:r>
          </a:p>
          <a:p>
            <a:r>
              <a:rPr lang="en-US" sz="1200" b="1" kern="1200" dirty="0">
                <a:solidFill>
                  <a:schemeClr val="tx1"/>
                </a:solidFill>
                <a:effectLst/>
                <a:latin typeface="+mn-lt"/>
                <a:ea typeface="+mn-ea"/>
                <a:cs typeface="+mn-cs"/>
              </a:rPr>
              <a:t>Story/Talking Points: </a:t>
            </a:r>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This is what retirement planning actually looks like.</a:t>
            </a:r>
          </a:p>
          <a:p>
            <a:pPr lvl="0"/>
            <a:r>
              <a:rPr lang="en-US" sz="1200" kern="1200" dirty="0">
                <a:solidFill>
                  <a:schemeClr val="tx1"/>
                </a:solidFill>
                <a:effectLst/>
                <a:latin typeface="+mn-lt"/>
                <a:ea typeface="+mn-ea"/>
                <a:cs typeface="+mn-cs"/>
              </a:rPr>
              <a:t>It is not just investments or income. It is everything working together.</a:t>
            </a:r>
          </a:p>
          <a:p>
            <a:pPr lvl="0"/>
            <a:r>
              <a:rPr lang="en-US" sz="1200" kern="1200" dirty="0">
                <a:solidFill>
                  <a:schemeClr val="tx1"/>
                </a:solidFill>
                <a:effectLst/>
                <a:latin typeface="+mn-lt"/>
                <a:ea typeface="+mn-ea"/>
                <a:cs typeface="+mn-cs"/>
              </a:rPr>
              <a:t>Gesture across the slide </a:t>
            </a:r>
          </a:p>
          <a:p>
            <a:pPr lvl="0"/>
            <a:r>
              <a:rPr lang="en-US" sz="1200" kern="1200" dirty="0">
                <a:solidFill>
                  <a:schemeClr val="tx1"/>
                </a:solidFill>
                <a:effectLst/>
                <a:latin typeface="+mn-lt"/>
                <a:ea typeface="+mn-ea"/>
                <a:cs typeface="+mn-cs"/>
              </a:rPr>
              <a:t>Housing, income, Social Security, healthcare, taxes, estate planning, beneficiaries, and more.</a:t>
            </a:r>
          </a:p>
          <a:p>
            <a:pPr lvl="0"/>
            <a:r>
              <a:rPr lang="en-US" sz="1200" kern="1200" dirty="0">
                <a:solidFill>
                  <a:schemeClr val="tx1"/>
                </a:solidFill>
                <a:effectLst/>
                <a:latin typeface="+mn-lt"/>
                <a:ea typeface="+mn-ea"/>
                <a:cs typeface="+mn-cs"/>
              </a:rPr>
              <a:t>Each one of these decisions impacts the others.</a:t>
            </a:r>
          </a:p>
          <a:p>
            <a:r>
              <a:rPr lang="en-US" sz="1200" b="1" kern="1200" dirty="0">
                <a:solidFill>
                  <a:schemeClr val="tx1"/>
                </a:solidFill>
                <a:effectLst/>
                <a:latin typeface="+mn-lt"/>
                <a:ea typeface="+mn-ea"/>
                <a:cs typeface="+mn-cs"/>
              </a:rPr>
              <a:t>Key Line: </a:t>
            </a:r>
            <a:r>
              <a:rPr lang="en-US" sz="1200" kern="1200" dirty="0">
                <a:solidFill>
                  <a:schemeClr val="tx1"/>
                </a:solidFill>
                <a:effectLst/>
                <a:latin typeface="+mn-lt"/>
                <a:ea typeface="+mn-ea"/>
                <a:cs typeface="+mn-cs"/>
              </a:rPr>
              <a:t>You are not making one decision. You are manage a series of connected decisions. </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And that is why having a coordinated plan matters.</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Do not read the items. Use the visual to show complexity at a glance. Keep it moving and focus on the idea that everything must work together. </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DB7E736-435D-4FD8-8178-FDC57DBEC6A4}" type="slidenum">
              <a:rPr lang="en-US" smtClean="0"/>
              <a:t>80</a:t>
            </a:fld>
            <a:endParaRPr lang="en-US" dirty="0"/>
          </a:p>
        </p:txBody>
      </p:sp>
    </p:spTree>
    <p:extLst>
      <p:ext uri="{BB962C8B-B14F-4D97-AF65-F5344CB8AC3E}">
        <p14:creationId xmlns:p14="http://schemas.microsoft.com/office/powerpoint/2010/main" val="2647936820"/>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Story / Talking Points: </a:t>
            </a:r>
            <a:r>
              <a:rPr lang="en-US" sz="1200" kern="1200" dirty="0">
                <a:solidFill>
                  <a:schemeClr val="tx1"/>
                </a:solidFill>
                <a:effectLst/>
                <a:latin typeface="+mn-lt"/>
                <a:ea typeface="+mn-ea"/>
                <a:cs typeface="+mn-cs"/>
              </a:rPr>
              <a:t>Reassure attendees that they do not have to solve everything alone. The goal of the workshop is to help them see the moving parts and know what questions to ask next.</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Follow with a supportive advisor message.</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DB7E736-435D-4FD8-8178-FDC57DBEC6A4}" type="slidenum">
              <a:rPr lang="en-US" smtClean="0"/>
              <a:t>81</a:t>
            </a:fld>
            <a:endParaRPr lang="en-US" dirty="0"/>
          </a:p>
        </p:txBody>
      </p:sp>
    </p:spTree>
    <p:extLst>
      <p:ext uri="{BB962C8B-B14F-4D97-AF65-F5344CB8AC3E}">
        <p14:creationId xmlns:p14="http://schemas.microsoft.com/office/powerpoint/2010/main" val="4063167433"/>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FCDFDF-26E8-3685-F284-75C110A9C4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A24477-FF5D-E560-A97E-5F1A50E5E8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8D9791-319C-DA25-F451-B2621F951386}"/>
              </a:ext>
            </a:extLst>
          </p:cNvPr>
          <p:cNvSpPr>
            <a:spLocks noGrp="1"/>
          </p:cNvSpPr>
          <p:nvPr>
            <p:ph type="body" idx="1"/>
          </p:nvPr>
        </p:nvSpPr>
        <p:spPr/>
        <p:txBody>
          <a:bodyPr/>
          <a:lstStyle/>
          <a:p>
            <a:r>
              <a:rPr lang="en-US" sz="1200" b="1" kern="1200" dirty="0">
                <a:solidFill>
                  <a:schemeClr val="tx1"/>
                </a:solidFill>
                <a:effectLst/>
                <a:latin typeface="+mn-lt"/>
                <a:ea typeface="+mn-ea"/>
                <a:cs typeface="+mn-cs"/>
              </a:rPr>
              <a:t>Story / Talking Points: </a:t>
            </a:r>
            <a:r>
              <a:rPr lang="en-US" sz="1200" kern="1200" dirty="0">
                <a:solidFill>
                  <a:schemeClr val="tx1"/>
                </a:solidFill>
                <a:effectLst/>
                <a:latin typeface="+mn-lt"/>
                <a:ea typeface="+mn-ea"/>
                <a:cs typeface="+mn-cs"/>
              </a:rPr>
              <a:t>Position the advisor as a resource. Keep the tone helpful, not sales-focused. State that the team helps clients organize the pieces and make informed decisions.</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Invite a continued conversation.</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D776C096-7FE1-61AE-B21A-7D7142CA8356}"/>
              </a:ext>
            </a:extLst>
          </p:cNvPr>
          <p:cNvSpPr>
            <a:spLocks noGrp="1"/>
          </p:cNvSpPr>
          <p:nvPr>
            <p:ph type="sldNum" sz="quarter" idx="5"/>
          </p:nvPr>
        </p:nvSpPr>
        <p:spPr/>
        <p:txBody>
          <a:bodyPr/>
          <a:lstStyle/>
          <a:p>
            <a:fld id="{1DB7E736-435D-4FD8-8178-FDC57DBEC6A4}" type="slidenum">
              <a:rPr lang="en-US" smtClean="0"/>
              <a:t>82</a:t>
            </a:fld>
            <a:endParaRPr lang="en-US" dirty="0"/>
          </a:p>
        </p:txBody>
      </p:sp>
    </p:spTree>
    <p:extLst>
      <p:ext uri="{BB962C8B-B14F-4D97-AF65-F5344CB8AC3E}">
        <p14:creationId xmlns:p14="http://schemas.microsoft.com/office/powerpoint/2010/main" val="3424297862"/>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CCFBD1-FF1C-09DC-F7C5-468925F0C9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6A42B8-F154-F98E-944A-2B16E760F7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F9BCE5-6396-FCB5-C41C-88FB60041841}"/>
              </a:ext>
            </a:extLst>
          </p:cNvPr>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Your company’s contact information.</a:t>
            </a:r>
          </a:p>
          <a:p>
            <a:r>
              <a:rPr lang="en-US" sz="1200" b="1" kern="1200" dirty="0">
                <a:solidFill>
                  <a:schemeClr val="tx1"/>
                </a:solidFill>
                <a:effectLst/>
                <a:latin typeface="+mn-lt"/>
                <a:ea typeface="+mn-ea"/>
                <a:cs typeface="+mn-cs"/>
              </a:rPr>
              <a:t>Story / Talking Points: </a:t>
            </a:r>
            <a:r>
              <a:rPr lang="en-US" sz="1200" kern="1200" dirty="0">
                <a:solidFill>
                  <a:schemeClr val="tx1"/>
                </a:solidFill>
                <a:effectLst/>
                <a:latin typeface="+mn-lt"/>
                <a:ea typeface="+mn-ea"/>
                <a:cs typeface="+mn-cs"/>
              </a:rPr>
              <a:t>Present the contact information clearly. Tell attendees that the next step is simply a conversation to review their situation and identify potential gaps.</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Introduce the complimentary written plan.</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47CDE7F9-8852-EB76-E7BE-AB849A018B8C}"/>
              </a:ext>
            </a:extLst>
          </p:cNvPr>
          <p:cNvSpPr>
            <a:spLocks noGrp="1"/>
          </p:cNvSpPr>
          <p:nvPr>
            <p:ph type="sldNum" sz="quarter" idx="5"/>
          </p:nvPr>
        </p:nvSpPr>
        <p:spPr/>
        <p:txBody>
          <a:bodyPr/>
          <a:lstStyle/>
          <a:p>
            <a:fld id="{1DB7E736-435D-4FD8-8178-FDC57DBEC6A4}" type="slidenum">
              <a:rPr lang="en-US" smtClean="0"/>
              <a:t>83</a:t>
            </a:fld>
            <a:endParaRPr lang="en-US" dirty="0"/>
          </a:p>
        </p:txBody>
      </p:sp>
    </p:spTree>
    <p:extLst>
      <p:ext uri="{BB962C8B-B14F-4D97-AF65-F5344CB8AC3E}">
        <p14:creationId xmlns:p14="http://schemas.microsoft.com/office/powerpoint/2010/main" val="1048803704"/>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Story / Talking Points: </a:t>
            </a:r>
            <a:r>
              <a:rPr lang="en-US" sz="1200" kern="1200" dirty="0">
                <a:solidFill>
                  <a:schemeClr val="tx1"/>
                </a:solidFill>
                <a:effectLst/>
                <a:latin typeface="+mn-lt"/>
                <a:ea typeface="+mn-ea"/>
                <a:cs typeface="+mn-cs"/>
              </a:rPr>
              <a:t>Explain what the complimentary written financial plan or review may include: income, Social Security, tax considerations, risk, estate planning, and action steps.</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Use the next slide to personalize the value.</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DB7E736-435D-4FD8-8178-FDC57DBEC6A4}" type="slidenum">
              <a:rPr lang="en-US" smtClean="0"/>
              <a:t>84</a:t>
            </a:fld>
            <a:endParaRPr lang="en-US" dirty="0"/>
          </a:p>
        </p:txBody>
      </p:sp>
    </p:spTree>
    <p:extLst>
      <p:ext uri="{BB962C8B-B14F-4D97-AF65-F5344CB8AC3E}">
        <p14:creationId xmlns:p14="http://schemas.microsoft.com/office/powerpoint/2010/main" val="3594052172"/>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35FBEF-4DDD-D2EB-FB9D-9EB2C35B3D6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B614DA-C8C7-074B-E348-845AB2EB0A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05C0B3E-27D5-3ACF-B0A0-7404980CCF4F}"/>
              </a:ext>
            </a:extLst>
          </p:cNvPr>
          <p:cNvSpPr>
            <a:spLocks noGrp="1"/>
          </p:cNvSpPr>
          <p:nvPr>
            <p:ph type="body" idx="1"/>
          </p:nvPr>
        </p:nvSpPr>
        <p:spPr/>
        <p:txBody>
          <a:bodyPr/>
          <a:lstStyle/>
          <a:p>
            <a:r>
              <a:rPr lang="en-US" sz="1200" b="1" kern="1200" dirty="0">
                <a:solidFill>
                  <a:schemeClr val="tx1"/>
                </a:solidFill>
                <a:effectLst/>
                <a:latin typeface="+mn-lt"/>
                <a:ea typeface="+mn-ea"/>
                <a:cs typeface="+mn-cs"/>
              </a:rPr>
              <a:t>Story / Talking Points: </a:t>
            </a:r>
            <a:r>
              <a:rPr lang="en-US" sz="1200" kern="1200" dirty="0">
                <a:solidFill>
                  <a:schemeClr val="tx1"/>
                </a:solidFill>
                <a:effectLst/>
                <a:latin typeface="+mn-lt"/>
                <a:ea typeface="+mn-ea"/>
                <a:cs typeface="+mn-cs"/>
              </a:rPr>
              <a:t>Use this line to show empathy. If it matters to the client, it matters to the advisor. Retirement planning is personal because it connects to family, independence, lifestyle, and peace of mind.</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Now reinforce advisor experience.</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51AB9BD7-3408-8CE3-5E03-22B6091BBDC2}"/>
              </a:ext>
            </a:extLst>
          </p:cNvPr>
          <p:cNvSpPr>
            <a:spLocks noGrp="1"/>
          </p:cNvSpPr>
          <p:nvPr>
            <p:ph type="sldNum" sz="quarter" idx="5"/>
          </p:nvPr>
        </p:nvSpPr>
        <p:spPr/>
        <p:txBody>
          <a:bodyPr/>
          <a:lstStyle/>
          <a:p>
            <a:fld id="{1DB7E736-435D-4FD8-8178-FDC57DBEC6A4}" type="slidenum">
              <a:rPr lang="en-US" smtClean="0"/>
              <a:t>85</a:t>
            </a:fld>
            <a:endParaRPr lang="en-US" dirty="0"/>
          </a:p>
        </p:txBody>
      </p:sp>
    </p:spTree>
    <p:extLst>
      <p:ext uri="{BB962C8B-B14F-4D97-AF65-F5344CB8AC3E}">
        <p14:creationId xmlns:p14="http://schemas.microsoft.com/office/powerpoint/2010/main" val="4110483086"/>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FB4F76-8E74-E412-631E-75B3BBCD69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4E7AB1-4588-7707-FDB5-1FC1937CCAB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08C96C-8E72-8F11-D084-A70E92FEF51F}"/>
              </a:ext>
            </a:extLst>
          </p:cNvPr>
          <p:cNvSpPr>
            <a:spLocks noGrp="1"/>
          </p:cNvSpPr>
          <p:nvPr>
            <p:ph type="body" idx="1"/>
          </p:nvPr>
        </p:nvSpPr>
        <p:spPr/>
        <p:txBody>
          <a:bodyPr/>
          <a:lstStyle/>
          <a:p>
            <a:r>
              <a:rPr lang="en-US" sz="1200" b="1" kern="1200" dirty="0">
                <a:solidFill>
                  <a:schemeClr val="tx1"/>
                </a:solidFill>
                <a:effectLst/>
                <a:latin typeface="+mn-lt"/>
                <a:ea typeface="+mn-ea"/>
                <a:cs typeface="+mn-cs"/>
              </a:rPr>
              <a:t>Story / Talking Points: </a:t>
            </a:r>
            <a:r>
              <a:rPr lang="en-US" sz="1200" kern="1200" dirty="0">
                <a:solidFill>
                  <a:schemeClr val="tx1"/>
                </a:solidFill>
                <a:effectLst/>
                <a:latin typeface="+mn-lt"/>
                <a:ea typeface="+mn-ea"/>
                <a:cs typeface="+mn-cs"/>
              </a:rPr>
              <a:t>Acknowledge that many topics may feel new to attendees. Reassure them that these are familiar planning conversations for the advisor and the team.</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Move into fiduciary positioning.</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DD1193FE-8DD5-23AF-542F-CE8EBE11E992}"/>
              </a:ext>
            </a:extLst>
          </p:cNvPr>
          <p:cNvSpPr>
            <a:spLocks noGrp="1"/>
          </p:cNvSpPr>
          <p:nvPr>
            <p:ph type="sldNum" sz="quarter" idx="5"/>
          </p:nvPr>
        </p:nvSpPr>
        <p:spPr/>
        <p:txBody>
          <a:bodyPr/>
          <a:lstStyle/>
          <a:p>
            <a:fld id="{1DB7E736-435D-4FD8-8178-FDC57DBEC6A4}" type="slidenum">
              <a:rPr lang="en-US" smtClean="0"/>
              <a:t>86</a:t>
            </a:fld>
            <a:endParaRPr lang="en-US" dirty="0"/>
          </a:p>
        </p:txBody>
      </p:sp>
    </p:spTree>
    <p:extLst>
      <p:ext uri="{BB962C8B-B14F-4D97-AF65-F5344CB8AC3E}">
        <p14:creationId xmlns:p14="http://schemas.microsoft.com/office/powerpoint/2010/main" val="2015810872"/>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E014A0-DE75-6179-F7BB-FA0A5C6950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22F709-1D69-E35B-7F23-9EA78B5420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0514CE-6072-737A-C5CE-5B5C3914DDBC}"/>
              </a:ext>
            </a:extLst>
          </p:cNvPr>
          <p:cNvSpPr>
            <a:spLocks noGrp="1"/>
          </p:cNvSpPr>
          <p:nvPr>
            <p:ph type="body" idx="1"/>
          </p:nvPr>
        </p:nvSpPr>
        <p:spPr/>
        <p:txBody>
          <a:bodyPr/>
          <a:lstStyle/>
          <a:p>
            <a:r>
              <a:rPr lang="en-US" sz="1200" b="1" kern="1200" dirty="0">
                <a:solidFill>
                  <a:schemeClr val="tx1"/>
                </a:solidFill>
                <a:effectLst/>
                <a:latin typeface="+mn-lt"/>
                <a:ea typeface="+mn-ea"/>
                <a:cs typeface="+mn-cs"/>
              </a:rPr>
              <a:t>Story / Talking Points: </a:t>
            </a:r>
            <a:r>
              <a:rPr lang="en-US" sz="1200" kern="1200" dirty="0">
                <a:solidFill>
                  <a:schemeClr val="tx1"/>
                </a:solidFill>
                <a:effectLst/>
                <a:latin typeface="+mn-lt"/>
                <a:ea typeface="+mn-ea"/>
                <a:cs typeface="+mn-cs"/>
              </a:rPr>
              <a:t>Explain the fiduciary standard in plain language: acting in the client’s best interest. Avoid overpromising. Use this to reinforce trust and responsibility.</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Invite them to benefit from experience and expertise.</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r>
              <a:rPr lang="en-US" sz="1200" b="1" kern="1200" dirty="0">
                <a:solidFill>
                  <a:schemeClr val="tx1"/>
                </a:solidFill>
                <a:effectLst/>
                <a:latin typeface="+mn-lt"/>
                <a:ea typeface="+mn-ea"/>
                <a:cs typeface="+mn-cs"/>
              </a:rPr>
              <a:t>Presenter Guidance (Do not read aloud, for reference only): </a:t>
            </a:r>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This slide is intended for use by licensed Investment Adviser Representatives (IARs) only. </a:t>
            </a:r>
          </a:p>
          <a:p>
            <a:pPr lvl="0"/>
            <a:r>
              <a:rPr lang="en-US" sz="1200" kern="1200" dirty="0">
                <a:solidFill>
                  <a:schemeClr val="tx1"/>
                </a:solidFill>
                <a:effectLst/>
                <a:latin typeface="+mn-lt"/>
                <a:ea typeface="+mn-ea"/>
                <a:cs typeface="+mn-cs"/>
              </a:rPr>
              <a:t>If you are an insurance-only agent and not licensed as an IAR, you should omit this slide from your presentation. </a:t>
            </a:r>
          </a:p>
          <a:p>
            <a:pPr lvl="0"/>
            <a:r>
              <a:rPr lang="en-US" sz="1200" kern="1200" dirty="0">
                <a:solidFill>
                  <a:schemeClr val="tx1"/>
                </a:solidFill>
                <a:effectLst/>
                <a:latin typeface="+mn-lt"/>
                <a:ea typeface="+mn-ea"/>
                <a:cs typeface="+mn-cs"/>
              </a:rPr>
              <a:t>If you are affiliated with a firm that has licensed Investment Adviser Representatives, this slide may be used with appropriate wording adjustments. </a:t>
            </a:r>
          </a:p>
          <a:p>
            <a:pPr lvl="0"/>
            <a:r>
              <a:rPr lang="en-US" sz="1200" kern="1200" dirty="0">
                <a:solidFill>
                  <a:schemeClr val="tx1"/>
                </a:solidFill>
                <a:effectLst/>
                <a:latin typeface="+mn-lt"/>
                <a:ea typeface="+mn-ea"/>
                <a:cs typeface="+mn-cs"/>
              </a:rPr>
              <a:t>Consider modifying the language from “I” to “at (company name)” if presenting on behalf of a firm that includes IARs.</a:t>
            </a:r>
          </a:p>
          <a:p>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E22501DA-5685-1F47-AD8C-300F8FE94DA0}"/>
              </a:ext>
            </a:extLst>
          </p:cNvPr>
          <p:cNvSpPr>
            <a:spLocks noGrp="1"/>
          </p:cNvSpPr>
          <p:nvPr>
            <p:ph type="sldNum" sz="quarter" idx="5"/>
          </p:nvPr>
        </p:nvSpPr>
        <p:spPr/>
        <p:txBody>
          <a:bodyPr/>
          <a:lstStyle/>
          <a:p>
            <a:fld id="{1DB7E736-435D-4FD8-8178-FDC57DBEC6A4}" type="slidenum">
              <a:rPr lang="en-US" smtClean="0"/>
              <a:t>87</a:t>
            </a:fld>
            <a:endParaRPr lang="en-US" dirty="0"/>
          </a:p>
        </p:txBody>
      </p:sp>
    </p:spTree>
    <p:extLst>
      <p:ext uri="{BB962C8B-B14F-4D97-AF65-F5344CB8AC3E}">
        <p14:creationId xmlns:p14="http://schemas.microsoft.com/office/powerpoint/2010/main" val="105325907"/>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EC7E07-EBF3-800B-DE68-60A5DB28DF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4C3753-F163-8EC6-F3B3-8AB15ED707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0662AD-209E-B156-7D0C-D5EC35D38906}"/>
              </a:ext>
            </a:extLst>
          </p:cNvPr>
          <p:cNvSpPr>
            <a:spLocks noGrp="1"/>
          </p:cNvSpPr>
          <p:nvPr>
            <p:ph type="body" idx="1"/>
          </p:nvPr>
        </p:nvSpPr>
        <p:spPr/>
        <p:txBody>
          <a:bodyPr/>
          <a:lstStyle/>
          <a:p>
            <a:r>
              <a:rPr lang="en-US" sz="1200" b="1" kern="1200" dirty="0">
                <a:solidFill>
                  <a:schemeClr val="tx1"/>
                </a:solidFill>
                <a:effectLst/>
                <a:latin typeface="+mn-lt"/>
                <a:ea typeface="+mn-ea"/>
                <a:cs typeface="+mn-cs"/>
              </a:rPr>
              <a:t>Story / Talking Points: </a:t>
            </a:r>
            <a:r>
              <a:rPr lang="en-US" sz="1200" kern="1200" dirty="0">
                <a:solidFill>
                  <a:schemeClr val="tx1"/>
                </a:solidFill>
                <a:effectLst/>
                <a:latin typeface="+mn-lt"/>
                <a:ea typeface="+mn-ea"/>
                <a:cs typeface="+mn-cs"/>
              </a:rPr>
              <a:t>Encourage attendees to take advantage of the education and planning resources available. This is the moment to move from information to action.</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Use the next facts to show why action is needed.</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1776E799-8719-27DC-6A13-5D99C004D62D}"/>
              </a:ext>
            </a:extLst>
          </p:cNvPr>
          <p:cNvSpPr>
            <a:spLocks noGrp="1"/>
          </p:cNvSpPr>
          <p:nvPr>
            <p:ph type="sldNum" sz="quarter" idx="5"/>
          </p:nvPr>
        </p:nvSpPr>
        <p:spPr/>
        <p:txBody>
          <a:bodyPr/>
          <a:lstStyle/>
          <a:p>
            <a:fld id="{1DB7E736-435D-4FD8-8178-FDC57DBEC6A4}" type="slidenum">
              <a:rPr lang="en-US" smtClean="0"/>
              <a:t>88</a:t>
            </a:fld>
            <a:endParaRPr lang="en-US" dirty="0"/>
          </a:p>
        </p:txBody>
      </p:sp>
    </p:spTree>
    <p:extLst>
      <p:ext uri="{BB962C8B-B14F-4D97-AF65-F5344CB8AC3E}">
        <p14:creationId xmlns:p14="http://schemas.microsoft.com/office/powerpoint/2010/main" val="173589097"/>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THE FACTS ABOUT WOMEN AND MONEY</a:t>
            </a:r>
          </a:p>
          <a:p>
            <a:r>
              <a:rPr lang="en-US" sz="1200" b="1" kern="1200" dirty="0">
                <a:solidFill>
                  <a:schemeClr val="tx1"/>
                </a:solidFill>
                <a:effectLst/>
                <a:latin typeface="+mn-lt"/>
                <a:ea typeface="+mn-ea"/>
                <a:cs typeface="+mn-cs"/>
              </a:rPr>
              <a:t>Story / Talking Points: </a:t>
            </a:r>
            <a:r>
              <a:rPr lang="en-US" sz="1200" kern="1200" dirty="0">
                <a:solidFill>
                  <a:schemeClr val="tx1"/>
                </a:solidFill>
                <a:effectLst/>
                <a:latin typeface="+mn-lt"/>
                <a:ea typeface="+mn-ea"/>
                <a:cs typeface="+mn-cs"/>
              </a:rPr>
              <a:t>Highlight that only 32% of women use a professional financial advisor. Position this as an opportunity to gain guidance and avoid trying to navigate retirement decisions alone.</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Now show the written-plan gap.</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89</a:t>
            </a:fld>
            <a:endParaRPr lang="en-US"/>
          </a:p>
        </p:txBody>
      </p:sp>
    </p:spTree>
    <p:extLst>
      <p:ext uri="{BB962C8B-B14F-4D97-AF65-F5344CB8AC3E}">
        <p14:creationId xmlns:p14="http://schemas.microsoft.com/office/powerpoint/2010/main" val="1705438189"/>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THE FACTS ABOUT WOMEN AND MONEY</a:t>
            </a:r>
          </a:p>
          <a:p>
            <a:r>
              <a:rPr lang="en-US" sz="1200" b="1" kern="1200" dirty="0">
                <a:solidFill>
                  <a:schemeClr val="tx1"/>
                </a:solidFill>
                <a:effectLst/>
                <a:latin typeface="+mn-lt"/>
                <a:ea typeface="+mn-ea"/>
                <a:cs typeface="+mn-cs"/>
              </a:rPr>
              <a:t>Story / Talking Points: </a:t>
            </a:r>
            <a:r>
              <a:rPr lang="en-US" sz="1200" kern="1200" dirty="0">
                <a:solidFill>
                  <a:schemeClr val="tx1"/>
                </a:solidFill>
                <a:effectLst/>
                <a:latin typeface="+mn-lt"/>
                <a:ea typeface="+mn-ea"/>
                <a:cs typeface="+mn-cs"/>
              </a:rPr>
              <a:t>Explain that only one in four women have a written retirement strategy. Stress that a written plan helps turn uncertainty into specific action steps.</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Now provide the concrete next steps.</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90</a:t>
            </a:fld>
            <a:endParaRPr lang="en-US"/>
          </a:p>
        </p:txBody>
      </p:sp>
    </p:spTree>
    <p:extLst>
      <p:ext uri="{BB962C8B-B14F-4D97-AF65-F5344CB8AC3E}">
        <p14:creationId xmlns:p14="http://schemas.microsoft.com/office/powerpoint/2010/main" val="3742703302"/>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On-slide reference: </a:t>
            </a:r>
            <a:r>
              <a:rPr lang="en-US" sz="1200" kern="1200" dirty="0">
                <a:solidFill>
                  <a:schemeClr val="tx1"/>
                </a:solidFill>
                <a:effectLst/>
                <a:latin typeface="+mn-lt"/>
                <a:ea typeface="+mn-ea"/>
                <a:cs typeface="+mn-cs"/>
              </a:rPr>
              <a:t>Schedule your complimentary review Get your Customized Social Security Report Get your Tax-Efficient Plan Get a comprehensive Retirement Income Plan review</a:t>
            </a:r>
          </a:p>
          <a:p>
            <a:r>
              <a:rPr lang="en-US" sz="1200" b="1" kern="1200" dirty="0">
                <a:solidFill>
                  <a:schemeClr val="tx1"/>
                </a:solidFill>
                <a:effectLst/>
                <a:latin typeface="+mn-lt"/>
                <a:ea typeface="+mn-ea"/>
                <a:cs typeface="+mn-cs"/>
              </a:rPr>
              <a:t>Story / Talking Points: </a:t>
            </a:r>
            <a:r>
              <a:rPr lang="en-US" sz="1200" kern="1200" dirty="0">
                <a:solidFill>
                  <a:schemeClr val="tx1"/>
                </a:solidFill>
                <a:effectLst/>
                <a:latin typeface="+mn-lt"/>
                <a:ea typeface="+mn-ea"/>
                <a:cs typeface="+mn-cs"/>
              </a:rPr>
              <a:t>Walk through the next steps: schedule a complimentary review, get a Social Security report, evaluate tax efficiency, and review the retirement income plan. Keep the call to action simple and direct.</a:t>
            </a:r>
          </a:p>
          <a:p>
            <a:r>
              <a:rPr lang="en-US" sz="1200" b="1" kern="1200" dirty="0">
                <a:solidFill>
                  <a:schemeClr val="tx1"/>
                </a:solidFill>
                <a:effectLst/>
                <a:latin typeface="+mn-lt"/>
                <a:ea typeface="+mn-ea"/>
                <a:cs typeface="+mn-cs"/>
              </a:rPr>
              <a:t>Transition: </a:t>
            </a:r>
            <a:r>
              <a:rPr lang="en-US" sz="1200" kern="1200" dirty="0">
                <a:solidFill>
                  <a:schemeClr val="tx1"/>
                </a:solidFill>
                <a:effectLst/>
                <a:latin typeface="+mn-lt"/>
                <a:ea typeface="+mn-ea"/>
                <a:cs typeface="+mn-cs"/>
              </a:rPr>
              <a:t>Now show the firm information.</a:t>
            </a:r>
          </a:p>
          <a:p>
            <a:r>
              <a:rPr lang="en-US" sz="1200" b="1" kern="1200" dirty="0">
                <a:solidFill>
                  <a:schemeClr val="tx1"/>
                </a:solidFill>
                <a:effectLst/>
                <a:latin typeface="+mn-lt"/>
                <a:ea typeface="+mn-ea"/>
                <a:cs typeface="+mn-cs"/>
              </a:rPr>
              <a:t>Advisor Tip: </a:t>
            </a:r>
            <a:r>
              <a:rPr lang="en-US" sz="1200" kern="1200" dirty="0">
                <a:solidFill>
                  <a:schemeClr val="tx1"/>
                </a:solidFill>
                <a:effectLst/>
                <a:latin typeface="+mn-lt"/>
                <a:ea typeface="+mn-ea"/>
                <a:cs typeface="+mn-cs"/>
              </a:rPr>
              <a:t>Keep the tone conversational. Do not read the slide word for word. Use the visual as support for the story you are telling.</a:t>
            </a:r>
          </a:p>
          <a:p>
            <a:endParaRPr lang="en-US" dirty="0"/>
          </a:p>
        </p:txBody>
      </p:sp>
      <p:sp>
        <p:nvSpPr>
          <p:cNvPr id="4" name="Slide Number Placeholder 3"/>
          <p:cNvSpPr>
            <a:spLocks noGrp="1"/>
          </p:cNvSpPr>
          <p:nvPr>
            <p:ph type="sldNum" sz="quarter" idx="5"/>
          </p:nvPr>
        </p:nvSpPr>
        <p:spPr/>
        <p:txBody>
          <a:bodyPr/>
          <a:lstStyle/>
          <a:p>
            <a:fld id="{5F401519-D7BC-EA4D-86B0-E293E5091131}" type="slidenum">
              <a:rPr lang="en-US" smtClean="0"/>
              <a:t>91</a:t>
            </a:fld>
            <a:endParaRPr lang="en-US"/>
          </a:p>
        </p:txBody>
      </p:sp>
    </p:spTree>
    <p:extLst>
      <p:ext uri="{BB962C8B-B14F-4D97-AF65-F5344CB8AC3E}">
        <p14:creationId xmlns:p14="http://schemas.microsoft.com/office/powerpoint/2010/main" val="3903031935"/>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5FC1D1-B28F-EA0F-21DA-C2D832A0C8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538CFB-4686-03B3-1FA3-9E1737D93E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701E7D-E3BE-F6DD-E118-838BF176F778}"/>
              </a:ext>
            </a:extLst>
          </p:cNvPr>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B8BE8F98-88C7-14CE-397F-BB68389EDBFA}"/>
              </a:ext>
            </a:extLst>
          </p:cNvPr>
          <p:cNvSpPr>
            <a:spLocks noGrp="1"/>
          </p:cNvSpPr>
          <p:nvPr>
            <p:ph type="sldNum" sz="quarter" idx="5"/>
          </p:nvPr>
        </p:nvSpPr>
        <p:spPr/>
        <p:txBody>
          <a:bodyPr/>
          <a:lstStyle/>
          <a:p>
            <a:fld id="{1DB7E736-435D-4FD8-8178-FDC57DBEC6A4}" type="slidenum">
              <a:rPr lang="en-US" smtClean="0"/>
              <a:t>92</a:t>
            </a:fld>
            <a:endParaRPr lang="en-US" dirty="0"/>
          </a:p>
        </p:txBody>
      </p:sp>
    </p:spTree>
    <p:extLst>
      <p:ext uri="{BB962C8B-B14F-4D97-AF65-F5344CB8AC3E}">
        <p14:creationId xmlns:p14="http://schemas.microsoft.com/office/powerpoint/2010/main" val="29981541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326326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0BBF7-6413-5963-0962-32912141BAE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DE8376F-AC7D-58A6-AC14-239A760A84C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99285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91817-60AD-448D-4AB2-1B658A5AB53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BE58898-BA05-756A-9403-8EF14E7EED6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9325393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D9A7D-8150-E30E-C3DC-59D0A169E16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1D42F9D-D767-27A9-1DAA-7275C34D95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1656DFF-D7F5-3FA0-B3FF-290E0E21ABD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82494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D5578-D056-9D84-157F-0A614A3DFE8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E976DFEE-33D8-7BD6-6529-B02EBC09DC1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958A2F-1560-10B8-5D95-496B9A81050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6965701-C3FF-1A1C-3E6E-16DB0811AC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24951C6-9213-FCAC-3C8B-2C9DB93DC5A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913505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0E87A-6829-208D-6A8E-37FE1BDCA14D}"/>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191047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8822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0445A-E395-3A61-6EE0-E4667E7F7CB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7871AD7-2292-15DA-23A5-9D7CA26435F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55D9819-999B-7B25-180F-493690250A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5881545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C2EBF-7054-82AB-3A2C-79EC7712C6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7376EE5-93B8-C4DB-A82C-4893D479557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20E6367-718A-05BE-C009-6A46006116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0529897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19DBE-721F-92A5-DC4D-54D696C0AB5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1F82134-0C98-353F-BAA3-EF5303F35C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DA798A5-6A38-AC2E-DDE3-136463908C6D}"/>
              </a:ext>
            </a:extLst>
          </p:cNvPr>
          <p:cNvSpPr>
            <a:spLocks noGrp="1"/>
          </p:cNvSpPr>
          <p:nvPr>
            <p:ph type="dt" sz="half" idx="10"/>
          </p:nvPr>
        </p:nvSpPr>
        <p:spPr>
          <a:xfrm>
            <a:off x="838200" y="6356350"/>
            <a:ext cx="2743200" cy="365125"/>
          </a:xfrm>
          <a:prstGeom prst="rect">
            <a:avLst/>
          </a:prstGeom>
        </p:spPr>
        <p:txBody>
          <a:bodyPr/>
          <a:lstStyle/>
          <a:p>
            <a:fld id="{05D7CE0A-1590-CF45-AC1F-E9517D08EA14}" type="datetimeFigureOut">
              <a:rPr lang="en-US" smtClean="0"/>
              <a:t>6/9/26</a:t>
            </a:fld>
            <a:endParaRPr lang="en-US"/>
          </a:p>
        </p:txBody>
      </p:sp>
      <p:sp>
        <p:nvSpPr>
          <p:cNvPr id="5" name="Footer Placeholder 4">
            <a:extLst>
              <a:ext uri="{FF2B5EF4-FFF2-40B4-BE49-F238E27FC236}">
                <a16:creationId xmlns:a16="http://schemas.microsoft.com/office/drawing/2014/main" id="{3E989D91-388B-1B7A-520E-ECEF1EC377F3}"/>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747194C-C0AD-17D0-B542-672815B8E53C}"/>
              </a:ext>
            </a:extLst>
          </p:cNvPr>
          <p:cNvSpPr>
            <a:spLocks noGrp="1"/>
          </p:cNvSpPr>
          <p:nvPr>
            <p:ph type="sldNum" sz="quarter" idx="12"/>
          </p:nvPr>
        </p:nvSpPr>
        <p:spPr>
          <a:xfrm>
            <a:off x="8610600" y="6356350"/>
            <a:ext cx="2743200" cy="365125"/>
          </a:xfrm>
          <a:prstGeom prst="rect">
            <a:avLst/>
          </a:prstGeom>
        </p:spPr>
        <p:txBody>
          <a:bodyPr/>
          <a:lstStyle/>
          <a:p>
            <a:fld id="{C9738EBA-BF77-E740-9DA6-900D7ACD8D7E}" type="slidenum">
              <a:rPr lang="en-US" smtClean="0"/>
              <a:t>‹#›</a:t>
            </a:fld>
            <a:endParaRPr lang="en-US"/>
          </a:p>
        </p:txBody>
      </p:sp>
    </p:spTree>
    <p:extLst>
      <p:ext uri="{BB962C8B-B14F-4D97-AF65-F5344CB8AC3E}">
        <p14:creationId xmlns:p14="http://schemas.microsoft.com/office/powerpoint/2010/main" val="28860113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ACA432E-F39D-756C-FF6E-4AD45BDECCE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C41419A-E5CD-60C1-2EAE-FBA3B18608A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3C5738-2F02-31BC-DD98-A0E82AE7F64F}"/>
              </a:ext>
            </a:extLst>
          </p:cNvPr>
          <p:cNvSpPr>
            <a:spLocks noGrp="1"/>
          </p:cNvSpPr>
          <p:nvPr>
            <p:ph type="dt" sz="half" idx="10"/>
          </p:nvPr>
        </p:nvSpPr>
        <p:spPr>
          <a:xfrm>
            <a:off x="838200" y="6356350"/>
            <a:ext cx="2743200" cy="365125"/>
          </a:xfrm>
          <a:prstGeom prst="rect">
            <a:avLst/>
          </a:prstGeom>
        </p:spPr>
        <p:txBody>
          <a:bodyPr/>
          <a:lstStyle/>
          <a:p>
            <a:fld id="{05D7CE0A-1590-CF45-AC1F-E9517D08EA14}" type="datetimeFigureOut">
              <a:rPr lang="en-US" smtClean="0"/>
              <a:t>6/9/26</a:t>
            </a:fld>
            <a:endParaRPr lang="en-US"/>
          </a:p>
        </p:txBody>
      </p:sp>
      <p:sp>
        <p:nvSpPr>
          <p:cNvPr id="5" name="Footer Placeholder 4">
            <a:extLst>
              <a:ext uri="{FF2B5EF4-FFF2-40B4-BE49-F238E27FC236}">
                <a16:creationId xmlns:a16="http://schemas.microsoft.com/office/drawing/2014/main" id="{FD13B70A-238C-7FED-E7DF-598B1ABC9C3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B1CD832-78F5-6925-D86A-6F2146DBED73}"/>
              </a:ext>
            </a:extLst>
          </p:cNvPr>
          <p:cNvSpPr>
            <a:spLocks noGrp="1"/>
          </p:cNvSpPr>
          <p:nvPr>
            <p:ph type="sldNum" sz="quarter" idx="12"/>
          </p:nvPr>
        </p:nvSpPr>
        <p:spPr>
          <a:xfrm>
            <a:off x="8610600" y="6356350"/>
            <a:ext cx="2743200" cy="365125"/>
          </a:xfrm>
          <a:prstGeom prst="rect">
            <a:avLst/>
          </a:prstGeom>
        </p:spPr>
        <p:txBody>
          <a:bodyPr/>
          <a:lstStyle/>
          <a:p>
            <a:fld id="{C9738EBA-BF77-E740-9DA6-900D7ACD8D7E}" type="slidenum">
              <a:rPr lang="en-US" smtClean="0"/>
              <a:t>‹#›</a:t>
            </a:fld>
            <a:endParaRPr lang="en-US"/>
          </a:p>
        </p:txBody>
      </p:sp>
    </p:spTree>
    <p:extLst>
      <p:ext uri="{BB962C8B-B14F-4D97-AF65-F5344CB8AC3E}">
        <p14:creationId xmlns:p14="http://schemas.microsoft.com/office/powerpoint/2010/main" val="14200464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1944345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AA817-890A-044B-63A8-5A46928A451C}"/>
              </a:ext>
            </a:extLst>
          </p:cNvPr>
          <p:cNvSpPr>
            <a:spLocks noGrp="1"/>
          </p:cNvSpPr>
          <p:nvPr>
            <p:ph type="title"/>
          </p:nvPr>
        </p:nvSpPr>
        <p:spPr/>
        <p:txBody>
          <a:bodyPr/>
          <a:lstStyle/>
          <a:p>
            <a:r>
              <a:rPr lang="en-US"/>
              <a:t>Click to edit Master title style</a:t>
            </a:r>
          </a:p>
        </p:txBody>
      </p:sp>
      <p:sp>
        <p:nvSpPr>
          <p:cNvPr id="3" name="Rectangle 2">
            <a:extLst>
              <a:ext uri="{FF2B5EF4-FFF2-40B4-BE49-F238E27FC236}">
                <a16:creationId xmlns:a16="http://schemas.microsoft.com/office/drawing/2014/main" id="{45F8806D-2CA3-EF7E-2C5B-228589C42BEE}"/>
              </a:ext>
            </a:extLst>
          </p:cNvPr>
          <p:cNvSpPr/>
          <p:nvPr userDrawn="1"/>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890558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912A3-B6B6-9EAB-6DCD-84F119A6A7D5}"/>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7F0DB17-34F4-C49E-AC8C-24EE0C4E35E2}"/>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51434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0B46E-CF3D-B6EB-B5CB-8B9090D42B00}"/>
              </a:ext>
            </a:extLst>
          </p:cNvPr>
          <p:cNvSpPr>
            <a:spLocks noGrp="1"/>
          </p:cNvSpPr>
          <p:nvPr>
            <p:ph type="title" hasCustomPrompt="1"/>
          </p:nvPr>
        </p:nvSpPr>
        <p:spPr/>
        <p:txBody>
          <a:bodyPr/>
          <a:lstStyle>
            <a:lvl1pPr>
              <a:defRPr b="1" i="0">
                <a:latin typeface="Arial Nova Cond" panose="020F0502020204030204" pitchFamily="34" charset="0"/>
                <a:ea typeface="Roboto Condensed" panose="02000000000000000000" pitchFamily="2" charset="0"/>
                <a:cs typeface="Arial Nova Cond" panose="020F0502020204030204" pitchFamily="34" charset="0"/>
              </a:defRPr>
            </a:lvl1pPr>
          </a:lstStyle>
          <a:p>
            <a:r>
              <a:rPr lang="en-US" dirty="0"/>
              <a:t>CLICK TO EDIT MASTER </a:t>
            </a:r>
            <a:br>
              <a:rPr lang="en-US" dirty="0"/>
            </a:br>
            <a:r>
              <a:rPr lang="en-US" dirty="0"/>
              <a:t>TITLE STYLE</a:t>
            </a:r>
          </a:p>
        </p:txBody>
      </p:sp>
      <p:sp>
        <p:nvSpPr>
          <p:cNvPr id="3" name="Content Placeholder 2">
            <a:extLst>
              <a:ext uri="{FF2B5EF4-FFF2-40B4-BE49-F238E27FC236}">
                <a16:creationId xmlns:a16="http://schemas.microsoft.com/office/drawing/2014/main" id="{EB35F73C-FC97-B312-A647-8B409E3FF5C8}"/>
              </a:ext>
            </a:extLst>
          </p:cNvPr>
          <p:cNvSpPr>
            <a:spLocks noGrp="1"/>
          </p:cNvSpPr>
          <p:nvPr>
            <p:ph idx="1"/>
          </p:nvPr>
        </p:nvSpPr>
        <p:spPr>
          <a:xfrm>
            <a:off x="838200" y="1825625"/>
            <a:ext cx="5257800" cy="3619211"/>
          </a:xfrm>
        </p:spPr>
        <p:txBody>
          <a:bodyPr/>
          <a:lstStyle>
            <a:lvl1pPr>
              <a:defRPr>
                <a:latin typeface="Arial" panose="020B0604020202020204" pitchFamily="34" charset="0"/>
                <a:ea typeface="Roboto Medium" panose="02000000000000000000" pitchFamily="2" charset="0"/>
                <a:cs typeface="Arial" panose="020B0604020202020204" pitchFamily="34" charset="0"/>
              </a:defRPr>
            </a:lvl1pPr>
            <a:lvl2pPr>
              <a:defRPr>
                <a:latin typeface="Arial" panose="020B0604020202020204" pitchFamily="34" charset="0"/>
                <a:ea typeface="Roboto Medium" panose="02000000000000000000" pitchFamily="2" charset="0"/>
                <a:cs typeface="Arial" panose="020B0604020202020204" pitchFamily="34" charset="0"/>
              </a:defRPr>
            </a:lvl2pPr>
            <a:lvl3pPr>
              <a:defRPr>
                <a:latin typeface="Arial" panose="020B0604020202020204" pitchFamily="34" charset="0"/>
                <a:ea typeface="Roboto Medium" panose="02000000000000000000" pitchFamily="2" charset="0"/>
                <a:cs typeface="Arial" panose="020B0604020202020204" pitchFamily="34" charset="0"/>
              </a:defRPr>
            </a:lvl3pPr>
            <a:lvl4pPr>
              <a:defRPr>
                <a:latin typeface="Arial" panose="020B0604020202020204" pitchFamily="34" charset="0"/>
                <a:ea typeface="Roboto Medium" panose="02000000000000000000" pitchFamily="2" charset="0"/>
                <a:cs typeface="Arial" panose="020B0604020202020204" pitchFamily="34" charset="0"/>
              </a:defRPr>
            </a:lvl4pPr>
            <a:lvl5pPr>
              <a:defRPr>
                <a:latin typeface="Arial" panose="020B0604020202020204" pitchFamily="34" charset="0"/>
                <a:ea typeface="Roboto Medium" panose="02000000000000000000" pitchFamily="2"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extBox 6">
            <a:extLst>
              <a:ext uri="{FF2B5EF4-FFF2-40B4-BE49-F238E27FC236}">
                <a16:creationId xmlns:a16="http://schemas.microsoft.com/office/drawing/2014/main" id="{91AEDB09-BC82-AC23-BF2E-7E05657E39F3}"/>
              </a:ext>
            </a:extLst>
          </p:cNvPr>
          <p:cNvSpPr txBox="1"/>
          <p:nvPr userDrawn="1"/>
        </p:nvSpPr>
        <p:spPr>
          <a:xfrm>
            <a:off x="3145666" y="6562872"/>
            <a:ext cx="8209722" cy="230832"/>
          </a:xfrm>
          <a:prstGeom prst="rect">
            <a:avLst/>
          </a:prstGeom>
          <a:noFill/>
        </p:spPr>
        <p:txBody>
          <a:bodyPr wrap="square" rtlCol="0">
            <a:spAutoFit/>
          </a:bodyPr>
          <a:lstStyle/>
          <a:p>
            <a:pPr algn="r"/>
            <a:r>
              <a:rPr lang="en-US" sz="900" b="0" i="0" dirty="0">
                <a:solidFill>
                  <a:srgbClr val="FFFFFF"/>
                </a:solidFill>
                <a:effectLst/>
                <a:latin typeface="Arial Nova Cond" panose="020F0502020204030204" pitchFamily="34" charset="0"/>
                <a:ea typeface="Roboto Condensed" panose="02000000000000000000" pitchFamily="2" charset="0"/>
                <a:cs typeface="Arial Nova Cond" panose="020F0502020204030204" pitchFamily="34" charset="0"/>
              </a:rPr>
              <a:t>Investment advisory services offered through Foundations Investment Advisors, LLC, an SEC registered investment adviser. </a:t>
            </a:r>
            <a:endParaRPr lang="en-US" sz="900" b="0" i="0" dirty="0">
              <a:latin typeface="Arial Nova Cond" panose="020F0502020204030204" pitchFamily="34" charset="0"/>
              <a:ea typeface="Roboto Condensed" panose="02000000000000000000" pitchFamily="2" charset="0"/>
              <a:cs typeface="Arial Nova Cond" panose="020F0502020204030204" pitchFamily="34" charset="0"/>
            </a:endParaRPr>
          </a:p>
        </p:txBody>
      </p:sp>
      <p:sp>
        <p:nvSpPr>
          <p:cNvPr id="8" name="TextBox 7">
            <a:extLst>
              <a:ext uri="{FF2B5EF4-FFF2-40B4-BE49-F238E27FC236}">
                <a16:creationId xmlns:a16="http://schemas.microsoft.com/office/drawing/2014/main" id="{6DF8A4C1-14E4-0D5F-E6C8-6C3682AA8194}"/>
              </a:ext>
            </a:extLst>
          </p:cNvPr>
          <p:cNvSpPr txBox="1"/>
          <p:nvPr userDrawn="1"/>
        </p:nvSpPr>
        <p:spPr>
          <a:xfrm>
            <a:off x="6454173" y="5975356"/>
            <a:ext cx="3015049" cy="523220"/>
          </a:xfrm>
          <a:prstGeom prst="rect">
            <a:avLst/>
          </a:prstGeom>
          <a:noFill/>
        </p:spPr>
        <p:txBody>
          <a:bodyPr wrap="square" rtlCol="0">
            <a:spAutoFit/>
          </a:bodyPr>
          <a:lstStyle/>
          <a:p>
            <a:pPr algn="r"/>
            <a:r>
              <a:rPr lang="en-US" sz="1400" dirty="0">
                <a:solidFill>
                  <a:schemeClr val="bg1"/>
                </a:solidFill>
                <a:latin typeface="Arial" panose="020B0604020202020204" pitchFamily="34" charset="0"/>
                <a:ea typeface="Roboto Medium" panose="02000000000000000000" pitchFamily="2" charset="0"/>
                <a:cs typeface="Arial" panose="020B0604020202020204" pitchFamily="34" charset="0"/>
              </a:rPr>
              <a:t>309.291.0491</a:t>
            </a:r>
          </a:p>
          <a:p>
            <a:pPr algn="r"/>
            <a:r>
              <a:rPr lang="en-US" sz="1400" dirty="0">
                <a:solidFill>
                  <a:schemeClr val="bg1"/>
                </a:solidFill>
                <a:latin typeface="Arial" panose="020B0604020202020204" pitchFamily="34" charset="0"/>
                <a:ea typeface="Roboto Medium" panose="02000000000000000000" pitchFamily="2" charset="0"/>
                <a:cs typeface="Arial" panose="020B0604020202020204" pitchFamily="34" charset="0"/>
              </a:rPr>
              <a:t>www.thewhisleragency.com</a:t>
            </a:r>
          </a:p>
        </p:txBody>
      </p:sp>
      <p:cxnSp>
        <p:nvCxnSpPr>
          <p:cNvPr id="9" name="Straight Connector 8">
            <a:extLst>
              <a:ext uri="{FF2B5EF4-FFF2-40B4-BE49-F238E27FC236}">
                <a16:creationId xmlns:a16="http://schemas.microsoft.com/office/drawing/2014/main" id="{A72EC737-9534-D6C1-019C-AAFF8762405C}"/>
              </a:ext>
            </a:extLst>
          </p:cNvPr>
          <p:cNvCxnSpPr>
            <a:cxnSpLocks/>
          </p:cNvCxnSpPr>
          <p:nvPr userDrawn="1"/>
        </p:nvCxnSpPr>
        <p:spPr>
          <a:xfrm>
            <a:off x="9662812" y="6046841"/>
            <a:ext cx="0" cy="38995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CEA41878-632C-9D62-0F6B-532EC0B9D601}"/>
              </a:ext>
            </a:extLst>
          </p:cNvPr>
          <p:cNvSpPr txBox="1"/>
          <p:nvPr userDrawn="1"/>
        </p:nvSpPr>
        <p:spPr>
          <a:xfrm>
            <a:off x="9839925" y="5975356"/>
            <a:ext cx="3015049" cy="523220"/>
          </a:xfrm>
          <a:prstGeom prst="rect">
            <a:avLst/>
          </a:prstGeom>
          <a:noFill/>
        </p:spPr>
        <p:txBody>
          <a:bodyPr wrap="square" rtlCol="0">
            <a:spAutoFit/>
          </a:bodyPr>
          <a:lstStyle/>
          <a:p>
            <a:pPr algn="l"/>
            <a:r>
              <a:rPr lang="en-US" sz="1400" dirty="0">
                <a:solidFill>
                  <a:schemeClr val="bg1"/>
                </a:solidFill>
                <a:latin typeface="Arial" panose="020B0604020202020204" pitchFamily="34" charset="0"/>
                <a:ea typeface="Roboto Medium" panose="02000000000000000000" pitchFamily="2" charset="0"/>
                <a:cs typeface="Arial" panose="020B0604020202020204" pitchFamily="34" charset="0"/>
              </a:rPr>
              <a:t>3100 N. Dries Ln Ste 101  </a:t>
            </a:r>
          </a:p>
          <a:p>
            <a:pPr algn="l"/>
            <a:r>
              <a:rPr lang="en-US" sz="1400" dirty="0">
                <a:solidFill>
                  <a:schemeClr val="bg1"/>
                </a:solidFill>
                <a:latin typeface="Arial" panose="020B0604020202020204" pitchFamily="34" charset="0"/>
                <a:ea typeface="Roboto Medium" panose="02000000000000000000" pitchFamily="2" charset="0"/>
                <a:cs typeface="Arial" panose="020B0604020202020204" pitchFamily="34" charset="0"/>
              </a:rPr>
              <a:t>Peoria, IL 61604</a:t>
            </a:r>
          </a:p>
        </p:txBody>
      </p:sp>
      <p:pic>
        <p:nvPicPr>
          <p:cNvPr id="11" name="Picture 10">
            <a:extLst>
              <a:ext uri="{FF2B5EF4-FFF2-40B4-BE49-F238E27FC236}">
                <a16:creationId xmlns:a16="http://schemas.microsoft.com/office/drawing/2014/main" id="{2BC36C42-4C1A-7408-8D6A-A69D6DABE76A}"/>
              </a:ext>
            </a:extLst>
          </p:cNvPr>
          <p:cNvPicPr>
            <a:picLocks noChangeAspect="1"/>
          </p:cNvPicPr>
          <p:nvPr userDrawn="1"/>
        </p:nvPicPr>
        <p:blipFill>
          <a:blip r:embed="rId2"/>
          <a:srcRect/>
          <a:stretch/>
        </p:blipFill>
        <p:spPr>
          <a:xfrm>
            <a:off x="419051" y="5912192"/>
            <a:ext cx="2179583" cy="672993"/>
          </a:xfrm>
          <a:prstGeom prst="rect">
            <a:avLst/>
          </a:prstGeom>
        </p:spPr>
      </p:pic>
    </p:spTree>
    <p:extLst>
      <p:ext uri="{BB962C8B-B14F-4D97-AF65-F5344CB8AC3E}">
        <p14:creationId xmlns:p14="http://schemas.microsoft.com/office/powerpoint/2010/main" val="29782336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78D44-3CAB-7C53-0DE7-A03B13442F0C}"/>
              </a:ext>
            </a:extLst>
          </p:cNvPr>
          <p:cNvSpPr>
            <a:spLocks noGrp="1"/>
          </p:cNvSpPr>
          <p:nvPr>
            <p:ph type="ctrTitle" hasCustomPrompt="1"/>
          </p:nvPr>
        </p:nvSpPr>
        <p:spPr>
          <a:xfrm>
            <a:off x="1524000" y="1122363"/>
            <a:ext cx="9144000" cy="2387600"/>
          </a:xfrm>
        </p:spPr>
        <p:txBody>
          <a:bodyPr anchor="b">
            <a:normAutofit/>
          </a:bodyPr>
          <a:lstStyle>
            <a:lvl1pPr algn="ctr">
              <a:defRPr sz="5400" b="1" i="0">
                <a:latin typeface="Arial Nova Cond" panose="020F0502020204030204" pitchFamily="34" charset="0"/>
                <a:ea typeface="Roboto Condensed" panose="02000000000000000000" pitchFamily="2" charset="0"/>
                <a:cs typeface="Arial Nova Cond" panose="020F0502020204030204" pitchFamily="34" charset="0"/>
              </a:defRPr>
            </a:lvl1pPr>
          </a:lstStyle>
          <a:p>
            <a:r>
              <a:rPr lang="en-US" dirty="0"/>
              <a:t>CLICK TO EDIT MASTER TITLE STYLE</a:t>
            </a:r>
          </a:p>
        </p:txBody>
      </p:sp>
      <p:sp>
        <p:nvSpPr>
          <p:cNvPr id="3" name="Subtitle 2">
            <a:extLst>
              <a:ext uri="{FF2B5EF4-FFF2-40B4-BE49-F238E27FC236}">
                <a16:creationId xmlns:a16="http://schemas.microsoft.com/office/drawing/2014/main" id="{4122C061-3AD4-8090-084A-10DA67D18BB5}"/>
              </a:ext>
            </a:extLst>
          </p:cNvPr>
          <p:cNvSpPr>
            <a:spLocks noGrp="1"/>
          </p:cNvSpPr>
          <p:nvPr>
            <p:ph type="subTitle" idx="1"/>
          </p:nvPr>
        </p:nvSpPr>
        <p:spPr>
          <a:xfrm>
            <a:off x="1524000" y="3602038"/>
            <a:ext cx="9144000" cy="1655762"/>
          </a:xfrm>
        </p:spPr>
        <p:txBody>
          <a:bodyPr/>
          <a:lstStyle>
            <a:lvl1pPr marL="0" indent="0" algn="ctr">
              <a:buNone/>
              <a:defRPr sz="2400">
                <a:solidFill>
                  <a:schemeClr val="accent5"/>
                </a:solidFill>
                <a:latin typeface="Arial" panose="020B0604020202020204" pitchFamily="34" charset="0"/>
                <a:ea typeface="Roboto Medium" panose="02000000000000000000" pitchFamily="2"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15916573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78D44-3CAB-7C53-0DE7-A03B13442F0C}"/>
              </a:ext>
            </a:extLst>
          </p:cNvPr>
          <p:cNvSpPr>
            <a:spLocks noGrp="1"/>
          </p:cNvSpPr>
          <p:nvPr>
            <p:ph type="ctrTitle" hasCustomPrompt="1"/>
          </p:nvPr>
        </p:nvSpPr>
        <p:spPr>
          <a:xfrm>
            <a:off x="1524000" y="1122363"/>
            <a:ext cx="9144000" cy="2387600"/>
          </a:xfrm>
        </p:spPr>
        <p:txBody>
          <a:bodyPr anchor="b">
            <a:normAutofit/>
          </a:bodyPr>
          <a:lstStyle>
            <a:lvl1pPr algn="ctr">
              <a:defRPr sz="5400" b="1" i="0">
                <a:latin typeface="Arial Nova Cond" panose="020F0502020204030204" pitchFamily="34" charset="0"/>
                <a:ea typeface="Roboto Condensed" panose="02000000000000000000" pitchFamily="2" charset="0"/>
                <a:cs typeface="Arial Nova Cond" panose="020F0502020204030204" pitchFamily="34" charset="0"/>
              </a:defRPr>
            </a:lvl1pPr>
          </a:lstStyle>
          <a:p>
            <a:r>
              <a:rPr lang="en-US" dirty="0"/>
              <a:t>CLICK TO EDIT MASTER TITLE STYLE</a:t>
            </a:r>
          </a:p>
        </p:txBody>
      </p:sp>
      <p:sp>
        <p:nvSpPr>
          <p:cNvPr id="3" name="Subtitle 2">
            <a:extLst>
              <a:ext uri="{FF2B5EF4-FFF2-40B4-BE49-F238E27FC236}">
                <a16:creationId xmlns:a16="http://schemas.microsoft.com/office/drawing/2014/main" id="{4122C061-3AD4-8090-084A-10DA67D18BB5}"/>
              </a:ext>
            </a:extLst>
          </p:cNvPr>
          <p:cNvSpPr>
            <a:spLocks noGrp="1"/>
          </p:cNvSpPr>
          <p:nvPr>
            <p:ph type="subTitle" idx="1"/>
          </p:nvPr>
        </p:nvSpPr>
        <p:spPr>
          <a:xfrm>
            <a:off x="1524000" y="3602038"/>
            <a:ext cx="9144000" cy="1655762"/>
          </a:xfrm>
        </p:spPr>
        <p:txBody>
          <a:bodyPr/>
          <a:lstStyle>
            <a:lvl1pPr marL="0" indent="0" algn="ctr">
              <a:buNone/>
              <a:defRPr sz="2400">
                <a:solidFill>
                  <a:schemeClr val="accent5"/>
                </a:solidFill>
                <a:latin typeface="Arial" panose="020B0604020202020204" pitchFamily="34" charset="0"/>
                <a:ea typeface="Roboto Medium" panose="02000000000000000000" pitchFamily="2"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15916573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56387-EA80-8E4C-220A-3D2183660430}"/>
              </a:ext>
            </a:extLst>
          </p:cNvPr>
          <p:cNvSpPr>
            <a:spLocks noGrp="1"/>
          </p:cNvSpPr>
          <p:nvPr>
            <p:ph type="title" hasCustomPrompt="1"/>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AAF23584-7574-92BF-0B38-58666C85C29C}"/>
              </a:ext>
            </a:extLst>
          </p:cNvPr>
          <p:cNvSpPr>
            <a:spLocks noGrp="1"/>
          </p:cNvSpPr>
          <p:nvPr>
            <p:ph sz="half" idx="1"/>
          </p:nvPr>
        </p:nvSpPr>
        <p:spPr>
          <a:xfrm>
            <a:off x="838200" y="1825625"/>
            <a:ext cx="5181600" cy="360882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8C8B2DC-AFA6-F7F7-87D1-D65995D1C7EB}"/>
              </a:ext>
            </a:extLst>
          </p:cNvPr>
          <p:cNvSpPr>
            <a:spLocks noGrp="1"/>
          </p:cNvSpPr>
          <p:nvPr>
            <p:ph sz="half" idx="2"/>
          </p:nvPr>
        </p:nvSpPr>
        <p:spPr>
          <a:xfrm>
            <a:off x="6172200" y="1825625"/>
            <a:ext cx="5181600" cy="360882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12" name="Picture 11">
            <a:extLst>
              <a:ext uri="{FF2B5EF4-FFF2-40B4-BE49-F238E27FC236}">
                <a16:creationId xmlns:a16="http://schemas.microsoft.com/office/drawing/2014/main" id="{E61BDAA5-86BA-A2CA-C4BA-DA3827B93B26}"/>
              </a:ext>
            </a:extLst>
          </p:cNvPr>
          <p:cNvPicPr>
            <a:picLocks noChangeAspect="1"/>
          </p:cNvPicPr>
          <p:nvPr userDrawn="1"/>
        </p:nvPicPr>
        <p:blipFill>
          <a:blip r:embed="rId2"/>
          <a:srcRect/>
          <a:stretch/>
        </p:blipFill>
        <p:spPr>
          <a:xfrm>
            <a:off x="419051" y="5912192"/>
            <a:ext cx="2179583" cy="672993"/>
          </a:xfrm>
          <a:prstGeom prst="rect">
            <a:avLst/>
          </a:prstGeom>
        </p:spPr>
      </p:pic>
      <p:sp>
        <p:nvSpPr>
          <p:cNvPr id="13" name="TextBox 12">
            <a:extLst>
              <a:ext uri="{FF2B5EF4-FFF2-40B4-BE49-F238E27FC236}">
                <a16:creationId xmlns:a16="http://schemas.microsoft.com/office/drawing/2014/main" id="{2F2B6393-C3CD-7524-EE3F-8E248A09E69B}"/>
              </a:ext>
            </a:extLst>
          </p:cNvPr>
          <p:cNvSpPr txBox="1"/>
          <p:nvPr userDrawn="1"/>
        </p:nvSpPr>
        <p:spPr>
          <a:xfrm>
            <a:off x="3145666" y="6562872"/>
            <a:ext cx="8209722" cy="230832"/>
          </a:xfrm>
          <a:prstGeom prst="rect">
            <a:avLst/>
          </a:prstGeom>
          <a:noFill/>
        </p:spPr>
        <p:txBody>
          <a:bodyPr wrap="square" rtlCol="0">
            <a:spAutoFit/>
          </a:bodyPr>
          <a:lstStyle/>
          <a:p>
            <a:pPr algn="r"/>
            <a:r>
              <a:rPr lang="en-US" sz="900" b="0" i="0" dirty="0">
                <a:solidFill>
                  <a:srgbClr val="FFFFFF"/>
                </a:solidFill>
                <a:effectLst/>
                <a:latin typeface="Arial Nova Cond" panose="020F0502020204030204" pitchFamily="34" charset="0"/>
                <a:ea typeface="Roboto Condensed" panose="02000000000000000000" pitchFamily="2" charset="0"/>
                <a:cs typeface="Arial Nova Cond" panose="020F0502020204030204" pitchFamily="34" charset="0"/>
              </a:rPr>
              <a:t>Investment advisory services offered through Foundations Investment Advisors, LLC, an SEC registered investment adviser. </a:t>
            </a:r>
            <a:endParaRPr lang="en-US" sz="900" b="0" i="0" dirty="0">
              <a:latin typeface="Arial Nova Cond" panose="020F0502020204030204" pitchFamily="34" charset="0"/>
              <a:ea typeface="Roboto Condensed" panose="02000000000000000000" pitchFamily="2" charset="0"/>
              <a:cs typeface="Arial Nova Cond" panose="020F0502020204030204" pitchFamily="34" charset="0"/>
            </a:endParaRPr>
          </a:p>
        </p:txBody>
      </p:sp>
      <p:sp>
        <p:nvSpPr>
          <p:cNvPr id="14" name="TextBox 13">
            <a:extLst>
              <a:ext uri="{FF2B5EF4-FFF2-40B4-BE49-F238E27FC236}">
                <a16:creationId xmlns:a16="http://schemas.microsoft.com/office/drawing/2014/main" id="{D735DEB8-4DE5-B8E5-B912-8EAAD36A31D5}"/>
              </a:ext>
            </a:extLst>
          </p:cNvPr>
          <p:cNvSpPr txBox="1"/>
          <p:nvPr userDrawn="1"/>
        </p:nvSpPr>
        <p:spPr>
          <a:xfrm>
            <a:off x="6454173" y="5975356"/>
            <a:ext cx="3015049" cy="523220"/>
          </a:xfrm>
          <a:prstGeom prst="rect">
            <a:avLst/>
          </a:prstGeom>
          <a:noFill/>
        </p:spPr>
        <p:txBody>
          <a:bodyPr wrap="square" rtlCol="0">
            <a:spAutoFit/>
          </a:bodyPr>
          <a:lstStyle/>
          <a:p>
            <a:pPr algn="r"/>
            <a:r>
              <a:rPr lang="en-US" sz="1400" dirty="0">
                <a:solidFill>
                  <a:schemeClr val="bg1"/>
                </a:solidFill>
                <a:latin typeface="Arial" panose="020B0604020202020204" pitchFamily="34" charset="0"/>
                <a:ea typeface="Roboto Medium" panose="02000000000000000000" pitchFamily="2" charset="0"/>
                <a:cs typeface="Arial" panose="020B0604020202020204" pitchFamily="34" charset="0"/>
              </a:rPr>
              <a:t>309.291.0491</a:t>
            </a:r>
          </a:p>
          <a:p>
            <a:pPr algn="r"/>
            <a:r>
              <a:rPr lang="en-US" sz="1400" dirty="0">
                <a:solidFill>
                  <a:schemeClr val="bg1"/>
                </a:solidFill>
                <a:latin typeface="Arial" panose="020B0604020202020204" pitchFamily="34" charset="0"/>
                <a:ea typeface="Roboto Medium" panose="02000000000000000000" pitchFamily="2" charset="0"/>
                <a:cs typeface="Arial" panose="020B0604020202020204" pitchFamily="34" charset="0"/>
              </a:rPr>
              <a:t>www.thewhisleragency.com</a:t>
            </a:r>
          </a:p>
        </p:txBody>
      </p:sp>
      <p:cxnSp>
        <p:nvCxnSpPr>
          <p:cNvPr id="15" name="Straight Connector 14">
            <a:extLst>
              <a:ext uri="{FF2B5EF4-FFF2-40B4-BE49-F238E27FC236}">
                <a16:creationId xmlns:a16="http://schemas.microsoft.com/office/drawing/2014/main" id="{DDF03EBE-2BD7-2020-8AB4-112C5F9A5F05}"/>
              </a:ext>
            </a:extLst>
          </p:cNvPr>
          <p:cNvCxnSpPr>
            <a:cxnSpLocks/>
          </p:cNvCxnSpPr>
          <p:nvPr userDrawn="1"/>
        </p:nvCxnSpPr>
        <p:spPr>
          <a:xfrm>
            <a:off x="9662812" y="6046841"/>
            <a:ext cx="0" cy="38995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9BDBF15D-C946-39AD-6490-0A9E494742DB}"/>
              </a:ext>
            </a:extLst>
          </p:cNvPr>
          <p:cNvSpPr txBox="1"/>
          <p:nvPr userDrawn="1"/>
        </p:nvSpPr>
        <p:spPr>
          <a:xfrm>
            <a:off x="9839925" y="5975356"/>
            <a:ext cx="3015049" cy="523220"/>
          </a:xfrm>
          <a:prstGeom prst="rect">
            <a:avLst/>
          </a:prstGeom>
          <a:noFill/>
        </p:spPr>
        <p:txBody>
          <a:bodyPr wrap="square" rtlCol="0">
            <a:spAutoFit/>
          </a:bodyPr>
          <a:lstStyle/>
          <a:p>
            <a:pPr algn="l"/>
            <a:r>
              <a:rPr lang="en-US" sz="1400" dirty="0">
                <a:solidFill>
                  <a:schemeClr val="bg1"/>
                </a:solidFill>
                <a:latin typeface="Arial" panose="020B0604020202020204" pitchFamily="34" charset="0"/>
                <a:ea typeface="Roboto Medium" panose="02000000000000000000" pitchFamily="2" charset="0"/>
                <a:cs typeface="Arial" panose="020B0604020202020204" pitchFamily="34" charset="0"/>
              </a:rPr>
              <a:t>3100 N. Dries Ln Ste 101  </a:t>
            </a:r>
          </a:p>
          <a:p>
            <a:pPr algn="l"/>
            <a:r>
              <a:rPr lang="en-US" sz="1400" dirty="0">
                <a:solidFill>
                  <a:schemeClr val="bg1"/>
                </a:solidFill>
                <a:latin typeface="Arial" panose="020B0604020202020204" pitchFamily="34" charset="0"/>
                <a:ea typeface="Roboto Medium" panose="02000000000000000000" pitchFamily="2" charset="0"/>
                <a:cs typeface="Arial" panose="020B0604020202020204" pitchFamily="34" charset="0"/>
              </a:rPr>
              <a:t>Peoria, IL 61604</a:t>
            </a:r>
          </a:p>
        </p:txBody>
      </p:sp>
    </p:spTree>
    <p:extLst>
      <p:ext uri="{BB962C8B-B14F-4D97-AF65-F5344CB8AC3E}">
        <p14:creationId xmlns:p14="http://schemas.microsoft.com/office/powerpoint/2010/main" val="348444910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0B46E-CF3D-B6EB-B5CB-8B9090D42B00}"/>
              </a:ext>
            </a:extLst>
          </p:cNvPr>
          <p:cNvSpPr>
            <a:spLocks noGrp="1"/>
          </p:cNvSpPr>
          <p:nvPr>
            <p:ph type="title" hasCustomPrompt="1"/>
          </p:nvPr>
        </p:nvSpPr>
        <p:spPr/>
        <p:txBody>
          <a:bodyPr/>
          <a:lstStyle>
            <a:lvl1pPr>
              <a:defRPr b="1" i="0">
                <a:latin typeface="Arial Nova Cond" panose="020F0502020204030204" pitchFamily="34" charset="0"/>
                <a:ea typeface="Roboto Condensed" panose="02000000000000000000" pitchFamily="2" charset="0"/>
                <a:cs typeface="Arial Nova Cond" panose="020F0502020204030204" pitchFamily="34" charset="0"/>
              </a:defRPr>
            </a:lvl1pPr>
          </a:lstStyle>
          <a:p>
            <a:r>
              <a:rPr lang="en-US" dirty="0"/>
              <a:t>CLICK TO EDIT MASTER </a:t>
            </a:r>
            <a:br>
              <a:rPr lang="en-US" dirty="0"/>
            </a:br>
            <a:r>
              <a:rPr lang="en-US" dirty="0"/>
              <a:t>TITLE STYLE</a:t>
            </a:r>
          </a:p>
        </p:txBody>
      </p:sp>
      <p:sp>
        <p:nvSpPr>
          <p:cNvPr id="3" name="Content Placeholder 2">
            <a:extLst>
              <a:ext uri="{FF2B5EF4-FFF2-40B4-BE49-F238E27FC236}">
                <a16:creationId xmlns:a16="http://schemas.microsoft.com/office/drawing/2014/main" id="{EB35F73C-FC97-B312-A647-8B409E3FF5C8}"/>
              </a:ext>
            </a:extLst>
          </p:cNvPr>
          <p:cNvSpPr>
            <a:spLocks noGrp="1"/>
          </p:cNvSpPr>
          <p:nvPr>
            <p:ph idx="1"/>
          </p:nvPr>
        </p:nvSpPr>
        <p:spPr>
          <a:xfrm>
            <a:off x="838200" y="1825625"/>
            <a:ext cx="5257800" cy="3619211"/>
          </a:xfrm>
        </p:spPr>
        <p:txBody>
          <a:bodyPr/>
          <a:lstStyle>
            <a:lvl1pPr>
              <a:defRPr>
                <a:latin typeface="Arial" panose="020B0604020202020204" pitchFamily="34" charset="0"/>
                <a:ea typeface="Roboto Medium" panose="02000000000000000000" pitchFamily="2" charset="0"/>
                <a:cs typeface="Arial" panose="020B0604020202020204" pitchFamily="34" charset="0"/>
              </a:defRPr>
            </a:lvl1pPr>
            <a:lvl2pPr>
              <a:defRPr>
                <a:latin typeface="Arial" panose="020B0604020202020204" pitchFamily="34" charset="0"/>
                <a:ea typeface="Roboto Medium" panose="02000000000000000000" pitchFamily="2" charset="0"/>
                <a:cs typeface="Arial" panose="020B0604020202020204" pitchFamily="34" charset="0"/>
              </a:defRPr>
            </a:lvl2pPr>
            <a:lvl3pPr>
              <a:defRPr>
                <a:latin typeface="Arial" panose="020B0604020202020204" pitchFamily="34" charset="0"/>
                <a:ea typeface="Roboto Medium" panose="02000000000000000000" pitchFamily="2" charset="0"/>
                <a:cs typeface="Arial" panose="020B0604020202020204" pitchFamily="34" charset="0"/>
              </a:defRPr>
            </a:lvl3pPr>
            <a:lvl4pPr>
              <a:defRPr>
                <a:latin typeface="Arial" panose="020B0604020202020204" pitchFamily="34" charset="0"/>
                <a:ea typeface="Roboto Medium" panose="02000000000000000000" pitchFamily="2" charset="0"/>
                <a:cs typeface="Arial" panose="020B0604020202020204" pitchFamily="34" charset="0"/>
              </a:defRPr>
            </a:lvl4pPr>
            <a:lvl5pPr>
              <a:defRPr>
                <a:latin typeface="Arial" panose="020B0604020202020204" pitchFamily="34" charset="0"/>
                <a:ea typeface="Roboto Medium" panose="02000000000000000000" pitchFamily="2"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extBox 6">
            <a:extLst>
              <a:ext uri="{FF2B5EF4-FFF2-40B4-BE49-F238E27FC236}">
                <a16:creationId xmlns:a16="http://schemas.microsoft.com/office/drawing/2014/main" id="{91AEDB09-BC82-AC23-BF2E-7E05657E39F3}"/>
              </a:ext>
            </a:extLst>
          </p:cNvPr>
          <p:cNvSpPr txBox="1"/>
          <p:nvPr userDrawn="1"/>
        </p:nvSpPr>
        <p:spPr>
          <a:xfrm>
            <a:off x="3145666" y="6562872"/>
            <a:ext cx="8209722" cy="230832"/>
          </a:xfrm>
          <a:prstGeom prst="rect">
            <a:avLst/>
          </a:prstGeom>
          <a:noFill/>
        </p:spPr>
        <p:txBody>
          <a:bodyPr wrap="square" rtlCol="0">
            <a:spAutoFit/>
          </a:bodyPr>
          <a:lstStyle/>
          <a:p>
            <a:pPr algn="r"/>
            <a:r>
              <a:rPr lang="en-US" sz="900" b="0" i="0" dirty="0">
                <a:solidFill>
                  <a:srgbClr val="FFFFFF"/>
                </a:solidFill>
                <a:effectLst/>
                <a:latin typeface="Arial Nova Cond" panose="020F0502020204030204" pitchFamily="34" charset="0"/>
                <a:ea typeface="Roboto Condensed" panose="02000000000000000000" pitchFamily="2" charset="0"/>
                <a:cs typeface="Arial Nova Cond" panose="020F0502020204030204" pitchFamily="34" charset="0"/>
              </a:rPr>
              <a:t>Investment advisory services offered through Foundations Investment Advisors, LLC, an SEC registered investment adviser. </a:t>
            </a:r>
            <a:endParaRPr lang="en-US" sz="900" b="0" i="0" dirty="0">
              <a:latin typeface="Arial Nova Cond" panose="020F0502020204030204" pitchFamily="34" charset="0"/>
              <a:ea typeface="Roboto Condensed" panose="02000000000000000000" pitchFamily="2" charset="0"/>
              <a:cs typeface="Arial Nova Cond" panose="020F0502020204030204" pitchFamily="34" charset="0"/>
            </a:endParaRPr>
          </a:p>
        </p:txBody>
      </p:sp>
      <p:sp>
        <p:nvSpPr>
          <p:cNvPr id="8" name="TextBox 7">
            <a:extLst>
              <a:ext uri="{FF2B5EF4-FFF2-40B4-BE49-F238E27FC236}">
                <a16:creationId xmlns:a16="http://schemas.microsoft.com/office/drawing/2014/main" id="{6DF8A4C1-14E4-0D5F-E6C8-6C3682AA8194}"/>
              </a:ext>
            </a:extLst>
          </p:cNvPr>
          <p:cNvSpPr txBox="1"/>
          <p:nvPr userDrawn="1"/>
        </p:nvSpPr>
        <p:spPr>
          <a:xfrm>
            <a:off x="6454173" y="5975356"/>
            <a:ext cx="3015049" cy="523220"/>
          </a:xfrm>
          <a:prstGeom prst="rect">
            <a:avLst/>
          </a:prstGeom>
          <a:noFill/>
        </p:spPr>
        <p:txBody>
          <a:bodyPr wrap="square" rtlCol="0">
            <a:spAutoFit/>
          </a:bodyPr>
          <a:lstStyle/>
          <a:p>
            <a:pPr algn="r"/>
            <a:r>
              <a:rPr lang="en-US" sz="1400" dirty="0">
                <a:solidFill>
                  <a:schemeClr val="bg1"/>
                </a:solidFill>
                <a:latin typeface="Arial" panose="020B0604020202020204" pitchFamily="34" charset="0"/>
                <a:ea typeface="Roboto Medium" panose="02000000000000000000" pitchFamily="2" charset="0"/>
                <a:cs typeface="Arial" panose="020B0604020202020204" pitchFamily="34" charset="0"/>
              </a:rPr>
              <a:t>309.291.0491</a:t>
            </a:r>
          </a:p>
          <a:p>
            <a:pPr algn="r"/>
            <a:r>
              <a:rPr lang="en-US" sz="1400" dirty="0">
                <a:solidFill>
                  <a:schemeClr val="bg1"/>
                </a:solidFill>
                <a:latin typeface="Arial" panose="020B0604020202020204" pitchFamily="34" charset="0"/>
                <a:ea typeface="Roboto Medium" panose="02000000000000000000" pitchFamily="2" charset="0"/>
                <a:cs typeface="Arial" panose="020B0604020202020204" pitchFamily="34" charset="0"/>
              </a:rPr>
              <a:t>www.thewhisleragency.com</a:t>
            </a:r>
          </a:p>
        </p:txBody>
      </p:sp>
      <p:cxnSp>
        <p:nvCxnSpPr>
          <p:cNvPr id="9" name="Straight Connector 8">
            <a:extLst>
              <a:ext uri="{FF2B5EF4-FFF2-40B4-BE49-F238E27FC236}">
                <a16:creationId xmlns:a16="http://schemas.microsoft.com/office/drawing/2014/main" id="{A72EC737-9534-D6C1-019C-AAFF8762405C}"/>
              </a:ext>
            </a:extLst>
          </p:cNvPr>
          <p:cNvCxnSpPr>
            <a:cxnSpLocks/>
          </p:cNvCxnSpPr>
          <p:nvPr userDrawn="1"/>
        </p:nvCxnSpPr>
        <p:spPr>
          <a:xfrm>
            <a:off x="9662812" y="6046841"/>
            <a:ext cx="0" cy="38995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CEA41878-632C-9D62-0F6B-532EC0B9D601}"/>
              </a:ext>
            </a:extLst>
          </p:cNvPr>
          <p:cNvSpPr txBox="1"/>
          <p:nvPr userDrawn="1"/>
        </p:nvSpPr>
        <p:spPr>
          <a:xfrm>
            <a:off x="9839925" y="5975356"/>
            <a:ext cx="3015049" cy="523220"/>
          </a:xfrm>
          <a:prstGeom prst="rect">
            <a:avLst/>
          </a:prstGeom>
          <a:noFill/>
        </p:spPr>
        <p:txBody>
          <a:bodyPr wrap="square" rtlCol="0">
            <a:spAutoFit/>
          </a:bodyPr>
          <a:lstStyle/>
          <a:p>
            <a:pPr algn="l"/>
            <a:r>
              <a:rPr lang="en-US" sz="1400" dirty="0">
                <a:solidFill>
                  <a:schemeClr val="bg1"/>
                </a:solidFill>
                <a:latin typeface="Arial" panose="020B0604020202020204" pitchFamily="34" charset="0"/>
                <a:ea typeface="Roboto Medium" panose="02000000000000000000" pitchFamily="2" charset="0"/>
                <a:cs typeface="Arial" panose="020B0604020202020204" pitchFamily="34" charset="0"/>
              </a:rPr>
              <a:t>3100 N. Dries Ln Ste 101  </a:t>
            </a:r>
          </a:p>
          <a:p>
            <a:pPr algn="l"/>
            <a:r>
              <a:rPr lang="en-US" sz="1400" dirty="0">
                <a:solidFill>
                  <a:schemeClr val="bg1"/>
                </a:solidFill>
                <a:latin typeface="Arial" panose="020B0604020202020204" pitchFamily="34" charset="0"/>
                <a:ea typeface="Roboto Medium" panose="02000000000000000000" pitchFamily="2" charset="0"/>
                <a:cs typeface="Arial" panose="020B0604020202020204" pitchFamily="34" charset="0"/>
              </a:rPr>
              <a:t>Peoria, IL 61604</a:t>
            </a:r>
          </a:p>
        </p:txBody>
      </p:sp>
      <p:pic>
        <p:nvPicPr>
          <p:cNvPr id="11" name="Picture 10">
            <a:extLst>
              <a:ext uri="{FF2B5EF4-FFF2-40B4-BE49-F238E27FC236}">
                <a16:creationId xmlns:a16="http://schemas.microsoft.com/office/drawing/2014/main" id="{2BC36C42-4C1A-7408-8D6A-A69D6DABE76A}"/>
              </a:ext>
            </a:extLst>
          </p:cNvPr>
          <p:cNvPicPr>
            <a:picLocks noChangeAspect="1"/>
          </p:cNvPicPr>
          <p:nvPr userDrawn="1"/>
        </p:nvPicPr>
        <p:blipFill>
          <a:blip r:embed="rId2"/>
          <a:srcRect/>
          <a:stretch/>
        </p:blipFill>
        <p:spPr>
          <a:xfrm>
            <a:off x="419051" y="5912192"/>
            <a:ext cx="2179583" cy="672993"/>
          </a:xfrm>
          <a:prstGeom prst="rect">
            <a:avLst/>
          </a:prstGeom>
        </p:spPr>
      </p:pic>
    </p:spTree>
    <p:extLst>
      <p:ext uri="{BB962C8B-B14F-4D97-AF65-F5344CB8AC3E}">
        <p14:creationId xmlns:p14="http://schemas.microsoft.com/office/powerpoint/2010/main" val="297823364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98C9D-050F-E45F-55AE-4587BA6592D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35513FE-E060-B992-CBAD-0361CF5475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2234973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4.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theme" Target="../theme/theme3.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theme" Target="../theme/theme4.xml"/><Relationship Id="rId1"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D1FE5A-BB27-EADF-3602-B4C42F6C2A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36D6C1B3-BC06-167A-817B-C5465EE78A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6">
            <a:extLst>
              <a:ext uri="{FF2B5EF4-FFF2-40B4-BE49-F238E27FC236}">
                <a16:creationId xmlns:a16="http://schemas.microsoft.com/office/drawing/2014/main" id="{8E2A33BE-7ABF-1C8E-12F3-09DD54DD964B}"/>
              </a:ext>
            </a:extLst>
          </p:cNvPr>
          <p:cNvSpPr/>
          <p:nvPr userDrawn="1"/>
        </p:nvSpPr>
        <p:spPr>
          <a:xfrm>
            <a:off x="0" y="0"/>
            <a:ext cx="12192000" cy="6858000"/>
          </a:xfrm>
          <a:prstGeom prst="rect">
            <a:avLst/>
          </a:prstGeom>
          <a:solidFill>
            <a:srgbClr val="17264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86123297"/>
      </p:ext>
    </p:extLst>
  </p:cSld>
  <p:clrMap bg1="lt1" tx1="dk1" bg2="lt2" tx2="dk2" accent1="accent1" accent2="accent2" accent3="accent3" accent4="accent4" accent5="accent5" accent6="accent6" hlink="hlink" folHlink="folHlink"/>
  <p:sldLayoutIdLst>
    <p:sldLayoutId id="2147483673" r:id="rId1"/>
    <p:sldLayoutId id="2147483671" r:id="rId2"/>
    <p:sldLayoutId id="2147483651" r:id="rId3"/>
    <p:sldLayoutId id="214748367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78" r:id="rId13"/>
  </p:sldLayoutIdLst>
  <p:txStyles>
    <p:title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p:titleStyle>
    <p:bodyStyle>
      <a:lvl1pPr marL="228600" indent="-228600" algn="l" defTabSz="914400" rtl="0" eaLnBrk="1" latinLnBrk="0" hangingPunct="1">
        <a:lnSpc>
          <a:spcPct val="90000"/>
        </a:lnSpc>
        <a:spcBef>
          <a:spcPts val="1000"/>
        </a:spcBef>
        <a:buClr>
          <a:srgbClr val="DFC589"/>
        </a:buClr>
        <a:buFont typeface="Arial" panose="020B0604020202020204" pitchFamily="34" charset="0"/>
        <a:buChar char="•"/>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FC589"/>
        </a:buClr>
        <a:buFont typeface="Arial" panose="020B0604020202020204" pitchFamily="34" charset="0"/>
        <a:buChar char="•"/>
        <a:defRPr sz="2400" kern="1200">
          <a:solidFill>
            <a:schemeClr val="bg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FC589"/>
        </a:buClr>
        <a:buFont typeface="Arial" panose="020B0604020202020204" pitchFamily="34" charset="0"/>
        <a:buChar char="•"/>
        <a:defRPr sz="2000" kern="1200">
          <a:solidFill>
            <a:schemeClr val="bg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FC589"/>
        </a:buClr>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FC589"/>
        </a:buClr>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8546868"/>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3FF985-278E-6C6A-F2E0-2225CE09E5C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F186822A-FC53-8E41-04A7-FEEEC29D1E6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6">
            <a:extLst>
              <a:ext uri="{FF2B5EF4-FFF2-40B4-BE49-F238E27FC236}">
                <a16:creationId xmlns:a16="http://schemas.microsoft.com/office/drawing/2014/main" id="{6CAB70ED-F7B7-0CB6-D268-1D03E3F3F477}"/>
              </a:ext>
            </a:extLst>
          </p:cNvPr>
          <p:cNvSpPr/>
          <p:nvPr userDrawn="1"/>
        </p:nvSpPr>
        <p:spPr>
          <a:xfrm>
            <a:off x="0" y="5590309"/>
            <a:ext cx="12192000" cy="1267691"/>
          </a:xfrm>
          <a:prstGeom prst="rec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8B64CAB3-37E5-31FF-D493-A52E04281A8D}"/>
              </a:ext>
            </a:extLst>
          </p:cNvPr>
          <p:cNvSpPr/>
          <p:nvPr userDrawn="1"/>
        </p:nvSpPr>
        <p:spPr>
          <a:xfrm>
            <a:off x="0" y="5517573"/>
            <a:ext cx="12192000" cy="72736"/>
          </a:xfrm>
          <a:prstGeom prst="rect">
            <a:avLst/>
          </a:prstGeom>
          <a:gradFill>
            <a:gsLst>
              <a:gs pos="28000">
                <a:schemeClr val="tx2">
                  <a:lumMod val="50000"/>
                </a:schemeClr>
              </a:gs>
              <a:gs pos="77000">
                <a:schemeClr val="tx2">
                  <a:lumMod val="40000"/>
                  <a:lumOff val="60000"/>
                </a:schemeClr>
              </a:gs>
              <a:gs pos="0">
                <a:schemeClr val="tx2">
                  <a:lumMod val="20000"/>
                  <a:lumOff val="80000"/>
                </a:schemeClr>
              </a:gs>
              <a:gs pos="14000">
                <a:schemeClr val="tx2"/>
              </a:gs>
              <a:gs pos="54999">
                <a:schemeClr val="tx2"/>
              </a:gs>
              <a:gs pos="95000">
                <a:schemeClr val="tx2"/>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08026059"/>
      </p:ext>
    </p:extLst>
  </p:cSld>
  <p:clrMap bg1="lt1" tx1="dk1" bg2="lt2" tx2="dk2" accent1="accent1" accent2="accent2" accent3="accent3" accent4="accent4" accent5="accent5" accent6="accent6" hlink="hlink" folHlink="folHlink"/>
  <p:sldLayoutIdLst>
    <p:sldLayoutId id="2147483675" r:id="rId1"/>
    <p:sldLayoutId id="2147483674" r:id="rId2"/>
    <p:sldLayoutId id="2147483649" r:id="rId3"/>
    <p:sldLayoutId id="2147483652" r:id="rId4"/>
    <p:sldLayoutId id="2147483650" r:id="rId5"/>
  </p:sldLayoutIdLst>
  <p:txStyles>
    <p:titleStyle>
      <a:lvl1pPr algn="l" defTabSz="914400" rtl="0" eaLnBrk="1" latinLnBrk="0" hangingPunct="1">
        <a:lnSpc>
          <a:spcPct val="90000"/>
        </a:lnSpc>
        <a:spcBef>
          <a:spcPct val="0"/>
        </a:spcBef>
        <a:buNone/>
        <a:defRPr sz="4400" b="1" i="0" kern="1200">
          <a:solidFill>
            <a:schemeClr val="accent5"/>
          </a:solidFill>
          <a:latin typeface="Arial Nova Cond" panose="020F0502020204030204" pitchFamily="34" charset="0"/>
          <a:ea typeface="Roboto Condensed" panose="02000000000000000000" pitchFamily="2" charset="0"/>
          <a:cs typeface="Arial Nova Cond" panose="020F0502020204030204" pitchFamily="34" charset="0"/>
        </a:defRPr>
      </a:lvl1pPr>
    </p:titleStyle>
    <p:bodyStyle>
      <a:lvl1pPr marL="228600" indent="-228600" algn="l" defTabSz="914400" rtl="0" eaLnBrk="1" latinLnBrk="0" hangingPunct="1">
        <a:lnSpc>
          <a:spcPct val="90000"/>
        </a:lnSpc>
        <a:spcBef>
          <a:spcPts val="1000"/>
        </a:spcBef>
        <a:buClr>
          <a:schemeClr val="tx2"/>
        </a:buClr>
        <a:buFont typeface="Wingdings" pitchFamily="2" charset="2"/>
        <a:buChar char="§"/>
        <a:defRPr sz="2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1pPr>
      <a:lvl2pPr marL="685800" indent="-228600" algn="l" defTabSz="914400" rtl="0" eaLnBrk="1" latinLnBrk="0" hangingPunct="1">
        <a:lnSpc>
          <a:spcPct val="90000"/>
        </a:lnSpc>
        <a:spcBef>
          <a:spcPts val="500"/>
        </a:spcBef>
        <a:buClr>
          <a:schemeClr val="tx2"/>
        </a:buClr>
        <a:buFont typeface="Wingdings" pitchFamily="2" charset="2"/>
        <a:buChar char="§"/>
        <a:defRPr sz="24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2pPr>
      <a:lvl3pPr marL="1143000" indent="-228600" algn="l" defTabSz="914400" rtl="0" eaLnBrk="1" latinLnBrk="0" hangingPunct="1">
        <a:lnSpc>
          <a:spcPct val="90000"/>
        </a:lnSpc>
        <a:spcBef>
          <a:spcPts val="500"/>
        </a:spcBef>
        <a:buClr>
          <a:schemeClr val="tx2"/>
        </a:buClr>
        <a:buFont typeface="Wingdings" pitchFamily="2" charset="2"/>
        <a:buChar char="§"/>
        <a:defRPr sz="20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3pPr>
      <a:lvl4pPr marL="1600200" indent="-228600" algn="l" defTabSz="914400" rtl="0" eaLnBrk="1" latinLnBrk="0" hangingPunct="1">
        <a:lnSpc>
          <a:spcPct val="90000"/>
        </a:lnSpc>
        <a:spcBef>
          <a:spcPts val="500"/>
        </a:spcBef>
        <a:buClr>
          <a:schemeClr val="tx2"/>
        </a:buClr>
        <a:buFont typeface="Wingdings" pitchFamily="2" charset="2"/>
        <a:buChar char="§"/>
        <a:defRPr sz="1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4pPr>
      <a:lvl5pPr marL="2057400" indent="-228600" algn="l" defTabSz="914400" rtl="0" eaLnBrk="1" latinLnBrk="0" hangingPunct="1">
        <a:lnSpc>
          <a:spcPct val="90000"/>
        </a:lnSpc>
        <a:spcBef>
          <a:spcPts val="500"/>
        </a:spcBef>
        <a:buClr>
          <a:schemeClr val="tx2"/>
        </a:buClr>
        <a:buFont typeface="Wingdings" pitchFamily="2" charset="2"/>
        <a:buChar char="§"/>
        <a:defRPr sz="1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64AE7ADB-EF23-9F54-C2F5-603CE2B788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8" name="Text Placeholder 2">
            <a:extLst>
              <a:ext uri="{FF2B5EF4-FFF2-40B4-BE49-F238E27FC236}">
                <a16:creationId xmlns:a16="http://schemas.microsoft.com/office/drawing/2014/main" id="{957649F9-3ADB-D606-92F2-440FDF6D9B1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Rectangle 8">
            <a:extLst>
              <a:ext uri="{FF2B5EF4-FFF2-40B4-BE49-F238E27FC236}">
                <a16:creationId xmlns:a16="http://schemas.microsoft.com/office/drawing/2014/main" id="{45316E82-3DB3-F5DE-0FCD-CFB17CF0E720}"/>
              </a:ext>
            </a:extLst>
          </p:cNvPr>
          <p:cNvSpPr/>
          <p:nvPr userDrawn="1"/>
        </p:nvSpPr>
        <p:spPr>
          <a:xfrm>
            <a:off x="0" y="5590309"/>
            <a:ext cx="12192000" cy="1267691"/>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40657CF-1F79-439F-0E62-B666EB9A4375}"/>
              </a:ext>
            </a:extLst>
          </p:cNvPr>
          <p:cNvSpPr/>
          <p:nvPr userDrawn="1"/>
        </p:nvSpPr>
        <p:spPr>
          <a:xfrm>
            <a:off x="0" y="5517573"/>
            <a:ext cx="12192000" cy="72736"/>
          </a:xfrm>
          <a:prstGeom prst="rect">
            <a:avLst/>
          </a:prstGeom>
          <a:solidFill>
            <a:schemeClr val="bg2">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TextBox 10">
            <a:extLst>
              <a:ext uri="{FF2B5EF4-FFF2-40B4-BE49-F238E27FC236}">
                <a16:creationId xmlns:a16="http://schemas.microsoft.com/office/drawing/2014/main" id="{BF6ED220-A417-1D4F-9FBC-B4353EAFE60C}"/>
              </a:ext>
            </a:extLst>
          </p:cNvPr>
          <p:cNvSpPr txBox="1"/>
          <p:nvPr userDrawn="1"/>
        </p:nvSpPr>
        <p:spPr>
          <a:xfrm>
            <a:off x="5009550" y="5975356"/>
            <a:ext cx="3015049" cy="523220"/>
          </a:xfrm>
          <a:prstGeom prst="rect">
            <a:avLst/>
          </a:prstGeom>
          <a:noFill/>
        </p:spPr>
        <p:txBody>
          <a:bodyPr wrap="square" rtlCol="0">
            <a:spAutoFit/>
          </a:bodyPr>
          <a:lstStyle/>
          <a:p>
            <a:pPr algn="r"/>
            <a:r>
              <a:rPr lang="en-US" sz="1400" dirty="0">
                <a:solidFill>
                  <a:schemeClr val="bg1"/>
                </a:solidFill>
                <a:latin typeface="Arial" panose="020B0604020202020204" pitchFamily="34" charset="0"/>
                <a:ea typeface="Roboto Medium" panose="02000000000000000000" pitchFamily="2" charset="0"/>
                <a:cs typeface="Arial" panose="020B0604020202020204" pitchFamily="34" charset="0"/>
              </a:rPr>
              <a:t>800.689.3935</a:t>
            </a:r>
          </a:p>
          <a:p>
            <a:pPr algn="r"/>
            <a:r>
              <a:rPr lang="en-US" sz="1400" dirty="0" err="1">
                <a:solidFill>
                  <a:schemeClr val="bg1"/>
                </a:solidFill>
                <a:latin typeface="Arial" panose="020B0604020202020204" pitchFamily="34" charset="0"/>
                <a:ea typeface="Roboto Medium" panose="02000000000000000000" pitchFamily="2" charset="0"/>
                <a:cs typeface="Arial" panose="020B0604020202020204" pitchFamily="34" charset="0"/>
              </a:rPr>
              <a:t>AlloyWealth.com</a:t>
            </a:r>
            <a:endParaRPr lang="en-US" sz="1400" dirty="0">
              <a:solidFill>
                <a:schemeClr val="bg1"/>
              </a:solidFill>
              <a:latin typeface="Arial" panose="020B0604020202020204" pitchFamily="34" charset="0"/>
              <a:ea typeface="Roboto Medium" panose="02000000000000000000" pitchFamily="2" charset="0"/>
              <a:cs typeface="Arial" panose="020B0604020202020204" pitchFamily="34" charset="0"/>
            </a:endParaRPr>
          </a:p>
        </p:txBody>
      </p:sp>
      <p:cxnSp>
        <p:nvCxnSpPr>
          <p:cNvPr id="12" name="Straight Connector 11">
            <a:extLst>
              <a:ext uri="{FF2B5EF4-FFF2-40B4-BE49-F238E27FC236}">
                <a16:creationId xmlns:a16="http://schemas.microsoft.com/office/drawing/2014/main" id="{0DB86947-B645-0335-724B-82FA6501E1DF}"/>
              </a:ext>
            </a:extLst>
          </p:cNvPr>
          <p:cNvCxnSpPr>
            <a:cxnSpLocks/>
          </p:cNvCxnSpPr>
          <p:nvPr userDrawn="1"/>
        </p:nvCxnSpPr>
        <p:spPr>
          <a:xfrm>
            <a:off x="8218189" y="6046841"/>
            <a:ext cx="0" cy="38995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9E652BF1-8E0E-F8E9-73E3-51241D43242D}"/>
              </a:ext>
            </a:extLst>
          </p:cNvPr>
          <p:cNvSpPr txBox="1"/>
          <p:nvPr userDrawn="1"/>
        </p:nvSpPr>
        <p:spPr>
          <a:xfrm>
            <a:off x="8395302" y="5975356"/>
            <a:ext cx="3369444" cy="523220"/>
          </a:xfrm>
          <a:prstGeom prst="rect">
            <a:avLst/>
          </a:prstGeom>
          <a:noFill/>
        </p:spPr>
        <p:txBody>
          <a:bodyPr wrap="square" rtlCol="0">
            <a:spAutoFit/>
          </a:bodyPr>
          <a:lstStyle/>
          <a:p>
            <a:pPr algn="l"/>
            <a:r>
              <a:rPr lang="en-US" sz="1400" dirty="0">
                <a:solidFill>
                  <a:schemeClr val="bg1"/>
                </a:solidFill>
                <a:latin typeface="Arial" panose="020B0604020202020204" pitchFamily="34" charset="0"/>
                <a:ea typeface="Roboto Medium" panose="02000000000000000000" pitchFamily="2" charset="0"/>
                <a:cs typeface="Arial" panose="020B0604020202020204" pitchFamily="34" charset="0"/>
              </a:rPr>
              <a:t>13925 Ballantyne Corporate Pl. #190</a:t>
            </a:r>
            <a:br>
              <a:rPr lang="en-US" sz="1400" dirty="0">
                <a:solidFill>
                  <a:schemeClr val="bg1"/>
                </a:solidFill>
                <a:latin typeface="Arial" panose="020B0604020202020204" pitchFamily="34" charset="0"/>
                <a:ea typeface="Roboto Medium" panose="02000000000000000000" pitchFamily="2" charset="0"/>
                <a:cs typeface="Arial" panose="020B0604020202020204" pitchFamily="34" charset="0"/>
              </a:rPr>
            </a:br>
            <a:r>
              <a:rPr lang="en-US" sz="1400" dirty="0">
                <a:solidFill>
                  <a:schemeClr val="bg1"/>
                </a:solidFill>
                <a:latin typeface="Arial" panose="020B0604020202020204" pitchFamily="34" charset="0"/>
                <a:ea typeface="Roboto Medium" panose="02000000000000000000" pitchFamily="2" charset="0"/>
                <a:cs typeface="Arial" panose="020B0604020202020204" pitchFamily="34" charset="0"/>
              </a:rPr>
              <a:t>Charlotte, NC 28277</a:t>
            </a:r>
          </a:p>
        </p:txBody>
      </p:sp>
      <p:sp>
        <p:nvSpPr>
          <p:cNvPr id="14" name="TextBox 13">
            <a:extLst>
              <a:ext uri="{FF2B5EF4-FFF2-40B4-BE49-F238E27FC236}">
                <a16:creationId xmlns:a16="http://schemas.microsoft.com/office/drawing/2014/main" id="{C1D559D0-7056-9AE1-9C04-F024A8514BEB}"/>
              </a:ext>
            </a:extLst>
          </p:cNvPr>
          <p:cNvSpPr txBox="1"/>
          <p:nvPr userDrawn="1"/>
        </p:nvSpPr>
        <p:spPr>
          <a:xfrm>
            <a:off x="3145666" y="6562872"/>
            <a:ext cx="8209722" cy="230832"/>
          </a:xfrm>
          <a:prstGeom prst="rect">
            <a:avLst/>
          </a:prstGeom>
          <a:noFill/>
        </p:spPr>
        <p:txBody>
          <a:bodyPr wrap="square" rtlCol="0">
            <a:spAutoFit/>
          </a:bodyPr>
          <a:lstStyle/>
          <a:p>
            <a:pPr algn="r"/>
            <a:r>
              <a:rPr lang="en-US" sz="900" b="0" i="0" dirty="0">
                <a:solidFill>
                  <a:srgbClr val="FFFFFF"/>
                </a:solidFill>
                <a:effectLst/>
                <a:latin typeface="Arial Nova Cond" panose="020F0502020204030204" pitchFamily="34" charset="0"/>
                <a:ea typeface="Roboto Condensed" panose="02000000000000000000" pitchFamily="2" charset="0"/>
                <a:cs typeface="Arial Nova Cond" panose="020F0502020204030204" pitchFamily="34" charset="0"/>
              </a:rPr>
              <a:t>Investment advisory services offered through Foundations Investment Advisors, LLC, an SEC registered investment adviser. </a:t>
            </a:r>
            <a:endParaRPr lang="en-US" sz="900" b="0" i="0" dirty="0">
              <a:latin typeface="Arial Nova Cond" panose="020F0502020204030204" pitchFamily="34" charset="0"/>
              <a:ea typeface="Roboto Condensed" panose="02000000000000000000" pitchFamily="2" charset="0"/>
              <a:cs typeface="Arial Nova Cond" panose="020F0502020204030204" pitchFamily="34" charset="0"/>
            </a:endParaRPr>
          </a:p>
        </p:txBody>
      </p:sp>
      <p:pic>
        <p:nvPicPr>
          <p:cNvPr id="15" name="Picture 14">
            <a:extLst>
              <a:ext uri="{FF2B5EF4-FFF2-40B4-BE49-F238E27FC236}">
                <a16:creationId xmlns:a16="http://schemas.microsoft.com/office/drawing/2014/main" id="{2AAD8BB3-0CA7-C637-F63D-D7AA5078FCE0}"/>
              </a:ext>
            </a:extLst>
          </p:cNvPr>
          <p:cNvPicPr>
            <a:picLocks noChangeAspect="1"/>
          </p:cNvPicPr>
          <p:nvPr userDrawn="1"/>
        </p:nvPicPr>
        <p:blipFill>
          <a:blip r:embed="rId3"/>
          <a:stretch>
            <a:fillRect/>
          </a:stretch>
        </p:blipFill>
        <p:spPr>
          <a:xfrm>
            <a:off x="667965" y="5746844"/>
            <a:ext cx="3282178" cy="954620"/>
          </a:xfrm>
          <a:prstGeom prst="rect">
            <a:avLst/>
          </a:prstGeom>
        </p:spPr>
      </p:pic>
    </p:spTree>
    <p:extLst>
      <p:ext uri="{BB962C8B-B14F-4D97-AF65-F5344CB8AC3E}">
        <p14:creationId xmlns:p14="http://schemas.microsoft.com/office/powerpoint/2010/main" val="1967772496"/>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9.png"/><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money.usnews.com/money/retirement/articles/how-living-longer-will-impact-your-retirement" TargetMode="External"/><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microsoft.com/office/2007/relationships/hdphoto" Target="../media/hdphoto4.wdp"/><Relationship Id="rId5" Type="http://schemas.openxmlformats.org/officeDocument/2006/relationships/image" Target="../media/image11.png"/><Relationship Id="rId4" Type="http://schemas.microsoft.com/office/2007/relationships/hdphoto" Target="../media/hdphoto3.wdp"/></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microsoft.com/office/2007/relationships/hdphoto" Target="../media/hdphoto5.wdp"/></Relationships>
</file>

<file path=ppt/slides/_rels/slide22.xml.rels><?xml version="1.0" encoding="UTF-8" standalone="yes"?>
<Relationships xmlns="http://schemas.openxmlformats.org/package/2006/relationships"><Relationship Id="rId3" Type="http://schemas.openxmlformats.org/officeDocument/2006/relationships/hyperlink" Target="https://www.bls.gov/charts/consumer-price-index/consumer-price-index-average-price-data.htm" TargetMode="External"/><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investopedia.com/women-retirement-savings-gap-11696875"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microsoft.com/office/2007/relationships/hdphoto" Target="../media/hdphoto7.wdp"/><Relationship Id="rId5" Type="http://schemas.openxmlformats.org/officeDocument/2006/relationships/image" Target="../media/image15.png"/><Relationship Id="rId4" Type="http://schemas.microsoft.com/office/2007/relationships/hdphoto" Target="../media/hdphoto6.wdp"/></Relationships>
</file>

<file path=ppt/slides/_rels/slide3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9.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0.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microsoft.com/office/2007/relationships/hdphoto" Target="../media/hdphoto9.wdp"/><Relationship Id="rId5" Type="http://schemas.openxmlformats.org/officeDocument/2006/relationships/image" Target="../media/image15.png"/><Relationship Id="rId4" Type="http://schemas.microsoft.com/office/2007/relationships/hdphoto" Target="../media/hdphoto8.wdp"/></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44.xml"/><Relationship Id="rId1" Type="http://schemas.openxmlformats.org/officeDocument/2006/relationships/slideLayout" Target="../slideLayouts/slideLayout19.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6.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www.ssa.gov/history/idapayroll.html" TargetMode="External"/><Relationship Id="rId2" Type="http://schemas.openxmlformats.org/officeDocument/2006/relationships/notesSlide" Target="../notesSlides/notesSlide48.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51.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5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2.xml"/><Relationship Id="rId1" Type="http://schemas.openxmlformats.org/officeDocument/2006/relationships/slideLayout" Target="../slideLayouts/slideLayout2.xml"/><Relationship Id="rId6" Type="http://schemas.microsoft.com/office/2007/relationships/hdphoto" Target="../media/hdphoto11.wdp"/><Relationship Id="rId5" Type="http://schemas.openxmlformats.org/officeDocument/2006/relationships/image" Target="../media/image15.png"/><Relationship Id="rId4" Type="http://schemas.microsoft.com/office/2007/relationships/hdphoto" Target="../media/hdphoto10.wdp"/></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5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57.xml"/><Relationship Id="rId1" Type="http://schemas.openxmlformats.org/officeDocument/2006/relationships/slideLayout" Target="../slideLayouts/slideLayout4.xml"/><Relationship Id="rId4" Type="http://schemas.openxmlformats.org/officeDocument/2006/relationships/image" Target="../media/image25.svg"/></Relationships>
</file>

<file path=ppt/slides/_rels/slide5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58.xml"/><Relationship Id="rId1" Type="http://schemas.openxmlformats.org/officeDocument/2006/relationships/slideLayout" Target="../slideLayouts/slideLayout4.xml"/><Relationship Id="rId4" Type="http://schemas.openxmlformats.org/officeDocument/2006/relationships/image" Target="../media/image25.svg"/></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3" Type="http://schemas.openxmlformats.org/officeDocument/2006/relationships/hyperlink" Target="https://www.macrotrends.net/2526/sp-500-historical-annual-returns" TargetMode="External"/><Relationship Id="rId2" Type="http://schemas.openxmlformats.org/officeDocument/2006/relationships/notesSlide" Target="../notesSlides/notesSlide61.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hyperlink" Target="https://www.macrotrends.net/2526/sp-500-historical-annual-returns" TargetMode="External"/><Relationship Id="rId2" Type="http://schemas.openxmlformats.org/officeDocument/2006/relationships/notesSlide" Target="../notesSlides/notesSlide62.xm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64.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6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5.xml"/><Relationship Id="rId1" Type="http://schemas.openxmlformats.org/officeDocument/2006/relationships/slideLayout" Target="../slideLayouts/slideLayout2.xml"/><Relationship Id="rId6" Type="http://schemas.microsoft.com/office/2007/relationships/hdphoto" Target="../media/hdphoto13.wdp"/><Relationship Id="rId5" Type="http://schemas.openxmlformats.org/officeDocument/2006/relationships/image" Target="../media/image15.png"/><Relationship Id="rId4" Type="http://schemas.microsoft.com/office/2007/relationships/hdphoto" Target="../media/hdphoto12.wdp"/></Relationships>
</file>

<file path=ppt/slides/_rels/slide6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67.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3" Type="http://schemas.openxmlformats.org/officeDocument/2006/relationships/hyperlink" Target="https://www.allianzlife.com/-/media/files/global/documents/2016/06/15/16/08/amk-105-n.pdf" TargetMode="External"/><Relationship Id="rId2" Type="http://schemas.openxmlformats.org/officeDocument/2006/relationships/notesSlide" Target="../notesSlides/notesSlide70.xml"/><Relationship Id="rId1" Type="http://schemas.openxmlformats.org/officeDocument/2006/relationships/slideLayout" Target="../slideLayouts/slideLayout4.xml"/><Relationship Id="rId4" Type="http://schemas.openxmlformats.org/officeDocument/2006/relationships/hyperlink" Target="https://www.irs.gov/retirement-plans/retirement-plans-faqs-regarding-required-minimum-distributions" TargetMode="Externa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4.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4.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4.xml"/></Relationships>
</file>

<file path=ppt/slides/_rels/slide7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75.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6.xml"/><Relationship Id="rId1" Type="http://schemas.openxmlformats.org/officeDocument/2006/relationships/slideLayout" Target="../slideLayouts/slideLayout2.xml"/><Relationship Id="rId6" Type="http://schemas.microsoft.com/office/2007/relationships/hdphoto" Target="../media/hdphoto15.wdp"/><Relationship Id="rId5" Type="http://schemas.openxmlformats.org/officeDocument/2006/relationships/image" Target="../media/image15.png"/><Relationship Id="rId4" Type="http://schemas.microsoft.com/office/2007/relationships/hdphoto" Target="../media/hdphoto14.wdp"/></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12.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12.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12.xml"/></Relationships>
</file>

<file path=ppt/slides/_rels/slide8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3.xml"/><Relationship Id="rId1" Type="http://schemas.openxmlformats.org/officeDocument/2006/relationships/slideLayout" Target="../slideLayouts/slideLayout12.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12.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85.xml"/><Relationship Id="rId1" Type="http://schemas.openxmlformats.org/officeDocument/2006/relationships/slideLayout" Target="../slideLayouts/slideLayout12.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86.xml"/><Relationship Id="rId1" Type="http://schemas.openxmlformats.org/officeDocument/2006/relationships/slideLayout" Target="../slideLayouts/slideLayout12.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87.xml"/><Relationship Id="rId1" Type="http://schemas.openxmlformats.org/officeDocument/2006/relationships/slideLayout" Target="../slideLayouts/slideLayout12.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88.xml"/><Relationship Id="rId1" Type="http://schemas.openxmlformats.org/officeDocument/2006/relationships/slideLayout" Target="../slideLayouts/slideLayout12.xml"/></Relationships>
</file>

<file path=ppt/slides/_rels/slide89.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hyperlink" Target="https://www.transamericainstitute.org/research/publications/details/25-facts-highlight-womens-risky-road-to-retirement" TargetMode="External"/><Relationship Id="rId2" Type="http://schemas.openxmlformats.org/officeDocument/2006/relationships/notesSlide" Target="../notesSlides/notesSlide89.xml"/><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9.png"/><Relationship Id="rId4" Type="http://schemas.microsoft.com/office/2007/relationships/hdphoto" Target="../media/hdphoto1.wdp"/></Relationships>
</file>

<file path=ppt/slides/_rels/slide90.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hyperlink" Target="https://www.transamericainstitute.org/research/publications/details/25-facts-highlight-womens-risky-road-to-retirement" TargetMode="External"/><Relationship Id="rId2" Type="http://schemas.openxmlformats.org/officeDocument/2006/relationships/notesSlide" Target="../notesSlides/notesSlide90.xml"/><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9.png"/><Relationship Id="rId4" Type="http://schemas.microsoft.com/office/2007/relationships/hdphoto" Target="../media/hdphoto1.wdp"/></Relationships>
</file>

<file path=ppt/slides/_rels/slide9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1.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9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92.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29.emf"/></Relationships>
</file>

<file path=ppt/slides/_rels/slide9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0.jpg"/><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1523F25-B29A-F4A9-B00E-A27C298D4A50}"/>
              </a:ext>
            </a:extLst>
          </p:cNvPr>
          <p:cNvSpPr/>
          <p:nvPr/>
        </p:nvSpPr>
        <p:spPr>
          <a:xfrm>
            <a:off x="-104931" y="-1"/>
            <a:ext cx="12296931" cy="685800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city with a bridge over a river&#10;&#10;AI-generated content may be incorrect.">
            <a:extLst>
              <a:ext uri="{FF2B5EF4-FFF2-40B4-BE49-F238E27FC236}">
                <a16:creationId xmlns:a16="http://schemas.microsoft.com/office/drawing/2014/main" id="{1D4E25CB-73F4-7C8A-275C-7033D2830D64}"/>
              </a:ext>
            </a:extLst>
          </p:cNvPr>
          <p:cNvPicPr>
            <a:picLocks noChangeAspect="1"/>
          </p:cNvPicPr>
          <p:nvPr/>
        </p:nvPicPr>
        <p:blipFill>
          <a:blip r:embed="rId3"/>
          <a:srcRect l="235" t="-2379" r="-235" b="2377"/>
          <a:stretch>
            <a:fillRect/>
          </a:stretch>
        </p:blipFill>
        <p:spPr>
          <a:xfrm>
            <a:off x="-66057" y="341005"/>
            <a:ext cx="12316369" cy="6371719"/>
          </a:xfrm>
          <a:prstGeom prst="rect">
            <a:avLst/>
          </a:prstGeom>
        </p:spPr>
      </p:pic>
      <p:sp>
        <p:nvSpPr>
          <p:cNvPr id="12" name="Rectangle 11">
            <a:extLst>
              <a:ext uri="{FF2B5EF4-FFF2-40B4-BE49-F238E27FC236}">
                <a16:creationId xmlns:a16="http://schemas.microsoft.com/office/drawing/2014/main" id="{736EE52C-19CC-08F3-8E4B-5D9256020176}"/>
              </a:ext>
            </a:extLst>
          </p:cNvPr>
          <p:cNvSpPr/>
          <p:nvPr/>
        </p:nvSpPr>
        <p:spPr>
          <a:xfrm>
            <a:off x="-95212" y="5314231"/>
            <a:ext cx="12316368" cy="1543768"/>
          </a:xfrm>
          <a:prstGeom prst="rect">
            <a:avLst/>
          </a:prstGeom>
          <a:solidFill>
            <a:srgbClr val="17264F"/>
          </a:solidFill>
          <a:ln w="285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rgbClr val="405CA7"/>
              </a:solidFill>
            </a:endParaRPr>
          </a:p>
        </p:txBody>
      </p:sp>
      <p:sp>
        <p:nvSpPr>
          <p:cNvPr id="45" name="TextBox 44">
            <a:extLst>
              <a:ext uri="{FF2B5EF4-FFF2-40B4-BE49-F238E27FC236}">
                <a16:creationId xmlns:a16="http://schemas.microsoft.com/office/drawing/2014/main" id="{44559FFD-0549-1DF7-3798-558827C4DB92}"/>
              </a:ext>
            </a:extLst>
          </p:cNvPr>
          <p:cNvSpPr txBox="1"/>
          <p:nvPr/>
        </p:nvSpPr>
        <p:spPr>
          <a:xfrm>
            <a:off x="1835987" y="1800188"/>
            <a:ext cx="8285471" cy="461665"/>
          </a:xfrm>
          <a:prstGeom prst="rect">
            <a:avLst/>
          </a:prstGeom>
          <a:noFill/>
        </p:spPr>
        <p:txBody>
          <a:bodyPr wrap="square" rtlCol="0">
            <a:spAutoFit/>
          </a:bodyPr>
          <a:lstStyle/>
          <a:p>
            <a:pPr algn="ctr">
              <a:spcAft>
                <a:spcPts val="600"/>
              </a:spcAft>
            </a:pPr>
            <a:r>
              <a:rPr lang="en-US" sz="2400" dirty="0">
                <a:solidFill>
                  <a:schemeClr val="bg2">
                    <a:lumMod val="25000"/>
                  </a:schemeClr>
                </a:solidFill>
                <a:latin typeface="Arial" panose="020B0604020202020204" pitchFamily="34" charset="0"/>
                <a:cs typeface="Arial" panose="020B0604020202020204" pitchFamily="34" charset="0"/>
              </a:rPr>
              <a:t>Pivoting Towards Retirement With Confidence</a:t>
            </a:r>
          </a:p>
        </p:txBody>
      </p:sp>
      <p:sp>
        <p:nvSpPr>
          <p:cNvPr id="46" name="TextBox 45">
            <a:extLst>
              <a:ext uri="{FF2B5EF4-FFF2-40B4-BE49-F238E27FC236}">
                <a16:creationId xmlns:a16="http://schemas.microsoft.com/office/drawing/2014/main" id="{6F389C43-4B39-A2ED-7A1A-2B027C4B406E}"/>
              </a:ext>
            </a:extLst>
          </p:cNvPr>
          <p:cNvSpPr txBox="1"/>
          <p:nvPr/>
        </p:nvSpPr>
        <p:spPr>
          <a:xfrm>
            <a:off x="1745705" y="1153858"/>
            <a:ext cx="8312826" cy="738664"/>
          </a:xfrm>
          <a:prstGeom prst="rect">
            <a:avLst/>
          </a:prstGeom>
          <a:noFill/>
        </p:spPr>
        <p:txBody>
          <a:bodyPr wrap="square" rtlCol="0">
            <a:spAutoFit/>
          </a:bodyPr>
          <a:lstStyle/>
          <a:p>
            <a:pPr algn="ctr">
              <a:spcAft>
                <a:spcPts val="600"/>
              </a:spcAft>
            </a:pPr>
            <a:r>
              <a:rPr lang="en-US" sz="4200" b="1" spc="-150" dirty="0">
                <a:solidFill>
                  <a:srgbClr val="16264F"/>
                </a:solidFill>
                <a:latin typeface="Arial Black" panose="020B0604020202020204" pitchFamily="34" charset="0"/>
                <a:cs typeface="Arial Black" panose="020B0604020202020204" pitchFamily="34" charset="0"/>
              </a:rPr>
              <a:t>WOMEN, WISDOM &amp; WEALTH</a:t>
            </a:r>
          </a:p>
        </p:txBody>
      </p:sp>
      <p:sp>
        <p:nvSpPr>
          <p:cNvPr id="10" name="Rectangle 9">
            <a:extLst>
              <a:ext uri="{FF2B5EF4-FFF2-40B4-BE49-F238E27FC236}">
                <a16:creationId xmlns:a16="http://schemas.microsoft.com/office/drawing/2014/main" id="{420024FE-0DE4-3867-8FCB-DCA84B98B587}"/>
              </a:ext>
            </a:extLst>
          </p:cNvPr>
          <p:cNvSpPr/>
          <p:nvPr/>
        </p:nvSpPr>
        <p:spPr>
          <a:xfrm>
            <a:off x="1493756" y="2407579"/>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9DB26B4-F795-2D10-5C5B-502E74DE8FB6}"/>
              </a:ext>
            </a:extLst>
          </p:cNvPr>
          <p:cNvSpPr/>
          <p:nvPr/>
        </p:nvSpPr>
        <p:spPr>
          <a:xfrm>
            <a:off x="1411562" y="916494"/>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9832A65F-D878-3FEF-0E77-A4125C6A832C}"/>
              </a:ext>
            </a:extLst>
          </p:cNvPr>
          <p:cNvSpPr/>
          <p:nvPr/>
        </p:nvSpPr>
        <p:spPr>
          <a:xfrm>
            <a:off x="-104931" y="5314231"/>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Logo, company name&#10;&#10;Description automatically generated">
            <a:extLst>
              <a:ext uri="{FF2B5EF4-FFF2-40B4-BE49-F238E27FC236}">
                <a16:creationId xmlns:a16="http://schemas.microsoft.com/office/drawing/2014/main" id="{578B6865-B40E-A987-F649-21AC86C3D49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02335" y="5622932"/>
            <a:ext cx="2179583" cy="1089792"/>
          </a:xfrm>
          <a:prstGeom prst="rect">
            <a:avLst/>
          </a:prstGeom>
        </p:spPr>
      </p:pic>
    </p:spTree>
    <p:extLst>
      <p:ext uri="{BB962C8B-B14F-4D97-AF65-F5344CB8AC3E}">
        <p14:creationId xmlns:p14="http://schemas.microsoft.com/office/powerpoint/2010/main" val="3098443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9E0E9D23-13A4-BEA6-6B76-336C1EE78024}"/>
              </a:ext>
            </a:extLst>
          </p:cNvPr>
          <p:cNvSpPr txBox="1"/>
          <p:nvPr/>
        </p:nvSpPr>
        <p:spPr>
          <a:xfrm>
            <a:off x="1774653" y="4369819"/>
            <a:ext cx="8557199" cy="861774"/>
          </a:xfrm>
          <a:prstGeom prst="rect">
            <a:avLst/>
          </a:prstGeom>
          <a:noFill/>
        </p:spPr>
        <p:txBody>
          <a:bodyPr wrap="square" rtlCol="0">
            <a:spAutoFit/>
          </a:bodyPr>
          <a:lstStyle/>
          <a:p>
            <a:pPr algn="ctr">
              <a:spcAft>
                <a:spcPts val="600"/>
              </a:spcAft>
            </a:pPr>
            <a:r>
              <a:rPr lang="en-US" sz="5000" b="1" dirty="0">
                <a:solidFill>
                  <a:schemeClr val="accent1"/>
                </a:solidFill>
                <a:latin typeface="Arial Black" panose="020B0604020202020204" pitchFamily="34" charset="0"/>
                <a:cs typeface="Arial Black" panose="020B0604020202020204" pitchFamily="34" charset="0"/>
              </a:rPr>
              <a:t>CAN YOU RELATE?</a:t>
            </a:r>
          </a:p>
        </p:txBody>
      </p:sp>
      <p:sp>
        <p:nvSpPr>
          <p:cNvPr id="4" name="TextBox 3">
            <a:extLst>
              <a:ext uri="{FF2B5EF4-FFF2-40B4-BE49-F238E27FC236}">
                <a16:creationId xmlns:a16="http://schemas.microsoft.com/office/drawing/2014/main" id="{E776B8F5-E92E-4DBE-7B57-54CD7FC694D8}"/>
              </a:ext>
            </a:extLst>
          </p:cNvPr>
          <p:cNvSpPr txBox="1"/>
          <p:nvPr/>
        </p:nvSpPr>
        <p:spPr>
          <a:xfrm>
            <a:off x="1375826" y="1355831"/>
            <a:ext cx="9440348" cy="1631216"/>
          </a:xfrm>
          <a:prstGeom prst="rect">
            <a:avLst/>
          </a:prstGeom>
          <a:noFill/>
        </p:spPr>
        <p:txBody>
          <a:bodyPr wrap="square" rtlCol="0">
            <a:spAutoFit/>
          </a:bodyPr>
          <a:lstStyle/>
          <a:p>
            <a:pPr algn="ctr">
              <a:spcAft>
                <a:spcPts val="600"/>
              </a:spcAft>
            </a:pPr>
            <a:r>
              <a:rPr lang="en-US" sz="5000" b="1" dirty="0">
                <a:solidFill>
                  <a:schemeClr val="bg1"/>
                </a:solidFill>
                <a:latin typeface="Arial Black" panose="020B0604020202020204" pitchFamily="34" charset="0"/>
                <a:cs typeface="Arial Black" panose="020B0604020202020204" pitchFamily="34" charset="0"/>
              </a:rPr>
              <a:t>WHO AM I TO BE STANDING HERE?</a:t>
            </a:r>
          </a:p>
        </p:txBody>
      </p:sp>
      <p:sp>
        <p:nvSpPr>
          <p:cNvPr id="7" name="Rectangle 6">
            <a:extLst>
              <a:ext uri="{FF2B5EF4-FFF2-40B4-BE49-F238E27FC236}">
                <a16:creationId xmlns:a16="http://schemas.microsoft.com/office/drawing/2014/main" id="{E28AD19C-1F4B-5A05-2224-DFB232167F70}"/>
              </a:ext>
            </a:extLst>
          </p:cNvPr>
          <p:cNvSpPr/>
          <p:nvPr/>
        </p:nvSpPr>
        <p:spPr>
          <a:xfrm>
            <a:off x="1596498" y="3204819"/>
            <a:ext cx="8999005" cy="45719"/>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DC601A4C-0097-5402-D007-302979633FBD}"/>
              </a:ext>
            </a:extLst>
          </p:cNvPr>
          <p:cNvSpPr/>
          <p:nvPr/>
        </p:nvSpPr>
        <p:spPr>
          <a:xfrm>
            <a:off x="1553749" y="1017264"/>
            <a:ext cx="8999005" cy="45719"/>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90452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EB943FB-BB98-7A38-ECFF-3FEA6F535FE1}"/>
              </a:ext>
            </a:extLst>
          </p:cNvPr>
          <p:cNvSpPr txBox="1"/>
          <p:nvPr/>
        </p:nvSpPr>
        <p:spPr>
          <a:xfrm>
            <a:off x="725614" y="903514"/>
            <a:ext cx="8090807" cy="830997"/>
          </a:xfrm>
          <a:prstGeom prst="rect">
            <a:avLst/>
          </a:prstGeom>
          <a:noFill/>
        </p:spPr>
        <p:txBody>
          <a:bodyPr wrap="square" rtlCol="0">
            <a:spAutoFit/>
          </a:bodyPr>
          <a:lstStyle/>
          <a:p>
            <a:r>
              <a:rPr lang="en-US" sz="4800" dirty="0">
                <a:solidFill>
                  <a:schemeClr val="bg1"/>
                </a:solidFill>
                <a:latin typeface="Arial" panose="020B0604020202020204" pitchFamily="34" charset="0"/>
                <a:cs typeface="Arial" panose="020B0604020202020204" pitchFamily="34" charset="0"/>
              </a:rPr>
              <a:t>Agent Name </a:t>
            </a:r>
            <a:r>
              <a:rPr lang="en-US" sz="2800" dirty="0">
                <a:solidFill>
                  <a:schemeClr val="accent1"/>
                </a:solidFill>
                <a:latin typeface="Arial" panose="020B0604020202020204" pitchFamily="34" charset="0"/>
                <a:cs typeface="Arial" panose="020B0604020202020204" pitchFamily="34" charset="0"/>
              </a:rPr>
              <a:t>Designations</a:t>
            </a:r>
            <a:r>
              <a:rPr lang="en-US" dirty="0">
                <a:solidFill>
                  <a:srgbClr val="4A77E0"/>
                </a:solidFill>
                <a:latin typeface="Arial" panose="020B0604020202020204" pitchFamily="34" charset="0"/>
                <a:cs typeface="Arial" panose="020B0604020202020204" pitchFamily="34" charset="0"/>
              </a:rPr>
              <a:t> </a:t>
            </a:r>
          </a:p>
        </p:txBody>
      </p:sp>
      <p:sp>
        <p:nvSpPr>
          <p:cNvPr id="7" name="TextBox 6">
            <a:extLst>
              <a:ext uri="{FF2B5EF4-FFF2-40B4-BE49-F238E27FC236}">
                <a16:creationId xmlns:a16="http://schemas.microsoft.com/office/drawing/2014/main" id="{5711B184-63E3-C688-2E60-55570ABDCEF8}"/>
              </a:ext>
            </a:extLst>
          </p:cNvPr>
          <p:cNvSpPr txBox="1"/>
          <p:nvPr/>
        </p:nvSpPr>
        <p:spPr>
          <a:xfrm>
            <a:off x="725614" y="2156636"/>
            <a:ext cx="6217920" cy="3139321"/>
          </a:xfrm>
          <a:prstGeom prst="rect">
            <a:avLst/>
          </a:prstGeom>
          <a:noFill/>
        </p:spPr>
        <p:txBody>
          <a:bodyPr wrap="square" rtlCol="0">
            <a:spAutoFit/>
          </a:bodyPr>
          <a:lstStyle/>
          <a:p>
            <a:pPr marL="285750" indent="-285750">
              <a:buClr>
                <a:schemeClr val="accent1">
                  <a:lumMod val="50000"/>
                  <a:lumOff val="50000"/>
                </a:schemeClr>
              </a:buClr>
              <a:buFont typeface="Wingdings" pitchFamily="2" charset="2"/>
              <a:buChar char="Ø"/>
            </a:pPr>
            <a:r>
              <a:rPr lang="en-US" dirty="0">
                <a:solidFill>
                  <a:schemeClr val="bg1"/>
                </a:solidFill>
              </a:rPr>
              <a:t>Lorem ipsum dolor sit </a:t>
            </a:r>
            <a:r>
              <a:rPr lang="en-US" dirty="0" err="1">
                <a:solidFill>
                  <a:schemeClr val="bg1"/>
                </a:solidFill>
              </a:rPr>
              <a:t>amet</a:t>
            </a:r>
            <a:r>
              <a:rPr lang="en-US" dirty="0">
                <a:solidFill>
                  <a:schemeClr val="bg1"/>
                </a:solidFill>
              </a:rPr>
              <a:t>, </a:t>
            </a:r>
            <a:r>
              <a:rPr lang="en-US" dirty="0" err="1">
                <a:solidFill>
                  <a:schemeClr val="bg1"/>
                </a:solidFill>
              </a:rPr>
              <a:t>consecutar</a:t>
            </a:r>
            <a:r>
              <a:rPr lang="en-US" dirty="0">
                <a:solidFill>
                  <a:schemeClr val="bg1"/>
                </a:solidFill>
              </a:rPr>
              <a:t> </a:t>
            </a:r>
            <a:r>
              <a:rPr lang="en-US" dirty="0" err="1">
                <a:solidFill>
                  <a:schemeClr val="bg1"/>
                </a:solidFill>
              </a:rPr>
              <a:t>adipiscing</a:t>
            </a:r>
            <a:r>
              <a:rPr lang="en-US" dirty="0">
                <a:solidFill>
                  <a:schemeClr val="bg1"/>
                </a:solidFill>
              </a:rPr>
              <a:t> </a:t>
            </a:r>
            <a:r>
              <a:rPr lang="en-US" dirty="0" err="1">
                <a:solidFill>
                  <a:schemeClr val="bg1"/>
                </a:solidFill>
              </a:rPr>
              <a:t>elit</a:t>
            </a:r>
            <a:r>
              <a:rPr lang="en-US" dirty="0">
                <a:solidFill>
                  <a:schemeClr val="bg1"/>
                </a:solidFill>
              </a:rPr>
              <a:t>, sed diam </a:t>
            </a:r>
            <a:r>
              <a:rPr lang="en-US" dirty="0" err="1">
                <a:solidFill>
                  <a:schemeClr val="bg1"/>
                </a:solidFill>
              </a:rPr>
              <a:t>nonummy</a:t>
            </a:r>
            <a:r>
              <a:rPr lang="en-US" dirty="0">
                <a:solidFill>
                  <a:schemeClr val="bg1"/>
                </a:solidFill>
              </a:rPr>
              <a:t> </a:t>
            </a:r>
            <a:r>
              <a:rPr lang="en-US" dirty="0" err="1">
                <a:solidFill>
                  <a:schemeClr val="bg1"/>
                </a:solidFill>
              </a:rPr>
              <a:t>nibh</a:t>
            </a:r>
            <a:r>
              <a:rPr lang="en-US" dirty="0">
                <a:solidFill>
                  <a:schemeClr val="bg1"/>
                </a:solidFill>
              </a:rPr>
              <a:t> </a:t>
            </a:r>
            <a:r>
              <a:rPr lang="en-US" dirty="0" err="1">
                <a:solidFill>
                  <a:schemeClr val="bg1"/>
                </a:solidFill>
              </a:rPr>
              <a:t>euismod</a:t>
            </a:r>
            <a:r>
              <a:rPr lang="en-US" dirty="0">
                <a:solidFill>
                  <a:schemeClr val="bg1"/>
                </a:solidFill>
              </a:rPr>
              <a:t> </a:t>
            </a:r>
            <a:r>
              <a:rPr lang="en-US" dirty="0" err="1">
                <a:solidFill>
                  <a:schemeClr val="bg1"/>
                </a:solidFill>
              </a:rPr>
              <a:t>tincidunt</a:t>
            </a:r>
            <a:r>
              <a:rPr lang="en-US" dirty="0">
                <a:solidFill>
                  <a:schemeClr val="bg1"/>
                </a:solidFill>
              </a:rPr>
              <a:t> </a:t>
            </a:r>
            <a:r>
              <a:rPr lang="en-US" dirty="0" err="1">
                <a:solidFill>
                  <a:schemeClr val="bg1"/>
                </a:solidFill>
              </a:rPr>
              <a:t>ut</a:t>
            </a:r>
            <a:r>
              <a:rPr lang="en-US" dirty="0">
                <a:solidFill>
                  <a:schemeClr val="bg1"/>
                </a:solidFill>
              </a:rPr>
              <a:t> </a:t>
            </a:r>
            <a:r>
              <a:rPr lang="en-US" dirty="0" err="1">
                <a:solidFill>
                  <a:schemeClr val="bg1"/>
                </a:solidFill>
              </a:rPr>
              <a:t>laoreet</a:t>
            </a:r>
            <a:r>
              <a:rPr lang="en-US" dirty="0">
                <a:solidFill>
                  <a:schemeClr val="bg1"/>
                </a:solidFill>
              </a:rPr>
              <a:t>.</a:t>
            </a:r>
          </a:p>
          <a:p>
            <a:pPr marL="285750" indent="-285750">
              <a:buClr>
                <a:schemeClr val="accent1">
                  <a:lumMod val="50000"/>
                  <a:lumOff val="50000"/>
                </a:schemeClr>
              </a:buClr>
              <a:buFont typeface="Wingdings" pitchFamily="2" charset="2"/>
              <a:buChar char="Ø"/>
            </a:pPr>
            <a:r>
              <a:rPr lang="en-US" dirty="0">
                <a:solidFill>
                  <a:schemeClr val="bg1"/>
                </a:solidFill>
              </a:rPr>
              <a:t>Lorem ipsum dolor sit </a:t>
            </a:r>
            <a:r>
              <a:rPr lang="en-US" dirty="0" err="1">
                <a:solidFill>
                  <a:schemeClr val="bg1"/>
                </a:solidFill>
              </a:rPr>
              <a:t>amet</a:t>
            </a:r>
            <a:r>
              <a:rPr lang="en-US" dirty="0">
                <a:solidFill>
                  <a:schemeClr val="bg1"/>
                </a:solidFill>
              </a:rPr>
              <a:t>, </a:t>
            </a:r>
            <a:r>
              <a:rPr lang="en-US" dirty="0" err="1">
                <a:solidFill>
                  <a:schemeClr val="bg1"/>
                </a:solidFill>
              </a:rPr>
              <a:t>consecutar</a:t>
            </a:r>
            <a:r>
              <a:rPr lang="en-US" dirty="0">
                <a:solidFill>
                  <a:schemeClr val="bg1"/>
                </a:solidFill>
              </a:rPr>
              <a:t> </a:t>
            </a:r>
            <a:r>
              <a:rPr lang="en-US" dirty="0" err="1">
                <a:solidFill>
                  <a:schemeClr val="bg1"/>
                </a:solidFill>
              </a:rPr>
              <a:t>adipiscing</a:t>
            </a:r>
            <a:r>
              <a:rPr lang="en-US" dirty="0">
                <a:solidFill>
                  <a:schemeClr val="bg1"/>
                </a:solidFill>
              </a:rPr>
              <a:t> </a:t>
            </a:r>
            <a:r>
              <a:rPr lang="en-US" dirty="0" err="1">
                <a:solidFill>
                  <a:schemeClr val="bg1"/>
                </a:solidFill>
              </a:rPr>
              <a:t>elit</a:t>
            </a:r>
            <a:r>
              <a:rPr lang="en-US" dirty="0">
                <a:solidFill>
                  <a:schemeClr val="bg1"/>
                </a:solidFill>
              </a:rPr>
              <a:t>, sed diam </a:t>
            </a:r>
            <a:r>
              <a:rPr lang="en-US" dirty="0" err="1">
                <a:solidFill>
                  <a:schemeClr val="bg1"/>
                </a:solidFill>
              </a:rPr>
              <a:t>nonummy</a:t>
            </a:r>
            <a:r>
              <a:rPr lang="en-US" dirty="0">
                <a:solidFill>
                  <a:schemeClr val="bg1"/>
                </a:solidFill>
              </a:rPr>
              <a:t> </a:t>
            </a:r>
            <a:r>
              <a:rPr lang="en-US" dirty="0" err="1">
                <a:solidFill>
                  <a:schemeClr val="bg1"/>
                </a:solidFill>
              </a:rPr>
              <a:t>nibh</a:t>
            </a:r>
            <a:r>
              <a:rPr lang="en-US" dirty="0">
                <a:solidFill>
                  <a:schemeClr val="bg1"/>
                </a:solidFill>
              </a:rPr>
              <a:t> </a:t>
            </a:r>
            <a:r>
              <a:rPr lang="en-US" dirty="0" err="1">
                <a:solidFill>
                  <a:schemeClr val="bg1"/>
                </a:solidFill>
              </a:rPr>
              <a:t>euismod</a:t>
            </a:r>
            <a:r>
              <a:rPr lang="en-US" dirty="0">
                <a:solidFill>
                  <a:schemeClr val="bg1"/>
                </a:solidFill>
              </a:rPr>
              <a:t> </a:t>
            </a:r>
            <a:r>
              <a:rPr lang="en-US" dirty="0" err="1">
                <a:solidFill>
                  <a:schemeClr val="bg1"/>
                </a:solidFill>
              </a:rPr>
              <a:t>tincidunt</a:t>
            </a:r>
            <a:r>
              <a:rPr lang="en-US" dirty="0">
                <a:solidFill>
                  <a:schemeClr val="bg1"/>
                </a:solidFill>
              </a:rPr>
              <a:t> </a:t>
            </a:r>
            <a:r>
              <a:rPr lang="en-US" dirty="0" err="1">
                <a:solidFill>
                  <a:schemeClr val="bg1"/>
                </a:solidFill>
              </a:rPr>
              <a:t>ut</a:t>
            </a:r>
            <a:r>
              <a:rPr lang="en-US" dirty="0">
                <a:solidFill>
                  <a:schemeClr val="bg1"/>
                </a:solidFill>
              </a:rPr>
              <a:t> </a:t>
            </a:r>
            <a:r>
              <a:rPr lang="en-US" dirty="0" err="1">
                <a:solidFill>
                  <a:schemeClr val="bg1"/>
                </a:solidFill>
              </a:rPr>
              <a:t>laoreet</a:t>
            </a:r>
            <a:r>
              <a:rPr lang="en-US" dirty="0">
                <a:solidFill>
                  <a:schemeClr val="bg1"/>
                </a:solidFill>
              </a:rPr>
              <a:t>.</a:t>
            </a:r>
          </a:p>
          <a:p>
            <a:pPr marL="285750" indent="-285750">
              <a:buClr>
                <a:schemeClr val="accent1">
                  <a:lumMod val="50000"/>
                  <a:lumOff val="50000"/>
                </a:schemeClr>
              </a:buClr>
              <a:buFont typeface="Wingdings" pitchFamily="2" charset="2"/>
              <a:buChar char="Ø"/>
            </a:pPr>
            <a:r>
              <a:rPr lang="en-US" dirty="0">
                <a:solidFill>
                  <a:schemeClr val="bg1"/>
                </a:solidFill>
              </a:rPr>
              <a:t>Lorem ipsum dolor sit </a:t>
            </a:r>
            <a:r>
              <a:rPr lang="en-US" dirty="0" err="1">
                <a:solidFill>
                  <a:schemeClr val="bg1"/>
                </a:solidFill>
              </a:rPr>
              <a:t>amet</a:t>
            </a:r>
            <a:r>
              <a:rPr lang="en-US" dirty="0">
                <a:solidFill>
                  <a:schemeClr val="bg1"/>
                </a:solidFill>
              </a:rPr>
              <a:t>, </a:t>
            </a:r>
            <a:r>
              <a:rPr lang="en-US" dirty="0" err="1">
                <a:solidFill>
                  <a:schemeClr val="bg1"/>
                </a:solidFill>
              </a:rPr>
              <a:t>consecutar</a:t>
            </a:r>
            <a:r>
              <a:rPr lang="en-US" dirty="0">
                <a:solidFill>
                  <a:schemeClr val="bg1"/>
                </a:solidFill>
              </a:rPr>
              <a:t> </a:t>
            </a:r>
            <a:r>
              <a:rPr lang="en-US" dirty="0" err="1">
                <a:solidFill>
                  <a:schemeClr val="bg1"/>
                </a:solidFill>
              </a:rPr>
              <a:t>adipiscing</a:t>
            </a:r>
            <a:r>
              <a:rPr lang="en-US" dirty="0">
                <a:solidFill>
                  <a:schemeClr val="bg1"/>
                </a:solidFill>
              </a:rPr>
              <a:t> </a:t>
            </a:r>
            <a:r>
              <a:rPr lang="en-US" dirty="0" err="1">
                <a:solidFill>
                  <a:schemeClr val="bg1"/>
                </a:solidFill>
              </a:rPr>
              <a:t>elit</a:t>
            </a:r>
            <a:r>
              <a:rPr lang="en-US" dirty="0">
                <a:solidFill>
                  <a:schemeClr val="bg1"/>
                </a:solidFill>
              </a:rPr>
              <a:t>, sed diam </a:t>
            </a:r>
            <a:r>
              <a:rPr lang="en-US" dirty="0" err="1">
                <a:solidFill>
                  <a:schemeClr val="bg1"/>
                </a:solidFill>
              </a:rPr>
              <a:t>nonummy</a:t>
            </a:r>
            <a:r>
              <a:rPr lang="en-US" dirty="0">
                <a:solidFill>
                  <a:schemeClr val="bg1"/>
                </a:solidFill>
              </a:rPr>
              <a:t> </a:t>
            </a:r>
            <a:r>
              <a:rPr lang="en-US" dirty="0" err="1">
                <a:solidFill>
                  <a:schemeClr val="bg1"/>
                </a:solidFill>
              </a:rPr>
              <a:t>nibh</a:t>
            </a:r>
            <a:r>
              <a:rPr lang="en-US" dirty="0">
                <a:solidFill>
                  <a:schemeClr val="bg1"/>
                </a:solidFill>
              </a:rPr>
              <a:t> </a:t>
            </a:r>
            <a:r>
              <a:rPr lang="en-US" dirty="0" err="1">
                <a:solidFill>
                  <a:schemeClr val="bg1"/>
                </a:solidFill>
              </a:rPr>
              <a:t>euismod</a:t>
            </a:r>
            <a:r>
              <a:rPr lang="en-US" dirty="0">
                <a:solidFill>
                  <a:schemeClr val="bg1"/>
                </a:solidFill>
              </a:rPr>
              <a:t> </a:t>
            </a:r>
            <a:r>
              <a:rPr lang="en-US" dirty="0" err="1">
                <a:solidFill>
                  <a:schemeClr val="bg1"/>
                </a:solidFill>
              </a:rPr>
              <a:t>tincidunt</a:t>
            </a:r>
            <a:r>
              <a:rPr lang="en-US" dirty="0">
                <a:solidFill>
                  <a:schemeClr val="bg1"/>
                </a:solidFill>
              </a:rPr>
              <a:t> </a:t>
            </a:r>
            <a:r>
              <a:rPr lang="en-US" dirty="0" err="1">
                <a:solidFill>
                  <a:schemeClr val="bg1"/>
                </a:solidFill>
              </a:rPr>
              <a:t>ut</a:t>
            </a:r>
            <a:r>
              <a:rPr lang="en-US" dirty="0">
                <a:solidFill>
                  <a:schemeClr val="bg1"/>
                </a:solidFill>
              </a:rPr>
              <a:t> </a:t>
            </a:r>
            <a:r>
              <a:rPr lang="en-US" dirty="0" err="1">
                <a:solidFill>
                  <a:schemeClr val="bg1"/>
                </a:solidFill>
              </a:rPr>
              <a:t>laoreet</a:t>
            </a:r>
            <a:r>
              <a:rPr lang="en-US" dirty="0">
                <a:solidFill>
                  <a:schemeClr val="bg1"/>
                </a:solidFill>
              </a:rPr>
              <a:t>.</a:t>
            </a:r>
          </a:p>
          <a:p>
            <a:pPr marL="285750" indent="-285750">
              <a:buClr>
                <a:schemeClr val="accent1">
                  <a:lumMod val="50000"/>
                  <a:lumOff val="50000"/>
                </a:schemeClr>
              </a:buClr>
              <a:buFont typeface="Wingdings" pitchFamily="2" charset="2"/>
              <a:buChar char="Ø"/>
            </a:pPr>
            <a:r>
              <a:rPr lang="en-US" dirty="0">
                <a:solidFill>
                  <a:schemeClr val="bg1"/>
                </a:solidFill>
              </a:rPr>
              <a:t>Lorem ipsum dolor sit </a:t>
            </a:r>
            <a:r>
              <a:rPr lang="en-US" dirty="0" err="1">
                <a:solidFill>
                  <a:schemeClr val="bg1"/>
                </a:solidFill>
              </a:rPr>
              <a:t>amet</a:t>
            </a:r>
            <a:r>
              <a:rPr lang="en-US" dirty="0">
                <a:solidFill>
                  <a:schemeClr val="bg1"/>
                </a:solidFill>
              </a:rPr>
              <a:t>, </a:t>
            </a:r>
            <a:r>
              <a:rPr lang="en-US" dirty="0" err="1">
                <a:solidFill>
                  <a:schemeClr val="bg1"/>
                </a:solidFill>
              </a:rPr>
              <a:t>consecutar</a:t>
            </a:r>
            <a:r>
              <a:rPr lang="en-US" dirty="0">
                <a:solidFill>
                  <a:schemeClr val="bg1"/>
                </a:solidFill>
              </a:rPr>
              <a:t> </a:t>
            </a:r>
            <a:r>
              <a:rPr lang="en-US" dirty="0" err="1">
                <a:solidFill>
                  <a:schemeClr val="bg1"/>
                </a:solidFill>
              </a:rPr>
              <a:t>adipiscing</a:t>
            </a:r>
            <a:r>
              <a:rPr lang="en-US" dirty="0">
                <a:solidFill>
                  <a:schemeClr val="bg1"/>
                </a:solidFill>
              </a:rPr>
              <a:t> </a:t>
            </a:r>
            <a:r>
              <a:rPr lang="en-US" dirty="0" err="1">
                <a:solidFill>
                  <a:schemeClr val="bg1"/>
                </a:solidFill>
              </a:rPr>
              <a:t>elit</a:t>
            </a:r>
            <a:r>
              <a:rPr lang="en-US" dirty="0">
                <a:solidFill>
                  <a:schemeClr val="bg1"/>
                </a:solidFill>
              </a:rPr>
              <a:t>, sed diam </a:t>
            </a:r>
            <a:r>
              <a:rPr lang="en-US" dirty="0" err="1">
                <a:solidFill>
                  <a:schemeClr val="bg1"/>
                </a:solidFill>
              </a:rPr>
              <a:t>nonummy</a:t>
            </a:r>
            <a:r>
              <a:rPr lang="en-US" dirty="0">
                <a:solidFill>
                  <a:schemeClr val="bg1"/>
                </a:solidFill>
              </a:rPr>
              <a:t> </a:t>
            </a:r>
            <a:r>
              <a:rPr lang="en-US" dirty="0" err="1">
                <a:solidFill>
                  <a:schemeClr val="bg1"/>
                </a:solidFill>
              </a:rPr>
              <a:t>nibh</a:t>
            </a:r>
            <a:r>
              <a:rPr lang="en-US" dirty="0">
                <a:solidFill>
                  <a:schemeClr val="bg1"/>
                </a:solidFill>
              </a:rPr>
              <a:t> </a:t>
            </a:r>
            <a:r>
              <a:rPr lang="en-US" dirty="0" err="1">
                <a:solidFill>
                  <a:schemeClr val="bg1"/>
                </a:solidFill>
              </a:rPr>
              <a:t>euismod</a:t>
            </a:r>
            <a:r>
              <a:rPr lang="en-US" dirty="0">
                <a:solidFill>
                  <a:schemeClr val="bg1"/>
                </a:solidFill>
              </a:rPr>
              <a:t> </a:t>
            </a:r>
            <a:r>
              <a:rPr lang="en-US" dirty="0" err="1">
                <a:solidFill>
                  <a:schemeClr val="bg1"/>
                </a:solidFill>
              </a:rPr>
              <a:t>tincidunt</a:t>
            </a:r>
            <a:r>
              <a:rPr lang="en-US" dirty="0">
                <a:solidFill>
                  <a:schemeClr val="bg1"/>
                </a:solidFill>
              </a:rPr>
              <a:t> </a:t>
            </a:r>
            <a:r>
              <a:rPr lang="en-US" dirty="0" err="1">
                <a:solidFill>
                  <a:schemeClr val="bg1"/>
                </a:solidFill>
              </a:rPr>
              <a:t>ut</a:t>
            </a:r>
            <a:r>
              <a:rPr lang="en-US" dirty="0">
                <a:solidFill>
                  <a:schemeClr val="bg1"/>
                </a:solidFill>
              </a:rPr>
              <a:t> </a:t>
            </a:r>
            <a:r>
              <a:rPr lang="en-US" dirty="0" err="1">
                <a:solidFill>
                  <a:schemeClr val="bg1"/>
                </a:solidFill>
              </a:rPr>
              <a:t>laoreet</a:t>
            </a:r>
            <a:r>
              <a:rPr lang="en-US" dirty="0">
                <a:solidFill>
                  <a:schemeClr val="bg1"/>
                </a:solidFill>
              </a:rPr>
              <a:t>.</a:t>
            </a:r>
          </a:p>
          <a:p>
            <a:pPr marL="285750" indent="-285750">
              <a:buClr>
                <a:schemeClr val="accent1">
                  <a:lumMod val="50000"/>
                  <a:lumOff val="50000"/>
                </a:schemeClr>
              </a:buClr>
              <a:buFont typeface="Wingdings" pitchFamily="2" charset="2"/>
              <a:buChar char="Ø"/>
            </a:pPr>
            <a:r>
              <a:rPr lang="en-US" dirty="0">
                <a:solidFill>
                  <a:schemeClr val="bg1"/>
                </a:solidFill>
              </a:rPr>
              <a:t>Lorem ipsum dolor sit </a:t>
            </a:r>
            <a:r>
              <a:rPr lang="en-US" dirty="0" err="1">
                <a:solidFill>
                  <a:schemeClr val="bg1"/>
                </a:solidFill>
              </a:rPr>
              <a:t>amet</a:t>
            </a:r>
            <a:r>
              <a:rPr lang="en-US" dirty="0">
                <a:solidFill>
                  <a:schemeClr val="bg1"/>
                </a:solidFill>
              </a:rPr>
              <a:t>, </a:t>
            </a:r>
            <a:r>
              <a:rPr lang="en-US" dirty="0" err="1">
                <a:solidFill>
                  <a:schemeClr val="bg1"/>
                </a:solidFill>
              </a:rPr>
              <a:t>consecutar</a:t>
            </a:r>
            <a:r>
              <a:rPr lang="en-US" dirty="0">
                <a:solidFill>
                  <a:schemeClr val="bg1"/>
                </a:solidFill>
              </a:rPr>
              <a:t> </a:t>
            </a:r>
            <a:r>
              <a:rPr lang="en-US" dirty="0" err="1">
                <a:solidFill>
                  <a:schemeClr val="bg1"/>
                </a:solidFill>
              </a:rPr>
              <a:t>adipiscing</a:t>
            </a:r>
            <a:r>
              <a:rPr lang="en-US" dirty="0">
                <a:solidFill>
                  <a:schemeClr val="bg1"/>
                </a:solidFill>
              </a:rPr>
              <a:t> </a:t>
            </a:r>
            <a:r>
              <a:rPr lang="en-US" dirty="0" err="1">
                <a:solidFill>
                  <a:schemeClr val="bg1"/>
                </a:solidFill>
              </a:rPr>
              <a:t>elit</a:t>
            </a:r>
            <a:r>
              <a:rPr lang="en-US" dirty="0">
                <a:solidFill>
                  <a:schemeClr val="bg1"/>
                </a:solidFill>
              </a:rPr>
              <a:t>, sed diam </a:t>
            </a:r>
            <a:r>
              <a:rPr lang="en-US" dirty="0" err="1">
                <a:solidFill>
                  <a:schemeClr val="bg1"/>
                </a:solidFill>
              </a:rPr>
              <a:t>nonummy</a:t>
            </a:r>
            <a:r>
              <a:rPr lang="en-US" dirty="0">
                <a:solidFill>
                  <a:schemeClr val="bg1"/>
                </a:solidFill>
              </a:rPr>
              <a:t> </a:t>
            </a:r>
            <a:r>
              <a:rPr lang="en-US" dirty="0" err="1">
                <a:solidFill>
                  <a:schemeClr val="bg1"/>
                </a:solidFill>
              </a:rPr>
              <a:t>nibh</a:t>
            </a:r>
            <a:r>
              <a:rPr lang="en-US" dirty="0">
                <a:solidFill>
                  <a:schemeClr val="bg1"/>
                </a:solidFill>
              </a:rPr>
              <a:t> </a:t>
            </a:r>
            <a:r>
              <a:rPr lang="en-US" dirty="0" err="1">
                <a:solidFill>
                  <a:schemeClr val="bg1"/>
                </a:solidFill>
              </a:rPr>
              <a:t>euismod</a:t>
            </a:r>
            <a:r>
              <a:rPr lang="en-US" dirty="0">
                <a:solidFill>
                  <a:schemeClr val="bg1"/>
                </a:solidFill>
              </a:rPr>
              <a:t> </a:t>
            </a:r>
            <a:r>
              <a:rPr lang="en-US" dirty="0" err="1">
                <a:solidFill>
                  <a:schemeClr val="bg1"/>
                </a:solidFill>
              </a:rPr>
              <a:t>tincidunt</a:t>
            </a:r>
            <a:r>
              <a:rPr lang="en-US" dirty="0">
                <a:solidFill>
                  <a:schemeClr val="bg1"/>
                </a:solidFill>
              </a:rPr>
              <a:t> </a:t>
            </a:r>
            <a:r>
              <a:rPr lang="en-US" dirty="0" err="1">
                <a:solidFill>
                  <a:schemeClr val="bg1"/>
                </a:solidFill>
              </a:rPr>
              <a:t>ut</a:t>
            </a:r>
            <a:r>
              <a:rPr lang="en-US" dirty="0">
                <a:solidFill>
                  <a:schemeClr val="bg1"/>
                </a:solidFill>
              </a:rPr>
              <a:t> </a:t>
            </a:r>
            <a:r>
              <a:rPr lang="en-US" dirty="0" err="1">
                <a:solidFill>
                  <a:schemeClr val="bg1"/>
                </a:solidFill>
              </a:rPr>
              <a:t>laoreet</a:t>
            </a:r>
            <a:r>
              <a:rPr lang="en-US" dirty="0">
                <a:solidFill>
                  <a:schemeClr val="bg1"/>
                </a:solidFill>
              </a:rPr>
              <a:t>.</a:t>
            </a:r>
          </a:p>
          <a:p>
            <a:endParaRPr lang="en-US" dirty="0"/>
          </a:p>
        </p:txBody>
      </p:sp>
      <p:pic>
        <p:nvPicPr>
          <p:cNvPr id="8" name="Content Placeholder 4">
            <a:extLst>
              <a:ext uri="{FF2B5EF4-FFF2-40B4-BE49-F238E27FC236}">
                <a16:creationId xmlns:a16="http://schemas.microsoft.com/office/drawing/2014/main" id="{AE1F2A55-608D-1638-B15E-6642C1AA474B}"/>
              </a:ext>
            </a:extLst>
          </p:cNvPr>
          <p:cNvPicPr>
            <a:picLocks noChangeAspect="1"/>
          </p:cNvPicPr>
          <p:nvPr/>
        </p:nvPicPr>
        <p:blipFill rotWithShape="1">
          <a:blip r:embed="rId3"/>
          <a:srcRect l="265" t="1474" r="4366" b="4980"/>
          <a:stretch/>
        </p:blipFill>
        <p:spPr>
          <a:xfrm>
            <a:off x="7971347" y="1166612"/>
            <a:ext cx="3336552" cy="4129345"/>
          </a:xfrm>
          <a:prstGeom prst="rect">
            <a:avLst/>
          </a:prstGeom>
          <a:ln w="57150">
            <a:solidFill>
              <a:schemeClr val="accent1">
                <a:lumMod val="90000"/>
                <a:lumOff val="10000"/>
              </a:schemeClr>
            </a:solidFill>
          </a:ln>
        </p:spPr>
      </p:pic>
      <p:sp>
        <p:nvSpPr>
          <p:cNvPr id="4" name="Rectangle 3">
            <a:extLst>
              <a:ext uri="{FF2B5EF4-FFF2-40B4-BE49-F238E27FC236}">
                <a16:creationId xmlns:a16="http://schemas.microsoft.com/office/drawing/2014/main" id="{13261F32-0789-499D-EF5F-09D89B6A1B80}"/>
              </a:ext>
            </a:extLst>
          </p:cNvPr>
          <p:cNvSpPr/>
          <p:nvPr/>
        </p:nvSpPr>
        <p:spPr>
          <a:xfrm>
            <a:off x="538952" y="1699478"/>
            <a:ext cx="6309966" cy="45719"/>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93326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group of women laughing&#10;&#10;Description automatically generated">
            <a:extLst>
              <a:ext uri="{FF2B5EF4-FFF2-40B4-BE49-F238E27FC236}">
                <a16:creationId xmlns:a16="http://schemas.microsoft.com/office/drawing/2014/main" id="{ACE0BADE-8721-A351-1646-35EB30FDFAB9}"/>
              </a:ext>
            </a:extLst>
          </p:cNvPr>
          <p:cNvPicPr>
            <a:picLocks noChangeAspect="1"/>
          </p:cNvPicPr>
          <p:nvPr/>
        </p:nvPicPr>
        <p:blipFill rotWithShape="1">
          <a:blip r:embed="rId3"/>
          <a:srcRect l="3174" r="3174"/>
          <a:stretch/>
        </p:blipFill>
        <p:spPr>
          <a:xfrm>
            <a:off x="0" y="0"/>
            <a:ext cx="12192000" cy="6858000"/>
          </a:xfrm>
          <a:prstGeom prst="rect">
            <a:avLst/>
          </a:prstGeom>
        </p:spPr>
      </p:pic>
    </p:spTree>
    <p:extLst>
      <p:ext uri="{BB962C8B-B14F-4D97-AF65-F5344CB8AC3E}">
        <p14:creationId xmlns:p14="http://schemas.microsoft.com/office/powerpoint/2010/main" val="28036217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E41FBCD-664C-3823-8045-B2F74FC7635B}"/>
              </a:ext>
            </a:extLst>
          </p:cNvPr>
          <p:cNvSpPr>
            <a:spLocks noGrp="1"/>
          </p:cNvSpPr>
          <p:nvPr>
            <p:ph idx="1"/>
          </p:nvPr>
        </p:nvSpPr>
        <p:spPr>
          <a:xfrm>
            <a:off x="877225" y="2062742"/>
            <a:ext cx="10437549" cy="2732516"/>
          </a:xfrm>
        </p:spPr>
        <p:txBody>
          <a:bodyPr>
            <a:noAutofit/>
          </a:bodyPr>
          <a:lstStyle/>
          <a:p>
            <a:pPr marL="0" indent="0">
              <a:buNone/>
            </a:pPr>
            <a:r>
              <a:rPr lang="en-US" sz="5000" b="1" dirty="0">
                <a:solidFill>
                  <a:schemeClr val="accent1"/>
                </a:solidFill>
                <a:latin typeface="Arial Black" panose="020B0604020202020204" pitchFamily="34" charset="0"/>
                <a:cs typeface="Arial Black" panose="020B0604020202020204" pitchFamily="34" charset="0"/>
              </a:rPr>
              <a:t>34% </a:t>
            </a:r>
            <a:r>
              <a:rPr lang="en-US" sz="5000" b="1" dirty="0">
                <a:latin typeface="Arial Black" panose="020B0604020202020204" pitchFamily="34" charset="0"/>
                <a:cs typeface="Arial Black" panose="020B0604020202020204" pitchFamily="34" charset="0"/>
              </a:rPr>
              <a:t>of women say their financial situation keeps them up at night </a:t>
            </a:r>
            <a:br>
              <a:rPr lang="en-US" sz="5000" b="1" dirty="0">
                <a:latin typeface="Arial Black" panose="020B0604020202020204" pitchFamily="34" charset="0"/>
                <a:cs typeface="Arial Black" panose="020B0604020202020204" pitchFamily="34" charset="0"/>
              </a:rPr>
            </a:br>
            <a:r>
              <a:rPr lang="en-US" sz="5000" b="1" dirty="0">
                <a:solidFill>
                  <a:schemeClr val="accent1"/>
                </a:solidFill>
                <a:latin typeface="Arial Black" panose="020B0604020202020204" pitchFamily="34" charset="0"/>
                <a:cs typeface="Arial Black" panose="020B0604020202020204" pitchFamily="34" charset="0"/>
              </a:rPr>
              <a:t>at least once a month.</a:t>
            </a:r>
          </a:p>
          <a:p>
            <a:pPr marL="0" indent="0" algn="r">
              <a:buNone/>
            </a:pPr>
            <a:endParaRPr lang="en-US" sz="5000" b="1" dirty="0"/>
          </a:p>
          <a:p>
            <a:pPr marL="0" indent="0" algn="r">
              <a:buNone/>
            </a:pPr>
            <a:endParaRPr lang="en-US" sz="5000" b="1" dirty="0"/>
          </a:p>
          <a:p>
            <a:pPr marL="0" indent="0" algn="r">
              <a:buNone/>
            </a:pPr>
            <a:endParaRPr lang="en-US" sz="5000" b="1" dirty="0"/>
          </a:p>
          <a:p>
            <a:pPr marL="0" indent="0" algn="r">
              <a:buNone/>
            </a:pPr>
            <a:endParaRPr lang="en-US" sz="5000" b="1" dirty="0"/>
          </a:p>
          <a:p>
            <a:pPr marL="0" indent="0" algn="r">
              <a:buNone/>
            </a:pPr>
            <a:endParaRPr lang="en-US" sz="5000" b="1" dirty="0"/>
          </a:p>
          <a:p>
            <a:pPr marL="0" indent="0" algn="r">
              <a:buNone/>
            </a:pPr>
            <a:endParaRPr lang="en-US" sz="5000" b="1" dirty="0"/>
          </a:p>
          <a:p>
            <a:pPr marL="0" indent="0" algn="r">
              <a:buNone/>
            </a:pPr>
            <a:r>
              <a:rPr lang="en-US" sz="5000" b="1" dirty="0"/>
              <a:t>							2021 Women and Investing Study, Fidelity Investments</a:t>
            </a:r>
          </a:p>
        </p:txBody>
      </p:sp>
    </p:spTree>
    <p:extLst>
      <p:ext uri="{BB962C8B-B14F-4D97-AF65-F5344CB8AC3E}">
        <p14:creationId xmlns:p14="http://schemas.microsoft.com/office/powerpoint/2010/main" val="36382013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082F7C2-4D26-4199-2001-244640C3CD88}"/>
              </a:ext>
            </a:extLst>
          </p:cNvPr>
          <p:cNvSpPr txBox="1"/>
          <p:nvPr/>
        </p:nvSpPr>
        <p:spPr>
          <a:xfrm>
            <a:off x="732209" y="2215414"/>
            <a:ext cx="10727577" cy="3877985"/>
          </a:xfrm>
          <a:prstGeom prst="rect">
            <a:avLst/>
          </a:prstGeom>
          <a:noFill/>
        </p:spPr>
        <p:txBody>
          <a:bodyPr wrap="square" rtlCol="0">
            <a:spAutoFit/>
          </a:bodyPr>
          <a:lstStyle/>
          <a:p>
            <a:pPr algn="ctr"/>
            <a:r>
              <a:rPr lang="en-US" sz="4800" b="0" u="none" strike="noStrike" dirty="0">
                <a:solidFill>
                  <a:schemeClr val="bg1"/>
                </a:solidFill>
                <a:effectLst/>
                <a:latin typeface="Arial" panose="020B0604020202020204" pitchFamily="34" charset="0"/>
              </a:rPr>
              <a:t>The following information has the potential to positively change your life and help you to S.W.A.N.</a:t>
            </a:r>
          </a:p>
          <a:p>
            <a:pPr algn="ctr"/>
            <a:endParaRPr lang="en-US" sz="4800" dirty="0">
              <a:solidFill>
                <a:srgbClr val="262626"/>
              </a:solidFill>
              <a:latin typeface="Arial" panose="020B0604020202020204" pitchFamily="34" charset="0"/>
            </a:endParaRPr>
          </a:p>
          <a:p>
            <a:pPr algn="ctr"/>
            <a:r>
              <a:rPr lang="en-US" sz="5400" u="none" strike="noStrike" dirty="0">
                <a:solidFill>
                  <a:schemeClr val="accent1"/>
                </a:solidFill>
                <a:effectLst/>
                <a:latin typeface="Arial Black" panose="020B0604020202020204" pitchFamily="34" charset="0"/>
                <a:cs typeface="Arial Black" panose="020B0604020202020204" pitchFamily="34" charset="0"/>
              </a:rPr>
              <a:t>Sleep Well At Night! </a:t>
            </a:r>
            <a:endParaRPr lang="en-US" sz="5400" dirty="0">
              <a:solidFill>
                <a:schemeClr val="accent1"/>
              </a:solidFill>
              <a:latin typeface="Arial Black" panose="020B0604020202020204" pitchFamily="34" charset="0"/>
              <a:cs typeface="Arial Black" panose="020B0604020202020204" pitchFamily="34" charset="0"/>
            </a:endParaRPr>
          </a:p>
        </p:txBody>
      </p:sp>
      <p:sp>
        <p:nvSpPr>
          <p:cNvPr id="3" name="TextBox 2">
            <a:extLst>
              <a:ext uri="{FF2B5EF4-FFF2-40B4-BE49-F238E27FC236}">
                <a16:creationId xmlns:a16="http://schemas.microsoft.com/office/drawing/2014/main" id="{BC94F527-1089-F817-D340-BBE2A24227E8}"/>
              </a:ext>
            </a:extLst>
          </p:cNvPr>
          <p:cNvSpPr txBox="1"/>
          <p:nvPr/>
        </p:nvSpPr>
        <p:spPr>
          <a:xfrm>
            <a:off x="3225382" y="856934"/>
            <a:ext cx="5741233" cy="1200329"/>
          </a:xfrm>
          <a:prstGeom prst="rect">
            <a:avLst/>
          </a:prstGeom>
          <a:noFill/>
        </p:spPr>
        <p:txBody>
          <a:bodyPr wrap="square" rtlCol="0">
            <a:spAutoFit/>
          </a:bodyPr>
          <a:lstStyle/>
          <a:p>
            <a:pPr algn="ctr"/>
            <a:r>
              <a:rPr lang="en-US" sz="7200" b="1" dirty="0">
                <a:solidFill>
                  <a:srgbClr val="FF0000"/>
                </a:solidFill>
                <a:latin typeface="Arial Black" panose="020B0604020202020204" pitchFamily="34" charset="0"/>
                <a:cs typeface="Arial Black" panose="020B0604020202020204" pitchFamily="34" charset="0"/>
              </a:rPr>
              <a:t>WARNING</a:t>
            </a:r>
          </a:p>
        </p:txBody>
      </p:sp>
    </p:spTree>
    <p:extLst>
      <p:ext uri="{BB962C8B-B14F-4D97-AF65-F5344CB8AC3E}">
        <p14:creationId xmlns:p14="http://schemas.microsoft.com/office/powerpoint/2010/main" val="2647830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3250C22-901C-307F-9E01-0EC4A10B19E6}"/>
              </a:ext>
            </a:extLst>
          </p:cNvPr>
          <p:cNvPicPr>
            <a:picLocks noChangeAspect="1"/>
          </p:cNvPicPr>
          <p:nvPr/>
        </p:nvPicPr>
        <p:blipFill>
          <a:blip r:embed="rId3"/>
          <a:srcRect t="9471" b="9471"/>
          <a:stretch/>
        </p:blipFill>
        <p:spPr>
          <a:xfrm>
            <a:off x="0" y="0"/>
            <a:ext cx="12192000" cy="5535385"/>
          </a:xfrm>
          <a:prstGeom prst="rect">
            <a:avLst/>
          </a:prstGeom>
        </p:spPr>
      </p:pic>
      <p:sp>
        <p:nvSpPr>
          <p:cNvPr id="2" name="Rectangle 1">
            <a:extLst>
              <a:ext uri="{FF2B5EF4-FFF2-40B4-BE49-F238E27FC236}">
                <a16:creationId xmlns:a16="http://schemas.microsoft.com/office/drawing/2014/main" id="{424CB178-CFD2-C9D4-7214-97EA5B66BEAC}"/>
              </a:ext>
            </a:extLst>
          </p:cNvPr>
          <p:cNvSpPr/>
          <p:nvPr/>
        </p:nvSpPr>
        <p:spPr>
          <a:xfrm>
            <a:off x="-1" y="-125964"/>
            <a:ext cx="12191999" cy="5535385"/>
          </a:xfrm>
          <a:prstGeom prst="rect">
            <a:avLst/>
          </a:prstGeom>
          <a:solidFill>
            <a:srgbClr val="17264F">
              <a:alpha val="7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DD31EC6-AC0C-B646-8CF2-00C0E25B3924}"/>
              </a:ext>
            </a:extLst>
          </p:cNvPr>
          <p:cNvSpPr txBox="1"/>
          <p:nvPr/>
        </p:nvSpPr>
        <p:spPr>
          <a:xfrm>
            <a:off x="982362" y="1596846"/>
            <a:ext cx="9633251" cy="1918089"/>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lnSpc>
                <a:spcPts val="7000"/>
              </a:lnSpc>
            </a:pPr>
            <a:r>
              <a:rPr lang="en-US" sz="8000" b="1" spc="-150" dirty="0">
                <a:solidFill>
                  <a:schemeClr val="bg1"/>
                </a:solidFill>
                <a:latin typeface="Arial Black" panose="020B0604020202020204" pitchFamily="34" charset="0"/>
                <a:cs typeface="Arial Black" panose="020B0604020202020204" pitchFamily="34" charset="0"/>
              </a:rPr>
              <a:t>THE REASON WE’RE ALL HERE</a:t>
            </a:r>
            <a:endParaRPr lang="en-US" sz="5400" b="1" spc="-150" dirty="0">
              <a:solidFill>
                <a:schemeClr val="bg1"/>
              </a:solidFill>
              <a:latin typeface="Arial Black" panose="020B0604020202020204" pitchFamily="34" charset="0"/>
              <a:cs typeface="Arial Black" panose="020B0604020202020204" pitchFamily="34" charset="0"/>
            </a:endParaRPr>
          </a:p>
        </p:txBody>
      </p:sp>
      <p:sp>
        <p:nvSpPr>
          <p:cNvPr id="6" name="TextBox 5">
            <a:extLst>
              <a:ext uri="{FF2B5EF4-FFF2-40B4-BE49-F238E27FC236}">
                <a16:creationId xmlns:a16="http://schemas.microsoft.com/office/drawing/2014/main" id="{B7F9D046-D6F7-299C-7608-97C5CB35F5DF}"/>
              </a:ext>
            </a:extLst>
          </p:cNvPr>
          <p:cNvSpPr txBox="1"/>
          <p:nvPr/>
        </p:nvSpPr>
        <p:spPr>
          <a:xfrm>
            <a:off x="1279374" y="3556027"/>
            <a:ext cx="9633251" cy="707886"/>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r>
              <a:rPr lang="en-US" sz="4000" b="1" dirty="0">
                <a:solidFill>
                  <a:schemeClr val="accent1"/>
                </a:solidFill>
                <a:latin typeface="Arial" panose="020B0604020202020204" pitchFamily="34" charset="0"/>
                <a:cs typeface="Arial" panose="020B0604020202020204" pitchFamily="34" charset="0"/>
              </a:rPr>
              <a:t>RETIRING TODAY LOOKS DIFFERENT</a:t>
            </a:r>
          </a:p>
        </p:txBody>
      </p:sp>
      <p:sp>
        <p:nvSpPr>
          <p:cNvPr id="9" name="Rectangle 8">
            <a:extLst>
              <a:ext uri="{FF2B5EF4-FFF2-40B4-BE49-F238E27FC236}">
                <a16:creationId xmlns:a16="http://schemas.microsoft.com/office/drawing/2014/main" id="{40E63687-9E4C-8405-6549-056CF5B9D80B}"/>
              </a:ext>
            </a:extLst>
          </p:cNvPr>
          <p:cNvSpPr/>
          <p:nvPr/>
        </p:nvSpPr>
        <p:spPr>
          <a:xfrm>
            <a:off x="-95212" y="5314231"/>
            <a:ext cx="12316368" cy="1543768"/>
          </a:xfrm>
          <a:prstGeom prst="rect">
            <a:avLst/>
          </a:prstGeom>
          <a:solidFill>
            <a:srgbClr val="17264F"/>
          </a:solidFill>
          <a:ln w="285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rgbClr val="405CA7"/>
              </a:solidFill>
            </a:endParaRPr>
          </a:p>
        </p:txBody>
      </p:sp>
      <p:sp>
        <p:nvSpPr>
          <p:cNvPr id="11" name="Rectangle 10">
            <a:extLst>
              <a:ext uri="{FF2B5EF4-FFF2-40B4-BE49-F238E27FC236}">
                <a16:creationId xmlns:a16="http://schemas.microsoft.com/office/drawing/2014/main" id="{419899E7-B87E-646C-87A1-A50D9FB485BF}"/>
              </a:ext>
            </a:extLst>
          </p:cNvPr>
          <p:cNvSpPr/>
          <p:nvPr/>
        </p:nvSpPr>
        <p:spPr>
          <a:xfrm>
            <a:off x="-104931" y="5314231"/>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Logo, company name&#10;&#10;Description automatically generated">
            <a:extLst>
              <a:ext uri="{FF2B5EF4-FFF2-40B4-BE49-F238E27FC236}">
                <a16:creationId xmlns:a16="http://schemas.microsoft.com/office/drawing/2014/main" id="{F5E3AD5A-ADF0-6C85-015C-6DC18B85058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02335" y="5622932"/>
            <a:ext cx="2179583" cy="1089792"/>
          </a:xfrm>
          <a:prstGeom prst="rect">
            <a:avLst/>
          </a:prstGeom>
        </p:spPr>
      </p:pic>
    </p:spTree>
    <p:extLst>
      <p:ext uri="{BB962C8B-B14F-4D97-AF65-F5344CB8AC3E}">
        <p14:creationId xmlns:p14="http://schemas.microsoft.com/office/powerpoint/2010/main" val="2316524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C94FC-D2DE-4E48-21D2-63F224CD979C}"/>
              </a:ext>
            </a:extLst>
          </p:cNvPr>
          <p:cNvSpPr>
            <a:spLocks noGrp="1"/>
          </p:cNvSpPr>
          <p:nvPr>
            <p:ph type="title"/>
          </p:nvPr>
        </p:nvSpPr>
        <p:spPr>
          <a:xfrm>
            <a:off x="474785" y="365125"/>
            <a:ext cx="4613031" cy="2120167"/>
          </a:xfrm>
        </p:spPr>
        <p:txBody>
          <a:bodyPr>
            <a:normAutofit fontScale="90000"/>
          </a:bodyPr>
          <a:lstStyle/>
          <a:p>
            <a:r>
              <a:rPr lang="en-US" dirty="0">
                <a:latin typeface="Arial Black" panose="020B0604020202020204" pitchFamily="34" charset="0"/>
                <a:cs typeface="Arial Black" panose="020B0604020202020204" pitchFamily="34" charset="0"/>
              </a:rPr>
              <a:t>THE FACTS ABOUT WOMEN AND MONEY</a:t>
            </a:r>
          </a:p>
        </p:txBody>
      </p:sp>
      <p:pic>
        <p:nvPicPr>
          <p:cNvPr id="12" name="Picture 11" descr="A person holding a dollar bill&#10;&#10;Description automatically generated">
            <a:extLst>
              <a:ext uri="{FF2B5EF4-FFF2-40B4-BE49-F238E27FC236}">
                <a16:creationId xmlns:a16="http://schemas.microsoft.com/office/drawing/2014/main" id="{92985EDA-6C0A-FBAE-9EEE-2CF04ACD13AC}"/>
              </a:ext>
            </a:extLst>
          </p:cNvPr>
          <p:cNvPicPr>
            <a:picLocks noChangeAspect="1"/>
          </p:cNvPicPr>
          <p:nvPr/>
        </p:nvPicPr>
        <p:blipFill rotWithShape="1">
          <a:blip r:embed="rId3">
            <a:extLst>
              <a:ext uri="{BEBA8EAE-BF5A-486C-A8C5-ECC9F3942E4B}">
                <a14:imgProps xmlns:a14="http://schemas.microsoft.com/office/drawing/2010/main">
                  <a14:imgLayer r:embed="rId4">
                    <a14:imgEffect>
                      <a14:saturation sat="0"/>
                    </a14:imgEffect>
                  </a14:imgLayer>
                </a14:imgProps>
              </a:ext>
            </a:extLst>
          </a:blip>
          <a:srcRect l="48482" t="24554" r="6414" b="12493"/>
          <a:stretch/>
        </p:blipFill>
        <p:spPr>
          <a:xfrm>
            <a:off x="5617166" y="0"/>
            <a:ext cx="6574834" cy="6857852"/>
          </a:xfrm>
          <a:prstGeom prst="rect">
            <a:avLst/>
          </a:prstGeom>
        </p:spPr>
      </p:pic>
      <p:sp>
        <p:nvSpPr>
          <p:cNvPr id="4" name="Rectangle 3">
            <a:extLst>
              <a:ext uri="{FF2B5EF4-FFF2-40B4-BE49-F238E27FC236}">
                <a16:creationId xmlns:a16="http://schemas.microsoft.com/office/drawing/2014/main" id="{02EE25EC-920B-0ABB-AF0F-B9EA2125F453}"/>
              </a:ext>
            </a:extLst>
          </p:cNvPr>
          <p:cNvSpPr/>
          <p:nvPr/>
        </p:nvSpPr>
        <p:spPr>
          <a:xfrm rot="5400000">
            <a:off x="2188166" y="3345775"/>
            <a:ext cx="6857998" cy="166453"/>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 person holding a paper money&#10;&#10;Description automatically generated">
            <a:extLst>
              <a:ext uri="{FF2B5EF4-FFF2-40B4-BE49-F238E27FC236}">
                <a16:creationId xmlns:a16="http://schemas.microsoft.com/office/drawing/2014/main" id="{60802A8F-99E6-FD70-9C1C-3F14B4035941}"/>
              </a:ext>
            </a:extLst>
          </p:cNvPr>
          <p:cNvPicPr>
            <a:picLocks noChangeAspect="1"/>
          </p:cNvPicPr>
          <p:nvPr/>
        </p:nvPicPr>
        <p:blipFill rotWithShape="1">
          <a:blip r:embed="rId5">
            <a:extLst>
              <a:ext uri="{BEBA8EAE-BF5A-486C-A8C5-ECC9F3942E4B}">
                <a14:imgProps xmlns:a14="http://schemas.microsoft.com/office/drawing/2010/main">
                  <a14:imgLayer r:embed="rId6">
                    <a14:imgEffect>
                      <a14:saturation sat="0"/>
                    </a14:imgEffect>
                  </a14:imgLayer>
                </a14:imgProps>
              </a:ext>
            </a:extLst>
          </a:blip>
          <a:srcRect l="38274" t="24543" r="6637" b="12495"/>
          <a:stretch/>
        </p:blipFill>
        <p:spPr>
          <a:xfrm>
            <a:off x="4119303" y="146"/>
            <a:ext cx="8030308" cy="6857854"/>
          </a:xfrm>
          <a:prstGeom prst="rect">
            <a:avLst/>
          </a:prstGeom>
        </p:spPr>
      </p:pic>
    </p:spTree>
    <p:extLst>
      <p:ext uri="{BB962C8B-B14F-4D97-AF65-F5344CB8AC3E}">
        <p14:creationId xmlns:p14="http://schemas.microsoft.com/office/powerpoint/2010/main" val="29268198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C94FC-D2DE-4E48-21D2-63F224CD979C}"/>
              </a:ext>
            </a:extLst>
          </p:cNvPr>
          <p:cNvSpPr>
            <a:spLocks noGrp="1"/>
          </p:cNvSpPr>
          <p:nvPr>
            <p:ph type="title"/>
          </p:nvPr>
        </p:nvSpPr>
        <p:spPr>
          <a:xfrm>
            <a:off x="1567960" y="1058150"/>
            <a:ext cx="9056077" cy="2120167"/>
          </a:xfrm>
        </p:spPr>
        <p:txBody>
          <a:bodyPr>
            <a:normAutofit/>
          </a:bodyPr>
          <a:lstStyle/>
          <a:p>
            <a:pPr algn="ctr"/>
            <a:r>
              <a:rPr lang="en-US" sz="5000" dirty="0">
                <a:latin typeface="Arial Black" panose="020B0604020202020204" pitchFamily="34" charset="0"/>
                <a:cs typeface="Arial Black" panose="020B0604020202020204" pitchFamily="34" charset="0"/>
              </a:rPr>
              <a:t>THE</a:t>
            </a:r>
            <a:r>
              <a:rPr lang="en-US" sz="5000" dirty="0">
                <a:solidFill>
                  <a:srgbClr val="DFC589"/>
                </a:solidFill>
                <a:latin typeface="Arial Black" panose="020B0604020202020204" pitchFamily="34" charset="0"/>
                <a:cs typeface="Arial Black" panose="020B0604020202020204" pitchFamily="34" charset="0"/>
              </a:rPr>
              <a:t> </a:t>
            </a:r>
            <a:r>
              <a:rPr lang="en-US" sz="5000" dirty="0">
                <a:solidFill>
                  <a:schemeClr val="accent1"/>
                </a:solidFill>
                <a:latin typeface="Arial Black" panose="020B0604020202020204" pitchFamily="34" charset="0"/>
                <a:cs typeface="Arial Black" panose="020B0604020202020204" pitchFamily="34" charset="0"/>
              </a:rPr>
              <a:t>GOOD</a:t>
            </a:r>
            <a:r>
              <a:rPr lang="en-US" sz="5000" dirty="0">
                <a:solidFill>
                  <a:srgbClr val="DFC589"/>
                </a:solidFill>
                <a:latin typeface="Arial Black" panose="020B0604020202020204" pitchFamily="34" charset="0"/>
                <a:cs typeface="Arial Black" panose="020B0604020202020204" pitchFamily="34" charset="0"/>
              </a:rPr>
              <a:t> </a:t>
            </a:r>
            <a:r>
              <a:rPr lang="en-US" sz="5000" dirty="0">
                <a:latin typeface="Arial Black" panose="020B0604020202020204" pitchFamily="34" charset="0"/>
                <a:cs typeface="Arial Black" panose="020B0604020202020204" pitchFamily="34" charset="0"/>
              </a:rPr>
              <a:t>NEWS</a:t>
            </a:r>
            <a:br>
              <a:rPr lang="en-US" sz="5000" dirty="0">
                <a:latin typeface="Arial Black" panose="020B0604020202020204" pitchFamily="34" charset="0"/>
                <a:cs typeface="Arial Black" panose="020B0604020202020204" pitchFamily="34" charset="0"/>
              </a:rPr>
            </a:br>
            <a:r>
              <a:rPr lang="en-US" sz="5000" dirty="0">
                <a:latin typeface="Arial Black" panose="020B0604020202020204" pitchFamily="34" charset="0"/>
                <a:cs typeface="Arial Black" panose="020B0604020202020204" pitchFamily="34" charset="0"/>
              </a:rPr>
              <a:t>FOR WOMEN</a:t>
            </a:r>
          </a:p>
        </p:txBody>
      </p:sp>
      <p:sp>
        <p:nvSpPr>
          <p:cNvPr id="3" name="Content Placeholder 2">
            <a:extLst>
              <a:ext uri="{FF2B5EF4-FFF2-40B4-BE49-F238E27FC236}">
                <a16:creationId xmlns:a16="http://schemas.microsoft.com/office/drawing/2014/main" id="{3597CB57-D493-B54F-B2AE-C1EA8E040AA4}"/>
              </a:ext>
            </a:extLst>
          </p:cNvPr>
          <p:cNvSpPr>
            <a:spLocks noGrp="1"/>
          </p:cNvSpPr>
          <p:nvPr>
            <p:ph idx="1"/>
          </p:nvPr>
        </p:nvSpPr>
        <p:spPr>
          <a:xfrm>
            <a:off x="1095899" y="3245951"/>
            <a:ext cx="9955559" cy="2074447"/>
          </a:xfrm>
        </p:spPr>
        <p:txBody>
          <a:bodyPr>
            <a:normAutofit/>
          </a:bodyPr>
          <a:lstStyle/>
          <a:p>
            <a:pPr marL="0" indent="0" algn="ctr">
              <a:buNone/>
            </a:pPr>
            <a:r>
              <a:rPr lang="en-US" sz="4400" dirty="0">
                <a:solidFill>
                  <a:schemeClr val="accent1"/>
                </a:solidFill>
              </a:rPr>
              <a:t>Women control more wealth: </a:t>
            </a:r>
          </a:p>
          <a:p>
            <a:pPr marL="0" indent="0" algn="ctr">
              <a:buNone/>
            </a:pPr>
            <a:r>
              <a:rPr lang="en-US" sz="4400" dirty="0"/>
              <a:t>In 2022, about 33% of the world’s wealth was held by women</a:t>
            </a:r>
          </a:p>
        </p:txBody>
      </p:sp>
      <p:sp>
        <p:nvSpPr>
          <p:cNvPr id="4" name="TextBox 3">
            <a:extLst>
              <a:ext uri="{FF2B5EF4-FFF2-40B4-BE49-F238E27FC236}">
                <a16:creationId xmlns:a16="http://schemas.microsoft.com/office/drawing/2014/main" id="{7817D61C-D18E-CEE4-2116-BB8EBF956F96}"/>
              </a:ext>
            </a:extLst>
          </p:cNvPr>
          <p:cNvSpPr txBox="1"/>
          <p:nvPr/>
        </p:nvSpPr>
        <p:spPr>
          <a:xfrm>
            <a:off x="6286501" y="6017111"/>
            <a:ext cx="5525560" cy="230832"/>
          </a:xfrm>
          <a:prstGeom prst="rect">
            <a:avLst/>
          </a:prstGeom>
          <a:noFill/>
        </p:spPr>
        <p:txBody>
          <a:bodyPr wrap="square" rtlCol="0">
            <a:spAutoFit/>
          </a:bodyPr>
          <a:lstStyle/>
          <a:p>
            <a:pPr algn="r"/>
            <a:r>
              <a:rPr lang="en-US" sz="900" i="1" dirty="0">
                <a:solidFill>
                  <a:schemeClr val="bg1"/>
                </a:solidFill>
                <a:latin typeface="Arial" panose="020B0604020202020204" pitchFamily="34" charset="0"/>
                <a:cs typeface="Arial" panose="020B0604020202020204" pitchFamily="34" charset="0"/>
              </a:rPr>
              <a:t>https://institute.bankofamerica.com/content//dam/transformation/rising-wealth-of-women.pdf</a:t>
            </a:r>
          </a:p>
        </p:txBody>
      </p:sp>
      <p:sp>
        <p:nvSpPr>
          <p:cNvPr id="5" name="Rectangle 4">
            <a:extLst>
              <a:ext uri="{FF2B5EF4-FFF2-40B4-BE49-F238E27FC236}">
                <a16:creationId xmlns:a16="http://schemas.microsoft.com/office/drawing/2014/main" id="{E833A2F6-4C7D-DE70-893C-8E82CB305F71}"/>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A0C179C6-D62F-7002-5DAD-9F18FFB0F37A}"/>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52587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D07556-C675-3438-2731-B10AB982742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650FD4-76EF-400A-DB72-2876B325FF71}"/>
              </a:ext>
            </a:extLst>
          </p:cNvPr>
          <p:cNvSpPr>
            <a:spLocks noGrp="1"/>
          </p:cNvSpPr>
          <p:nvPr>
            <p:ph idx="1"/>
          </p:nvPr>
        </p:nvSpPr>
        <p:spPr>
          <a:xfrm>
            <a:off x="1095899" y="3804210"/>
            <a:ext cx="9955559" cy="2074447"/>
          </a:xfrm>
        </p:spPr>
        <p:txBody>
          <a:bodyPr>
            <a:normAutofit/>
          </a:bodyPr>
          <a:lstStyle/>
          <a:p>
            <a:pPr marL="0" indent="0" algn="ctr">
              <a:buNone/>
            </a:pPr>
            <a:r>
              <a:rPr lang="en-US" sz="4400" dirty="0"/>
              <a:t>An estimated $30 trillion in wealth </a:t>
            </a:r>
          </a:p>
          <a:p>
            <a:pPr marL="0" indent="0" algn="ctr">
              <a:buNone/>
            </a:pPr>
            <a:r>
              <a:rPr lang="en-US" sz="4400" dirty="0"/>
              <a:t>will shift to women by 2045</a:t>
            </a:r>
          </a:p>
          <a:p>
            <a:pPr marL="0" indent="0" algn="ctr">
              <a:buNone/>
            </a:pPr>
            <a:endParaRPr lang="en-US" sz="4400" dirty="0"/>
          </a:p>
        </p:txBody>
      </p:sp>
      <p:sp>
        <p:nvSpPr>
          <p:cNvPr id="4" name="TextBox 3">
            <a:extLst>
              <a:ext uri="{FF2B5EF4-FFF2-40B4-BE49-F238E27FC236}">
                <a16:creationId xmlns:a16="http://schemas.microsoft.com/office/drawing/2014/main" id="{BDBD5739-24B1-9010-D0DD-9FD4B2E3AA46}"/>
              </a:ext>
            </a:extLst>
          </p:cNvPr>
          <p:cNvSpPr txBox="1"/>
          <p:nvPr/>
        </p:nvSpPr>
        <p:spPr>
          <a:xfrm>
            <a:off x="6096001" y="6017111"/>
            <a:ext cx="5716060" cy="230832"/>
          </a:xfrm>
          <a:prstGeom prst="rect">
            <a:avLst/>
          </a:prstGeom>
          <a:noFill/>
        </p:spPr>
        <p:txBody>
          <a:bodyPr wrap="square" rtlCol="0">
            <a:spAutoFit/>
          </a:bodyPr>
          <a:lstStyle/>
          <a:p>
            <a:pPr algn="r"/>
            <a:r>
              <a:rPr lang="en-US" sz="900" i="1" dirty="0">
                <a:solidFill>
                  <a:schemeClr val="bg1"/>
                </a:solidFill>
                <a:latin typeface="Arial" panose="020B0604020202020204" pitchFamily="34" charset="0"/>
                <a:cs typeface="Arial" panose="020B0604020202020204" pitchFamily="34" charset="0"/>
              </a:rPr>
              <a:t>https://institute.bankofamerica.com/content//dam/transformation/rising-wealth-of-women.pdf</a:t>
            </a:r>
          </a:p>
        </p:txBody>
      </p:sp>
      <p:sp>
        <p:nvSpPr>
          <p:cNvPr id="5" name="Rectangle 4">
            <a:extLst>
              <a:ext uri="{FF2B5EF4-FFF2-40B4-BE49-F238E27FC236}">
                <a16:creationId xmlns:a16="http://schemas.microsoft.com/office/drawing/2014/main" id="{FF46B6F1-D0BE-CE38-6267-28502C9058F6}"/>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0EC7FB5D-378E-BAC7-E0A6-5EFB0ACF466A}"/>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
            <a:extLst>
              <a:ext uri="{FF2B5EF4-FFF2-40B4-BE49-F238E27FC236}">
                <a16:creationId xmlns:a16="http://schemas.microsoft.com/office/drawing/2014/main" id="{C678B58F-2055-EECD-9949-48F793767310}"/>
              </a:ext>
            </a:extLst>
          </p:cNvPr>
          <p:cNvSpPr txBox="1">
            <a:spLocks/>
          </p:cNvSpPr>
          <p:nvPr/>
        </p:nvSpPr>
        <p:spPr>
          <a:xfrm>
            <a:off x="1567960" y="1058150"/>
            <a:ext cx="9056077" cy="212016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pPr algn="ctr"/>
            <a:r>
              <a:rPr lang="en-US" sz="5000" dirty="0">
                <a:latin typeface="Arial Black" panose="020B0604020202020204" pitchFamily="34" charset="0"/>
                <a:cs typeface="Arial Black" panose="020B0604020202020204" pitchFamily="34" charset="0"/>
              </a:rPr>
              <a:t>THE</a:t>
            </a:r>
            <a:r>
              <a:rPr lang="en-US" sz="5000" dirty="0">
                <a:solidFill>
                  <a:srgbClr val="DFC589"/>
                </a:solidFill>
                <a:latin typeface="Arial Black" panose="020B0604020202020204" pitchFamily="34" charset="0"/>
                <a:cs typeface="Arial Black" panose="020B0604020202020204" pitchFamily="34" charset="0"/>
              </a:rPr>
              <a:t> </a:t>
            </a:r>
            <a:r>
              <a:rPr lang="en-US" sz="5000" dirty="0">
                <a:solidFill>
                  <a:schemeClr val="accent1"/>
                </a:solidFill>
                <a:latin typeface="Arial Black" panose="020B0604020202020204" pitchFamily="34" charset="0"/>
                <a:cs typeface="Arial Black" panose="020B0604020202020204" pitchFamily="34" charset="0"/>
              </a:rPr>
              <a:t>GOOD</a:t>
            </a:r>
            <a:r>
              <a:rPr lang="en-US" sz="5000" dirty="0">
                <a:solidFill>
                  <a:srgbClr val="DFC589"/>
                </a:solidFill>
                <a:latin typeface="Arial Black" panose="020B0604020202020204" pitchFamily="34" charset="0"/>
                <a:cs typeface="Arial Black" panose="020B0604020202020204" pitchFamily="34" charset="0"/>
              </a:rPr>
              <a:t> </a:t>
            </a:r>
            <a:r>
              <a:rPr lang="en-US" sz="5000" dirty="0">
                <a:latin typeface="Arial Black" panose="020B0604020202020204" pitchFamily="34" charset="0"/>
                <a:cs typeface="Arial Black" panose="020B0604020202020204" pitchFamily="34" charset="0"/>
              </a:rPr>
              <a:t>NEWS</a:t>
            </a:r>
            <a:br>
              <a:rPr lang="en-US" sz="5000" dirty="0">
                <a:latin typeface="Arial Black" panose="020B0604020202020204" pitchFamily="34" charset="0"/>
                <a:cs typeface="Arial Black" panose="020B0604020202020204" pitchFamily="34" charset="0"/>
              </a:rPr>
            </a:br>
            <a:r>
              <a:rPr lang="en-US" sz="5000" dirty="0">
                <a:latin typeface="Arial Black" panose="020B0604020202020204" pitchFamily="34" charset="0"/>
                <a:cs typeface="Arial Black" panose="020B0604020202020204" pitchFamily="34" charset="0"/>
              </a:rPr>
              <a:t>FOR WOMEN</a:t>
            </a:r>
          </a:p>
        </p:txBody>
      </p:sp>
    </p:spTree>
    <p:extLst>
      <p:ext uri="{BB962C8B-B14F-4D97-AF65-F5344CB8AC3E}">
        <p14:creationId xmlns:p14="http://schemas.microsoft.com/office/powerpoint/2010/main" val="39517341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7AEF64-7AB4-CA62-5ECD-655E3CEBE3D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FEB4020-137A-F4E6-DBF6-EAF059811DEE}"/>
              </a:ext>
            </a:extLst>
          </p:cNvPr>
          <p:cNvSpPr>
            <a:spLocks noGrp="1"/>
          </p:cNvSpPr>
          <p:nvPr>
            <p:ph idx="1"/>
          </p:nvPr>
        </p:nvSpPr>
        <p:spPr>
          <a:xfrm>
            <a:off x="2040023" y="3804210"/>
            <a:ext cx="8111953" cy="1518067"/>
          </a:xfrm>
        </p:spPr>
        <p:txBody>
          <a:bodyPr>
            <a:normAutofit/>
          </a:bodyPr>
          <a:lstStyle/>
          <a:p>
            <a:pPr marL="0" indent="0" algn="ctr">
              <a:buNone/>
            </a:pPr>
            <a:r>
              <a:rPr lang="en-US" sz="4400" dirty="0"/>
              <a:t>Women investors consistently outperform men!</a:t>
            </a:r>
          </a:p>
        </p:txBody>
      </p:sp>
      <p:sp>
        <p:nvSpPr>
          <p:cNvPr id="4" name="Rectangle 3">
            <a:extLst>
              <a:ext uri="{FF2B5EF4-FFF2-40B4-BE49-F238E27FC236}">
                <a16:creationId xmlns:a16="http://schemas.microsoft.com/office/drawing/2014/main" id="{EDAB4AFC-86D7-D6CB-11E4-A5E2595CA77B}"/>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0CFFB752-07B5-0163-0DFC-092ABBA19E4F}"/>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051624A3-3EBB-455E-C1FA-50139D04EA3A}"/>
              </a:ext>
            </a:extLst>
          </p:cNvPr>
          <p:cNvSpPr txBox="1">
            <a:spLocks/>
          </p:cNvSpPr>
          <p:nvPr/>
        </p:nvSpPr>
        <p:spPr>
          <a:xfrm>
            <a:off x="1567960" y="1058150"/>
            <a:ext cx="9056077" cy="212016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pPr algn="ctr"/>
            <a:r>
              <a:rPr lang="en-US" sz="5000" dirty="0">
                <a:latin typeface="Arial Black" panose="020B0604020202020204" pitchFamily="34" charset="0"/>
                <a:cs typeface="Arial Black" panose="020B0604020202020204" pitchFamily="34" charset="0"/>
              </a:rPr>
              <a:t>THE</a:t>
            </a:r>
            <a:r>
              <a:rPr lang="en-US" sz="5000" dirty="0">
                <a:solidFill>
                  <a:srgbClr val="DFC589"/>
                </a:solidFill>
                <a:latin typeface="Arial Black" panose="020B0604020202020204" pitchFamily="34" charset="0"/>
                <a:cs typeface="Arial Black" panose="020B0604020202020204" pitchFamily="34" charset="0"/>
              </a:rPr>
              <a:t> </a:t>
            </a:r>
            <a:r>
              <a:rPr lang="en-US" sz="5000" dirty="0">
                <a:solidFill>
                  <a:schemeClr val="accent1"/>
                </a:solidFill>
                <a:latin typeface="Arial Black" panose="020B0604020202020204" pitchFamily="34" charset="0"/>
                <a:cs typeface="Arial Black" panose="020B0604020202020204" pitchFamily="34" charset="0"/>
              </a:rPr>
              <a:t>GOOD</a:t>
            </a:r>
            <a:r>
              <a:rPr lang="en-US" sz="5000" dirty="0">
                <a:solidFill>
                  <a:srgbClr val="DFC589"/>
                </a:solidFill>
                <a:latin typeface="Arial Black" panose="020B0604020202020204" pitchFamily="34" charset="0"/>
                <a:cs typeface="Arial Black" panose="020B0604020202020204" pitchFamily="34" charset="0"/>
              </a:rPr>
              <a:t> </a:t>
            </a:r>
            <a:r>
              <a:rPr lang="en-US" sz="5000" dirty="0">
                <a:latin typeface="Arial Black" panose="020B0604020202020204" pitchFamily="34" charset="0"/>
                <a:cs typeface="Arial Black" panose="020B0604020202020204" pitchFamily="34" charset="0"/>
              </a:rPr>
              <a:t>NEWS</a:t>
            </a:r>
            <a:br>
              <a:rPr lang="en-US" sz="5000" dirty="0">
                <a:latin typeface="Arial Black" panose="020B0604020202020204" pitchFamily="34" charset="0"/>
                <a:cs typeface="Arial Black" panose="020B0604020202020204" pitchFamily="34" charset="0"/>
              </a:rPr>
            </a:br>
            <a:r>
              <a:rPr lang="en-US" sz="5000" dirty="0">
                <a:latin typeface="Arial Black" panose="020B0604020202020204" pitchFamily="34" charset="0"/>
                <a:cs typeface="Arial Black" panose="020B0604020202020204" pitchFamily="34" charset="0"/>
              </a:rPr>
              <a:t>FOR WOMEN</a:t>
            </a:r>
          </a:p>
        </p:txBody>
      </p:sp>
    </p:spTree>
    <p:extLst>
      <p:ext uri="{BB962C8B-B14F-4D97-AF65-F5344CB8AC3E}">
        <p14:creationId xmlns:p14="http://schemas.microsoft.com/office/powerpoint/2010/main" val="2143115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C94FC-D2DE-4E48-21D2-63F224CD979C}"/>
              </a:ext>
            </a:extLst>
          </p:cNvPr>
          <p:cNvSpPr>
            <a:spLocks noGrp="1"/>
          </p:cNvSpPr>
          <p:nvPr>
            <p:ph type="title"/>
          </p:nvPr>
        </p:nvSpPr>
        <p:spPr>
          <a:xfrm>
            <a:off x="1257224" y="1057144"/>
            <a:ext cx="9677553" cy="2120167"/>
          </a:xfrm>
        </p:spPr>
        <p:txBody>
          <a:bodyPr>
            <a:noAutofit/>
          </a:bodyPr>
          <a:lstStyle/>
          <a:p>
            <a:pPr algn="ctr"/>
            <a:r>
              <a:rPr lang="en-US" sz="5000" dirty="0">
                <a:latin typeface="Arial Black" panose="020B0604020202020204" pitchFamily="34" charset="0"/>
                <a:cs typeface="Arial Black" panose="020B0604020202020204" pitchFamily="34" charset="0"/>
              </a:rPr>
              <a:t>WHEN WOMEN </a:t>
            </a:r>
            <a:r>
              <a:rPr lang="en-US" sz="5000" dirty="0">
                <a:solidFill>
                  <a:schemeClr val="accent1"/>
                </a:solidFill>
                <a:latin typeface="Arial Black" panose="020B0604020202020204" pitchFamily="34" charset="0"/>
                <a:cs typeface="Arial Black" panose="020B0604020202020204" pitchFamily="34" charset="0"/>
              </a:rPr>
              <a:t>DO</a:t>
            </a:r>
            <a:r>
              <a:rPr lang="en-US" sz="5000" dirty="0">
                <a:latin typeface="Arial Black" panose="020B0604020202020204" pitchFamily="34" charset="0"/>
                <a:cs typeface="Arial Black" panose="020B0604020202020204" pitchFamily="34" charset="0"/>
              </a:rPr>
              <a:t> INVEST, </a:t>
            </a:r>
            <a:r>
              <a:rPr lang="en-US" sz="5000" dirty="0">
                <a:solidFill>
                  <a:schemeClr val="accent1"/>
                </a:solidFill>
                <a:latin typeface="Arial Black" panose="020B0604020202020204" pitchFamily="34" charset="0"/>
                <a:cs typeface="Arial Black" panose="020B0604020202020204" pitchFamily="34" charset="0"/>
              </a:rPr>
              <a:t>THEY SEE RESULTS</a:t>
            </a:r>
          </a:p>
        </p:txBody>
      </p:sp>
      <p:sp>
        <p:nvSpPr>
          <p:cNvPr id="3" name="Content Placeholder 2">
            <a:extLst>
              <a:ext uri="{FF2B5EF4-FFF2-40B4-BE49-F238E27FC236}">
                <a16:creationId xmlns:a16="http://schemas.microsoft.com/office/drawing/2014/main" id="{3597CB57-D493-B54F-B2AE-C1EA8E040AA4}"/>
              </a:ext>
            </a:extLst>
          </p:cNvPr>
          <p:cNvSpPr>
            <a:spLocks noGrp="1"/>
          </p:cNvSpPr>
          <p:nvPr>
            <p:ph idx="1"/>
          </p:nvPr>
        </p:nvSpPr>
        <p:spPr>
          <a:xfrm>
            <a:off x="1719828" y="3540369"/>
            <a:ext cx="8752340" cy="2229667"/>
          </a:xfrm>
        </p:spPr>
        <p:txBody>
          <a:bodyPr>
            <a:normAutofit/>
          </a:bodyPr>
          <a:lstStyle/>
          <a:p>
            <a:pPr marL="0" indent="0" algn="ctr">
              <a:buNone/>
            </a:pPr>
            <a:r>
              <a:rPr lang="en-US" sz="4400" dirty="0">
                <a:solidFill>
                  <a:srgbClr val="FFFFFF"/>
                </a:solidFill>
              </a:rPr>
              <a:t>O</a:t>
            </a:r>
            <a:r>
              <a:rPr lang="en-US" sz="4400" dirty="0">
                <a:solidFill>
                  <a:srgbClr val="FFFFFF"/>
                </a:solidFill>
                <a:effectLst/>
              </a:rPr>
              <a:t>n average, women outperformed their male counterparts by </a:t>
            </a:r>
            <a:br>
              <a:rPr lang="en-US" sz="4400" dirty="0">
                <a:solidFill>
                  <a:srgbClr val="FFFFFF"/>
                </a:solidFill>
                <a:effectLst/>
              </a:rPr>
            </a:br>
            <a:r>
              <a:rPr lang="en-US" sz="4400" dirty="0">
                <a:solidFill>
                  <a:schemeClr val="accent1"/>
                </a:solidFill>
                <a:effectLst/>
              </a:rPr>
              <a:t>40 basis points </a:t>
            </a:r>
            <a:r>
              <a:rPr lang="en-US" sz="4400" dirty="0">
                <a:solidFill>
                  <a:srgbClr val="FFFFFF"/>
                </a:solidFill>
                <a:effectLst/>
              </a:rPr>
              <a:t>or 0.4%.</a:t>
            </a:r>
            <a:r>
              <a:rPr lang="en-US" sz="4400" baseline="30000" dirty="0">
                <a:solidFill>
                  <a:srgbClr val="FFFFFF"/>
                </a:solidFill>
                <a:effectLst/>
              </a:rPr>
              <a:t>1 </a:t>
            </a:r>
            <a:endParaRPr lang="en-US" sz="4400" baseline="30000" dirty="0">
              <a:effectLst/>
            </a:endParaRPr>
          </a:p>
        </p:txBody>
      </p:sp>
      <p:sp>
        <p:nvSpPr>
          <p:cNvPr id="4" name="Rectangle 3">
            <a:extLst>
              <a:ext uri="{FF2B5EF4-FFF2-40B4-BE49-F238E27FC236}">
                <a16:creationId xmlns:a16="http://schemas.microsoft.com/office/drawing/2014/main" id="{4BE770EA-0122-E510-AEED-047510004673}"/>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62EFB7A1-DC69-A711-1179-63B90CFA598C}"/>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6D80E12B-1325-DC5E-BF87-F1238BC6C697}"/>
              </a:ext>
            </a:extLst>
          </p:cNvPr>
          <p:cNvSpPr txBox="1"/>
          <p:nvPr/>
        </p:nvSpPr>
        <p:spPr>
          <a:xfrm>
            <a:off x="4308231" y="5886873"/>
            <a:ext cx="7359161" cy="230832"/>
          </a:xfrm>
          <a:prstGeom prst="rect">
            <a:avLst/>
          </a:prstGeom>
          <a:noFill/>
        </p:spPr>
        <p:txBody>
          <a:bodyPr wrap="square" rtlCol="0">
            <a:spAutoFit/>
          </a:bodyPr>
          <a:lstStyle/>
          <a:p>
            <a:pPr algn="r"/>
            <a:r>
              <a:rPr lang="en-US" sz="900" baseline="30000" dirty="0">
                <a:solidFill>
                  <a:schemeClr val="bg1"/>
                </a:solidFill>
                <a:latin typeface="Arial" panose="020B0604020202020204" pitchFamily="34" charset="0"/>
                <a:cs typeface="Arial" panose="020B0604020202020204" pitchFamily="34" charset="0"/>
              </a:rPr>
              <a:t>1</a:t>
            </a:r>
            <a:r>
              <a:rPr lang="en-US" sz="900" dirty="0">
                <a:solidFill>
                  <a:schemeClr val="bg1"/>
                </a:solidFill>
                <a:latin typeface="Arial" panose="020B0604020202020204" pitchFamily="34" charset="0"/>
                <a:cs typeface="Arial" panose="020B0604020202020204" pitchFamily="34" charset="0"/>
              </a:rPr>
              <a:t> Fidelity: 2021 Women and Investing Study</a:t>
            </a:r>
          </a:p>
        </p:txBody>
      </p:sp>
    </p:spTree>
    <p:extLst>
      <p:ext uri="{BB962C8B-B14F-4D97-AF65-F5344CB8AC3E}">
        <p14:creationId xmlns:p14="http://schemas.microsoft.com/office/powerpoint/2010/main" val="10377355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C94FC-D2DE-4E48-21D2-63F224CD979C}"/>
              </a:ext>
            </a:extLst>
          </p:cNvPr>
          <p:cNvSpPr>
            <a:spLocks noGrp="1"/>
          </p:cNvSpPr>
          <p:nvPr>
            <p:ph type="title"/>
          </p:nvPr>
        </p:nvSpPr>
        <p:spPr>
          <a:xfrm>
            <a:off x="818147" y="1058031"/>
            <a:ext cx="10459453" cy="2120167"/>
          </a:xfrm>
          <a:noFill/>
        </p:spPr>
        <p:txBody>
          <a:bodyPr>
            <a:normAutofit/>
          </a:bodyPr>
          <a:lstStyle/>
          <a:p>
            <a:pPr algn="ctr"/>
            <a:r>
              <a:rPr lang="en-US" sz="5000" dirty="0">
                <a:latin typeface="Arial Black" panose="020B0604020202020204" pitchFamily="34" charset="0"/>
                <a:cs typeface="Arial Black" panose="020B0604020202020204" pitchFamily="34" charset="0"/>
              </a:rPr>
              <a:t>THE</a:t>
            </a:r>
            <a:r>
              <a:rPr lang="en-US" sz="5000" dirty="0">
                <a:solidFill>
                  <a:srgbClr val="DFC589"/>
                </a:solidFill>
                <a:latin typeface="Arial Black" panose="020B0604020202020204" pitchFamily="34" charset="0"/>
                <a:cs typeface="Arial Black" panose="020B0604020202020204" pitchFamily="34" charset="0"/>
              </a:rPr>
              <a:t> </a:t>
            </a:r>
            <a:r>
              <a:rPr lang="en-US" sz="5000" dirty="0">
                <a:solidFill>
                  <a:schemeClr val="accent1"/>
                </a:solidFill>
                <a:latin typeface="Arial Black" panose="020B0604020202020204" pitchFamily="34" charset="0"/>
                <a:cs typeface="Arial Black" panose="020B0604020202020204" pitchFamily="34" charset="0"/>
              </a:rPr>
              <a:t>NOT-SO-GOOD</a:t>
            </a:r>
            <a:r>
              <a:rPr lang="en-US" sz="5000" dirty="0">
                <a:solidFill>
                  <a:srgbClr val="DFC589"/>
                </a:solidFill>
                <a:latin typeface="Arial Black" panose="020B0604020202020204" pitchFamily="34" charset="0"/>
                <a:cs typeface="Arial Black" panose="020B0604020202020204" pitchFamily="34" charset="0"/>
              </a:rPr>
              <a:t> </a:t>
            </a:r>
            <a:r>
              <a:rPr lang="en-US" sz="5000" dirty="0">
                <a:latin typeface="Arial Black" panose="020B0604020202020204" pitchFamily="34" charset="0"/>
                <a:cs typeface="Arial Black" panose="020B0604020202020204" pitchFamily="34" charset="0"/>
              </a:rPr>
              <a:t>NEWS</a:t>
            </a:r>
            <a:br>
              <a:rPr lang="en-US" sz="5000" dirty="0">
                <a:latin typeface="Arial Black" panose="020B0604020202020204" pitchFamily="34" charset="0"/>
                <a:cs typeface="Arial Black" panose="020B0604020202020204" pitchFamily="34" charset="0"/>
              </a:rPr>
            </a:br>
            <a:r>
              <a:rPr lang="en-US" sz="5000" dirty="0">
                <a:latin typeface="Arial Black" panose="020B0604020202020204" pitchFamily="34" charset="0"/>
                <a:cs typeface="Arial Black" panose="020B0604020202020204" pitchFamily="34" charset="0"/>
              </a:rPr>
              <a:t>FOR WOMEN</a:t>
            </a:r>
          </a:p>
        </p:txBody>
      </p:sp>
      <p:sp>
        <p:nvSpPr>
          <p:cNvPr id="3" name="Content Placeholder 2">
            <a:extLst>
              <a:ext uri="{FF2B5EF4-FFF2-40B4-BE49-F238E27FC236}">
                <a16:creationId xmlns:a16="http://schemas.microsoft.com/office/drawing/2014/main" id="{3597CB57-D493-B54F-B2AE-C1EA8E040AA4}"/>
              </a:ext>
            </a:extLst>
          </p:cNvPr>
          <p:cNvSpPr>
            <a:spLocks noGrp="1"/>
          </p:cNvSpPr>
          <p:nvPr>
            <p:ph idx="1"/>
          </p:nvPr>
        </p:nvSpPr>
        <p:spPr>
          <a:xfrm>
            <a:off x="818147" y="2944560"/>
            <a:ext cx="10635916" cy="2887374"/>
          </a:xfrm>
        </p:spPr>
        <p:txBody>
          <a:bodyPr>
            <a:normAutofit/>
          </a:bodyPr>
          <a:lstStyle/>
          <a:p>
            <a:pPr marL="0" indent="0" algn="ctr">
              <a:buNone/>
            </a:pPr>
            <a:r>
              <a:rPr lang="en-US" sz="4400" dirty="0"/>
              <a:t>U.S. Women earn </a:t>
            </a:r>
            <a:r>
              <a:rPr lang="en-US" sz="4400" dirty="0">
                <a:solidFill>
                  <a:schemeClr val="accent1"/>
                </a:solidFill>
              </a:rPr>
              <a:t>$0.83 </a:t>
            </a:r>
            <a:r>
              <a:rPr lang="en-US" sz="4400" dirty="0"/>
              <a:t>for every</a:t>
            </a:r>
            <a:r>
              <a:rPr lang="en-US" sz="4400" dirty="0">
                <a:solidFill>
                  <a:srgbClr val="E2B034"/>
                </a:solidFill>
              </a:rPr>
              <a:t> </a:t>
            </a:r>
            <a:r>
              <a:rPr lang="en-US" sz="4400" dirty="0">
                <a:solidFill>
                  <a:schemeClr val="accent1"/>
                </a:solidFill>
              </a:rPr>
              <a:t>$1</a:t>
            </a:r>
            <a:r>
              <a:rPr lang="en-US" sz="4400" dirty="0">
                <a:solidFill>
                  <a:srgbClr val="E2B034"/>
                </a:solidFill>
              </a:rPr>
              <a:t> </a:t>
            </a:r>
            <a:r>
              <a:rPr lang="en-US" sz="4400" dirty="0"/>
              <a:t>earned by men…</a:t>
            </a:r>
          </a:p>
          <a:p>
            <a:pPr marL="0" indent="0" algn="ctr">
              <a:buNone/>
            </a:pPr>
            <a:r>
              <a:rPr lang="en-US" sz="4400" dirty="0"/>
              <a:t>leading to </a:t>
            </a:r>
            <a:r>
              <a:rPr lang="en-US" sz="4400" dirty="0">
                <a:solidFill>
                  <a:schemeClr val="accent1"/>
                </a:solidFill>
              </a:rPr>
              <a:t>34% lower median </a:t>
            </a:r>
            <a:r>
              <a:rPr lang="en-US" sz="4400" dirty="0"/>
              <a:t>retirement income than men</a:t>
            </a:r>
          </a:p>
        </p:txBody>
      </p:sp>
      <p:sp>
        <p:nvSpPr>
          <p:cNvPr id="6" name="TextBox 5">
            <a:extLst>
              <a:ext uri="{FF2B5EF4-FFF2-40B4-BE49-F238E27FC236}">
                <a16:creationId xmlns:a16="http://schemas.microsoft.com/office/drawing/2014/main" id="{D26DA7E0-5C56-4075-8942-97242F51A0A7}"/>
              </a:ext>
            </a:extLst>
          </p:cNvPr>
          <p:cNvSpPr txBox="1"/>
          <p:nvPr/>
        </p:nvSpPr>
        <p:spPr>
          <a:xfrm>
            <a:off x="6295293" y="6007328"/>
            <a:ext cx="5516768" cy="230832"/>
          </a:xfrm>
          <a:prstGeom prst="rect">
            <a:avLst/>
          </a:prstGeom>
          <a:noFill/>
        </p:spPr>
        <p:txBody>
          <a:bodyPr wrap="square" rtlCol="0">
            <a:spAutoFit/>
          </a:bodyPr>
          <a:lstStyle/>
          <a:p>
            <a:pPr algn="r"/>
            <a:r>
              <a:rPr lang="en-US" sz="900" i="1" dirty="0">
                <a:solidFill>
                  <a:schemeClr val="bg1"/>
                </a:solidFill>
                <a:latin typeface="Arial" panose="020B0604020202020204" pitchFamily="34" charset="0"/>
                <a:cs typeface="Arial" panose="020B0604020202020204" pitchFamily="34" charset="0"/>
              </a:rPr>
              <a:t>https://institute.bankofamerica.com/content//dam/transformation/rising-wealth-of-women.pdf</a:t>
            </a:r>
          </a:p>
        </p:txBody>
      </p:sp>
      <p:sp>
        <p:nvSpPr>
          <p:cNvPr id="4" name="Rectangle 3">
            <a:extLst>
              <a:ext uri="{FF2B5EF4-FFF2-40B4-BE49-F238E27FC236}">
                <a16:creationId xmlns:a16="http://schemas.microsoft.com/office/drawing/2014/main" id="{6D45C524-F6AD-C0A0-6F1C-1B98B6B126E9}"/>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DE09C7B-E708-DFC3-1A9F-4B134B6F350C}"/>
              </a:ext>
            </a:extLst>
          </p:cNvPr>
          <p:cNvSpPr/>
          <p:nvPr/>
        </p:nvSpPr>
        <p:spPr>
          <a:xfrm>
            <a:off x="1596498" y="1079008"/>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790175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64E5BE-ED11-DD31-C54A-0D1D72AE033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4DAED3-A8AF-527A-1203-97C04DA41216}"/>
              </a:ext>
            </a:extLst>
          </p:cNvPr>
          <p:cNvSpPr>
            <a:spLocks noGrp="1"/>
          </p:cNvSpPr>
          <p:nvPr>
            <p:ph idx="1"/>
          </p:nvPr>
        </p:nvSpPr>
        <p:spPr>
          <a:xfrm>
            <a:off x="2040023" y="3528111"/>
            <a:ext cx="8111953" cy="1617785"/>
          </a:xfrm>
        </p:spPr>
        <p:txBody>
          <a:bodyPr>
            <a:normAutofit/>
          </a:bodyPr>
          <a:lstStyle/>
          <a:p>
            <a:pPr marL="0" indent="0" algn="ctr">
              <a:buNone/>
            </a:pPr>
            <a:r>
              <a:rPr lang="en-US" sz="4400" dirty="0"/>
              <a:t>Women live longer.</a:t>
            </a:r>
          </a:p>
          <a:p>
            <a:pPr marL="0" indent="0" algn="ctr">
              <a:buNone/>
            </a:pPr>
            <a:r>
              <a:rPr lang="en-US" sz="4400" dirty="0">
                <a:solidFill>
                  <a:schemeClr val="accent1"/>
                </a:solidFill>
              </a:rPr>
              <a:t>(6 Years on Average)</a:t>
            </a:r>
          </a:p>
        </p:txBody>
      </p:sp>
      <p:sp>
        <p:nvSpPr>
          <p:cNvPr id="6" name="TextBox 5">
            <a:extLst>
              <a:ext uri="{FF2B5EF4-FFF2-40B4-BE49-F238E27FC236}">
                <a16:creationId xmlns:a16="http://schemas.microsoft.com/office/drawing/2014/main" id="{B5C6C93A-2235-7E91-7390-4DAF47518852}"/>
              </a:ext>
            </a:extLst>
          </p:cNvPr>
          <p:cNvSpPr txBox="1"/>
          <p:nvPr/>
        </p:nvSpPr>
        <p:spPr>
          <a:xfrm>
            <a:off x="7007469" y="6019535"/>
            <a:ext cx="4804592" cy="230832"/>
          </a:xfrm>
          <a:prstGeom prst="rect">
            <a:avLst/>
          </a:prstGeom>
          <a:noFill/>
        </p:spPr>
        <p:txBody>
          <a:bodyPr wrap="square" rtlCol="0">
            <a:spAutoFit/>
          </a:bodyPr>
          <a:lstStyle/>
          <a:p>
            <a:pPr algn="r"/>
            <a:r>
              <a:rPr lang="en-US" sz="900" i="1" dirty="0">
                <a:solidFill>
                  <a:schemeClr val="bg1"/>
                </a:solidFill>
                <a:latin typeface="Arial" panose="020B0604020202020204" pitchFamily="34" charset="0"/>
                <a:cs typeface="Arial" panose="020B0604020202020204" pitchFamily="34" charset="0"/>
              </a:rPr>
              <a:t>https://www.cdc.gov/nchs/pressroom/nchs_press_releases/2022/202208331.htm</a:t>
            </a:r>
          </a:p>
        </p:txBody>
      </p:sp>
      <p:sp>
        <p:nvSpPr>
          <p:cNvPr id="4" name="Rectangle 3">
            <a:extLst>
              <a:ext uri="{FF2B5EF4-FFF2-40B4-BE49-F238E27FC236}">
                <a16:creationId xmlns:a16="http://schemas.microsoft.com/office/drawing/2014/main" id="{9C70635D-8D62-3709-FA52-C501437FB400}"/>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527D7F52-8030-B23A-C1C5-0A071944C7E2}"/>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itle 1">
            <a:extLst>
              <a:ext uri="{FF2B5EF4-FFF2-40B4-BE49-F238E27FC236}">
                <a16:creationId xmlns:a16="http://schemas.microsoft.com/office/drawing/2014/main" id="{53808125-8889-5572-8056-7C9F3182AC80}"/>
              </a:ext>
            </a:extLst>
          </p:cNvPr>
          <p:cNvSpPr txBox="1">
            <a:spLocks/>
          </p:cNvSpPr>
          <p:nvPr/>
        </p:nvSpPr>
        <p:spPr>
          <a:xfrm>
            <a:off x="1070436" y="1058031"/>
            <a:ext cx="9525066" cy="212016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pPr algn="ctr"/>
            <a:r>
              <a:rPr lang="en-US" sz="5000" dirty="0">
                <a:latin typeface="Arial Black" panose="020B0604020202020204" pitchFamily="34" charset="0"/>
                <a:cs typeface="Arial Black" panose="020B0604020202020204" pitchFamily="34" charset="0"/>
              </a:rPr>
              <a:t>THE</a:t>
            </a:r>
            <a:r>
              <a:rPr lang="en-US" sz="5000" dirty="0">
                <a:solidFill>
                  <a:srgbClr val="DFC589"/>
                </a:solidFill>
                <a:latin typeface="Arial Black" panose="020B0604020202020204" pitchFamily="34" charset="0"/>
                <a:cs typeface="Arial Black" panose="020B0604020202020204" pitchFamily="34" charset="0"/>
              </a:rPr>
              <a:t> </a:t>
            </a:r>
            <a:r>
              <a:rPr lang="en-US" sz="5000" dirty="0">
                <a:solidFill>
                  <a:schemeClr val="accent1"/>
                </a:solidFill>
                <a:latin typeface="Arial Black" panose="020B0604020202020204" pitchFamily="34" charset="0"/>
                <a:cs typeface="Arial Black" panose="020B0604020202020204" pitchFamily="34" charset="0"/>
              </a:rPr>
              <a:t>NOT-SO-GOOD</a:t>
            </a:r>
            <a:r>
              <a:rPr lang="en-US" sz="5000" dirty="0">
                <a:solidFill>
                  <a:srgbClr val="DFC589"/>
                </a:solidFill>
                <a:latin typeface="Arial Black" panose="020B0604020202020204" pitchFamily="34" charset="0"/>
                <a:cs typeface="Arial Black" panose="020B0604020202020204" pitchFamily="34" charset="0"/>
              </a:rPr>
              <a:t> </a:t>
            </a:r>
            <a:r>
              <a:rPr lang="en-US" sz="5000" dirty="0">
                <a:latin typeface="Arial Black" panose="020B0604020202020204" pitchFamily="34" charset="0"/>
                <a:cs typeface="Arial Black" panose="020B0604020202020204" pitchFamily="34" charset="0"/>
              </a:rPr>
              <a:t>NEWS</a:t>
            </a:r>
            <a:br>
              <a:rPr lang="en-US" sz="5000" dirty="0">
                <a:latin typeface="Arial Black" panose="020B0604020202020204" pitchFamily="34" charset="0"/>
                <a:cs typeface="Arial Black" panose="020B0604020202020204" pitchFamily="34" charset="0"/>
              </a:rPr>
            </a:br>
            <a:r>
              <a:rPr lang="en-US" sz="5000" dirty="0">
                <a:latin typeface="Arial Black" panose="020B0604020202020204" pitchFamily="34" charset="0"/>
                <a:cs typeface="Arial Black" panose="020B0604020202020204" pitchFamily="34" charset="0"/>
              </a:rPr>
              <a:t>FOR WOMEN</a:t>
            </a:r>
          </a:p>
        </p:txBody>
      </p:sp>
    </p:spTree>
    <p:extLst>
      <p:ext uri="{BB962C8B-B14F-4D97-AF65-F5344CB8AC3E}">
        <p14:creationId xmlns:p14="http://schemas.microsoft.com/office/powerpoint/2010/main" val="34888339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C94FC-D2DE-4E48-21D2-63F224CD979C}"/>
              </a:ext>
            </a:extLst>
          </p:cNvPr>
          <p:cNvSpPr>
            <a:spLocks noGrp="1"/>
          </p:cNvSpPr>
          <p:nvPr>
            <p:ph type="title"/>
          </p:nvPr>
        </p:nvSpPr>
        <p:spPr>
          <a:xfrm>
            <a:off x="838198" y="836789"/>
            <a:ext cx="10515594" cy="2120167"/>
          </a:xfrm>
        </p:spPr>
        <p:txBody>
          <a:bodyPr>
            <a:normAutofit/>
          </a:bodyPr>
          <a:lstStyle/>
          <a:p>
            <a:r>
              <a:rPr lang="en-US" sz="5000" dirty="0">
                <a:solidFill>
                  <a:schemeClr val="accent1"/>
                </a:solidFill>
                <a:latin typeface="Arial Black" panose="020B0604020202020204" pitchFamily="34" charset="0"/>
                <a:cs typeface="Arial Black" panose="020B0604020202020204" pitchFamily="34" charset="0"/>
              </a:rPr>
              <a:t>LIFE EXPECTANCY</a:t>
            </a:r>
            <a:r>
              <a:rPr lang="en-US" sz="5000" dirty="0">
                <a:solidFill>
                  <a:srgbClr val="4A77E0"/>
                </a:solidFill>
                <a:latin typeface="Arial Black" panose="020B0604020202020204" pitchFamily="34" charset="0"/>
                <a:cs typeface="Arial Black" panose="020B0604020202020204" pitchFamily="34" charset="0"/>
              </a:rPr>
              <a:t> </a:t>
            </a:r>
            <a:r>
              <a:rPr lang="en-US" sz="5000" dirty="0">
                <a:latin typeface="Arial Black" panose="020B0604020202020204" pitchFamily="34" charset="0"/>
                <a:cs typeface="Arial Black" panose="020B0604020202020204" pitchFamily="34" charset="0"/>
              </a:rPr>
              <a:t>FOR WOMEN WHO REACH AGE 65</a:t>
            </a:r>
          </a:p>
        </p:txBody>
      </p:sp>
      <p:sp>
        <p:nvSpPr>
          <p:cNvPr id="6" name="TextBox 5">
            <a:extLst>
              <a:ext uri="{FF2B5EF4-FFF2-40B4-BE49-F238E27FC236}">
                <a16:creationId xmlns:a16="http://schemas.microsoft.com/office/drawing/2014/main" id="{D26DA7E0-5C56-4075-8942-97242F51A0A7}"/>
              </a:ext>
            </a:extLst>
          </p:cNvPr>
          <p:cNvSpPr txBox="1"/>
          <p:nvPr/>
        </p:nvSpPr>
        <p:spPr>
          <a:xfrm>
            <a:off x="5781738" y="6080199"/>
            <a:ext cx="6030324" cy="230832"/>
          </a:xfrm>
          <a:prstGeom prst="rect">
            <a:avLst/>
          </a:prstGeom>
          <a:noFill/>
        </p:spPr>
        <p:txBody>
          <a:bodyPr wrap="square" rtlCol="0">
            <a:spAutoFit/>
          </a:bodyPr>
          <a:lstStyle/>
          <a:p>
            <a:pPr marL="0" indent="0" algn="r">
              <a:buNone/>
            </a:pPr>
            <a:r>
              <a:rPr lang="en-US" sz="900" i="1" dirty="0">
                <a:solidFill>
                  <a:schemeClr val="bg1"/>
                </a:solidFill>
                <a:latin typeface="Arial" panose="020B0604020202020204" pitchFamily="34" charset="0"/>
                <a:cs typeface="Arial" panose="020B0604020202020204" pitchFamily="34" charset="0"/>
              </a:rPr>
              <a:t>The Centers for Disease Control and Prevention, National Vital Statistics Report, Volume 66, April 2017</a:t>
            </a:r>
          </a:p>
        </p:txBody>
      </p:sp>
      <p:graphicFrame>
        <p:nvGraphicFramePr>
          <p:cNvPr id="9" name="Content Placeholder 5">
            <a:extLst>
              <a:ext uri="{FF2B5EF4-FFF2-40B4-BE49-F238E27FC236}">
                <a16:creationId xmlns:a16="http://schemas.microsoft.com/office/drawing/2014/main" id="{ACE00A4A-56F3-C175-8EFE-8BD86BE03424}"/>
              </a:ext>
            </a:extLst>
          </p:cNvPr>
          <p:cNvGraphicFramePr>
            <a:graphicFrameLocks noGrp="1"/>
          </p:cNvGraphicFramePr>
          <p:nvPr>
            <p:ph idx="1"/>
            <p:extLst>
              <p:ext uri="{D42A27DB-BD31-4B8C-83A1-F6EECF244321}">
                <p14:modId xmlns:p14="http://schemas.microsoft.com/office/powerpoint/2010/main" val="1771060938"/>
              </p:ext>
            </p:extLst>
          </p:nvPr>
        </p:nvGraphicFramePr>
        <p:xfrm>
          <a:off x="838198" y="4167609"/>
          <a:ext cx="10515600" cy="1172557"/>
        </p:xfrm>
        <a:graphic>
          <a:graphicData uri="http://schemas.openxmlformats.org/drawingml/2006/chart">
            <c:chart xmlns:c="http://schemas.openxmlformats.org/drawingml/2006/chart" xmlns:r="http://schemas.openxmlformats.org/officeDocument/2006/relationships" r:id="rId3"/>
          </a:graphicData>
        </a:graphic>
      </p:graphicFrame>
      <p:sp>
        <p:nvSpPr>
          <p:cNvPr id="17" name="Left Bracket 16">
            <a:extLst>
              <a:ext uri="{FF2B5EF4-FFF2-40B4-BE49-F238E27FC236}">
                <a16:creationId xmlns:a16="http://schemas.microsoft.com/office/drawing/2014/main" id="{83A659D4-B0CC-A256-25FA-DB8FDD55CF6E}"/>
              </a:ext>
            </a:extLst>
          </p:cNvPr>
          <p:cNvSpPr/>
          <p:nvPr/>
        </p:nvSpPr>
        <p:spPr>
          <a:xfrm rot="5400000">
            <a:off x="6574380" y="1605939"/>
            <a:ext cx="380623" cy="5313348"/>
          </a:xfrm>
          <a:prstGeom prst="leftBracket">
            <a:avLst/>
          </a:prstGeom>
          <a:ln w="381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DBA38FF1-B397-DCDB-3DDD-BB112980F8E3}"/>
              </a:ext>
            </a:extLst>
          </p:cNvPr>
          <p:cNvCxnSpPr>
            <a:cxnSpLocks/>
            <a:stCxn id="22" idx="2"/>
          </p:cNvCxnSpPr>
          <p:nvPr/>
        </p:nvCxnSpPr>
        <p:spPr>
          <a:xfrm>
            <a:off x="6761386" y="3611522"/>
            <a:ext cx="0" cy="505304"/>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7AFD5890-C457-D1DD-59B0-52233EBF67D8}"/>
              </a:ext>
            </a:extLst>
          </p:cNvPr>
          <p:cNvSpPr txBox="1"/>
          <p:nvPr/>
        </p:nvSpPr>
        <p:spPr>
          <a:xfrm>
            <a:off x="1996247" y="3073272"/>
            <a:ext cx="4243754" cy="523220"/>
          </a:xfrm>
          <a:prstGeom prst="rect">
            <a:avLst/>
          </a:prstGeom>
          <a:noFill/>
        </p:spPr>
        <p:txBody>
          <a:bodyPr wrap="square" rtlCol="0">
            <a:spAutoFit/>
          </a:bodyPr>
          <a:lstStyle/>
          <a:p>
            <a:pPr algn="ctr"/>
            <a:r>
              <a:rPr lang="en-US" sz="2800" b="1" dirty="0">
                <a:solidFill>
                  <a:schemeClr val="accent1"/>
                </a:solidFill>
                <a:latin typeface="Arial" panose="020B0604020202020204" pitchFamily="34" charset="0"/>
                <a:cs typeface="Arial" panose="020B0604020202020204" pitchFamily="34" charset="0"/>
              </a:rPr>
              <a:t>65 Years</a:t>
            </a:r>
          </a:p>
        </p:txBody>
      </p:sp>
      <p:sp>
        <p:nvSpPr>
          <p:cNvPr id="22" name="TextBox 21">
            <a:extLst>
              <a:ext uri="{FF2B5EF4-FFF2-40B4-BE49-F238E27FC236}">
                <a16:creationId xmlns:a16="http://schemas.microsoft.com/office/drawing/2014/main" id="{789104C3-D6EC-8438-2BC9-C75093CA0261}"/>
              </a:ext>
            </a:extLst>
          </p:cNvPr>
          <p:cNvSpPr txBox="1"/>
          <p:nvPr/>
        </p:nvSpPr>
        <p:spPr>
          <a:xfrm>
            <a:off x="4639509" y="3088302"/>
            <a:ext cx="4243754" cy="523220"/>
          </a:xfrm>
          <a:prstGeom prst="rect">
            <a:avLst/>
          </a:prstGeom>
          <a:noFill/>
        </p:spPr>
        <p:txBody>
          <a:bodyPr wrap="square" rtlCol="0">
            <a:spAutoFit/>
          </a:bodyPr>
          <a:lstStyle/>
          <a:p>
            <a:pPr algn="ctr"/>
            <a:r>
              <a:rPr lang="en-US" sz="2800" b="1" dirty="0">
                <a:solidFill>
                  <a:schemeClr val="bg1"/>
                </a:solidFill>
                <a:latin typeface="Arial" panose="020B0604020202020204" pitchFamily="34" charset="0"/>
                <a:cs typeface="Arial" panose="020B0604020202020204" pitchFamily="34" charset="0"/>
              </a:rPr>
              <a:t>+21 Years</a:t>
            </a:r>
          </a:p>
        </p:txBody>
      </p:sp>
      <p:sp>
        <p:nvSpPr>
          <p:cNvPr id="25" name="TextBox 24">
            <a:extLst>
              <a:ext uri="{FF2B5EF4-FFF2-40B4-BE49-F238E27FC236}">
                <a16:creationId xmlns:a16="http://schemas.microsoft.com/office/drawing/2014/main" id="{1AECEE48-4778-E158-F8B4-663DFFB7E207}"/>
              </a:ext>
            </a:extLst>
          </p:cNvPr>
          <p:cNvSpPr txBox="1"/>
          <p:nvPr/>
        </p:nvSpPr>
        <p:spPr>
          <a:xfrm>
            <a:off x="7347615" y="3068308"/>
            <a:ext cx="4243754" cy="523220"/>
          </a:xfrm>
          <a:prstGeom prst="rect">
            <a:avLst/>
          </a:prstGeom>
          <a:noFill/>
        </p:spPr>
        <p:txBody>
          <a:bodyPr wrap="square" rtlCol="0">
            <a:spAutoFit/>
          </a:bodyPr>
          <a:lstStyle/>
          <a:p>
            <a:pPr algn="ctr"/>
            <a:r>
              <a:rPr lang="en-US" sz="2800" b="1" dirty="0">
                <a:solidFill>
                  <a:schemeClr val="accent1"/>
                </a:solidFill>
                <a:latin typeface="Arial" panose="020B0604020202020204" pitchFamily="34" charset="0"/>
                <a:cs typeface="Arial" panose="020B0604020202020204" pitchFamily="34" charset="0"/>
              </a:rPr>
              <a:t>86 Years</a:t>
            </a:r>
          </a:p>
        </p:txBody>
      </p:sp>
      <p:cxnSp>
        <p:nvCxnSpPr>
          <p:cNvPr id="26" name="Straight Connector 25">
            <a:extLst>
              <a:ext uri="{FF2B5EF4-FFF2-40B4-BE49-F238E27FC236}">
                <a16:creationId xmlns:a16="http://schemas.microsoft.com/office/drawing/2014/main" id="{711D4FC0-61F4-E381-EFEB-7756EC39ABB0}"/>
              </a:ext>
            </a:extLst>
          </p:cNvPr>
          <p:cNvCxnSpPr>
            <a:cxnSpLocks/>
          </p:cNvCxnSpPr>
          <p:nvPr/>
        </p:nvCxnSpPr>
        <p:spPr>
          <a:xfrm>
            <a:off x="9421366" y="3618225"/>
            <a:ext cx="22775" cy="179171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86A6CC8-A34B-0FC5-17BE-66107DF0EBE2}"/>
              </a:ext>
            </a:extLst>
          </p:cNvPr>
          <p:cNvCxnSpPr>
            <a:cxnSpLocks/>
          </p:cNvCxnSpPr>
          <p:nvPr/>
        </p:nvCxnSpPr>
        <p:spPr>
          <a:xfrm>
            <a:off x="4095349" y="3770625"/>
            <a:ext cx="22775" cy="179171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03126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fade">
                                      <p:cBhvr>
                                        <p:cTn id="10" dur="500"/>
                                        <p:tgtEl>
                                          <p:spTgt spid="1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2"/>
                                        </p:tgtEl>
                                        <p:attrNameLst>
                                          <p:attrName>style.visibility</p:attrName>
                                        </p:attrNameLst>
                                      </p:cBhvr>
                                      <p:to>
                                        <p:strVal val="visible"/>
                                      </p:to>
                                    </p:set>
                                    <p:animEffect transition="in" filter="fade">
                                      <p:cBhvr>
                                        <p:cTn id="13" dur="500"/>
                                        <p:tgtEl>
                                          <p:spTgt spid="22"/>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5"/>
                                        </p:tgtEl>
                                        <p:attrNameLst>
                                          <p:attrName>style.visibility</p:attrName>
                                        </p:attrNameLst>
                                      </p:cBhvr>
                                      <p:to>
                                        <p:strVal val="visible"/>
                                      </p:to>
                                    </p:set>
                                    <p:animEffect transition="in" filter="fade">
                                      <p:cBhvr>
                                        <p:cTn id="16"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22" grpId="0"/>
      <p:bldP spid="2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DD1D1C-29CC-0989-DAF7-F05455946BEF}"/>
              </a:ext>
            </a:extLst>
          </p:cNvPr>
          <p:cNvSpPr>
            <a:spLocks noGrp="1"/>
          </p:cNvSpPr>
          <p:nvPr>
            <p:ph type="title"/>
          </p:nvPr>
        </p:nvSpPr>
        <p:spPr>
          <a:xfrm>
            <a:off x="838200" y="658468"/>
            <a:ext cx="10515600" cy="1325563"/>
          </a:xfrm>
        </p:spPr>
        <p:txBody>
          <a:bodyPr>
            <a:normAutofit/>
          </a:bodyPr>
          <a:lstStyle/>
          <a:p>
            <a:r>
              <a:rPr lang="en-US" sz="5000" b="1" spc="-150" dirty="0">
                <a:latin typeface="Arial Black" panose="020B0604020202020204" pitchFamily="34" charset="0"/>
                <a:cs typeface="Arial Black" panose="020B0604020202020204" pitchFamily="34" charset="0"/>
              </a:rPr>
              <a:t>LONGEVITY RISK</a:t>
            </a:r>
            <a:endParaRPr lang="en-US" sz="5000" b="1" dirty="0">
              <a:solidFill>
                <a:schemeClr val="accent5"/>
              </a:solidFill>
              <a:latin typeface="Arial Black" panose="020B0604020202020204" pitchFamily="34" charset="0"/>
              <a:cs typeface="Arial Black" panose="020B0604020202020204" pitchFamily="34" charset="0"/>
            </a:endParaRPr>
          </a:p>
        </p:txBody>
      </p:sp>
      <p:sp>
        <p:nvSpPr>
          <p:cNvPr id="7" name="Content Placeholder 2">
            <a:extLst>
              <a:ext uri="{FF2B5EF4-FFF2-40B4-BE49-F238E27FC236}">
                <a16:creationId xmlns:a16="http://schemas.microsoft.com/office/drawing/2014/main" id="{B9BB1277-F157-FCC7-FC83-F85B5BC0107B}"/>
              </a:ext>
            </a:extLst>
          </p:cNvPr>
          <p:cNvSpPr>
            <a:spLocks noGrp="1"/>
          </p:cNvSpPr>
          <p:nvPr>
            <p:ph sz="half" idx="1"/>
          </p:nvPr>
        </p:nvSpPr>
        <p:spPr>
          <a:xfrm>
            <a:off x="838200" y="2002088"/>
            <a:ext cx="10934701" cy="3700934"/>
          </a:xfrm>
        </p:spPr>
        <p:txBody>
          <a:bodyPr>
            <a:normAutofit/>
          </a:bodyPr>
          <a:lstStyle/>
          <a:p>
            <a:pPr algn="l">
              <a:lnSpc>
                <a:spcPct val="100000"/>
              </a:lnSpc>
              <a:spcBef>
                <a:spcPts val="500"/>
              </a:spcBef>
              <a:spcAft>
                <a:spcPts val="500"/>
              </a:spcAft>
              <a:buClr>
                <a:schemeClr val="accent1"/>
              </a:buClr>
              <a:buFont typeface="Wingdings" pitchFamily="2" charset="2"/>
              <a:buChar char="§"/>
            </a:pPr>
            <a:r>
              <a:rPr lang="en-US" sz="3400" dirty="0">
                <a:latin typeface="Arial" panose="020B0604020202020204" pitchFamily="34" charset="0"/>
                <a:cs typeface="Arial" panose="020B0604020202020204" pitchFamily="34" charset="0"/>
              </a:rPr>
              <a:t>The average American lives in retirement for 18 years but retirement could last 20 to 30 years or more!</a:t>
            </a:r>
          </a:p>
          <a:p>
            <a:pPr algn="l">
              <a:lnSpc>
                <a:spcPct val="100000"/>
              </a:lnSpc>
              <a:spcBef>
                <a:spcPts val="500"/>
              </a:spcBef>
              <a:spcAft>
                <a:spcPts val="500"/>
              </a:spcAft>
              <a:buClr>
                <a:schemeClr val="accent1"/>
              </a:buClr>
              <a:buFont typeface="Wingdings" pitchFamily="2" charset="2"/>
              <a:buChar char="§"/>
            </a:pPr>
            <a:r>
              <a:rPr lang="en-US" sz="3400" dirty="0">
                <a:latin typeface="Arial" panose="020B0604020202020204" pitchFamily="34" charset="0"/>
                <a:cs typeface="Arial" panose="020B0604020202020204" pitchFamily="34" charset="0"/>
              </a:rPr>
              <a:t>This creates a risk of running out of money</a:t>
            </a:r>
          </a:p>
          <a:p>
            <a:pPr algn="l">
              <a:lnSpc>
                <a:spcPct val="100000"/>
              </a:lnSpc>
              <a:spcBef>
                <a:spcPts val="500"/>
              </a:spcBef>
              <a:spcAft>
                <a:spcPts val="500"/>
              </a:spcAft>
              <a:buClr>
                <a:schemeClr val="accent1"/>
              </a:buClr>
              <a:buFont typeface="Wingdings" pitchFamily="2" charset="2"/>
              <a:buChar char="§"/>
            </a:pPr>
            <a:r>
              <a:rPr lang="en-US" sz="3400" dirty="0">
                <a:latin typeface="Arial" panose="020B0604020202020204" pitchFamily="34" charset="0"/>
                <a:cs typeface="Arial" panose="020B0604020202020204" pitchFamily="34" charset="0"/>
              </a:rPr>
              <a:t>Likelihood of Healthcare &amp; Long-Term Care Costs</a:t>
            </a:r>
          </a:p>
          <a:p>
            <a:pPr>
              <a:buClr>
                <a:srgbClr val="E2B034"/>
              </a:buClr>
              <a:buFont typeface="Wingdings" pitchFamily="2" charset="2"/>
              <a:buChar char="§"/>
            </a:pPr>
            <a:endParaRPr lang="en-US" sz="3400" dirty="0"/>
          </a:p>
        </p:txBody>
      </p:sp>
      <p:sp>
        <p:nvSpPr>
          <p:cNvPr id="9" name="TextBox 8">
            <a:extLst>
              <a:ext uri="{FF2B5EF4-FFF2-40B4-BE49-F238E27FC236}">
                <a16:creationId xmlns:a16="http://schemas.microsoft.com/office/drawing/2014/main" id="{CF3C123B-1576-B253-C8C3-AF9EA51A9BB0}"/>
              </a:ext>
            </a:extLst>
          </p:cNvPr>
          <p:cNvSpPr txBox="1"/>
          <p:nvPr/>
        </p:nvSpPr>
        <p:spPr>
          <a:xfrm>
            <a:off x="838200" y="5221759"/>
            <a:ext cx="8745166" cy="230832"/>
          </a:xfrm>
          <a:prstGeom prst="rect">
            <a:avLst/>
          </a:prstGeom>
          <a:noFill/>
        </p:spPr>
        <p:txBody>
          <a:bodyPr wrap="square" rtlCol="0">
            <a:spAutoFit/>
          </a:bodyPr>
          <a:lstStyle/>
          <a:p>
            <a:pPr marL="0" marR="0">
              <a:spcBef>
                <a:spcPts val="0"/>
              </a:spcBef>
              <a:spcAft>
                <a:spcPts val="0"/>
              </a:spcAft>
            </a:pPr>
            <a:r>
              <a:rPr lang="en-US" sz="900" i="1"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https://money.usnews.com/money/retirement/articles/how-living-longer-will-impact-your-retirement</a:t>
            </a:r>
            <a:r>
              <a:rPr lang="en-US" sz="9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r>
              <a:rPr lang="en-US" sz="900" i="1" dirty="0">
                <a:solidFill>
                  <a:schemeClr val="bg1"/>
                </a:solidFill>
                <a:latin typeface="Arial" panose="020B0604020202020204" pitchFamily="34" charset="0"/>
                <a:ea typeface="Calibri" panose="020F0502020204030204" pitchFamily="34" charset="0"/>
                <a:cs typeface="Arial" panose="020B0604020202020204" pitchFamily="34" charset="0"/>
              </a:rPr>
              <a:t>Accessed December 2, 2024.</a:t>
            </a:r>
            <a:endParaRPr lang="en-US" sz="900" i="1"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5449085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85670FD4-CA7F-78BC-D235-EB57CD419558}"/>
              </a:ext>
            </a:extLst>
          </p:cNvPr>
          <p:cNvSpPr>
            <a:spLocks noGrp="1"/>
          </p:cNvSpPr>
          <p:nvPr>
            <p:ph sz="half" idx="1"/>
          </p:nvPr>
        </p:nvSpPr>
        <p:spPr>
          <a:xfrm>
            <a:off x="838200" y="1561872"/>
            <a:ext cx="10515600" cy="3813175"/>
          </a:xfrm>
        </p:spPr>
        <p:txBody>
          <a:bodyPr>
            <a:normAutofit fontScale="92500"/>
          </a:bodyPr>
          <a:lstStyle/>
          <a:p>
            <a:pPr>
              <a:lnSpc>
                <a:spcPct val="120000"/>
              </a:lnSpc>
              <a:buClr>
                <a:schemeClr val="accent1"/>
              </a:buClr>
              <a:buFont typeface="Wingdings" pitchFamily="2" charset="2"/>
              <a:buChar char="§"/>
            </a:pPr>
            <a:r>
              <a:rPr lang="en-US" sz="3000" dirty="0">
                <a:latin typeface="Arial" panose="020B0604020202020204" pitchFamily="34" charset="0"/>
                <a:cs typeface="Arial" panose="020B0604020202020204" pitchFamily="34" charset="0"/>
              </a:rPr>
              <a:t>70% of people over 65 will require some kind of long-term care</a:t>
            </a:r>
          </a:p>
          <a:p>
            <a:pPr>
              <a:lnSpc>
                <a:spcPct val="120000"/>
              </a:lnSpc>
              <a:buClr>
                <a:schemeClr val="accent1"/>
              </a:buClr>
              <a:buFont typeface="Wingdings" pitchFamily="2" charset="2"/>
              <a:buChar char="§"/>
            </a:pPr>
            <a:r>
              <a:rPr lang="en-US" sz="3000" dirty="0">
                <a:latin typeface="Arial" panose="020B0604020202020204" pitchFamily="34" charset="0"/>
                <a:cs typeface="Arial" panose="020B0604020202020204" pitchFamily="34" charset="0"/>
              </a:rPr>
              <a:t>The average nursing home stay is 835 days</a:t>
            </a:r>
          </a:p>
          <a:p>
            <a:pPr algn="l">
              <a:lnSpc>
                <a:spcPct val="100000"/>
              </a:lnSpc>
              <a:spcBef>
                <a:spcPts val="500"/>
              </a:spcBef>
              <a:spcAft>
                <a:spcPts val="500"/>
              </a:spcAft>
              <a:buClr>
                <a:schemeClr val="accent1"/>
              </a:buClr>
              <a:buFont typeface="Wingdings" pitchFamily="2" charset="2"/>
              <a:buChar char="§"/>
            </a:pPr>
            <a:r>
              <a:rPr lang="en-US" sz="3000" dirty="0">
                <a:latin typeface="Arial" panose="020B0604020202020204" pitchFamily="34" charset="0"/>
                <a:cs typeface="Arial" panose="020B0604020202020204" pitchFamily="34" charset="0"/>
              </a:rPr>
              <a:t>Women can expect to spend an average of $</a:t>
            </a:r>
            <a:r>
              <a:rPr lang="en-US" sz="3000" u="sng" dirty="0">
                <a:latin typeface="Arial" panose="020B0604020202020204" pitchFamily="34" charset="0"/>
                <a:cs typeface="Arial" panose="020B0604020202020204" pitchFamily="34" charset="0"/>
              </a:rPr>
              <a:t>175,000</a:t>
            </a:r>
            <a:r>
              <a:rPr lang="en-US" sz="3000" dirty="0">
                <a:latin typeface="Arial" panose="020B0604020202020204" pitchFamily="34" charset="0"/>
                <a:cs typeface="Arial" panose="020B0604020202020204" pitchFamily="34" charset="0"/>
              </a:rPr>
              <a:t> on health care costs &amp; medical expenses throughout retirement</a:t>
            </a:r>
          </a:p>
          <a:p>
            <a:pPr algn="l">
              <a:lnSpc>
                <a:spcPct val="100000"/>
              </a:lnSpc>
              <a:spcBef>
                <a:spcPts val="500"/>
              </a:spcBef>
              <a:spcAft>
                <a:spcPts val="500"/>
              </a:spcAft>
              <a:buClr>
                <a:schemeClr val="accent1"/>
              </a:buClr>
              <a:buFont typeface="Wingdings" pitchFamily="2" charset="2"/>
              <a:buChar char="§"/>
            </a:pPr>
            <a:r>
              <a:rPr lang="en-US" sz="3000" dirty="0">
                <a:latin typeface="Arial" panose="020B0604020202020204" pitchFamily="34" charset="0"/>
                <a:cs typeface="Arial" panose="020B0604020202020204" pitchFamily="34" charset="0"/>
              </a:rPr>
              <a:t>That’s more than </a:t>
            </a:r>
            <a:r>
              <a:rPr lang="en-US" sz="3000" u="sng" dirty="0">
                <a:latin typeface="Arial" panose="020B0604020202020204" pitchFamily="34" charset="0"/>
                <a:cs typeface="Arial" panose="020B0604020202020204" pitchFamily="34" charset="0"/>
              </a:rPr>
              <a:t>10% higher </a:t>
            </a:r>
            <a:r>
              <a:rPr lang="en-US" sz="3000" dirty="0">
                <a:latin typeface="Arial" panose="020B0604020202020204" pitchFamily="34" charset="0"/>
                <a:cs typeface="Arial" panose="020B0604020202020204" pitchFamily="34" charset="0"/>
              </a:rPr>
              <a:t>than what men can expect to pay</a:t>
            </a:r>
          </a:p>
          <a:p>
            <a:pPr algn="l">
              <a:lnSpc>
                <a:spcPct val="100000"/>
              </a:lnSpc>
              <a:spcBef>
                <a:spcPts val="500"/>
              </a:spcBef>
              <a:spcAft>
                <a:spcPts val="500"/>
              </a:spcAft>
              <a:buClr>
                <a:schemeClr val="accent1"/>
              </a:buClr>
              <a:buFont typeface="Wingdings" pitchFamily="2" charset="2"/>
              <a:buChar char="§"/>
            </a:pPr>
            <a:r>
              <a:rPr lang="en-US" sz="3000" dirty="0">
                <a:latin typeface="Arial" panose="020B0604020202020204" pitchFamily="34" charset="0"/>
                <a:cs typeface="Arial" panose="020B0604020202020204" pitchFamily="34" charset="0"/>
              </a:rPr>
              <a:t>It’s gone up 17% since 2019!</a:t>
            </a:r>
          </a:p>
          <a:p>
            <a:pPr>
              <a:lnSpc>
                <a:spcPct val="120000"/>
              </a:lnSpc>
              <a:buClr>
                <a:srgbClr val="E2B034"/>
              </a:buClr>
              <a:buFont typeface="Wingdings" pitchFamily="2" charset="2"/>
              <a:buChar char="§"/>
            </a:pPr>
            <a:endParaRPr lang="en-US" sz="30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AB8869F1-EB2D-8FCE-AA45-E76A1BC9E131}"/>
              </a:ext>
            </a:extLst>
          </p:cNvPr>
          <p:cNvSpPr txBox="1"/>
          <p:nvPr/>
        </p:nvSpPr>
        <p:spPr>
          <a:xfrm>
            <a:off x="838200" y="5296128"/>
            <a:ext cx="11125200" cy="507831"/>
          </a:xfrm>
          <a:prstGeom prst="rect">
            <a:avLst/>
          </a:prstGeom>
          <a:noFill/>
        </p:spPr>
        <p:txBody>
          <a:bodyPr wrap="square" rtlCol="0">
            <a:spAutoFit/>
          </a:bodyPr>
          <a:lstStyle/>
          <a:p>
            <a:r>
              <a:rPr lang="en-US" sz="900" i="1" dirty="0">
                <a:solidFill>
                  <a:schemeClr val="bg1"/>
                </a:solidFill>
                <a:latin typeface="Arial" panose="020B0604020202020204" pitchFamily="34" charset="0"/>
                <a:cs typeface="Arial" panose="020B0604020202020204" pitchFamily="34" charset="0"/>
              </a:rPr>
              <a:t>https://health.usnews.com/wellness/article/2016-11-16/how-to-pay-for-nursing-home-costs. Accessed December 29, 2023</a:t>
            </a:r>
            <a:r>
              <a:rPr lang="en-US" sz="900" dirty="0">
                <a:solidFill>
                  <a:schemeClr val="bg1"/>
                </a:solidFill>
                <a:latin typeface="Arial" panose="020B0604020202020204" pitchFamily="34" charset="0"/>
                <a:cs typeface="Arial" panose="020B0604020202020204" pitchFamily="34" charset="0"/>
              </a:rPr>
              <a:t>.</a:t>
            </a:r>
          </a:p>
          <a:p>
            <a:r>
              <a:rPr lang="en-US" sz="900" dirty="0">
                <a:solidFill>
                  <a:schemeClr val="bg1"/>
                </a:solidFill>
                <a:latin typeface="Arial" panose="020B0604020202020204" pitchFamily="34" charset="0"/>
                <a:cs typeface="Arial" panose="020B0604020202020204" pitchFamily="34" charset="0"/>
              </a:rPr>
              <a:t>Fidelity Investments 2024 Retiree Health Care Cost Estimate: </a:t>
            </a:r>
          </a:p>
          <a:p>
            <a:r>
              <a:rPr lang="en-US" sz="900" i="1" dirty="0">
                <a:solidFill>
                  <a:schemeClr val="bg1"/>
                </a:solidFill>
                <a:latin typeface="Arial" panose="020B0604020202020204" pitchFamily="34" charset="0"/>
                <a:cs typeface="Arial" panose="020B0604020202020204" pitchFamily="34" charset="0"/>
              </a:rPr>
              <a:t>https://</a:t>
            </a:r>
            <a:r>
              <a:rPr lang="en-US" sz="900" i="1" dirty="0" err="1">
                <a:solidFill>
                  <a:schemeClr val="bg1"/>
                </a:solidFill>
                <a:latin typeface="Arial" panose="020B0604020202020204" pitchFamily="34" charset="0"/>
                <a:cs typeface="Arial" panose="020B0604020202020204" pitchFamily="34" charset="0"/>
              </a:rPr>
              <a:t>newsroom.fidelity.com</a:t>
            </a:r>
            <a:r>
              <a:rPr lang="en-US" sz="900" i="1" dirty="0">
                <a:solidFill>
                  <a:schemeClr val="bg1"/>
                </a:solidFill>
                <a:latin typeface="Arial" panose="020B0604020202020204" pitchFamily="34" charset="0"/>
                <a:cs typeface="Arial" panose="020B0604020202020204" pitchFamily="34" charset="0"/>
              </a:rPr>
              <a:t>/</a:t>
            </a:r>
            <a:r>
              <a:rPr lang="en-US" sz="900" i="1" dirty="0" err="1">
                <a:solidFill>
                  <a:schemeClr val="bg1"/>
                </a:solidFill>
                <a:latin typeface="Arial" panose="020B0604020202020204" pitchFamily="34" charset="0"/>
                <a:cs typeface="Arial" panose="020B0604020202020204" pitchFamily="34" charset="0"/>
              </a:rPr>
              <a:t>pressreleases</a:t>
            </a:r>
            <a:r>
              <a:rPr lang="en-US" sz="900" i="1" dirty="0">
                <a:solidFill>
                  <a:schemeClr val="bg1"/>
                </a:solidFill>
                <a:latin typeface="Arial" panose="020B0604020202020204" pitchFamily="34" charset="0"/>
                <a:cs typeface="Arial" panose="020B0604020202020204" pitchFamily="34" charset="0"/>
              </a:rPr>
              <a:t>/fidelity-investments-shares-new-insights-on-women-s-financial-wellness/s/acd5710d-e75a-4aad-9b3b-579885bb19fa</a:t>
            </a:r>
          </a:p>
        </p:txBody>
      </p:sp>
      <p:sp>
        <p:nvSpPr>
          <p:cNvPr id="5" name="Title 3">
            <a:extLst>
              <a:ext uri="{FF2B5EF4-FFF2-40B4-BE49-F238E27FC236}">
                <a16:creationId xmlns:a16="http://schemas.microsoft.com/office/drawing/2014/main" id="{6DA5DE3B-E1D0-EAA7-FF35-799F194168A4}"/>
              </a:ext>
            </a:extLst>
          </p:cNvPr>
          <p:cNvSpPr>
            <a:spLocks noGrp="1"/>
          </p:cNvSpPr>
          <p:nvPr>
            <p:ph type="title"/>
          </p:nvPr>
        </p:nvSpPr>
        <p:spPr>
          <a:xfrm>
            <a:off x="838200" y="365125"/>
            <a:ext cx="10515600" cy="1325563"/>
          </a:xfrm>
        </p:spPr>
        <p:txBody>
          <a:bodyPr>
            <a:normAutofit/>
          </a:bodyPr>
          <a:lstStyle/>
          <a:p>
            <a:r>
              <a:rPr lang="en-US" sz="5000" b="1" spc="-150" dirty="0">
                <a:latin typeface="Arial Black" panose="020B0604020202020204" pitchFamily="34" charset="0"/>
                <a:cs typeface="Arial Black" panose="020B0604020202020204" pitchFamily="34" charset="0"/>
              </a:rPr>
              <a:t>RISING HEALTHCARE COSTS</a:t>
            </a:r>
            <a:endParaRPr lang="en-US" sz="5000" b="1" dirty="0">
              <a:solidFill>
                <a:schemeClr val="accent5"/>
              </a:solidFill>
              <a:latin typeface="Arial Black" panose="020B0604020202020204" pitchFamily="34" charset="0"/>
              <a:cs typeface="Arial Black" panose="020B0604020202020204" pitchFamily="34" charset="0"/>
            </a:endParaRPr>
          </a:p>
        </p:txBody>
      </p:sp>
    </p:spTree>
    <p:extLst>
      <p:ext uri="{BB962C8B-B14F-4D97-AF65-F5344CB8AC3E}">
        <p14:creationId xmlns:p14="http://schemas.microsoft.com/office/powerpoint/2010/main" val="11435651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C94FC-D2DE-4E48-21D2-63F224CD979C}"/>
              </a:ext>
            </a:extLst>
          </p:cNvPr>
          <p:cNvSpPr>
            <a:spLocks noGrp="1"/>
          </p:cNvSpPr>
          <p:nvPr>
            <p:ph type="title"/>
          </p:nvPr>
        </p:nvSpPr>
        <p:spPr>
          <a:xfrm>
            <a:off x="1468819" y="2368916"/>
            <a:ext cx="9546023" cy="2120167"/>
          </a:xfrm>
        </p:spPr>
        <p:txBody>
          <a:bodyPr>
            <a:noAutofit/>
          </a:bodyPr>
          <a:lstStyle/>
          <a:p>
            <a:pPr algn="ctr"/>
            <a:r>
              <a:rPr lang="en-US" sz="5000" dirty="0">
                <a:latin typeface="Arial Black" panose="020B0604020202020204" pitchFamily="34" charset="0"/>
                <a:cs typeface="Arial Black" panose="020B0604020202020204" pitchFamily="34" charset="0"/>
              </a:rPr>
              <a:t>INFLATION’S IMPACT ON YOUR INCOME NEEDS:</a:t>
            </a:r>
          </a:p>
        </p:txBody>
      </p:sp>
      <p:sp>
        <p:nvSpPr>
          <p:cNvPr id="4" name="Rectangle 3">
            <a:extLst>
              <a:ext uri="{FF2B5EF4-FFF2-40B4-BE49-F238E27FC236}">
                <a16:creationId xmlns:a16="http://schemas.microsoft.com/office/drawing/2014/main" id="{E09AD751-5E1E-156A-6B1C-DE4FCCC56954}"/>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CB695FE8-0BCB-49F0-C80F-CD329DF05E5C}"/>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30086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41BE65C-48DA-2AA1-F271-8020A3044603}"/>
              </a:ext>
            </a:extLst>
          </p:cNvPr>
          <p:cNvSpPr/>
          <p:nvPr/>
        </p:nvSpPr>
        <p:spPr>
          <a:xfrm rot="5400000">
            <a:off x="3135239" y="3345776"/>
            <a:ext cx="6857998" cy="166453"/>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6E2306-6323-0D7C-B4E4-EBE42D9834E6}"/>
              </a:ext>
            </a:extLst>
          </p:cNvPr>
          <p:cNvSpPr>
            <a:spLocks noGrp="1"/>
          </p:cNvSpPr>
          <p:nvPr>
            <p:ph type="title"/>
          </p:nvPr>
        </p:nvSpPr>
        <p:spPr/>
        <p:txBody>
          <a:bodyPr>
            <a:normAutofit/>
          </a:bodyPr>
          <a:lstStyle/>
          <a:p>
            <a:r>
              <a:rPr lang="en-US" sz="5000" dirty="0">
                <a:latin typeface="Arial Black" panose="020B0604020202020204" pitchFamily="34" charset="0"/>
                <a:cs typeface="Arial Black" panose="020B0604020202020204" pitchFamily="34" charset="0"/>
              </a:rPr>
              <a:t>INFLATION</a:t>
            </a:r>
          </a:p>
        </p:txBody>
      </p:sp>
      <p:sp>
        <p:nvSpPr>
          <p:cNvPr id="3" name="Content Placeholder 2">
            <a:extLst>
              <a:ext uri="{FF2B5EF4-FFF2-40B4-BE49-F238E27FC236}">
                <a16:creationId xmlns:a16="http://schemas.microsoft.com/office/drawing/2014/main" id="{00D54EE7-BF99-435B-24EA-F5799C8AD313}"/>
              </a:ext>
            </a:extLst>
          </p:cNvPr>
          <p:cNvSpPr>
            <a:spLocks noGrp="1"/>
          </p:cNvSpPr>
          <p:nvPr>
            <p:ph idx="1"/>
          </p:nvPr>
        </p:nvSpPr>
        <p:spPr>
          <a:xfrm>
            <a:off x="718102" y="1537040"/>
            <a:ext cx="5161436" cy="2296405"/>
          </a:xfrm>
          <a:noFill/>
        </p:spPr>
        <p:txBody>
          <a:bodyPr>
            <a:normAutofit/>
          </a:bodyPr>
          <a:lstStyle/>
          <a:p>
            <a:pPr marL="0" indent="0" algn="ctr">
              <a:buNone/>
            </a:pPr>
            <a:endParaRPr lang="en-US" sz="6000" dirty="0"/>
          </a:p>
          <a:p>
            <a:pPr marL="0" indent="0" algn="ctr">
              <a:buNone/>
            </a:pPr>
            <a:r>
              <a:rPr lang="en-US" sz="4400" dirty="0">
                <a:solidFill>
                  <a:schemeClr val="accent1"/>
                </a:solidFill>
              </a:rPr>
              <a:t>Historical Average: 3.9%*</a:t>
            </a:r>
          </a:p>
        </p:txBody>
      </p:sp>
      <p:pic>
        <p:nvPicPr>
          <p:cNvPr id="9" name="Picture 8">
            <a:extLst>
              <a:ext uri="{FF2B5EF4-FFF2-40B4-BE49-F238E27FC236}">
                <a16:creationId xmlns:a16="http://schemas.microsoft.com/office/drawing/2014/main" id="{BA6470F8-A12A-6687-3A20-0A6752D56D6B}"/>
              </a:ext>
            </a:extLst>
          </p:cNvPr>
          <p:cNvPicPr>
            <a:picLocks noChangeAspect="1"/>
          </p:cNvPicPr>
          <p:nvPr/>
        </p:nvPicPr>
        <p:blipFill rotWithShape="1">
          <a:blip r:embed="rId3">
            <a:extLst>
              <a:ext uri="{BEBA8EAE-BF5A-486C-A8C5-ECC9F3942E4B}">
                <a14:imgProps xmlns:a14="http://schemas.microsoft.com/office/drawing/2010/main">
                  <a14:imgLayer r:embed="rId4">
                    <a14:imgEffect>
                      <a14:saturation sat="0"/>
                    </a14:imgEffect>
                  </a14:imgLayer>
                </a14:imgProps>
              </a:ext>
            </a:extLst>
          </a:blip>
          <a:srcRect l="1398" t="14740" r="42118"/>
          <a:stretch/>
        </p:blipFill>
        <p:spPr>
          <a:xfrm flipH="1">
            <a:off x="6646987" y="0"/>
            <a:ext cx="6574978" cy="6858002"/>
          </a:xfrm>
          <a:prstGeom prst="rect">
            <a:avLst/>
          </a:prstGeom>
        </p:spPr>
      </p:pic>
      <p:sp>
        <p:nvSpPr>
          <p:cNvPr id="10" name="TextBox 9">
            <a:extLst>
              <a:ext uri="{FF2B5EF4-FFF2-40B4-BE49-F238E27FC236}">
                <a16:creationId xmlns:a16="http://schemas.microsoft.com/office/drawing/2014/main" id="{284AE5AE-1C45-5806-6790-FB62AEE7C0AA}"/>
              </a:ext>
            </a:extLst>
          </p:cNvPr>
          <p:cNvSpPr txBox="1"/>
          <p:nvPr/>
        </p:nvSpPr>
        <p:spPr>
          <a:xfrm>
            <a:off x="838200" y="5957344"/>
            <a:ext cx="5493323" cy="535531"/>
          </a:xfrm>
          <a:prstGeom prst="rect">
            <a:avLst/>
          </a:prstGeom>
          <a:noFill/>
        </p:spPr>
        <p:txBody>
          <a:bodyPr wrap="square" rtlCol="0">
            <a:spAutoFit/>
          </a:bodyPr>
          <a:lstStyle/>
          <a:p>
            <a:pPr>
              <a:lnSpc>
                <a:spcPct val="120000"/>
              </a:lnSpc>
            </a:pPr>
            <a:r>
              <a:rPr lang="en-US" sz="900" i="1" dirty="0">
                <a:solidFill>
                  <a:schemeClr val="bg1"/>
                </a:solidFill>
                <a:latin typeface="Arial" panose="020B0604020202020204" pitchFamily="34" charset="0"/>
                <a:cs typeface="Arial" panose="020B0604020202020204" pitchFamily="34" charset="0"/>
              </a:rPr>
              <a:t>*Historical average over the last 50 years</a:t>
            </a:r>
          </a:p>
          <a:p>
            <a:endParaRPr lang="en-US" dirty="0"/>
          </a:p>
        </p:txBody>
      </p:sp>
      <p:pic>
        <p:nvPicPr>
          <p:cNvPr id="7" name="Picture 6">
            <a:extLst>
              <a:ext uri="{FF2B5EF4-FFF2-40B4-BE49-F238E27FC236}">
                <a16:creationId xmlns:a16="http://schemas.microsoft.com/office/drawing/2014/main" id="{BF7CA3FC-A38C-E155-D413-802090192823}"/>
              </a:ext>
            </a:extLst>
          </p:cNvPr>
          <p:cNvPicPr>
            <a:picLocks noChangeAspect="1"/>
          </p:cNvPicPr>
          <p:nvPr/>
        </p:nvPicPr>
        <p:blipFill rotWithShape="1">
          <a:blip r:embed="rId5">
            <a:extLst>
              <a:ext uri="{BEBA8EAE-BF5A-486C-A8C5-ECC9F3942E4B}">
                <a14:imgProps xmlns:a14="http://schemas.microsoft.com/office/drawing/2010/main">
                  <a14:imgLayer r:embed="rId6">
                    <a14:imgEffect>
                      <a14:saturation sat="0"/>
                    </a14:imgEffect>
                  </a14:imgLayer>
                </a14:imgProps>
              </a:ext>
            </a:extLst>
          </a:blip>
          <a:srcRect l="16865" t="14877" r="16865"/>
          <a:stretch/>
        </p:blipFill>
        <p:spPr>
          <a:xfrm flipH="1">
            <a:off x="3704432" y="6056"/>
            <a:ext cx="7724112" cy="6858002"/>
          </a:xfrm>
          <a:prstGeom prst="rect">
            <a:avLst/>
          </a:prstGeom>
        </p:spPr>
      </p:pic>
    </p:spTree>
    <p:extLst>
      <p:ext uri="{BB962C8B-B14F-4D97-AF65-F5344CB8AC3E}">
        <p14:creationId xmlns:p14="http://schemas.microsoft.com/office/powerpoint/2010/main" val="18494207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DE30F093-7BA4-C7E3-9BA6-F62296B3D9CC}"/>
              </a:ext>
            </a:extLst>
          </p:cNvPr>
          <p:cNvSpPr txBox="1">
            <a:spLocks/>
          </p:cNvSpPr>
          <p:nvPr/>
        </p:nvSpPr>
        <p:spPr>
          <a:xfrm>
            <a:off x="860532" y="1781148"/>
            <a:ext cx="10470933" cy="2686104"/>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lvl="1">
              <a:lnSpc>
                <a:spcPct val="100000"/>
              </a:lnSpc>
              <a:spcBef>
                <a:spcPts val="0"/>
              </a:spcBef>
            </a:pPr>
            <a:r>
              <a:rPr lang="en-US" sz="5000" b="1" dirty="0">
                <a:solidFill>
                  <a:schemeClr val="bg1"/>
                </a:solidFill>
                <a:latin typeface="Arial Black" panose="020B0604020202020204" pitchFamily="34" charset="0"/>
                <a:cs typeface="Arial Black" panose="020B0604020202020204" pitchFamily="34" charset="0"/>
              </a:rPr>
              <a:t>HOW OFTEN WILL YOUR INCOME NEED TO </a:t>
            </a:r>
            <a:r>
              <a:rPr lang="en-US" sz="5000" b="1" dirty="0">
                <a:solidFill>
                  <a:schemeClr val="accent1"/>
                </a:solidFill>
                <a:latin typeface="Arial Black" panose="020B0604020202020204" pitchFamily="34" charset="0"/>
                <a:cs typeface="Arial Black" panose="020B0604020202020204" pitchFamily="34" charset="0"/>
              </a:rPr>
              <a:t>DOUBLE</a:t>
            </a:r>
            <a:r>
              <a:rPr lang="en-US" sz="5000" b="1" dirty="0">
                <a:solidFill>
                  <a:srgbClr val="4A77E0"/>
                </a:solidFill>
                <a:latin typeface="Arial Black" panose="020B0604020202020204" pitchFamily="34" charset="0"/>
                <a:cs typeface="Arial Black" panose="020B0604020202020204" pitchFamily="34" charset="0"/>
              </a:rPr>
              <a:t> </a:t>
            </a:r>
            <a:r>
              <a:rPr lang="en-US" sz="5000" b="1" dirty="0">
                <a:solidFill>
                  <a:schemeClr val="bg1"/>
                </a:solidFill>
                <a:latin typeface="Arial Black" panose="020B0604020202020204" pitchFamily="34" charset="0"/>
                <a:cs typeface="Arial Black" panose="020B0604020202020204" pitchFamily="34" charset="0"/>
              </a:rPr>
              <a:t>TO MAINTAIN YOUR STANDARD OF LIVING? </a:t>
            </a:r>
          </a:p>
        </p:txBody>
      </p:sp>
      <p:sp>
        <p:nvSpPr>
          <p:cNvPr id="4" name="Rectangle 3">
            <a:extLst>
              <a:ext uri="{FF2B5EF4-FFF2-40B4-BE49-F238E27FC236}">
                <a16:creationId xmlns:a16="http://schemas.microsoft.com/office/drawing/2014/main" id="{C7630F1E-5C0D-900A-8D30-8320B60DFF62}"/>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727BB62E-E3B1-F70E-4FBA-024F93028199}"/>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26317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05EC5740-9F21-5178-33BD-289337BFE719}"/>
              </a:ext>
            </a:extLst>
          </p:cNvPr>
          <p:cNvSpPr txBox="1">
            <a:spLocks/>
          </p:cNvSpPr>
          <p:nvPr/>
        </p:nvSpPr>
        <p:spPr>
          <a:xfrm>
            <a:off x="936041" y="1729987"/>
            <a:ext cx="3916087" cy="169901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accent1">
                  <a:lumMod val="90000"/>
                  <a:lumOff val="10000"/>
                </a:schemeClr>
              </a:buClr>
              <a:buFont typeface="Wingdings" pitchFamily="2" charset="2"/>
              <a:buChar char="§"/>
              <a:defRPr sz="2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1pPr>
            <a:lvl2pPr marL="6858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24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2pPr>
            <a:lvl3pPr marL="11430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20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3pPr>
            <a:lvl4pPr marL="16002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1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4pPr>
            <a:lvl5pPr marL="20574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1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Font typeface="Wingdings" pitchFamily="2" charset="2"/>
              <a:buNone/>
            </a:pPr>
            <a:r>
              <a:rPr lang="en-US" sz="1800" dirty="0">
                <a:solidFill>
                  <a:schemeClr val="bg1"/>
                </a:solidFill>
              </a:rPr>
              <a:t>Based on different inflation rates, how frequently will your income need to DOUBLE to maintain your standard of living? How long until $50,000 will need to be $100,000?</a:t>
            </a:r>
          </a:p>
        </p:txBody>
      </p:sp>
      <p:sp>
        <p:nvSpPr>
          <p:cNvPr id="5" name="Rectangle 4">
            <a:extLst>
              <a:ext uri="{FF2B5EF4-FFF2-40B4-BE49-F238E27FC236}">
                <a16:creationId xmlns:a16="http://schemas.microsoft.com/office/drawing/2014/main" id="{79D4915B-72ED-C5D4-A170-C95F0E9A0FF0}"/>
              </a:ext>
            </a:extLst>
          </p:cNvPr>
          <p:cNvSpPr/>
          <p:nvPr/>
        </p:nvSpPr>
        <p:spPr>
          <a:xfrm>
            <a:off x="5251939" y="1519185"/>
            <a:ext cx="6973832" cy="4831689"/>
          </a:xfrm>
          <a:prstGeom prst="rect">
            <a:avLst/>
          </a:prstGeom>
          <a:solidFill>
            <a:srgbClr val="09002B"/>
          </a:solidFill>
          <a:ln w="571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18">
            <a:extLst>
              <a:ext uri="{FF2B5EF4-FFF2-40B4-BE49-F238E27FC236}">
                <a16:creationId xmlns:a16="http://schemas.microsoft.com/office/drawing/2014/main" id="{D5DC17B2-612B-E7E3-FD1D-E48D370F9172}"/>
              </a:ext>
            </a:extLst>
          </p:cNvPr>
          <p:cNvGraphicFramePr>
            <a:graphicFrameLocks noGrp="1"/>
          </p:cNvGraphicFramePr>
          <p:nvPr>
            <p:extLst>
              <p:ext uri="{D42A27DB-BD31-4B8C-83A1-F6EECF244321}">
                <p14:modId xmlns:p14="http://schemas.microsoft.com/office/powerpoint/2010/main" val="2095714177"/>
              </p:ext>
            </p:extLst>
          </p:nvPr>
        </p:nvGraphicFramePr>
        <p:xfrm>
          <a:off x="1029783" y="3429000"/>
          <a:ext cx="3087443" cy="2682240"/>
        </p:xfrm>
        <a:graphic>
          <a:graphicData uri="http://schemas.openxmlformats.org/drawingml/2006/table">
            <a:tbl>
              <a:tblPr firstRow="1" bandRow="1">
                <a:tableStyleId>{21E4AEA4-8DFA-4A89-87EB-49C32662AFE0}</a:tableStyleId>
              </a:tblPr>
              <a:tblGrid>
                <a:gridCol w="3087443">
                  <a:extLst>
                    <a:ext uri="{9D8B030D-6E8A-4147-A177-3AD203B41FA5}">
                      <a16:colId xmlns:a16="http://schemas.microsoft.com/office/drawing/2014/main" val="1766165734"/>
                    </a:ext>
                  </a:extLst>
                </a:gridCol>
              </a:tblGrid>
              <a:tr h="200223">
                <a:tc>
                  <a:txBody>
                    <a:bodyPr/>
                    <a:lstStyle/>
                    <a:p>
                      <a:pPr algn="ctr"/>
                      <a:r>
                        <a:rPr lang="en-US" sz="1600" dirty="0">
                          <a:solidFill>
                            <a:schemeClr val="bg1"/>
                          </a:solidFill>
                          <a:latin typeface="Arial" panose="020B0604020202020204" pitchFamily="34" charset="0"/>
                          <a:cs typeface="Arial" panose="020B0604020202020204" pitchFamily="34" charset="0"/>
                        </a:rPr>
                        <a:t>6% Inflation Rate</a:t>
                      </a:r>
                    </a:p>
                  </a:txBody>
                  <a:tcPr>
                    <a:solidFill>
                      <a:schemeClr val="accent1"/>
                    </a:solidFill>
                  </a:tcPr>
                </a:tc>
                <a:extLst>
                  <a:ext uri="{0D108BD9-81ED-4DB2-BD59-A6C34878D82A}">
                    <a16:rowId xmlns:a16="http://schemas.microsoft.com/office/drawing/2014/main" val="797860743"/>
                  </a:ext>
                </a:extLst>
              </a:tr>
              <a:tr h="200223">
                <a:tc>
                  <a:txBody>
                    <a:bodyPr/>
                    <a:lstStyle/>
                    <a:p>
                      <a:pPr algn="ctr"/>
                      <a:r>
                        <a:rPr lang="en-US" sz="1600" b="1" dirty="0">
                          <a:solidFill>
                            <a:schemeClr val="accent1"/>
                          </a:solidFill>
                          <a:latin typeface="Arial" panose="020B0604020202020204" pitchFamily="34" charset="0"/>
                          <a:cs typeface="Arial" panose="020B0604020202020204" pitchFamily="34" charset="0"/>
                        </a:rPr>
                        <a:t>12 Years</a:t>
                      </a:r>
                    </a:p>
                  </a:txBody>
                  <a:tcPr>
                    <a:solidFill>
                      <a:schemeClr val="bg1"/>
                    </a:solidFill>
                  </a:tcPr>
                </a:tc>
                <a:extLst>
                  <a:ext uri="{0D108BD9-81ED-4DB2-BD59-A6C34878D82A}">
                    <a16:rowId xmlns:a16="http://schemas.microsoft.com/office/drawing/2014/main" val="2212104049"/>
                  </a:ext>
                </a:extLst>
              </a:tr>
              <a:tr h="200223">
                <a:tc>
                  <a:txBody>
                    <a:bodyPr/>
                    <a:lstStyle/>
                    <a:p>
                      <a:pPr algn="ctr"/>
                      <a:r>
                        <a:rPr lang="en-US" sz="1600" b="1" dirty="0">
                          <a:solidFill>
                            <a:schemeClr val="bg1"/>
                          </a:solidFill>
                          <a:latin typeface="Arial" panose="020B0604020202020204" pitchFamily="34" charset="0"/>
                          <a:cs typeface="Arial" panose="020B0604020202020204" pitchFamily="34" charset="0"/>
                        </a:rPr>
                        <a:t>4% Inflation Rate</a:t>
                      </a:r>
                    </a:p>
                  </a:txBody>
                  <a:tcPr>
                    <a:solidFill>
                      <a:schemeClr val="accent1"/>
                    </a:solidFill>
                  </a:tcPr>
                </a:tc>
                <a:extLst>
                  <a:ext uri="{0D108BD9-81ED-4DB2-BD59-A6C34878D82A}">
                    <a16:rowId xmlns:a16="http://schemas.microsoft.com/office/drawing/2014/main" val="3102287923"/>
                  </a:ext>
                </a:extLst>
              </a:tr>
              <a:tr h="200223">
                <a:tc>
                  <a:txBody>
                    <a:bodyPr/>
                    <a:lstStyle/>
                    <a:p>
                      <a:pPr algn="ctr"/>
                      <a:r>
                        <a:rPr lang="en-US" sz="1600" b="1" dirty="0">
                          <a:solidFill>
                            <a:schemeClr val="accent1"/>
                          </a:solidFill>
                          <a:latin typeface="Arial" panose="020B0604020202020204" pitchFamily="34" charset="0"/>
                          <a:cs typeface="Arial" panose="020B0604020202020204" pitchFamily="34" charset="0"/>
                        </a:rPr>
                        <a:t>18 Years</a:t>
                      </a:r>
                    </a:p>
                  </a:txBody>
                  <a:tcPr>
                    <a:solidFill>
                      <a:schemeClr val="bg1"/>
                    </a:solidFill>
                  </a:tcPr>
                </a:tc>
                <a:extLst>
                  <a:ext uri="{0D108BD9-81ED-4DB2-BD59-A6C34878D82A}">
                    <a16:rowId xmlns:a16="http://schemas.microsoft.com/office/drawing/2014/main" val="1562643946"/>
                  </a:ext>
                </a:extLst>
              </a:tr>
              <a:tr h="200223">
                <a:tc>
                  <a:txBody>
                    <a:bodyPr/>
                    <a:lstStyle/>
                    <a:p>
                      <a:pPr algn="ctr"/>
                      <a:r>
                        <a:rPr lang="en-US" sz="1600" b="1" dirty="0">
                          <a:solidFill>
                            <a:schemeClr val="bg1"/>
                          </a:solidFill>
                          <a:latin typeface="Arial" panose="020B0604020202020204" pitchFamily="34" charset="0"/>
                          <a:cs typeface="Arial" panose="020B0604020202020204" pitchFamily="34" charset="0"/>
                        </a:rPr>
                        <a:t>3% Inflation Rate</a:t>
                      </a:r>
                    </a:p>
                  </a:txBody>
                  <a:tcPr>
                    <a:solidFill>
                      <a:schemeClr val="accent1"/>
                    </a:solidFill>
                  </a:tcPr>
                </a:tc>
                <a:extLst>
                  <a:ext uri="{0D108BD9-81ED-4DB2-BD59-A6C34878D82A}">
                    <a16:rowId xmlns:a16="http://schemas.microsoft.com/office/drawing/2014/main" val="1462222616"/>
                  </a:ext>
                </a:extLst>
              </a:tr>
              <a:tr h="200223">
                <a:tc>
                  <a:txBody>
                    <a:bodyPr/>
                    <a:lstStyle/>
                    <a:p>
                      <a:pPr algn="ctr"/>
                      <a:r>
                        <a:rPr lang="en-US" sz="1600" b="1" dirty="0">
                          <a:solidFill>
                            <a:schemeClr val="accent1"/>
                          </a:solidFill>
                          <a:latin typeface="Arial" panose="020B0604020202020204" pitchFamily="34" charset="0"/>
                          <a:cs typeface="Arial" panose="020B0604020202020204" pitchFamily="34" charset="0"/>
                        </a:rPr>
                        <a:t>24 Years</a:t>
                      </a:r>
                    </a:p>
                  </a:txBody>
                  <a:tcPr>
                    <a:solidFill>
                      <a:schemeClr val="bg1"/>
                    </a:solidFill>
                  </a:tcPr>
                </a:tc>
                <a:extLst>
                  <a:ext uri="{0D108BD9-81ED-4DB2-BD59-A6C34878D82A}">
                    <a16:rowId xmlns:a16="http://schemas.microsoft.com/office/drawing/2014/main" val="2182158807"/>
                  </a:ext>
                </a:extLst>
              </a:tr>
              <a:tr h="200223">
                <a:tc>
                  <a:txBody>
                    <a:bodyPr/>
                    <a:lstStyle/>
                    <a:p>
                      <a:pPr algn="ctr"/>
                      <a:r>
                        <a:rPr lang="en-US" sz="1600" b="1" dirty="0">
                          <a:solidFill>
                            <a:schemeClr val="bg1"/>
                          </a:solidFill>
                          <a:latin typeface="Arial" panose="020B0604020202020204" pitchFamily="34" charset="0"/>
                          <a:cs typeface="Arial" panose="020B0604020202020204" pitchFamily="34" charset="0"/>
                        </a:rPr>
                        <a:t>2% Inflation Rate </a:t>
                      </a:r>
                    </a:p>
                  </a:txBody>
                  <a:tcPr>
                    <a:solidFill>
                      <a:schemeClr val="accent1"/>
                    </a:solidFill>
                  </a:tcPr>
                </a:tc>
                <a:extLst>
                  <a:ext uri="{0D108BD9-81ED-4DB2-BD59-A6C34878D82A}">
                    <a16:rowId xmlns:a16="http://schemas.microsoft.com/office/drawing/2014/main" val="2326824966"/>
                  </a:ext>
                </a:extLst>
              </a:tr>
              <a:tr h="200223">
                <a:tc>
                  <a:txBody>
                    <a:bodyPr/>
                    <a:lstStyle/>
                    <a:p>
                      <a:pPr algn="ctr"/>
                      <a:r>
                        <a:rPr lang="en-US" sz="1600" b="1" dirty="0">
                          <a:solidFill>
                            <a:schemeClr val="accent1"/>
                          </a:solidFill>
                          <a:latin typeface="Arial" panose="020B0604020202020204" pitchFamily="34" charset="0"/>
                          <a:cs typeface="Arial" panose="020B0604020202020204" pitchFamily="34" charset="0"/>
                        </a:rPr>
                        <a:t>36 Years</a:t>
                      </a:r>
                    </a:p>
                  </a:txBody>
                  <a:tcPr>
                    <a:solidFill>
                      <a:schemeClr val="bg1"/>
                    </a:solidFill>
                  </a:tcPr>
                </a:tc>
                <a:extLst>
                  <a:ext uri="{0D108BD9-81ED-4DB2-BD59-A6C34878D82A}">
                    <a16:rowId xmlns:a16="http://schemas.microsoft.com/office/drawing/2014/main" val="2732196569"/>
                  </a:ext>
                </a:extLst>
              </a:tr>
            </a:tbl>
          </a:graphicData>
        </a:graphic>
      </p:graphicFrame>
      <p:pic>
        <p:nvPicPr>
          <p:cNvPr id="10" name="Picture 9" descr="Chart, histogram&#10;&#10;Description automatically generated">
            <a:extLst>
              <a:ext uri="{FF2B5EF4-FFF2-40B4-BE49-F238E27FC236}">
                <a16:creationId xmlns:a16="http://schemas.microsoft.com/office/drawing/2014/main" id="{23877D99-95E5-6863-6420-B11FBD3D0830}"/>
              </a:ext>
            </a:extLst>
          </p:cNvPr>
          <p:cNvPicPr>
            <a:picLocks noChangeAspect="1"/>
          </p:cNvPicPr>
          <p:nvPr/>
        </p:nvPicPr>
        <p:blipFill>
          <a:blip r:embed="rId3">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tretch>
            <a:fillRect/>
          </a:stretch>
        </p:blipFill>
        <p:spPr>
          <a:xfrm>
            <a:off x="5419485" y="1596620"/>
            <a:ext cx="6196872" cy="4262133"/>
          </a:xfrm>
          <a:prstGeom prst="rect">
            <a:avLst/>
          </a:prstGeom>
        </p:spPr>
      </p:pic>
      <p:sp>
        <p:nvSpPr>
          <p:cNvPr id="11" name="TextBox 10">
            <a:extLst>
              <a:ext uri="{FF2B5EF4-FFF2-40B4-BE49-F238E27FC236}">
                <a16:creationId xmlns:a16="http://schemas.microsoft.com/office/drawing/2014/main" id="{D8B63BA0-EDAC-E7E5-5C80-94196B64CD44}"/>
              </a:ext>
            </a:extLst>
          </p:cNvPr>
          <p:cNvSpPr txBox="1"/>
          <p:nvPr/>
        </p:nvSpPr>
        <p:spPr>
          <a:xfrm>
            <a:off x="6096000" y="5813378"/>
            <a:ext cx="7002901" cy="226472"/>
          </a:xfrm>
          <a:prstGeom prst="rect">
            <a:avLst/>
          </a:prstGeom>
          <a:noFill/>
        </p:spPr>
        <p:txBody>
          <a:bodyPr wrap="square" anchor="b">
            <a:spAutoFit/>
          </a:bodyPr>
          <a:lstStyle/>
          <a:p>
            <a:pPr>
              <a:lnSpc>
                <a:spcPct val="120000"/>
              </a:lnSpc>
            </a:pPr>
            <a:r>
              <a:rPr lang="en-US" sz="800" i="1" dirty="0">
                <a:solidFill>
                  <a:schemeClr val="bg1"/>
                </a:solidFill>
                <a:latin typeface="Arial" panose="020B0604020202020204" pitchFamily="34" charset="0"/>
                <a:cs typeface="Arial" panose="020B0604020202020204" pitchFamily="34" charset="0"/>
              </a:rPr>
              <a:t>https://www.macrotrends.net/2497/historical-inflation-rate-by-year. Accessed December 29. 2022.</a:t>
            </a:r>
          </a:p>
        </p:txBody>
      </p:sp>
      <p:sp>
        <p:nvSpPr>
          <p:cNvPr id="9" name="Title 1">
            <a:extLst>
              <a:ext uri="{FF2B5EF4-FFF2-40B4-BE49-F238E27FC236}">
                <a16:creationId xmlns:a16="http://schemas.microsoft.com/office/drawing/2014/main" id="{ECB61FC8-B9A3-A69F-FBE5-889CF0CEF3DD}"/>
              </a:ext>
            </a:extLst>
          </p:cNvPr>
          <p:cNvSpPr>
            <a:spLocks noGrp="1"/>
          </p:cNvSpPr>
          <p:nvPr>
            <p:ph type="title"/>
          </p:nvPr>
        </p:nvSpPr>
        <p:spPr>
          <a:xfrm>
            <a:off x="533400" y="469184"/>
            <a:ext cx="10515600" cy="1325563"/>
          </a:xfrm>
        </p:spPr>
        <p:txBody>
          <a:bodyPr>
            <a:normAutofit/>
          </a:bodyPr>
          <a:lstStyle/>
          <a:p>
            <a:r>
              <a:rPr lang="en-US" sz="5000" dirty="0">
                <a:latin typeface="Arial Black" panose="020B0604020202020204" pitchFamily="34" charset="0"/>
                <a:cs typeface="Arial Black" panose="020B0604020202020204" pitchFamily="34" charset="0"/>
              </a:rPr>
              <a:t>INFLATION</a:t>
            </a:r>
          </a:p>
        </p:txBody>
      </p:sp>
    </p:spTree>
    <p:extLst>
      <p:ext uri="{BB962C8B-B14F-4D97-AF65-F5344CB8AC3E}">
        <p14:creationId xmlns:p14="http://schemas.microsoft.com/office/powerpoint/2010/main" val="4210499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73BA60CC-4525-955F-3A5C-AD52A76D45F2}"/>
              </a:ext>
            </a:extLst>
          </p:cNvPr>
          <p:cNvSpPr txBox="1">
            <a:spLocks/>
          </p:cNvSpPr>
          <p:nvPr/>
        </p:nvSpPr>
        <p:spPr>
          <a:xfrm>
            <a:off x="838200" y="35498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b="1" i="0" kern="1200">
                <a:solidFill>
                  <a:schemeClr val="accent5"/>
                </a:solidFill>
                <a:latin typeface="Arial Nova Cond" panose="020F0502020204030204" pitchFamily="34" charset="0"/>
                <a:ea typeface="Roboto Condensed" panose="02000000000000000000" pitchFamily="2" charset="0"/>
                <a:cs typeface="Arial Nova Cond" panose="020F0502020204030204" pitchFamily="34" charset="0"/>
              </a:defRPr>
            </a:lvl1pPr>
          </a:lstStyle>
          <a:p>
            <a:r>
              <a:rPr lang="en-US" dirty="0">
                <a:solidFill>
                  <a:schemeClr val="bg1"/>
                </a:solidFill>
                <a:latin typeface="Arial Black" panose="020B0604020202020204" pitchFamily="34" charset="0"/>
                <a:cs typeface="Arial Black" panose="020B0604020202020204" pitchFamily="34" charset="0"/>
              </a:rPr>
              <a:t>INFLATION: </a:t>
            </a:r>
            <a:r>
              <a:rPr lang="en-US" sz="3200" b="0" dirty="0">
                <a:solidFill>
                  <a:schemeClr val="accent1"/>
                </a:solidFill>
                <a:latin typeface="Arial" panose="020B0604020202020204" pitchFamily="34" charset="0"/>
                <a:cs typeface="Arial" panose="020B0604020202020204" pitchFamily="34" charset="0"/>
              </a:rPr>
              <a:t>THE HIDDEN TAX</a:t>
            </a:r>
            <a:endParaRPr lang="en-US" b="0" dirty="0">
              <a:solidFill>
                <a:schemeClr val="accent1"/>
              </a:solidFill>
              <a:latin typeface="Arial" panose="020B0604020202020204" pitchFamily="34" charset="0"/>
              <a:cs typeface="Arial" panose="020B0604020202020204" pitchFamily="34" charset="0"/>
            </a:endParaRPr>
          </a:p>
        </p:txBody>
      </p:sp>
      <p:graphicFrame>
        <p:nvGraphicFramePr>
          <p:cNvPr id="3" name="Table 18">
            <a:extLst>
              <a:ext uri="{FF2B5EF4-FFF2-40B4-BE49-F238E27FC236}">
                <a16:creationId xmlns:a16="http://schemas.microsoft.com/office/drawing/2014/main" id="{18F39442-B54E-2B25-0955-A574F60D3BA6}"/>
              </a:ext>
            </a:extLst>
          </p:cNvPr>
          <p:cNvGraphicFramePr>
            <a:graphicFrameLocks noGrp="1"/>
          </p:cNvGraphicFramePr>
          <p:nvPr>
            <p:extLst>
              <p:ext uri="{D42A27DB-BD31-4B8C-83A1-F6EECF244321}">
                <p14:modId xmlns:p14="http://schemas.microsoft.com/office/powerpoint/2010/main" val="1616528380"/>
              </p:ext>
            </p:extLst>
          </p:nvPr>
        </p:nvGraphicFramePr>
        <p:xfrm>
          <a:off x="1297836" y="1873770"/>
          <a:ext cx="9596328" cy="2667753"/>
        </p:xfrm>
        <a:graphic>
          <a:graphicData uri="http://schemas.openxmlformats.org/drawingml/2006/table">
            <a:tbl>
              <a:tblPr firstRow="1" bandRow="1">
                <a:tableStyleId>{8A107856-5554-42FB-B03E-39F5DBC370BA}</a:tableStyleId>
              </a:tblPr>
              <a:tblGrid>
                <a:gridCol w="2399082">
                  <a:extLst>
                    <a:ext uri="{9D8B030D-6E8A-4147-A177-3AD203B41FA5}">
                      <a16:colId xmlns:a16="http://schemas.microsoft.com/office/drawing/2014/main" val="1766165734"/>
                    </a:ext>
                  </a:extLst>
                </a:gridCol>
                <a:gridCol w="2399082">
                  <a:extLst>
                    <a:ext uri="{9D8B030D-6E8A-4147-A177-3AD203B41FA5}">
                      <a16:colId xmlns:a16="http://schemas.microsoft.com/office/drawing/2014/main" val="2769621505"/>
                    </a:ext>
                  </a:extLst>
                </a:gridCol>
                <a:gridCol w="2399082">
                  <a:extLst>
                    <a:ext uri="{9D8B030D-6E8A-4147-A177-3AD203B41FA5}">
                      <a16:colId xmlns:a16="http://schemas.microsoft.com/office/drawing/2014/main" val="3715829320"/>
                    </a:ext>
                  </a:extLst>
                </a:gridCol>
                <a:gridCol w="2399082">
                  <a:extLst>
                    <a:ext uri="{9D8B030D-6E8A-4147-A177-3AD203B41FA5}">
                      <a16:colId xmlns:a16="http://schemas.microsoft.com/office/drawing/2014/main" val="4263012779"/>
                    </a:ext>
                  </a:extLst>
                </a:gridCol>
              </a:tblGrid>
              <a:tr h="478588">
                <a:tc>
                  <a:txBody>
                    <a:bodyPr/>
                    <a:lstStyle/>
                    <a:p>
                      <a:pPr algn="ctr"/>
                      <a:r>
                        <a:rPr lang="en-US" sz="1900" dirty="0">
                          <a:solidFill>
                            <a:schemeClr val="bg1"/>
                          </a:solidFill>
                          <a:latin typeface="Arial" panose="020B0604020202020204" pitchFamily="34" charset="0"/>
                          <a:cs typeface="Arial" panose="020B0604020202020204" pitchFamily="34" charset="0"/>
                        </a:rPr>
                        <a:t>Item</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900" dirty="0">
                          <a:solidFill>
                            <a:schemeClr val="bg1"/>
                          </a:solidFill>
                          <a:latin typeface="Arial" panose="020B0604020202020204" pitchFamily="34" charset="0"/>
                          <a:cs typeface="Arial" panose="020B0604020202020204" pitchFamily="34" charset="0"/>
                        </a:rPr>
                        <a:t>2003</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900" dirty="0">
                          <a:solidFill>
                            <a:schemeClr val="bg1"/>
                          </a:solidFill>
                          <a:latin typeface="Arial" panose="020B0604020202020204" pitchFamily="34" charset="0"/>
                          <a:cs typeface="Arial" panose="020B0604020202020204" pitchFamily="34" charset="0"/>
                        </a:rPr>
                        <a:t>2013</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900" dirty="0">
                          <a:solidFill>
                            <a:schemeClr val="bg1"/>
                          </a:solidFill>
                          <a:latin typeface="Arial" panose="020B0604020202020204" pitchFamily="34" charset="0"/>
                          <a:cs typeface="Arial" panose="020B0604020202020204" pitchFamily="34" charset="0"/>
                        </a:rPr>
                        <a:t>2023</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797860743"/>
                  </a:ext>
                </a:extLst>
              </a:tr>
              <a:tr h="437833">
                <a:tc>
                  <a:txBody>
                    <a:bodyPr/>
                    <a:lstStyle/>
                    <a:p>
                      <a:pPr algn="ctr"/>
                      <a:r>
                        <a:rPr lang="en-US" sz="1900" b="0" dirty="0">
                          <a:solidFill>
                            <a:srgbClr val="231F20"/>
                          </a:solidFill>
                          <a:latin typeface="Arial" panose="020B0604020202020204" pitchFamily="34" charset="0"/>
                          <a:cs typeface="Arial" panose="020B0604020202020204" pitchFamily="34" charset="0"/>
                        </a:rPr>
                        <a:t>Loaf of Bread</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900" b="0" dirty="0">
                          <a:solidFill>
                            <a:srgbClr val="231F20"/>
                          </a:solidFill>
                          <a:latin typeface="Arial" panose="020B0604020202020204" pitchFamily="34" charset="0"/>
                          <a:cs typeface="Arial" panose="020B0604020202020204" pitchFamily="34" charset="0"/>
                        </a:rPr>
                        <a:t>$0.99</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900" b="0" dirty="0">
                          <a:solidFill>
                            <a:srgbClr val="231F20"/>
                          </a:solidFill>
                          <a:latin typeface="Arial" panose="020B0604020202020204" pitchFamily="34" charset="0"/>
                          <a:cs typeface="Arial" panose="020B0604020202020204" pitchFamily="34" charset="0"/>
                        </a:rPr>
                        <a:t>$1.42</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900" b="0" dirty="0">
                          <a:solidFill>
                            <a:srgbClr val="231F20"/>
                          </a:solidFill>
                          <a:latin typeface="Arial" panose="020B0604020202020204" pitchFamily="34" charset="0"/>
                          <a:cs typeface="Arial" panose="020B0604020202020204" pitchFamily="34" charset="0"/>
                        </a:rPr>
                        <a:t>$1.97</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212104049"/>
                  </a:ext>
                </a:extLst>
              </a:tr>
              <a:tr h="437833">
                <a:tc>
                  <a:txBody>
                    <a:bodyPr/>
                    <a:lstStyle/>
                    <a:p>
                      <a:pPr algn="ctr"/>
                      <a:r>
                        <a:rPr lang="en-US" sz="1900" b="0" dirty="0">
                          <a:solidFill>
                            <a:srgbClr val="231F20"/>
                          </a:solidFill>
                          <a:latin typeface="Arial" panose="020B0604020202020204" pitchFamily="34" charset="0"/>
                          <a:cs typeface="Arial" panose="020B0604020202020204" pitchFamily="34" charset="0"/>
                        </a:rPr>
                        <a:t>Gallon of Milk</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900" b="0" dirty="0">
                          <a:solidFill>
                            <a:srgbClr val="231F20"/>
                          </a:solidFill>
                          <a:latin typeface="Arial" panose="020B0604020202020204" pitchFamily="34" charset="0"/>
                          <a:cs typeface="Arial" panose="020B0604020202020204" pitchFamily="34" charset="0"/>
                        </a:rPr>
                        <a:t>$2.90</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900" b="0" dirty="0">
                          <a:solidFill>
                            <a:srgbClr val="231F20"/>
                          </a:solidFill>
                          <a:latin typeface="Arial" panose="020B0604020202020204" pitchFamily="34" charset="0"/>
                          <a:cs typeface="Arial" panose="020B0604020202020204" pitchFamily="34" charset="0"/>
                        </a:rPr>
                        <a:t>$3.43</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900" b="0" dirty="0">
                          <a:solidFill>
                            <a:srgbClr val="231F20"/>
                          </a:solidFill>
                          <a:latin typeface="Arial" panose="020B0604020202020204" pitchFamily="34" charset="0"/>
                          <a:cs typeface="Arial" panose="020B0604020202020204" pitchFamily="34" charset="0"/>
                        </a:rPr>
                        <a:t>$3.97</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980563841"/>
                  </a:ext>
                </a:extLst>
              </a:tr>
              <a:tr h="437833">
                <a:tc>
                  <a:txBody>
                    <a:bodyPr/>
                    <a:lstStyle/>
                    <a:p>
                      <a:pPr algn="ctr"/>
                      <a:r>
                        <a:rPr lang="en-US" sz="1900" b="0" dirty="0">
                          <a:solidFill>
                            <a:srgbClr val="231F20"/>
                          </a:solidFill>
                          <a:latin typeface="Arial" panose="020B0604020202020204" pitchFamily="34" charset="0"/>
                          <a:cs typeface="Arial" panose="020B0604020202020204" pitchFamily="34" charset="0"/>
                        </a:rPr>
                        <a:t>1lb of Ground Beef</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900" b="0" dirty="0">
                          <a:solidFill>
                            <a:srgbClr val="231F20"/>
                          </a:solidFill>
                          <a:latin typeface="Arial" panose="020B0604020202020204" pitchFamily="34" charset="0"/>
                          <a:cs typeface="Arial" panose="020B0604020202020204" pitchFamily="34" charset="0"/>
                        </a:rPr>
                        <a:t>$2.29</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900" b="0" dirty="0">
                          <a:solidFill>
                            <a:srgbClr val="231F20"/>
                          </a:solidFill>
                          <a:latin typeface="Arial" panose="020B0604020202020204" pitchFamily="34" charset="0"/>
                          <a:cs typeface="Arial" panose="020B0604020202020204" pitchFamily="34" charset="0"/>
                        </a:rPr>
                        <a:t>$3.45</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900" b="0" dirty="0">
                          <a:solidFill>
                            <a:srgbClr val="231F20"/>
                          </a:solidFill>
                          <a:latin typeface="Arial" panose="020B0604020202020204" pitchFamily="34" charset="0"/>
                          <a:cs typeface="Arial" panose="020B0604020202020204" pitchFamily="34" charset="0"/>
                        </a:rPr>
                        <a:t>$5.19</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358052201"/>
                  </a:ext>
                </a:extLst>
              </a:tr>
              <a:tr h="437833">
                <a:tc>
                  <a:txBody>
                    <a:bodyPr/>
                    <a:lstStyle/>
                    <a:p>
                      <a:pPr algn="ctr"/>
                      <a:r>
                        <a:rPr lang="en-US" sz="1900" b="0" dirty="0">
                          <a:solidFill>
                            <a:srgbClr val="231F20"/>
                          </a:solidFill>
                          <a:latin typeface="Arial" panose="020B0604020202020204" pitchFamily="34" charset="0"/>
                          <a:cs typeface="Arial" panose="020B0604020202020204" pitchFamily="34" charset="0"/>
                        </a:rPr>
                        <a:t>Eggs per Dozen</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900" b="0" dirty="0">
                          <a:solidFill>
                            <a:srgbClr val="231F20"/>
                          </a:solidFill>
                          <a:latin typeface="Arial" panose="020B0604020202020204" pitchFamily="34" charset="0"/>
                          <a:cs typeface="Arial" panose="020B0604020202020204" pitchFamily="34" charset="0"/>
                        </a:rPr>
                        <a:t>$1.26</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900" b="0" dirty="0">
                          <a:solidFill>
                            <a:srgbClr val="231F20"/>
                          </a:solidFill>
                          <a:latin typeface="Arial" panose="020B0604020202020204" pitchFamily="34" charset="0"/>
                          <a:cs typeface="Arial" panose="020B0604020202020204" pitchFamily="34" charset="0"/>
                        </a:rPr>
                        <a:t>$1.90</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900" b="0" dirty="0">
                          <a:solidFill>
                            <a:srgbClr val="231F20"/>
                          </a:solidFill>
                          <a:latin typeface="Arial" panose="020B0604020202020204" pitchFamily="34" charset="0"/>
                          <a:cs typeface="Arial" panose="020B0604020202020204" pitchFamily="34" charset="0"/>
                        </a:rPr>
                        <a:t>$2.07</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118805064"/>
                  </a:ext>
                </a:extLst>
              </a:tr>
              <a:tr h="437833">
                <a:tc>
                  <a:txBody>
                    <a:bodyPr/>
                    <a:lstStyle/>
                    <a:p>
                      <a:pPr algn="ctr"/>
                      <a:r>
                        <a:rPr lang="en-US" sz="1900" b="0" dirty="0">
                          <a:solidFill>
                            <a:srgbClr val="231F20"/>
                          </a:solidFill>
                          <a:latin typeface="Arial" panose="020B0604020202020204" pitchFamily="34" charset="0"/>
                          <a:cs typeface="Arial" panose="020B0604020202020204" pitchFamily="34" charset="0"/>
                        </a:rPr>
                        <a:t>Gallon of Gasoline</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900" b="0" dirty="0">
                          <a:solidFill>
                            <a:srgbClr val="231F20"/>
                          </a:solidFill>
                          <a:latin typeface="Arial" panose="020B0604020202020204" pitchFamily="34" charset="0"/>
                          <a:cs typeface="Arial" panose="020B0604020202020204" pitchFamily="34" charset="0"/>
                        </a:rPr>
                        <a:t>$1.72</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900" b="0" dirty="0">
                          <a:solidFill>
                            <a:srgbClr val="231F20"/>
                          </a:solidFill>
                          <a:latin typeface="Arial" panose="020B0604020202020204" pitchFamily="34" charset="0"/>
                          <a:cs typeface="Arial" panose="020B0604020202020204" pitchFamily="34" charset="0"/>
                        </a:rPr>
                        <a:t>$3.56</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900" b="0" dirty="0">
                          <a:solidFill>
                            <a:srgbClr val="231F20"/>
                          </a:solidFill>
                          <a:latin typeface="Arial" panose="020B0604020202020204" pitchFamily="34" charset="0"/>
                          <a:cs typeface="Arial" panose="020B0604020202020204" pitchFamily="34" charset="0"/>
                        </a:rPr>
                        <a:t>$3.99</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243729047"/>
                  </a:ext>
                </a:extLst>
              </a:tr>
            </a:tbl>
          </a:graphicData>
        </a:graphic>
      </p:graphicFrame>
      <p:sp>
        <p:nvSpPr>
          <p:cNvPr id="9" name="Content Placeholder 2">
            <a:extLst>
              <a:ext uri="{FF2B5EF4-FFF2-40B4-BE49-F238E27FC236}">
                <a16:creationId xmlns:a16="http://schemas.microsoft.com/office/drawing/2014/main" id="{CCE6650D-ADBF-9143-C4E3-5ED38E246577}"/>
              </a:ext>
            </a:extLst>
          </p:cNvPr>
          <p:cNvSpPr txBox="1">
            <a:spLocks/>
          </p:cNvSpPr>
          <p:nvPr/>
        </p:nvSpPr>
        <p:spPr>
          <a:xfrm>
            <a:off x="1264498" y="5527101"/>
            <a:ext cx="9629666" cy="342509"/>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lvl="1" algn="l">
              <a:lnSpc>
                <a:spcPct val="100000"/>
              </a:lnSpc>
              <a:spcBef>
                <a:spcPts val="0"/>
              </a:spcBef>
            </a:pPr>
            <a:r>
              <a:rPr lang="en-US" sz="800" dirty="0">
                <a:solidFill>
                  <a:schemeClr val="bg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https://www.bls.gov/charts/consumer-price-index/consumer-price-index-average-price-data.htm</a:t>
            </a:r>
            <a:r>
              <a:rPr lang="en-US" sz="800" dirty="0">
                <a:solidFill>
                  <a:schemeClr val="bg1"/>
                </a:solidFill>
                <a:latin typeface="Arial" panose="020B0604020202020204" pitchFamily="34" charset="0"/>
                <a:cs typeface="Arial" panose="020B0604020202020204" pitchFamily="34" charset="0"/>
              </a:rPr>
              <a:t>. Accessed December 18, 2023.</a:t>
            </a:r>
          </a:p>
        </p:txBody>
      </p:sp>
    </p:spTree>
    <p:extLst>
      <p:ext uri="{BB962C8B-B14F-4D97-AF65-F5344CB8AC3E}">
        <p14:creationId xmlns:p14="http://schemas.microsoft.com/office/powerpoint/2010/main" val="28337679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C94FC-D2DE-4E48-21D2-63F224CD979C}"/>
              </a:ext>
            </a:extLst>
          </p:cNvPr>
          <p:cNvSpPr>
            <a:spLocks noGrp="1"/>
          </p:cNvSpPr>
          <p:nvPr>
            <p:ph type="title"/>
          </p:nvPr>
        </p:nvSpPr>
        <p:spPr>
          <a:xfrm>
            <a:off x="1182497" y="1573795"/>
            <a:ext cx="9827006" cy="2120167"/>
          </a:xfrm>
        </p:spPr>
        <p:txBody>
          <a:bodyPr>
            <a:noAutofit/>
          </a:bodyPr>
          <a:lstStyle/>
          <a:p>
            <a:pPr algn="ctr"/>
            <a:r>
              <a:rPr lang="en-US" sz="5000" dirty="0">
                <a:latin typeface="Arial Black" panose="020B0604020202020204" pitchFamily="34" charset="0"/>
                <a:cs typeface="Arial Black" panose="020B0604020202020204" pitchFamily="34" charset="0"/>
              </a:rPr>
              <a:t>MORE</a:t>
            </a:r>
            <a:r>
              <a:rPr lang="en-US" sz="5000" dirty="0">
                <a:solidFill>
                  <a:srgbClr val="DFC589"/>
                </a:solidFill>
                <a:latin typeface="Arial Black" panose="020B0604020202020204" pitchFamily="34" charset="0"/>
                <a:cs typeface="Arial Black" panose="020B0604020202020204" pitchFamily="34" charset="0"/>
              </a:rPr>
              <a:t> </a:t>
            </a:r>
            <a:r>
              <a:rPr lang="en-US" sz="5000" dirty="0">
                <a:solidFill>
                  <a:schemeClr val="accent1"/>
                </a:solidFill>
                <a:latin typeface="Arial Black" panose="020B0604020202020204" pitchFamily="34" charset="0"/>
                <a:cs typeface="Arial Black" panose="020B0604020202020204" pitchFamily="34" charset="0"/>
              </a:rPr>
              <a:t>NOT-SO-GOOD</a:t>
            </a:r>
            <a:r>
              <a:rPr lang="en-US" sz="5000" dirty="0">
                <a:solidFill>
                  <a:srgbClr val="4A77E0"/>
                </a:solidFill>
                <a:latin typeface="Arial Black" panose="020B0604020202020204" pitchFamily="34" charset="0"/>
                <a:cs typeface="Arial Black" panose="020B0604020202020204" pitchFamily="34" charset="0"/>
              </a:rPr>
              <a:t> </a:t>
            </a:r>
            <a:r>
              <a:rPr lang="en-US" sz="5000" dirty="0">
                <a:latin typeface="Arial Black" panose="020B0604020202020204" pitchFamily="34" charset="0"/>
                <a:cs typeface="Arial Black" panose="020B0604020202020204" pitchFamily="34" charset="0"/>
              </a:rPr>
              <a:t>NEWS</a:t>
            </a:r>
            <a:br>
              <a:rPr lang="en-US" sz="5000" dirty="0">
                <a:latin typeface="Arial Black" panose="020B0604020202020204" pitchFamily="34" charset="0"/>
                <a:cs typeface="Arial Black" panose="020B0604020202020204" pitchFamily="34" charset="0"/>
              </a:rPr>
            </a:br>
            <a:r>
              <a:rPr lang="en-US" sz="5000" dirty="0">
                <a:latin typeface="Arial Black" panose="020B0604020202020204" pitchFamily="34" charset="0"/>
                <a:cs typeface="Arial Black" panose="020B0604020202020204" pitchFamily="34" charset="0"/>
              </a:rPr>
              <a:t>FOR WOMEN</a:t>
            </a:r>
          </a:p>
        </p:txBody>
      </p:sp>
      <p:sp>
        <p:nvSpPr>
          <p:cNvPr id="3" name="Content Placeholder 2">
            <a:extLst>
              <a:ext uri="{FF2B5EF4-FFF2-40B4-BE49-F238E27FC236}">
                <a16:creationId xmlns:a16="http://schemas.microsoft.com/office/drawing/2014/main" id="{3597CB57-D493-B54F-B2AE-C1EA8E040AA4}"/>
              </a:ext>
            </a:extLst>
          </p:cNvPr>
          <p:cNvSpPr>
            <a:spLocks noGrp="1"/>
          </p:cNvSpPr>
          <p:nvPr>
            <p:ph idx="1"/>
          </p:nvPr>
        </p:nvSpPr>
        <p:spPr>
          <a:xfrm>
            <a:off x="762001" y="3876213"/>
            <a:ext cx="10468707" cy="1071396"/>
          </a:xfrm>
        </p:spPr>
        <p:txBody>
          <a:bodyPr>
            <a:normAutofit/>
          </a:bodyPr>
          <a:lstStyle/>
          <a:p>
            <a:pPr marL="0" indent="0" algn="ctr">
              <a:buNone/>
            </a:pPr>
            <a:r>
              <a:rPr lang="en-US" sz="4400" dirty="0">
                <a:solidFill>
                  <a:schemeClr val="accent1"/>
                </a:solidFill>
              </a:rPr>
              <a:t>80%</a:t>
            </a:r>
            <a:r>
              <a:rPr lang="en-US" sz="4400" dirty="0">
                <a:solidFill>
                  <a:srgbClr val="4A77E0"/>
                </a:solidFill>
              </a:rPr>
              <a:t> </a:t>
            </a:r>
            <a:r>
              <a:rPr lang="en-US" sz="4400" dirty="0"/>
              <a:t>of Women Die Single</a:t>
            </a:r>
          </a:p>
        </p:txBody>
      </p:sp>
      <p:sp>
        <p:nvSpPr>
          <p:cNvPr id="6" name="TextBox 5">
            <a:extLst>
              <a:ext uri="{FF2B5EF4-FFF2-40B4-BE49-F238E27FC236}">
                <a16:creationId xmlns:a16="http://schemas.microsoft.com/office/drawing/2014/main" id="{D26DA7E0-5C56-4075-8942-97242F51A0A7}"/>
              </a:ext>
            </a:extLst>
          </p:cNvPr>
          <p:cNvSpPr txBox="1"/>
          <p:nvPr/>
        </p:nvSpPr>
        <p:spPr>
          <a:xfrm>
            <a:off x="6757429" y="6057832"/>
            <a:ext cx="4637538" cy="507831"/>
          </a:xfrm>
          <a:prstGeom prst="rect">
            <a:avLst/>
          </a:prstGeom>
          <a:noFill/>
        </p:spPr>
        <p:txBody>
          <a:bodyPr wrap="square" rtlCol="0">
            <a:spAutoFit/>
          </a:bodyPr>
          <a:lstStyle/>
          <a:p>
            <a:pPr marL="0" indent="0" algn="r">
              <a:buNone/>
            </a:pPr>
            <a:r>
              <a:rPr lang="en-US" sz="900" dirty="0">
                <a:solidFill>
                  <a:schemeClr val="bg1"/>
                </a:solidFill>
              </a:rPr>
              <a:t>The U.S. Census Bureau</a:t>
            </a:r>
          </a:p>
          <a:p>
            <a:endParaRPr lang="en-US" dirty="0"/>
          </a:p>
        </p:txBody>
      </p:sp>
      <p:sp>
        <p:nvSpPr>
          <p:cNvPr id="4" name="Rectangle 3">
            <a:extLst>
              <a:ext uri="{FF2B5EF4-FFF2-40B4-BE49-F238E27FC236}">
                <a16:creationId xmlns:a16="http://schemas.microsoft.com/office/drawing/2014/main" id="{DD15FADD-492E-7B2E-3E93-FC82CBFC26E2}"/>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15F432A6-FF67-8B6E-BDF0-3F09DC040629}"/>
              </a:ext>
            </a:extLst>
          </p:cNvPr>
          <p:cNvSpPr/>
          <p:nvPr/>
        </p:nvSpPr>
        <p:spPr>
          <a:xfrm>
            <a:off x="1596497" y="1112412"/>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766383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C94FC-D2DE-4E48-21D2-63F224CD979C}"/>
              </a:ext>
            </a:extLst>
          </p:cNvPr>
          <p:cNvSpPr>
            <a:spLocks noGrp="1"/>
          </p:cNvSpPr>
          <p:nvPr>
            <p:ph type="title"/>
          </p:nvPr>
        </p:nvSpPr>
        <p:spPr>
          <a:xfrm>
            <a:off x="938541" y="1377471"/>
            <a:ext cx="10314919" cy="2120167"/>
          </a:xfrm>
        </p:spPr>
        <p:txBody>
          <a:bodyPr>
            <a:normAutofit/>
          </a:bodyPr>
          <a:lstStyle/>
          <a:p>
            <a:pPr algn="ctr"/>
            <a:r>
              <a:rPr lang="en-US" sz="5000" dirty="0">
                <a:solidFill>
                  <a:schemeClr val="accent1"/>
                </a:solidFill>
                <a:latin typeface="Arial Black" panose="020B0604020202020204" pitchFamily="34" charset="0"/>
                <a:cs typeface="Arial Black" panose="020B0604020202020204" pitchFamily="34" charset="0"/>
              </a:rPr>
              <a:t>80%</a:t>
            </a:r>
            <a:r>
              <a:rPr lang="en-US" sz="5000" dirty="0">
                <a:solidFill>
                  <a:srgbClr val="4A77E0"/>
                </a:solidFill>
                <a:latin typeface="Arial Black" panose="020B0604020202020204" pitchFamily="34" charset="0"/>
                <a:cs typeface="Arial Black" panose="020B0604020202020204" pitchFamily="34" charset="0"/>
              </a:rPr>
              <a:t> </a:t>
            </a:r>
            <a:r>
              <a:rPr lang="en-US" sz="5000" dirty="0">
                <a:latin typeface="Arial Black" panose="020B0604020202020204" pitchFamily="34" charset="0"/>
                <a:cs typeface="Arial Black" panose="020B0604020202020204" pitchFamily="34" charset="0"/>
              </a:rPr>
              <a:t>OF WOMEN DIE SINGLE</a:t>
            </a:r>
            <a:endParaRPr lang="en-US" sz="5000" dirty="0">
              <a:solidFill>
                <a:srgbClr val="DFC589"/>
              </a:solidFill>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3597CB57-D493-B54F-B2AE-C1EA8E040AA4}"/>
              </a:ext>
            </a:extLst>
          </p:cNvPr>
          <p:cNvSpPr>
            <a:spLocks noGrp="1"/>
          </p:cNvSpPr>
          <p:nvPr>
            <p:ph idx="1"/>
          </p:nvPr>
        </p:nvSpPr>
        <p:spPr>
          <a:xfrm>
            <a:off x="1441939" y="3780616"/>
            <a:ext cx="9498622" cy="1015974"/>
          </a:xfrm>
        </p:spPr>
        <p:txBody>
          <a:bodyPr>
            <a:normAutofit/>
          </a:bodyPr>
          <a:lstStyle/>
          <a:p>
            <a:pPr marL="0" indent="0" algn="ctr">
              <a:buClr>
                <a:srgbClr val="04AFF0"/>
              </a:buClr>
              <a:buNone/>
            </a:pPr>
            <a:r>
              <a:rPr lang="en-US" sz="4400" dirty="0">
                <a:solidFill>
                  <a:srgbClr val="FFFFFF"/>
                </a:solidFill>
              </a:rPr>
              <a:t>The average age of widowhood is </a:t>
            </a:r>
            <a:r>
              <a:rPr lang="en-US" sz="4400" dirty="0">
                <a:solidFill>
                  <a:schemeClr val="accent1"/>
                </a:solidFill>
              </a:rPr>
              <a:t>59</a:t>
            </a:r>
          </a:p>
          <a:p>
            <a:pPr algn="ctr"/>
            <a:endParaRPr lang="en-US" sz="4400" dirty="0">
              <a:solidFill>
                <a:srgbClr val="DFC589"/>
              </a:solidFill>
              <a:latin typeface="Georgia" panose="02040502050405020303" pitchFamily="18" charset="0"/>
            </a:endParaRPr>
          </a:p>
        </p:txBody>
      </p:sp>
      <p:sp>
        <p:nvSpPr>
          <p:cNvPr id="4" name="Rectangle 3">
            <a:extLst>
              <a:ext uri="{FF2B5EF4-FFF2-40B4-BE49-F238E27FC236}">
                <a16:creationId xmlns:a16="http://schemas.microsoft.com/office/drawing/2014/main" id="{053C5A27-9BC9-E6F4-0134-DB7E704E5093}"/>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B72D5C55-2FF5-0003-EC71-9398A24A942D}"/>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2">
            <a:extLst>
              <a:ext uri="{FF2B5EF4-FFF2-40B4-BE49-F238E27FC236}">
                <a16:creationId xmlns:a16="http://schemas.microsoft.com/office/drawing/2014/main" id="{8C5C19C6-E3EA-EDDE-3C23-B5610EA0AEC9}"/>
              </a:ext>
            </a:extLst>
          </p:cNvPr>
          <p:cNvSpPr txBox="1">
            <a:spLocks/>
          </p:cNvSpPr>
          <p:nvPr/>
        </p:nvSpPr>
        <p:spPr>
          <a:xfrm>
            <a:off x="4384215" y="5831934"/>
            <a:ext cx="9629666" cy="342509"/>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lvl="1" algn="l">
              <a:lnSpc>
                <a:spcPct val="100000"/>
              </a:lnSpc>
              <a:spcBef>
                <a:spcPts val="0"/>
              </a:spcBef>
            </a:pPr>
            <a:endParaRPr lang="en-US" sz="800" dirty="0">
              <a:solidFill>
                <a:schemeClr val="bg1"/>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DB6DD0A0-2FA4-7F62-5B7A-AC5369F068A4}"/>
              </a:ext>
            </a:extLst>
          </p:cNvPr>
          <p:cNvSpPr txBox="1"/>
          <p:nvPr/>
        </p:nvSpPr>
        <p:spPr>
          <a:xfrm>
            <a:off x="2245658" y="5895080"/>
            <a:ext cx="8461561" cy="230832"/>
          </a:xfrm>
          <a:prstGeom prst="rect">
            <a:avLst/>
          </a:prstGeom>
          <a:noFill/>
        </p:spPr>
        <p:txBody>
          <a:bodyPr wrap="square">
            <a:spAutoFit/>
          </a:bodyPr>
          <a:lstStyle/>
          <a:p>
            <a:r>
              <a:rPr lang="en-US" sz="900" dirty="0">
                <a:solidFill>
                  <a:schemeClr val="bg1"/>
                </a:solidFill>
              </a:rPr>
              <a:t>https://</a:t>
            </a:r>
            <a:r>
              <a:rPr lang="en-US" sz="900" dirty="0" err="1">
                <a:solidFill>
                  <a:schemeClr val="bg1"/>
                </a:solidFill>
              </a:rPr>
              <a:t>www.bairdtrust.com</a:t>
            </a:r>
            <a:r>
              <a:rPr lang="en-US" sz="900" dirty="0">
                <a:solidFill>
                  <a:schemeClr val="bg1"/>
                </a:solidFill>
              </a:rPr>
              <a:t>/news-insights/2023/07/the-reality-</a:t>
            </a:r>
            <a:r>
              <a:rPr lang="en-US" sz="900" dirty="0" err="1">
                <a:solidFill>
                  <a:schemeClr val="bg1"/>
                </a:solidFill>
              </a:rPr>
              <a:t>behindwidowhood</a:t>
            </a:r>
            <a:r>
              <a:rPr lang="en-US" sz="900" dirty="0">
                <a:solidFill>
                  <a:schemeClr val="bg1"/>
                </a:solidFill>
              </a:rPr>
              <a:t>/#:~:text=While%20it's%20true%20more%20than,an%20income%20from%20an%20employer.</a:t>
            </a:r>
          </a:p>
        </p:txBody>
      </p:sp>
    </p:spTree>
    <p:extLst>
      <p:ext uri="{BB962C8B-B14F-4D97-AF65-F5344CB8AC3E}">
        <p14:creationId xmlns:p14="http://schemas.microsoft.com/office/powerpoint/2010/main" val="3914412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E68E34-B7E5-A682-607E-9E4600747B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8B089E-FD0F-C1EB-40AD-2776F9A1AE93}"/>
              </a:ext>
            </a:extLst>
          </p:cNvPr>
          <p:cNvSpPr>
            <a:spLocks noGrp="1"/>
          </p:cNvSpPr>
          <p:nvPr>
            <p:ph type="title"/>
          </p:nvPr>
        </p:nvSpPr>
        <p:spPr>
          <a:xfrm>
            <a:off x="1346689" y="683784"/>
            <a:ext cx="9498622" cy="2120167"/>
          </a:xfrm>
        </p:spPr>
        <p:txBody>
          <a:bodyPr>
            <a:normAutofit/>
          </a:bodyPr>
          <a:lstStyle/>
          <a:p>
            <a:pPr algn="ctr"/>
            <a:r>
              <a:rPr lang="en-US" sz="5000" dirty="0">
                <a:latin typeface="Arial Black" panose="020B0604020202020204" pitchFamily="34" charset="0"/>
                <a:cs typeface="Arial Black" panose="020B0604020202020204" pitchFamily="34" charset="0"/>
              </a:rPr>
              <a:t>THE “WIDOW’S PENALTY”</a:t>
            </a:r>
            <a:endParaRPr lang="en-US" sz="5000" dirty="0">
              <a:solidFill>
                <a:srgbClr val="DFC589"/>
              </a:solidFill>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96BE25C3-4542-9EED-3ECB-444EA7944A1D}"/>
              </a:ext>
            </a:extLst>
          </p:cNvPr>
          <p:cNvSpPr>
            <a:spLocks noGrp="1"/>
          </p:cNvSpPr>
          <p:nvPr>
            <p:ph idx="1"/>
          </p:nvPr>
        </p:nvSpPr>
        <p:spPr>
          <a:xfrm>
            <a:off x="1057853" y="2552610"/>
            <a:ext cx="10076293" cy="3401961"/>
          </a:xfrm>
        </p:spPr>
        <p:txBody>
          <a:bodyPr>
            <a:normAutofit/>
          </a:bodyPr>
          <a:lstStyle/>
          <a:p>
            <a:pPr>
              <a:buClr>
                <a:schemeClr val="accent1"/>
              </a:buClr>
              <a:buFont typeface="Wingdings" pitchFamily="2" charset="2"/>
              <a:buChar char="§"/>
            </a:pPr>
            <a:r>
              <a:rPr lang="en-US" sz="3000" dirty="0"/>
              <a:t>You </a:t>
            </a:r>
            <a:r>
              <a:rPr lang="en-US" sz="3000" dirty="0">
                <a:solidFill>
                  <a:schemeClr val="accent1"/>
                </a:solidFill>
              </a:rPr>
              <a:t>lose</a:t>
            </a:r>
            <a:r>
              <a:rPr lang="en-US" sz="3000" dirty="0">
                <a:solidFill>
                  <a:srgbClr val="00AEEF"/>
                </a:solidFill>
              </a:rPr>
              <a:t> </a:t>
            </a:r>
            <a:r>
              <a:rPr lang="en-US" sz="3000" dirty="0"/>
              <a:t>1 Social Security Check</a:t>
            </a:r>
          </a:p>
          <a:p>
            <a:pPr>
              <a:buClr>
                <a:schemeClr val="accent1"/>
              </a:buClr>
              <a:buFont typeface="Wingdings" pitchFamily="2" charset="2"/>
              <a:buChar char="§"/>
            </a:pPr>
            <a:r>
              <a:rPr lang="en-US" sz="3000" dirty="0"/>
              <a:t>Your</a:t>
            </a:r>
            <a:r>
              <a:rPr lang="en-US" sz="3000" dirty="0">
                <a:solidFill>
                  <a:srgbClr val="00AEEF"/>
                </a:solidFill>
              </a:rPr>
              <a:t> </a:t>
            </a:r>
            <a:r>
              <a:rPr lang="en-US" sz="3000" dirty="0">
                <a:solidFill>
                  <a:schemeClr val="accent1"/>
                </a:solidFill>
              </a:rPr>
              <a:t>tax bill </a:t>
            </a:r>
            <a:r>
              <a:rPr lang="en-US" sz="3000" dirty="0"/>
              <a:t>may rise</a:t>
            </a:r>
          </a:p>
          <a:p>
            <a:pPr>
              <a:buClr>
                <a:schemeClr val="accent1"/>
              </a:buClr>
              <a:buFont typeface="Wingdings" pitchFamily="2" charset="2"/>
              <a:buChar char="§"/>
            </a:pPr>
            <a:r>
              <a:rPr lang="en-US" sz="3000" dirty="0"/>
              <a:t>Could </a:t>
            </a:r>
            <a:r>
              <a:rPr lang="en-US" sz="3000" dirty="0">
                <a:solidFill>
                  <a:schemeClr val="accent1"/>
                </a:solidFill>
              </a:rPr>
              <a:t>trigger a surcharge </a:t>
            </a:r>
            <a:r>
              <a:rPr lang="en-US" sz="3000" dirty="0"/>
              <a:t>on your Medicare premiums</a:t>
            </a:r>
          </a:p>
          <a:p>
            <a:pPr>
              <a:buClr>
                <a:srgbClr val="E2B034"/>
              </a:buClr>
              <a:buFont typeface="Wingdings" pitchFamily="2" charset="2"/>
              <a:buChar char="§"/>
            </a:pPr>
            <a:endParaRPr lang="en-US" sz="3000" dirty="0"/>
          </a:p>
          <a:p>
            <a:pPr marL="0" indent="0" algn="r">
              <a:buClr>
                <a:srgbClr val="E2B034"/>
              </a:buClr>
              <a:buNone/>
            </a:pPr>
            <a:r>
              <a:rPr lang="en-US" sz="4000" i="1" dirty="0"/>
              <a:t>…even if your income declines!</a:t>
            </a:r>
          </a:p>
        </p:txBody>
      </p:sp>
      <p:sp>
        <p:nvSpPr>
          <p:cNvPr id="4" name="Rectangle 3">
            <a:extLst>
              <a:ext uri="{FF2B5EF4-FFF2-40B4-BE49-F238E27FC236}">
                <a16:creationId xmlns:a16="http://schemas.microsoft.com/office/drawing/2014/main" id="{6538D867-2918-484C-F260-D73668ECDB18}"/>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4A77E0"/>
              </a:solidFill>
            </a:endParaRPr>
          </a:p>
        </p:txBody>
      </p:sp>
      <p:sp>
        <p:nvSpPr>
          <p:cNvPr id="5" name="Rectangle 4">
            <a:extLst>
              <a:ext uri="{FF2B5EF4-FFF2-40B4-BE49-F238E27FC236}">
                <a16:creationId xmlns:a16="http://schemas.microsoft.com/office/drawing/2014/main" id="{C9357F3B-71E6-893D-7A33-3C85C9DF0902}"/>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rgbClr val="4A77E0"/>
              </a:solidFill>
            </a:endParaRPr>
          </a:p>
        </p:txBody>
      </p:sp>
    </p:spTree>
    <p:extLst>
      <p:ext uri="{BB962C8B-B14F-4D97-AF65-F5344CB8AC3E}">
        <p14:creationId xmlns:p14="http://schemas.microsoft.com/office/powerpoint/2010/main" val="14979107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933D2-1B13-F3BA-EDE9-1F765D63D638}"/>
              </a:ext>
            </a:extLst>
          </p:cNvPr>
          <p:cNvSpPr>
            <a:spLocks noGrp="1"/>
          </p:cNvSpPr>
          <p:nvPr>
            <p:ph type="title"/>
          </p:nvPr>
        </p:nvSpPr>
        <p:spPr/>
        <p:txBody>
          <a:bodyPr>
            <a:normAutofit/>
          </a:bodyPr>
          <a:lstStyle/>
          <a:p>
            <a:pPr algn="ctr"/>
            <a:r>
              <a:rPr lang="en-US" sz="5000" dirty="0">
                <a:latin typeface="Arial Black" panose="020B0604020202020204" pitchFamily="34" charset="0"/>
                <a:cs typeface="Arial Black" panose="020B0604020202020204" pitchFamily="34" charset="0"/>
              </a:rPr>
              <a:t>2026 TAX BRACKETS</a:t>
            </a:r>
          </a:p>
        </p:txBody>
      </p:sp>
      <p:graphicFrame>
        <p:nvGraphicFramePr>
          <p:cNvPr id="3" name="Table 2">
            <a:extLst>
              <a:ext uri="{FF2B5EF4-FFF2-40B4-BE49-F238E27FC236}">
                <a16:creationId xmlns:a16="http://schemas.microsoft.com/office/drawing/2014/main" id="{4CC5CF50-EE1F-4849-C3E8-C0AFE0C8E9BB}"/>
              </a:ext>
            </a:extLst>
          </p:cNvPr>
          <p:cNvGraphicFramePr>
            <a:graphicFrameLocks noGrp="1"/>
          </p:cNvGraphicFramePr>
          <p:nvPr>
            <p:extLst>
              <p:ext uri="{D42A27DB-BD31-4B8C-83A1-F6EECF244321}">
                <p14:modId xmlns:p14="http://schemas.microsoft.com/office/powerpoint/2010/main" val="3999997988"/>
              </p:ext>
            </p:extLst>
          </p:nvPr>
        </p:nvGraphicFramePr>
        <p:xfrm>
          <a:off x="935351" y="1726801"/>
          <a:ext cx="10321297" cy="4352308"/>
        </p:xfrm>
        <a:graphic>
          <a:graphicData uri="http://schemas.openxmlformats.org/drawingml/2006/table">
            <a:tbl>
              <a:tblPr/>
              <a:tblGrid>
                <a:gridCol w="2175055">
                  <a:extLst>
                    <a:ext uri="{9D8B030D-6E8A-4147-A177-3AD203B41FA5}">
                      <a16:colId xmlns:a16="http://schemas.microsoft.com/office/drawing/2014/main" val="2053968679"/>
                    </a:ext>
                  </a:extLst>
                </a:gridCol>
                <a:gridCol w="4025755">
                  <a:extLst>
                    <a:ext uri="{9D8B030D-6E8A-4147-A177-3AD203B41FA5}">
                      <a16:colId xmlns:a16="http://schemas.microsoft.com/office/drawing/2014/main" val="549194877"/>
                    </a:ext>
                  </a:extLst>
                </a:gridCol>
                <a:gridCol w="4120487">
                  <a:extLst>
                    <a:ext uri="{9D8B030D-6E8A-4147-A177-3AD203B41FA5}">
                      <a16:colId xmlns:a16="http://schemas.microsoft.com/office/drawing/2014/main" val="3837596155"/>
                    </a:ext>
                  </a:extLst>
                </a:gridCol>
              </a:tblGrid>
              <a:tr h="491408">
                <a:tc>
                  <a:txBody>
                    <a:bodyPr/>
                    <a:lstStyle/>
                    <a:p>
                      <a:pPr algn="ctr">
                        <a:buNone/>
                      </a:pPr>
                      <a:r>
                        <a:rPr lang="en-US" sz="2400" b="1" dirty="0">
                          <a:solidFill>
                            <a:schemeClr val="bg1"/>
                          </a:solidFill>
                          <a:effectLst/>
                          <a:latin typeface="Arial" panose="020B0604020202020204" pitchFamily="34" charset="0"/>
                          <a:cs typeface="Arial" panose="020B0604020202020204" pitchFamily="34" charset="0"/>
                        </a:rPr>
                        <a:t>Tax Rate</a:t>
                      </a:r>
                      <a:endParaRPr lang="en-US" sz="2400" dirty="0">
                        <a:solidFill>
                          <a:schemeClr val="bg1"/>
                        </a:solidFill>
                        <a:effectLst/>
                        <a:latin typeface="Arial" panose="020B0604020202020204" pitchFamily="34" charset="0"/>
                        <a:cs typeface="Arial" panose="020B0604020202020204" pitchFamily="34" charset="0"/>
                      </a:endParaRP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chemeClr val="accent1"/>
                    </a:solidFill>
                  </a:tcPr>
                </a:tc>
                <a:tc>
                  <a:txBody>
                    <a:bodyPr/>
                    <a:lstStyle/>
                    <a:p>
                      <a:pPr algn="ctr">
                        <a:buNone/>
                      </a:pPr>
                      <a:r>
                        <a:rPr lang="en-US" sz="2400" b="1" dirty="0">
                          <a:solidFill>
                            <a:schemeClr val="bg1"/>
                          </a:solidFill>
                          <a:effectLst/>
                          <a:latin typeface="Arial" panose="020B0604020202020204" pitchFamily="34" charset="0"/>
                          <a:cs typeface="Arial" panose="020B0604020202020204" pitchFamily="34" charset="0"/>
                        </a:rPr>
                        <a:t>Single</a:t>
                      </a:r>
                      <a:endParaRPr lang="en-US" sz="2400" dirty="0">
                        <a:solidFill>
                          <a:schemeClr val="bg1"/>
                        </a:solidFill>
                        <a:effectLst/>
                        <a:latin typeface="Arial" panose="020B0604020202020204" pitchFamily="34" charset="0"/>
                        <a:cs typeface="Arial" panose="020B0604020202020204" pitchFamily="34" charset="0"/>
                      </a:endParaRP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chemeClr val="accent1"/>
                    </a:solidFill>
                  </a:tcPr>
                </a:tc>
                <a:tc>
                  <a:txBody>
                    <a:bodyPr/>
                    <a:lstStyle/>
                    <a:p>
                      <a:pPr algn="ctr">
                        <a:buNone/>
                      </a:pPr>
                      <a:r>
                        <a:rPr lang="en-US" sz="2400" b="1" dirty="0">
                          <a:solidFill>
                            <a:schemeClr val="bg1"/>
                          </a:solidFill>
                          <a:effectLst/>
                          <a:latin typeface="Arial" panose="020B0604020202020204" pitchFamily="34" charset="0"/>
                          <a:cs typeface="Arial" panose="020B0604020202020204" pitchFamily="34" charset="0"/>
                        </a:rPr>
                        <a:t>Married Filing Jointly</a:t>
                      </a:r>
                      <a:endParaRPr lang="en-US" sz="2400" dirty="0">
                        <a:solidFill>
                          <a:schemeClr val="bg1"/>
                        </a:solidFill>
                        <a:effectLst/>
                        <a:latin typeface="Arial" panose="020B0604020202020204" pitchFamily="34" charset="0"/>
                        <a:cs typeface="Arial" panose="020B0604020202020204" pitchFamily="34" charset="0"/>
                      </a:endParaRP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chemeClr val="accent1"/>
                    </a:solidFill>
                  </a:tcPr>
                </a:tc>
                <a:extLst>
                  <a:ext uri="{0D108BD9-81ED-4DB2-BD59-A6C34878D82A}">
                    <a16:rowId xmlns:a16="http://schemas.microsoft.com/office/drawing/2014/main" val="4006324373"/>
                  </a:ext>
                </a:extLst>
              </a:tr>
              <a:tr h="491408">
                <a:tc>
                  <a:txBody>
                    <a:bodyPr/>
                    <a:lstStyle/>
                    <a:p>
                      <a:pPr algn="ctr">
                        <a:buNone/>
                      </a:pPr>
                      <a:r>
                        <a:rPr lang="en-US" sz="2400" dirty="0">
                          <a:effectLst/>
                          <a:latin typeface="Arial" panose="020B0604020202020204" pitchFamily="34" charset="0"/>
                          <a:cs typeface="Arial" panose="020B0604020202020204" pitchFamily="34" charset="0"/>
                        </a:rPr>
                        <a:t>10%</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tc>
                  <a:txBody>
                    <a:bodyPr/>
                    <a:lstStyle/>
                    <a:p>
                      <a:pPr algn="ctr">
                        <a:buNone/>
                      </a:pPr>
                      <a:r>
                        <a:rPr lang="en-US" sz="2400" dirty="0">
                          <a:effectLst/>
                          <a:latin typeface="Arial" panose="020B0604020202020204" pitchFamily="34" charset="0"/>
                          <a:cs typeface="Arial" panose="020B0604020202020204" pitchFamily="34" charset="0"/>
                        </a:rPr>
                        <a:t>$0 to $12,400</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tc>
                  <a:txBody>
                    <a:bodyPr/>
                    <a:lstStyle/>
                    <a:p>
                      <a:pPr algn="ctr">
                        <a:buNone/>
                      </a:pPr>
                      <a:r>
                        <a:rPr lang="en-US" sz="2400" dirty="0">
                          <a:effectLst/>
                          <a:latin typeface="Arial" panose="020B0604020202020204" pitchFamily="34" charset="0"/>
                          <a:cs typeface="Arial" panose="020B0604020202020204" pitchFamily="34" charset="0"/>
                        </a:rPr>
                        <a:t>$0 to $24,800</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extLst>
                  <a:ext uri="{0D108BD9-81ED-4DB2-BD59-A6C34878D82A}">
                    <a16:rowId xmlns:a16="http://schemas.microsoft.com/office/drawing/2014/main" val="1374926792"/>
                  </a:ext>
                </a:extLst>
              </a:tr>
              <a:tr h="491408">
                <a:tc>
                  <a:txBody>
                    <a:bodyPr/>
                    <a:lstStyle/>
                    <a:p>
                      <a:pPr algn="ctr">
                        <a:buNone/>
                      </a:pPr>
                      <a:r>
                        <a:rPr lang="en-US" sz="2400" dirty="0">
                          <a:effectLst/>
                          <a:latin typeface="Arial" panose="020B0604020202020204" pitchFamily="34" charset="0"/>
                          <a:cs typeface="Arial" panose="020B0604020202020204" pitchFamily="34" charset="0"/>
                        </a:rPr>
                        <a:t>12%</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tc>
                  <a:txBody>
                    <a:bodyPr/>
                    <a:lstStyle/>
                    <a:p>
                      <a:pPr algn="ctr">
                        <a:buNone/>
                      </a:pPr>
                      <a:r>
                        <a:rPr lang="en-US" sz="2400" dirty="0">
                          <a:effectLst/>
                          <a:latin typeface="Arial" panose="020B0604020202020204" pitchFamily="34" charset="0"/>
                          <a:cs typeface="Arial" panose="020B0604020202020204" pitchFamily="34" charset="0"/>
                        </a:rPr>
                        <a:t>$12,400 to $50,400</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tc>
                  <a:txBody>
                    <a:bodyPr/>
                    <a:lstStyle/>
                    <a:p>
                      <a:pPr algn="ctr">
                        <a:buNone/>
                      </a:pPr>
                      <a:r>
                        <a:rPr lang="en-US" sz="2400" dirty="0">
                          <a:effectLst/>
                          <a:latin typeface="Arial" panose="020B0604020202020204" pitchFamily="34" charset="0"/>
                          <a:cs typeface="Arial" panose="020B0604020202020204" pitchFamily="34" charset="0"/>
                        </a:rPr>
                        <a:t>$24,800 to $100,800</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extLst>
                  <a:ext uri="{0D108BD9-81ED-4DB2-BD59-A6C34878D82A}">
                    <a16:rowId xmlns:a16="http://schemas.microsoft.com/office/drawing/2014/main" val="2753756084"/>
                  </a:ext>
                </a:extLst>
              </a:tr>
              <a:tr h="491408">
                <a:tc>
                  <a:txBody>
                    <a:bodyPr/>
                    <a:lstStyle/>
                    <a:p>
                      <a:pPr algn="ctr">
                        <a:buNone/>
                      </a:pPr>
                      <a:r>
                        <a:rPr lang="en-US" sz="2400">
                          <a:effectLst/>
                          <a:latin typeface="Arial" panose="020B0604020202020204" pitchFamily="34" charset="0"/>
                          <a:cs typeface="Arial" panose="020B0604020202020204" pitchFamily="34" charset="0"/>
                        </a:rPr>
                        <a:t>22%</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tc>
                  <a:txBody>
                    <a:bodyPr/>
                    <a:lstStyle/>
                    <a:p>
                      <a:pPr algn="ctr">
                        <a:buNone/>
                      </a:pPr>
                      <a:r>
                        <a:rPr lang="en-US" sz="2400" dirty="0">
                          <a:effectLst/>
                          <a:latin typeface="Arial" panose="020B0604020202020204" pitchFamily="34" charset="0"/>
                          <a:cs typeface="Arial" panose="020B0604020202020204" pitchFamily="34" charset="0"/>
                        </a:rPr>
                        <a:t>$50,400 to $105,700</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tc>
                  <a:txBody>
                    <a:bodyPr/>
                    <a:lstStyle/>
                    <a:p>
                      <a:pPr algn="ctr">
                        <a:buNone/>
                      </a:pPr>
                      <a:r>
                        <a:rPr lang="en-US" sz="2400" dirty="0">
                          <a:effectLst/>
                          <a:latin typeface="Arial" panose="020B0604020202020204" pitchFamily="34" charset="0"/>
                          <a:cs typeface="Arial" panose="020B0604020202020204" pitchFamily="34" charset="0"/>
                        </a:rPr>
                        <a:t>$100,800 to $211,400</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extLst>
                  <a:ext uri="{0D108BD9-81ED-4DB2-BD59-A6C34878D82A}">
                    <a16:rowId xmlns:a16="http://schemas.microsoft.com/office/drawing/2014/main" val="2666375109"/>
                  </a:ext>
                </a:extLst>
              </a:tr>
              <a:tr h="491408">
                <a:tc>
                  <a:txBody>
                    <a:bodyPr/>
                    <a:lstStyle/>
                    <a:p>
                      <a:pPr algn="ctr">
                        <a:buNone/>
                      </a:pPr>
                      <a:r>
                        <a:rPr lang="en-US" sz="2400">
                          <a:effectLst/>
                          <a:latin typeface="Arial" panose="020B0604020202020204" pitchFamily="34" charset="0"/>
                          <a:cs typeface="Arial" panose="020B0604020202020204" pitchFamily="34" charset="0"/>
                        </a:rPr>
                        <a:t>24%</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tc>
                  <a:txBody>
                    <a:bodyPr/>
                    <a:lstStyle/>
                    <a:p>
                      <a:pPr algn="ctr">
                        <a:buNone/>
                      </a:pPr>
                      <a:r>
                        <a:rPr lang="en-US" sz="2400" dirty="0">
                          <a:effectLst/>
                          <a:latin typeface="Arial" panose="020B0604020202020204" pitchFamily="34" charset="0"/>
                          <a:cs typeface="Arial" panose="020B0604020202020204" pitchFamily="34" charset="0"/>
                        </a:rPr>
                        <a:t>$105,700 to $201,775</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tc>
                  <a:txBody>
                    <a:bodyPr/>
                    <a:lstStyle/>
                    <a:p>
                      <a:pPr algn="ctr">
                        <a:buNone/>
                      </a:pPr>
                      <a:r>
                        <a:rPr lang="en-US" sz="2400" dirty="0">
                          <a:effectLst/>
                          <a:latin typeface="Arial" panose="020B0604020202020204" pitchFamily="34" charset="0"/>
                          <a:cs typeface="Arial" panose="020B0604020202020204" pitchFamily="34" charset="0"/>
                        </a:rPr>
                        <a:t>$211,400 to $403,550</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extLst>
                  <a:ext uri="{0D108BD9-81ED-4DB2-BD59-A6C34878D82A}">
                    <a16:rowId xmlns:a16="http://schemas.microsoft.com/office/drawing/2014/main" val="2094641861"/>
                  </a:ext>
                </a:extLst>
              </a:tr>
              <a:tr h="491408">
                <a:tc>
                  <a:txBody>
                    <a:bodyPr/>
                    <a:lstStyle/>
                    <a:p>
                      <a:pPr algn="ctr">
                        <a:buNone/>
                      </a:pPr>
                      <a:r>
                        <a:rPr lang="en-US" sz="2400">
                          <a:effectLst/>
                          <a:latin typeface="Arial" panose="020B0604020202020204" pitchFamily="34" charset="0"/>
                          <a:cs typeface="Arial" panose="020B0604020202020204" pitchFamily="34" charset="0"/>
                        </a:rPr>
                        <a:t>32%</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tc>
                  <a:txBody>
                    <a:bodyPr/>
                    <a:lstStyle/>
                    <a:p>
                      <a:pPr algn="ctr">
                        <a:buNone/>
                      </a:pPr>
                      <a:r>
                        <a:rPr lang="en-US" sz="2400" dirty="0">
                          <a:effectLst/>
                          <a:latin typeface="Arial" panose="020B0604020202020204" pitchFamily="34" charset="0"/>
                          <a:cs typeface="Arial" panose="020B0604020202020204" pitchFamily="34" charset="0"/>
                        </a:rPr>
                        <a:t>$201,775 to $256,225</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tc>
                  <a:txBody>
                    <a:bodyPr/>
                    <a:lstStyle/>
                    <a:p>
                      <a:pPr algn="ctr">
                        <a:buNone/>
                      </a:pPr>
                      <a:r>
                        <a:rPr lang="en-US" sz="2400" dirty="0">
                          <a:effectLst/>
                          <a:latin typeface="Arial" panose="020B0604020202020204" pitchFamily="34" charset="0"/>
                          <a:cs typeface="Arial" panose="020B0604020202020204" pitchFamily="34" charset="0"/>
                        </a:rPr>
                        <a:t>$403,550 to $512,450</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extLst>
                  <a:ext uri="{0D108BD9-81ED-4DB2-BD59-A6C34878D82A}">
                    <a16:rowId xmlns:a16="http://schemas.microsoft.com/office/drawing/2014/main" val="3682299298"/>
                  </a:ext>
                </a:extLst>
              </a:tr>
              <a:tr h="491408">
                <a:tc>
                  <a:txBody>
                    <a:bodyPr/>
                    <a:lstStyle/>
                    <a:p>
                      <a:pPr algn="ctr">
                        <a:buNone/>
                      </a:pPr>
                      <a:r>
                        <a:rPr lang="en-US" sz="2400">
                          <a:effectLst/>
                          <a:latin typeface="Arial" panose="020B0604020202020204" pitchFamily="34" charset="0"/>
                          <a:cs typeface="Arial" panose="020B0604020202020204" pitchFamily="34" charset="0"/>
                        </a:rPr>
                        <a:t>35%</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tc>
                  <a:txBody>
                    <a:bodyPr/>
                    <a:lstStyle/>
                    <a:p>
                      <a:pPr algn="ctr">
                        <a:buNone/>
                      </a:pPr>
                      <a:r>
                        <a:rPr lang="en-US" sz="2400" dirty="0">
                          <a:effectLst/>
                          <a:latin typeface="Arial" panose="020B0604020202020204" pitchFamily="34" charset="0"/>
                          <a:cs typeface="Arial" panose="020B0604020202020204" pitchFamily="34" charset="0"/>
                        </a:rPr>
                        <a:t>$256,225 to $640,600</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tc>
                  <a:txBody>
                    <a:bodyPr/>
                    <a:lstStyle/>
                    <a:p>
                      <a:pPr algn="ctr">
                        <a:buNone/>
                      </a:pPr>
                      <a:r>
                        <a:rPr lang="en-US" sz="2400" dirty="0">
                          <a:effectLst/>
                          <a:latin typeface="Arial" panose="020B0604020202020204" pitchFamily="34" charset="0"/>
                          <a:cs typeface="Arial" panose="020B0604020202020204" pitchFamily="34" charset="0"/>
                        </a:rPr>
                        <a:t>$512,450 to $768,700</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extLst>
                  <a:ext uri="{0D108BD9-81ED-4DB2-BD59-A6C34878D82A}">
                    <a16:rowId xmlns:a16="http://schemas.microsoft.com/office/drawing/2014/main" val="2812422798"/>
                  </a:ext>
                </a:extLst>
              </a:tr>
              <a:tr h="491408">
                <a:tc>
                  <a:txBody>
                    <a:bodyPr/>
                    <a:lstStyle/>
                    <a:p>
                      <a:pPr algn="ctr">
                        <a:buNone/>
                      </a:pPr>
                      <a:r>
                        <a:rPr lang="en-US" sz="2400">
                          <a:effectLst/>
                          <a:latin typeface="Arial" panose="020B0604020202020204" pitchFamily="34" charset="0"/>
                          <a:cs typeface="Arial" panose="020B0604020202020204" pitchFamily="34" charset="0"/>
                        </a:rPr>
                        <a:t>37%</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tc>
                  <a:txBody>
                    <a:bodyPr/>
                    <a:lstStyle/>
                    <a:p>
                      <a:pPr algn="ctr">
                        <a:buNone/>
                      </a:pPr>
                      <a:r>
                        <a:rPr lang="en-US" sz="2400" dirty="0">
                          <a:effectLst/>
                          <a:latin typeface="Arial" panose="020B0604020202020204" pitchFamily="34" charset="0"/>
                          <a:cs typeface="Arial" panose="020B0604020202020204" pitchFamily="34" charset="0"/>
                        </a:rPr>
                        <a:t>$640,600 or more</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tc>
                  <a:txBody>
                    <a:bodyPr/>
                    <a:lstStyle/>
                    <a:p>
                      <a:pPr algn="ctr">
                        <a:buNone/>
                      </a:pPr>
                      <a:r>
                        <a:rPr lang="en-US" sz="2400" dirty="0">
                          <a:effectLst/>
                          <a:latin typeface="Arial" panose="020B0604020202020204" pitchFamily="34" charset="0"/>
                          <a:cs typeface="Arial" panose="020B0604020202020204" pitchFamily="34" charset="0"/>
                        </a:rPr>
                        <a:t>$768,700 or more</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extLst>
                  <a:ext uri="{0D108BD9-81ED-4DB2-BD59-A6C34878D82A}">
                    <a16:rowId xmlns:a16="http://schemas.microsoft.com/office/drawing/2014/main" val="2172931197"/>
                  </a:ext>
                </a:extLst>
              </a:tr>
              <a:tr h="421044">
                <a:tc gridSpan="3">
                  <a:txBody>
                    <a:bodyPr/>
                    <a:lstStyle/>
                    <a:p>
                      <a:pPr>
                        <a:buNone/>
                      </a:pPr>
                      <a:r>
                        <a:rPr lang="en-US" sz="1000" i="1" dirty="0">
                          <a:effectLst/>
                          <a:latin typeface="Arial" panose="020B0604020202020204" pitchFamily="34" charset="0"/>
                          <a:cs typeface="Arial" panose="020B0604020202020204" pitchFamily="34" charset="0"/>
                        </a:rPr>
                        <a:t>Source: Internal Revenue Service</a:t>
                      </a:r>
                      <a:endParaRPr lang="en-US" sz="1000" dirty="0">
                        <a:effectLst/>
                        <a:latin typeface="Arial" panose="020B0604020202020204" pitchFamily="34" charset="0"/>
                        <a:cs typeface="Arial" panose="020B0604020202020204" pitchFamily="34" charset="0"/>
                      </a:endParaRP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901755971"/>
                  </a:ext>
                </a:extLst>
              </a:tr>
            </a:tbl>
          </a:graphicData>
        </a:graphic>
      </p:graphicFrame>
    </p:spTree>
    <p:extLst>
      <p:ext uri="{BB962C8B-B14F-4D97-AF65-F5344CB8AC3E}">
        <p14:creationId xmlns:p14="http://schemas.microsoft.com/office/powerpoint/2010/main" val="28713102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97CB57-D493-B54F-B2AE-C1EA8E040AA4}"/>
              </a:ext>
            </a:extLst>
          </p:cNvPr>
          <p:cNvSpPr>
            <a:spLocks noGrp="1"/>
          </p:cNvSpPr>
          <p:nvPr>
            <p:ph idx="1"/>
          </p:nvPr>
        </p:nvSpPr>
        <p:spPr>
          <a:xfrm>
            <a:off x="1441939" y="3538037"/>
            <a:ext cx="9498622" cy="1388680"/>
          </a:xfrm>
        </p:spPr>
        <p:txBody>
          <a:bodyPr>
            <a:normAutofit/>
          </a:bodyPr>
          <a:lstStyle/>
          <a:p>
            <a:pPr marL="0" indent="0" algn="ctr">
              <a:buClr>
                <a:srgbClr val="04AFF0"/>
              </a:buClr>
              <a:buNone/>
            </a:pPr>
            <a:r>
              <a:rPr lang="en-US" sz="4400" dirty="0">
                <a:solidFill>
                  <a:schemeClr val="accent1"/>
                </a:solidFill>
              </a:rPr>
              <a:t>Half</a:t>
            </a:r>
            <a:r>
              <a:rPr lang="en-US" sz="4400" dirty="0">
                <a:solidFill>
                  <a:srgbClr val="FFFFFF"/>
                </a:solidFill>
              </a:rPr>
              <a:t> of marriages end in divorce</a:t>
            </a:r>
          </a:p>
        </p:txBody>
      </p:sp>
      <p:sp>
        <p:nvSpPr>
          <p:cNvPr id="4" name="Rectangle 3">
            <a:extLst>
              <a:ext uri="{FF2B5EF4-FFF2-40B4-BE49-F238E27FC236}">
                <a16:creationId xmlns:a16="http://schemas.microsoft.com/office/drawing/2014/main" id="{522EEC3E-DB3B-8F02-0D66-88AE0D3B606D}"/>
              </a:ext>
            </a:extLst>
          </p:cNvPr>
          <p:cNvSpPr/>
          <p:nvPr/>
        </p:nvSpPr>
        <p:spPr>
          <a:xfrm>
            <a:off x="1596498" y="566088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60D7021-F2EF-1D67-F75F-7F93757BDBE2}"/>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1">
            <a:extLst>
              <a:ext uri="{FF2B5EF4-FFF2-40B4-BE49-F238E27FC236}">
                <a16:creationId xmlns:a16="http://schemas.microsoft.com/office/drawing/2014/main" id="{D687F2D2-C784-8BC6-B163-BCDC365F1BE6}"/>
              </a:ext>
            </a:extLst>
          </p:cNvPr>
          <p:cNvSpPr txBox="1">
            <a:spLocks/>
          </p:cNvSpPr>
          <p:nvPr/>
        </p:nvSpPr>
        <p:spPr>
          <a:xfrm>
            <a:off x="938541" y="1377471"/>
            <a:ext cx="10314919" cy="212016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pPr algn="ctr"/>
            <a:r>
              <a:rPr lang="en-US" sz="5000" dirty="0">
                <a:solidFill>
                  <a:schemeClr val="accent1"/>
                </a:solidFill>
                <a:latin typeface="Arial Black" panose="020B0604020202020204" pitchFamily="34" charset="0"/>
                <a:cs typeface="Arial Black" panose="020B0604020202020204" pitchFamily="34" charset="0"/>
              </a:rPr>
              <a:t>80% </a:t>
            </a:r>
            <a:r>
              <a:rPr lang="en-US" sz="5000" dirty="0">
                <a:latin typeface="Arial Black" panose="020B0604020202020204" pitchFamily="34" charset="0"/>
                <a:cs typeface="Arial Black" panose="020B0604020202020204" pitchFamily="34" charset="0"/>
              </a:rPr>
              <a:t>OF WOMEN DIE SINGLE</a:t>
            </a:r>
            <a:endParaRPr lang="en-US" sz="5000" dirty="0">
              <a:solidFill>
                <a:srgbClr val="DFC589"/>
              </a:solidFill>
              <a:latin typeface="Arial Black" panose="020B0604020202020204" pitchFamily="34" charset="0"/>
              <a:cs typeface="Arial Black" panose="020B0604020202020204" pitchFamily="34" charset="0"/>
            </a:endParaRPr>
          </a:p>
        </p:txBody>
      </p:sp>
    </p:spTree>
    <p:extLst>
      <p:ext uri="{BB962C8B-B14F-4D97-AF65-F5344CB8AC3E}">
        <p14:creationId xmlns:p14="http://schemas.microsoft.com/office/powerpoint/2010/main" val="15805443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C94FC-D2DE-4E48-21D2-63F224CD979C}"/>
              </a:ext>
            </a:extLst>
          </p:cNvPr>
          <p:cNvSpPr>
            <a:spLocks noGrp="1"/>
          </p:cNvSpPr>
          <p:nvPr>
            <p:ph type="title"/>
          </p:nvPr>
        </p:nvSpPr>
        <p:spPr>
          <a:xfrm>
            <a:off x="1206560" y="1581128"/>
            <a:ext cx="9778880" cy="2120167"/>
          </a:xfrm>
        </p:spPr>
        <p:txBody>
          <a:bodyPr>
            <a:normAutofit/>
          </a:bodyPr>
          <a:lstStyle/>
          <a:p>
            <a:pPr algn="ctr"/>
            <a:r>
              <a:rPr lang="en-US" sz="5000" u="sng" dirty="0">
                <a:latin typeface="Arial Black" panose="020B0604020202020204" pitchFamily="34" charset="0"/>
                <a:cs typeface="Arial Black" panose="020B0604020202020204" pitchFamily="34" charset="0"/>
              </a:rPr>
              <a:t>MORE</a:t>
            </a:r>
            <a:r>
              <a:rPr lang="en-US" sz="5000" dirty="0">
                <a:solidFill>
                  <a:srgbClr val="04AFF0"/>
                </a:solidFill>
                <a:latin typeface="Arial Black" panose="020B0604020202020204" pitchFamily="34" charset="0"/>
                <a:cs typeface="Arial Black" panose="020B0604020202020204" pitchFamily="34" charset="0"/>
              </a:rPr>
              <a:t> </a:t>
            </a:r>
            <a:r>
              <a:rPr lang="en-US" sz="5000" dirty="0">
                <a:solidFill>
                  <a:schemeClr val="accent1"/>
                </a:solidFill>
                <a:latin typeface="Arial Black" panose="020B0604020202020204" pitchFamily="34" charset="0"/>
                <a:cs typeface="Arial Black" panose="020B0604020202020204" pitchFamily="34" charset="0"/>
              </a:rPr>
              <a:t>NOT-SO-GOOD</a:t>
            </a:r>
            <a:r>
              <a:rPr lang="en-US" sz="5000" dirty="0">
                <a:solidFill>
                  <a:srgbClr val="04AFF0"/>
                </a:solidFill>
                <a:latin typeface="Arial Black" panose="020B0604020202020204" pitchFamily="34" charset="0"/>
                <a:cs typeface="Arial Black" panose="020B0604020202020204" pitchFamily="34" charset="0"/>
              </a:rPr>
              <a:t> </a:t>
            </a:r>
            <a:r>
              <a:rPr lang="en-US" sz="5000" dirty="0">
                <a:latin typeface="Arial Black" panose="020B0604020202020204" pitchFamily="34" charset="0"/>
                <a:cs typeface="Arial Black" panose="020B0604020202020204" pitchFamily="34" charset="0"/>
              </a:rPr>
              <a:t>NEWS</a:t>
            </a:r>
            <a:br>
              <a:rPr lang="en-US" sz="5000" dirty="0">
                <a:latin typeface="Arial Black" panose="020B0604020202020204" pitchFamily="34" charset="0"/>
                <a:cs typeface="Arial Black" panose="020B0604020202020204" pitchFamily="34" charset="0"/>
              </a:rPr>
            </a:br>
            <a:r>
              <a:rPr lang="en-US" sz="5000" dirty="0">
                <a:latin typeface="Arial Black" panose="020B0604020202020204" pitchFamily="34" charset="0"/>
                <a:cs typeface="Arial Black" panose="020B0604020202020204" pitchFamily="34" charset="0"/>
              </a:rPr>
              <a:t>FOR WOMEN</a:t>
            </a:r>
          </a:p>
        </p:txBody>
      </p:sp>
      <p:sp>
        <p:nvSpPr>
          <p:cNvPr id="3" name="Content Placeholder 2">
            <a:extLst>
              <a:ext uri="{FF2B5EF4-FFF2-40B4-BE49-F238E27FC236}">
                <a16:creationId xmlns:a16="http://schemas.microsoft.com/office/drawing/2014/main" id="{3597CB57-D493-B54F-B2AE-C1EA8E040AA4}"/>
              </a:ext>
            </a:extLst>
          </p:cNvPr>
          <p:cNvSpPr>
            <a:spLocks noGrp="1"/>
          </p:cNvSpPr>
          <p:nvPr>
            <p:ph idx="1"/>
          </p:nvPr>
        </p:nvSpPr>
        <p:spPr>
          <a:xfrm>
            <a:off x="1164979" y="3709772"/>
            <a:ext cx="9862037" cy="1617785"/>
          </a:xfrm>
        </p:spPr>
        <p:txBody>
          <a:bodyPr>
            <a:normAutofit/>
          </a:bodyPr>
          <a:lstStyle/>
          <a:p>
            <a:pPr marL="0" indent="0" algn="ctr">
              <a:buNone/>
            </a:pPr>
            <a:r>
              <a:rPr lang="en-US" sz="4400" dirty="0"/>
              <a:t>Women </a:t>
            </a:r>
            <a:r>
              <a:rPr lang="en-US" sz="4400" dirty="0">
                <a:solidFill>
                  <a:schemeClr val="accent1"/>
                </a:solidFill>
              </a:rPr>
              <a:t>earn less </a:t>
            </a:r>
            <a:r>
              <a:rPr lang="en-US" sz="4400" dirty="0"/>
              <a:t>and have </a:t>
            </a:r>
            <a:br>
              <a:rPr lang="en-US" sz="4400" dirty="0"/>
            </a:br>
            <a:r>
              <a:rPr lang="en-US" sz="4400" dirty="0">
                <a:solidFill>
                  <a:schemeClr val="accent1"/>
                </a:solidFill>
              </a:rPr>
              <a:t>fewer years </a:t>
            </a:r>
            <a:r>
              <a:rPr lang="en-US" sz="4400" dirty="0"/>
              <a:t>of earned income</a:t>
            </a:r>
          </a:p>
        </p:txBody>
      </p:sp>
      <p:sp>
        <p:nvSpPr>
          <p:cNvPr id="6" name="TextBox 5">
            <a:extLst>
              <a:ext uri="{FF2B5EF4-FFF2-40B4-BE49-F238E27FC236}">
                <a16:creationId xmlns:a16="http://schemas.microsoft.com/office/drawing/2014/main" id="{D26DA7E0-5C56-4075-8942-97242F51A0A7}"/>
              </a:ext>
            </a:extLst>
          </p:cNvPr>
          <p:cNvSpPr txBox="1"/>
          <p:nvPr/>
        </p:nvSpPr>
        <p:spPr>
          <a:xfrm>
            <a:off x="6709302" y="6096547"/>
            <a:ext cx="4637538" cy="507831"/>
          </a:xfrm>
          <a:prstGeom prst="rect">
            <a:avLst/>
          </a:prstGeom>
          <a:noFill/>
        </p:spPr>
        <p:txBody>
          <a:bodyPr wrap="square" rtlCol="0">
            <a:spAutoFit/>
          </a:bodyPr>
          <a:lstStyle/>
          <a:p>
            <a:pPr marL="0" indent="0" algn="r">
              <a:buNone/>
            </a:pPr>
            <a:r>
              <a:rPr lang="en-US" sz="900" dirty="0">
                <a:solidFill>
                  <a:schemeClr val="bg1"/>
                </a:solidFill>
              </a:rPr>
              <a:t>The U.S. Census Bureau</a:t>
            </a:r>
          </a:p>
          <a:p>
            <a:endParaRPr lang="en-US" dirty="0"/>
          </a:p>
        </p:txBody>
      </p:sp>
      <p:sp>
        <p:nvSpPr>
          <p:cNvPr id="4" name="Rectangle 3">
            <a:extLst>
              <a:ext uri="{FF2B5EF4-FFF2-40B4-BE49-F238E27FC236}">
                <a16:creationId xmlns:a16="http://schemas.microsoft.com/office/drawing/2014/main" id="{11534E7D-D707-5D3F-1896-7D2A3FE8FE31}"/>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CA260CC0-6C93-ECAE-DD11-D09C9A23E08E}"/>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470068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C94FC-D2DE-4E48-21D2-63F224CD979C}"/>
              </a:ext>
            </a:extLst>
          </p:cNvPr>
          <p:cNvSpPr>
            <a:spLocks noGrp="1"/>
          </p:cNvSpPr>
          <p:nvPr>
            <p:ph type="title"/>
          </p:nvPr>
        </p:nvSpPr>
        <p:spPr>
          <a:xfrm>
            <a:off x="902677" y="626095"/>
            <a:ext cx="11518985" cy="2120167"/>
          </a:xfrm>
        </p:spPr>
        <p:txBody>
          <a:bodyPr>
            <a:normAutofit/>
          </a:bodyPr>
          <a:lstStyle/>
          <a:p>
            <a:r>
              <a:rPr lang="en-US" sz="5000" dirty="0">
                <a:latin typeface="Arial Black" panose="020B0604020202020204" pitchFamily="34" charset="0"/>
                <a:cs typeface="Arial Black" panose="020B0604020202020204" pitchFamily="34" charset="0"/>
              </a:rPr>
              <a:t>FEWER YEARS OF </a:t>
            </a:r>
            <a:br>
              <a:rPr lang="en-US" sz="5000" dirty="0">
                <a:latin typeface="Arial Black" panose="020B0604020202020204" pitchFamily="34" charset="0"/>
                <a:cs typeface="Arial Black" panose="020B0604020202020204" pitchFamily="34" charset="0"/>
              </a:rPr>
            </a:br>
            <a:r>
              <a:rPr lang="en-US" sz="5000" dirty="0">
                <a:latin typeface="Arial Black" panose="020B0604020202020204" pitchFamily="34" charset="0"/>
                <a:cs typeface="Arial Black" panose="020B0604020202020204" pitchFamily="34" charset="0"/>
              </a:rPr>
              <a:t>EARNED INCOME</a:t>
            </a:r>
            <a:endParaRPr lang="en-US" sz="5000" dirty="0">
              <a:solidFill>
                <a:srgbClr val="DFC589"/>
              </a:solidFill>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3597CB57-D493-B54F-B2AE-C1EA8E040AA4}"/>
              </a:ext>
            </a:extLst>
          </p:cNvPr>
          <p:cNvSpPr>
            <a:spLocks noGrp="1"/>
          </p:cNvSpPr>
          <p:nvPr>
            <p:ph idx="1"/>
          </p:nvPr>
        </p:nvSpPr>
        <p:spPr>
          <a:xfrm>
            <a:off x="785447" y="2746262"/>
            <a:ext cx="10503876" cy="3322463"/>
          </a:xfrm>
        </p:spPr>
        <p:txBody>
          <a:bodyPr>
            <a:normAutofit/>
          </a:bodyPr>
          <a:lstStyle/>
          <a:p>
            <a:pPr>
              <a:buClr>
                <a:schemeClr val="accent1"/>
              </a:buClr>
              <a:buFont typeface="Wingdings" pitchFamily="2" charset="2"/>
              <a:buChar char="§"/>
            </a:pPr>
            <a:r>
              <a:rPr lang="en-US" sz="3000" dirty="0">
                <a:solidFill>
                  <a:schemeClr val="accent1"/>
                </a:solidFill>
              </a:rPr>
              <a:t>2 out of 3 </a:t>
            </a:r>
            <a:r>
              <a:rPr lang="en-US" sz="3000" dirty="0"/>
              <a:t>caregivers are women</a:t>
            </a:r>
          </a:p>
          <a:p>
            <a:pPr>
              <a:buClr>
                <a:schemeClr val="accent1"/>
              </a:buClr>
              <a:buFont typeface="Wingdings" pitchFamily="2" charset="2"/>
              <a:buChar char="§"/>
            </a:pPr>
            <a:r>
              <a:rPr lang="en-US" sz="3000" dirty="0"/>
              <a:t>Women retirees are </a:t>
            </a:r>
            <a:r>
              <a:rPr lang="en-US" sz="3000" dirty="0">
                <a:solidFill>
                  <a:schemeClr val="accent1"/>
                </a:solidFill>
              </a:rPr>
              <a:t>3 times more likely</a:t>
            </a:r>
            <a:r>
              <a:rPr lang="en-US" sz="3000" dirty="0">
                <a:solidFill>
                  <a:srgbClr val="4A77E0"/>
                </a:solidFill>
              </a:rPr>
              <a:t> </a:t>
            </a:r>
            <a:r>
              <a:rPr lang="en-US" sz="3000" dirty="0"/>
              <a:t>than men to leave the workforce for caregiving</a:t>
            </a:r>
          </a:p>
          <a:p>
            <a:pPr>
              <a:buClr>
                <a:schemeClr val="accent1"/>
              </a:buClr>
              <a:buFont typeface="Wingdings" pitchFamily="2" charset="2"/>
              <a:buChar char="§"/>
            </a:pPr>
            <a:r>
              <a:rPr lang="en-US" sz="3000" dirty="0">
                <a:solidFill>
                  <a:schemeClr val="accent1"/>
                </a:solidFill>
              </a:rPr>
              <a:t>39% </a:t>
            </a:r>
            <a:r>
              <a:rPr lang="en-US" sz="3000" dirty="0">
                <a:solidFill>
                  <a:srgbClr val="FFFFFF"/>
                </a:solidFill>
              </a:rPr>
              <a:t>of women are or have been caregivers </a:t>
            </a:r>
            <a:r>
              <a:rPr lang="en-US" sz="3000" dirty="0"/>
              <a:t>during</a:t>
            </a:r>
            <a:r>
              <a:rPr lang="en-US" sz="3000" dirty="0">
                <a:solidFill>
                  <a:srgbClr val="FFFFFF"/>
                </a:solidFill>
              </a:rPr>
              <a:t> their working career</a:t>
            </a:r>
          </a:p>
          <a:p>
            <a:pPr>
              <a:buClr>
                <a:schemeClr val="accent1"/>
              </a:buClr>
              <a:buFont typeface="Wingdings" pitchFamily="2" charset="2"/>
              <a:buChar char="§"/>
            </a:pPr>
            <a:r>
              <a:rPr lang="en-US" sz="3000" dirty="0">
                <a:solidFill>
                  <a:schemeClr val="accent1"/>
                </a:solidFill>
              </a:rPr>
              <a:t>84% </a:t>
            </a:r>
            <a:r>
              <a:rPr lang="en-US" sz="3000" dirty="0">
                <a:solidFill>
                  <a:srgbClr val="FFFFFF"/>
                </a:solidFill>
              </a:rPr>
              <a:t>made </a:t>
            </a:r>
            <a:r>
              <a:rPr lang="en-US" sz="3000" dirty="0">
                <a:solidFill>
                  <a:schemeClr val="accent1"/>
                </a:solidFill>
              </a:rPr>
              <a:t>work adjustments </a:t>
            </a:r>
            <a:r>
              <a:rPr lang="en-US" sz="3000" dirty="0">
                <a:solidFill>
                  <a:srgbClr val="FFFFFF"/>
                </a:solidFill>
              </a:rPr>
              <a:t>due to caregiving</a:t>
            </a:r>
          </a:p>
        </p:txBody>
      </p:sp>
      <p:sp>
        <p:nvSpPr>
          <p:cNvPr id="4" name="TextBox 3">
            <a:extLst>
              <a:ext uri="{FF2B5EF4-FFF2-40B4-BE49-F238E27FC236}">
                <a16:creationId xmlns:a16="http://schemas.microsoft.com/office/drawing/2014/main" id="{98F653DC-4643-5942-6C27-6BC91D30F93D}"/>
              </a:ext>
            </a:extLst>
          </p:cNvPr>
          <p:cNvSpPr txBox="1"/>
          <p:nvPr/>
        </p:nvSpPr>
        <p:spPr>
          <a:xfrm>
            <a:off x="3711415" y="6019205"/>
            <a:ext cx="8100646" cy="507831"/>
          </a:xfrm>
          <a:prstGeom prst="rect">
            <a:avLst/>
          </a:prstGeom>
          <a:noFill/>
        </p:spPr>
        <p:txBody>
          <a:bodyPr wrap="square" rtlCol="0">
            <a:spAutoFit/>
          </a:bodyPr>
          <a:lstStyle/>
          <a:p>
            <a:pPr algn="r"/>
            <a:r>
              <a:rPr lang="en-US" sz="900" i="1" dirty="0">
                <a:solidFill>
                  <a:schemeClr val="bg1"/>
                </a:solidFill>
                <a:latin typeface="Arial" panose="020B0604020202020204" pitchFamily="34" charset="0"/>
                <a:cs typeface="Arial" panose="020B0604020202020204" pitchFamily="34" charset="0"/>
              </a:rPr>
              <a:t>PEW Research Center &amp; Social Security Administration, Lifetime Years in the Workforce by Gender. 2014 Accessed 3/9/26</a:t>
            </a:r>
          </a:p>
          <a:p>
            <a:endParaRPr lang="en-US" dirty="0"/>
          </a:p>
        </p:txBody>
      </p:sp>
    </p:spTree>
    <p:extLst>
      <p:ext uri="{BB962C8B-B14F-4D97-AF65-F5344CB8AC3E}">
        <p14:creationId xmlns:p14="http://schemas.microsoft.com/office/powerpoint/2010/main" val="15613891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C94FC-D2DE-4E48-21D2-63F224CD979C}"/>
              </a:ext>
            </a:extLst>
          </p:cNvPr>
          <p:cNvSpPr>
            <a:spLocks noGrp="1"/>
          </p:cNvSpPr>
          <p:nvPr>
            <p:ph type="title"/>
          </p:nvPr>
        </p:nvSpPr>
        <p:spPr>
          <a:xfrm>
            <a:off x="1510700" y="1399376"/>
            <a:ext cx="9170600" cy="2120167"/>
          </a:xfrm>
        </p:spPr>
        <p:txBody>
          <a:bodyPr>
            <a:normAutofit/>
          </a:bodyPr>
          <a:lstStyle/>
          <a:p>
            <a:pPr algn="ctr"/>
            <a:r>
              <a:rPr lang="en-US" sz="5000" dirty="0">
                <a:latin typeface="Arial Black" panose="020B0604020202020204" pitchFamily="34" charset="0"/>
                <a:cs typeface="Arial Black" panose="020B0604020202020204" pitchFamily="34" charset="0"/>
              </a:rPr>
              <a:t>FEWER YEARS OF EARNED INCOME</a:t>
            </a:r>
            <a:endParaRPr lang="en-US" sz="5000" dirty="0">
              <a:solidFill>
                <a:srgbClr val="DFC589"/>
              </a:solidFill>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3597CB57-D493-B54F-B2AE-C1EA8E040AA4}"/>
              </a:ext>
            </a:extLst>
          </p:cNvPr>
          <p:cNvSpPr>
            <a:spLocks noGrp="1"/>
          </p:cNvSpPr>
          <p:nvPr>
            <p:ph idx="1"/>
          </p:nvPr>
        </p:nvSpPr>
        <p:spPr>
          <a:xfrm>
            <a:off x="785447" y="3592796"/>
            <a:ext cx="10503876" cy="3074901"/>
          </a:xfrm>
        </p:spPr>
        <p:txBody>
          <a:bodyPr>
            <a:normAutofit/>
          </a:bodyPr>
          <a:lstStyle/>
          <a:p>
            <a:pPr marL="0" indent="0" algn="ctr">
              <a:buClr>
                <a:srgbClr val="04AFF0"/>
              </a:buClr>
              <a:buNone/>
            </a:pPr>
            <a:r>
              <a:rPr lang="en-US" sz="4400" dirty="0"/>
              <a:t>The average time spent out of the labor force due to caregiving is </a:t>
            </a:r>
            <a:r>
              <a:rPr lang="en-US" sz="4400" dirty="0">
                <a:solidFill>
                  <a:schemeClr val="accent1"/>
                </a:solidFill>
              </a:rPr>
              <a:t>9 years</a:t>
            </a:r>
          </a:p>
        </p:txBody>
      </p:sp>
      <p:sp>
        <p:nvSpPr>
          <p:cNvPr id="6" name="TextBox 5">
            <a:extLst>
              <a:ext uri="{FF2B5EF4-FFF2-40B4-BE49-F238E27FC236}">
                <a16:creationId xmlns:a16="http://schemas.microsoft.com/office/drawing/2014/main" id="{6B18D1A8-389F-98EF-B631-1F41E44D1607}"/>
              </a:ext>
            </a:extLst>
          </p:cNvPr>
          <p:cNvSpPr txBox="1"/>
          <p:nvPr/>
        </p:nvSpPr>
        <p:spPr>
          <a:xfrm>
            <a:off x="3711415" y="6019205"/>
            <a:ext cx="8100646" cy="507831"/>
          </a:xfrm>
          <a:prstGeom prst="rect">
            <a:avLst/>
          </a:prstGeom>
          <a:noFill/>
        </p:spPr>
        <p:txBody>
          <a:bodyPr wrap="square" rtlCol="0">
            <a:spAutoFit/>
          </a:bodyPr>
          <a:lstStyle/>
          <a:p>
            <a:pPr algn="r"/>
            <a:r>
              <a:rPr lang="en-US" sz="900" i="1" dirty="0">
                <a:solidFill>
                  <a:schemeClr val="bg1"/>
                </a:solidFill>
                <a:latin typeface="Arial" panose="020B0604020202020204" pitchFamily="34" charset="0"/>
                <a:cs typeface="Arial" panose="020B0604020202020204" pitchFamily="34" charset="0"/>
              </a:rPr>
              <a:t>PEW Research Center &amp; Social Security Administration, Lifetime Years in the Workforce by Gender. 2014</a:t>
            </a:r>
          </a:p>
          <a:p>
            <a:endParaRPr lang="en-US" dirty="0"/>
          </a:p>
        </p:txBody>
      </p:sp>
      <p:sp>
        <p:nvSpPr>
          <p:cNvPr id="4" name="Rectangle 3">
            <a:extLst>
              <a:ext uri="{FF2B5EF4-FFF2-40B4-BE49-F238E27FC236}">
                <a16:creationId xmlns:a16="http://schemas.microsoft.com/office/drawing/2014/main" id="{C27488F5-F32C-0F09-5A8F-1E7423401F96}"/>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B683462D-DA97-5FDD-4C23-D858210FDFCC}"/>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6482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2568234-CA05-3F9E-3F82-2BBFD08871FF}"/>
              </a:ext>
            </a:extLst>
          </p:cNvPr>
          <p:cNvSpPr>
            <a:spLocks noGrp="1"/>
          </p:cNvSpPr>
          <p:nvPr>
            <p:ph idx="1"/>
          </p:nvPr>
        </p:nvSpPr>
        <p:spPr>
          <a:xfrm>
            <a:off x="712177" y="1166386"/>
            <a:ext cx="10767646" cy="4904896"/>
          </a:xfrm>
        </p:spPr>
        <p:txBody>
          <a:bodyPr>
            <a:normAutofit/>
          </a:bodyPr>
          <a:lstStyle/>
          <a:p>
            <a:pPr marL="0" indent="0" algn="ctr">
              <a:buNone/>
            </a:pPr>
            <a:endParaRPr lang="en-US" sz="6000" b="1" dirty="0">
              <a:latin typeface="Arial Black" panose="020B0604020202020204" pitchFamily="34" charset="0"/>
              <a:cs typeface="Arial Black" panose="020B0604020202020204" pitchFamily="34" charset="0"/>
            </a:endParaRPr>
          </a:p>
          <a:p>
            <a:pPr marL="0" indent="0" algn="ctr">
              <a:buNone/>
            </a:pPr>
            <a:r>
              <a:rPr lang="en-US" sz="5000" b="1" dirty="0">
                <a:latin typeface="Arial Black" panose="020B0604020202020204" pitchFamily="34" charset="0"/>
                <a:cs typeface="Arial Black" panose="020B0604020202020204" pitchFamily="34" charset="0"/>
              </a:rPr>
              <a:t>WOMEN RETIRE WITH </a:t>
            </a:r>
            <a:br>
              <a:rPr lang="en-US" sz="5000" b="1" dirty="0">
                <a:latin typeface="Arial Black" panose="020B0604020202020204" pitchFamily="34" charset="0"/>
                <a:cs typeface="Arial Black" panose="020B0604020202020204" pitchFamily="34" charset="0"/>
              </a:rPr>
            </a:br>
            <a:r>
              <a:rPr lang="en-US" sz="5000" b="1" dirty="0">
                <a:solidFill>
                  <a:schemeClr val="accent1"/>
                </a:solidFill>
                <a:latin typeface="Arial Black" panose="020B0604020202020204" pitchFamily="34" charset="0"/>
                <a:cs typeface="Arial Black" panose="020B0604020202020204" pitchFamily="34" charset="0"/>
              </a:rPr>
              <a:t>30% LESS </a:t>
            </a:r>
            <a:r>
              <a:rPr lang="en-US" sz="5000" b="1" dirty="0">
                <a:latin typeface="Arial Black" panose="020B0604020202020204" pitchFamily="34" charset="0"/>
                <a:cs typeface="Arial Black" panose="020B0604020202020204" pitchFamily="34" charset="0"/>
              </a:rPr>
              <a:t>RETIREMENT INCOME THAN MEN</a:t>
            </a:r>
          </a:p>
          <a:p>
            <a:pPr marL="0" indent="0" algn="ctr">
              <a:buNone/>
            </a:pPr>
            <a:endParaRPr lang="en-US" sz="6000" b="1" i="1" dirty="0">
              <a:latin typeface="Georgia" panose="02040502050405020303" pitchFamily="18" charset="0"/>
            </a:endParaRPr>
          </a:p>
          <a:p>
            <a:pPr marL="0" indent="0" algn="ctr">
              <a:buNone/>
            </a:pPr>
            <a:r>
              <a:rPr lang="en-US" sz="900" i="1" dirty="0"/>
              <a:t>Source: </a:t>
            </a:r>
            <a:r>
              <a:rPr lang="en-US" sz="900" i="1" dirty="0">
                <a:hlinkClick r:id="rId3"/>
              </a:rPr>
              <a:t>https://www.Investopedia.com/women-retirement-savings-gap-11696875</a:t>
            </a:r>
            <a:r>
              <a:rPr lang="en-US" sz="900" i="1" dirty="0"/>
              <a:t> Accessed 3/9/26</a:t>
            </a:r>
          </a:p>
          <a:p>
            <a:pPr marL="0" indent="0" algn="r">
              <a:buNone/>
            </a:pPr>
            <a:endParaRPr lang="en-US" sz="1200" dirty="0"/>
          </a:p>
          <a:p>
            <a:pPr marL="0" indent="0" algn="r">
              <a:buNone/>
            </a:pPr>
            <a:endParaRPr lang="en-US" sz="1200" dirty="0"/>
          </a:p>
        </p:txBody>
      </p:sp>
      <p:sp>
        <p:nvSpPr>
          <p:cNvPr id="2" name="Rectangle 1">
            <a:extLst>
              <a:ext uri="{FF2B5EF4-FFF2-40B4-BE49-F238E27FC236}">
                <a16:creationId xmlns:a16="http://schemas.microsoft.com/office/drawing/2014/main" id="{CFCF4C48-A0C9-E319-2429-D142A32B3598}"/>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EC2698B6-96F9-FD8D-FCF1-EF041A747FC7}"/>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216095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054841-EF45-3481-17CC-ABBD422A23B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14358DF-5BFC-AB57-5217-AA2C29535444}"/>
              </a:ext>
            </a:extLst>
          </p:cNvPr>
          <p:cNvSpPr>
            <a:spLocks noGrp="1"/>
          </p:cNvSpPr>
          <p:nvPr>
            <p:ph idx="1"/>
          </p:nvPr>
        </p:nvSpPr>
        <p:spPr>
          <a:xfrm>
            <a:off x="712176" y="927038"/>
            <a:ext cx="10767646" cy="4904896"/>
          </a:xfrm>
        </p:spPr>
        <p:txBody>
          <a:bodyPr>
            <a:normAutofit/>
          </a:bodyPr>
          <a:lstStyle/>
          <a:p>
            <a:pPr marL="0" indent="0" algn="ctr">
              <a:buNone/>
            </a:pPr>
            <a:endParaRPr lang="en-US" sz="6000" dirty="0"/>
          </a:p>
          <a:p>
            <a:pPr marL="0" indent="0" algn="ctr">
              <a:buNone/>
            </a:pPr>
            <a:r>
              <a:rPr lang="en-US" sz="5000" b="1" dirty="0">
                <a:latin typeface="Arial Black" panose="020B0604020202020204" pitchFamily="34" charset="0"/>
                <a:cs typeface="Arial Black" panose="020B0604020202020204" pitchFamily="34" charset="0"/>
              </a:rPr>
              <a:t>WOMEN RECEIVE </a:t>
            </a:r>
            <a:r>
              <a:rPr lang="en-US" sz="5000" b="1" dirty="0">
                <a:solidFill>
                  <a:schemeClr val="accent1"/>
                </a:solidFill>
                <a:latin typeface="Arial Black" panose="020B0604020202020204" pitchFamily="34" charset="0"/>
                <a:cs typeface="Arial Black" panose="020B0604020202020204" pitchFamily="34" charset="0"/>
              </a:rPr>
              <a:t>25%</a:t>
            </a:r>
            <a:r>
              <a:rPr lang="en-US" sz="5000" b="1" dirty="0">
                <a:solidFill>
                  <a:srgbClr val="E2B034"/>
                </a:solidFill>
                <a:latin typeface="Arial Black" panose="020B0604020202020204" pitchFamily="34" charset="0"/>
                <a:cs typeface="Arial Black" panose="020B0604020202020204" pitchFamily="34" charset="0"/>
              </a:rPr>
              <a:t> </a:t>
            </a:r>
            <a:br>
              <a:rPr lang="en-US" sz="5000" b="1" dirty="0">
                <a:solidFill>
                  <a:srgbClr val="DFC589"/>
                </a:solidFill>
                <a:latin typeface="Arial Black" panose="020B0604020202020204" pitchFamily="34" charset="0"/>
                <a:cs typeface="Arial Black" panose="020B0604020202020204" pitchFamily="34" charset="0"/>
              </a:rPr>
            </a:br>
            <a:r>
              <a:rPr lang="en-US" sz="5000" b="1" dirty="0">
                <a:latin typeface="Arial Black" panose="020B0604020202020204" pitchFamily="34" charset="0"/>
                <a:cs typeface="Arial Black" panose="020B0604020202020204" pitchFamily="34" charset="0"/>
              </a:rPr>
              <a:t>LESS FROM SOCIAL SECURITY THAN MEN</a:t>
            </a:r>
          </a:p>
          <a:p>
            <a:pPr marL="0" indent="0" algn="ctr">
              <a:buNone/>
            </a:pPr>
            <a:r>
              <a:rPr lang="en-US" sz="4000" dirty="0">
                <a:solidFill>
                  <a:schemeClr val="accent1"/>
                </a:solidFill>
              </a:rPr>
              <a:t>($</a:t>
            </a:r>
            <a:r>
              <a:rPr lang="en-US" sz="4000" u="sng" dirty="0">
                <a:solidFill>
                  <a:schemeClr val="accent1"/>
                </a:solidFill>
              </a:rPr>
              <a:t>1,924</a:t>
            </a:r>
            <a:r>
              <a:rPr lang="en-US" sz="4000" dirty="0">
                <a:solidFill>
                  <a:schemeClr val="accent1"/>
                </a:solidFill>
              </a:rPr>
              <a:t> vs $2,400 per month)</a:t>
            </a:r>
          </a:p>
          <a:p>
            <a:pPr marL="0" indent="0" algn="ctr">
              <a:buNone/>
            </a:pPr>
            <a:r>
              <a:rPr lang="en-US" sz="900" i="1" dirty="0"/>
              <a:t>Kiplinger.com: The Average Social Security Check by Age – July 2025</a:t>
            </a:r>
          </a:p>
          <a:p>
            <a:pPr marL="0" indent="0" algn="r">
              <a:buNone/>
            </a:pPr>
            <a:endParaRPr lang="en-US" sz="1200" dirty="0"/>
          </a:p>
          <a:p>
            <a:pPr marL="0" indent="0" algn="r">
              <a:buNone/>
            </a:pPr>
            <a:endParaRPr lang="en-US" sz="1200" dirty="0"/>
          </a:p>
        </p:txBody>
      </p:sp>
      <p:sp>
        <p:nvSpPr>
          <p:cNvPr id="2" name="Rectangle 1">
            <a:extLst>
              <a:ext uri="{FF2B5EF4-FFF2-40B4-BE49-F238E27FC236}">
                <a16:creationId xmlns:a16="http://schemas.microsoft.com/office/drawing/2014/main" id="{6B2B7DD1-63F9-6A9F-256D-744CA0868738}"/>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7D337D34-3E99-36C7-B415-E1EF38C7109F}"/>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9955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2568234-CA05-3F9E-3F82-2BBFD08871FF}"/>
              </a:ext>
            </a:extLst>
          </p:cNvPr>
          <p:cNvSpPr>
            <a:spLocks noGrp="1"/>
          </p:cNvSpPr>
          <p:nvPr>
            <p:ph idx="1"/>
          </p:nvPr>
        </p:nvSpPr>
        <p:spPr>
          <a:xfrm>
            <a:off x="712176" y="1507742"/>
            <a:ext cx="10767646" cy="4728638"/>
          </a:xfrm>
        </p:spPr>
        <p:txBody>
          <a:bodyPr>
            <a:normAutofit/>
          </a:bodyPr>
          <a:lstStyle/>
          <a:p>
            <a:pPr marL="0" indent="0" algn="ctr">
              <a:buNone/>
            </a:pPr>
            <a:r>
              <a:rPr lang="en-US" sz="5000" b="1" dirty="0">
                <a:latin typeface="Arial Black" panose="020B0604020202020204" pitchFamily="34" charset="0"/>
                <a:cs typeface="Arial Black" panose="020B0604020202020204" pitchFamily="34" charset="0"/>
              </a:rPr>
              <a:t>SMALLER RETIREMENT INCOME</a:t>
            </a:r>
          </a:p>
          <a:p>
            <a:pPr marL="0" indent="0" algn="ctr">
              <a:buNone/>
            </a:pPr>
            <a:r>
              <a:rPr lang="en-US" sz="5000" b="1" dirty="0">
                <a:solidFill>
                  <a:schemeClr val="accent1"/>
                </a:solidFill>
                <a:latin typeface="Arial Black" panose="020B0604020202020204" pitchFamily="34" charset="0"/>
                <a:cs typeface="Arial Black" panose="020B0604020202020204" pitchFamily="34" charset="0"/>
              </a:rPr>
              <a:t>+</a:t>
            </a:r>
          </a:p>
          <a:p>
            <a:pPr marL="0" indent="0" algn="ctr">
              <a:buNone/>
            </a:pPr>
            <a:r>
              <a:rPr lang="en-US" sz="5000" b="1" dirty="0">
                <a:latin typeface="Arial Black" panose="020B0604020202020204" pitchFamily="34" charset="0"/>
                <a:cs typeface="Arial Black" panose="020B0604020202020204" pitchFamily="34" charset="0"/>
              </a:rPr>
              <a:t>HAVING TO MAKE THAT INCOME GO FURTHER</a:t>
            </a:r>
          </a:p>
          <a:p>
            <a:pPr marL="0" indent="0" algn="r">
              <a:buNone/>
            </a:pPr>
            <a:endParaRPr lang="en-US" sz="5000" b="1" dirty="0">
              <a:latin typeface="Arial Black" panose="020B0604020202020204" pitchFamily="34" charset="0"/>
              <a:cs typeface="Arial Black" panose="020B0604020202020204" pitchFamily="34" charset="0"/>
            </a:endParaRPr>
          </a:p>
        </p:txBody>
      </p:sp>
      <p:sp>
        <p:nvSpPr>
          <p:cNvPr id="2" name="Rectangle 1">
            <a:extLst>
              <a:ext uri="{FF2B5EF4-FFF2-40B4-BE49-F238E27FC236}">
                <a16:creationId xmlns:a16="http://schemas.microsoft.com/office/drawing/2014/main" id="{29631EB8-2F25-CEFF-568F-598DE1B5D5FB}"/>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8F86C63C-1710-9CDE-D2F4-5A33E531D57B}"/>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980618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B03714-C452-1CCC-5029-A8007EBCF4FF}"/>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ABFACA00-DFA2-530E-AD65-218DF19FAAFC}"/>
              </a:ext>
            </a:extLst>
          </p:cNvPr>
          <p:cNvPicPr>
            <a:picLocks noChangeAspect="1"/>
          </p:cNvPicPr>
          <p:nvPr/>
        </p:nvPicPr>
        <p:blipFill>
          <a:blip r:embed="rId3"/>
          <a:srcRect t="9471" b="9471"/>
          <a:stretch/>
        </p:blipFill>
        <p:spPr>
          <a:xfrm>
            <a:off x="0" y="0"/>
            <a:ext cx="12192000" cy="5535385"/>
          </a:xfrm>
          <a:prstGeom prst="rect">
            <a:avLst/>
          </a:prstGeom>
        </p:spPr>
      </p:pic>
      <p:sp>
        <p:nvSpPr>
          <p:cNvPr id="2" name="Rectangle 1">
            <a:extLst>
              <a:ext uri="{FF2B5EF4-FFF2-40B4-BE49-F238E27FC236}">
                <a16:creationId xmlns:a16="http://schemas.microsoft.com/office/drawing/2014/main" id="{6FA15B41-2FF9-65EF-42EC-C37A2A237D24}"/>
              </a:ext>
            </a:extLst>
          </p:cNvPr>
          <p:cNvSpPr/>
          <p:nvPr/>
        </p:nvSpPr>
        <p:spPr>
          <a:xfrm>
            <a:off x="1" y="-125964"/>
            <a:ext cx="12191999" cy="5535385"/>
          </a:xfrm>
          <a:prstGeom prst="rect">
            <a:avLst/>
          </a:prstGeom>
          <a:solidFill>
            <a:srgbClr val="17264F">
              <a:alpha val="78285"/>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1A41EF4-AC11-1528-E8CC-E66FA5362ABF}"/>
              </a:ext>
            </a:extLst>
          </p:cNvPr>
          <p:cNvSpPr txBox="1"/>
          <p:nvPr/>
        </p:nvSpPr>
        <p:spPr>
          <a:xfrm>
            <a:off x="982362" y="1596846"/>
            <a:ext cx="9633251" cy="1933543"/>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lnSpc>
                <a:spcPts val="7000"/>
              </a:lnSpc>
            </a:pPr>
            <a:r>
              <a:rPr lang="en-US" sz="8000" b="1" spc="-150" dirty="0">
                <a:solidFill>
                  <a:schemeClr val="bg1"/>
                </a:solidFill>
                <a:latin typeface="Arial Black" panose="020B0604020202020204" pitchFamily="34" charset="0"/>
                <a:cs typeface="Arial Black" panose="020B0604020202020204" pitchFamily="34" charset="0"/>
              </a:rPr>
              <a:t>UNIQUE CHALLENGES</a:t>
            </a:r>
            <a:endParaRPr lang="en-US" sz="5400" b="1" spc="-150" dirty="0">
              <a:solidFill>
                <a:schemeClr val="bg1"/>
              </a:solidFill>
              <a:latin typeface="Arial Black" panose="020B0604020202020204" pitchFamily="34" charset="0"/>
              <a:cs typeface="Arial Black" panose="020B0604020202020204" pitchFamily="34" charset="0"/>
            </a:endParaRPr>
          </a:p>
        </p:txBody>
      </p:sp>
      <p:sp>
        <p:nvSpPr>
          <p:cNvPr id="6" name="TextBox 5">
            <a:extLst>
              <a:ext uri="{FF2B5EF4-FFF2-40B4-BE49-F238E27FC236}">
                <a16:creationId xmlns:a16="http://schemas.microsoft.com/office/drawing/2014/main" id="{653B66A8-5D68-ABF1-7FFC-E9880B426C4A}"/>
              </a:ext>
            </a:extLst>
          </p:cNvPr>
          <p:cNvSpPr txBox="1"/>
          <p:nvPr/>
        </p:nvSpPr>
        <p:spPr>
          <a:xfrm>
            <a:off x="1279374" y="3556027"/>
            <a:ext cx="9633251" cy="707886"/>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r>
              <a:rPr lang="en-US" sz="4000" b="1" dirty="0">
                <a:solidFill>
                  <a:schemeClr val="accent1"/>
                </a:solidFill>
                <a:latin typeface="Arial" panose="020B0604020202020204" pitchFamily="34" charset="0"/>
                <a:cs typeface="Arial" panose="020B0604020202020204" pitchFamily="34" charset="0"/>
              </a:rPr>
              <a:t>UNIQUE OPPORTUNITIES</a:t>
            </a:r>
          </a:p>
        </p:txBody>
      </p:sp>
      <p:sp>
        <p:nvSpPr>
          <p:cNvPr id="7" name="Rectangle 6">
            <a:extLst>
              <a:ext uri="{FF2B5EF4-FFF2-40B4-BE49-F238E27FC236}">
                <a16:creationId xmlns:a16="http://schemas.microsoft.com/office/drawing/2014/main" id="{D7BEA523-58E8-9CA9-DFB8-542AD514AE26}"/>
              </a:ext>
            </a:extLst>
          </p:cNvPr>
          <p:cNvSpPr/>
          <p:nvPr/>
        </p:nvSpPr>
        <p:spPr>
          <a:xfrm>
            <a:off x="-104931" y="5261154"/>
            <a:ext cx="12316368" cy="1616703"/>
          </a:xfrm>
          <a:prstGeom prst="rect">
            <a:avLst/>
          </a:prstGeom>
          <a:solidFill>
            <a:srgbClr val="17264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041465-A8F3-9C1B-9624-191C018FA781}"/>
              </a:ext>
            </a:extLst>
          </p:cNvPr>
          <p:cNvSpPr/>
          <p:nvPr/>
        </p:nvSpPr>
        <p:spPr>
          <a:xfrm>
            <a:off x="-62184" y="5216973"/>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go, company name&#10;&#10;Description automatically generated">
            <a:extLst>
              <a:ext uri="{FF2B5EF4-FFF2-40B4-BE49-F238E27FC236}">
                <a16:creationId xmlns:a16="http://schemas.microsoft.com/office/drawing/2014/main" id="{2F124275-20E6-1612-1223-7363DBDDC6B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06207" y="5581104"/>
            <a:ext cx="2179583" cy="1089792"/>
          </a:xfrm>
          <a:prstGeom prst="rect">
            <a:avLst/>
          </a:prstGeom>
        </p:spPr>
      </p:pic>
    </p:spTree>
    <p:extLst>
      <p:ext uri="{BB962C8B-B14F-4D97-AF65-F5344CB8AC3E}">
        <p14:creationId xmlns:p14="http://schemas.microsoft.com/office/powerpoint/2010/main" val="41598700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9FBAF-41C8-971B-F794-D71B3180BF95}"/>
              </a:ext>
            </a:extLst>
          </p:cNvPr>
          <p:cNvSpPr>
            <a:spLocks noGrp="1"/>
          </p:cNvSpPr>
          <p:nvPr>
            <p:ph type="title"/>
          </p:nvPr>
        </p:nvSpPr>
        <p:spPr>
          <a:xfrm>
            <a:off x="565621" y="982029"/>
            <a:ext cx="8027394" cy="4138246"/>
          </a:xfrm>
        </p:spPr>
        <p:txBody>
          <a:bodyPr>
            <a:normAutofit fontScale="90000"/>
          </a:bodyPr>
          <a:lstStyle/>
          <a:p>
            <a:r>
              <a:rPr lang="en-US" sz="4800" dirty="0">
                <a:latin typeface="Arial Black" panose="020B0604020202020204" pitchFamily="34" charset="0"/>
                <a:cs typeface="Arial Black" panose="020B0604020202020204" pitchFamily="34" charset="0"/>
              </a:rPr>
              <a:t>“Fair or not, women need to do more financial planning than men. The good news is, it’s never too late or too early to get started.”</a:t>
            </a:r>
          </a:p>
        </p:txBody>
      </p:sp>
      <p:sp>
        <p:nvSpPr>
          <p:cNvPr id="3" name="Text Placeholder 2">
            <a:extLst>
              <a:ext uri="{FF2B5EF4-FFF2-40B4-BE49-F238E27FC236}">
                <a16:creationId xmlns:a16="http://schemas.microsoft.com/office/drawing/2014/main" id="{C399ACF1-DF80-ADEF-533B-F9B46A2FE18A}"/>
              </a:ext>
            </a:extLst>
          </p:cNvPr>
          <p:cNvSpPr>
            <a:spLocks noGrp="1"/>
          </p:cNvSpPr>
          <p:nvPr>
            <p:ph type="body" idx="1"/>
          </p:nvPr>
        </p:nvSpPr>
        <p:spPr>
          <a:xfrm>
            <a:off x="565621" y="4850035"/>
            <a:ext cx="10515600" cy="1500187"/>
          </a:xfrm>
        </p:spPr>
        <p:txBody>
          <a:bodyPr/>
          <a:lstStyle/>
          <a:p>
            <a:pPr algn="r"/>
            <a:endParaRPr lang="en-US" dirty="0"/>
          </a:p>
          <a:p>
            <a:r>
              <a:rPr lang="en-US" dirty="0">
                <a:solidFill>
                  <a:schemeClr val="accent1"/>
                </a:solidFill>
              </a:rPr>
              <a:t>~ David Bach</a:t>
            </a:r>
            <a:r>
              <a:rPr lang="en-US" i="1" dirty="0">
                <a:solidFill>
                  <a:schemeClr val="accent1"/>
                </a:solidFill>
              </a:rPr>
              <a:t>, Smart Women Finish Rich</a:t>
            </a:r>
          </a:p>
        </p:txBody>
      </p:sp>
      <p:pic>
        <p:nvPicPr>
          <p:cNvPr id="4" name="Picture 3" descr="A book cover of a person's book&#10;&#10;Description automatically generated">
            <a:extLst>
              <a:ext uri="{FF2B5EF4-FFF2-40B4-BE49-F238E27FC236}">
                <a16:creationId xmlns:a16="http://schemas.microsoft.com/office/drawing/2014/main" id="{BAACB0F2-A7D2-93E4-F003-2E8835C161E5}"/>
              </a:ext>
            </a:extLst>
          </p:cNvPr>
          <p:cNvPicPr>
            <a:picLocks noChangeAspect="1"/>
          </p:cNvPicPr>
          <p:nvPr/>
        </p:nvPicPr>
        <p:blipFill>
          <a:blip r:embed="rId3"/>
          <a:stretch>
            <a:fillRect/>
          </a:stretch>
        </p:blipFill>
        <p:spPr>
          <a:xfrm rot="759045">
            <a:off x="8969251" y="902684"/>
            <a:ext cx="2445771" cy="3706941"/>
          </a:xfrm>
          <a:prstGeom prst="rect">
            <a:avLst/>
          </a:prstGeom>
        </p:spPr>
      </p:pic>
    </p:spTree>
    <p:extLst>
      <p:ext uri="{BB962C8B-B14F-4D97-AF65-F5344CB8AC3E}">
        <p14:creationId xmlns:p14="http://schemas.microsoft.com/office/powerpoint/2010/main" val="353572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6AA282B-9A38-6DEF-F41C-6BF6A381951A}"/>
              </a:ext>
            </a:extLst>
          </p:cNvPr>
          <p:cNvPicPr>
            <a:picLocks noChangeAspect="1"/>
          </p:cNvPicPr>
          <p:nvPr/>
        </p:nvPicPr>
        <p:blipFill rotWithShape="1">
          <a:blip r:embed="rId3"/>
          <a:srcRect l="10712" t="35144" r="12481" b="-1"/>
          <a:stretch/>
        </p:blipFill>
        <p:spPr>
          <a:xfrm>
            <a:off x="0" y="0"/>
            <a:ext cx="12192000" cy="6858000"/>
          </a:xfrm>
          <a:prstGeom prst="rect">
            <a:avLst/>
          </a:prstGeom>
        </p:spPr>
      </p:pic>
    </p:spTree>
    <p:extLst>
      <p:ext uri="{BB962C8B-B14F-4D97-AF65-F5344CB8AC3E}">
        <p14:creationId xmlns:p14="http://schemas.microsoft.com/office/powerpoint/2010/main" val="2355837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E2306-6323-0D7C-B4E4-EBE42D9834E6}"/>
              </a:ext>
            </a:extLst>
          </p:cNvPr>
          <p:cNvSpPr>
            <a:spLocks noGrp="1"/>
          </p:cNvSpPr>
          <p:nvPr>
            <p:ph type="title"/>
          </p:nvPr>
        </p:nvSpPr>
        <p:spPr>
          <a:xfrm>
            <a:off x="706379" y="365125"/>
            <a:ext cx="10515600" cy="1325563"/>
          </a:xfrm>
        </p:spPr>
        <p:txBody>
          <a:bodyPr>
            <a:normAutofit/>
          </a:bodyPr>
          <a:lstStyle/>
          <a:p>
            <a:r>
              <a:rPr lang="en-US" sz="5000" dirty="0">
                <a:latin typeface="Arial Black" panose="020B0604020202020204" pitchFamily="34" charset="0"/>
                <a:cs typeface="Arial Black" panose="020B0604020202020204" pitchFamily="34" charset="0"/>
              </a:rPr>
              <a:t>STEP 1:</a:t>
            </a:r>
          </a:p>
        </p:txBody>
      </p:sp>
      <p:sp>
        <p:nvSpPr>
          <p:cNvPr id="3" name="Content Placeholder 2">
            <a:extLst>
              <a:ext uri="{FF2B5EF4-FFF2-40B4-BE49-F238E27FC236}">
                <a16:creationId xmlns:a16="http://schemas.microsoft.com/office/drawing/2014/main" id="{00D54EE7-BF99-435B-24EA-F5799C8AD313}"/>
              </a:ext>
            </a:extLst>
          </p:cNvPr>
          <p:cNvSpPr>
            <a:spLocks noGrp="1"/>
          </p:cNvSpPr>
          <p:nvPr>
            <p:ph idx="1"/>
          </p:nvPr>
        </p:nvSpPr>
        <p:spPr>
          <a:xfrm>
            <a:off x="706379" y="1977939"/>
            <a:ext cx="5005090" cy="3829303"/>
          </a:xfrm>
        </p:spPr>
        <p:txBody>
          <a:bodyPr>
            <a:normAutofit/>
          </a:bodyPr>
          <a:lstStyle/>
          <a:p>
            <a:pPr marL="0" indent="0" algn="ctr">
              <a:buNone/>
            </a:pPr>
            <a:endParaRPr lang="en-US" sz="6000" dirty="0">
              <a:solidFill>
                <a:srgbClr val="E2B034"/>
              </a:solidFill>
            </a:endParaRPr>
          </a:p>
          <a:p>
            <a:pPr marL="0" indent="0">
              <a:buNone/>
            </a:pPr>
            <a:r>
              <a:rPr lang="en-US" sz="4300" b="1" dirty="0">
                <a:solidFill>
                  <a:schemeClr val="accent1"/>
                </a:solidFill>
                <a:latin typeface="Arial Black" panose="020B0604020202020204" pitchFamily="34" charset="0"/>
                <a:cs typeface="Arial Black" panose="020B0604020202020204" pitchFamily="34" charset="0"/>
              </a:rPr>
              <a:t>FIGURE OUT WHERE YOU STAND FINANCIALLY</a:t>
            </a:r>
          </a:p>
        </p:txBody>
      </p:sp>
      <p:pic>
        <p:nvPicPr>
          <p:cNvPr id="9" name="Picture 8">
            <a:extLst>
              <a:ext uri="{FF2B5EF4-FFF2-40B4-BE49-F238E27FC236}">
                <a16:creationId xmlns:a16="http://schemas.microsoft.com/office/drawing/2014/main" id="{BA6470F8-A12A-6687-3A20-0A6752D56D6B}"/>
              </a:ext>
            </a:extLst>
          </p:cNvPr>
          <p:cNvPicPr>
            <a:picLocks noChangeAspect="1"/>
          </p:cNvPicPr>
          <p:nvPr/>
        </p:nvPicPr>
        <p:blipFill rotWithShape="1">
          <a:blip r:embed="rId3">
            <a:extLst>
              <a:ext uri="{BEBA8EAE-BF5A-486C-A8C5-ECC9F3942E4B}">
                <a14:imgProps xmlns:a14="http://schemas.microsoft.com/office/drawing/2010/main">
                  <a14:imgLayer r:embed="rId4">
                    <a14:imgEffect>
                      <a14:saturation sat="0"/>
                    </a14:imgEffect>
                  </a14:imgLayer>
                </a14:imgProps>
              </a:ext>
            </a:extLst>
          </a:blip>
          <a:srcRect l="1398" t="14740" r="42118"/>
          <a:stretch/>
        </p:blipFill>
        <p:spPr>
          <a:xfrm flipH="1">
            <a:off x="6646986" y="-1"/>
            <a:ext cx="6584139" cy="6867557"/>
          </a:xfrm>
          <a:prstGeom prst="rect">
            <a:avLst/>
          </a:prstGeom>
        </p:spPr>
      </p:pic>
      <p:pic>
        <p:nvPicPr>
          <p:cNvPr id="5" name="Picture 4" descr="A person holding a map&#10;&#10;Description automatically generated">
            <a:extLst>
              <a:ext uri="{FF2B5EF4-FFF2-40B4-BE49-F238E27FC236}">
                <a16:creationId xmlns:a16="http://schemas.microsoft.com/office/drawing/2014/main" id="{B592C2B6-6E3C-CB25-EF8F-643F33A6471A}"/>
              </a:ext>
            </a:extLst>
          </p:cNvPr>
          <p:cNvPicPr>
            <a:picLocks noChangeAspect="1"/>
          </p:cNvPicPr>
          <p:nvPr/>
        </p:nvPicPr>
        <p:blipFill rotWithShape="1">
          <a:blip r:embed="rId5">
            <a:extLst>
              <a:ext uri="{BEBA8EAE-BF5A-486C-A8C5-ECC9F3942E4B}">
                <a14:imgProps xmlns:a14="http://schemas.microsoft.com/office/drawing/2010/main">
                  <a14:imgLayer r:embed="rId6">
                    <a14:imgEffect>
                      <a14:saturation sat="0"/>
                    </a14:imgEffect>
                  </a14:imgLayer>
                </a14:imgProps>
              </a:ext>
            </a:extLst>
          </a:blip>
          <a:srcRect l="46405" t="21527" r="4820" b="1999"/>
          <a:stretch/>
        </p:blipFill>
        <p:spPr>
          <a:xfrm>
            <a:off x="6646986" y="-3"/>
            <a:ext cx="6570249" cy="6867557"/>
          </a:xfrm>
          <a:prstGeom prst="rect">
            <a:avLst/>
          </a:prstGeom>
        </p:spPr>
      </p:pic>
      <p:sp>
        <p:nvSpPr>
          <p:cNvPr id="6" name="Rectangle 5">
            <a:extLst>
              <a:ext uri="{FF2B5EF4-FFF2-40B4-BE49-F238E27FC236}">
                <a16:creationId xmlns:a16="http://schemas.microsoft.com/office/drawing/2014/main" id="{EEFE551D-31E3-9DB9-B186-0379DC028C59}"/>
              </a:ext>
            </a:extLst>
          </p:cNvPr>
          <p:cNvSpPr/>
          <p:nvPr/>
        </p:nvSpPr>
        <p:spPr>
          <a:xfrm rot="5400000">
            <a:off x="3134760" y="3345776"/>
            <a:ext cx="6857998" cy="166453"/>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4A77E0"/>
              </a:solidFill>
            </a:endParaRPr>
          </a:p>
        </p:txBody>
      </p:sp>
    </p:spTree>
    <p:extLst>
      <p:ext uri="{BB962C8B-B14F-4D97-AF65-F5344CB8AC3E}">
        <p14:creationId xmlns:p14="http://schemas.microsoft.com/office/powerpoint/2010/main" val="28130386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9E90E6-F8B9-7B54-BAA2-9BD858F12746}"/>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7B78EB06-43FB-BE2B-09D0-E29C25E2781B}"/>
              </a:ext>
            </a:extLst>
          </p:cNvPr>
          <p:cNvSpPr/>
          <p:nvPr/>
        </p:nvSpPr>
        <p:spPr>
          <a:xfrm>
            <a:off x="0"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 drawer full of different colored objects&#10;&#10;Description automatically generated">
            <a:extLst>
              <a:ext uri="{FF2B5EF4-FFF2-40B4-BE49-F238E27FC236}">
                <a16:creationId xmlns:a16="http://schemas.microsoft.com/office/drawing/2014/main" id="{D294C272-515D-FDAC-1593-DC521EE513D9}"/>
              </a:ext>
            </a:extLst>
          </p:cNvPr>
          <p:cNvPicPr>
            <a:picLocks noChangeAspect="1"/>
          </p:cNvPicPr>
          <p:nvPr/>
        </p:nvPicPr>
        <p:blipFill rotWithShape="1">
          <a:blip r:embed="rId3"/>
          <a:srcRect t="15625"/>
          <a:stretch/>
        </p:blipFill>
        <p:spPr>
          <a:xfrm>
            <a:off x="0" y="0"/>
            <a:ext cx="12192000" cy="6858000"/>
          </a:xfrm>
          <a:prstGeom prst="rect">
            <a:avLst/>
          </a:prstGeom>
        </p:spPr>
      </p:pic>
    </p:spTree>
    <p:extLst>
      <p:ext uri="{BB962C8B-B14F-4D97-AF65-F5344CB8AC3E}">
        <p14:creationId xmlns:p14="http://schemas.microsoft.com/office/powerpoint/2010/main" val="36912274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1500" fill="hold"/>
                                        <p:tgtEl>
                                          <p:spTgt spid="14"/>
                                        </p:tgtEl>
                                        <p:attrNameLst>
                                          <p:attrName>ppt_x</p:attrName>
                                        </p:attrNameLst>
                                      </p:cBhvr>
                                      <p:tavLst>
                                        <p:tav tm="0">
                                          <p:val>
                                            <p:strVal val="#ppt_x"/>
                                          </p:val>
                                        </p:tav>
                                        <p:tav tm="100000">
                                          <p:val>
                                            <p:strVal val="#ppt_x"/>
                                          </p:val>
                                        </p:tav>
                                      </p:tavLst>
                                    </p:anim>
                                    <p:anim calcmode="lin" valueType="num">
                                      <p:cBhvr additive="base">
                                        <p:cTn id="8" dur="1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564;p48" descr="Picture 4">
            <a:extLst>
              <a:ext uri="{FF2B5EF4-FFF2-40B4-BE49-F238E27FC236}">
                <a16:creationId xmlns:a16="http://schemas.microsoft.com/office/drawing/2014/main" id="{97291420-A7C7-9C01-A6A2-352BCE3744E0}"/>
              </a:ext>
            </a:extLst>
          </p:cNvPr>
          <p:cNvPicPr preferRelativeResize="0"/>
          <p:nvPr/>
        </p:nvPicPr>
        <p:blipFill rotWithShape="1">
          <a:blip r:embed="rId3">
            <a:alphaModFix/>
          </a:blip>
          <a:srcRect t="3940"/>
          <a:stretch/>
        </p:blipFill>
        <p:spPr>
          <a:xfrm>
            <a:off x="2263775" y="55188"/>
            <a:ext cx="7664450" cy="6747623"/>
          </a:xfrm>
          <a:prstGeom prst="rect">
            <a:avLst/>
          </a:prstGeom>
          <a:noFill/>
          <a:ln>
            <a:noFill/>
          </a:ln>
        </p:spPr>
      </p:pic>
    </p:spTree>
    <p:extLst>
      <p:ext uri="{BB962C8B-B14F-4D97-AF65-F5344CB8AC3E}">
        <p14:creationId xmlns:p14="http://schemas.microsoft.com/office/powerpoint/2010/main" val="7496231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569;p49" descr="Picture 3">
            <a:extLst>
              <a:ext uri="{FF2B5EF4-FFF2-40B4-BE49-F238E27FC236}">
                <a16:creationId xmlns:a16="http://schemas.microsoft.com/office/drawing/2014/main" id="{95A62D04-DE79-DC5E-417F-7AB0DB51C79D}"/>
              </a:ext>
            </a:extLst>
          </p:cNvPr>
          <p:cNvPicPr preferRelativeResize="0"/>
          <p:nvPr/>
        </p:nvPicPr>
        <p:blipFill rotWithShape="1">
          <a:blip r:embed="rId3">
            <a:alphaModFix/>
          </a:blip>
          <a:srcRect/>
          <a:stretch/>
        </p:blipFill>
        <p:spPr>
          <a:xfrm>
            <a:off x="2475299" y="114273"/>
            <a:ext cx="7241401" cy="6629453"/>
          </a:xfrm>
          <a:prstGeom prst="rect">
            <a:avLst/>
          </a:prstGeom>
          <a:noFill/>
          <a:ln>
            <a:noFill/>
          </a:ln>
        </p:spPr>
      </p:pic>
    </p:spTree>
    <p:extLst>
      <p:ext uri="{BB962C8B-B14F-4D97-AF65-F5344CB8AC3E}">
        <p14:creationId xmlns:p14="http://schemas.microsoft.com/office/powerpoint/2010/main" val="111480069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574;p50" descr="Picture 3">
            <a:extLst>
              <a:ext uri="{FF2B5EF4-FFF2-40B4-BE49-F238E27FC236}">
                <a16:creationId xmlns:a16="http://schemas.microsoft.com/office/drawing/2014/main" id="{D3090175-1486-F403-DF4D-A1011B54BE66}"/>
              </a:ext>
            </a:extLst>
          </p:cNvPr>
          <p:cNvPicPr preferRelativeResize="0"/>
          <p:nvPr/>
        </p:nvPicPr>
        <p:blipFill rotWithShape="1">
          <a:blip r:embed="rId3">
            <a:alphaModFix/>
          </a:blip>
          <a:srcRect/>
          <a:stretch/>
        </p:blipFill>
        <p:spPr>
          <a:xfrm>
            <a:off x="1727473" y="159417"/>
            <a:ext cx="8737054" cy="6539165"/>
          </a:xfrm>
          <a:prstGeom prst="rect">
            <a:avLst/>
          </a:prstGeom>
          <a:noFill/>
          <a:ln>
            <a:noFill/>
          </a:ln>
        </p:spPr>
      </p:pic>
    </p:spTree>
    <p:extLst>
      <p:ext uri="{BB962C8B-B14F-4D97-AF65-F5344CB8AC3E}">
        <p14:creationId xmlns:p14="http://schemas.microsoft.com/office/powerpoint/2010/main" val="145419878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2404248-F081-0833-0B68-81FE2D7A3AFE}"/>
              </a:ext>
            </a:extLst>
          </p:cNvPr>
          <p:cNvPicPr>
            <a:picLocks noChangeAspect="1"/>
          </p:cNvPicPr>
          <p:nvPr/>
        </p:nvPicPr>
        <p:blipFill rotWithShape="1">
          <a:blip r:embed="rId3">
            <a:extLst>
              <a:ext uri="{BEBA8EAE-BF5A-486C-A8C5-ECC9F3942E4B}">
                <a14:imgProps xmlns:a14="http://schemas.microsoft.com/office/drawing/2010/main">
                  <a14:imgLayer r:embed="rId4">
                    <a14:imgEffect>
                      <a14:saturation sat="0"/>
                    </a14:imgEffect>
                  </a14:imgLayer>
                </a14:imgProps>
              </a:ext>
            </a:extLst>
          </a:blip>
          <a:srcRect l="1398" t="14740" r="42118"/>
          <a:stretch/>
        </p:blipFill>
        <p:spPr>
          <a:xfrm flipH="1">
            <a:off x="6646986" y="-1"/>
            <a:ext cx="6584139" cy="6867557"/>
          </a:xfrm>
          <a:prstGeom prst="rect">
            <a:avLst/>
          </a:prstGeom>
        </p:spPr>
      </p:pic>
      <p:pic>
        <p:nvPicPr>
          <p:cNvPr id="10" name="Picture 9" descr="A person holding a map&#10;&#10;Description automatically generated">
            <a:extLst>
              <a:ext uri="{FF2B5EF4-FFF2-40B4-BE49-F238E27FC236}">
                <a16:creationId xmlns:a16="http://schemas.microsoft.com/office/drawing/2014/main" id="{0677AFEB-7C61-CDC2-994E-DB46E6740592}"/>
              </a:ext>
            </a:extLst>
          </p:cNvPr>
          <p:cNvPicPr>
            <a:picLocks noChangeAspect="1"/>
          </p:cNvPicPr>
          <p:nvPr/>
        </p:nvPicPr>
        <p:blipFill rotWithShape="1">
          <a:blip r:embed="rId5">
            <a:extLst>
              <a:ext uri="{BEBA8EAE-BF5A-486C-A8C5-ECC9F3942E4B}">
                <a14:imgProps xmlns:a14="http://schemas.microsoft.com/office/drawing/2010/main">
                  <a14:imgLayer r:embed="rId6">
                    <a14:imgEffect>
                      <a14:saturation sat="0"/>
                    </a14:imgEffect>
                  </a14:imgLayer>
                </a14:imgProps>
              </a:ext>
            </a:extLst>
          </a:blip>
          <a:srcRect l="46405" t="21527" r="4820" b="1999"/>
          <a:stretch/>
        </p:blipFill>
        <p:spPr>
          <a:xfrm>
            <a:off x="6646986" y="-3"/>
            <a:ext cx="6570249" cy="6867557"/>
          </a:xfrm>
          <a:prstGeom prst="rect">
            <a:avLst/>
          </a:prstGeom>
        </p:spPr>
      </p:pic>
      <p:sp>
        <p:nvSpPr>
          <p:cNvPr id="4" name="Rectangle 3">
            <a:extLst>
              <a:ext uri="{FF2B5EF4-FFF2-40B4-BE49-F238E27FC236}">
                <a16:creationId xmlns:a16="http://schemas.microsoft.com/office/drawing/2014/main" id="{C29DE289-689A-DFCA-7D9B-1B37B7736680}"/>
              </a:ext>
            </a:extLst>
          </p:cNvPr>
          <p:cNvSpPr/>
          <p:nvPr/>
        </p:nvSpPr>
        <p:spPr>
          <a:xfrm rot="5400000">
            <a:off x="3134760" y="3345776"/>
            <a:ext cx="6857998" cy="166453"/>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42276920-C7A0-45DA-98C6-BD8E913DB4D0}"/>
              </a:ext>
            </a:extLst>
          </p:cNvPr>
          <p:cNvSpPr txBox="1">
            <a:spLocks/>
          </p:cNvSpPr>
          <p:nvPr/>
        </p:nvSpPr>
        <p:spPr>
          <a:xfrm>
            <a:off x="706379"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r>
              <a:rPr lang="en-US" sz="5000" dirty="0">
                <a:latin typeface="Arial Black" panose="020B0604020202020204" pitchFamily="34" charset="0"/>
                <a:cs typeface="Arial Black" panose="020B0604020202020204" pitchFamily="34" charset="0"/>
              </a:rPr>
              <a:t>STEP 2:</a:t>
            </a:r>
          </a:p>
        </p:txBody>
      </p:sp>
      <p:sp>
        <p:nvSpPr>
          <p:cNvPr id="13" name="Content Placeholder 2">
            <a:extLst>
              <a:ext uri="{FF2B5EF4-FFF2-40B4-BE49-F238E27FC236}">
                <a16:creationId xmlns:a16="http://schemas.microsoft.com/office/drawing/2014/main" id="{A0B9DE0E-C37E-9006-5147-A5CAC5C71D26}"/>
              </a:ext>
            </a:extLst>
          </p:cNvPr>
          <p:cNvSpPr txBox="1">
            <a:spLocks/>
          </p:cNvSpPr>
          <p:nvPr/>
        </p:nvSpPr>
        <p:spPr>
          <a:xfrm>
            <a:off x="706379" y="1977939"/>
            <a:ext cx="5005090" cy="382930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rgbClr val="DFC589"/>
              </a:buClr>
              <a:buFont typeface="Arial" panose="020B0604020202020204" pitchFamily="34" charset="0"/>
              <a:buChar char="•"/>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FC589"/>
              </a:buClr>
              <a:buFont typeface="Arial" panose="020B0604020202020204" pitchFamily="34" charset="0"/>
              <a:buChar char="•"/>
              <a:defRPr sz="2400" kern="1200">
                <a:solidFill>
                  <a:schemeClr val="bg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FC589"/>
              </a:buClr>
              <a:buFont typeface="Arial" panose="020B0604020202020204" pitchFamily="34" charset="0"/>
              <a:buChar char="•"/>
              <a:defRPr sz="2000" kern="1200">
                <a:solidFill>
                  <a:schemeClr val="bg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FC589"/>
              </a:buClr>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FC589"/>
              </a:buClr>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endParaRPr lang="en-US" sz="6000" dirty="0">
              <a:solidFill>
                <a:srgbClr val="E2B034"/>
              </a:solidFill>
            </a:endParaRPr>
          </a:p>
          <a:p>
            <a:pPr marL="0" indent="0">
              <a:buFont typeface="Arial" panose="020B0604020202020204" pitchFamily="34" charset="0"/>
              <a:buNone/>
            </a:pPr>
            <a:r>
              <a:rPr lang="en-US" sz="4300" b="1" dirty="0">
                <a:solidFill>
                  <a:schemeClr val="accent1"/>
                </a:solidFill>
                <a:latin typeface="Arial Black" panose="020B0604020202020204" pitchFamily="34" charset="0"/>
                <a:cs typeface="Arial Black" panose="020B0604020202020204" pitchFamily="34" charset="0"/>
              </a:rPr>
              <a:t>BUILD YOUR INCOME PLAN</a:t>
            </a:r>
          </a:p>
        </p:txBody>
      </p:sp>
    </p:spTree>
    <p:extLst>
      <p:ext uri="{BB962C8B-B14F-4D97-AF65-F5344CB8AC3E}">
        <p14:creationId xmlns:p14="http://schemas.microsoft.com/office/powerpoint/2010/main" val="662826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C94FC-D2DE-4E48-21D2-63F224CD979C}"/>
              </a:ext>
            </a:extLst>
          </p:cNvPr>
          <p:cNvSpPr>
            <a:spLocks noGrp="1"/>
          </p:cNvSpPr>
          <p:nvPr>
            <p:ph type="title"/>
          </p:nvPr>
        </p:nvSpPr>
        <p:spPr>
          <a:xfrm>
            <a:off x="379938" y="1827697"/>
            <a:ext cx="11518985" cy="2120167"/>
          </a:xfrm>
        </p:spPr>
        <p:txBody>
          <a:bodyPr>
            <a:normAutofit/>
          </a:bodyPr>
          <a:lstStyle/>
          <a:p>
            <a:pPr algn="ctr"/>
            <a:r>
              <a:rPr lang="en-US" sz="5000" dirty="0">
                <a:latin typeface="Arial Black" panose="020B0604020202020204" pitchFamily="34" charset="0"/>
                <a:cs typeface="Arial Black" panose="020B0604020202020204" pitchFamily="34" charset="0"/>
              </a:rPr>
              <a:t>RETIREMENT IS </a:t>
            </a:r>
            <a:r>
              <a:rPr lang="en-US" sz="5000" dirty="0">
                <a:solidFill>
                  <a:schemeClr val="accent1"/>
                </a:solidFill>
                <a:latin typeface="Arial Black" panose="020B0604020202020204" pitchFamily="34" charset="0"/>
                <a:cs typeface="Arial Black" panose="020B0604020202020204" pitchFamily="34" charset="0"/>
              </a:rPr>
              <a:t>NOT</a:t>
            </a:r>
            <a:r>
              <a:rPr lang="en-US" sz="5000" dirty="0">
                <a:latin typeface="Arial Black" panose="020B0604020202020204" pitchFamily="34" charset="0"/>
                <a:cs typeface="Arial Black" panose="020B0604020202020204" pitchFamily="34" charset="0"/>
              </a:rPr>
              <a:t> ABOUT </a:t>
            </a:r>
            <a:br>
              <a:rPr lang="en-US" sz="5000" dirty="0">
                <a:latin typeface="Arial Black" panose="020B0604020202020204" pitchFamily="34" charset="0"/>
                <a:cs typeface="Arial Black" panose="020B0604020202020204" pitchFamily="34" charset="0"/>
              </a:rPr>
            </a:br>
            <a:r>
              <a:rPr lang="en-US" sz="5000" dirty="0">
                <a:latin typeface="Arial Black" panose="020B0604020202020204" pitchFamily="34" charset="0"/>
                <a:cs typeface="Arial Black" panose="020B0604020202020204" pitchFamily="34" charset="0"/>
              </a:rPr>
              <a:t>NET WORTH</a:t>
            </a:r>
            <a:endParaRPr lang="en-US" sz="5000" dirty="0">
              <a:solidFill>
                <a:srgbClr val="DFC589"/>
              </a:solidFill>
              <a:latin typeface="Arial Black" panose="020B0604020202020204" pitchFamily="34" charset="0"/>
              <a:cs typeface="Arial Black" panose="020B0604020202020204" pitchFamily="34" charset="0"/>
            </a:endParaRPr>
          </a:p>
        </p:txBody>
      </p:sp>
      <p:sp>
        <p:nvSpPr>
          <p:cNvPr id="11" name="TextBox 1">
            <a:extLst>
              <a:ext uri="{FF2B5EF4-FFF2-40B4-BE49-F238E27FC236}">
                <a16:creationId xmlns:a16="http://schemas.microsoft.com/office/drawing/2014/main" id="{F41DDEA0-0541-D57E-EB6C-3FA7448C6C74}"/>
              </a:ext>
            </a:extLst>
          </p:cNvPr>
          <p:cNvSpPr txBox="1"/>
          <p:nvPr/>
        </p:nvSpPr>
        <p:spPr>
          <a:xfrm>
            <a:off x="1905315" y="4165383"/>
            <a:ext cx="8762014" cy="619016"/>
          </a:xfrm>
          <a:prstGeom prst="rect">
            <a:avLst/>
          </a:prstGeom>
          <a:noFill/>
        </p:spPr>
        <p:txBody>
          <a:bodyPr wrap="none" lIns="0" tIns="0" rIns="0" rtlCol="0">
            <a:spAutoFit/>
          </a:bodyPr>
          <a:lstStyle/>
          <a:p>
            <a:pPr algn="ctr">
              <a:lnSpc>
                <a:spcPts val="4219"/>
              </a:lnSpc>
            </a:pPr>
            <a:r>
              <a:rPr lang="en-US" altLang="zh-CN" sz="5000" b="1" dirty="0">
                <a:solidFill>
                  <a:schemeClr val="bg1"/>
                </a:solidFill>
                <a:latin typeface="Arial Black" panose="020B0604020202020204" pitchFamily="34" charset="0"/>
                <a:cs typeface="Arial Black" panose="020B0604020202020204" pitchFamily="34" charset="0"/>
              </a:rPr>
              <a:t>IT’S ALL ABOUT </a:t>
            </a:r>
            <a:r>
              <a:rPr lang="en-US" altLang="zh-CN" sz="5000" b="1" dirty="0">
                <a:solidFill>
                  <a:schemeClr val="accent1"/>
                </a:solidFill>
                <a:latin typeface="Arial Black" panose="020B0604020202020204" pitchFamily="34" charset="0"/>
                <a:cs typeface="Arial Black" panose="020B0604020202020204" pitchFamily="34" charset="0"/>
              </a:rPr>
              <a:t>INCOME</a:t>
            </a:r>
          </a:p>
        </p:txBody>
      </p:sp>
      <p:sp>
        <p:nvSpPr>
          <p:cNvPr id="4" name="Rectangle 3">
            <a:extLst>
              <a:ext uri="{FF2B5EF4-FFF2-40B4-BE49-F238E27FC236}">
                <a16:creationId xmlns:a16="http://schemas.microsoft.com/office/drawing/2014/main" id="{8E384700-453C-EFCE-AFDE-C8FED9C09DDC}"/>
              </a:ext>
            </a:extLst>
          </p:cNvPr>
          <p:cNvSpPr/>
          <p:nvPr/>
        </p:nvSpPr>
        <p:spPr>
          <a:xfrm>
            <a:off x="1596498" y="566088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83428A1-195E-C0B6-A19E-3EBFD3DFA8ED}"/>
              </a:ext>
            </a:extLst>
          </p:cNvPr>
          <p:cNvSpPr/>
          <p:nvPr/>
        </p:nvSpPr>
        <p:spPr>
          <a:xfrm>
            <a:off x="1596498" y="104105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97496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7D1B2B-F259-3339-4806-B8FF355FF167}"/>
            </a:ext>
          </a:extLst>
        </p:cNvPr>
        <p:cNvGrpSpPr/>
        <p:nvPr/>
      </p:nvGrpSpPr>
      <p:grpSpPr>
        <a:xfrm>
          <a:off x="0" y="0"/>
          <a:ext cx="0" cy="0"/>
          <a:chOff x="0" y="0"/>
          <a:chExt cx="0" cy="0"/>
        </a:xfrm>
      </p:grpSpPr>
      <p:pic>
        <p:nvPicPr>
          <p:cNvPr id="3" name="Picture 2" descr="A mountain covered in snow&#10;&#10;Description automatically generated with low confidence">
            <a:extLst>
              <a:ext uri="{FF2B5EF4-FFF2-40B4-BE49-F238E27FC236}">
                <a16:creationId xmlns:a16="http://schemas.microsoft.com/office/drawing/2014/main" id="{95EB3280-860D-9F96-81FE-987545E75544}"/>
              </a:ext>
            </a:extLst>
          </p:cNvPr>
          <p:cNvPicPr>
            <a:picLocks noChangeAspect="1"/>
          </p:cNvPicPr>
          <p:nvPr/>
        </p:nvPicPr>
        <p:blipFill>
          <a:blip r:embed="rId3"/>
          <a:stretch>
            <a:fillRect/>
          </a:stretch>
        </p:blipFill>
        <p:spPr>
          <a:xfrm>
            <a:off x="0" y="-14241"/>
            <a:ext cx="12192000" cy="6872241"/>
          </a:xfrm>
          <a:prstGeom prst="rect">
            <a:avLst/>
          </a:prstGeom>
        </p:spPr>
      </p:pic>
      <p:sp>
        <p:nvSpPr>
          <p:cNvPr id="6" name="TextBox 5">
            <a:extLst>
              <a:ext uri="{FF2B5EF4-FFF2-40B4-BE49-F238E27FC236}">
                <a16:creationId xmlns:a16="http://schemas.microsoft.com/office/drawing/2014/main" id="{B49807C2-5DC2-9855-22D0-792D441AB2B8}"/>
              </a:ext>
            </a:extLst>
          </p:cNvPr>
          <p:cNvSpPr txBox="1"/>
          <p:nvPr/>
        </p:nvSpPr>
        <p:spPr>
          <a:xfrm>
            <a:off x="2609385" y="211682"/>
            <a:ext cx="6973230" cy="646331"/>
          </a:xfrm>
          <a:prstGeom prst="rect">
            <a:avLst/>
          </a:prstGeom>
          <a:noFill/>
        </p:spPr>
        <p:txBody>
          <a:bodyPr wrap="square" rtlCol="0">
            <a:spAutoFit/>
          </a:bodyPr>
          <a:lstStyle/>
          <a:p>
            <a:pPr algn="ctr"/>
            <a:r>
              <a:rPr lang="en-US" sz="3600" dirty="0">
                <a:ln w="0"/>
                <a:solidFill>
                  <a:schemeClr val="accent1">
                    <a:lumMod val="50000"/>
                  </a:schemeClr>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Your Financial Life</a:t>
            </a:r>
          </a:p>
        </p:txBody>
      </p:sp>
      <p:sp>
        <p:nvSpPr>
          <p:cNvPr id="7" name="TextBox 6">
            <a:extLst>
              <a:ext uri="{FF2B5EF4-FFF2-40B4-BE49-F238E27FC236}">
                <a16:creationId xmlns:a16="http://schemas.microsoft.com/office/drawing/2014/main" id="{86E51FBA-3800-28EF-E8ED-D401F2250895}"/>
              </a:ext>
            </a:extLst>
          </p:cNvPr>
          <p:cNvSpPr txBox="1"/>
          <p:nvPr/>
        </p:nvSpPr>
        <p:spPr>
          <a:xfrm>
            <a:off x="747132" y="1550019"/>
            <a:ext cx="3334214" cy="523220"/>
          </a:xfrm>
          <a:prstGeom prst="rect">
            <a:avLst/>
          </a:prstGeom>
          <a:solidFill>
            <a:srgbClr val="0070C0"/>
          </a:solidFill>
        </p:spPr>
        <p:style>
          <a:lnRef idx="0">
            <a:schemeClr val="accent1"/>
          </a:lnRef>
          <a:fillRef idx="3">
            <a:schemeClr val="accent1"/>
          </a:fillRef>
          <a:effectRef idx="3">
            <a:schemeClr val="accent1"/>
          </a:effectRef>
          <a:fontRef idx="minor">
            <a:schemeClr val="lt1"/>
          </a:fontRef>
        </p:style>
        <p:txBody>
          <a:bodyPr wrap="square" rtlCol="0">
            <a:spAutoFit/>
          </a:bodyPr>
          <a:lstStyle/>
          <a:p>
            <a:pPr algn="ctr"/>
            <a:r>
              <a:rPr lang="en-US" sz="2800" dirty="0">
                <a:latin typeface="Arial" panose="020B0604020202020204" pitchFamily="34" charset="0"/>
                <a:cs typeface="Arial" panose="020B0604020202020204" pitchFamily="34" charset="0"/>
              </a:rPr>
              <a:t>ACCUMULATION</a:t>
            </a:r>
          </a:p>
        </p:txBody>
      </p:sp>
      <p:sp>
        <p:nvSpPr>
          <p:cNvPr id="10" name="TextBox 9">
            <a:extLst>
              <a:ext uri="{FF2B5EF4-FFF2-40B4-BE49-F238E27FC236}">
                <a16:creationId xmlns:a16="http://schemas.microsoft.com/office/drawing/2014/main" id="{05CA0167-A82E-EA2D-3266-695D7C3E660A}"/>
              </a:ext>
            </a:extLst>
          </p:cNvPr>
          <p:cNvSpPr txBox="1"/>
          <p:nvPr/>
        </p:nvSpPr>
        <p:spPr>
          <a:xfrm>
            <a:off x="8110654" y="1550019"/>
            <a:ext cx="3334214" cy="523220"/>
          </a:xfrm>
          <a:prstGeom prst="rect">
            <a:avLst/>
          </a:prstGeom>
          <a:solidFill>
            <a:srgbClr val="0070C0"/>
          </a:solidFill>
        </p:spPr>
        <p:style>
          <a:lnRef idx="0">
            <a:schemeClr val="accent1"/>
          </a:lnRef>
          <a:fillRef idx="3">
            <a:schemeClr val="accent1"/>
          </a:fillRef>
          <a:effectRef idx="3">
            <a:schemeClr val="accent1"/>
          </a:effectRef>
          <a:fontRef idx="minor">
            <a:schemeClr val="lt1"/>
          </a:fontRef>
        </p:style>
        <p:txBody>
          <a:bodyPr wrap="square" rtlCol="0">
            <a:spAutoFit/>
          </a:bodyPr>
          <a:lstStyle/>
          <a:p>
            <a:pPr algn="ctr"/>
            <a:r>
              <a:rPr lang="en-US" sz="2800" dirty="0">
                <a:latin typeface="Arial" panose="020B0604020202020204" pitchFamily="34" charset="0"/>
                <a:cs typeface="Arial" panose="020B0604020202020204" pitchFamily="34" charset="0"/>
              </a:rPr>
              <a:t>DISTRIBUTION</a:t>
            </a:r>
          </a:p>
        </p:txBody>
      </p:sp>
      <p:sp>
        <p:nvSpPr>
          <p:cNvPr id="17" name="TextBox 16">
            <a:extLst>
              <a:ext uri="{FF2B5EF4-FFF2-40B4-BE49-F238E27FC236}">
                <a16:creationId xmlns:a16="http://schemas.microsoft.com/office/drawing/2014/main" id="{B3419C90-B2D7-AFDA-9933-63FFD1098FC5}"/>
              </a:ext>
            </a:extLst>
          </p:cNvPr>
          <p:cNvSpPr txBox="1"/>
          <p:nvPr/>
        </p:nvSpPr>
        <p:spPr>
          <a:xfrm>
            <a:off x="1282390" y="2430966"/>
            <a:ext cx="2263697" cy="379141"/>
          </a:xfrm>
          <a:prstGeom prst="rect">
            <a:avLst/>
          </a:prstGeom>
          <a:solidFill>
            <a:srgbClr val="FF0000"/>
          </a:solidFill>
        </p:spPr>
        <p:txBody>
          <a:bodyPr wrap="square" rtlCol="0">
            <a:spAutoFit/>
          </a:bodyPr>
          <a:lstStyle/>
          <a:p>
            <a:pPr algn="ctr"/>
            <a:r>
              <a:rPr lang="en-US" dirty="0">
                <a:solidFill>
                  <a:schemeClr val="bg1"/>
                </a:solidFill>
                <a:latin typeface="Calibri" panose="020F0502020204030204" pitchFamily="34" charset="0"/>
                <a:cs typeface="Calibri" panose="020F0502020204030204" pitchFamily="34" charset="0"/>
              </a:rPr>
              <a:t>SAVING ENOUGH</a:t>
            </a:r>
          </a:p>
        </p:txBody>
      </p:sp>
      <p:sp>
        <p:nvSpPr>
          <p:cNvPr id="18" name="TextBox 17">
            <a:extLst>
              <a:ext uri="{FF2B5EF4-FFF2-40B4-BE49-F238E27FC236}">
                <a16:creationId xmlns:a16="http://schemas.microsoft.com/office/drawing/2014/main" id="{7B126E34-6F47-3A82-20E8-56A916DAA8BD}"/>
              </a:ext>
            </a:extLst>
          </p:cNvPr>
          <p:cNvSpPr txBox="1"/>
          <p:nvPr/>
        </p:nvSpPr>
        <p:spPr>
          <a:xfrm>
            <a:off x="8748131" y="2422273"/>
            <a:ext cx="2598233" cy="379141"/>
          </a:xfrm>
          <a:prstGeom prst="rect">
            <a:avLst/>
          </a:prstGeom>
          <a:solidFill>
            <a:srgbClr val="FF0000"/>
          </a:solidFill>
        </p:spPr>
        <p:txBody>
          <a:bodyPr wrap="square" rtlCol="0">
            <a:spAutoFit/>
          </a:bodyPr>
          <a:lstStyle/>
          <a:p>
            <a:pPr algn="ctr"/>
            <a:r>
              <a:rPr lang="en-US" dirty="0">
                <a:solidFill>
                  <a:schemeClr val="bg1"/>
                </a:solidFill>
                <a:latin typeface="Calibri" panose="020F0502020204030204" pitchFamily="34" charset="0"/>
                <a:cs typeface="Calibri" panose="020F0502020204030204" pitchFamily="34" charset="0"/>
              </a:rPr>
              <a:t>MARKET RISK</a:t>
            </a:r>
          </a:p>
        </p:txBody>
      </p:sp>
      <p:sp>
        <p:nvSpPr>
          <p:cNvPr id="19" name="TextBox 18">
            <a:extLst>
              <a:ext uri="{FF2B5EF4-FFF2-40B4-BE49-F238E27FC236}">
                <a16:creationId xmlns:a16="http://schemas.microsoft.com/office/drawing/2014/main" id="{77D640FA-FF41-027B-050D-21E3DB4F0790}"/>
              </a:ext>
            </a:extLst>
          </p:cNvPr>
          <p:cNvSpPr txBox="1"/>
          <p:nvPr/>
        </p:nvSpPr>
        <p:spPr>
          <a:xfrm>
            <a:off x="8748133" y="2874984"/>
            <a:ext cx="2598233" cy="379141"/>
          </a:xfrm>
          <a:prstGeom prst="rect">
            <a:avLst/>
          </a:prstGeom>
          <a:solidFill>
            <a:srgbClr val="FF0000"/>
          </a:solidFill>
        </p:spPr>
        <p:txBody>
          <a:bodyPr wrap="square" rtlCol="0">
            <a:spAutoFit/>
          </a:bodyPr>
          <a:lstStyle/>
          <a:p>
            <a:pPr algn="ctr"/>
            <a:r>
              <a:rPr lang="en-US" dirty="0">
                <a:solidFill>
                  <a:schemeClr val="bg1"/>
                </a:solidFill>
                <a:latin typeface="Calibri" panose="020F0502020204030204" pitchFamily="34" charset="0"/>
                <a:cs typeface="Calibri" panose="020F0502020204030204" pitchFamily="34" charset="0"/>
              </a:rPr>
              <a:t>TAXES</a:t>
            </a:r>
          </a:p>
        </p:txBody>
      </p:sp>
      <p:sp>
        <p:nvSpPr>
          <p:cNvPr id="20" name="TextBox 19">
            <a:extLst>
              <a:ext uri="{FF2B5EF4-FFF2-40B4-BE49-F238E27FC236}">
                <a16:creationId xmlns:a16="http://schemas.microsoft.com/office/drawing/2014/main" id="{D21058C0-3846-3DEF-3120-484A0526770E}"/>
              </a:ext>
            </a:extLst>
          </p:cNvPr>
          <p:cNvSpPr txBox="1"/>
          <p:nvPr/>
        </p:nvSpPr>
        <p:spPr>
          <a:xfrm>
            <a:off x="8748133" y="3327695"/>
            <a:ext cx="2598234" cy="369332"/>
          </a:xfrm>
          <a:prstGeom prst="rect">
            <a:avLst/>
          </a:prstGeom>
          <a:solidFill>
            <a:srgbClr val="FF0000"/>
          </a:solidFill>
        </p:spPr>
        <p:txBody>
          <a:bodyPr wrap="square" rtlCol="0">
            <a:spAutoFit/>
          </a:bodyPr>
          <a:lstStyle/>
          <a:p>
            <a:pPr algn="ctr"/>
            <a:r>
              <a:rPr lang="en-US" dirty="0">
                <a:solidFill>
                  <a:schemeClr val="bg1"/>
                </a:solidFill>
                <a:latin typeface="Calibri" panose="020F0502020204030204" pitchFamily="34" charset="0"/>
                <a:cs typeface="Calibri" panose="020F0502020204030204" pitchFamily="34" charset="0"/>
              </a:rPr>
              <a:t>SEQUENCE OF RETURNS</a:t>
            </a:r>
          </a:p>
        </p:txBody>
      </p:sp>
      <p:sp>
        <p:nvSpPr>
          <p:cNvPr id="21" name="TextBox 20">
            <a:extLst>
              <a:ext uri="{FF2B5EF4-FFF2-40B4-BE49-F238E27FC236}">
                <a16:creationId xmlns:a16="http://schemas.microsoft.com/office/drawing/2014/main" id="{092D74C9-88EE-95CC-1DDD-7D0E22B87AF3}"/>
              </a:ext>
            </a:extLst>
          </p:cNvPr>
          <p:cNvSpPr txBox="1"/>
          <p:nvPr/>
        </p:nvSpPr>
        <p:spPr>
          <a:xfrm>
            <a:off x="8748132" y="3780406"/>
            <a:ext cx="2598234" cy="379141"/>
          </a:xfrm>
          <a:prstGeom prst="rect">
            <a:avLst/>
          </a:prstGeom>
          <a:solidFill>
            <a:srgbClr val="FF0000"/>
          </a:solidFill>
        </p:spPr>
        <p:txBody>
          <a:bodyPr wrap="square" rtlCol="0">
            <a:spAutoFit/>
          </a:bodyPr>
          <a:lstStyle/>
          <a:p>
            <a:pPr algn="ctr"/>
            <a:r>
              <a:rPr lang="en-US" dirty="0">
                <a:solidFill>
                  <a:schemeClr val="bg1"/>
                </a:solidFill>
                <a:latin typeface="Calibri" panose="020F0502020204030204" pitchFamily="34" charset="0"/>
                <a:cs typeface="Calibri" panose="020F0502020204030204" pitchFamily="34" charset="0"/>
              </a:rPr>
              <a:t>SURVIVORSHIP</a:t>
            </a:r>
          </a:p>
        </p:txBody>
      </p:sp>
      <p:sp>
        <p:nvSpPr>
          <p:cNvPr id="22" name="TextBox 21">
            <a:extLst>
              <a:ext uri="{FF2B5EF4-FFF2-40B4-BE49-F238E27FC236}">
                <a16:creationId xmlns:a16="http://schemas.microsoft.com/office/drawing/2014/main" id="{CBE2C150-BA29-FFEF-BAE0-30A94D863B1A}"/>
              </a:ext>
            </a:extLst>
          </p:cNvPr>
          <p:cNvSpPr txBox="1"/>
          <p:nvPr/>
        </p:nvSpPr>
        <p:spPr>
          <a:xfrm>
            <a:off x="8748132" y="4233117"/>
            <a:ext cx="2598234" cy="379141"/>
          </a:xfrm>
          <a:prstGeom prst="rect">
            <a:avLst/>
          </a:prstGeom>
          <a:solidFill>
            <a:srgbClr val="FF0000"/>
          </a:solidFill>
        </p:spPr>
        <p:txBody>
          <a:bodyPr wrap="square" rtlCol="0">
            <a:spAutoFit/>
          </a:bodyPr>
          <a:lstStyle/>
          <a:p>
            <a:pPr algn="ctr"/>
            <a:r>
              <a:rPr lang="en-US" dirty="0">
                <a:solidFill>
                  <a:schemeClr val="bg1"/>
                </a:solidFill>
                <a:latin typeface="Calibri" panose="020F0502020204030204" pitchFamily="34" charset="0"/>
                <a:cs typeface="Calibri" panose="020F0502020204030204" pitchFamily="34" charset="0"/>
              </a:rPr>
              <a:t>LONGEVITY</a:t>
            </a:r>
          </a:p>
        </p:txBody>
      </p:sp>
      <p:sp>
        <p:nvSpPr>
          <p:cNvPr id="24" name="TextBox 23">
            <a:extLst>
              <a:ext uri="{FF2B5EF4-FFF2-40B4-BE49-F238E27FC236}">
                <a16:creationId xmlns:a16="http://schemas.microsoft.com/office/drawing/2014/main" id="{7D147493-BCB0-E079-2281-C25DC6650AB2}"/>
              </a:ext>
            </a:extLst>
          </p:cNvPr>
          <p:cNvSpPr txBox="1"/>
          <p:nvPr/>
        </p:nvSpPr>
        <p:spPr>
          <a:xfrm>
            <a:off x="4484651" y="5224345"/>
            <a:ext cx="3222698" cy="769441"/>
          </a:xfrm>
          <a:prstGeom prst="rect">
            <a:avLst/>
          </a:prstGeom>
          <a:solidFill>
            <a:srgbClr val="0070C0"/>
          </a:solidFill>
        </p:spPr>
        <p:style>
          <a:lnRef idx="0">
            <a:schemeClr val="accent1"/>
          </a:lnRef>
          <a:fillRef idx="3">
            <a:schemeClr val="accent1"/>
          </a:fillRef>
          <a:effectRef idx="3">
            <a:schemeClr val="accent1"/>
          </a:effectRef>
          <a:fontRef idx="minor">
            <a:schemeClr val="lt1"/>
          </a:fontRef>
        </p:style>
        <p:txBody>
          <a:bodyPr wrap="square" rtlCol="0">
            <a:spAutoFit/>
          </a:bodyPr>
          <a:lstStyle/>
          <a:p>
            <a:pPr algn="ctr"/>
            <a:r>
              <a:rPr lang="en-US" sz="4400" dirty="0">
                <a:latin typeface="Arial" panose="020B0604020202020204" pitchFamily="34" charset="0"/>
                <a:cs typeface="Arial" panose="020B0604020202020204" pitchFamily="34" charset="0"/>
              </a:rPr>
              <a:t>R.O.I.</a:t>
            </a:r>
          </a:p>
        </p:txBody>
      </p:sp>
      <p:sp>
        <p:nvSpPr>
          <p:cNvPr id="25" name="Arrow: Left 24">
            <a:extLst>
              <a:ext uri="{FF2B5EF4-FFF2-40B4-BE49-F238E27FC236}">
                <a16:creationId xmlns:a16="http://schemas.microsoft.com/office/drawing/2014/main" id="{3611484C-25D7-57E6-DF73-1DB985894A82}"/>
              </a:ext>
            </a:extLst>
          </p:cNvPr>
          <p:cNvSpPr/>
          <p:nvPr/>
        </p:nvSpPr>
        <p:spPr>
          <a:xfrm>
            <a:off x="3334215" y="5419498"/>
            <a:ext cx="959005" cy="379141"/>
          </a:xfrm>
          <a:prstGeom prst="leftArrow">
            <a:avLst/>
          </a:prstGeom>
          <a:solidFill>
            <a:srgbClr val="0070C0"/>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TextBox 26">
            <a:extLst>
              <a:ext uri="{FF2B5EF4-FFF2-40B4-BE49-F238E27FC236}">
                <a16:creationId xmlns:a16="http://schemas.microsoft.com/office/drawing/2014/main" id="{583B94EB-7F7E-F97E-71E0-D0D18D9A0891}"/>
              </a:ext>
            </a:extLst>
          </p:cNvPr>
          <p:cNvSpPr txBox="1"/>
          <p:nvPr/>
        </p:nvSpPr>
        <p:spPr>
          <a:xfrm>
            <a:off x="544550" y="4916570"/>
            <a:ext cx="2598234" cy="1384995"/>
          </a:xfrm>
          <a:prstGeom prst="rect">
            <a:avLst/>
          </a:prstGeom>
          <a:solidFill>
            <a:srgbClr val="0070C0"/>
          </a:solidFill>
        </p:spPr>
        <p:style>
          <a:lnRef idx="0">
            <a:schemeClr val="accent1"/>
          </a:lnRef>
          <a:fillRef idx="3">
            <a:schemeClr val="accent1"/>
          </a:fillRef>
          <a:effectRef idx="3">
            <a:schemeClr val="accent1"/>
          </a:effectRef>
          <a:fontRef idx="minor">
            <a:schemeClr val="lt1"/>
          </a:fontRef>
        </p:style>
        <p:txBody>
          <a:bodyPr wrap="square" rtlCol="0">
            <a:spAutoFit/>
          </a:bodyPr>
          <a:lstStyle/>
          <a:p>
            <a:pPr algn="ctr"/>
            <a:r>
              <a:rPr lang="en-US" sz="2800" dirty="0">
                <a:latin typeface="Arial" panose="020B0604020202020204" pitchFamily="34" charset="0"/>
                <a:cs typeface="Arial" panose="020B0604020202020204" pitchFamily="34" charset="0"/>
              </a:rPr>
              <a:t>RETURN</a:t>
            </a:r>
          </a:p>
          <a:p>
            <a:pPr algn="ctr"/>
            <a:r>
              <a:rPr lang="en-US" sz="2800" dirty="0">
                <a:latin typeface="Arial" panose="020B0604020202020204" pitchFamily="34" charset="0"/>
                <a:cs typeface="Arial" panose="020B0604020202020204" pitchFamily="34" charset="0"/>
              </a:rPr>
              <a:t>ON</a:t>
            </a:r>
          </a:p>
          <a:p>
            <a:pPr algn="ctr"/>
            <a:r>
              <a:rPr lang="en-US" sz="2800" dirty="0">
                <a:latin typeface="Arial" panose="020B0604020202020204" pitchFamily="34" charset="0"/>
                <a:cs typeface="Arial" panose="020B0604020202020204" pitchFamily="34" charset="0"/>
              </a:rPr>
              <a:t>INVESTMENT</a:t>
            </a:r>
          </a:p>
        </p:txBody>
      </p:sp>
      <p:sp>
        <p:nvSpPr>
          <p:cNvPr id="28" name="TextBox 27">
            <a:extLst>
              <a:ext uri="{FF2B5EF4-FFF2-40B4-BE49-F238E27FC236}">
                <a16:creationId xmlns:a16="http://schemas.microsoft.com/office/drawing/2014/main" id="{D45EDDFE-41B3-7ECF-7E20-584E1AEF8217}"/>
              </a:ext>
            </a:extLst>
          </p:cNvPr>
          <p:cNvSpPr txBox="1"/>
          <p:nvPr/>
        </p:nvSpPr>
        <p:spPr>
          <a:xfrm>
            <a:off x="9049216" y="4916570"/>
            <a:ext cx="2598234" cy="1384995"/>
          </a:xfrm>
          <a:prstGeom prst="rect">
            <a:avLst/>
          </a:prstGeom>
          <a:solidFill>
            <a:srgbClr val="0070C0"/>
          </a:solidFill>
        </p:spPr>
        <p:style>
          <a:lnRef idx="0">
            <a:schemeClr val="accent1"/>
          </a:lnRef>
          <a:fillRef idx="3">
            <a:schemeClr val="accent1"/>
          </a:fillRef>
          <a:effectRef idx="3">
            <a:schemeClr val="accent1"/>
          </a:effectRef>
          <a:fontRef idx="minor">
            <a:schemeClr val="lt1"/>
          </a:fontRef>
        </p:style>
        <p:txBody>
          <a:bodyPr wrap="square" rtlCol="0">
            <a:spAutoFit/>
          </a:bodyPr>
          <a:lstStyle/>
          <a:p>
            <a:pPr algn="ctr"/>
            <a:r>
              <a:rPr lang="en-US" sz="2800" dirty="0">
                <a:solidFill>
                  <a:schemeClr val="bg1"/>
                </a:solidFill>
                <a:latin typeface="Arial" panose="020B0604020202020204" pitchFamily="34" charset="0"/>
                <a:cs typeface="Arial" panose="020B0604020202020204" pitchFamily="34" charset="0"/>
              </a:rPr>
              <a:t>RELIABILITY</a:t>
            </a:r>
          </a:p>
          <a:p>
            <a:pPr algn="ctr"/>
            <a:r>
              <a:rPr lang="en-US" sz="2800" dirty="0">
                <a:solidFill>
                  <a:schemeClr val="bg1"/>
                </a:solidFill>
                <a:latin typeface="Arial" panose="020B0604020202020204" pitchFamily="34" charset="0"/>
                <a:cs typeface="Arial" panose="020B0604020202020204" pitchFamily="34" charset="0"/>
              </a:rPr>
              <a:t>OF</a:t>
            </a:r>
          </a:p>
          <a:p>
            <a:pPr algn="ctr"/>
            <a:r>
              <a:rPr lang="en-US" sz="2800" dirty="0">
                <a:solidFill>
                  <a:schemeClr val="bg1"/>
                </a:solidFill>
                <a:latin typeface="Arial" panose="020B0604020202020204" pitchFamily="34" charset="0"/>
                <a:cs typeface="Arial" panose="020B0604020202020204" pitchFamily="34" charset="0"/>
              </a:rPr>
              <a:t>INCOME</a:t>
            </a:r>
          </a:p>
        </p:txBody>
      </p:sp>
      <p:grpSp>
        <p:nvGrpSpPr>
          <p:cNvPr id="30" name="Group 29">
            <a:extLst>
              <a:ext uri="{FF2B5EF4-FFF2-40B4-BE49-F238E27FC236}">
                <a16:creationId xmlns:a16="http://schemas.microsoft.com/office/drawing/2014/main" id="{B4D2D8DF-CC0B-89D4-0C12-D8FE3D57A918}"/>
              </a:ext>
            </a:extLst>
          </p:cNvPr>
          <p:cNvGrpSpPr/>
          <p:nvPr/>
        </p:nvGrpSpPr>
        <p:grpSpPr>
          <a:xfrm>
            <a:off x="6017941" y="992019"/>
            <a:ext cx="557561" cy="819610"/>
            <a:chOff x="6017941" y="992019"/>
            <a:chExt cx="557561" cy="819610"/>
          </a:xfrm>
        </p:grpSpPr>
        <p:sp>
          <p:nvSpPr>
            <p:cNvPr id="31" name="Wave 30">
              <a:extLst>
                <a:ext uri="{FF2B5EF4-FFF2-40B4-BE49-F238E27FC236}">
                  <a16:creationId xmlns:a16="http://schemas.microsoft.com/office/drawing/2014/main" id="{434BB10E-0215-3DDD-4616-62F066504C05}"/>
                </a:ext>
              </a:extLst>
            </p:cNvPr>
            <p:cNvSpPr/>
            <p:nvPr/>
          </p:nvSpPr>
          <p:spPr>
            <a:xfrm>
              <a:off x="6017941" y="1053570"/>
              <a:ext cx="557561" cy="434897"/>
            </a:xfrm>
            <a:prstGeom prst="wave">
              <a:avLst/>
            </a:prstGeom>
            <a:solidFill>
              <a:srgbClr val="FF0000"/>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2" name="Straight Connector 31">
              <a:extLst>
                <a:ext uri="{FF2B5EF4-FFF2-40B4-BE49-F238E27FC236}">
                  <a16:creationId xmlns:a16="http://schemas.microsoft.com/office/drawing/2014/main" id="{136BCCBC-8402-2832-D6CF-2658B0A42BBC}"/>
                </a:ext>
              </a:extLst>
            </p:cNvPr>
            <p:cNvCxnSpPr>
              <a:cxnSpLocks/>
            </p:cNvCxnSpPr>
            <p:nvPr/>
          </p:nvCxnSpPr>
          <p:spPr>
            <a:xfrm>
              <a:off x="6021657" y="1271019"/>
              <a:ext cx="0" cy="540610"/>
            </a:xfrm>
            <a:prstGeom prst="line">
              <a:avLst/>
            </a:prstGeom>
            <a:ln>
              <a:solidFill>
                <a:schemeClr val="accent1">
                  <a:lumMod val="50000"/>
                </a:schemeClr>
              </a:solidFill>
            </a:ln>
          </p:spPr>
          <p:style>
            <a:lnRef idx="2">
              <a:schemeClr val="dk1"/>
            </a:lnRef>
            <a:fillRef idx="0">
              <a:schemeClr val="dk1"/>
            </a:fillRef>
            <a:effectRef idx="1">
              <a:schemeClr val="dk1"/>
            </a:effectRef>
            <a:fontRef idx="minor">
              <a:schemeClr val="tx1"/>
            </a:fontRef>
          </p:style>
        </p:cxnSp>
        <p:sp>
          <p:nvSpPr>
            <p:cNvPr id="33" name="Rectangle 32">
              <a:extLst>
                <a:ext uri="{FF2B5EF4-FFF2-40B4-BE49-F238E27FC236}">
                  <a16:creationId xmlns:a16="http://schemas.microsoft.com/office/drawing/2014/main" id="{E96C8D2A-6A50-52F8-D441-B89EAE4CFF8F}"/>
                </a:ext>
              </a:extLst>
            </p:cNvPr>
            <p:cNvSpPr/>
            <p:nvPr/>
          </p:nvSpPr>
          <p:spPr>
            <a:xfrm>
              <a:off x="6094583" y="992019"/>
              <a:ext cx="404278" cy="523220"/>
            </a:xfrm>
            <a:prstGeom prst="rect">
              <a:avLst/>
            </a:prstGeom>
            <a:noFill/>
            <a:ln>
              <a:noFill/>
            </a:ln>
          </p:spPr>
          <p:txBody>
            <a:bodyPr wrap="none" lIns="91440" tIns="45720" rIns="91440" bIns="45720">
              <a:spAutoFit/>
            </a:bodyPr>
            <a:lstStyle/>
            <a:p>
              <a:pPr algn="ctr"/>
              <a:r>
                <a:rPr lang="en-US" sz="2800" b="1" cap="none" spc="0" dirty="0">
                  <a:ln w="9525">
                    <a:solidFill>
                      <a:schemeClr val="bg1"/>
                    </a:solidFill>
                    <a:prstDash val="solid"/>
                  </a:ln>
                  <a:solidFill>
                    <a:schemeClr val="accent1">
                      <a:lumMod val="50000"/>
                    </a:schemeClr>
                  </a:solidFill>
                  <a:effectLst>
                    <a:outerShdw blurRad="12700" dist="38100" dir="2700000" algn="tl" rotWithShape="0">
                      <a:schemeClr val="bg1">
                        <a:lumMod val="50000"/>
                      </a:schemeClr>
                    </a:outerShdw>
                  </a:effectLst>
                </a:rPr>
                <a:t>R</a:t>
              </a:r>
            </a:p>
          </p:txBody>
        </p:sp>
      </p:grpSp>
      <p:sp>
        <p:nvSpPr>
          <p:cNvPr id="2" name="Arrow: Left 1">
            <a:extLst>
              <a:ext uri="{FF2B5EF4-FFF2-40B4-BE49-F238E27FC236}">
                <a16:creationId xmlns:a16="http://schemas.microsoft.com/office/drawing/2014/main" id="{FCCA1982-2D17-9DE4-469B-AD925A3E9225}"/>
              </a:ext>
            </a:extLst>
          </p:cNvPr>
          <p:cNvSpPr/>
          <p:nvPr/>
        </p:nvSpPr>
        <p:spPr>
          <a:xfrm rot="10800000">
            <a:off x="7898780" y="5419494"/>
            <a:ext cx="959005" cy="379141"/>
          </a:xfrm>
          <a:prstGeom prst="leftArrow">
            <a:avLst/>
          </a:prstGeom>
          <a:solidFill>
            <a:srgbClr val="0070C0"/>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48971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0-#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 fill="hold" nodeType="clickEffect">
                                  <p:stCondLst>
                                    <p:cond delay="0"/>
                                  </p:stCondLst>
                                  <p:childTnLst>
                                    <p:set>
                                      <p:cBhvr>
                                        <p:cTn id="12" dur="1" fill="hold">
                                          <p:stCondLst>
                                            <p:cond delay="0"/>
                                          </p:stCondLst>
                                        </p:cTn>
                                        <p:tgtEl>
                                          <p:spTgt spid="30"/>
                                        </p:tgtEl>
                                        <p:attrNameLst>
                                          <p:attrName>style.visibility</p:attrName>
                                        </p:attrNameLst>
                                      </p:cBhvr>
                                      <p:to>
                                        <p:strVal val="visible"/>
                                      </p:to>
                                    </p:set>
                                    <p:anim calcmode="lin" valueType="num">
                                      <p:cBhvr additive="base">
                                        <p:cTn id="13" dur="500" fill="hold"/>
                                        <p:tgtEl>
                                          <p:spTgt spid="30"/>
                                        </p:tgtEl>
                                        <p:attrNameLst>
                                          <p:attrName>ppt_x</p:attrName>
                                        </p:attrNameLst>
                                      </p:cBhvr>
                                      <p:tavLst>
                                        <p:tav tm="0">
                                          <p:val>
                                            <p:strVal val="#ppt_x"/>
                                          </p:val>
                                        </p:tav>
                                        <p:tav tm="100000">
                                          <p:val>
                                            <p:strVal val="#ppt_x"/>
                                          </p:val>
                                        </p:tav>
                                      </p:tavLst>
                                    </p:anim>
                                    <p:anim calcmode="lin" valueType="num">
                                      <p:cBhvr additive="base">
                                        <p:cTn id="14" dur="500" fill="hold"/>
                                        <p:tgtEl>
                                          <p:spTgt spid="30"/>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1+#ppt_w/2"/>
                                          </p:val>
                                        </p:tav>
                                        <p:tav tm="100000">
                                          <p:val>
                                            <p:strVal val="#ppt_x"/>
                                          </p:val>
                                        </p:tav>
                                      </p:tavLst>
                                    </p:anim>
                                    <p:anim calcmode="lin" valueType="num">
                                      <p:cBhvr additive="base">
                                        <p:cTn id="20"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7"/>
                                        </p:tgtEl>
                                        <p:attrNameLst>
                                          <p:attrName>style.visibility</p:attrName>
                                        </p:attrNameLst>
                                      </p:cBhvr>
                                      <p:to>
                                        <p:strVal val="visible"/>
                                      </p:to>
                                    </p:set>
                                    <p:animEffect transition="in" filter="fade">
                                      <p:cBhvr>
                                        <p:cTn id="25" dur="500"/>
                                        <p:tgtEl>
                                          <p:spTgt spid="17"/>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8"/>
                                        </p:tgtEl>
                                        <p:attrNameLst>
                                          <p:attrName>style.visibility</p:attrName>
                                        </p:attrNameLst>
                                      </p:cBhvr>
                                      <p:to>
                                        <p:strVal val="visible"/>
                                      </p:to>
                                    </p:set>
                                    <p:animEffect transition="in" filter="fade">
                                      <p:cBhvr>
                                        <p:cTn id="30" dur="500"/>
                                        <p:tgtEl>
                                          <p:spTgt spid="18"/>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9"/>
                                        </p:tgtEl>
                                        <p:attrNameLst>
                                          <p:attrName>style.visibility</p:attrName>
                                        </p:attrNameLst>
                                      </p:cBhvr>
                                      <p:to>
                                        <p:strVal val="visible"/>
                                      </p:to>
                                    </p:set>
                                    <p:animEffect transition="in" filter="fade">
                                      <p:cBhvr>
                                        <p:cTn id="35" dur="500"/>
                                        <p:tgtEl>
                                          <p:spTgt spid="19"/>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20"/>
                                        </p:tgtEl>
                                        <p:attrNameLst>
                                          <p:attrName>style.visibility</p:attrName>
                                        </p:attrNameLst>
                                      </p:cBhvr>
                                      <p:to>
                                        <p:strVal val="visible"/>
                                      </p:to>
                                    </p:set>
                                    <p:animEffect transition="in" filter="fade">
                                      <p:cBhvr>
                                        <p:cTn id="40" dur="500"/>
                                        <p:tgtEl>
                                          <p:spTgt spid="20"/>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21"/>
                                        </p:tgtEl>
                                        <p:attrNameLst>
                                          <p:attrName>style.visibility</p:attrName>
                                        </p:attrNameLst>
                                      </p:cBhvr>
                                      <p:to>
                                        <p:strVal val="visible"/>
                                      </p:to>
                                    </p:set>
                                    <p:animEffect transition="in" filter="fade">
                                      <p:cBhvr>
                                        <p:cTn id="45" dur="500"/>
                                        <p:tgtEl>
                                          <p:spTgt spid="21"/>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22"/>
                                        </p:tgtEl>
                                        <p:attrNameLst>
                                          <p:attrName>style.visibility</p:attrName>
                                        </p:attrNameLst>
                                      </p:cBhvr>
                                      <p:to>
                                        <p:strVal val="visible"/>
                                      </p:to>
                                    </p:set>
                                    <p:animEffect transition="in" filter="fade">
                                      <p:cBhvr>
                                        <p:cTn id="50" dur="500"/>
                                        <p:tgtEl>
                                          <p:spTgt spid="22"/>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24"/>
                                        </p:tgtEl>
                                        <p:attrNameLst>
                                          <p:attrName>style.visibility</p:attrName>
                                        </p:attrNameLst>
                                      </p:cBhvr>
                                      <p:to>
                                        <p:strVal val="visible"/>
                                      </p:to>
                                    </p:set>
                                    <p:animEffect transition="in" filter="fade">
                                      <p:cBhvr>
                                        <p:cTn id="55" dur="500"/>
                                        <p:tgtEl>
                                          <p:spTgt spid="24"/>
                                        </p:tgtEl>
                                      </p:cBhvr>
                                    </p:animEffect>
                                  </p:childTnLst>
                                </p:cTn>
                              </p:par>
                            </p:childTnLst>
                          </p:cTn>
                        </p:par>
                      </p:childTnLst>
                    </p:cTn>
                  </p:par>
                  <p:par>
                    <p:cTn id="56" fill="hold">
                      <p:stCondLst>
                        <p:cond delay="indefinite"/>
                      </p:stCondLst>
                      <p:childTnLst>
                        <p:par>
                          <p:cTn id="57" fill="hold">
                            <p:stCondLst>
                              <p:cond delay="0"/>
                            </p:stCondLst>
                            <p:childTnLst>
                              <p:par>
                                <p:cTn id="58" presetID="22" presetClass="entr" presetSubtype="2" fill="hold" grpId="0" nodeType="clickEffect">
                                  <p:stCondLst>
                                    <p:cond delay="0"/>
                                  </p:stCondLst>
                                  <p:childTnLst>
                                    <p:set>
                                      <p:cBhvr>
                                        <p:cTn id="59" dur="1" fill="hold">
                                          <p:stCondLst>
                                            <p:cond delay="0"/>
                                          </p:stCondLst>
                                        </p:cTn>
                                        <p:tgtEl>
                                          <p:spTgt spid="25"/>
                                        </p:tgtEl>
                                        <p:attrNameLst>
                                          <p:attrName>style.visibility</p:attrName>
                                        </p:attrNameLst>
                                      </p:cBhvr>
                                      <p:to>
                                        <p:strVal val="visible"/>
                                      </p:to>
                                    </p:set>
                                    <p:animEffect transition="in" filter="wipe(right)">
                                      <p:cBhvr>
                                        <p:cTn id="60" dur="500"/>
                                        <p:tgtEl>
                                          <p:spTgt spid="25"/>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7"/>
                                        </p:tgtEl>
                                        <p:attrNameLst>
                                          <p:attrName>style.visibility</p:attrName>
                                        </p:attrNameLst>
                                      </p:cBhvr>
                                      <p:to>
                                        <p:strVal val="visible"/>
                                      </p:to>
                                    </p:set>
                                    <p:animEffect transition="in" filter="fade">
                                      <p:cBhvr>
                                        <p:cTn id="63" dur="500"/>
                                        <p:tgtEl>
                                          <p:spTgt spid="27"/>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8" fill="hold" grpId="0" nodeType="clickEffect">
                                  <p:stCondLst>
                                    <p:cond delay="0"/>
                                  </p:stCondLst>
                                  <p:childTnLst>
                                    <p:set>
                                      <p:cBhvr>
                                        <p:cTn id="67" dur="1" fill="hold">
                                          <p:stCondLst>
                                            <p:cond delay="0"/>
                                          </p:stCondLst>
                                        </p:cTn>
                                        <p:tgtEl>
                                          <p:spTgt spid="2"/>
                                        </p:tgtEl>
                                        <p:attrNameLst>
                                          <p:attrName>style.visibility</p:attrName>
                                        </p:attrNameLst>
                                      </p:cBhvr>
                                      <p:to>
                                        <p:strVal val="visible"/>
                                      </p:to>
                                    </p:set>
                                    <p:animEffect transition="in" filter="wipe(left)">
                                      <p:cBhvr>
                                        <p:cTn id="68" dur="500"/>
                                        <p:tgtEl>
                                          <p:spTgt spid="2"/>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28"/>
                                        </p:tgtEl>
                                        <p:attrNameLst>
                                          <p:attrName>style.visibility</p:attrName>
                                        </p:attrNameLst>
                                      </p:cBhvr>
                                      <p:to>
                                        <p:strVal val="visible"/>
                                      </p:to>
                                    </p:set>
                                    <p:animEffect transition="in" filter="fade">
                                      <p:cBhvr>
                                        <p:cTn id="71"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0" grpId="0" animBg="1"/>
      <p:bldP spid="17" grpId="0" animBg="1"/>
      <p:bldP spid="18" grpId="0" animBg="1"/>
      <p:bldP spid="19" grpId="0" animBg="1"/>
      <p:bldP spid="20" grpId="0" animBg="1"/>
      <p:bldP spid="21" grpId="0" animBg="1"/>
      <p:bldP spid="22" grpId="0" animBg="1"/>
      <p:bldP spid="24" grpId="0" animBg="1"/>
      <p:bldP spid="25" grpId="0" animBg="1"/>
      <p:bldP spid="27" grpId="0" animBg="1"/>
      <p:bldP spid="28" grpId="0" animBg="1"/>
      <p:bldP spid="2"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F072B-27D2-95BE-BD9A-9F3E4D8E9D81}"/>
              </a:ext>
            </a:extLst>
          </p:cNvPr>
          <p:cNvSpPr>
            <a:spLocks noGrp="1"/>
          </p:cNvSpPr>
          <p:nvPr>
            <p:ph type="title"/>
          </p:nvPr>
        </p:nvSpPr>
        <p:spPr>
          <a:xfrm>
            <a:off x="838200" y="739198"/>
            <a:ext cx="9335814" cy="1325563"/>
          </a:xfrm>
        </p:spPr>
        <p:txBody>
          <a:bodyPr>
            <a:noAutofit/>
          </a:bodyPr>
          <a:lstStyle/>
          <a:p>
            <a:r>
              <a:rPr lang="en-US" sz="5000" dirty="0">
                <a:latin typeface="Arial Black" panose="020B0604020202020204" pitchFamily="34" charset="0"/>
                <a:cs typeface="Arial Black" panose="020B0604020202020204" pitchFamily="34" charset="0"/>
              </a:rPr>
              <a:t>CALCULATE YOUR INCOME GAP:</a:t>
            </a:r>
          </a:p>
        </p:txBody>
      </p:sp>
      <p:sp>
        <p:nvSpPr>
          <p:cNvPr id="6" name="TextBox 1">
            <a:extLst>
              <a:ext uri="{FF2B5EF4-FFF2-40B4-BE49-F238E27FC236}">
                <a16:creationId xmlns:a16="http://schemas.microsoft.com/office/drawing/2014/main" id="{1F8E4BE0-F265-3F20-6600-5903EB9AC408}"/>
              </a:ext>
            </a:extLst>
          </p:cNvPr>
          <p:cNvSpPr txBox="1"/>
          <p:nvPr/>
        </p:nvSpPr>
        <p:spPr>
          <a:xfrm>
            <a:off x="838201" y="2734235"/>
            <a:ext cx="9335814" cy="3000821"/>
          </a:xfrm>
          <a:prstGeom prst="rect">
            <a:avLst/>
          </a:prstGeom>
          <a:noFill/>
        </p:spPr>
        <p:txBody>
          <a:bodyPr wrap="square" lIns="0" tIns="0" rIns="0" rtlCol="0">
            <a:spAutoFit/>
          </a:bodyPr>
          <a:lstStyle/>
          <a:p>
            <a:r>
              <a:rPr lang="en-US" altLang="zh-CN" sz="4800" dirty="0">
                <a:solidFill>
                  <a:schemeClr val="bg1"/>
                </a:solidFill>
                <a:latin typeface="Arial" panose="020B0604020202020204" pitchFamily="34" charset="0"/>
                <a:cs typeface="Arial" panose="020B0604020202020204" pitchFamily="34" charset="0"/>
              </a:rPr>
              <a:t>The difference between </a:t>
            </a:r>
            <a:r>
              <a:rPr lang="en-US" altLang="zh-CN" sz="4800" dirty="0">
                <a:solidFill>
                  <a:schemeClr val="accent1"/>
                </a:solidFill>
                <a:latin typeface="Arial" panose="020B0604020202020204" pitchFamily="34" charset="0"/>
                <a:cs typeface="Arial" panose="020B0604020202020204" pitchFamily="34" charset="0"/>
              </a:rPr>
              <a:t>retirement</a:t>
            </a:r>
            <a:r>
              <a:rPr lang="en-US" altLang="zh-CN" sz="4800" dirty="0">
                <a:solidFill>
                  <a:srgbClr val="4A77E0"/>
                </a:solidFill>
                <a:latin typeface="Arial" panose="020B0604020202020204" pitchFamily="34" charset="0"/>
                <a:cs typeface="Arial" panose="020B0604020202020204" pitchFamily="34" charset="0"/>
              </a:rPr>
              <a:t> </a:t>
            </a:r>
            <a:r>
              <a:rPr lang="en-US" altLang="zh-CN" sz="4800" dirty="0">
                <a:solidFill>
                  <a:schemeClr val="accent1"/>
                </a:solidFill>
                <a:latin typeface="Arial" panose="020B0604020202020204" pitchFamily="34" charset="0"/>
                <a:cs typeface="Arial" panose="020B0604020202020204" pitchFamily="34" charset="0"/>
              </a:rPr>
              <a:t>living expenses </a:t>
            </a:r>
            <a:r>
              <a:rPr lang="en-US" altLang="zh-CN" sz="4800" dirty="0">
                <a:solidFill>
                  <a:schemeClr val="bg1"/>
                </a:solidFill>
                <a:latin typeface="Arial" panose="020B0604020202020204" pitchFamily="34" charset="0"/>
                <a:cs typeface="Arial" panose="020B0604020202020204" pitchFamily="34" charset="0"/>
              </a:rPr>
              <a:t>and </a:t>
            </a:r>
            <a:r>
              <a:rPr lang="en-US" altLang="zh-CN" sz="4800" dirty="0">
                <a:solidFill>
                  <a:schemeClr val="accent1"/>
                </a:solidFill>
                <a:latin typeface="Arial" panose="020B0604020202020204" pitchFamily="34" charset="0"/>
                <a:cs typeface="Arial" panose="020B0604020202020204" pitchFamily="34" charset="0"/>
              </a:rPr>
              <a:t>income from guaranteed sources</a:t>
            </a:r>
            <a:r>
              <a:rPr lang="en-US" altLang="zh-CN" sz="4800" dirty="0">
                <a:solidFill>
                  <a:srgbClr val="E2B034"/>
                </a:solidFill>
                <a:latin typeface="Arial" panose="020B0604020202020204" pitchFamily="34" charset="0"/>
                <a:cs typeface="Arial" panose="020B0604020202020204" pitchFamily="34" charset="0"/>
              </a:rPr>
              <a:t> </a:t>
            </a:r>
            <a:r>
              <a:rPr lang="en-US" altLang="zh-CN" sz="4800" dirty="0">
                <a:solidFill>
                  <a:schemeClr val="bg1"/>
                </a:solidFill>
                <a:latin typeface="Arial" panose="020B0604020202020204" pitchFamily="34" charset="0"/>
                <a:cs typeface="Arial" panose="020B0604020202020204" pitchFamily="34" charset="0"/>
              </a:rPr>
              <a:t>such as pensions or social security.</a:t>
            </a:r>
          </a:p>
        </p:txBody>
      </p:sp>
    </p:spTree>
    <p:extLst>
      <p:ext uri="{BB962C8B-B14F-4D97-AF65-F5344CB8AC3E}">
        <p14:creationId xmlns:p14="http://schemas.microsoft.com/office/powerpoint/2010/main" val="38541604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48298017-43DE-53D3-F4FB-E255D1FF83BE}"/>
              </a:ext>
            </a:extLst>
          </p:cNvPr>
          <p:cNvSpPr>
            <a:spLocks noGrp="1"/>
          </p:cNvSpPr>
          <p:nvPr>
            <p:ph type="title"/>
          </p:nvPr>
        </p:nvSpPr>
        <p:spPr>
          <a:xfrm>
            <a:off x="838200" y="348796"/>
            <a:ext cx="10515600" cy="1345386"/>
          </a:xfrm>
        </p:spPr>
        <p:txBody>
          <a:bodyPr/>
          <a:lstStyle/>
          <a:p>
            <a:endParaRPr lang="en-US"/>
          </a:p>
        </p:txBody>
      </p:sp>
      <p:sp>
        <p:nvSpPr>
          <p:cNvPr id="15" name="Content Placeholder 14">
            <a:extLst>
              <a:ext uri="{FF2B5EF4-FFF2-40B4-BE49-F238E27FC236}">
                <a16:creationId xmlns:a16="http://schemas.microsoft.com/office/drawing/2014/main" id="{3D2B2C26-85E4-AE66-D015-C1A611CA6426}"/>
              </a:ext>
            </a:extLst>
          </p:cNvPr>
          <p:cNvSpPr>
            <a:spLocks noGrp="1"/>
          </p:cNvSpPr>
          <p:nvPr>
            <p:ph idx="1"/>
          </p:nvPr>
        </p:nvSpPr>
        <p:spPr>
          <a:xfrm>
            <a:off x="838200" y="1809296"/>
            <a:ext cx="5257800" cy="3619211"/>
          </a:xfrm>
        </p:spPr>
        <p:txBody>
          <a:bodyPr/>
          <a:lstStyle/>
          <a:p>
            <a:endParaRPr lang="en-US"/>
          </a:p>
        </p:txBody>
      </p:sp>
      <p:pic>
        <p:nvPicPr>
          <p:cNvPr id="5" name="Picture 4">
            <a:extLst>
              <a:ext uri="{FF2B5EF4-FFF2-40B4-BE49-F238E27FC236}">
                <a16:creationId xmlns:a16="http://schemas.microsoft.com/office/drawing/2014/main" id="{7BF1650E-E122-36B4-6AFF-E35C8D5D9FA3}"/>
              </a:ext>
            </a:extLst>
          </p:cNvPr>
          <p:cNvPicPr>
            <a:picLocks noChangeAspect="1"/>
          </p:cNvPicPr>
          <p:nvPr/>
        </p:nvPicPr>
        <p:blipFill>
          <a:blip r:embed="rId3"/>
          <a:srcRect t="9810" b="9810"/>
          <a:stretch/>
        </p:blipFill>
        <p:spPr>
          <a:xfrm>
            <a:off x="19437" y="0"/>
            <a:ext cx="12192000" cy="5575068"/>
          </a:xfrm>
          <a:prstGeom prst="rect">
            <a:avLst/>
          </a:prstGeom>
        </p:spPr>
      </p:pic>
      <p:sp>
        <p:nvSpPr>
          <p:cNvPr id="6" name="Rectangle 5">
            <a:extLst>
              <a:ext uri="{FF2B5EF4-FFF2-40B4-BE49-F238E27FC236}">
                <a16:creationId xmlns:a16="http://schemas.microsoft.com/office/drawing/2014/main" id="{A067E021-E85B-4BEE-6173-3378E8112DAD}"/>
              </a:ext>
            </a:extLst>
          </p:cNvPr>
          <p:cNvSpPr/>
          <p:nvPr/>
        </p:nvSpPr>
        <p:spPr>
          <a:xfrm>
            <a:off x="0" y="-37562"/>
            <a:ext cx="12192000" cy="5535385"/>
          </a:xfrm>
          <a:prstGeom prst="rect">
            <a:avLst/>
          </a:prstGeom>
          <a:solidFill>
            <a:srgbClr val="17264F">
              <a:alpha val="7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2DF9FD22-1128-768C-0890-1626C8346E9E}"/>
              </a:ext>
            </a:extLst>
          </p:cNvPr>
          <p:cNvSpPr txBox="1"/>
          <p:nvPr/>
        </p:nvSpPr>
        <p:spPr>
          <a:xfrm>
            <a:off x="982361" y="2042978"/>
            <a:ext cx="9633251" cy="1933543"/>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lnSpc>
                <a:spcPts val="7000"/>
              </a:lnSpc>
            </a:pPr>
            <a:r>
              <a:rPr lang="en-US" sz="8000" b="1" spc="-150" dirty="0">
                <a:solidFill>
                  <a:schemeClr val="bg1"/>
                </a:solidFill>
                <a:latin typeface="Arial Black" panose="020B0604020202020204" pitchFamily="34" charset="0"/>
                <a:cs typeface="Arial Black" panose="020B0604020202020204" pitchFamily="34" charset="0"/>
              </a:rPr>
              <a:t>SOCIAL</a:t>
            </a:r>
          </a:p>
          <a:p>
            <a:pPr algn="ctr">
              <a:lnSpc>
                <a:spcPts val="7000"/>
              </a:lnSpc>
            </a:pPr>
            <a:r>
              <a:rPr lang="en-US" sz="8000" b="1" spc="-150" dirty="0">
                <a:solidFill>
                  <a:schemeClr val="bg1"/>
                </a:solidFill>
                <a:latin typeface="Arial Black" panose="020B0604020202020204" pitchFamily="34" charset="0"/>
                <a:cs typeface="Arial Black" panose="020B0604020202020204" pitchFamily="34" charset="0"/>
              </a:rPr>
              <a:t>SECURITY</a:t>
            </a:r>
            <a:endParaRPr lang="en-US" sz="5400" b="1" spc="-150" dirty="0">
              <a:solidFill>
                <a:schemeClr val="bg1"/>
              </a:solidFill>
              <a:latin typeface="Arial Black" panose="020B0604020202020204" pitchFamily="34" charset="0"/>
              <a:cs typeface="Arial Black" panose="020B0604020202020204" pitchFamily="34" charset="0"/>
            </a:endParaRPr>
          </a:p>
        </p:txBody>
      </p:sp>
      <p:sp>
        <p:nvSpPr>
          <p:cNvPr id="7" name="Rectangle 6">
            <a:extLst>
              <a:ext uri="{FF2B5EF4-FFF2-40B4-BE49-F238E27FC236}">
                <a16:creationId xmlns:a16="http://schemas.microsoft.com/office/drawing/2014/main" id="{FFB8CA1A-9602-B580-B481-B23D0F444BCD}"/>
              </a:ext>
            </a:extLst>
          </p:cNvPr>
          <p:cNvSpPr/>
          <p:nvPr/>
        </p:nvSpPr>
        <p:spPr>
          <a:xfrm>
            <a:off x="-95212" y="5314231"/>
            <a:ext cx="12316368" cy="1543768"/>
          </a:xfrm>
          <a:prstGeom prst="rect">
            <a:avLst/>
          </a:prstGeom>
          <a:solidFill>
            <a:srgbClr val="17264F"/>
          </a:solidFill>
          <a:ln w="285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rgbClr val="405CA7"/>
              </a:solidFill>
            </a:endParaRPr>
          </a:p>
        </p:txBody>
      </p:sp>
      <p:sp>
        <p:nvSpPr>
          <p:cNvPr id="8" name="Rectangle 7">
            <a:extLst>
              <a:ext uri="{FF2B5EF4-FFF2-40B4-BE49-F238E27FC236}">
                <a16:creationId xmlns:a16="http://schemas.microsoft.com/office/drawing/2014/main" id="{0B0F9F2B-7BFC-DE87-8C8F-010EDEEEC922}"/>
              </a:ext>
            </a:extLst>
          </p:cNvPr>
          <p:cNvSpPr/>
          <p:nvPr/>
        </p:nvSpPr>
        <p:spPr>
          <a:xfrm>
            <a:off x="-104931" y="5314231"/>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Logo, company name&#10;&#10;Description automatically generated">
            <a:extLst>
              <a:ext uri="{FF2B5EF4-FFF2-40B4-BE49-F238E27FC236}">
                <a16:creationId xmlns:a16="http://schemas.microsoft.com/office/drawing/2014/main" id="{704B09BC-B56A-7D6A-695D-A36742A7135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02335" y="5622932"/>
            <a:ext cx="2179583" cy="1089792"/>
          </a:xfrm>
          <a:prstGeom prst="rect">
            <a:avLst/>
          </a:prstGeom>
        </p:spPr>
      </p:pic>
    </p:spTree>
    <p:extLst>
      <p:ext uri="{BB962C8B-B14F-4D97-AF65-F5344CB8AC3E}">
        <p14:creationId xmlns:p14="http://schemas.microsoft.com/office/powerpoint/2010/main" val="24803771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2568234-CA05-3F9E-3F82-2BBFD08871FF}"/>
              </a:ext>
            </a:extLst>
          </p:cNvPr>
          <p:cNvSpPr>
            <a:spLocks noGrp="1"/>
          </p:cNvSpPr>
          <p:nvPr>
            <p:ph idx="1"/>
          </p:nvPr>
        </p:nvSpPr>
        <p:spPr>
          <a:xfrm>
            <a:off x="712176" y="1760180"/>
            <a:ext cx="10767646" cy="5097820"/>
          </a:xfrm>
        </p:spPr>
        <p:txBody>
          <a:bodyPr>
            <a:normAutofit/>
          </a:bodyPr>
          <a:lstStyle/>
          <a:p>
            <a:pPr marL="0" indent="0" algn="ctr">
              <a:buNone/>
            </a:pPr>
            <a:r>
              <a:rPr lang="en-US" sz="5000" b="1" dirty="0">
                <a:solidFill>
                  <a:schemeClr val="accent1"/>
                </a:solidFill>
                <a:latin typeface="Arial Black" panose="020B0604020202020204" pitchFamily="34" charset="0"/>
                <a:cs typeface="Arial Black" panose="020B0604020202020204" pitchFamily="34" charset="0"/>
              </a:rPr>
              <a:t>42% </a:t>
            </a:r>
            <a:r>
              <a:rPr lang="en-US" sz="5000" b="1" dirty="0">
                <a:latin typeface="Arial Black" panose="020B0604020202020204" pitchFamily="34" charset="0"/>
                <a:cs typeface="Arial Black" panose="020B0604020202020204" pitchFamily="34" charset="0"/>
              </a:rPr>
              <a:t>OF WOMEN RECEIVE </a:t>
            </a:r>
            <a:r>
              <a:rPr lang="en-US" sz="5000" b="1" dirty="0">
                <a:solidFill>
                  <a:schemeClr val="accent1"/>
                </a:solidFill>
                <a:latin typeface="Arial Black" panose="020B0604020202020204" pitchFamily="34" charset="0"/>
                <a:cs typeface="Arial Black" panose="020B0604020202020204" pitchFamily="34" charset="0"/>
              </a:rPr>
              <a:t>50% OR MORE </a:t>
            </a:r>
            <a:r>
              <a:rPr lang="en-US" sz="5000" b="1" dirty="0">
                <a:latin typeface="Arial Black" panose="020B0604020202020204" pitchFamily="34" charset="0"/>
                <a:cs typeface="Arial Black" panose="020B0604020202020204" pitchFamily="34" charset="0"/>
              </a:rPr>
              <a:t>OF THEIR RETIREMENT INCOME FROM </a:t>
            </a:r>
            <a:r>
              <a:rPr lang="en-US" sz="5000" b="1" dirty="0">
                <a:solidFill>
                  <a:schemeClr val="accent1"/>
                </a:solidFill>
                <a:latin typeface="Arial Black" panose="020B0604020202020204" pitchFamily="34" charset="0"/>
                <a:cs typeface="Arial Black" panose="020B0604020202020204" pitchFamily="34" charset="0"/>
              </a:rPr>
              <a:t>SOCIAL SECURITY.</a:t>
            </a:r>
          </a:p>
          <a:p>
            <a:pPr marL="0" indent="0" algn="ctr">
              <a:buNone/>
            </a:pPr>
            <a:r>
              <a:rPr lang="en-US" sz="900" i="1" dirty="0"/>
              <a:t>U.S. Census Bureau, Social Security Administration: https://www.ssa.gov/history/reports/women.html</a:t>
            </a:r>
          </a:p>
          <a:p>
            <a:pPr marL="0" indent="0" algn="r">
              <a:buNone/>
            </a:pPr>
            <a:endParaRPr lang="en-US" sz="1200" dirty="0"/>
          </a:p>
          <a:p>
            <a:pPr marL="0" indent="0" algn="r">
              <a:buNone/>
            </a:pPr>
            <a:endParaRPr lang="en-US" sz="1200" dirty="0"/>
          </a:p>
        </p:txBody>
      </p:sp>
      <p:sp>
        <p:nvSpPr>
          <p:cNvPr id="2" name="Rectangle 1">
            <a:extLst>
              <a:ext uri="{FF2B5EF4-FFF2-40B4-BE49-F238E27FC236}">
                <a16:creationId xmlns:a16="http://schemas.microsoft.com/office/drawing/2014/main" id="{F1ABF46F-C7D6-0F5B-34CD-DCE630AC3723}"/>
              </a:ext>
            </a:extLst>
          </p:cNvPr>
          <p:cNvSpPr/>
          <p:nvPr/>
        </p:nvSpPr>
        <p:spPr>
          <a:xfrm>
            <a:off x="1596497"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F8D77432-9686-2FD3-C581-5669799287E1}"/>
              </a:ext>
            </a:extLst>
          </p:cNvPr>
          <p:cNvSpPr/>
          <p:nvPr/>
        </p:nvSpPr>
        <p:spPr>
          <a:xfrm>
            <a:off x="1596497"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74405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DD1D1C-29CC-0989-DAF7-F05455946BEF}"/>
              </a:ext>
            </a:extLst>
          </p:cNvPr>
          <p:cNvSpPr>
            <a:spLocks noGrp="1"/>
          </p:cNvSpPr>
          <p:nvPr>
            <p:ph type="title"/>
          </p:nvPr>
        </p:nvSpPr>
        <p:spPr/>
        <p:txBody>
          <a:bodyPr/>
          <a:lstStyle/>
          <a:p>
            <a:r>
              <a:rPr lang="en-US" spc="-150" dirty="0">
                <a:latin typeface="Arial Black" panose="020B0604020202020204" pitchFamily="34" charset="0"/>
                <a:cs typeface="Arial Black" panose="020B0604020202020204" pitchFamily="34" charset="0"/>
              </a:rPr>
              <a:t>SOCIAL SECURITY</a:t>
            </a:r>
            <a:r>
              <a:rPr lang="en-US" dirty="0">
                <a:latin typeface="Arial Black" panose="020B0604020202020204" pitchFamily="34" charset="0"/>
                <a:cs typeface="Arial Black" panose="020B0604020202020204" pitchFamily="34" charset="0"/>
              </a:rPr>
              <a:t>: </a:t>
            </a:r>
            <a:r>
              <a:rPr lang="en-US" sz="3200" b="0" dirty="0">
                <a:solidFill>
                  <a:schemeClr val="accent1"/>
                </a:solidFill>
                <a:latin typeface="Arial" panose="020B0604020202020204" pitchFamily="34" charset="0"/>
                <a:cs typeface="Arial" panose="020B0604020202020204" pitchFamily="34" charset="0"/>
              </a:rPr>
              <a:t>IDA MAY FULLER</a:t>
            </a:r>
            <a:endParaRPr lang="en-US" b="0" dirty="0">
              <a:solidFill>
                <a:schemeClr val="accent1"/>
              </a:solidFill>
              <a:latin typeface="Arial" panose="020B0604020202020204" pitchFamily="34" charset="0"/>
              <a:cs typeface="Arial" panose="020B0604020202020204" pitchFamily="34" charset="0"/>
            </a:endParaRPr>
          </a:p>
        </p:txBody>
      </p:sp>
      <p:sp>
        <p:nvSpPr>
          <p:cNvPr id="17" name="Content Placeholder 2">
            <a:extLst>
              <a:ext uri="{FF2B5EF4-FFF2-40B4-BE49-F238E27FC236}">
                <a16:creationId xmlns:a16="http://schemas.microsoft.com/office/drawing/2014/main" id="{2893D5F3-53CD-A8A0-3B24-A6DDC689E77D}"/>
              </a:ext>
            </a:extLst>
          </p:cNvPr>
          <p:cNvSpPr>
            <a:spLocks noGrp="1"/>
          </p:cNvSpPr>
          <p:nvPr>
            <p:ph sz="half" idx="1"/>
          </p:nvPr>
        </p:nvSpPr>
        <p:spPr>
          <a:xfrm>
            <a:off x="669469" y="1928493"/>
            <a:ext cx="6688593" cy="3749981"/>
          </a:xfrm>
        </p:spPr>
        <p:txBody>
          <a:bodyPr>
            <a:noAutofit/>
          </a:bodyPr>
          <a:lstStyle/>
          <a:p>
            <a:pPr marL="571500" indent="-342900">
              <a:lnSpc>
                <a:spcPct val="100000"/>
              </a:lnSpc>
              <a:buClr>
                <a:srgbClr val="E2B034"/>
              </a:buClr>
              <a:buFont typeface="Wingdings" pitchFamily="2" charset="2"/>
              <a:buChar char="§"/>
            </a:pPr>
            <a:r>
              <a:rPr lang="en-US" sz="1800" dirty="0"/>
              <a:t>On January 31, 1940, the first monthly retirement check was issued to Ida May Fuller of Ludlow, Vermont, in the amount of $22.54. </a:t>
            </a:r>
          </a:p>
          <a:p>
            <a:pPr marL="571500" indent="-342900">
              <a:lnSpc>
                <a:spcPct val="100000"/>
              </a:lnSpc>
              <a:buClr>
                <a:srgbClr val="E2B034"/>
              </a:buClr>
              <a:buFont typeface="Wingdings" pitchFamily="2" charset="2"/>
              <a:buChar char="§"/>
            </a:pPr>
            <a:r>
              <a:rPr lang="en-US" sz="1800" dirty="0"/>
              <a:t>Ida May Fuller worked for three years under the Social Security program. The accumulated taxes on her salary during those three years was a total of $24.75. Her initial monthly check was $22.54. During her lifetime she collected a total of $22,888.92 in Social Security benefits.</a:t>
            </a:r>
          </a:p>
          <a:p>
            <a:pPr marL="571500" indent="-342900">
              <a:lnSpc>
                <a:spcPct val="100000"/>
              </a:lnSpc>
              <a:buClr>
                <a:srgbClr val="E2B034"/>
              </a:buClr>
              <a:buFont typeface="Wingdings" pitchFamily="2" charset="2"/>
              <a:buChar char="§"/>
            </a:pPr>
            <a:r>
              <a:rPr lang="en-US" sz="1800" dirty="0"/>
              <a:t>This chart details her covered wages and payroll tax contributions prior to filing her retirement benefit claim.</a:t>
            </a:r>
          </a:p>
        </p:txBody>
      </p:sp>
      <p:graphicFrame>
        <p:nvGraphicFramePr>
          <p:cNvPr id="5" name="Table 2">
            <a:extLst>
              <a:ext uri="{FF2B5EF4-FFF2-40B4-BE49-F238E27FC236}">
                <a16:creationId xmlns:a16="http://schemas.microsoft.com/office/drawing/2014/main" id="{9DBE4408-BE46-C6CD-F6CB-A346A691AE9B}"/>
              </a:ext>
            </a:extLst>
          </p:cNvPr>
          <p:cNvGraphicFramePr>
            <a:graphicFrameLocks noGrp="1"/>
          </p:cNvGraphicFramePr>
          <p:nvPr>
            <p:extLst>
              <p:ext uri="{D42A27DB-BD31-4B8C-83A1-F6EECF244321}">
                <p14:modId xmlns:p14="http://schemas.microsoft.com/office/powerpoint/2010/main" val="130858920"/>
              </p:ext>
            </p:extLst>
          </p:nvPr>
        </p:nvGraphicFramePr>
        <p:xfrm>
          <a:off x="7826813" y="1928494"/>
          <a:ext cx="3695717" cy="4184572"/>
        </p:xfrm>
        <a:graphic>
          <a:graphicData uri="http://schemas.openxmlformats.org/drawingml/2006/table">
            <a:tbl>
              <a:tblPr firstRow="1" bandRow="1">
                <a:tableStyleId>{9DCAF9ED-07DC-4A11-8D7F-57B35C25682E}</a:tableStyleId>
              </a:tblPr>
              <a:tblGrid>
                <a:gridCol w="1231906">
                  <a:extLst>
                    <a:ext uri="{9D8B030D-6E8A-4147-A177-3AD203B41FA5}">
                      <a16:colId xmlns:a16="http://schemas.microsoft.com/office/drawing/2014/main" val="1869289868"/>
                    </a:ext>
                  </a:extLst>
                </a:gridCol>
                <a:gridCol w="1410898">
                  <a:extLst>
                    <a:ext uri="{9D8B030D-6E8A-4147-A177-3AD203B41FA5}">
                      <a16:colId xmlns:a16="http://schemas.microsoft.com/office/drawing/2014/main" val="75751830"/>
                    </a:ext>
                  </a:extLst>
                </a:gridCol>
                <a:gridCol w="1052913">
                  <a:extLst>
                    <a:ext uri="{9D8B030D-6E8A-4147-A177-3AD203B41FA5}">
                      <a16:colId xmlns:a16="http://schemas.microsoft.com/office/drawing/2014/main" val="4213627962"/>
                    </a:ext>
                  </a:extLst>
                </a:gridCol>
              </a:tblGrid>
              <a:tr h="595630">
                <a:tc>
                  <a:txBody>
                    <a:bodyPr/>
                    <a:lstStyle/>
                    <a:p>
                      <a:pPr algn="ctr"/>
                      <a:r>
                        <a:rPr lang="en-US" sz="1600" b="1" dirty="0">
                          <a:solidFill>
                            <a:schemeClr val="bg1"/>
                          </a:solidFill>
                          <a:effectLst/>
                          <a:latin typeface="Arial" panose="020B0604020202020204" pitchFamily="34" charset="0"/>
                          <a:cs typeface="Arial" panose="020B0604020202020204" pitchFamily="34" charset="0"/>
                        </a:rPr>
                        <a:t>Quarter Ending</a:t>
                      </a:r>
                    </a:p>
                  </a:txBody>
                  <a:tcPr marL="53571" marR="53571" marT="53571" marB="5357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600" b="1" dirty="0">
                          <a:solidFill>
                            <a:schemeClr val="bg1"/>
                          </a:solidFill>
                          <a:effectLst/>
                          <a:latin typeface="Arial" panose="020B0604020202020204" pitchFamily="34" charset="0"/>
                          <a:cs typeface="Arial" panose="020B0604020202020204" pitchFamily="34" charset="0"/>
                        </a:rPr>
                        <a:t>Covered Earnings</a:t>
                      </a:r>
                    </a:p>
                  </a:txBody>
                  <a:tcPr marL="53571" marR="53571" marT="53571" marB="5357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600" b="1" dirty="0">
                          <a:solidFill>
                            <a:schemeClr val="bg1"/>
                          </a:solidFill>
                          <a:effectLst/>
                          <a:latin typeface="Arial" panose="020B0604020202020204" pitchFamily="34" charset="0"/>
                          <a:cs typeface="Arial" panose="020B0604020202020204" pitchFamily="34" charset="0"/>
                        </a:rPr>
                        <a:t>Taxes Paid</a:t>
                      </a:r>
                    </a:p>
                  </a:txBody>
                  <a:tcPr marL="53571" marR="53571" marT="53571" marB="5357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3836823004"/>
                  </a:ext>
                </a:extLst>
              </a:tr>
              <a:tr h="362138">
                <a:tc>
                  <a:txBody>
                    <a:bodyPr/>
                    <a:lstStyle/>
                    <a:p>
                      <a:pPr algn="ctr"/>
                      <a:r>
                        <a:rPr lang="en-US" sz="1600" dirty="0">
                          <a:solidFill>
                            <a:srgbClr val="231F20"/>
                          </a:solidFill>
                          <a:effectLst/>
                          <a:latin typeface="Arial" panose="020B0604020202020204" pitchFamily="34" charset="0"/>
                          <a:cs typeface="Arial" panose="020B0604020202020204" pitchFamily="34" charset="0"/>
                        </a:rPr>
                        <a:t>6/37</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$450</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a:solidFill>
                            <a:srgbClr val="231F20"/>
                          </a:solidFill>
                          <a:effectLst/>
                          <a:latin typeface="Arial" panose="020B0604020202020204" pitchFamily="34" charset="0"/>
                          <a:cs typeface="Arial" panose="020B0604020202020204" pitchFamily="34" charset="0"/>
                        </a:rPr>
                        <a:t>$4.50</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738981184"/>
                  </a:ext>
                </a:extLst>
              </a:tr>
              <a:tr h="351386">
                <a:tc>
                  <a:txBody>
                    <a:bodyPr/>
                    <a:lstStyle/>
                    <a:p>
                      <a:pPr algn="ctr"/>
                      <a:r>
                        <a:rPr lang="en-US" sz="1600" dirty="0">
                          <a:solidFill>
                            <a:srgbClr val="231F20"/>
                          </a:solidFill>
                          <a:effectLst/>
                          <a:latin typeface="Arial" panose="020B0604020202020204" pitchFamily="34" charset="0"/>
                          <a:cs typeface="Arial" panose="020B0604020202020204" pitchFamily="34" charset="0"/>
                        </a:rPr>
                        <a:t>12/37</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$450</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a:solidFill>
                            <a:srgbClr val="231F20"/>
                          </a:solidFill>
                          <a:effectLst/>
                          <a:latin typeface="Arial" panose="020B0604020202020204" pitchFamily="34" charset="0"/>
                          <a:cs typeface="Arial" panose="020B0604020202020204" pitchFamily="34" charset="0"/>
                        </a:rPr>
                        <a:t>$4.50</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950536620"/>
                  </a:ext>
                </a:extLst>
              </a:tr>
              <a:tr h="351386">
                <a:tc>
                  <a:txBody>
                    <a:bodyPr/>
                    <a:lstStyle/>
                    <a:p>
                      <a:pPr algn="ctr"/>
                      <a:r>
                        <a:rPr lang="en-US" sz="1600" dirty="0">
                          <a:solidFill>
                            <a:srgbClr val="231F20"/>
                          </a:solidFill>
                          <a:effectLst/>
                          <a:latin typeface="Arial" panose="020B0604020202020204" pitchFamily="34" charset="0"/>
                          <a:cs typeface="Arial" panose="020B0604020202020204" pitchFamily="34" charset="0"/>
                        </a:rPr>
                        <a:t>3/38</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$225</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$2.25</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673413978"/>
                  </a:ext>
                </a:extLst>
              </a:tr>
              <a:tr h="351386">
                <a:tc>
                  <a:txBody>
                    <a:bodyPr/>
                    <a:lstStyle/>
                    <a:p>
                      <a:pPr algn="ctr"/>
                      <a:r>
                        <a:rPr lang="en-US" sz="1600">
                          <a:solidFill>
                            <a:srgbClr val="231F20"/>
                          </a:solidFill>
                          <a:effectLst/>
                          <a:latin typeface="Arial" panose="020B0604020202020204" pitchFamily="34" charset="0"/>
                          <a:cs typeface="Arial" panose="020B0604020202020204" pitchFamily="34" charset="0"/>
                        </a:rPr>
                        <a:t>6/38</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$225</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a:solidFill>
                            <a:srgbClr val="231F20"/>
                          </a:solidFill>
                          <a:effectLst/>
                          <a:latin typeface="Arial" panose="020B0604020202020204" pitchFamily="34" charset="0"/>
                          <a:cs typeface="Arial" panose="020B0604020202020204" pitchFamily="34" charset="0"/>
                        </a:rPr>
                        <a:t>$2.25</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817359396"/>
                  </a:ext>
                </a:extLst>
              </a:tr>
              <a:tr h="351386">
                <a:tc>
                  <a:txBody>
                    <a:bodyPr/>
                    <a:lstStyle/>
                    <a:p>
                      <a:pPr algn="ctr"/>
                      <a:r>
                        <a:rPr lang="en-US" sz="1600">
                          <a:solidFill>
                            <a:srgbClr val="231F20"/>
                          </a:solidFill>
                          <a:effectLst/>
                          <a:latin typeface="Arial" panose="020B0604020202020204" pitchFamily="34" charset="0"/>
                          <a:cs typeface="Arial" panose="020B0604020202020204" pitchFamily="34" charset="0"/>
                        </a:rPr>
                        <a:t>9/38</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$225</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$2.25</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58360313"/>
                  </a:ext>
                </a:extLst>
              </a:tr>
              <a:tr h="351386">
                <a:tc>
                  <a:txBody>
                    <a:bodyPr/>
                    <a:lstStyle/>
                    <a:p>
                      <a:pPr algn="ctr"/>
                      <a:r>
                        <a:rPr lang="en-US" sz="1600">
                          <a:solidFill>
                            <a:srgbClr val="231F20"/>
                          </a:solidFill>
                          <a:effectLst/>
                          <a:latin typeface="Arial" panose="020B0604020202020204" pitchFamily="34" charset="0"/>
                          <a:cs typeface="Arial" panose="020B0604020202020204" pitchFamily="34" charset="0"/>
                        </a:rPr>
                        <a:t>12/38</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$225</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$2.25</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375877786"/>
                  </a:ext>
                </a:extLst>
              </a:tr>
              <a:tr h="351386">
                <a:tc>
                  <a:txBody>
                    <a:bodyPr/>
                    <a:lstStyle/>
                    <a:p>
                      <a:pPr algn="ctr"/>
                      <a:r>
                        <a:rPr lang="en-US" sz="1600">
                          <a:solidFill>
                            <a:srgbClr val="231F20"/>
                          </a:solidFill>
                          <a:effectLst/>
                          <a:latin typeface="Arial" panose="020B0604020202020204" pitchFamily="34" charset="0"/>
                          <a:cs typeface="Arial" panose="020B0604020202020204" pitchFamily="34" charset="0"/>
                        </a:rPr>
                        <a:t>3/39</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$150</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$1.50</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752189772"/>
                  </a:ext>
                </a:extLst>
              </a:tr>
              <a:tr h="351386">
                <a:tc>
                  <a:txBody>
                    <a:bodyPr/>
                    <a:lstStyle/>
                    <a:p>
                      <a:pPr algn="ctr"/>
                      <a:r>
                        <a:rPr lang="en-US" sz="1600">
                          <a:solidFill>
                            <a:srgbClr val="231F20"/>
                          </a:solidFill>
                          <a:effectLst/>
                          <a:latin typeface="Arial" panose="020B0604020202020204" pitchFamily="34" charset="0"/>
                          <a:cs typeface="Arial" panose="020B0604020202020204" pitchFamily="34" charset="0"/>
                        </a:rPr>
                        <a:t>6/39</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$225</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$2.25</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784441794"/>
                  </a:ext>
                </a:extLst>
              </a:tr>
              <a:tr h="351386">
                <a:tc>
                  <a:txBody>
                    <a:bodyPr/>
                    <a:lstStyle/>
                    <a:p>
                      <a:pPr algn="ctr"/>
                      <a:r>
                        <a:rPr lang="en-US" sz="1600">
                          <a:solidFill>
                            <a:srgbClr val="231F20"/>
                          </a:solidFill>
                          <a:effectLst/>
                          <a:latin typeface="Arial" panose="020B0604020202020204" pitchFamily="34" charset="0"/>
                          <a:cs typeface="Arial" panose="020B0604020202020204" pitchFamily="34" charset="0"/>
                        </a:rPr>
                        <a:t>10/39</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$300</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$3.00</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689554623"/>
                  </a:ext>
                </a:extLst>
              </a:tr>
              <a:tr h="415716">
                <a:tc>
                  <a:txBody>
                    <a:bodyPr/>
                    <a:lstStyle/>
                    <a:p>
                      <a:pPr algn="ctr"/>
                      <a:r>
                        <a:rPr lang="en-US" sz="2000" b="1">
                          <a:solidFill>
                            <a:srgbClr val="231F20"/>
                          </a:solidFill>
                          <a:effectLst/>
                          <a:latin typeface="Arial" panose="020B0604020202020204" pitchFamily="34" charset="0"/>
                          <a:cs typeface="Arial" panose="020B0604020202020204" pitchFamily="34" charset="0"/>
                        </a:rPr>
                        <a:t>TOTAL</a:t>
                      </a:r>
                      <a:endParaRPr lang="en-US" sz="2000">
                        <a:solidFill>
                          <a:srgbClr val="231F20"/>
                        </a:solidFill>
                        <a:effectLst/>
                        <a:latin typeface="Arial" panose="020B0604020202020204" pitchFamily="34" charset="0"/>
                        <a:cs typeface="Arial" panose="020B0604020202020204" pitchFamily="34" charset="0"/>
                      </a:endParaRP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2000" b="1" dirty="0">
                          <a:solidFill>
                            <a:srgbClr val="231F20"/>
                          </a:solidFill>
                          <a:effectLst/>
                          <a:latin typeface="Arial" panose="020B0604020202020204" pitchFamily="34" charset="0"/>
                          <a:cs typeface="Arial" panose="020B0604020202020204" pitchFamily="34" charset="0"/>
                        </a:rPr>
                        <a:t>$2,475</a:t>
                      </a:r>
                      <a:endParaRPr lang="en-US" sz="2000" dirty="0">
                        <a:solidFill>
                          <a:srgbClr val="231F20"/>
                        </a:solidFill>
                        <a:effectLst/>
                        <a:latin typeface="Arial" panose="020B0604020202020204" pitchFamily="34" charset="0"/>
                        <a:cs typeface="Arial" panose="020B0604020202020204" pitchFamily="34" charset="0"/>
                      </a:endParaRP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2000" b="1" dirty="0">
                          <a:solidFill>
                            <a:srgbClr val="231F20"/>
                          </a:solidFill>
                          <a:effectLst/>
                          <a:latin typeface="Arial" panose="020B0604020202020204" pitchFamily="34" charset="0"/>
                          <a:cs typeface="Arial" panose="020B0604020202020204" pitchFamily="34" charset="0"/>
                        </a:rPr>
                        <a:t>$24.75</a:t>
                      </a:r>
                      <a:endParaRPr lang="en-US" sz="2000" dirty="0">
                        <a:solidFill>
                          <a:srgbClr val="231F20"/>
                        </a:solidFill>
                        <a:effectLst/>
                        <a:latin typeface="Arial" panose="020B0604020202020204" pitchFamily="34" charset="0"/>
                        <a:cs typeface="Arial" panose="020B0604020202020204" pitchFamily="34" charset="0"/>
                      </a:endParaRP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659246542"/>
                  </a:ext>
                </a:extLst>
              </a:tr>
            </a:tbl>
          </a:graphicData>
        </a:graphic>
      </p:graphicFrame>
      <p:sp>
        <p:nvSpPr>
          <p:cNvPr id="6" name="TextBox 5">
            <a:extLst>
              <a:ext uri="{FF2B5EF4-FFF2-40B4-BE49-F238E27FC236}">
                <a16:creationId xmlns:a16="http://schemas.microsoft.com/office/drawing/2014/main" id="{C6AA8E92-C840-B58A-8CB1-67952207FCDC}"/>
              </a:ext>
            </a:extLst>
          </p:cNvPr>
          <p:cNvSpPr txBox="1"/>
          <p:nvPr/>
        </p:nvSpPr>
        <p:spPr>
          <a:xfrm>
            <a:off x="838200" y="5549119"/>
            <a:ext cx="10837985" cy="229422"/>
          </a:xfrm>
          <a:prstGeom prst="rect">
            <a:avLst/>
          </a:prstGeom>
          <a:noFill/>
        </p:spPr>
        <p:txBody>
          <a:bodyPr wrap="square" anchor="b">
            <a:spAutoFit/>
          </a:bodyPr>
          <a:lstStyle/>
          <a:p>
            <a:pPr>
              <a:lnSpc>
                <a:spcPct val="120000"/>
              </a:lnSpc>
            </a:pPr>
            <a:r>
              <a:rPr lang="en-US" sz="800" b="0" i="1" dirty="0">
                <a:solidFill>
                  <a:schemeClr val="bg1"/>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https://www.ssa.gov/history/idapayroll.html</a:t>
            </a:r>
            <a:r>
              <a:rPr lang="en-US" sz="800" b="0" i="1" dirty="0">
                <a:solidFill>
                  <a:schemeClr val="bg1"/>
                </a:solidFill>
                <a:effectLst/>
                <a:latin typeface="Arial" panose="020B0604020202020204" pitchFamily="34" charset="0"/>
                <a:cs typeface="Arial" panose="020B0604020202020204" pitchFamily="34" charset="0"/>
              </a:rPr>
              <a:t>. Accessed December 29, 2022. </a:t>
            </a:r>
            <a:endParaRPr lang="en-US" sz="800" i="1" dirty="0">
              <a:solidFill>
                <a:schemeClr val="bg1"/>
              </a:solidFill>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B2C35D2F-AFF9-2BEB-A837-9320D09E4C2A}"/>
              </a:ext>
            </a:extLst>
          </p:cNvPr>
          <p:cNvSpPr/>
          <p:nvPr/>
        </p:nvSpPr>
        <p:spPr>
          <a:xfrm>
            <a:off x="0" y="6368714"/>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030513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2">
            <a:extLst>
              <a:ext uri="{FF2B5EF4-FFF2-40B4-BE49-F238E27FC236}">
                <a16:creationId xmlns:a16="http://schemas.microsoft.com/office/drawing/2014/main" id="{1316CDB7-FD8E-F1B1-F3BD-2490BA5BF8CD}"/>
              </a:ext>
            </a:extLst>
          </p:cNvPr>
          <p:cNvSpPr txBox="1">
            <a:spLocks/>
          </p:cNvSpPr>
          <p:nvPr/>
        </p:nvSpPr>
        <p:spPr>
          <a:xfrm>
            <a:off x="839788" y="1688122"/>
            <a:ext cx="5157787" cy="82391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accent1">
                  <a:lumMod val="90000"/>
                  <a:lumOff val="10000"/>
                </a:schemeClr>
              </a:buClr>
              <a:buFont typeface="Wingdings" pitchFamily="2" charset="2"/>
              <a:buChar char="§"/>
              <a:defRPr sz="2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1pPr>
            <a:lvl2pPr marL="6858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24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2pPr>
            <a:lvl3pPr marL="11430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20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3pPr>
            <a:lvl4pPr marL="16002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1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4pPr>
            <a:lvl5pPr marL="20574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1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b="1" dirty="0">
                <a:solidFill>
                  <a:schemeClr val="accent1"/>
                </a:solidFill>
              </a:rPr>
              <a:t>WHEN CAN I FILE?</a:t>
            </a:r>
          </a:p>
        </p:txBody>
      </p:sp>
      <p:sp>
        <p:nvSpPr>
          <p:cNvPr id="9" name="Content Placeholder 3">
            <a:extLst>
              <a:ext uri="{FF2B5EF4-FFF2-40B4-BE49-F238E27FC236}">
                <a16:creationId xmlns:a16="http://schemas.microsoft.com/office/drawing/2014/main" id="{915190BF-08F3-635A-36AE-EB20D619B3F6}"/>
              </a:ext>
            </a:extLst>
          </p:cNvPr>
          <p:cNvSpPr txBox="1">
            <a:spLocks/>
          </p:cNvSpPr>
          <p:nvPr/>
        </p:nvSpPr>
        <p:spPr>
          <a:xfrm>
            <a:off x="839788" y="2174151"/>
            <a:ext cx="5157787" cy="1325563"/>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Clr>
                <a:schemeClr val="accent1">
                  <a:lumMod val="90000"/>
                  <a:lumOff val="10000"/>
                </a:schemeClr>
              </a:buClr>
              <a:buFont typeface="Wingdings" pitchFamily="2" charset="2"/>
              <a:buChar char="§"/>
              <a:defRPr sz="2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1pPr>
            <a:lvl2pPr marL="6858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24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2pPr>
            <a:lvl3pPr marL="11430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20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3pPr>
            <a:lvl4pPr marL="16002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1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4pPr>
            <a:lvl5pPr marL="20574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1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Clr>
                <a:schemeClr val="accent1"/>
              </a:buClr>
            </a:pPr>
            <a:r>
              <a:rPr lang="en-US" sz="2400" dirty="0">
                <a:solidFill>
                  <a:schemeClr val="bg1"/>
                </a:solidFill>
              </a:rPr>
              <a:t>*Minimum age 62 = 70%-75%</a:t>
            </a:r>
          </a:p>
          <a:p>
            <a:pPr>
              <a:buClr>
                <a:schemeClr val="accent1"/>
              </a:buClr>
            </a:pPr>
            <a:r>
              <a:rPr lang="en-US" sz="2400" dirty="0">
                <a:solidFill>
                  <a:schemeClr val="bg1"/>
                </a:solidFill>
              </a:rPr>
              <a:t>FRA (age 66/67) = 100%</a:t>
            </a:r>
          </a:p>
          <a:p>
            <a:pPr>
              <a:buClr>
                <a:schemeClr val="accent1"/>
              </a:buClr>
            </a:pPr>
            <a:r>
              <a:rPr lang="en-US" sz="2400" dirty="0">
                <a:solidFill>
                  <a:schemeClr val="bg1"/>
                </a:solidFill>
              </a:rPr>
              <a:t>Maximum age 70 = 132%</a:t>
            </a:r>
          </a:p>
        </p:txBody>
      </p:sp>
      <p:sp>
        <p:nvSpPr>
          <p:cNvPr id="10" name="Text Placeholder 4">
            <a:extLst>
              <a:ext uri="{FF2B5EF4-FFF2-40B4-BE49-F238E27FC236}">
                <a16:creationId xmlns:a16="http://schemas.microsoft.com/office/drawing/2014/main" id="{AC1C29BE-7295-238C-941D-46C8E4B86030}"/>
              </a:ext>
            </a:extLst>
          </p:cNvPr>
          <p:cNvSpPr txBox="1">
            <a:spLocks/>
          </p:cNvSpPr>
          <p:nvPr/>
        </p:nvSpPr>
        <p:spPr>
          <a:xfrm>
            <a:off x="6172199" y="1752801"/>
            <a:ext cx="5597769" cy="425841"/>
          </a:xfrm>
          <a:prstGeom prst="rect">
            <a:avLst/>
          </a:prstGeom>
        </p:spPr>
        <p:txBody>
          <a:bodyPr/>
          <a:lstStyle>
            <a:lvl1pPr marL="228600" indent="-228600" algn="l" defTabSz="914400" rtl="0" eaLnBrk="1" latinLnBrk="0" hangingPunct="1">
              <a:lnSpc>
                <a:spcPct val="90000"/>
              </a:lnSpc>
              <a:spcBef>
                <a:spcPts val="1000"/>
              </a:spcBef>
              <a:buClr>
                <a:schemeClr val="accent1">
                  <a:lumMod val="90000"/>
                  <a:lumOff val="10000"/>
                </a:schemeClr>
              </a:buClr>
              <a:buFont typeface="Wingdings" pitchFamily="2" charset="2"/>
              <a:buChar char="§"/>
              <a:defRPr sz="2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1pPr>
            <a:lvl2pPr marL="6858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24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2pPr>
            <a:lvl3pPr marL="11430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20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3pPr>
            <a:lvl4pPr marL="16002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1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4pPr>
            <a:lvl5pPr marL="20574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1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b="1" dirty="0">
                <a:solidFill>
                  <a:schemeClr val="accent1"/>
                </a:solidFill>
              </a:rPr>
              <a:t>SOCIAL SECURITY WAGE TAX</a:t>
            </a:r>
          </a:p>
        </p:txBody>
      </p:sp>
      <p:sp>
        <p:nvSpPr>
          <p:cNvPr id="11" name="Content Placeholder 5">
            <a:extLst>
              <a:ext uri="{FF2B5EF4-FFF2-40B4-BE49-F238E27FC236}">
                <a16:creationId xmlns:a16="http://schemas.microsoft.com/office/drawing/2014/main" id="{294643CE-450A-0740-D772-84CBE9CE91C5}"/>
              </a:ext>
            </a:extLst>
          </p:cNvPr>
          <p:cNvSpPr txBox="1">
            <a:spLocks/>
          </p:cNvSpPr>
          <p:nvPr/>
        </p:nvSpPr>
        <p:spPr>
          <a:xfrm>
            <a:off x="6172200" y="2174151"/>
            <a:ext cx="5597768" cy="3342896"/>
          </a:xfrm>
          <a:prstGeom prst="rect">
            <a:avLst/>
          </a:prstGeom>
        </p:spPr>
        <p:txBody>
          <a:bodyPr>
            <a:normAutofit lnSpcReduction="10000"/>
          </a:bodyPr>
          <a:lstStyle>
            <a:lvl1pPr marL="228600" indent="-228600" algn="l" defTabSz="914400" rtl="0" eaLnBrk="1" latinLnBrk="0" hangingPunct="1">
              <a:lnSpc>
                <a:spcPct val="90000"/>
              </a:lnSpc>
              <a:spcBef>
                <a:spcPts val="1000"/>
              </a:spcBef>
              <a:buClr>
                <a:schemeClr val="accent1">
                  <a:lumMod val="90000"/>
                  <a:lumOff val="10000"/>
                </a:schemeClr>
              </a:buClr>
              <a:buFont typeface="Wingdings" pitchFamily="2" charset="2"/>
              <a:buChar char="§"/>
              <a:defRPr sz="2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1pPr>
            <a:lvl2pPr marL="6858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24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2pPr>
            <a:lvl3pPr marL="11430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20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3pPr>
            <a:lvl4pPr marL="16002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1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4pPr>
            <a:lvl5pPr marL="20574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1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Clr>
                <a:schemeClr val="accent1"/>
              </a:buClr>
            </a:pPr>
            <a:r>
              <a:rPr lang="en-US" sz="2400" dirty="0">
                <a:solidFill>
                  <a:schemeClr val="bg1"/>
                </a:solidFill>
              </a:rPr>
              <a:t>2025 = $176,100</a:t>
            </a:r>
          </a:p>
          <a:p>
            <a:pPr>
              <a:buClr>
                <a:schemeClr val="accent1"/>
              </a:buClr>
            </a:pPr>
            <a:r>
              <a:rPr lang="en-US" sz="2400" dirty="0">
                <a:solidFill>
                  <a:schemeClr val="bg1"/>
                </a:solidFill>
              </a:rPr>
              <a:t>2024 = $168,600</a:t>
            </a:r>
          </a:p>
          <a:p>
            <a:pPr>
              <a:buClr>
                <a:schemeClr val="accent1"/>
              </a:buClr>
            </a:pPr>
            <a:r>
              <a:rPr lang="en-US" sz="2400" dirty="0">
                <a:solidFill>
                  <a:schemeClr val="bg1"/>
                </a:solidFill>
              </a:rPr>
              <a:t>2020 = $137,700</a:t>
            </a:r>
          </a:p>
          <a:p>
            <a:pPr>
              <a:buClr>
                <a:srgbClr val="E2B034"/>
              </a:buClr>
            </a:pPr>
            <a:endParaRPr lang="en-US" sz="2400" dirty="0">
              <a:solidFill>
                <a:schemeClr val="bg1"/>
              </a:solidFill>
            </a:endParaRPr>
          </a:p>
          <a:p>
            <a:pPr marL="0" indent="0">
              <a:buClr>
                <a:srgbClr val="E2B034"/>
              </a:buClr>
              <a:buNone/>
            </a:pPr>
            <a:r>
              <a:rPr lang="en-US" sz="2400" b="1" dirty="0">
                <a:solidFill>
                  <a:schemeClr val="accent1"/>
                </a:solidFill>
              </a:rPr>
              <a:t>MAXIMUM BENEFT at FRA </a:t>
            </a:r>
            <a:r>
              <a:rPr lang="en-US" sz="2400" dirty="0">
                <a:solidFill>
                  <a:schemeClr val="bg1"/>
                </a:solidFill>
              </a:rPr>
              <a:t>= $4,018</a:t>
            </a:r>
          </a:p>
          <a:p>
            <a:pPr>
              <a:buClr>
                <a:schemeClr val="accent1"/>
              </a:buClr>
            </a:pPr>
            <a:r>
              <a:rPr lang="en-US" sz="2400" dirty="0">
                <a:solidFill>
                  <a:schemeClr val="bg1"/>
                </a:solidFill>
              </a:rPr>
              <a:t>Average Benefit </a:t>
            </a:r>
          </a:p>
          <a:p>
            <a:pPr lvl="1">
              <a:buClr>
                <a:schemeClr val="accent1"/>
              </a:buClr>
            </a:pPr>
            <a:r>
              <a:rPr lang="en-US" dirty="0">
                <a:solidFill>
                  <a:schemeClr val="bg1"/>
                </a:solidFill>
              </a:rPr>
              <a:t>$3,089 (Married)</a:t>
            </a:r>
          </a:p>
          <a:p>
            <a:pPr lvl="1">
              <a:buClr>
                <a:schemeClr val="accent1"/>
              </a:buClr>
            </a:pPr>
            <a:r>
              <a:rPr lang="en-US" dirty="0">
                <a:solidFill>
                  <a:schemeClr val="bg1"/>
                </a:solidFill>
              </a:rPr>
              <a:t>$1,978 (Single)</a:t>
            </a:r>
          </a:p>
        </p:txBody>
      </p:sp>
      <p:sp>
        <p:nvSpPr>
          <p:cNvPr id="12" name="Text Placeholder 2">
            <a:extLst>
              <a:ext uri="{FF2B5EF4-FFF2-40B4-BE49-F238E27FC236}">
                <a16:creationId xmlns:a16="http://schemas.microsoft.com/office/drawing/2014/main" id="{FC962058-C89C-0EE8-9683-3489D918B63B}"/>
              </a:ext>
            </a:extLst>
          </p:cNvPr>
          <p:cNvSpPr txBox="1">
            <a:spLocks/>
          </p:cNvSpPr>
          <p:nvPr/>
        </p:nvSpPr>
        <p:spPr>
          <a:xfrm>
            <a:off x="836612" y="3198090"/>
            <a:ext cx="5157787" cy="823912"/>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rgbClr val="231F20"/>
                </a:solidFill>
                <a:latin typeface=""/>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US" dirty="0">
                <a:solidFill>
                  <a:schemeClr val="accent1"/>
                </a:solidFill>
                <a:latin typeface="Arial" panose="020B0604020202020204" pitchFamily="34" charset="0"/>
                <a:cs typeface="Arial" panose="020B0604020202020204" pitchFamily="34" charset="0"/>
              </a:rPr>
              <a:t>COLA (COST OF LIVING)</a:t>
            </a:r>
          </a:p>
        </p:txBody>
      </p:sp>
      <p:sp>
        <p:nvSpPr>
          <p:cNvPr id="13" name="Content Placeholder 3">
            <a:extLst>
              <a:ext uri="{FF2B5EF4-FFF2-40B4-BE49-F238E27FC236}">
                <a16:creationId xmlns:a16="http://schemas.microsoft.com/office/drawing/2014/main" id="{D5B4436C-16A0-52F4-34ED-6E70A8EB98AE}"/>
              </a:ext>
            </a:extLst>
          </p:cNvPr>
          <p:cNvSpPr txBox="1">
            <a:spLocks/>
          </p:cNvSpPr>
          <p:nvPr/>
        </p:nvSpPr>
        <p:spPr>
          <a:xfrm>
            <a:off x="836612" y="4022002"/>
            <a:ext cx="5157787" cy="1325563"/>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Clr>
                <a:schemeClr val="accent1"/>
              </a:buClr>
              <a:buFont typeface="Wingdings" pitchFamily="2" charset="2"/>
              <a:buChar char="§"/>
            </a:pPr>
            <a:r>
              <a:rPr lang="en-US" sz="2400" dirty="0">
                <a:solidFill>
                  <a:schemeClr val="bg1"/>
                </a:solidFill>
              </a:rPr>
              <a:t>Since 1975 = 3.77%</a:t>
            </a:r>
          </a:p>
          <a:p>
            <a:pPr>
              <a:buClr>
                <a:schemeClr val="accent1"/>
              </a:buClr>
              <a:buFont typeface="Wingdings" pitchFamily="2" charset="2"/>
              <a:buChar char="§"/>
            </a:pPr>
            <a:r>
              <a:rPr lang="en-US" sz="2400" dirty="0">
                <a:solidFill>
                  <a:schemeClr val="bg1"/>
                </a:solidFill>
              </a:rPr>
              <a:t>Last 20 Years = 2.63%</a:t>
            </a:r>
          </a:p>
          <a:p>
            <a:pPr>
              <a:buClr>
                <a:schemeClr val="accent1"/>
              </a:buClr>
              <a:buFont typeface="Wingdings" pitchFamily="2" charset="2"/>
              <a:buChar char="§"/>
            </a:pPr>
            <a:r>
              <a:rPr lang="en-US" sz="2400" dirty="0">
                <a:solidFill>
                  <a:schemeClr val="bg1"/>
                </a:solidFill>
              </a:rPr>
              <a:t>For 2026 = 2.80%</a:t>
            </a:r>
          </a:p>
        </p:txBody>
      </p:sp>
      <p:sp>
        <p:nvSpPr>
          <p:cNvPr id="14" name="Rectangle 13">
            <a:extLst>
              <a:ext uri="{FF2B5EF4-FFF2-40B4-BE49-F238E27FC236}">
                <a16:creationId xmlns:a16="http://schemas.microsoft.com/office/drawing/2014/main" id="{D7DF0D64-4C9B-1672-1BC2-20F891E0B8DE}"/>
              </a:ext>
            </a:extLst>
          </p:cNvPr>
          <p:cNvSpPr/>
          <p:nvPr/>
        </p:nvSpPr>
        <p:spPr>
          <a:xfrm>
            <a:off x="5697415" y="1757835"/>
            <a:ext cx="58616" cy="3406912"/>
          </a:xfrm>
          <a:prstGeom prst="rect">
            <a:avLst/>
          </a:prstGeom>
          <a:solidFill>
            <a:schemeClr val="accent1">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3">
            <a:extLst>
              <a:ext uri="{FF2B5EF4-FFF2-40B4-BE49-F238E27FC236}">
                <a16:creationId xmlns:a16="http://schemas.microsoft.com/office/drawing/2014/main" id="{FCD22A6D-8F74-23BB-5B07-98A8BD6AB7C5}"/>
              </a:ext>
            </a:extLst>
          </p:cNvPr>
          <p:cNvSpPr>
            <a:spLocks noChangeArrowheads="1"/>
          </p:cNvSpPr>
          <p:nvPr/>
        </p:nvSpPr>
        <p:spPr bwMode="auto">
          <a:xfrm>
            <a:off x="836613" y="5827096"/>
            <a:ext cx="105156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800" i="1" dirty="0">
                <a:solidFill>
                  <a:schemeClr val="bg1"/>
                </a:solidFill>
                <a:latin typeface="Arial" panose="020B0604020202020204" pitchFamily="34" charset="0"/>
                <a:cs typeface="Arial" panose="020B0604020202020204" pitchFamily="34" charset="0"/>
              </a:rPr>
              <a:t>Source: </a:t>
            </a:r>
            <a:r>
              <a:rPr lang="en-US" sz="800" i="1" baseline="30000" dirty="0">
                <a:solidFill>
                  <a:schemeClr val="bg1"/>
                </a:solidFill>
                <a:latin typeface="Arial" panose="020B0604020202020204" pitchFamily="34" charset="0"/>
                <a:cs typeface="Arial" panose="020B0604020202020204" pitchFamily="34" charset="0"/>
              </a:rPr>
              <a:t>1</a:t>
            </a:r>
            <a:r>
              <a:rPr lang="en-US" sz="800" i="1" dirty="0">
                <a:solidFill>
                  <a:schemeClr val="bg1"/>
                </a:solidFill>
                <a:latin typeface="Arial" panose="020B0604020202020204" pitchFamily="34" charset="0"/>
                <a:cs typeface="Arial" panose="020B0604020202020204" pitchFamily="34" charset="0"/>
              </a:rPr>
              <a:t>https://</a:t>
            </a:r>
            <a:r>
              <a:rPr lang="en-US" sz="800" i="1" dirty="0" err="1">
                <a:solidFill>
                  <a:schemeClr val="bg1"/>
                </a:solidFill>
                <a:latin typeface="Arial" panose="020B0604020202020204" pitchFamily="34" charset="0"/>
                <a:cs typeface="Arial" panose="020B0604020202020204" pitchFamily="34" charset="0"/>
              </a:rPr>
              <a:t>www.ssa.gov</a:t>
            </a:r>
            <a:r>
              <a:rPr lang="en-US" sz="800" i="1" dirty="0">
                <a:solidFill>
                  <a:schemeClr val="bg1"/>
                </a:solidFill>
                <a:latin typeface="Arial" panose="020B0604020202020204" pitchFamily="34" charset="0"/>
                <a:cs typeface="Arial" panose="020B0604020202020204" pitchFamily="34" charset="0"/>
              </a:rPr>
              <a:t>/</a:t>
            </a:r>
            <a:r>
              <a:rPr lang="en-US" sz="800" i="1" dirty="0" err="1">
                <a:solidFill>
                  <a:schemeClr val="bg1"/>
                </a:solidFill>
                <a:latin typeface="Arial" panose="020B0604020202020204" pitchFamily="34" charset="0"/>
                <a:cs typeface="Arial" panose="020B0604020202020204" pitchFamily="34" charset="0"/>
              </a:rPr>
              <a:t>oact</a:t>
            </a:r>
            <a:r>
              <a:rPr lang="en-US" sz="800" i="1" dirty="0">
                <a:solidFill>
                  <a:schemeClr val="bg1"/>
                </a:solidFill>
                <a:latin typeface="Arial" panose="020B0604020202020204" pitchFamily="34" charset="0"/>
                <a:cs typeface="Arial" panose="020B0604020202020204" pitchFamily="34" charset="0"/>
              </a:rPr>
              <a:t>/cola/</a:t>
            </a:r>
            <a:r>
              <a:rPr lang="en-US" sz="800" i="1" dirty="0" err="1">
                <a:solidFill>
                  <a:schemeClr val="bg1"/>
                </a:solidFill>
                <a:latin typeface="Arial" panose="020B0604020202020204" pitchFamily="34" charset="0"/>
                <a:cs typeface="Arial" panose="020B0604020202020204" pitchFamily="34" charset="0"/>
              </a:rPr>
              <a:t>cbb.html</a:t>
            </a:r>
            <a:r>
              <a:rPr lang="en-US" sz="800" i="1" dirty="0">
                <a:solidFill>
                  <a:schemeClr val="bg1"/>
                </a:solidFill>
                <a:latin typeface="Arial" panose="020B0604020202020204" pitchFamily="34" charset="0"/>
                <a:cs typeface="Arial" panose="020B0604020202020204" pitchFamily="34" charset="0"/>
              </a:rPr>
              <a:t>. Accessed December 2, 2024 </a:t>
            </a:r>
            <a:r>
              <a:rPr lang="en-US" sz="800" i="1" baseline="30000" dirty="0">
                <a:solidFill>
                  <a:schemeClr val="bg1"/>
                </a:solidFill>
                <a:latin typeface="Arial" panose="020B0604020202020204" pitchFamily="34" charset="0"/>
                <a:cs typeface="Arial" panose="020B0604020202020204" pitchFamily="34" charset="0"/>
              </a:rPr>
              <a:t> 2</a:t>
            </a:r>
            <a:r>
              <a:rPr lang="en-US" sz="800" i="1" dirty="0">
                <a:solidFill>
                  <a:schemeClr val="bg1"/>
                </a:solidFill>
                <a:latin typeface="Arial" panose="020B0604020202020204" pitchFamily="34" charset="0"/>
                <a:cs typeface="Arial" panose="020B0604020202020204" pitchFamily="34" charset="0"/>
              </a:rPr>
              <a:t>https://</a:t>
            </a:r>
            <a:r>
              <a:rPr lang="en-US" sz="800" i="1" dirty="0" err="1">
                <a:solidFill>
                  <a:schemeClr val="bg1"/>
                </a:solidFill>
                <a:latin typeface="Arial" panose="020B0604020202020204" pitchFamily="34" charset="0"/>
                <a:cs typeface="Arial" panose="020B0604020202020204" pitchFamily="34" charset="0"/>
              </a:rPr>
              <a:t>www.ssa.gov</a:t>
            </a:r>
            <a:r>
              <a:rPr lang="en-US" sz="800" i="1" dirty="0">
                <a:solidFill>
                  <a:schemeClr val="bg1"/>
                </a:solidFill>
                <a:latin typeface="Arial" panose="020B0604020202020204" pitchFamily="34" charset="0"/>
                <a:cs typeface="Arial" panose="020B0604020202020204" pitchFamily="34" charset="0"/>
              </a:rPr>
              <a:t>/</a:t>
            </a:r>
            <a:r>
              <a:rPr lang="en-US" sz="800" i="1" dirty="0" err="1">
                <a:solidFill>
                  <a:schemeClr val="bg1"/>
                </a:solidFill>
                <a:latin typeface="Arial" panose="020B0604020202020204" pitchFamily="34" charset="0"/>
                <a:cs typeface="Arial" panose="020B0604020202020204" pitchFamily="34" charset="0"/>
              </a:rPr>
              <a:t>oact</a:t>
            </a:r>
            <a:r>
              <a:rPr lang="en-US" sz="800" i="1" dirty="0">
                <a:solidFill>
                  <a:schemeClr val="bg1"/>
                </a:solidFill>
                <a:latin typeface="Arial" panose="020B0604020202020204" pitchFamily="34" charset="0"/>
                <a:cs typeface="Arial" panose="020B0604020202020204" pitchFamily="34" charset="0"/>
              </a:rPr>
              <a:t>/cola/</a:t>
            </a:r>
            <a:r>
              <a:rPr lang="en-US" sz="800" i="1" dirty="0" err="1">
                <a:solidFill>
                  <a:schemeClr val="bg1"/>
                </a:solidFill>
                <a:latin typeface="Arial" panose="020B0604020202020204" pitchFamily="34" charset="0"/>
                <a:cs typeface="Arial" panose="020B0604020202020204" pitchFamily="34" charset="0"/>
              </a:rPr>
              <a:t>colasummary.html</a:t>
            </a:r>
            <a:r>
              <a:rPr lang="en-US" sz="800" i="1" dirty="0">
                <a:solidFill>
                  <a:schemeClr val="bg1"/>
                </a:solidFill>
                <a:latin typeface="Arial" panose="020B0604020202020204" pitchFamily="34" charset="0"/>
                <a:cs typeface="Arial" panose="020B0604020202020204" pitchFamily="34" charset="0"/>
              </a:rPr>
              <a:t>. Accessed December 2, 2024.</a:t>
            </a:r>
          </a:p>
          <a:p>
            <a:pPr eaLnBrk="0" fontAlgn="base" hangingPunct="0">
              <a:spcBef>
                <a:spcPct val="0"/>
              </a:spcBef>
              <a:spcAft>
                <a:spcPct val="0"/>
              </a:spcAft>
            </a:pPr>
            <a:endParaRPr kumimoji="0" lang="en-US" altLang="en-US" sz="800" b="0" i="1"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1"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kumimoji="0" lang="en-US" altLang="en-US" sz="800" b="0" i="1"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p:txBody>
      </p:sp>
      <p:sp>
        <p:nvSpPr>
          <p:cNvPr id="17" name="Title 3">
            <a:extLst>
              <a:ext uri="{FF2B5EF4-FFF2-40B4-BE49-F238E27FC236}">
                <a16:creationId xmlns:a16="http://schemas.microsoft.com/office/drawing/2014/main" id="{FB06BD57-98ED-2AD1-B688-736B2E7CF20B}"/>
              </a:ext>
            </a:extLst>
          </p:cNvPr>
          <p:cNvSpPr>
            <a:spLocks noGrp="1"/>
          </p:cNvSpPr>
          <p:nvPr>
            <p:ph type="title"/>
          </p:nvPr>
        </p:nvSpPr>
        <p:spPr>
          <a:xfrm>
            <a:off x="838200" y="365125"/>
            <a:ext cx="10515600" cy="1325563"/>
          </a:xfrm>
        </p:spPr>
        <p:txBody>
          <a:bodyPr/>
          <a:lstStyle/>
          <a:p>
            <a:r>
              <a:rPr lang="en-US" spc="-150" dirty="0">
                <a:latin typeface="Arial Black" panose="020B0604020202020204" pitchFamily="34" charset="0"/>
                <a:cs typeface="Arial Black" panose="020B0604020202020204" pitchFamily="34" charset="0"/>
              </a:rPr>
              <a:t>SOCIAL SECURITY</a:t>
            </a:r>
            <a:r>
              <a:rPr lang="en-US" dirty="0">
                <a:latin typeface="Arial Black" panose="020B0604020202020204" pitchFamily="34" charset="0"/>
                <a:cs typeface="Arial Black" panose="020B0604020202020204" pitchFamily="34" charset="0"/>
              </a:rPr>
              <a:t>: </a:t>
            </a:r>
            <a:r>
              <a:rPr lang="en-US" sz="3200" b="0" dirty="0">
                <a:solidFill>
                  <a:schemeClr val="accent1"/>
                </a:solidFill>
                <a:latin typeface="Arial" panose="020B0604020202020204" pitchFamily="34" charset="0"/>
                <a:cs typeface="Arial" panose="020B0604020202020204" pitchFamily="34" charset="0"/>
              </a:rPr>
              <a:t>The Basics</a:t>
            </a:r>
            <a:endParaRPr lang="en-US" b="0" dirty="0">
              <a:solidFill>
                <a:schemeClr val="accent1"/>
              </a:solidFill>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86A1E214-9A8C-3575-432F-FC71F49A1FF7}"/>
              </a:ext>
            </a:extLst>
          </p:cNvPr>
          <p:cNvSpPr/>
          <p:nvPr/>
        </p:nvSpPr>
        <p:spPr>
          <a:xfrm>
            <a:off x="0" y="6368715"/>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301506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712325F-A762-B140-A525-E1544CA000DF}"/>
              </a:ext>
            </a:extLst>
          </p:cNvPr>
          <p:cNvSpPr/>
          <p:nvPr/>
        </p:nvSpPr>
        <p:spPr>
          <a:xfrm>
            <a:off x="-172278" y="1570892"/>
            <a:ext cx="12364278" cy="3086598"/>
          </a:xfrm>
          <a:prstGeom prst="rect">
            <a:avLst/>
          </a:prstGeom>
          <a:solidFill>
            <a:srgbClr val="0900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Table 2">
            <a:extLst>
              <a:ext uri="{FF2B5EF4-FFF2-40B4-BE49-F238E27FC236}">
                <a16:creationId xmlns:a16="http://schemas.microsoft.com/office/drawing/2014/main" id="{4E9AD303-25AB-8132-BE71-1B149D28729A}"/>
              </a:ext>
            </a:extLst>
          </p:cNvPr>
          <p:cNvGraphicFramePr>
            <a:graphicFrameLocks noGrp="1"/>
          </p:cNvGraphicFramePr>
          <p:nvPr>
            <p:extLst>
              <p:ext uri="{D42A27DB-BD31-4B8C-83A1-F6EECF244321}">
                <p14:modId xmlns:p14="http://schemas.microsoft.com/office/powerpoint/2010/main" val="506006762"/>
              </p:ext>
            </p:extLst>
          </p:nvPr>
        </p:nvGraphicFramePr>
        <p:xfrm>
          <a:off x="52817" y="1612270"/>
          <a:ext cx="3981301" cy="2998328"/>
        </p:xfrm>
        <a:graphic>
          <a:graphicData uri="http://schemas.openxmlformats.org/drawingml/2006/table">
            <a:tbl>
              <a:tblPr firstRow="1" bandRow="1">
                <a:tableStyleId>{8A107856-5554-42FB-B03E-39F5DBC370BA}</a:tableStyleId>
              </a:tblPr>
              <a:tblGrid>
                <a:gridCol w="2475232">
                  <a:extLst>
                    <a:ext uri="{9D8B030D-6E8A-4147-A177-3AD203B41FA5}">
                      <a16:colId xmlns:a16="http://schemas.microsoft.com/office/drawing/2014/main" val="1869289868"/>
                    </a:ext>
                  </a:extLst>
                </a:gridCol>
                <a:gridCol w="739588">
                  <a:extLst>
                    <a:ext uri="{9D8B030D-6E8A-4147-A177-3AD203B41FA5}">
                      <a16:colId xmlns:a16="http://schemas.microsoft.com/office/drawing/2014/main" val="75751830"/>
                    </a:ext>
                  </a:extLst>
                </a:gridCol>
                <a:gridCol w="766481">
                  <a:extLst>
                    <a:ext uri="{9D8B030D-6E8A-4147-A177-3AD203B41FA5}">
                      <a16:colId xmlns:a16="http://schemas.microsoft.com/office/drawing/2014/main" val="4213627962"/>
                    </a:ext>
                  </a:extLst>
                </a:gridCol>
              </a:tblGrid>
              <a:tr h="221146">
                <a:tc>
                  <a:txBody>
                    <a:bodyPr/>
                    <a:lstStyle/>
                    <a:p>
                      <a:pPr algn="ctr"/>
                      <a:endParaRPr lang="en-US" sz="1600" b="1" dirty="0">
                        <a:solidFill>
                          <a:schemeClr val="bg1"/>
                        </a:solidFill>
                        <a:effectLst/>
                        <a:latin typeface="Arial" panose="020B0604020202020204" pitchFamily="34" charset="0"/>
                        <a:cs typeface="Arial" panose="020B0604020202020204" pitchFamily="34" charset="0"/>
                      </a:endParaRPr>
                    </a:p>
                  </a:txBody>
                  <a:tcPr marL="53571" marR="53571" marT="53571" marB="5357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600" b="1" dirty="0">
                          <a:solidFill>
                            <a:schemeClr val="bg1"/>
                          </a:solidFill>
                          <a:effectLst/>
                          <a:latin typeface="Arial" panose="020B0604020202020204" pitchFamily="34" charset="0"/>
                          <a:cs typeface="Arial" panose="020B0604020202020204" pitchFamily="34" charset="0"/>
                        </a:rPr>
                        <a:t>Ron</a:t>
                      </a:r>
                    </a:p>
                  </a:txBody>
                  <a:tcPr marL="53571" marR="53571" marT="53571" marB="5357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600" b="1" dirty="0">
                          <a:solidFill>
                            <a:schemeClr val="bg1"/>
                          </a:solidFill>
                          <a:effectLst/>
                          <a:latin typeface="Arial" panose="020B0604020202020204" pitchFamily="34" charset="0"/>
                          <a:cs typeface="Arial" panose="020B0604020202020204" pitchFamily="34" charset="0"/>
                        </a:rPr>
                        <a:t>Nancy</a:t>
                      </a:r>
                    </a:p>
                  </a:txBody>
                  <a:tcPr marL="53571" marR="53571" marT="53571" marB="5357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3836823004"/>
                  </a:ext>
                </a:extLst>
              </a:tr>
              <a:tr h="374276">
                <a:tc>
                  <a:txBody>
                    <a:bodyPr/>
                    <a:lstStyle/>
                    <a:p>
                      <a:pPr algn="ctr"/>
                      <a:r>
                        <a:rPr lang="en-US" sz="1600" kern="1200" dirty="0">
                          <a:solidFill>
                            <a:srgbClr val="231F20"/>
                          </a:solidFill>
                          <a:effectLst/>
                          <a:latin typeface="Arial" panose="020B0604020202020204" pitchFamily="34" charset="0"/>
                          <a:cs typeface="Arial" panose="020B0604020202020204" pitchFamily="34" charset="0"/>
                        </a:rPr>
                        <a:t>Current Age (at year end)</a:t>
                      </a:r>
                      <a:endParaRPr lang="en-US" sz="1600" kern="1200" dirty="0">
                        <a:solidFill>
                          <a:srgbClr val="231F20"/>
                        </a:solidFill>
                        <a:effectLst/>
                        <a:latin typeface="Arial" panose="020B0604020202020204" pitchFamily="34" charset="0"/>
                        <a:ea typeface="+mn-ea"/>
                        <a:cs typeface="Arial" panose="020B0604020202020204" pitchFamily="34" charset="0"/>
                      </a:endParaRP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60</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58</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738981184"/>
                  </a:ext>
                </a:extLst>
              </a:tr>
              <a:tr h="208372">
                <a:tc>
                  <a:txBody>
                    <a:bodyPr/>
                    <a:lstStyle/>
                    <a:p>
                      <a:pPr algn="ctr"/>
                      <a:r>
                        <a:rPr lang="en-US" sz="1600" kern="1200" dirty="0">
                          <a:solidFill>
                            <a:srgbClr val="231F20"/>
                          </a:solidFill>
                          <a:effectLst/>
                          <a:latin typeface="Arial" panose="020B0604020202020204" pitchFamily="34" charset="0"/>
                          <a:cs typeface="Arial" panose="020B0604020202020204" pitchFamily="34" charset="0"/>
                        </a:rPr>
                        <a:t>Monthly Benefit at FRA</a:t>
                      </a:r>
                      <a:r>
                        <a:rPr lang="en-US" sz="1600" kern="1200" baseline="30000" dirty="0">
                          <a:solidFill>
                            <a:srgbClr val="231F20"/>
                          </a:solidFill>
                          <a:effectLst/>
                          <a:latin typeface="Arial" panose="020B0604020202020204" pitchFamily="34" charset="0"/>
                          <a:cs typeface="Arial" panose="020B0604020202020204" pitchFamily="34" charset="0"/>
                        </a:rPr>
                        <a:t>1</a:t>
                      </a:r>
                      <a:endParaRPr lang="en-US" sz="1600" kern="1200" baseline="30000" dirty="0">
                        <a:solidFill>
                          <a:srgbClr val="231F20"/>
                        </a:solidFill>
                        <a:effectLst/>
                        <a:latin typeface="Arial" panose="020B0604020202020204" pitchFamily="34" charset="0"/>
                        <a:ea typeface="+mn-ea"/>
                        <a:cs typeface="Arial" panose="020B0604020202020204" pitchFamily="34" charset="0"/>
                      </a:endParaRP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kern="1200" dirty="0">
                          <a:solidFill>
                            <a:srgbClr val="231F20"/>
                          </a:solidFill>
                          <a:effectLst/>
                          <a:latin typeface="Arial" panose="020B0604020202020204" pitchFamily="34" charset="0"/>
                          <a:cs typeface="Arial" panose="020B0604020202020204" pitchFamily="34" charset="0"/>
                        </a:rPr>
                        <a:t>$3,011</a:t>
                      </a:r>
                      <a:endParaRPr lang="en-US" sz="1600" kern="1200" dirty="0">
                        <a:solidFill>
                          <a:srgbClr val="231F20"/>
                        </a:solidFill>
                        <a:effectLst/>
                        <a:latin typeface="Arial" panose="020B0604020202020204" pitchFamily="34" charset="0"/>
                        <a:ea typeface="+mn-ea"/>
                        <a:cs typeface="Arial" panose="020B0604020202020204" pitchFamily="34" charset="0"/>
                      </a:endParaRP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kern="1200" dirty="0">
                          <a:solidFill>
                            <a:srgbClr val="231F20"/>
                          </a:solidFill>
                          <a:effectLst/>
                          <a:latin typeface="Arial" panose="020B0604020202020204" pitchFamily="34" charset="0"/>
                          <a:cs typeface="Arial" panose="020B0604020202020204" pitchFamily="34" charset="0"/>
                        </a:rPr>
                        <a:t>$2,235</a:t>
                      </a:r>
                      <a:endParaRPr lang="en-US" sz="1600" kern="1200" dirty="0">
                        <a:solidFill>
                          <a:srgbClr val="231F20"/>
                        </a:solidFill>
                        <a:effectLst/>
                        <a:latin typeface="Arial" panose="020B0604020202020204" pitchFamily="34" charset="0"/>
                        <a:ea typeface="+mn-ea"/>
                        <a:cs typeface="Arial" panose="020B0604020202020204" pitchFamily="34" charset="0"/>
                      </a:endParaRP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950536620"/>
                  </a:ext>
                </a:extLst>
              </a:tr>
              <a:tr h="220846">
                <a:tc>
                  <a:txBody>
                    <a:bodyPr/>
                    <a:lstStyle/>
                    <a:p>
                      <a:pPr algn="ctr"/>
                      <a:r>
                        <a:rPr lang="en-US" sz="1600" kern="1200" dirty="0">
                          <a:solidFill>
                            <a:srgbClr val="231F20"/>
                          </a:solidFill>
                          <a:effectLst/>
                          <a:latin typeface="Arial" panose="020B0604020202020204" pitchFamily="34" charset="0"/>
                          <a:cs typeface="Arial" panose="020B0604020202020204" pitchFamily="34" charset="0"/>
                        </a:rPr>
                        <a:t>Life Expectancy</a:t>
                      </a:r>
                      <a:endParaRPr lang="en-US" sz="1600" kern="1200" dirty="0">
                        <a:solidFill>
                          <a:srgbClr val="231F20"/>
                        </a:solidFill>
                        <a:effectLst/>
                        <a:latin typeface="Arial" panose="020B0604020202020204" pitchFamily="34" charset="0"/>
                        <a:ea typeface="+mn-ea"/>
                        <a:cs typeface="Arial" panose="020B0604020202020204" pitchFamily="34" charset="0"/>
                      </a:endParaRP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85</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90</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673413978"/>
                  </a:ext>
                </a:extLst>
              </a:tr>
              <a:tr h="220846">
                <a:tc>
                  <a:txBody>
                    <a:bodyPr/>
                    <a:lstStyle/>
                    <a:p>
                      <a:pPr algn="ctr"/>
                      <a:r>
                        <a:rPr lang="en-US" sz="1600" dirty="0">
                          <a:solidFill>
                            <a:schemeClr val="bg1"/>
                          </a:solidFill>
                          <a:effectLst/>
                          <a:latin typeface="Arial" panose="020B0604020202020204" pitchFamily="34" charset="0"/>
                          <a:cs typeface="Arial" panose="020B0604020202020204" pitchFamily="34" charset="0"/>
                        </a:rPr>
                        <a:t>Start Benefits at Age</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600" dirty="0">
                          <a:solidFill>
                            <a:schemeClr val="bg1"/>
                          </a:solidFill>
                          <a:effectLst/>
                          <a:latin typeface="Arial" panose="020B0604020202020204" pitchFamily="34" charset="0"/>
                          <a:cs typeface="Arial" panose="020B0604020202020204" pitchFamily="34" charset="0"/>
                        </a:rPr>
                        <a:t>62</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600" dirty="0">
                          <a:solidFill>
                            <a:schemeClr val="bg1"/>
                          </a:solidFill>
                          <a:effectLst/>
                          <a:latin typeface="Arial" panose="020B0604020202020204" pitchFamily="34" charset="0"/>
                          <a:cs typeface="Arial" panose="020B0604020202020204" pitchFamily="34" charset="0"/>
                        </a:rPr>
                        <a:t>62</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3817359396"/>
                  </a:ext>
                </a:extLst>
              </a:tr>
              <a:tr h="240025">
                <a:tc gridSpan="3">
                  <a:txBody>
                    <a:bodyPr/>
                    <a:lstStyle/>
                    <a:p>
                      <a:pPr algn="ctr"/>
                      <a:r>
                        <a:rPr lang="en-US" sz="1800" b="1" dirty="0">
                          <a:solidFill>
                            <a:srgbClr val="231F20"/>
                          </a:solidFill>
                          <a:effectLst/>
                          <a:latin typeface="Arial" panose="020B0604020202020204" pitchFamily="34" charset="0"/>
                          <a:cs typeface="Arial" panose="020B0604020202020204" pitchFamily="34" charset="0"/>
                        </a:rPr>
                        <a:t>Cumulative Value of Benefits</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pPr algn="ctr"/>
                      <a:r>
                        <a:rPr lang="en-US" sz="1600" dirty="0">
                          <a:effectLst/>
                        </a:rPr>
                        <a:t>$225</a:t>
                      </a:r>
                    </a:p>
                  </a:txBody>
                  <a:tcPr marL="53571" marR="53571" marT="53571" marB="53571">
                    <a:solidFill>
                      <a:schemeClr val="bg1"/>
                    </a:solidFill>
                  </a:tcPr>
                </a:tc>
                <a:tc hMerge="1">
                  <a:txBody>
                    <a:bodyPr/>
                    <a:lstStyle/>
                    <a:p>
                      <a:pPr algn="ctr"/>
                      <a:r>
                        <a:rPr lang="en-US" sz="1600" dirty="0">
                          <a:effectLst/>
                        </a:rPr>
                        <a:t>$2.25</a:t>
                      </a:r>
                    </a:p>
                  </a:txBody>
                  <a:tcPr marL="53571" marR="53571" marT="53571" marB="53571">
                    <a:solidFill>
                      <a:schemeClr val="bg1"/>
                    </a:solidFill>
                  </a:tcPr>
                </a:tc>
                <a:extLst>
                  <a:ext uri="{0D108BD9-81ED-4DB2-BD59-A6C34878D82A}">
                    <a16:rowId xmlns:a16="http://schemas.microsoft.com/office/drawing/2014/main" val="1058360313"/>
                  </a:ext>
                </a:extLst>
              </a:tr>
              <a:tr h="160109">
                <a:tc gridSpan="3">
                  <a:txBody>
                    <a:bodyPr/>
                    <a:lstStyle/>
                    <a:p>
                      <a:pPr algn="ctr"/>
                      <a:r>
                        <a:rPr lang="en-US" sz="3600" b="1" dirty="0">
                          <a:solidFill>
                            <a:schemeClr val="bg1"/>
                          </a:solidFill>
                          <a:effectLst/>
                          <a:latin typeface="Arial" panose="020B0604020202020204" pitchFamily="34" charset="0"/>
                          <a:cs typeface="Arial" panose="020B0604020202020204" pitchFamily="34" charset="0"/>
                        </a:rPr>
                        <a:t>$1,959,732</a:t>
                      </a:r>
                    </a:p>
                    <a:p>
                      <a:pPr algn="ctr"/>
                      <a:r>
                        <a:rPr lang="en-US" sz="1200" dirty="0">
                          <a:solidFill>
                            <a:schemeClr val="bg1"/>
                          </a:solidFill>
                          <a:effectLst/>
                          <a:latin typeface="Arial" panose="020B0604020202020204" pitchFamily="34" charset="0"/>
                          <a:cs typeface="Arial" panose="020B0604020202020204" pitchFamily="34" charset="0"/>
                        </a:rPr>
                        <a:t>File for Benefits</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9002B"/>
                    </a:solidFill>
                  </a:tcPr>
                </a:tc>
                <a:tc hMerge="1">
                  <a:txBody>
                    <a:bodyPr/>
                    <a:lstStyle/>
                    <a:p>
                      <a:pPr algn="ctr"/>
                      <a:r>
                        <a:rPr lang="en-US" sz="1600" dirty="0">
                          <a:effectLst/>
                        </a:rPr>
                        <a:t>$225</a:t>
                      </a:r>
                    </a:p>
                  </a:txBody>
                  <a:tcPr marL="53571" marR="53571" marT="53571" marB="53571">
                    <a:solidFill>
                      <a:schemeClr val="bg1"/>
                    </a:solidFill>
                  </a:tcPr>
                </a:tc>
                <a:tc hMerge="1">
                  <a:txBody>
                    <a:bodyPr/>
                    <a:lstStyle/>
                    <a:p>
                      <a:pPr algn="ctr"/>
                      <a:r>
                        <a:rPr lang="en-US" sz="1600" dirty="0">
                          <a:effectLst/>
                        </a:rPr>
                        <a:t>$2.25</a:t>
                      </a:r>
                    </a:p>
                  </a:txBody>
                  <a:tcPr marL="53571" marR="53571" marT="53571" marB="53571">
                    <a:solidFill>
                      <a:schemeClr val="bg1"/>
                    </a:solidFill>
                  </a:tcPr>
                </a:tc>
                <a:extLst>
                  <a:ext uri="{0D108BD9-81ED-4DB2-BD59-A6C34878D82A}">
                    <a16:rowId xmlns:a16="http://schemas.microsoft.com/office/drawing/2014/main" val="1375877786"/>
                  </a:ext>
                </a:extLst>
              </a:tr>
            </a:tbl>
          </a:graphicData>
        </a:graphic>
      </p:graphicFrame>
      <p:graphicFrame>
        <p:nvGraphicFramePr>
          <p:cNvPr id="10" name="Table 2">
            <a:extLst>
              <a:ext uri="{FF2B5EF4-FFF2-40B4-BE49-F238E27FC236}">
                <a16:creationId xmlns:a16="http://schemas.microsoft.com/office/drawing/2014/main" id="{D3C7553D-6CF1-28FB-8AD2-CB5D5D5C8EB5}"/>
              </a:ext>
            </a:extLst>
          </p:cNvPr>
          <p:cNvGraphicFramePr>
            <a:graphicFrameLocks noGrp="1"/>
          </p:cNvGraphicFramePr>
          <p:nvPr>
            <p:extLst>
              <p:ext uri="{D42A27DB-BD31-4B8C-83A1-F6EECF244321}">
                <p14:modId xmlns:p14="http://schemas.microsoft.com/office/powerpoint/2010/main" val="3528362030"/>
              </p:ext>
            </p:extLst>
          </p:nvPr>
        </p:nvGraphicFramePr>
        <p:xfrm>
          <a:off x="4113829" y="1612270"/>
          <a:ext cx="3981301" cy="2998328"/>
        </p:xfrm>
        <a:graphic>
          <a:graphicData uri="http://schemas.openxmlformats.org/drawingml/2006/table">
            <a:tbl>
              <a:tblPr firstRow="1" bandRow="1">
                <a:tableStyleId>{8A107856-5554-42FB-B03E-39F5DBC370BA}</a:tableStyleId>
              </a:tblPr>
              <a:tblGrid>
                <a:gridCol w="2475232">
                  <a:extLst>
                    <a:ext uri="{9D8B030D-6E8A-4147-A177-3AD203B41FA5}">
                      <a16:colId xmlns:a16="http://schemas.microsoft.com/office/drawing/2014/main" val="1869289868"/>
                    </a:ext>
                  </a:extLst>
                </a:gridCol>
                <a:gridCol w="739588">
                  <a:extLst>
                    <a:ext uri="{9D8B030D-6E8A-4147-A177-3AD203B41FA5}">
                      <a16:colId xmlns:a16="http://schemas.microsoft.com/office/drawing/2014/main" val="75751830"/>
                    </a:ext>
                  </a:extLst>
                </a:gridCol>
                <a:gridCol w="766481">
                  <a:extLst>
                    <a:ext uri="{9D8B030D-6E8A-4147-A177-3AD203B41FA5}">
                      <a16:colId xmlns:a16="http://schemas.microsoft.com/office/drawing/2014/main" val="4213627962"/>
                    </a:ext>
                  </a:extLst>
                </a:gridCol>
              </a:tblGrid>
              <a:tr h="221146">
                <a:tc>
                  <a:txBody>
                    <a:bodyPr/>
                    <a:lstStyle/>
                    <a:p>
                      <a:pPr algn="ctr"/>
                      <a:endParaRPr lang="en-US" sz="1600" b="1" dirty="0">
                        <a:solidFill>
                          <a:schemeClr val="bg1"/>
                        </a:solidFill>
                        <a:effectLst/>
                        <a:latin typeface="Arial" panose="020B0604020202020204" pitchFamily="34" charset="0"/>
                        <a:cs typeface="Arial" panose="020B0604020202020204" pitchFamily="34" charset="0"/>
                      </a:endParaRPr>
                    </a:p>
                  </a:txBody>
                  <a:tcPr marL="53571" marR="53571" marT="53571" marB="5357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600" b="1" dirty="0">
                          <a:solidFill>
                            <a:schemeClr val="bg1"/>
                          </a:solidFill>
                          <a:effectLst/>
                          <a:latin typeface="Arial" panose="020B0604020202020204" pitchFamily="34" charset="0"/>
                          <a:cs typeface="Arial" panose="020B0604020202020204" pitchFamily="34" charset="0"/>
                        </a:rPr>
                        <a:t>Ron</a:t>
                      </a:r>
                    </a:p>
                  </a:txBody>
                  <a:tcPr marL="53571" marR="53571" marT="53571" marB="5357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600" b="1" dirty="0">
                          <a:solidFill>
                            <a:schemeClr val="bg1"/>
                          </a:solidFill>
                          <a:effectLst/>
                          <a:latin typeface="Arial" panose="020B0604020202020204" pitchFamily="34" charset="0"/>
                          <a:cs typeface="Arial" panose="020B0604020202020204" pitchFamily="34" charset="0"/>
                        </a:rPr>
                        <a:t>Nancy</a:t>
                      </a:r>
                    </a:p>
                  </a:txBody>
                  <a:tcPr marL="53571" marR="53571" marT="53571" marB="5357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3836823004"/>
                  </a:ext>
                </a:extLst>
              </a:tr>
              <a:tr h="374276">
                <a:tc>
                  <a:txBody>
                    <a:bodyPr/>
                    <a:lstStyle/>
                    <a:p>
                      <a:pPr algn="ctr"/>
                      <a:r>
                        <a:rPr lang="en-US" sz="1600" kern="1200" dirty="0">
                          <a:solidFill>
                            <a:srgbClr val="231F20"/>
                          </a:solidFill>
                          <a:effectLst/>
                          <a:latin typeface="Arial" panose="020B0604020202020204" pitchFamily="34" charset="0"/>
                          <a:cs typeface="Arial" panose="020B0604020202020204" pitchFamily="34" charset="0"/>
                        </a:rPr>
                        <a:t>Current Age (at year end)</a:t>
                      </a:r>
                      <a:endParaRPr lang="en-US" sz="1600" kern="1200" dirty="0">
                        <a:solidFill>
                          <a:srgbClr val="231F20"/>
                        </a:solidFill>
                        <a:effectLst/>
                        <a:latin typeface="Arial" panose="020B0604020202020204" pitchFamily="34" charset="0"/>
                        <a:ea typeface="+mn-ea"/>
                        <a:cs typeface="Arial" panose="020B0604020202020204" pitchFamily="34" charset="0"/>
                      </a:endParaRP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60</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58</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738981184"/>
                  </a:ext>
                </a:extLst>
              </a:tr>
              <a:tr h="208372">
                <a:tc>
                  <a:txBody>
                    <a:bodyPr/>
                    <a:lstStyle/>
                    <a:p>
                      <a:pPr algn="ctr"/>
                      <a:r>
                        <a:rPr lang="en-US" sz="1600" kern="1200" dirty="0">
                          <a:solidFill>
                            <a:srgbClr val="231F20"/>
                          </a:solidFill>
                          <a:effectLst/>
                          <a:latin typeface="Arial" panose="020B0604020202020204" pitchFamily="34" charset="0"/>
                          <a:cs typeface="Arial" panose="020B0604020202020204" pitchFamily="34" charset="0"/>
                        </a:rPr>
                        <a:t>Monthly Benefit at FRA</a:t>
                      </a:r>
                      <a:r>
                        <a:rPr lang="en-US" sz="1600" kern="1200" baseline="30000" dirty="0">
                          <a:solidFill>
                            <a:srgbClr val="231F20"/>
                          </a:solidFill>
                          <a:effectLst/>
                          <a:latin typeface="Arial" panose="020B0604020202020204" pitchFamily="34" charset="0"/>
                          <a:cs typeface="Arial" panose="020B0604020202020204" pitchFamily="34" charset="0"/>
                        </a:rPr>
                        <a:t>1</a:t>
                      </a:r>
                      <a:endParaRPr lang="en-US" sz="1600" kern="1200" baseline="30000" dirty="0">
                        <a:solidFill>
                          <a:srgbClr val="231F20"/>
                        </a:solidFill>
                        <a:effectLst/>
                        <a:latin typeface="Arial" panose="020B0604020202020204" pitchFamily="34" charset="0"/>
                        <a:ea typeface="+mn-ea"/>
                        <a:cs typeface="Arial" panose="020B0604020202020204" pitchFamily="34" charset="0"/>
                      </a:endParaRP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kern="1200" dirty="0">
                          <a:solidFill>
                            <a:srgbClr val="231F20"/>
                          </a:solidFill>
                          <a:effectLst/>
                          <a:latin typeface="Arial" panose="020B0604020202020204" pitchFamily="34" charset="0"/>
                          <a:cs typeface="Arial" panose="020B0604020202020204" pitchFamily="34" charset="0"/>
                        </a:rPr>
                        <a:t>$3,011</a:t>
                      </a:r>
                      <a:endParaRPr lang="en-US" sz="1600" kern="1200" dirty="0">
                        <a:solidFill>
                          <a:srgbClr val="231F20"/>
                        </a:solidFill>
                        <a:effectLst/>
                        <a:latin typeface="Arial" panose="020B0604020202020204" pitchFamily="34" charset="0"/>
                        <a:ea typeface="+mn-ea"/>
                        <a:cs typeface="Arial" panose="020B0604020202020204" pitchFamily="34" charset="0"/>
                      </a:endParaRP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kern="1200" dirty="0">
                          <a:solidFill>
                            <a:srgbClr val="231F20"/>
                          </a:solidFill>
                          <a:effectLst/>
                          <a:latin typeface="Arial" panose="020B0604020202020204" pitchFamily="34" charset="0"/>
                          <a:cs typeface="Arial" panose="020B0604020202020204" pitchFamily="34" charset="0"/>
                        </a:rPr>
                        <a:t>$2,235</a:t>
                      </a:r>
                      <a:endParaRPr lang="en-US" sz="1600" kern="1200" dirty="0">
                        <a:solidFill>
                          <a:srgbClr val="231F20"/>
                        </a:solidFill>
                        <a:effectLst/>
                        <a:latin typeface="Arial" panose="020B0604020202020204" pitchFamily="34" charset="0"/>
                        <a:ea typeface="+mn-ea"/>
                        <a:cs typeface="Arial" panose="020B0604020202020204" pitchFamily="34" charset="0"/>
                      </a:endParaRP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950536620"/>
                  </a:ext>
                </a:extLst>
              </a:tr>
              <a:tr h="220846">
                <a:tc>
                  <a:txBody>
                    <a:bodyPr/>
                    <a:lstStyle/>
                    <a:p>
                      <a:pPr algn="ctr"/>
                      <a:r>
                        <a:rPr lang="en-US" sz="1600" kern="1200" dirty="0">
                          <a:solidFill>
                            <a:srgbClr val="231F20"/>
                          </a:solidFill>
                          <a:effectLst/>
                          <a:latin typeface="Arial" panose="020B0604020202020204" pitchFamily="34" charset="0"/>
                          <a:cs typeface="Arial" panose="020B0604020202020204" pitchFamily="34" charset="0"/>
                        </a:rPr>
                        <a:t>Life Expectancy</a:t>
                      </a:r>
                      <a:endParaRPr lang="en-US" sz="1600" kern="1200" dirty="0">
                        <a:solidFill>
                          <a:srgbClr val="231F20"/>
                        </a:solidFill>
                        <a:effectLst/>
                        <a:latin typeface="Arial" panose="020B0604020202020204" pitchFamily="34" charset="0"/>
                        <a:ea typeface="+mn-ea"/>
                        <a:cs typeface="Arial" panose="020B0604020202020204" pitchFamily="34" charset="0"/>
                      </a:endParaRP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85</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90</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673413978"/>
                  </a:ext>
                </a:extLst>
              </a:tr>
              <a:tr h="220846">
                <a:tc>
                  <a:txBody>
                    <a:bodyPr/>
                    <a:lstStyle/>
                    <a:p>
                      <a:pPr algn="ctr"/>
                      <a:r>
                        <a:rPr lang="en-US" sz="1600" dirty="0">
                          <a:solidFill>
                            <a:schemeClr val="bg1"/>
                          </a:solidFill>
                          <a:effectLst/>
                          <a:latin typeface="Arial" panose="020B0604020202020204" pitchFamily="34" charset="0"/>
                          <a:cs typeface="Arial" panose="020B0604020202020204" pitchFamily="34" charset="0"/>
                        </a:rPr>
                        <a:t>Start Benefits at Age</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600" dirty="0">
                          <a:solidFill>
                            <a:schemeClr val="bg1"/>
                          </a:solidFill>
                          <a:effectLst/>
                          <a:latin typeface="Arial" panose="020B0604020202020204" pitchFamily="34" charset="0"/>
                          <a:cs typeface="Arial" panose="020B0604020202020204" pitchFamily="34" charset="0"/>
                        </a:rPr>
                        <a:t>67</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600" dirty="0">
                          <a:solidFill>
                            <a:schemeClr val="bg1"/>
                          </a:solidFill>
                          <a:effectLst/>
                          <a:latin typeface="Arial" panose="020B0604020202020204" pitchFamily="34" charset="0"/>
                          <a:cs typeface="Arial" panose="020B0604020202020204" pitchFamily="34" charset="0"/>
                        </a:rPr>
                        <a:t>67</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3817359396"/>
                  </a:ext>
                </a:extLst>
              </a:tr>
              <a:tr h="240025">
                <a:tc gridSpan="3">
                  <a:txBody>
                    <a:bodyPr/>
                    <a:lstStyle/>
                    <a:p>
                      <a:pPr algn="ctr"/>
                      <a:r>
                        <a:rPr lang="en-US" sz="1800" b="1" dirty="0">
                          <a:solidFill>
                            <a:srgbClr val="231F20"/>
                          </a:solidFill>
                          <a:effectLst/>
                          <a:latin typeface="Arial" panose="020B0604020202020204" pitchFamily="34" charset="0"/>
                          <a:cs typeface="Arial" panose="020B0604020202020204" pitchFamily="34" charset="0"/>
                        </a:rPr>
                        <a:t>Cumulative Value of Benefits</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pPr algn="ctr"/>
                      <a:r>
                        <a:rPr lang="en-US" sz="1600" dirty="0">
                          <a:effectLst/>
                        </a:rPr>
                        <a:t>$225</a:t>
                      </a:r>
                    </a:p>
                  </a:txBody>
                  <a:tcPr marL="53571" marR="53571" marT="53571" marB="53571">
                    <a:solidFill>
                      <a:schemeClr val="bg1"/>
                    </a:solidFill>
                  </a:tcPr>
                </a:tc>
                <a:tc hMerge="1">
                  <a:txBody>
                    <a:bodyPr/>
                    <a:lstStyle/>
                    <a:p>
                      <a:pPr algn="ctr"/>
                      <a:r>
                        <a:rPr lang="en-US" sz="1600" dirty="0">
                          <a:effectLst/>
                        </a:rPr>
                        <a:t>$2.25</a:t>
                      </a:r>
                    </a:p>
                  </a:txBody>
                  <a:tcPr marL="53571" marR="53571" marT="53571" marB="53571">
                    <a:solidFill>
                      <a:schemeClr val="bg1"/>
                    </a:solidFill>
                  </a:tcPr>
                </a:tc>
                <a:extLst>
                  <a:ext uri="{0D108BD9-81ED-4DB2-BD59-A6C34878D82A}">
                    <a16:rowId xmlns:a16="http://schemas.microsoft.com/office/drawing/2014/main" val="1058360313"/>
                  </a:ext>
                </a:extLst>
              </a:tr>
              <a:tr h="277084">
                <a:tc gridSpan="3">
                  <a:txBody>
                    <a:bodyPr/>
                    <a:lstStyle/>
                    <a:p>
                      <a:pPr algn="ctr"/>
                      <a:r>
                        <a:rPr lang="en-US" sz="3600" b="1" dirty="0">
                          <a:solidFill>
                            <a:schemeClr val="bg1"/>
                          </a:solidFill>
                          <a:effectLst/>
                          <a:latin typeface="Arial" panose="020B0604020202020204" pitchFamily="34" charset="0"/>
                          <a:cs typeface="Arial" panose="020B0604020202020204" pitchFamily="34" charset="0"/>
                        </a:rPr>
                        <a:t>$2,325,540</a:t>
                      </a:r>
                    </a:p>
                    <a:p>
                      <a:pPr algn="ctr"/>
                      <a:r>
                        <a:rPr lang="en-US" sz="1200" dirty="0">
                          <a:solidFill>
                            <a:schemeClr val="bg1"/>
                          </a:solidFill>
                          <a:effectLst/>
                          <a:latin typeface="Arial" panose="020B0604020202020204" pitchFamily="34" charset="0"/>
                          <a:cs typeface="Arial" panose="020B0604020202020204" pitchFamily="34" charset="0"/>
                        </a:rPr>
                        <a:t>File for Benefits</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9002B"/>
                    </a:solidFill>
                  </a:tcPr>
                </a:tc>
                <a:tc hMerge="1">
                  <a:txBody>
                    <a:bodyPr/>
                    <a:lstStyle/>
                    <a:p>
                      <a:pPr algn="ctr"/>
                      <a:r>
                        <a:rPr lang="en-US" sz="1600" dirty="0">
                          <a:effectLst/>
                        </a:rPr>
                        <a:t>$225</a:t>
                      </a:r>
                    </a:p>
                  </a:txBody>
                  <a:tcPr marL="53571" marR="53571" marT="53571" marB="53571">
                    <a:solidFill>
                      <a:schemeClr val="bg1"/>
                    </a:solidFill>
                  </a:tcPr>
                </a:tc>
                <a:tc hMerge="1">
                  <a:txBody>
                    <a:bodyPr/>
                    <a:lstStyle/>
                    <a:p>
                      <a:pPr algn="ctr"/>
                      <a:r>
                        <a:rPr lang="en-US" sz="1600" dirty="0">
                          <a:effectLst/>
                        </a:rPr>
                        <a:t>$2.25</a:t>
                      </a:r>
                    </a:p>
                  </a:txBody>
                  <a:tcPr marL="53571" marR="53571" marT="53571" marB="53571">
                    <a:solidFill>
                      <a:schemeClr val="bg1"/>
                    </a:solidFill>
                  </a:tcPr>
                </a:tc>
                <a:extLst>
                  <a:ext uri="{0D108BD9-81ED-4DB2-BD59-A6C34878D82A}">
                    <a16:rowId xmlns:a16="http://schemas.microsoft.com/office/drawing/2014/main" val="1375877786"/>
                  </a:ext>
                </a:extLst>
              </a:tr>
            </a:tbl>
          </a:graphicData>
        </a:graphic>
      </p:graphicFrame>
      <p:graphicFrame>
        <p:nvGraphicFramePr>
          <p:cNvPr id="11" name="Table 2">
            <a:extLst>
              <a:ext uri="{FF2B5EF4-FFF2-40B4-BE49-F238E27FC236}">
                <a16:creationId xmlns:a16="http://schemas.microsoft.com/office/drawing/2014/main" id="{7BF74F70-A009-5374-582B-F0E183A7A9FE}"/>
              </a:ext>
            </a:extLst>
          </p:cNvPr>
          <p:cNvGraphicFramePr>
            <a:graphicFrameLocks noGrp="1"/>
          </p:cNvGraphicFramePr>
          <p:nvPr>
            <p:extLst>
              <p:ext uri="{D42A27DB-BD31-4B8C-83A1-F6EECF244321}">
                <p14:modId xmlns:p14="http://schemas.microsoft.com/office/powerpoint/2010/main" val="3583779718"/>
              </p:ext>
            </p:extLst>
          </p:nvPr>
        </p:nvGraphicFramePr>
        <p:xfrm>
          <a:off x="8147947" y="1612270"/>
          <a:ext cx="3981301" cy="2998328"/>
        </p:xfrm>
        <a:graphic>
          <a:graphicData uri="http://schemas.openxmlformats.org/drawingml/2006/table">
            <a:tbl>
              <a:tblPr firstRow="1" bandRow="1">
                <a:tableStyleId>{8A107856-5554-42FB-B03E-39F5DBC370BA}</a:tableStyleId>
              </a:tblPr>
              <a:tblGrid>
                <a:gridCol w="2475232">
                  <a:extLst>
                    <a:ext uri="{9D8B030D-6E8A-4147-A177-3AD203B41FA5}">
                      <a16:colId xmlns:a16="http://schemas.microsoft.com/office/drawing/2014/main" val="1869289868"/>
                    </a:ext>
                  </a:extLst>
                </a:gridCol>
                <a:gridCol w="739588">
                  <a:extLst>
                    <a:ext uri="{9D8B030D-6E8A-4147-A177-3AD203B41FA5}">
                      <a16:colId xmlns:a16="http://schemas.microsoft.com/office/drawing/2014/main" val="75751830"/>
                    </a:ext>
                  </a:extLst>
                </a:gridCol>
                <a:gridCol w="766481">
                  <a:extLst>
                    <a:ext uri="{9D8B030D-6E8A-4147-A177-3AD203B41FA5}">
                      <a16:colId xmlns:a16="http://schemas.microsoft.com/office/drawing/2014/main" val="4213627962"/>
                    </a:ext>
                  </a:extLst>
                </a:gridCol>
              </a:tblGrid>
              <a:tr h="221146">
                <a:tc>
                  <a:txBody>
                    <a:bodyPr/>
                    <a:lstStyle/>
                    <a:p>
                      <a:pPr algn="ctr"/>
                      <a:endParaRPr lang="en-US" sz="1600" b="1" dirty="0">
                        <a:solidFill>
                          <a:schemeClr val="bg1"/>
                        </a:solidFill>
                        <a:effectLst/>
                        <a:latin typeface="Arial" panose="020B0604020202020204" pitchFamily="34" charset="0"/>
                        <a:cs typeface="Arial" panose="020B0604020202020204" pitchFamily="34" charset="0"/>
                      </a:endParaRPr>
                    </a:p>
                  </a:txBody>
                  <a:tcPr marL="53571" marR="53571" marT="53571" marB="5357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600" b="1" dirty="0">
                          <a:solidFill>
                            <a:schemeClr val="bg1"/>
                          </a:solidFill>
                          <a:effectLst/>
                          <a:latin typeface="Arial" panose="020B0604020202020204" pitchFamily="34" charset="0"/>
                          <a:cs typeface="Arial" panose="020B0604020202020204" pitchFamily="34" charset="0"/>
                        </a:rPr>
                        <a:t>Ron</a:t>
                      </a:r>
                    </a:p>
                  </a:txBody>
                  <a:tcPr marL="53571" marR="53571" marT="53571" marB="5357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600" b="1" dirty="0">
                          <a:solidFill>
                            <a:schemeClr val="bg1"/>
                          </a:solidFill>
                          <a:effectLst/>
                          <a:latin typeface="Arial" panose="020B0604020202020204" pitchFamily="34" charset="0"/>
                          <a:cs typeface="Arial" panose="020B0604020202020204" pitchFamily="34" charset="0"/>
                        </a:rPr>
                        <a:t>Nancy</a:t>
                      </a:r>
                    </a:p>
                  </a:txBody>
                  <a:tcPr marL="53571" marR="53571" marT="53571" marB="5357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3836823004"/>
                  </a:ext>
                </a:extLst>
              </a:tr>
              <a:tr h="374276">
                <a:tc>
                  <a:txBody>
                    <a:bodyPr/>
                    <a:lstStyle/>
                    <a:p>
                      <a:pPr algn="ctr"/>
                      <a:r>
                        <a:rPr lang="en-US" sz="1600" kern="1200" dirty="0">
                          <a:solidFill>
                            <a:srgbClr val="231F20"/>
                          </a:solidFill>
                          <a:effectLst/>
                          <a:latin typeface="Arial" panose="020B0604020202020204" pitchFamily="34" charset="0"/>
                          <a:cs typeface="Arial" panose="020B0604020202020204" pitchFamily="34" charset="0"/>
                        </a:rPr>
                        <a:t>Current Age (at year end)</a:t>
                      </a:r>
                      <a:endParaRPr lang="en-US" sz="1600" kern="1200" dirty="0">
                        <a:solidFill>
                          <a:srgbClr val="231F20"/>
                        </a:solidFill>
                        <a:effectLst/>
                        <a:latin typeface="Arial" panose="020B0604020202020204" pitchFamily="34" charset="0"/>
                        <a:ea typeface="+mn-ea"/>
                        <a:cs typeface="Arial" panose="020B0604020202020204" pitchFamily="34" charset="0"/>
                      </a:endParaRP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60</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58</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738981184"/>
                  </a:ext>
                </a:extLst>
              </a:tr>
              <a:tr h="208372">
                <a:tc>
                  <a:txBody>
                    <a:bodyPr/>
                    <a:lstStyle/>
                    <a:p>
                      <a:pPr algn="ctr"/>
                      <a:r>
                        <a:rPr lang="en-US" sz="1600" kern="1200" dirty="0">
                          <a:solidFill>
                            <a:srgbClr val="231F20"/>
                          </a:solidFill>
                          <a:effectLst/>
                          <a:latin typeface="Arial" panose="020B0604020202020204" pitchFamily="34" charset="0"/>
                          <a:cs typeface="Arial" panose="020B0604020202020204" pitchFamily="34" charset="0"/>
                        </a:rPr>
                        <a:t>Monthly Benefit at FRA</a:t>
                      </a:r>
                      <a:r>
                        <a:rPr lang="en-US" sz="1600" kern="1200" baseline="30000" dirty="0">
                          <a:solidFill>
                            <a:srgbClr val="231F20"/>
                          </a:solidFill>
                          <a:effectLst/>
                          <a:latin typeface="Arial" panose="020B0604020202020204" pitchFamily="34" charset="0"/>
                          <a:cs typeface="Arial" panose="020B0604020202020204" pitchFamily="34" charset="0"/>
                        </a:rPr>
                        <a:t>1</a:t>
                      </a:r>
                      <a:endParaRPr lang="en-US" sz="1600" kern="1200" baseline="30000" dirty="0">
                        <a:solidFill>
                          <a:srgbClr val="231F20"/>
                        </a:solidFill>
                        <a:effectLst/>
                        <a:latin typeface="Arial" panose="020B0604020202020204" pitchFamily="34" charset="0"/>
                        <a:ea typeface="+mn-ea"/>
                        <a:cs typeface="Arial" panose="020B0604020202020204" pitchFamily="34" charset="0"/>
                      </a:endParaRP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kern="1200" dirty="0">
                          <a:solidFill>
                            <a:srgbClr val="231F20"/>
                          </a:solidFill>
                          <a:effectLst/>
                          <a:latin typeface="Arial" panose="020B0604020202020204" pitchFamily="34" charset="0"/>
                          <a:cs typeface="Arial" panose="020B0604020202020204" pitchFamily="34" charset="0"/>
                        </a:rPr>
                        <a:t>$3,011</a:t>
                      </a:r>
                      <a:endParaRPr lang="en-US" sz="1600" kern="1200" dirty="0">
                        <a:solidFill>
                          <a:srgbClr val="231F20"/>
                        </a:solidFill>
                        <a:effectLst/>
                        <a:latin typeface="Arial" panose="020B0604020202020204" pitchFamily="34" charset="0"/>
                        <a:ea typeface="+mn-ea"/>
                        <a:cs typeface="Arial" panose="020B0604020202020204" pitchFamily="34" charset="0"/>
                      </a:endParaRP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kern="1200" dirty="0">
                          <a:solidFill>
                            <a:srgbClr val="231F20"/>
                          </a:solidFill>
                          <a:effectLst/>
                          <a:latin typeface="Arial" panose="020B0604020202020204" pitchFamily="34" charset="0"/>
                          <a:cs typeface="Arial" panose="020B0604020202020204" pitchFamily="34" charset="0"/>
                        </a:rPr>
                        <a:t>$2,235</a:t>
                      </a:r>
                      <a:endParaRPr lang="en-US" sz="1600" kern="1200" dirty="0">
                        <a:solidFill>
                          <a:srgbClr val="231F20"/>
                        </a:solidFill>
                        <a:effectLst/>
                        <a:latin typeface="Arial" panose="020B0604020202020204" pitchFamily="34" charset="0"/>
                        <a:ea typeface="+mn-ea"/>
                        <a:cs typeface="Arial" panose="020B0604020202020204" pitchFamily="34" charset="0"/>
                      </a:endParaRP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950536620"/>
                  </a:ext>
                </a:extLst>
              </a:tr>
              <a:tr h="220846">
                <a:tc>
                  <a:txBody>
                    <a:bodyPr/>
                    <a:lstStyle/>
                    <a:p>
                      <a:pPr algn="ctr"/>
                      <a:r>
                        <a:rPr lang="en-US" sz="1600" kern="1200" dirty="0">
                          <a:solidFill>
                            <a:srgbClr val="231F20"/>
                          </a:solidFill>
                          <a:effectLst/>
                          <a:latin typeface="Arial" panose="020B0604020202020204" pitchFamily="34" charset="0"/>
                          <a:cs typeface="Arial" panose="020B0604020202020204" pitchFamily="34" charset="0"/>
                        </a:rPr>
                        <a:t>Life Expectancy</a:t>
                      </a:r>
                      <a:endParaRPr lang="en-US" sz="1600" kern="1200" dirty="0">
                        <a:solidFill>
                          <a:srgbClr val="231F20"/>
                        </a:solidFill>
                        <a:effectLst/>
                        <a:latin typeface="Arial" panose="020B0604020202020204" pitchFamily="34" charset="0"/>
                        <a:ea typeface="+mn-ea"/>
                        <a:cs typeface="Arial" panose="020B0604020202020204" pitchFamily="34" charset="0"/>
                      </a:endParaRP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85</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90</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673413978"/>
                  </a:ext>
                </a:extLst>
              </a:tr>
              <a:tr h="220846">
                <a:tc>
                  <a:txBody>
                    <a:bodyPr/>
                    <a:lstStyle/>
                    <a:p>
                      <a:pPr algn="ctr"/>
                      <a:r>
                        <a:rPr lang="en-US" sz="1600" dirty="0">
                          <a:solidFill>
                            <a:schemeClr val="bg1"/>
                          </a:solidFill>
                          <a:effectLst/>
                          <a:latin typeface="Arial" panose="020B0604020202020204" pitchFamily="34" charset="0"/>
                          <a:cs typeface="Arial" panose="020B0604020202020204" pitchFamily="34" charset="0"/>
                        </a:rPr>
                        <a:t>Start Benefits at Age</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600" dirty="0">
                          <a:solidFill>
                            <a:schemeClr val="bg1"/>
                          </a:solidFill>
                          <a:effectLst/>
                          <a:latin typeface="Arial" panose="020B0604020202020204" pitchFamily="34" charset="0"/>
                          <a:cs typeface="Arial" panose="020B0604020202020204" pitchFamily="34" charset="0"/>
                        </a:rPr>
                        <a:t>70</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600" dirty="0">
                          <a:solidFill>
                            <a:schemeClr val="bg1"/>
                          </a:solidFill>
                          <a:effectLst/>
                          <a:latin typeface="Arial" panose="020B0604020202020204" pitchFamily="34" charset="0"/>
                          <a:cs typeface="Arial" panose="020B0604020202020204" pitchFamily="34" charset="0"/>
                        </a:rPr>
                        <a:t>70</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3817359396"/>
                  </a:ext>
                </a:extLst>
              </a:tr>
              <a:tr h="240025">
                <a:tc gridSpan="3">
                  <a:txBody>
                    <a:bodyPr/>
                    <a:lstStyle/>
                    <a:p>
                      <a:pPr algn="ctr"/>
                      <a:r>
                        <a:rPr lang="en-US" sz="1800" b="1" dirty="0">
                          <a:solidFill>
                            <a:srgbClr val="231F20"/>
                          </a:solidFill>
                          <a:effectLst/>
                          <a:latin typeface="Arial" panose="020B0604020202020204" pitchFamily="34" charset="0"/>
                          <a:cs typeface="Arial" panose="020B0604020202020204" pitchFamily="34" charset="0"/>
                        </a:rPr>
                        <a:t>Cumulative Value of Benefits</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pPr algn="ctr"/>
                      <a:r>
                        <a:rPr lang="en-US" sz="1600" dirty="0">
                          <a:effectLst/>
                        </a:rPr>
                        <a:t>$225</a:t>
                      </a:r>
                    </a:p>
                  </a:txBody>
                  <a:tcPr marL="53571" marR="53571" marT="53571" marB="53571">
                    <a:solidFill>
                      <a:schemeClr val="bg1"/>
                    </a:solidFill>
                  </a:tcPr>
                </a:tc>
                <a:tc hMerge="1">
                  <a:txBody>
                    <a:bodyPr/>
                    <a:lstStyle/>
                    <a:p>
                      <a:pPr algn="ctr"/>
                      <a:r>
                        <a:rPr lang="en-US" sz="1600" dirty="0">
                          <a:effectLst/>
                        </a:rPr>
                        <a:t>$2.25</a:t>
                      </a:r>
                    </a:p>
                  </a:txBody>
                  <a:tcPr marL="53571" marR="53571" marT="53571" marB="53571">
                    <a:solidFill>
                      <a:schemeClr val="bg1"/>
                    </a:solidFill>
                  </a:tcPr>
                </a:tc>
                <a:extLst>
                  <a:ext uri="{0D108BD9-81ED-4DB2-BD59-A6C34878D82A}">
                    <a16:rowId xmlns:a16="http://schemas.microsoft.com/office/drawing/2014/main" val="1058360313"/>
                  </a:ext>
                </a:extLst>
              </a:tr>
              <a:tr h="277084">
                <a:tc gridSpan="3">
                  <a:txBody>
                    <a:bodyPr/>
                    <a:lstStyle/>
                    <a:p>
                      <a:pPr algn="ctr"/>
                      <a:r>
                        <a:rPr lang="en-US" sz="3600" b="1" dirty="0">
                          <a:solidFill>
                            <a:schemeClr val="bg1"/>
                          </a:solidFill>
                          <a:effectLst/>
                          <a:latin typeface="Arial" panose="020B0604020202020204" pitchFamily="34" charset="0"/>
                          <a:cs typeface="Arial" panose="020B0604020202020204" pitchFamily="34" charset="0"/>
                        </a:rPr>
                        <a:t>$2,579,220</a:t>
                      </a:r>
                    </a:p>
                    <a:p>
                      <a:pPr algn="ctr"/>
                      <a:r>
                        <a:rPr lang="en-US" sz="1200" b="0" dirty="0">
                          <a:solidFill>
                            <a:schemeClr val="bg1"/>
                          </a:solidFill>
                          <a:effectLst/>
                          <a:latin typeface="Arial" panose="020B0604020202020204" pitchFamily="34" charset="0"/>
                          <a:cs typeface="Arial" panose="020B0604020202020204" pitchFamily="34" charset="0"/>
                        </a:rPr>
                        <a:t>File for Benefits</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9002B"/>
                    </a:solidFill>
                  </a:tcPr>
                </a:tc>
                <a:tc hMerge="1">
                  <a:txBody>
                    <a:bodyPr/>
                    <a:lstStyle/>
                    <a:p>
                      <a:pPr algn="ctr"/>
                      <a:r>
                        <a:rPr lang="en-US" sz="1600" dirty="0">
                          <a:effectLst/>
                        </a:rPr>
                        <a:t>$225</a:t>
                      </a:r>
                    </a:p>
                  </a:txBody>
                  <a:tcPr marL="53571" marR="53571" marT="53571" marB="53571">
                    <a:solidFill>
                      <a:schemeClr val="bg1"/>
                    </a:solidFill>
                  </a:tcPr>
                </a:tc>
                <a:tc hMerge="1">
                  <a:txBody>
                    <a:bodyPr/>
                    <a:lstStyle/>
                    <a:p>
                      <a:pPr algn="ctr"/>
                      <a:r>
                        <a:rPr lang="en-US" sz="1600" dirty="0">
                          <a:effectLst/>
                        </a:rPr>
                        <a:t>$2.25</a:t>
                      </a:r>
                    </a:p>
                  </a:txBody>
                  <a:tcPr marL="53571" marR="53571" marT="53571" marB="53571">
                    <a:solidFill>
                      <a:schemeClr val="bg1"/>
                    </a:solidFill>
                  </a:tcPr>
                </a:tc>
                <a:extLst>
                  <a:ext uri="{0D108BD9-81ED-4DB2-BD59-A6C34878D82A}">
                    <a16:rowId xmlns:a16="http://schemas.microsoft.com/office/drawing/2014/main" val="1375877786"/>
                  </a:ext>
                </a:extLst>
              </a:tr>
            </a:tbl>
          </a:graphicData>
        </a:graphic>
      </p:graphicFrame>
      <p:sp>
        <p:nvSpPr>
          <p:cNvPr id="12" name="Title 2">
            <a:extLst>
              <a:ext uri="{FF2B5EF4-FFF2-40B4-BE49-F238E27FC236}">
                <a16:creationId xmlns:a16="http://schemas.microsoft.com/office/drawing/2014/main" id="{5BCF757E-F5A7-37D1-2214-C12B358C48C7}"/>
              </a:ext>
            </a:extLst>
          </p:cNvPr>
          <p:cNvSpPr txBox="1">
            <a:spLocks/>
          </p:cNvSpPr>
          <p:nvPr/>
        </p:nvSpPr>
        <p:spPr>
          <a:xfrm>
            <a:off x="-172278" y="5003668"/>
            <a:ext cx="12129248" cy="1164389"/>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5400" b="1" dirty="0">
                <a:solidFill>
                  <a:schemeClr val="accent1"/>
                </a:solidFill>
                <a:latin typeface="Arial" panose="020B0604020202020204" pitchFamily="34" charset="0"/>
                <a:ea typeface="ＭＳ Ｐゴシック" charset="0"/>
                <a:cs typeface="Arial" panose="020B0604020202020204" pitchFamily="34" charset="0"/>
                <a:sym typeface="Bebas Neue" charset="0"/>
              </a:rPr>
              <a:t>$619,488 </a:t>
            </a:r>
            <a:r>
              <a:rPr lang="en-US" sz="2400" dirty="0">
                <a:solidFill>
                  <a:schemeClr val="bg1"/>
                </a:solidFill>
                <a:latin typeface="Arial" panose="020B0604020202020204" pitchFamily="34" charset="0"/>
                <a:ea typeface="ＭＳ Ｐゴシック" charset="0"/>
                <a:cs typeface="Arial" panose="020B0604020202020204" pitchFamily="34" charset="0"/>
                <a:sym typeface="Bebas Neue" charset="0"/>
              </a:rPr>
              <a:t>Difference in Filing</a:t>
            </a:r>
            <a:endParaRPr lang="en-US" sz="2400" dirty="0">
              <a:solidFill>
                <a:schemeClr val="bg1"/>
              </a:solidFill>
              <a:latin typeface="Arial" panose="020B0604020202020204" pitchFamily="34" charset="0"/>
              <a:cs typeface="Arial" panose="020B0604020202020204" pitchFamily="34" charset="0"/>
            </a:endParaRPr>
          </a:p>
        </p:txBody>
      </p:sp>
      <p:sp>
        <p:nvSpPr>
          <p:cNvPr id="14" name="Title 3">
            <a:extLst>
              <a:ext uri="{FF2B5EF4-FFF2-40B4-BE49-F238E27FC236}">
                <a16:creationId xmlns:a16="http://schemas.microsoft.com/office/drawing/2014/main" id="{9EBC96FD-0673-3802-F025-24B32C6ABBCA}"/>
              </a:ext>
            </a:extLst>
          </p:cNvPr>
          <p:cNvSpPr>
            <a:spLocks noGrp="1"/>
          </p:cNvSpPr>
          <p:nvPr>
            <p:ph type="title"/>
          </p:nvPr>
        </p:nvSpPr>
        <p:spPr>
          <a:xfrm>
            <a:off x="838200" y="365125"/>
            <a:ext cx="10515600" cy="1325563"/>
          </a:xfrm>
        </p:spPr>
        <p:txBody>
          <a:bodyPr/>
          <a:lstStyle/>
          <a:p>
            <a:r>
              <a:rPr lang="en-US" spc="-150" dirty="0">
                <a:latin typeface="Arial Black" panose="020B0604020202020204" pitchFamily="34" charset="0"/>
                <a:cs typeface="Arial Black" panose="020B0604020202020204" pitchFamily="34" charset="0"/>
              </a:rPr>
              <a:t>WHY PLANNING IS SO IMPORTANT:</a:t>
            </a:r>
            <a:endParaRPr lang="en-US" b="0" dirty="0">
              <a:solidFill>
                <a:srgbClr val="E2B034"/>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85D3799D-9658-71AA-BD92-D3C2D6482644}"/>
              </a:ext>
            </a:extLst>
          </p:cNvPr>
          <p:cNvSpPr/>
          <p:nvPr/>
        </p:nvSpPr>
        <p:spPr>
          <a:xfrm>
            <a:off x="-104931" y="6364127"/>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015865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C06A6686-E3E3-1D7A-78B9-F53079CD62D1}"/>
              </a:ext>
            </a:extLst>
          </p:cNvPr>
          <p:cNvPicPr>
            <a:picLocks noChangeAspect="1"/>
          </p:cNvPicPr>
          <p:nvPr/>
        </p:nvPicPr>
        <p:blipFill>
          <a:blip r:embed="rId3"/>
          <a:srcRect t="9810" b="9810"/>
          <a:stretch/>
        </p:blipFill>
        <p:spPr>
          <a:xfrm>
            <a:off x="0" y="-16330"/>
            <a:ext cx="12192000" cy="5492923"/>
          </a:xfrm>
          <a:prstGeom prst="rect">
            <a:avLst/>
          </a:prstGeom>
        </p:spPr>
      </p:pic>
      <p:sp>
        <p:nvSpPr>
          <p:cNvPr id="2" name="Rectangle 1">
            <a:extLst>
              <a:ext uri="{FF2B5EF4-FFF2-40B4-BE49-F238E27FC236}">
                <a16:creationId xmlns:a16="http://schemas.microsoft.com/office/drawing/2014/main" id="{424CB178-CFD2-C9D4-7214-97EA5B66BEAC}"/>
              </a:ext>
            </a:extLst>
          </p:cNvPr>
          <p:cNvSpPr/>
          <p:nvPr/>
        </p:nvSpPr>
        <p:spPr>
          <a:xfrm>
            <a:off x="0" y="-37562"/>
            <a:ext cx="12192000" cy="5535385"/>
          </a:xfrm>
          <a:prstGeom prst="rect">
            <a:avLst/>
          </a:prstGeom>
          <a:solidFill>
            <a:srgbClr val="17264F">
              <a:alpha val="7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3">
            <a:extLst>
              <a:ext uri="{FF2B5EF4-FFF2-40B4-BE49-F238E27FC236}">
                <a16:creationId xmlns:a16="http://schemas.microsoft.com/office/drawing/2014/main" id="{F57FEE30-3FE1-FBFA-CDF6-83FF8EB6FC21}"/>
              </a:ext>
            </a:extLst>
          </p:cNvPr>
          <p:cNvSpPr>
            <a:spLocks noChangeArrowheads="1"/>
          </p:cNvSpPr>
          <p:nvPr/>
        </p:nvSpPr>
        <p:spPr bwMode="auto">
          <a:xfrm>
            <a:off x="1285814" y="4408165"/>
            <a:ext cx="9620372" cy="892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ctr">
              <a:lnSpc>
                <a:spcPct val="120000"/>
              </a:lnSpc>
            </a:pPr>
            <a:r>
              <a:rPr lang="en-US" sz="1000" i="1" dirty="0">
                <a:solidFill>
                  <a:schemeClr val="bg1"/>
                </a:solidFill>
                <a:latin typeface="Arial" panose="020B0604020202020204" pitchFamily="34" charset="0"/>
                <a:cs typeface="Arial" panose="020B0604020202020204" pitchFamily="34" charset="0"/>
              </a:rPr>
              <a:t>This program is not affiliated with or endorsed by any governmental agency.  This material is intended to provide general information only. It is not intended to render legal, accounting, Social Security or tax advice. Clients should seek guidance from the Social Security Administration regarding their particular situation (</a:t>
            </a:r>
            <a:r>
              <a:rPr lang="en-US" sz="1000" i="1" dirty="0" err="1">
                <a:solidFill>
                  <a:schemeClr val="bg1"/>
                </a:solidFill>
                <a:latin typeface="Arial" panose="020B0604020202020204" pitchFamily="34" charset="0"/>
                <a:cs typeface="Arial" panose="020B0604020202020204" pitchFamily="34" charset="0"/>
              </a:rPr>
              <a:t>www.SSA.Gov</a:t>
            </a:r>
            <a:r>
              <a:rPr lang="en-US" sz="1000" i="1" dirty="0">
                <a:solidFill>
                  <a:schemeClr val="bg1"/>
                </a:solidFill>
                <a:latin typeface="Arial" panose="020B0604020202020204" pitchFamily="34" charset="0"/>
                <a:cs typeface="Arial" panose="020B0604020202020204" pitchFamily="34" charset="0"/>
              </a:rPr>
              <a:t>). Financial Professionals may be able to identify potential retirement income gaps and introduce products, such as fixed annuities, as potential solutions. </a:t>
            </a:r>
          </a:p>
          <a:p>
            <a:pPr eaLnBrk="0" fontAlgn="base" hangingPunct="0">
              <a:spcBef>
                <a:spcPct val="0"/>
              </a:spcBef>
              <a:spcAft>
                <a:spcPct val="0"/>
              </a:spcAft>
            </a:pPr>
            <a:endParaRPr kumimoji="0" lang="en-US" altLang="en-US" sz="800" b="0" i="1"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1"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kumimoji="0" lang="en-US" altLang="en-US" sz="800" b="0" i="1"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B4317C1F-FDE5-FCFE-A64F-7CCA7633DD2A}"/>
              </a:ext>
            </a:extLst>
          </p:cNvPr>
          <p:cNvSpPr txBox="1"/>
          <p:nvPr/>
        </p:nvSpPr>
        <p:spPr>
          <a:xfrm>
            <a:off x="937391" y="1452532"/>
            <a:ext cx="10679986" cy="1887696"/>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lnSpc>
                <a:spcPts val="7000"/>
              </a:lnSpc>
            </a:pPr>
            <a:r>
              <a:rPr lang="en-US" sz="6000" b="1" spc="-150" dirty="0">
                <a:solidFill>
                  <a:schemeClr val="bg1"/>
                </a:solidFill>
                <a:latin typeface="Arial Black" panose="020B0604020202020204" pitchFamily="34" charset="0"/>
                <a:cs typeface="Arial Black" panose="020B0604020202020204" pitchFamily="34" charset="0"/>
              </a:rPr>
              <a:t>SOCIAL SECURITY OPTIMIZATION REPORT</a:t>
            </a:r>
            <a:endParaRPr lang="en-US" sz="4000" b="1" spc="-150" dirty="0">
              <a:solidFill>
                <a:schemeClr val="bg1"/>
              </a:solidFill>
              <a:latin typeface="Arial Black" panose="020B0604020202020204" pitchFamily="34" charset="0"/>
              <a:cs typeface="Arial Black" panose="020B0604020202020204" pitchFamily="34" charset="0"/>
            </a:endParaRPr>
          </a:p>
        </p:txBody>
      </p:sp>
      <p:sp>
        <p:nvSpPr>
          <p:cNvPr id="16" name="TextBox 15">
            <a:extLst>
              <a:ext uri="{FF2B5EF4-FFF2-40B4-BE49-F238E27FC236}">
                <a16:creationId xmlns:a16="http://schemas.microsoft.com/office/drawing/2014/main" id="{DCE0060A-8B27-F895-49CF-6FCBBD2A2E2C}"/>
              </a:ext>
            </a:extLst>
          </p:cNvPr>
          <p:cNvSpPr txBox="1"/>
          <p:nvPr/>
        </p:nvSpPr>
        <p:spPr>
          <a:xfrm>
            <a:off x="1234403" y="3411713"/>
            <a:ext cx="9633251" cy="707886"/>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r>
              <a:rPr lang="en-US" sz="4000" b="1" dirty="0">
                <a:solidFill>
                  <a:schemeClr val="accent1"/>
                </a:solidFill>
                <a:latin typeface="Arial" panose="020B0604020202020204" pitchFamily="34" charset="0"/>
                <a:cs typeface="Arial" panose="020B0604020202020204" pitchFamily="34" charset="0"/>
              </a:rPr>
              <a:t>GET YOURS TODAY</a:t>
            </a:r>
          </a:p>
        </p:txBody>
      </p:sp>
      <p:sp>
        <p:nvSpPr>
          <p:cNvPr id="4" name="Rectangle 3">
            <a:extLst>
              <a:ext uri="{FF2B5EF4-FFF2-40B4-BE49-F238E27FC236}">
                <a16:creationId xmlns:a16="http://schemas.microsoft.com/office/drawing/2014/main" id="{062445E3-DAAD-1EFF-233C-13747D342468}"/>
              </a:ext>
            </a:extLst>
          </p:cNvPr>
          <p:cNvSpPr/>
          <p:nvPr/>
        </p:nvSpPr>
        <p:spPr>
          <a:xfrm>
            <a:off x="-95212" y="5314231"/>
            <a:ext cx="12316368" cy="1543768"/>
          </a:xfrm>
          <a:prstGeom prst="rect">
            <a:avLst/>
          </a:prstGeom>
          <a:solidFill>
            <a:srgbClr val="17264F"/>
          </a:solidFill>
          <a:ln w="285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rgbClr val="405CA7"/>
              </a:solidFill>
            </a:endParaRPr>
          </a:p>
        </p:txBody>
      </p:sp>
      <p:sp>
        <p:nvSpPr>
          <p:cNvPr id="5" name="Rectangle 4">
            <a:extLst>
              <a:ext uri="{FF2B5EF4-FFF2-40B4-BE49-F238E27FC236}">
                <a16:creationId xmlns:a16="http://schemas.microsoft.com/office/drawing/2014/main" id="{1A8F41CD-4BFE-CB00-12EE-047ABDF8691B}"/>
              </a:ext>
            </a:extLst>
          </p:cNvPr>
          <p:cNvSpPr/>
          <p:nvPr/>
        </p:nvSpPr>
        <p:spPr>
          <a:xfrm>
            <a:off x="-104931" y="5314231"/>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Logo, company name&#10;&#10;Description automatically generated">
            <a:extLst>
              <a:ext uri="{FF2B5EF4-FFF2-40B4-BE49-F238E27FC236}">
                <a16:creationId xmlns:a16="http://schemas.microsoft.com/office/drawing/2014/main" id="{62F641B1-1AAC-9BB2-0B23-361017A32AC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02335" y="5622932"/>
            <a:ext cx="2179583" cy="1089792"/>
          </a:xfrm>
          <a:prstGeom prst="rect">
            <a:avLst/>
          </a:prstGeom>
        </p:spPr>
      </p:pic>
    </p:spTree>
    <p:extLst>
      <p:ext uri="{BB962C8B-B14F-4D97-AF65-F5344CB8AC3E}">
        <p14:creationId xmlns:p14="http://schemas.microsoft.com/office/powerpoint/2010/main" val="30545723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DE3AD87-D212-3009-4805-AC3D8AF3D9E6}"/>
              </a:ext>
            </a:extLst>
          </p:cNvPr>
          <p:cNvPicPr>
            <a:picLocks noChangeAspect="1"/>
          </p:cNvPicPr>
          <p:nvPr/>
        </p:nvPicPr>
        <p:blipFill rotWithShape="1">
          <a:blip r:embed="rId3">
            <a:extLst>
              <a:ext uri="{BEBA8EAE-BF5A-486C-A8C5-ECC9F3942E4B}">
                <a14:imgProps xmlns:a14="http://schemas.microsoft.com/office/drawing/2010/main">
                  <a14:imgLayer r:embed="rId4">
                    <a14:imgEffect>
                      <a14:saturation sat="0"/>
                    </a14:imgEffect>
                  </a14:imgLayer>
                </a14:imgProps>
              </a:ext>
            </a:extLst>
          </a:blip>
          <a:srcRect l="1398" t="14740" r="42118"/>
          <a:stretch/>
        </p:blipFill>
        <p:spPr>
          <a:xfrm flipH="1">
            <a:off x="6646986" y="-1"/>
            <a:ext cx="6584139" cy="6867557"/>
          </a:xfrm>
          <a:prstGeom prst="rect">
            <a:avLst/>
          </a:prstGeom>
        </p:spPr>
      </p:pic>
      <p:pic>
        <p:nvPicPr>
          <p:cNvPr id="10" name="Picture 9" descr="A person holding a map&#10;&#10;Description automatically generated">
            <a:extLst>
              <a:ext uri="{FF2B5EF4-FFF2-40B4-BE49-F238E27FC236}">
                <a16:creationId xmlns:a16="http://schemas.microsoft.com/office/drawing/2014/main" id="{5E60904A-05F5-842E-8A00-94D24F6E09D1}"/>
              </a:ext>
            </a:extLst>
          </p:cNvPr>
          <p:cNvPicPr>
            <a:picLocks noChangeAspect="1"/>
          </p:cNvPicPr>
          <p:nvPr/>
        </p:nvPicPr>
        <p:blipFill rotWithShape="1">
          <a:blip r:embed="rId5">
            <a:extLst>
              <a:ext uri="{BEBA8EAE-BF5A-486C-A8C5-ECC9F3942E4B}">
                <a14:imgProps xmlns:a14="http://schemas.microsoft.com/office/drawing/2010/main">
                  <a14:imgLayer r:embed="rId6">
                    <a14:imgEffect>
                      <a14:saturation sat="0"/>
                    </a14:imgEffect>
                  </a14:imgLayer>
                </a14:imgProps>
              </a:ext>
            </a:extLst>
          </a:blip>
          <a:srcRect l="46405" t="21527" r="4820" b="1999"/>
          <a:stretch/>
        </p:blipFill>
        <p:spPr>
          <a:xfrm>
            <a:off x="6646986" y="-3"/>
            <a:ext cx="6570249" cy="6867557"/>
          </a:xfrm>
          <a:prstGeom prst="rect">
            <a:avLst/>
          </a:prstGeom>
        </p:spPr>
      </p:pic>
      <p:sp>
        <p:nvSpPr>
          <p:cNvPr id="4" name="Rectangle 3">
            <a:extLst>
              <a:ext uri="{FF2B5EF4-FFF2-40B4-BE49-F238E27FC236}">
                <a16:creationId xmlns:a16="http://schemas.microsoft.com/office/drawing/2014/main" id="{E0E43354-64AE-2C20-2D41-A034F14AC4C4}"/>
              </a:ext>
            </a:extLst>
          </p:cNvPr>
          <p:cNvSpPr/>
          <p:nvPr/>
        </p:nvSpPr>
        <p:spPr>
          <a:xfrm rot="5400000">
            <a:off x="3134760" y="3345776"/>
            <a:ext cx="6857998" cy="166453"/>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itle 1">
            <a:extLst>
              <a:ext uri="{FF2B5EF4-FFF2-40B4-BE49-F238E27FC236}">
                <a16:creationId xmlns:a16="http://schemas.microsoft.com/office/drawing/2014/main" id="{245CD8A4-7B1F-1DC5-26EE-AEBC691B3813}"/>
              </a:ext>
            </a:extLst>
          </p:cNvPr>
          <p:cNvSpPr txBox="1">
            <a:spLocks/>
          </p:cNvSpPr>
          <p:nvPr/>
        </p:nvSpPr>
        <p:spPr>
          <a:xfrm>
            <a:off x="706379"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r>
              <a:rPr lang="en-US" sz="5000" dirty="0">
                <a:latin typeface="Arial Black" panose="020B0604020202020204" pitchFamily="34" charset="0"/>
                <a:cs typeface="Arial Black" panose="020B0604020202020204" pitchFamily="34" charset="0"/>
              </a:rPr>
              <a:t>STEP 3:</a:t>
            </a:r>
          </a:p>
        </p:txBody>
      </p:sp>
      <p:sp>
        <p:nvSpPr>
          <p:cNvPr id="13" name="Content Placeholder 2">
            <a:extLst>
              <a:ext uri="{FF2B5EF4-FFF2-40B4-BE49-F238E27FC236}">
                <a16:creationId xmlns:a16="http://schemas.microsoft.com/office/drawing/2014/main" id="{41643F0C-0D4E-3554-AC75-42F8AA9D6899}"/>
              </a:ext>
            </a:extLst>
          </p:cNvPr>
          <p:cNvSpPr txBox="1">
            <a:spLocks/>
          </p:cNvSpPr>
          <p:nvPr/>
        </p:nvSpPr>
        <p:spPr>
          <a:xfrm>
            <a:off x="706379" y="1977939"/>
            <a:ext cx="4314800" cy="382930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rgbClr val="DFC589"/>
              </a:buClr>
              <a:buFont typeface="Arial" panose="020B0604020202020204" pitchFamily="34" charset="0"/>
              <a:buChar char="•"/>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FC589"/>
              </a:buClr>
              <a:buFont typeface="Arial" panose="020B0604020202020204" pitchFamily="34" charset="0"/>
              <a:buChar char="•"/>
              <a:defRPr sz="2400" kern="1200">
                <a:solidFill>
                  <a:schemeClr val="bg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FC589"/>
              </a:buClr>
              <a:buFont typeface="Arial" panose="020B0604020202020204" pitchFamily="34" charset="0"/>
              <a:buChar char="•"/>
              <a:defRPr sz="2000" kern="1200">
                <a:solidFill>
                  <a:schemeClr val="bg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FC589"/>
              </a:buClr>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FC589"/>
              </a:buClr>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endParaRPr lang="en-US" sz="6000" dirty="0">
              <a:solidFill>
                <a:srgbClr val="E2B034"/>
              </a:solidFill>
            </a:endParaRPr>
          </a:p>
          <a:p>
            <a:pPr marL="0" indent="0">
              <a:buFont typeface="Arial" panose="020B0604020202020204" pitchFamily="34" charset="0"/>
              <a:buNone/>
            </a:pPr>
            <a:r>
              <a:rPr lang="en-US" sz="4300" b="1" dirty="0">
                <a:solidFill>
                  <a:schemeClr val="accent1"/>
                </a:solidFill>
                <a:latin typeface="Arial Black" panose="020B0604020202020204" pitchFamily="34" charset="0"/>
                <a:cs typeface="Arial Black" panose="020B0604020202020204" pitchFamily="34" charset="0"/>
              </a:rPr>
              <a:t>MANAGE YOUR RISK</a:t>
            </a:r>
          </a:p>
        </p:txBody>
      </p:sp>
    </p:spTree>
    <p:extLst>
      <p:ext uri="{BB962C8B-B14F-4D97-AF65-F5344CB8AC3E}">
        <p14:creationId xmlns:p14="http://schemas.microsoft.com/office/powerpoint/2010/main" val="1070571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C94FC-D2DE-4E48-21D2-63F224CD979C}"/>
              </a:ext>
            </a:extLst>
          </p:cNvPr>
          <p:cNvSpPr>
            <a:spLocks noGrp="1"/>
          </p:cNvSpPr>
          <p:nvPr>
            <p:ph type="title"/>
          </p:nvPr>
        </p:nvSpPr>
        <p:spPr>
          <a:xfrm>
            <a:off x="379938" y="1557951"/>
            <a:ext cx="11518985" cy="2120167"/>
          </a:xfrm>
        </p:spPr>
        <p:txBody>
          <a:bodyPr>
            <a:normAutofit/>
          </a:bodyPr>
          <a:lstStyle/>
          <a:p>
            <a:pPr algn="ctr"/>
            <a:r>
              <a:rPr lang="en-US" sz="5000" dirty="0">
                <a:latin typeface="Arial Black" panose="020B0604020202020204" pitchFamily="34" charset="0"/>
                <a:cs typeface="Arial Black" panose="020B0604020202020204" pitchFamily="34" charset="0"/>
              </a:rPr>
              <a:t>MANAGING RISK</a:t>
            </a:r>
            <a:endParaRPr lang="en-US" sz="5000" dirty="0">
              <a:solidFill>
                <a:srgbClr val="DFC589"/>
              </a:solidFill>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3597CB57-D493-B54F-B2AE-C1EA8E040AA4}"/>
              </a:ext>
            </a:extLst>
          </p:cNvPr>
          <p:cNvSpPr>
            <a:spLocks noGrp="1"/>
          </p:cNvSpPr>
          <p:nvPr>
            <p:ph idx="1"/>
          </p:nvPr>
        </p:nvSpPr>
        <p:spPr>
          <a:xfrm>
            <a:off x="1074821" y="3743630"/>
            <a:ext cx="10042358" cy="3074901"/>
          </a:xfrm>
        </p:spPr>
        <p:txBody>
          <a:bodyPr>
            <a:normAutofit/>
          </a:bodyPr>
          <a:lstStyle/>
          <a:p>
            <a:pPr marL="0" indent="0" algn="ctr">
              <a:buNone/>
            </a:pPr>
            <a:r>
              <a:rPr lang="en-US" sz="4400" dirty="0"/>
              <a:t>Are you prepared for </a:t>
            </a:r>
            <a:r>
              <a:rPr lang="en-US" sz="4400" dirty="0">
                <a:solidFill>
                  <a:schemeClr val="accent1"/>
                </a:solidFill>
              </a:rPr>
              <a:t>market volatility?</a:t>
            </a:r>
          </a:p>
        </p:txBody>
      </p:sp>
      <p:sp>
        <p:nvSpPr>
          <p:cNvPr id="4" name="Rectangle 3">
            <a:extLst>
              <a:ext uri="{FF2B5EF4-FFF2-40B4-BE49-F238E27FC236}">
                <a16:creationId xmlns:a16="http://schemas.microsoft.com/office/drawing/2014/main" id="{8D7FEE39-F1BF-18F3-55A0-5CA9643D443A}"/>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C0F5E413-CC9F-D958-4541-6A6BEFC54822}"/>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965397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519E205-BE4C-87B4-2F69-063C8F6CE68B}"/>
              </a:ext>
            </a:extLst>
          </p:cNvPr>
          <p:cNvPicPr>
            <a:picLocks noChangeAspect="1"/>
          </p:cNvPicPr>
          <p:nvPr/>
        </p:nvPicPr>
        <p:blipFill>
          <a:blip r:embed="rId3"/>
          <a:srcRect t="9554" b="9554"/>
          <a:stretch/>
        </p:blipFill>
        <p:spPr>
          <a:xfrm>
            <a:off x="0" y="0"/>
            <a:ext cx="12192000" cy="5527965"/>
          </a:xfrm>
          <a:prstGeom prst="rect">
            <a:avLst/>
          </a:prstGeom>
          <a:ln>
            <a:noFill/>
          </a:ln>
        </p:spPr>
      </p:pic>
      <p:sp>
        <p:nvSpPr>
          <p:cNvPr id="6" name="Rectangle 5">
            <a:extLst>
              <a:ext uri="{FF2B5EF4-FFF2-40B4-BE49-F238E27FC236}">
                <a16:creationId xmlns:a16="http://schemas.microsoft.com/office/drawing/2014/main" id="{0B342052-4A02-01D7-3A84-C60B19E097BF}"/>
              </a:ext>
            </a:extLst>
          </p:cNvPr>
          <p:cNvSpPr/>
          <p:nvPr/>
        </p:nvSpPr>
        <p:spPr>
          <a:xfrm>
            <a:off x="0" y="0"/>
            <a:ext cx="12192000" cy="5535385"/>
          </a:xfrm>
          <a:prstGeom prst="rect">
            <a:avLst/>
          </a:prstGeom>
          <a:solidFill>
            <a:srgbClr val="17264F">
              <a:alpha val="7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B72D2F80-24AE-AFF6-951B-9FE5680A66E7}"/>
              </a:ext>
            </a:extLst>
          </p:cNvPr>
          <p:cNvSpPr txBox="1"/>
          <p:nvPr/>
        </p:nvSpPr>
        <p:spPr>
          <a:xfrm>
            <a:off x="982362" y="1901858"/>
            <a:ext cx="9633251" cy="1933543"/>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lnSpc>
                <a:spcPts val="7000"/>
              </a:lnSpc>
            </a:pPr>
            <a:r>
              <a:rPr lang="en-US" sz="8000" b="1" spc="-150" dirty="0">
                <a:solidFill>
                  <a:schemeClr val="bg1"/>
                </a:solidFill>
                <a:latin typeface="Arial Black" panose="020B0604020202020204" pitchFamily="34" charset="0"/>
                <a:cs typeface="Arial Black" panose="020B0604020202020204" pitchFamily="34" charset="0"/>
              </a:rPr>
              <a:t>MARKET</a:t>
            </a:r>
          </a:p>
          <a:p>
            <a:pPr algn="ctr">
              <a:lnSpc>
                <a:spcPts val="7000"/>
              </a:lnSpc>
            </a:pPr>
            <a:r>
              <a:rPr lang="en-US" sz="8000" b="1" spc="-150" dirty="0">
                <a:solidFill>
                  <a:schemeClr val="bg1"/>
                </a:solidFill>
                <a:latin typeface="Arial Black" panose="020B0604020202020204" pitchFamily="34" charset="0"/>
                <a:cs typeface="Arial Black" panose="020B0604020202020204" pitchFamily="34" charset="0"/>
              </a:rPr>
              <a:t>TALK</a:t>
            </a:r>
            <a:endParaRPr lang="en-US" sz="5400" b="1" spc="-150" dirty="0">
              <a:solidFill>
                <a:schemeClr val="bg1"/>
              </a:solidFill>
              <a:latin typeface="Arial Black" panose="020B0604020202020204" pitchFamily="34" charset="0"/>
              <a:cs typeface="Arial Black" panose="020B0604020202020204" pitchFamily="34" charset="0"/>
            </a:endParaRPr>
          </a:p>
        </p:txBody>
      </p:sp>
      <p:sp>
        <p:nvSpPr>
          <p:cNvPr id="4" name="Rectangle 3">
            <a:extLst>
              <a:ext uri="{FF2B5EF4-FFF2-40B4-BE49-F238E27FC236}">
                <a16:creationId xmlns:a16="http://schemas.microsoft.com/office/drawing/2014/main" id="{35BE0CBB-4F52-994D-87D5-2997E29C029C}"/>
              </a:ext>
            </a:extLst>
          </p:cNvPr>
          <p:cNvSpPr/>
          <p:nvPr/>
        </p:nvSpPr>
        <p:spPr>
          <a:xfrm>
            <a:off x="-95212" y="5314231"/>
            <a:ext cx="12316368" cy="1543768"/>
          </a:xfrm>
          <a:prstGeom prst="rect">
            <a:avLst/>
          </a:prstGeom>
          <a:solidFill>
            <a:srgbClr val="17264F"/>
          </a:solidFill>
          <a:ln w="285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rgbClr val="405CA7"/>
              </a:solidFill>
            </a:endParaRPr>
          </a:p>
        </p:txBody>
      </p:sp>
      <p:sp>
        <p:nvSpPr>
          <p:cNvPr id="5" name="Rectangle 4">
            <a:extLst>
              <a:ext uri="{FF2B5EF4-FFF2-40B4-BE49-F238E27FC236}">
                <a16:creationId xmlns:a16="http://schemas.microsoft.com/office/drawing/2014/main" id="{5C208988-06DA-BDC9-D67B-15367689B04D}"/>
              </a:ext>
            </a:extLst>
          </p:cNvPr>
          <p:cNvSpPr/>
          <p:nvPr/>
        </p:nvSpPr>
        <p:spPr>
          <a:xfrm>
            <a:off x="-95212" y="5314949"/>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Logo, company name&#10;&#10;Description automatically generated">
            <a:extLst>
              <a:ext uri="{FF2B5EF4-FFF2-40B4-BE49-F238E27FC236}">
                <a16:creationId xmlns:a16="http://schemas.microsoft.com/office/drawing/2014/main" id="{45C1C8F0-979F-735B-5AAB-EBC9455FE07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02335" y="5622932"/>
            <a:ext cx="2179583" cy="1089792"/>
          </a:xfrm>
          <a:prstGeom prst="rect">
            <a:avLst/>
          </a:prstGeom>
        </p:spPr>
      </p:pic>
    </p:spTree>
    <p:extLst>
      <p:ext uri="{BB962C8B-B14F-4D97-AF65-F5344CB8AC3E}">
        <p14:creationId xmlns:p14="http://schemas.microsoft.com/office/powerpoint/2010/main" val="41434867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DD1D1C-29CC-0989-DAF7-F05455946BEF}"/>
              </a:ext>
            </a:extLst>
          </p:cNvPr>
          <p:cNvSpPr>
            <a:spLocks noGrp="1"/>
          </p:cNvSpPr>
          <p:nvPr>
            <p:ph type="title"/>
          </p:nvPr>
        </p:nvSpPr>
        <p:spPr>
          <a:xfrm>
            <a:off x="838200" y="366835"/>
            <a:ext cx="10515600" cy="1325563"/>
          </a:xfrm>
        </p:spPr>
        <p:txBody>
          <a:bodyPr>
            <a:normAutofit/>
          </a:bodyPr>
          <a:lstStyle/>
          <a:p>
            <a:r>
              <a:rPr lang="en-US" sz="5000" spc="-150" dirty="0">
                <a:latin typeface="Arial Black" panose="020B0604020202020204" pitchFamily="34" charset="0"/>
                <a:cs typeface="Arial Black" panose="020B0604020202020204" pitchFamily="34" charset="0"/>
              </a:rPr>
              <a:t>NEW MATH FOR RETIREES</a:t>
            </a:r>
            <a:endParaRPr lang="en-US" sz="5000" dirty="0">
              <a:solidFill>
                <a:schemeClr val="accent5"/>
              </a:solidFill>
              <a:latin typeface="Arial Black" panose="020B0604020202020204" pitchFamily="34" charset="0"/>
              <a:cs typeface="Arial Black" panose="020B0604020202020204" pitchFamily="34" charset="0"/>
            </a:endParaRPr>
          </a:p>
        </p:txBody>
      </p:sp>
      <p:sp>
        <p:nvSpPr>
          <p:cNvPr id="5" name="TextBox 4">
            <a:extLst>
              <a:ext uri="{FF2B5EF4-FFF2-40B4-BE49-F238E27FC236}">
                <a16:creationId xmlns:a16="http://schemas.microsoft.com/office/drawing/2014/main" id="{EF5115BE-F8DD-E452-9AB9-8E0AE617B465}"/>
              </a:ext>
            </a:extLst>
          </p:cNvPr>
          <p:cNvSpPr txBox="1"/>
          <p:nvPr/>
        </p:nvSpPr>
        <p:spPr>
          <a:xfrm>
            <a:off x="656855" y="5255522"/>
            <a:ext cx="8439019" cy="215444"/>
          </a:xfrm>
          <a:prstGeom prst="rect">
            <a:avLst/>
          </a:prstGeom>
          <a:noFill/>
        </p:spPr>
        <p:txBody>
          <a:bodyPr wrap="square" anchor="b">
            <a:spAutoFit/>
          </a:bodyPr>
          <a:lstStyle/>
          <a:p>
            <a:pPr marL="0" lvl="1">
              <a:lnSpc>
                <a:spcPct val="100000"/>
              </a:lnSpc>
              <a:spcBef>
                <a:spcPts val="0"/>
              </a:spcBef>
            </a:pPr>
            <a:r>
              <a:rPr lang="en-US" sz="800" dirty="0">
                <a:solidFill>
                  <a:srgbClr val="231F20"/>
                </a:solidFill>
                <a:latin typeface="Arial" panose="020B0604020202020204" pitchFamily="34" charset="0"/>
                <a:cs typeface="Arial" panose="020B0604020202020204" pitchFamily="34" charset="0"/>
              </a:rPr>
              <a:t>For illustration purposes only. The results presented above do not represent any actual investment performance or the actual accounts of any investors.</a:t>
            </a:r>
          </a:p>
        </p:txBody>
      </p:sp>
      <p:graphicFrame>
        <p:nvGraphicFramePr>
          <p:cNvPr id="6" name="Table 18">
            <a:extLst>
              <a:ext uri="{FF2B5EF4-FFF2-40B4-BE49-F238E27FC236}">
                <a16:creationId xmlns:a16="http://schemas.microsoft.com/office/drawing/2014/main" id="{0087A7C4-BD43-69E5-1CE5-D4DA1B2E12F3}"/>
              </a:ext>
            </a:extLst>
          </p:cNvPr>
          <p:cNvGraphicFramePr>
            <a:graphicFrameLocks noGrp="1"/>
          </p:cNvGraphicFramePr>
          <p:nvPr>
            <p:extLst>
              <p:ext uri="{D42A27DB-BD31-4B8C-83A1-F6EECF244321}">
                <p14:modId xmlns:p14="http://schemas.microsoft.com/office/powerpoint/2010/main" val="1492679776"/>
              </p:ext>
            </p:extLst>
          </p:nvPr>
        </p:nvGraphicFramePr>
        <p:xfrm>
          <a:off x="697794" y="1802063"/>
          <a:ext cx="11109195" cy="3708400"/>
        </p:xfrm>
        <a:graphic>
          <a:graphicData uri="http://schemas.openxmlformats.org/drawingml/2006/table">
            <a:tbl>
              <a:tblPr firstRow="1" bandRow="1">
                <a:tableStyleId>{8A107856-5554-42FB-B03E-39F5DBC370BA}</a:tableStyleId>
              </a:tblPr>
              <a:tblGrid>
                <a:gridCol w="2138500">
                  <a:extLst>
                    <a:ext uri="{9D8B030D-6E8A-4147-A177-3AD203B41FA5}">
                      <a16:colId xmlns:a16="http://schemas.microsoft.com/office/drawing/2014/main" val="1766165734"/>
                    </a:ext>
                  </a:extLst>
                </a:gridCol>
                <a:gridCol w="2213811">
                  <a:extLst>
                    <a:ext uri="{9D8B030D-6E8A-4147-A177-3AD203B41FA5}">
                      <a16:colId xmlns:a16="http://schemas.microsoft.com/office/drawing/2014/main" val="2769621505"/>
                    </a:ext>
                  </a:extLst>
                </a:gridCol>
                <a:gridCol w="2502568">
                  <a:extLst>
                    <a:ext uri="{9D8B030D-6E8A-4147-A177-3AD203B41FA5}">
                      <a16:colId xmlns:a16="http://schemas.microsoft.com/office/drawing/2014/main" val="3715829320"/>
                    </a:ext>
                  </a:extLst>
                </a:gridCol>
                <a:gridCol w="2133600">
                  <a:extLst>
                    <a:ext uri="{9D8B030D-6E8A-4147-A177-3AD203B41FA5}">
                      <a16:colId xmlns:a16="http://schemas.microsoft.com/office/drawing/2014/main" val="4263012779"/>
                    </a:ext>
                  </a:extLst>
                </a:gridCol>
                <a:gridCol w="2120716">
                  <a:extLst>
                    <a:ext uri="{9D8B030D-6E8A-4147-A177-3AD203B41FA5}">
                      <a16:colId xmlns:a16="http://schemas.microsoft.com/office/drawing/2014/main" val="964457403"/>
                    </a:ext>
                  </a:extLst>
                </a:gridCol>
              </a:tblGrid>
              <a:tr h="370840">
                <a:tc>
                  <a:txBody>
                    <a:bodyPr/>
                    <a:lstStyle/>
                    <a:p>
                      <a:pPr algn="ctr"/>
                      <a:r>
                        <a:rPr lang="en-US" sz="1800" dirty="0">
                          <a:solidFill>
                            <a:schemeClr val="bg1"/>
                          </a:solidFill>
                          <a:latin typeface="Arial" panose="020B0604020202020204" pitchFamily="34" charset="0"/>
                          <a:cs typeface="Arial" panose="020B0604020202020204" pitchFamily="34" charset="0"/>
                        </a:rPr>
                        <a:t>If you start with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800" dirty="0">
                          <a:solidFill>
                            <a:schemeClr val="bg1"/>
                          </a:solidFill>
                          <a:latin typeface="Arial" panose="020B0604020202020204" pitchFamily="34" charset="0"/>
                          <a:cs typeface="Arial" panose="020B0604020202020204" pitchFamily="34" charset="0"/>
                        </a:rPr>
                        <a:t>And you lose…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800" dirty="0">
                          <a:solidFill>
                            <a:schemeClr val="bg1"/>
                          </a:solidFill>
                          <a:latin typeface="Arial" panose="020B0604020202020204" pitchFamily="34" charset="0"/>
                          <a:cs typeface="Arial" panose="020B0604020202020204" pitchFamily="34" charset="0"/>
                        </a:rPr>
                        <a:t>You are left with…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800" dirty="0">
                          <a:solidFill>
                            <a:schemeClr val="bg1"/>
                          </a:solidFill>
                          <a:latin typeface="Arial" panose="020B0604020202020204" pitchFamily="34" charset="0"/>
                          <a:cs typeface="Arial" panose="020B0604020202020204" pitchFamily="34" charset="0"/>
                        </a:rPr>
                        <a:t>And you gain…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800" dirty="0">
                          <a:solidFill>
                            <a:schemeClr val="bg1"/>
                          </a:solidFill>
                          <a:latin typeface="Arial" panose="020B0604020202020204" pitchFamily="34" charset="0"/>
                          <a:cs typeface="Arial" panose="020B0604020202020204" pitchFamily="34" charset="0"/>
                        </a:rPr>
                        <a:t>You are EVEN!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797860743"/>
                  </a:ext>
                </a:extLst>
              </a:tr>
              <a:tr h="370840">
                <a:tc>
                  <a:txBody>
                    <a:bodyPr/>
                    <a:lstStyle/>
                    <a:p>
                      <a:pPr algn="ctr"/>
                      <a:r>
                        <a:rPr lang="en-US" sz="1800" b="0" dirty="0">
                          <a:solidFill>
                            <a:srgbClr val="231F20"/>
                          </a:solidFill>
                          <a:latin typeface="Arial" panose="020B0604020202020204" pitchFamily="34" charset="0"/>
                          <a:cs typeface="Arial" panose="020B0604020202020204" pitchFamily="34" charset="0"/>
                        </a:rPr>
                        <a:t>$100,000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dirty="0">
                          <a:solidFill>
                            <a:schemeClr val="bg1"/>
                          </a:solidFill>
                          <a:latin typeface="Arial" panose="020B0604020202020204" pitchFamily="34" charset="0"/>
                          <a:cs typeface="Arial" panose="020B0604020202020204" pitchFamily="34" charset="0"/>
                        </a:rPr>
                        <a:t>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800" b="0" dirty="0">
                          <a:solidFill>
                            <a:srgbClr val="231F20"/>
                          </a:solidFill>
                          <a:latin typeface="Arial" panose="020B0604020202020204" pitchFamily="34" charset="0"/>
                          <a:cs typeface="Arial" panose="020B0604020202020204" pitchFamily="34" charset="0"/>
                        </a:rPr>
                        <a:t>$90,000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dirty="0">
                          <a:solidFill>
                            <a:schemeClr val="bg1"/>
                          </a:solidFill>
                          <a:latin typeface="Arial" panose="020B0604020202020204" pitchFamily="34" charset="0"/>
                          <a:cs typeface="Arial" panose="020B0604020202020204" pitchFamily="34" charset="0"/>
                        </a:rPr>
                        <a:t>11.1%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0" dirty="0">
                          <a:solidFill>
                            <a:srgbClr val="231F20"/>
                          </a:solidFill>
                          <a:latin typeface="Arial" panose="020B0604020202020204" pitchFamily="34" charset="0"/>
                          <a:cs typeface="Arial" panose="020B0604020202020204" pitchFamily="34" charset="0"/>
                        </a:rPr>
                        <a:t>$100,000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212104049"/>
                  </a:ext>
                </a:extLst>
              </a:tr>
              <a:tr h="370840">
                <a:tc>
                  <a:txBody>
                    <a:bodyPr/>
                    <a:lstStyle/>
                    <a:p>
                      <a:pPr algn="ctr"/>
                      <a:r>
                        <a:rPr lang="en-US" sz="1800" b="0" dirty="0">
                          <a:solidFill>
                            <a:srgbClr val="231F20"/>
                          </a:solidFill>
                          <a:latin typeface="Arial" panose="020B0604020202020204" pitchFamily="34" charset="0"/>
                          <a:cs typeface="Arial" panose="020B0604020202020204" pitchFamily="34" charset="0"/>
                        </a:rPr>
                        <a:t>$100,000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dirty="0">
                          <a:solidFill>
                            <a:schemeClr val="bg1"/>
                          </a:solidFill>
                          <a:latin typeface="Arial" panose="020B0604020202020204" pitchFamily="34" charset="0"/>
                          <a:cs typeface="Arial" panose="020B0604020202020204" pitchFamily="34" charset="0"/>
                        </a:rPr>
                        <a:t>15%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800" b="0" dirty="0">
                          <a:solidFill>
                            <a:srgbClr val="231F20"/>
                          </a:solidFill>
                          <a:latin typeface="Arial" panose="020B0604020202020204" pitchFamily="34" charset="0"/>
                          <a:cs typeface="Arial" panose="020B0604020202020204" pitchFamily="34" charset="0"/>
                        </a:rPr>
                        <a:t>$85,000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dirty="0">
                          <a:solidFill>
                            <a:schemeClr val="bg1"/>
                          </a:solidFill>
                          <a:latin typeface="Arial" panose="020B0604020202020204" pitchFamily="34" charset="0"/>
                          <a:cs typeface="Arial" panose="020B0604020202020204" pitchFamily="34" charset="0"/>
                        </a:rPr>
                        <a:t>17.6%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0" dirty="0">
                          <a:solidFill>
                            <a:srgbClr val="231F20"/>
                          </a:solidFill>
                          <a:latin typeface="Arial" panose="020B0604020202020204" pitchFamily="34" charset="0"/>
                          <a:cs typeface="Arial" panose="020B0604020202020204" pitchFamily="34" charset="0"/>
                        </a:rPr>
                        <a:t>$100,000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420044689"/>
                  </a:ext>
                </a:extLst>
              </a:tr>
              <a:tr h="370840">
                <a:tc>
                  <a:txBody>
                    <a:bodyPr/>
                    <a:lstStyle/>
                    <a:p>
                      <a:pPr algn="ctr"/>
                      <a:r>
                        <a:rPr lang="en-US" sz="1800" b="0" dirty="0">
                          <a:solidFill>
                            <a:srgbClr val="231F20"/>
                          </a:solidFill>
                          <a:latin typeface="Arial" panose="020B0604020202020204" pitchFamily="34" charset="0"/>
                          <a:cs typeface="Arial" panose="020B0604020202020204" pitchFamily="34" charset="0"/>
                        </a:rPr>
                        <a:t>$100,000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dirty="0">
                          <a:solidFill>
                            <a:schemeClr val="bg1"/>
                          </a:solidFill>
                          <a:latin typeface="Arial" panose="020B0604020202020204" pitchFamily="34" charset="0"/>
                          <a:cs typeface="Arial" panose="020B0604020202020204" pitchFamily="34" charset="0"/>
                        </a:rPr>
                        <a:t>20%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800" b="0" dirty="0">
                          <a:solidFill>
                            <a:srgbClr val="231F20"/>
                          </a:solidFill>
                          <a:latin typeface="Arial" panose="020B0604020202020204" pitchFamily="34" charset="0"/>
                          <a:cs typeface="Arial" panose="020B0604020202020204" pitchFamily="34" charset="0"/>
                        </a:rPr>
                        <a:t>$80,000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dirty="0">
                          <a:solidFill>
                            <a:schemeClr val="bg1"/>
                          </a:solidFill>
                          <a:latin typeface="Arial" panose="020B0604020202020204" pitchFamily="34" charset="0"/>
                          <a:cs typeface="Arial" panose="020B0604020202020204" pitchFamily="34" charset="0"/>
                        </a:rPr>
                        <a:t>25.0%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0" dirty="0">
                          <a:solidFill>
                            <a:srgbClr val="231F20"/>
                          </a:solidFill>
                          <a:latin typeface="Arial" panose="020B0604020202020204" pitchFamily="34" charset="0"/>
                          <a:cs typeface="Arial" panose="020B0604020202020204" pitchFamily="34" charset="0"/>
                        </a:rPr>
                        <a:t>$100,000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54503920"/>
                  </a:ext>
                </a:extLst>
              </a:tr>
              <a:tr h="370840">
                <a:tc>
                  <a:txBody>
                    <a:bodyPr/>
                    <a:lstStyle/>
                    <a:p>
                      <a:pPr algn="ctr"/>
                      <a:r>
                        <a:rPr lang="en-US" sz="1800" b="0" dirty="0">
                          <a:solidFill>
                            <a:srgbClr val="231F20"/>
                          </a:solidFill>
                          <a:latin typeface="Arial" panose="020B0604020202020204" pitchFamily="34" charset="0"/>
                          <a:cs typeface="Arial" panose="020B0604020202020204" pitchFamily="34" charset="0"/>
                        </a:rPr>
                        <a:t>$100,000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dirty="0">
                          <a:solidFill>
                            <a:schemeClr val="bg1"/>
                          </a:solidFill>
                          <a:latin typeface="Arial" panose="020B0604020202020204" pitchFamily="34" charset="0"/>
                          <a:cs typeface="Arial" panose="020B0604020202020204" pitchFamily="34" charset="0"/>
                        </a:rPr>
                        <a:t>25%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800" b="0" dirty="0">
                          <a:solidFill>
                            <a:srgbClr val="231F20"/>
                          </a:solidFill>
                          <a:latin typeface="Arial" panose="020B0604020202020204" pitchFamily="34" charset="0"/>
                          <a:cs typeface="Arial" panose="020B0604020202020204" pitchFamily="34" charset="0"/>
                        </a:rPr>
                        <a:t>$75,000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dirty="0">
                          <a:solidFill>
                            <a:schemeClr val="bg1"/>
                          </a:solidFill>
                          <a:latin typeface="Arial" panose="020B0604020202020204" pitchFamily="34" charset="0"/>
                          <a:cs typeface="Arial" panose="020B0604020202020204" pitchFamily="34" charset="0"/>
                        </a:rPr>
                        <a:t>33.3%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0" dirty="0">
                          <a:solidFill>
                            <a:srgbClr val="231F20"/>
                          </a:solidFill>
                          <a:latin typeface="Arial" panose="020B0604020202020204" pitchFamily="34" charset="0"/>
                          <a:cs typeface="Arial" panose="020B0604020202020204" pitchFamily="34" charset="0"/>
                        </a:rPr>
                        <a:t>$100,000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99534886"/>
                  </a:ext>
                </a:extLst>
              </a:tr>
              <a:tr h="370840">
                <a:tc>
                  <a:txBody>
                    <a:bodyPr/>
                    <a:lstStyle/>
                    <a:p>
                      <a:pPr algn="ctr"/>
                      <a:r>
                        <a:rPr lang="en-US" sz="1800" b="0" dirty="0">
                          <a:solidFill>
                            <a:srgbClr val="231F20"/>
                          </a:solidFill>
                          <a:latin typeface="Arial" panose="020B0604020202020204" pitchFamily="34" charset="0"/>
                          <a:cs typeface="Arial" panose="020B0604020202020204" pitchFamily="34" charset="0"/>
                        </a:rPr>
                        <a:t>$100,000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dirty="0">
                          <a:solidFill>
                            <a:schemeClr val="bg1"/>
                          </a:solidFill>
                          <a:latin typeface="Arial" panose="020B0604020202020204" pitchFamily="34" charset="0"/>
                          <a:cs typeface="Arial" panose="020B0604020202020204" pitchFamily="34" charset="0"/>
                        </a:rPr>
                        <a:t>30%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800" b="0" dirty="0">
                          <a:solidFill>
                            <a:srgbClr val="231F20"/>
                          </a:solidFill>
                          <a:latin typeface="Arial" panose="020B0604020202020204" pitchFamily="34" charset="0"/>
                          <a:cs typeface="Arial" panose="020B0604020202020204" pitchFamily="34" charset="0"/>
                        </a:rPr>
                        <a:t>$70,000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dirty="0">
                          <a:solidFill>
                            <a:schemeClr val="bg1"/>
                          </a:solidFill>
                          <a:latin typeface="Arial" panose="020B0604020202020204" pitchFamily="34" charset="0"/>
                          <a:cs typeface="Arial" panose="020B0604020202020204" pitchFamily="34" charset="0"/>
                        </a:rPr>
                        <a:t>42.9%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0" dirty="0">
                          <a:solidFill>
                            <a:srgbClr val="231F20"/>
                          </a:solidFill>
                          <a:latin typeface="Arial" panose="020B0604020202020204" pitchFamily="34" charset="0"/>
                          <a:cs typeface="Arial" panose="020B0604020202020204" pitchFamily="34" charset="0"/>
                        </a:rPr>
                        <a:t>$100,000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479046116"/>
                  </a:ext>
                </a:extLst>
              </a:tr>
              <a:tr h="3708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0" dirty="0">
                          <a:solidFill>
                            <a:srgbClr val="231F20"/>
                          </a:solidFill>
                          <a:latin typeface="Arial" panose="020B0604020202020204" pitchFamily="34" charset="0"/>
                          <a:cs typeface="Arial" panose="020B0604020202020204" pitchFamily="34" charset="0"/>
                        </a:rPr>
                        <a:t>$100,000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dirty="0">
                          <a:solidFill>
                            <a:schemeClr val="bg1"/>
                          </a:solidFill>
                          <a:latin typeface="Arial" panose="020B0604020202020204" pitchFamily="34" charset="0"/>
                          <a:cs typeface="Arial" panose="020B0604020202020204" pitchFamily="34" charset="0"/>
                        </a:rPr>
                        <a:t>35%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800" b="0" dirty="0">
                          <a:solidFill>
                            <a:srgbClr val="231F20"/>
                          </a:solidFill>
                          <a:latin typeface="Arial" panose="020B0604020202020204" pitchFamily="34" charset="0"/>
                          <a:cs typeface="Arial" panose="020B0604020202020204" pitchFamily="34" charset="0"/>
                        </a:rPr>
                        <a:t>$65,000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dirty="0">
                          <a:solidFill>
                            <a:schemeClr val="bg1"/>
                          </a:solidFill>
                          <a:latin typeface="Arial" panose="020B0604020202020204" pitchFamily="34" charset="0"/>
                          <a:cs typeface="Arial" panose="020B0604020202020204" pitchFamily="34" charset="0"/>
                        </a:rPr>
                        <a:t>53.8%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0" dirty="0">
                          <a:solidFill>
                            <a:srgbClr val="231F20"/>
                          </a:solidFill>
                          <a:latin typeface="Arial" panose="020B0604020202020204" pitchFamily="34" charset="0"/>
                          <a:cs typeface="Arial" panose="020B0604020202020204" pitchFamily="34" charset="0"/>
                        </a:rPr>
                        <a:t>$100,000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230279523"/>
                  </a:ext>
                </a:extLst>
              </a:tr>
              <a:tr h="3708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0" dirty="0">
                          <a:solidFill>
                            <a:srgbClr val="231F20"/>
                          </a:solidFill>
                          <a:latin typeface="Arial" panose="020B0604020202020204" pitchFamily="34" charset="0"/>
                          <a:cs typeface="Arial" panose="020B0604020202020204" pitchFamily="34" charset="0"/>
                        </a:rPr>
                        <a:t>$100,000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dirty="0">
                          <a:solidFill>
                            <a:schemeClr val="bg1"/>
                          </a:solidFill>
                          <a:latin typeface="Arial" panose="020B0604020202020204" pitchFamily="34" charset="0"/>
                          <a:cs typeface="Arial" panose="020B0604020202020204" pitchFamily="34" charset="0"/>
                        </a:rPr>
                        <a:t>40%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800" b="0" dirty="0">
                          <a:solidFill>
                            <a:srgbClr val="231F20"/>
                          </a:solidFill>
                          <a:latin typeface="Arial" panose="020B0604020202020204" pitchFamily="34" charset="0"/>
                          <a:cs typeface="Arial" panose="020B0604020202020204" pitchFamily="34" charset="0"/>
                        </a:rPr>
                        <a:t>$60,000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dirty="0">
                          <a:solidFill>
                            <a:schemeClr val="bg1"/>
                          </a:solidFill>
                          <a:latin typeface="Arial" panose="020B0604020202020204" pitchFamily="34" charset="0"/>
                          <a:cs typeface="Arial" panose="020B0604020202020204" pitchFamily="34" charset="0"/>
                        </a:rPr>
                        <a:t>66.7%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0" dirty="0">
                          <a:solidFill>
                            <a:srgbClr val="231F20"/>
                          </a:solidFill>
                          <a:latin typeface="Arial" panose="020B0604020202020204" pitchFamily="34" charset="0"/>
                          <a:cs typeface="Arial" panose="020B0604020202020204" pitchFamily="34" charset="0"/>
                        </a:rPr>
                        <a:t>$100,000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221048718"/>
                  </a:ext>
                </a:extLst>
              </a:tr>
              <a:tr h="3708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0" dirty="0">
                          <a:solidFill>
                            <a:srgbClr val="231F20"/>
                          </a:solidFill>
                          <a:latin typeface="Arial" panose="020B0604020202020204" pitchFamily="34" charset="0"/>
                          <a:cs typeface="Arial" panose="020B0604020202020204" pitchFamily="34" charset="0"/>
                        </a:rPr>
                        <a:t>$100,000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dirty="0">
                          <a:solidFill>
                            <a:schemeClr val="bg1"/>
                          </a:solidFill>
                          <a:latin typeface="Arial" panose="020B0604020202020204" pitchFamily="34" charset="0"/>
                          <a:cs typeface="Arial" panose="020B0604020202020204" pitchFamily="34" charset="0"/>
                        </a:rPr>
                        <a:t>45%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800" b="0" dirty="0">
                          <a:solidFill>
                            <a:srgbClr val="231F20"/>
                          </a:solidFill>
                          <a:latin typeface="Arial" panose="020B0604020202020204" pitchFamily="34" charset="0"/>
                          <a:cs typeface="Arial" panose="020B0604020202020204" pitchFamily="34" charset="0"/>
                        </a:rPr>
                        <a:t>$55,000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dirty="0">
                          <a:solidFill>
                            <a:schemeClr val="bg1"/>
                          </a:solidFill>
                          <a:latin typeface="Arial" panose="020B0604020202020204" pitchFamily="34" charset="0"/>
                          <a:cs typeface="Arial" panose="020B0604020202020204" pitchFamily="34" charset="0"/>
                        </a:rPr>
                        <a:t>81.8%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0" dirty="0">
                          <a:solidFill>
                            <a:srgbClr val="231F20"/>
                          </a:solidFill>
                          <a:latin typeface="Arial" panose="020B0604020202020204" pitchFamily="34" charset="0"/>
                          <a:cs typeface="Arial" panose="020B0604020202020204" pitchFamily="34" charset="0"/>
                        </a:rPr>
                        <a:t>$100,000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767799502"/>
                  </a:ext>
                </a:extLst>
              </a:tr>
              <a:tr h="3708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0" dirty="0">
                          <a:solidFill>
                            <a:srgbClr val="231F20"/>
                          </a:solidFill>
                          <a:latin typeface="Arial" panose="020B0604020202020204" pitchFamily="34" charset="0"/>
                          <a:cs typeface="Arial" panose="020B0604020202020204" pitchFamily="34" charset="0"/>
                        </a:rPr>
                        <a:t>$100,000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dirty="0">
                          <a:solidFill>
                            <a:schemeClr val="bg1"/>
                          </a:solidFill>
                          <a:latin typeface="Arial" panose="020B0604020202020204" pitchFamily="34" charset="0"/>
                          <a:cs typeface="Arial" panose="020B0604020202020204" pitchFamily="34" charset="0"/>
                        </a:rPr>
                        <a:t>50%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800" b="0" dirty="0">
                          <a:solidFill>
                            <a:srgbClr val="231F20"/>
                          </a:solidFill>
                          <a:latin typeface="Arial" panose="020B0604020202020204" pitchFamily="34" charset="0"/>
                          <a:cs typeface="Arial" panose="020B0604020202020204" pitchFamily="34" charset="0"/>
                        </a:rPr>
                        <a:t>$50,000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dirty="0">
                          <a:solidFill>
                            <a:schemeClr val="bg1"/>
                          </a:solidFill>
                          <a:latin typeface="Arial" panose="020B0604020202020204" pitchFamily="34" charset="0"/>
                          <a:cs typeface="Arial" panose="020B0604020202020204" pitchFamily="34" charset="0"/>
                        </a:rPr>
                        <a:t>100.0%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0" dirty="0">
                          <a:solidFill>
                            <a:srgbClr val="231F20"/>
                          </a:solidFill>
                          <a:latin typeface="Arial" panose="020B0604020202020204" pitchFamily="34" charset="0"/>
                          <a:cs typeface="Arial" panose="020B0604020202020204" pitchFamily="34" charset="0"/>
                        </a:rPr>
                        <a:t>$100,000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34553901"/>
                  </a:ext>
                </a:extLst>
              </a:tr>
            </a:tbl>
          </a:graphicData>
        </a:graphic>
      </p:graphicFrame>
      <p:sp>
        <p:nvSpPr>
          <p:cNvPr id="10" name="Rectangle 9">
            <a:extLst>
              <a:ext uri="{FF2B5EF4-FFF2-40B4-BE49-F238E27FC236}">
                <a16:creationId xmlns:a16="http://schemas.microsoft.com/office/drawing/2014/main" id="{759EE504-F24D-84EB-5517-49512692AA79}"/>
              </a:ext>
            </a:extLst>
          </p:cNvPr>
          <p:cNvSpPr/>
          <p:nvPr/>
        </p:nvSpPr>
        <p:spPr>
          <a:xfrm>
            <a:off x="0" y="6368715"/>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923534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9BC1F57-11FA-662B-C643-DD95B687A093}"/>
              </a:ext>
            </a:extLst>
          </p:cNvPr>
          <p:cNvSpPr>
            <a:spLocks noGrp="1"/>
          </p:cNvSpPr>
          <p:nvPr>
            <p:ph type="title"/>
          </p:nvPr>
        </p:nvSpPr>
        <p:spPr>
          <a:xfrm>
            <a:off x="1938821" y="2368916"/>
            <a:ext cx="8314357" cy="2120167"/>
          </a:xfrm>
        </p:spPr>
        <p:txBody>
          <a:bodyPr>
            <a:normAutofit fontScale="90000"/>
          </a:bodyPr>
          <a:lstStyle/>
          <a:p>
            <a:pPr algn="ctr"/>
            <a:r>
              <a:rPr lang="en-US" sz="5400" dirty="0">
                <a:latin typeface="Arial Black" panose="020B0604020202020204" pitchFamily="34" charset="0"/>
                <a:cs typeface="Arial Black" panose="020B0604020202020204" pitchFamily="34" charset="0"/>
              </a:rPr>
              <a:t>“IT’S </a:t>
            </a:r>
            <a:r>
              <a:rPr lang="en-US" sz="5400" dirty="0">
                <a:solidFill>
                  <a:schemeClr val="accent1"/>
                </a:solidFill>
                <a:latin typeface="Arial Black" panose="020B0604020202020204" pitchFamily="34" charset="0"/>
                <a:cs typeface="Arial Black" panose="020B0604020202020204" pitchFamily="34" charset="0"/>
              </a:rPr>
              <a:t>NOT</a:t>
            </a:r>
            <a:r>
              <a:rPr lang="en-US" sz="5400" dirty="0">
                <a:latin typeface="Arial Black" panose="020B0604020202020204" pitchFamily="34" charset="0"/>
                <a:cs typeface="Arial Black" panose="020B0604020202020204" pitchFamily="34" charset="0"/>
              </a:rPr>
              <a:t> HOW MUCH YOU EARN IT’S HOW </a:t>
            </a:r>
            <a:r>
              <a:rPr lang="en-US" sz="5400" dirty="0">
                <a:solidFill>
                  <a:schemeClr val="accent1"/>
                </a:solidFill>
                <a:latin typeface="Arial Black" panose="020B0604020202020204" pitchFamily="34" charset="0"/>
                <a:cs typeface="Arial Black" panose="020B0604020202020204" pitchFamily="34" charset="0"/>
              </a:rPr>
              <a:t>MUCH YOU KEEP</a:t>
            </a:r>
            <a:r>
              <a:rPr lang="en-US" sz="5400" dirty="0">
                <a:latin typeface="Arial Black" panose="020B0604020202020204" pitchFamily="34" charset="0"/>
                <a:cs typeface="Arial Black" panose="020B0604020202020204" pitchFamily="34" charset="0"/>
              </a:rPr>
              <a:t>”</a:t>
            </a:r>
            <a:endParaRPr lang="en-US" sz="5400" dirty="0">
              <a:solidFill>
                <a:srgbClr val="DFC589"/>
              </a:solidFill>
              <a:latin typeface="Arial Black" panose="020B0604020202020204" pitchFamily="34" charset="0"/>
              <a:cs typeface="Arial Black" panose="020B0604020202020204" pitchFamily="34" charset="0"/>
            </a:endParaRPr>
          </a:p>
        </p:txBody>
      </p:sp>
      <p:sp>
        <p:nvSpPr>
          <p:cNvPr id="5" name="Rectangle 4">
            <a:extLst>
              <a:ext uri="{FF2B5EF4-FFF2-40B4-BE49-F238E27FC236}">
                <a16:creationId xmlns:a16="http://schemas.microsoft.com/office/drawing/2014/main" id="{316DBE14-E037-A91A-1A96-4EEEC3D02C72}"/>
              </a:ext>
            </a:extLst>
          </p:cNvPr>
          <p:cNvSpPr/>
          <p:nvPr/>
        </p:nvSpPr>
        <p:spPr>
          <a:xfrm>
            <a:off x="1596498" y="566088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solidFill>
            </a:endParaRPr>
          </a:p>
        </p:txBody>
      </p:sp>
      <p:sp>
        <p:nvSpPr>
          <p:cNvPr id="6" name="Rectangle 5">
            <a:extLst>
              <a:ext uri="{FF2B5EF4-FFF2-40B4-BE49-F238E27FC236}">
                <a16:creationId xmlns:a16="http://schemas.microsoft.com/office/drawing/2014/main" id="{68118F0B-0B34-21B4-E2C1-6C7E37768A52}"/>
              </a:ext>
            </a:extLst>
          </p:cNvPr>
          <p:cNvSpPr/>
          <p:nvPr/>
        </p:nvSpPr>
        <p:spPr>
          <a:xfrm>
            <a:off x="1596498" y="104105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solidFill>
            </a:endParaRPr>
          </a:p>
        </p:txBody>
      </p:sp>
    </p:spTree>
    <p:extLst>
      <p:ext uri="{BB962C8B-B14F-4D97-AF65-F5344CB8AC3E}">
        <p14:creationId xmlns:p14="http://schemas.microsoft.com/office/powerpoint/2010/main" val="383485175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DD1D1C-29CC-0989-DAF7-F05455946BEF}"/>
              </a:ext>
            </a:extLst>
          </p:cNvPr>
          <p:cNvSpPr>
            <a:spLocks noGrp="1"/>
          </p:cNvSpPr>
          <p:nvPr>
            <p:ph type="title"/>
          </p:nvPr>
        </p:nvSpPr>
        <p:spPr>
          <a:xfrm>
            <a:off x="838200" y="366835"/>
            <a:ext cx="10515600" cy="1325563"/>
          </a:xfrm>
        </p:spPr>
        <p:txBody>
          <a:bodyPr>
            <a:normAutofit/>
          </a:bodyPr>
          <a:lstStyle/>
          <a:p>
            <a:pPr algn="ctr"/>
            <a:r>
              <a:rPr lang="en-US" sz="5000" spc="-150" dirty="0">
                <a:latin typeface="Arial Black" panose="020B0604020202020204" pitchFamily="34" charset="0"/>
                <a:cs typeface="Arial Black" panose="020B0604020202020204" pitchFamily="34" charset="0"/>
              </a:rPr>
              <a:t>RATE OF RETURN VS. YIELD</a:t>
            </a:r>
            <a:endParaRPr lang="en-US" sz="5000" dirty="0">
              <a:solidFill>
                <a:schemeClr val="accent5"/>
              </a:solidFill>
              <a:latin typeface="Arial Black" panose="020B0604020202020204" pitchFamily="34" charset="0"/>
              <a:cs typeface="Arial Black" panose="020B0604020202020204" pitchFamily="34" charset="0"/>
            </a:endParaRPr>
          </a:p>
        </p:txBody>
      </p:sp>
      <p:sp>
        <p:nvSpPr>
          <p:cNvPr id="17" name="Content Placeholder 2">
            <a:extLst>
              <a:ext uri="{FF2B5EF4-FFF2-40B4-BE49-F238E27FC236}">
                <a16:creationId xmlns:a16="http://schemas.microsoft.com/office/drawing/2014/main" id="{63CF31E6-1F31-AD05-FA0D-52E780F2BCF5}"/>
              </a:ext>
            </a:extLst>
          </p:cNvPr>
          <p:cNvSpPr txBox="1">
            <a:spLocks/>
          </p:cNvSpPr>
          <p:nvPr/>
        </p:nvSpPr>
        <p:spPr>
          <a:xfrm>
            <a:off x="1296075" y="5248687"/>
            <a:ext cx="9599849" cy="223056"/>
          </a:xfrm>
          <a:prstGeom prst="rect">
            <a:avLst/>
          </a:prstGeom>
        </p:spPr>
        <p:txBody>
          <a:bodyPr vert="horz" lIns="91440" tIns="45720" rIns="91440" bIns="45720" rtlCol="0" anchor="b">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lvl="1">
              <a:lnSpc>
                <a:spcPct val="100000"/>
              </a:lnSpc>
              <a:spcBef>
                <a:spcPts val="0"/>
              </a:spcBef>
            </a:pPr>
            <a:r>
              <a:rPr lang="en-US" sz="800" dirty="0">
                <a:solidFill>
                  <a:schemeClr val="bg1"/>
                </a:solidFill>
                <a:latin typeface="Arial" panose="020B0604020202020204" pitchFamily="34" charset="0"/>
                <a:cs typeface="Arial" panose="020B0604020202020204" pitchFamily="34" charset="0"/>
              </a:rPr>
              <a:t>This hypothetical illustration is for illustrative purposes only, is no guarantee of return or future performance, and does not depict the actual performance of a specific product or its investment options.</a:t>
            </a:r>
          </a:p>
        </p:txBody>
      </p:sp>
      <p:sp>
        <p:nvSpPr>
          <p:cNvPr id="7" name="TextBox 6">
            <a:extLst>
              <a:ext uri="{FF2B5EF4-FFF2-40B4-BE49-F238E27FC236}">
                <a16:creationId xmlns:a16="http://schemas.microsoft.com/office/drawing/2014/main" id="{779C7F24-9BC5-10C4-2F30-D651D0252646}"/>
              </a:ext>
            </a:extLst>
          </p:cNvPr>
          <p:cNvSpPr txBox="1"/>
          <p:nvPr/>
        </p:nvSpPr>
        <p:spPr>
          <a:xfrm>
            <a:off x="330920" y="2952349"/>
            <a:ext cx="2197510" cy="769441"/>
          </a:xfrm>
          <a:prstGeom prst="rect">
            <a:avLst/>
          </a:prstGeom>
          <a:noFill/>
        </p:spPr>
        <p:txBody>
          <a:bodyPr wrap="square" rtlCol="0">
            <a:spAutoFit/>
          </a:bodyPr>
          <a:lstStyle/>
          <a:p>
            <a:pPr algn="ctr"/>
            <a:r>
              <a:rPr lang="en-US" sz="4400" b="1" dirty="0">
                <a:solidFill>
                  <a:schemeClr val="accent1"/>
                </a:solidFill>
                <a:latin typeface="Arial" panose="020B0604020202020204" pitchFamily="34" charset="0"/>
                <a:cs typeface="Arial" panose="020B0604020202020204" pitchFamily="34" charset="0"/>
              </a:rPr>
              <a:t>$500K</a:t>
            </a:r>
          </a:p>
        </p:txBody>
      </p:sp>
      <p:pic>
        <p:nvPicPr>
          <p:cNvPr id="9" name="Graphic 8" descr="Coins outline">
            <a:extLst>
              <a:ext uri="{FF2B5EF4-FFF2-40B4-BE49-F238E27FC236}">
                <a16:creationId xmlns:a16="http://schemas.microsoft.com/office/drawing/2014/main" id="{72D565C2-4413-413B-7ADA-E858997CD8A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46056" y="2143682"/>
            <a:ext cx="914400" cy="914400"/>
          </a:xfrm>
          <a:prstGeom prst="rect">
            <a:avLst/>
          </a:prstGeom>
        </p:spPr>
      </p:pic>
      <p:sp>
        <p:nvSpPr>
          <p:cNvPr id="10" name="Rectangle 9">
            <a:extLst>
              <a:ext uri="{FF2B5EF4-FFF2-40B4-BE49-F238E27FC236}">
                <a16:creationId xmlns:a16="http://schemas.microsoft.com/office/drawing/2014/main" id="{14A3B86E-84CD-95A0-2A59-DE1967ED0CC2}"/>
              </a:ext>
            </a:extLst>
          </p:cNvPr>
          <p:cNvSpPr/>
          <p:nvPr/>
        </p:nvSpPr>
        <p:spPr>
          <a:xfrm>
            <a:off x="-62185" y="6362659"/>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22545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Content Placeholder 2">
            <a:extLst>
              <a:ext uri="{FF2B5EF4-FFF2-40B4-BE49-F238E27FC236}">
                <a16:creationId xmlns:a16="http://schemas.microsoft.com/office/drawing/2014/main" id="{63CF31E6-1F31-AD05-FA0D-52E780F2BCF5}"/>
              </a:ext>
            </a:extLst>
          </p:cNvPr>
          <p:cNvSpPr txBox="1">
            <a:spLocks/>
          </p:cNvSpPr>
          <p:nvPr/>
        </p:nvSpPr>
        <p:spPr>
          <a:xfrm>
            <a:off x="1296075" y="5248687"/>
            <a:ext cx="9599849" cy="223056"/>
          </a:xfrm>
          <a:prstGeom prst="rect">
            <a:avLst/>
          </a:prstGeom>
        </p:spPr>
        <p:txBody>
          <a:bodyPr vert="horz" lIns="91440" tIns="45720" rIns="91440" bIns="45720" rtlCol="0" anchor="b">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lvl="1">
              <a:lnSpc>
                <a:spcPct val="100000"/>
              </a:lnSpc>
              <a:spcBef>
                <a:spcPts val="0"/>
              </a:spcBef>
            </a:pPr>
            <a:r>
              <a:rPr lang="en-US" sz="800" dirty="0">
                <a:solidFill>
                  <a:srgbClr val="231F20"/>
                </a:solidFill>
                <a:latin typeface="Arial" panose="020B0604020202020204" pitchFamily="34" charset="0"/>
                <a:cs typeface="Arial" panose="020B0604020202020204" pitchFamily="34" charset="0"/>
              </a:rPr>
              <a:t>This hypothetical illustration is for illustrative purposes only, is no guarantee of return or future performance, and does not depict the actual performance of a specific product or its investment options.</a:t>
            </a:r>
          </a:p>
        </p:txBody>
      </p:sp>
      <p:sp>
        <p:nvSpPr>
          <p:cNvPr id="2" name="Rectangle 1">
            <a:extLst>
              <a:ext uri="{FF2B5EF4-FFF2-40B4-BE49-F238E27FC236}">
                <a16:creationId xmlns:a16="http://schemas.microsoft.com/office/drawing/2014/main" id="{8F0AE572-0744-CAA5-CBC7-A3859D76C4E8}"/>
              </a:ext>
            </a:extLst>
          </p:cNvPr>
          <p:cNvSpPr/>
          <p:nvPr/>
        </p:nvSpPr>
        <p:spPr>
          <a:xfrm>
            <a:off x="2510774" y="2149425"/>
            <a:ext cx="10326007" cy="1383875"/>
          </a:xfrm>
          <a:prstGeom prst="rect">
            <a:avLst/>
          </a:prstGeom>
          <a:solidFill>
            <a:srgbClr val="2C2113"/>
          </a:solidFill>
          <a:ln w="571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 name="Group 2">
            <a:extLst>
              <a:ext uri="{FF2B5EF4-FFF2-40B4-BE49-F238E27FC236}">
                <a16:creationId xmlns:a16="http://schemas.microsoft.com/office/drawing/2014/main" id="{2BE3EAB6-EEB2-4D16-E92B-C06E3A85A247}"/>
              </a:ext>
            </a:extLst>
          </p:cNvPr>
          <p:cNvGrpSpPr/>
          <p:nvPr/>
        </p:nvGrpSpPr>
        <p:grpSpPr>
          <a:xfrm>
            <a:off x="2754808" y="2388705"/>
            <a:ext cx="2232938" cy="1931057"/>
            <a:chOff x="2754808" y="1747638"/>
            <a:chExt cx="2232938" cy="1931057"/>
          </a:xfrm>
        </p:grpSpPr>
        <p:sp>
          <p:nvSpPr>
            <p:cNvPr id="7" name="TextBox 6">
              <a:extLst>
                <a:ext uri="{FF2B5EF4-FFF2-40B4-BE49-F238E27FC236}">
                  <a16:creationId xmlns:a16="http://schemas.microsoft.com/office/drawing/2014/main" id="{B642C3EF-2595-8B8F-16C8-D9E851E9DDED}"/>
                </a:ext>
              </a:extLst>
            </p:cNvPr>
            <p:cNvSpPr txBox="1"/>
            <p:nvPr/>
          </p:nvSpPr>
          <p:spPr>
            <a:xfrm>
              <a:off x="2754808" y="2909254"/>
              <a:ext cx="2197510" cy="769441"/>
            </a:xfrm>
            <a:prstGeom prst="rect">
              <a:avLst/>
            </a:prstGeom>
            <a:noFill/>
          </p:spPr>
          <p:txBody>
            <a:bodyPr wrap="square" rtlCol="0">
              <a:spAutoFit/>
            </a:bodyPr>
            <a:lstStyle/>
            <a:p>
              <a:pPr algn="ctr"/>
              <a:r>
                <a:rPr lang="en-US" sz="4400" b="1" dirty="0">
                  <a:solidFill>
                    <a:schemeClr val="accent1"/>
                  </a:solidFill>
                  <a:latin typeface="Arial" panose="020B0604020202020204" pitchFamily="34" charset="0"/>
                  <a:cs typeface="Arial" panose="020B0604020202020204" pitchFamily="34" charset="0"/>
                </a:rPr>
                <a:t>$750K</a:t>
              </a:r>
            </a:p>
          </p:txBody>
        </p:sp>
        <p:sp>
          <p:nvSpPr>
            <p:cNvPr id="9" name="TextBox 8">
              <a:extLst>
                <a:ext uri="{FF2B5EF4-FFF2-40B4-BE49-F238E27FC236}">
                  <a16:creationId xmlns:a16="http://schemas.microsoft.com/office/drawing/2014/main" id="{8A04161B-2701-2444-24A4-A14105B8EDFF}"/>
                </a:ext>
              </a:extLst>
            </p:cNvPr>
            <p:cNvSpPr txBox="1"/>
            <p:nvPr/>
          </p:nvSpPr>
          <p:spPr>
            <a:xfrm>
              <a:off x="2895397" y="1747638"/>
              <a:ext cx="1548580" cy="954107"/>
            </a:xfrm>
            <a:prstGeom prst="rect">
              <a:avLst/>
            </a:prstGeom>
            <a:noFill/>
          </p:spPr>
          <p:txBody>
            <a:bodyPr wrap="square" rtlCol="0">
              <a:spAutoFit/>
            </a:bodyPr>
            <a:lstStyle/>
            <a:p>
              <a:pPr algn="ctr"/>
              <a:r>
                <a:rPr lang="en-US" sz="2800" b="1" dirty="0">
                  <a:solidFill>
                    <a:schemeClr val="bg1"/>
                  </a:solidFill>
                  <a:latin typeface="Arial" panose="020B0604020202020204" pitchFamily="34" charset="0"/>
                  <a:cs typeface="Arial" panose="020B0604020202020204" pitchFamily="34" charset="0"/>
                </a:rPr>
                <a:t>YEAR 1</a:t>
              </a:r>
            </a:p>
            <a:p>
              <a:pPr algn="ctr"/>
              <a:r>
                <a:rPr lang="en-US" sz="2800" b="1" dirty="0">
                  <a:solidFill>
                    <a:schemeClr val="bg1"/>
                  </a:solidFill>
                  <a:latin typeface="Arial" panose="020B0604020202020204" pitchFamily="34" charset="0"/>
                  <a:cs typeface="Arial" panose="020B0604020202020204" pitchFamily="34" charset="0"/>
                </a:rPr>
                <a:t>+50%</a:t>
              </a:r>
            </a:p>
          </p:txBody>
        </p:sp>
        <p:sp>
          <p:nvSpPr>
            <p:cNvPr id="10" name="Arrow: Right 48">
              <a:extLst>
                <a:ext uri="{FF2B5EF4-FFF2-40B4-BE49-F238E27FC236}">
                  <a16:creationId xmlns:a16="http://schemas.microsoft.com/office/drawing/2014/main" id="{514146C6-FCF5-48CE-BE1D-26D41EB6FC0B}"/>
                </a:ext>
              </a:extLst>
            </p:cNvPr>
            <p:cNvSpPr/>
            <p:nvPr/>
          </p:nvSpPr>
          <p:spPr>
            <a:xfrm rot="16200000">
              <a:off x="4314765" y="1860592"/>
              <a:ext cx="779925" cy="566036"/>
            </a:xfrm>
            <a:prstGeom prst="rightArrow">
              <a:avLst/>
            </a:prstGeom>
            <a:solidFill>
              <a:schemeClr val="accent1">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1" name="Group 10">
            <a:extLst>
              <a:ext uri="{FF2B5EF4-FFF2-40B4-BE49-F238E27FC236}">
                <a16:creationId xmlns:a16="http://schemas.microsoft.com/office/drawing/2014/main" id="{DDEE702E-F8FB-DB25-EB22-63AF4192FFAD}"/>
              </a:ext>
            </a:extLst>
          </p:cNvPr>
          <p:cNvGrpSpPr/>
          <p:nvPr/>
        </p:nvGrpSpPr>
        <p:grpSpPr>
          <a:xfrm>
            <a:off x="5420594" y="2382695"/>
            <a:ext cx="2253184" cy="1949274"/>
            <a:chOff x="5420594" y="1741628"/>
            <a:chExt cx="2253184" cy="1949274"/>
          </a:xfrm>
        </p:grpSpPr>
        <p:sp>
          <p:nvSpPr>
            <p:cNvPr id="12" name="TextBox 11">
              <a:extLst>
                <a:ext uri="{FF2B5EF4-FFF2-40B4-BE49-F238E27FC236}">
                  <a16:creationId xmlns:a16="http://schemas.microsoft.com/office/drawing/2014/main" id="{5F87B1A0-7155-41AE-A6B9-0E337F0CC2A8}"/>
                </a:ext>
              </a:extLst>
            </p:cNvPr>
            <p:cNvSpPr txBox="1"/>
            <p:nvPr/>
          </p:nvSpPr>
          <p:spPr>
            <a:xfrm>
              <a:off x="5420594" y="2921461"/>
              <a:ext cx="2197510" cy="769441"/>
            </a:xfrm>
            <a:prstGeom prst="rect">
              <a:avLst/>
            </a:prstGeom>
            <a:noFill/>
          </p:spPr>
          <p:txBody>
            <a:bodyPr wrap="square" rtlCol="0">
              <a:spAutoFit/>
            </a:bodyPr>
            <a:lstStyle/>
            <a:p>
              <a:pPr algn="ctr"/>
              <a:r>
                <a:rPr lang="en-US" sz="4400" b="1" dirty="0">
                  <a:solidFill>
                    <a:schemeClr val="accent1"/>
                  </a:solidFill>
                  <a:latin typeface="Arial" panose="020B0604020202020204" pitchFamily="34" charset="0"/>
                  <a:cs typeface="Arial" panose="020B0604020202020204" pitchFamily="34" charset="0"/>
                </a:rPr>
                <a:t>$375K</a:t>
              </a:r>
            </a:p>
          </p:txBody>
        </p:sp>
        <p:sp>
          <p:nvSpPr>
            <p:cNvPr id="13" name="TextBox 12">
              <a:extLst>
                <a:ext uri="{FF2B5EF4-FFF2-40B4-BE49-F238E27FC236}">
                  <a16:creationId xmlns:a16="http://schemas.microsoft.com/office/drawing/2014/main" id="{C4B56DAC-0660-1EC1-89C8-55C719A12688}"/>
                </a:ext>
              </a:extLst>
            </p:cNvPr>
            <p:cNvSpPr txBox="1"/>
            <p:nvPr/>
          </p:nvSpPr>
          <p:spPr>
            <a:xfrm>
              <a:off x="5556472" y="1741628"/>
              <a:ext cx="1548580" cy="954107"/>
            </a:xfrm>
            <a:prstGeom prst="rect">
              <a:avLst/>
            </a:prstGeom>
            <a:noFill/>
          </p:spPr>
          <p:txBody>
            <a:bodyPr wrap="square" rtlCol="0">
              <a:spAutoFit/>
            </a:bodyPr>
            <a:lstStyle/>
            <a:p>
              <a:pPr algn="ctr"/>
              <a:r>
                <a:rPr lang="en-US" sz="2800" b="1" dirty="0">
                  <a:solidFill>
                    <a:schemeClr val="bg1"/>
                  </a:solidFill>
                  <a:latin typeface="Arial" panose="020B0604020202020204" pitchFamily="34" charset="0"/>
                  <a:cs typeface="Arial" panose="020B0604020202020204" pitchFamily="34" charset="0"/>
                </a:rPr>
                <a:t>YEAR 2</a:t>
              </a:r>
            </a:p>
            <a:p>
              <a:pPr algn="ctr"/>
              <a:r>
                <a:rPr lang="en-US" sz="2800" b="1" dirty="0">
                  <a:solidFill>
                    <a:schemeClr val="bg1"/>
                  </a:solidFill>
                  <a:latin typeface="Arial" panose="020B0604020202020204" pitchFamily="34" charset="0"/>
                  <a:cs typeface="Arial" panose="020B0604020202020204" pitchFamily="34" charset="0"/>
                </a:rPr>
                <a:t>-50%</a:t>
              </a:r>
            </a:p>
          </p:txBody>
        </p:sp>
        <p:sp>
          <p:nvSpPr>
            <p:cNvPr id="14" name="Arrow: Right 48">
              <a:extLst>
                <a:ext uri="{FF2B5EF4-FFF2-40B4-BE49-F238E27FC236}">
                  <a16:creationId xmlns:a16="http://schemas.microsoft.com/office/drawing/2014/main" id="{6709128B-DB6F-B055-7C2B-EC6D4926DB57}"/>
                </a:ext>
              </a:extLst>
            </p:cNvPr>
            <p:cNvSpPr/>
            <p:nvPr/>
          </p:nvSpPr>
          <p:spPr>
            <a:xfrm rot="5400000">
              <a:off x="7000797" y="1923949"/>
              <a:ext cx="779925" cy="566036"/>
            </a:xfrm>
            <a:prstGeom prst="right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C00000"/>
                </a:solidFill>
              </a:endParaRPr>
            </a:p>
          </p:txBody>
        </p:sp>
      </p:grpSp>
      <p:grpSp>
        <p:nvGrpSpPr>
          <p:cNvPr id="15" name="Group 14">
            <a:extLst>
              <a:ext uri="{FF2B5EF4-FFF2-40B4-BE49-F238E27FC236}">
                <a16:creationId xmlns:a16="http://schemas.microsoft.com/office/drawing/2014/main" id="{3FE2B8B7-4C43-132A-E8C1-C88218E55FD3}"/>
              </a:ext>
            </a:extLst>
          </p:cNvPr>
          <p:cNvGrpSpPr/>
          <p:nvPr/>
        </p:nvGrpSpPr>
        <p:grpSpPr>
          <a:xfrm>
            <a:off x="7766726" y="2382039"/>
            <a:ext cx="3099101" cy="1949930"/>
            <a:chOff x="7766726" y="1740972"/>
            <a:chExt cx="3099101" cy="1949930"/>
          </a:xfrm>
        </p:grpSpPr>
        <p:sp>
          <p:nvSpPr>
            <p:cNvPr id="16" name="TextBox 15">
              <a:extLst>
                <a:ext uri="{FF2B5EF4-FFF2-40B4-BE49-F238E27FC236}">
                  <a16:creationId xmlns:a16="http://schemas.microsoft.com/office/drawing/2014/main" id="{8A0A1957-E42D-C6E7-A0ED-C18D804E4B20}"/>
                </a:ext>
              </a:extLst>
            </p:cNvPr>
            <p:cNvSpPr txBox="1"/>
            <p:nvPr/>
          </p:nvSpPr>
          <p:spPr>
            <a:xfrm>
              <a:off x="7766726" y="2921461"/>
              <a:ext cx="3099101" cy="769441"/>
            </a:xfrm>
            <a:prstGeom prst="rect">
              <a:avLst/>
            </a:prstGeom>
            <a:noFill/>
          </p:spPr>
          <p:txBody>
            <a:bodyPr wrap="square" rtlCol="0">
              <a:spAutoFit/>
            </a:bodyPr>
            <a:lstStyle/>
            <a:p>
              <a:pPr algn="ctr"/>
              <a:r>
                <a:rPr lang="en-US" sz="4400" b="1" dirty="0">
                  <a:solidFill>
                    <a:schemeClr val="accent1"/>
                  </a:solidFill>
                  <a:latin typeface="Arial" panose="020B0604020202020204" pitchFamily="34" charset="0"/>
                  <a:cs typeface="Arial" panose="020B0604020202020204" pitchFamily="34" charset="0"/>
                </a:rPr>
                <a:t>$487.5K</a:t>
              </a:r>
            </a:p>
          </p:txBody>
        </p:sp>
        <p:sp>
          <p:nvSpPr>
            <p:cNvPr id="18" name="TextBox 17">
              <a:extLst>
                <a:ext uri="{FF2B5EF4-FFF2-40B4-BE49-F238E27FC236}">
                  <a16:creationId xmlns:a16="http://schemas.microsoft.com/office/drawing/2014/main" id="{405EDE6F-EBA9-FF73-0472-9D9691D622EF}"/>
                </a:ext>
              </a:extLst>
            </p:cNvPr>
            <p:cNvSpPr txBox="1"/>
            <p:nvPr/>
          </p:nvSpPr>
          <p:spPr>
            <a:xfrm>
              <a:off x="8192049" y="1740972"/>
              <a:ext cx="1548580" cy="954107"/>
            </a:xfrm>
            <a:prstGeom prst="rect">
              <a:avLst/>
            </a:prstGeom>
            <a:noFill/>
          </p:spPr>
          <p:txBody>
            <a:bodyPr wrap="square" rtlCol="0">
              <a:spAutoFit/>
            </a:bodyPr>
            <a:lstStyle/>
            <a:p>
              <a:pPr algn="ctr"/>
              <a:r>
                <a:rPr lang="en-US" sz="2800" b="1" dirty="0">
                  <a:solidFill>
                    <a:schemeClr val="bg1"/>
                  </a:solidFill>
                  <a:latin typeface="Arial" panose="020B0604020202020204" pitchFamily="34" charset="0"/>
                  <a:cs typeface="Arial" panose="020B0604020202020204" pitchFamily="34" charset="0"/>
                </a:rPr>
                <a:t>YEAR 3</a:t>
              </a:r>
            </a:p>
            <a:p>
              <a:pPr algn="ctr"/>
              <a:r>
                <a:rPr lang="en-US" sz="2800" b="1" dirty="0">
                  <a:solidFill>
                    <a:schemeClr val="bg1"/>
                  </a:solidFill>
                  <a:latin typeface="Arial" panose="020B0604020202020204" pitchFamily="34" charset="0"/>
                  <a:cs typeface="Arial" panose="020B0604020202020204" pitchFamily="34" charset="0"/>
                </a:rPr>
                <a:t>+30%</a:t>
              </a:r>
            </a:p>
          </p:txBody>
        </p:sp>
        <p:sp>
          <p:nvSpPr>
            <p:cNvPr id="19" name="Arrow: Right 48">
              <a:extLst>
                <a:ext uri="{FF2B5EF4-FFF2-40B4-BE49-F238E27FC236}">
                  <a16:creationId xmlns:a16="http://schemas.microsoft.com/office/drawing/2014/main" id="{97A8F42A-3842-0A21-2623-4061DE8C84A5}"/>
                </a:ext>
              </a:extLst>
            </p:cNvPr>
            <p:cNvSpPr/>
            <p:nvPr/>
          </p:nvSpPr>
          <p:spPr>
            <a:xfrm rot="16200000">
              <a:off x="9636374" y="1923293"/>
              <a:ext cx="779925" cy="566036"/>
            </a:xfrm>
            <a:prstGeom prst="rightArrow">
              <a:avLst/>
            </a:prstGeom>
            <a:solidFill>
              <a:schemeClr val="accent1">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0" name="TextBox 19">
            <a:extLst>
              <a:ext uri="{FF2B5EF4-FFF2-40B4-BE49-F238E27FC236}">
                <a16:creationId xmlns:a16="http://schemas.microsoft.com/office/drawing/2014/main" id="{D264228C-003C-FDDB-2385-3D206F9065C0}"/>
              </a:ext>
            </a:extLst>
          </p:cNvPr>
          <p:cNvSpPr txBox="1"/>
          <p:nvPr/>
        </p:nvSpPr>
        <p:spPr>
          <a:xfrm>
            <a:off x="-192211" y="4410775"/>
            <a:ext cx="11547599" cy="1477328"/>
          </a:xfrm>
          <a:prstGeom prst="rect">
            <a:avLst/>
          </a:prstGeom>
          <a:noFill/>
        </p:spPr>
        <p:txBody>
          <a:bodyPr wrap="square" rtlCol="0" anchor="ctr">
            <a:spAutoFit/>
          </a:bodyPr>
          <a:lstStyle/>
          <a:p>
            <a:pPr lvl="1" algn="ctr">
              <a:spcBef>
                <a:spcPct val="0"/>
              </a:spcBef>
            </a:pPr>
            <a:r>
              <a:rPr lang="en-US" altLang="en-US" sz="3600" b="1" dirty="0">
                <a:solidFill>
                  <a:schemeClr val="bg1"/>
                </a:solidFill>
                <a:latin typeface="Arial" panose="020B0604020202020204" pitchFamily="34" charset="0"/>
                <a:cs typeface="Arial" panose="020B0604020202020204" pitchFamily="34" charset="0"/>
              </a:rPr>
              <a:t>You’ve averaged a </a:t>
            </a:r>
            <a:r>
              <a:rPr lang="en-US" altLang="en-US" sz="3600" b="1" u="sng" dirty="0">
                <a:solidFill>
                  <a:schemeClr val="bg1"/>
                </a:solidFill>
                <a:latin typeface="Arial" panose="020B0604020202020204" pitchFamily="34" charset="0"/>
                <a:cs typeface="Arial" panose="020B0604020202020204" pitchFamily="34" charset="0"/>
              </a:rPr>
              <a:t>10% RETURN</a:t>
            </a:r>
          </a:p>
          <a:p>
            <a:pPr lvl="1" algn="ctr">
              <a:spcBef>
                <a:spcPct val="0"/>
              </a:spcBef>
            </a:pPr>
            <a:r>
              <a:rPr lang="en-US" altLang="en-US" sz="3600" b="1" dirty="0">
                <a:solidFill>
                  <a:schemeClr val="bg1"/>
                </a:solidFill>
                <a:latin typeface="Arial" panose="020B0604020202020204" pitchFamily="34" charset="0"/>
                <a:cs typeface="Arial" panose="020B0604020202020204" pitchFamily="34" charset="0"/>
              </a:rPr>
              <a:t>over three years but your value is </a:t>
            </a:r>
            <a:r>
              <a:rPr lang="en-US" altLang="en-US" sz="3600" b="1" dirty="0">
                <a:solidFill>
                  <a:schemeClr val="accent1"/>
                </a:solidFill>
                <a:latin typeface="Arial" panose="020B0604020202020204" pitchFamily="34" charset="0"/>
                <a:cs typeface="Arial" panose="020B0604020202020204" pitchFamily="34" charset="0"/>
              </a:rPr>
              <a:t>$487.5K</a:t>
            </a:r>
          </a:p>
          <a:p>
            <a:endParaRPr lang="en-US" dirty="0">
              <a:solidFill>
                <a:schemeClr val="bg1"/>
              </a:solidFill>
            </a:endParaRPr>
          </a:p>
        </p:txBody>
      </p:sp>
      <p:sp>
        <p:nvSpPr>
          <p:cNvPr id="25" name="Title 3">
            <a:extLst>
              <a:ext uri="{FF2B5EF4-FFF2-40B4-BE49-F238E27FC236}">
                <a16:creationId xmlns:a16="http://schemas.microsoft.com/office/drawing/2014/main" id="{9AAB2D07-7416-2454-8F51-34A3BFA453AA}"/>
              </a:ext>
            </a:extLst>
          </p:cNvPr>
          <p:cNvSpPr>
            <a:spLocks noGrp="1"/>
          </p:cNvSpPr>
          <p:nvPr>
            <p:ph type="title"/>
          </p:nvPr>
        </p:nvSpPr>
        <p:spPr>
          <a:xfrm>
            <a:off x="838200" y="366835"/>
            <a:ext cx="10515600" cy="1325563"/>
          </a:xfrm>
        </p:spPr>
        <p:txBody>
          <a:bodyPr>
            <a:normAutofit/>
          </a:bodyPr>
          <a:lstStyle/>
          <a:p>
            <a:pPr algn="ctr"/>
            <a:r>
              <a:rPr lang="en-US" sz="5000" spc="-150" dirty="0">
                <a:latin typeface="Arial Black" panose="020B0604020202020204" pitchFamily="34" charset="0"/>
                <a:cs typeface="Arial Black" panose="020B0604020202020204" pitchFamily="34" charset="0"/>
              </a:rPr>
              <a:t>RATE OF RETURN VS. YIELD</a:t>
            </a:r>
            <a:endParaRPr lang="en-US" sz="5000" dirty="0">
              <a:solidFill>
                <a:schemeClr val="accent5"/>
              </a:solidFill>
              <a:latin typeface="Arial Black" panose="020B0604020202020204" pitchFamily="34" charset="0"/>
              <a:cs typeface="Arial Black" panose="020B0604020202020204" pitchFamily="34" charset="0"/>
            </a:endParaRPr>
          </a:p>
        </p:txBody>
      </p:sp>
      <p:sp>
        <p:nvSpPr>
          <p:cNvPr id="4" name="TextBox 3">
            <a:extLst>
              <a:ext uri="{FF2B5EF4-FFF2-40B4-BE49-F238E27FC236}">
                <a16:creationId xmlns:a16="http://schemas.microsoft.com/office/drawing/2014/main" id="{83EBD48E-5C19-6BA2-6629-EB245201A813}"/>
              </a:ext>
            </a:extLst>
          </p:cNvPr>
          <p:cNvSpPr txBox="1"/>
          <p:nvPr/>
        </p:nvSpPr>
        <p:spPr>
          <a:xfrm>
            <a:off x="330920" y="2952349"/>
            <a:ext cx="2197510" cy="769441"/>
          </a:xfrm>
          <a:prstGeom prst="rect">
            <a:avLst/>
          </a:prstGeom>
          <a:noFill/>
        </p:spPr>
        <p:txBody>
          <a:bodyPr wrap="square" rtlCol="0">
            <a:spAutoFit/>
          </a:bodyPr>
          <a:lstStyle/>
          <a:p>
            <a:pPr algn="ctr"/>
            <a:r>
              <a:rPr lang="en-US" sz="4400" b="1" dirty="0">
                <a:solidFill>
                  <a:schemeClr val="accent1"/>
                </a:solidFill>
                <a:latin typeface="Arial" panose="020B0604020202020204" pitchFamily="34" charset="0"/>
                <a:cs typeface="Arial" panose="020B0604020202020204" pitchFamily="34" charset="0"/>
              </a:rPr>
              <a:t>$500K</a:t>
            </a:r>
          </a:p>
        </p:txBody>
      </p:sp>
      <p:pic>
        <p:nvPicPr>
          <p:cNvPr id="5" name="Graphic 4" descr="Coins outline">
            <a:extLst>
              <a:ext uri="{FF2B5EF4-FFF2-40B4-BE49-F238E27FC236}">
                <a16:creationId xmlns:a16="http://schemas.microsoft.com/office/drawing/2014/main" id="{A8CB719B-CC51-C70C-EF8E-CDE0AB5A59C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46056" y="2143682"/>
            <a:ext cx="914400" cy="914400"/>
          </a:xfrm>
          <a:prstGeom prst="rect">
            <a:avLst/>
          </a:prstGeom>
        </p:spPr>
      </p:pic>
      <p:sp>
        <p:nvSpPr>
          <p:cNvPr id="28" name="Rectangle 27">
            <a:extLst>
              <a:ext uri="{FF2B5EF4-FFF2-40B4-BE49-F238E27FC236}">
                <a16:creationId xmlns:a16="http://schemas.microsoft.com/office/drawing/2014/main" id="{8D544992-2CEF-B3EC-0251-FB2B16D73B45}"/>
              </a:ext>
            </a:extLst>
          </p:cNvPr>
          <p:cNvSpPr/>
          <p:nvPr/>
        </p:nvSpPr>
        <p:spPr>
          <a:xfrm>
            <a:off x="-62185" y="6362659"/>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0523702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 Placeholder 2">
            <a:extLst>
              <a:ext uri="{FF2B5EF4-FFF2-40B4-BE49-F238E27FC236}">
                <a16:creationId xmlns:a16="http://schemas.microsoft.com/office/drawing/2014/main" id="{0EEA3CEC-6C0C-FC0C-1197-BECD788E22DA}"/>
              </a:ext>
            </a:extLst>
          </p:cNvPr>
          <p:cNvSpPr txBox="1">
            <a:spLocks/>
          </p:cNvSpPr>
          <p:nvPr/>
        </p:nvSpPr>
        <p:spPr>
          <a:xfrm>
            <a:off x="537124" y="2838874"/>
            <a:ext cx="10977074" cy="82391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Clr>
                <a:schemeClr val="accent1">
                  <a:lumMod val="90000"/>
                  <a:lumOff val="10000"/>
                </a:schemeClr>
              </a:buClr>
              <a:buFont typeface="Wingdings" pitchFamily="2" charset="2"/>
              <a:buChar char="§"/>
              <a:defRPr sz="2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1pPr>
            <a:lvl2pPr marL="6858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24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2pPr>
            <a:lvl3pPr marL="11430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20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3pPr>
            <a:lvl4pPr marL="16002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1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4pPr>
            <a:lvl5pPr marL="20574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1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3000" b="1" dirty="0">
                <a:solidFill>
                  <a:schemeClr val="accent1"/>
                </a:solidFill>
              </a:rPr>
              <a:t>NEVER ASK WHAT MY AVERAGE RATE OF RETURN IS…</a:t>
            </a:r>
          </a:p>
        </p:txBody>
      </p:sp>
      <p:sp>
        <p:nvSpPr>
          <p:cNvPr id="22" name="Text Placeholder 2">
            <a:extLst>
              <a:ext uri="{FF2B5EF4-FFF2-40B4-BE49-F238E27FC236}">
                <a16:creationId xmlns:a16="http://schemas.microsoft.com/office/drawing/2014/main" id="{01CB5437-CF6A-7B79-4F3F-A5FA88C21F8E}"/>
              </a:ext>
            </a:extLst>
          </p:cNvPr>
          <p:cNvSpPr txBox="1">
            <a:spLocks/>
          </p:cNvSpPr>
          <p:nvPr/>
        </p:nvSpPr>
        <p:spPr>
          <a:xfrm>
            <a:off x="677801" y="3468257"/>
            <a:ext cx="10836397" cy="823912"/>
          </a:xfrm>
          <a:prstGeom prst="rect">
            <a:avLst/>
          </a:prstGeom>
        </p:spPr>
        <p:txBody>
          <a:bodyPr vert="horz" lIns="91440" tIns="45720" rIns="91440" bIns="45720" rtlCol="0" anchor="b">
            <a:no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rgbClr val="231F20"/>
                </a:solidFill>
                <a:latin typeface=""/>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algn="ctr"/>
            <a:r>
              <a:rPr lang="en-US" sz="5000" dirty="0">
                <a:solidFill>
                  <a:schemeClr val="bg1"/>
                </a:solidFill>
                <a:latin typeface="Arial Black" panose="020B0604020202020204" pitchFamily="34" charset="0"/>
                <a:cs typeface="Arial Black" panose="020B0604020202020204" pitchFamily="34" charset="0"/>
              </a:rPr>
              <a:t>ASK “WHAT IS MY YIELD?”</a:t>
            </a:r>
          </a:p>
        </p:txBody>
      </p:sp>
      <p:sp>
        <p:nvSpPr>
          <p:cNvPr id="7" name="Title 3">
            <a:extLst>
              <a:ext uri="{FF2B5EF4-FFF2-40B4-BE49-F238E27FC236}">
                <a16:creationId xmlns:a16="http://schemas.microsoft.com/office/drawing/2014/main" id="{816049FC-93C9-1A85-2787-0EC5A4269FE4}"/>
              </a:ext>
            </a:extLst>
          </p:cNvPr>
          <p:cNvSpPr>
            <a:spLocks noGrp="1"/>
          </p:cNvSpPr>
          <p:nvPr>
            <p:ph type="title"/>
          </p:nvPr>
        </p:nvSpPr>
        <p:spPr>
          <a:xfrm>
            <a:off x="838200" y="792023"/>
            <a:ext cx="10515600" cy="1325563"/>
          </a:xfrm>
        </p:spPr>
        <p:txBody>
          <a:bodyPr>
            <a:normAutofit/>
          </a:bodyPr>
          <a:lstStyle/>
          <a:p>
            <a:pPr algn="ctr"/>
            <a:r>
              <a:rPr lang="en-US" sz="5000" spc="-150" dirty="0">
                <a:latin typeface="Arial Black" panose="020B0604020202020204" pitchFamily="34" charset="0"/>
                <a:cs typeface="Arial Black" panose="020B0604020202020204" pitchFamily="34" charset="0"/>
              </a:rPr>
              <a:t>RATE OF RETURN VS. YIELD</a:t>
            </a:r>
            <a:endParaRPr lang="en-US" sz="5000" dirty="0">
              <a:solidFill>
                <a:schemeClr val="accent5"/>
              </a:solidFill>
              <a:latin typeface="Arial Black" panose="020B0604020202020204" pitchFamily="34" charset="0"/>
              <a:cs typeface="Arial Black" panose="020B0604020202020204" pitchFamily="34" charset="0"/>
            </a:endParaRPr>
          </a:p>
        </p:txBody>
      </p:sp>
      <p:sp>
        <p:nvSpPr>
          <p:cNvPr id="9" name="Rectangle 8">
            <a:extLst>
              <a:ext uri="{FF2B5EF4-FFF2-40B4-BE49-F238E27FC236}">
                <a16:creationId xmlns:a16="http://schemas.microsoft.com/office/drawing/2014/main" id="{7DAC15DF-7514-239D-3FCC-00BFDFABA1B6}"/>
              </a:ext>
            </a:extLst>
          </p:cNvPr>
          <p:cNvSpPr/>
          <p:nvPr/>
        </p:nvSpPr>
        <p:spPr>
          <a:xfrm>
            <a:off x="1596498" y="4746757"/>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9B2291C-1276-49AB-C826-27228D42A651}"/>
              </a:ext>
            </a:extLst>
          </p:cNvPr>
          <p:cNvSpPr/>
          <p:nvPr/>
        </p:nvSpPr>
        <p:spPr>
          <a:xfrm>
            <a:off x="1596498" y="2322417"/>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8D545CA-40FA-6781-9A82-2FC4CD1E7F32}"/>
              </a:ext>
            </a:extLst>
          </p:cNvPr>
          <p:cNvSpPr/>
          <p:nvPr/>
        </p:nvSpPr>
        <p:spPr>
          <a:xfrm>
            <a:off x="-62185" y="6362659"/>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017705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616563E-0FCD-6EFC-E7FA-2E2ED28F3045}"/>
              </a:ext>
            </a:extLst>
          </p:cNvPr>
          <p:cNvSpPr>
            <a:spLocks noGrp="1"/>
          </p:cNvSpPr>
          <p:nvPr>
            <p:ph type="title"/>
          </p:nvPr>
        </p:nvSpPr>
        <p:spPr>
          <a:xfrm>
            <a:off x="1346689" y="683784"/>
            <a:ext cx="9498622" cy="2120167"/>
          </a:xfrm>
        </p:spPr>
        <p:txBody>
          <a:bodyPr>
            <a:normAutofit/>
          </a:bodyPr>
          <a:lstStyle/>
          <a:p>
            <a:pPr algn="ctr"/>
            <a:r>
              <a:rPr lang="en-US" sz="5000" dirty="0">
                <a:latin typeface="Arial Black" panose="020B0604020202020204" pitchFamily="34" charset="0"/>
                <a:cs typeface="Arial Black" panose="020B0604020202020204" pitchFamily="34" charset="0"/>
              </a:rPr>
              <a:t>SEQUENCE OF RETURNS</a:t>
            </a:r>
            <a:endParaRPr lang="en-US" sz="5000" dirty="0">
              <a:solidFill>
                <a:srgbClr val="DFC589"/>
              </a:solidFill>
              <a:latin typeface="Arial Black" panose="020B0604020202020204" pitchFamily="34" charset="0"/>
              <a:cs typeface="Arial Black" panose="020B0604020202020204" pitchFamily="34" charset="0"/>
            </a:endParaRPr>
          </a:p>
        </p:txBody>
      </p:sp>
      <p:sp>
        <p:nvSpPr>
          <p:cNvPr id="7" name="Rectangle 6">
            <a:extLst>
              <a:ext uri="{FF2B5EF4-FFF2-40B4-BE49-F238E27FC236}">
                <a16:creationId xmlns:a16="http://schemas.microsoft.com/office/drawing/2014/main" id="{8B960298-29E4-82BB-5D02-BC76D07EAF26}"/>
              </a:ext>
            </a:extLst>
          </p:cNvPr>
          <p:cNvSpPr/>
          <p:nvPr/>
        </p:nvSpPr>
        <p:spPr>
          <a:xfrm>
            <a:off x="1596498" y="5936117"/>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4A77E0"/>
              </a:solidFill>
            </a:endParaRPr>
          </a:p>
        </p:txBody>
      </p:sp>
      <p:sp>
        <p:nvSpPr>
          <p:cNvPr id="8" name="Rectangle 7">
            <a:extLst>
              <a:ext uri="{FF2B5EF4-FFF2-40B4-BE49-F238E27FC236}">
                <a16:creationId xmlns:a16="http://schemas.microsoft.com/office/drawing/2014/main" id="{FB7DEDDE-8ADF-8ABA-FE8C-5AC4497811A4}"/>
              </a:ext>
            </a:extLst>
          </p:cNvPr>
          <p:cNvSpPr/>
          <p:nvPr/>
        </p:nvSpPr>
        <p:spPr>
          <a:xfrm>
            <a:off x="1596498" y="876164"/>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rgbClr val="4A77E0"/>
              </a:solidFill>
            </a:endParaRPr>
          </a:p>
        </p:txBody>
      </p:sp>
      <p:sp>
        <p:nvSpPr>
          <p:cNvPr id="13" name="Text Placeholder 2">
            <a:extLst>
              <a:ext uri="{FF2B5EF4-FFF2-40B4-BE49-F238E27FC236}">
                <a16:creationId xmlns:a16="http://schemas.microsoft.com/office/drawing/2014/main" id="{8A59BEA8-21DF-ABB5-C46C-9590076B248C}"/>
              </a:ext>
            </a:extLst>
          </p:cNvPr>
          <p:cNvSpPr txBox="1">
            <a:spLocks/>
          </p:cNvSpPr>
          <p:nvPr/>
        </p:nvSpPr>
        <p:spPr>
          <a:xfrm>
            <a:off x="537124" y="2111518"/>
            <a:ext cx="10977074" cy="82391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Clr>
                <a:schemeClr val="accent1">
                  <a:lumMod val="90000"/>
                  <a:lumOff val="10000"/>
                </a:schemeClr>
              </a:buClr>
              <a:buFont typeface="Wingdings" pitchFamily="2" charset="2"/>
              <a:buChar char="§"/>
              <a:defRPr sz="2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1pPr>
            <a:lvl2pPr marL="6858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24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2pPr>
            <a:lvl3pPr marL="11430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20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3pPr>
            <a:lvl4pPr marL="16002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1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4pPr>
            <a:lvl5pPr marL="20574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1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3000" b="1" dirty="0">
                <a:solidFill>
                  <a:schemeClr val="accent1"/>
                </a:solidFill>
              </a:rPr>
              <a:t>THE “LUCK” OF THE DRAW</a:t>
            </a:r>
          </a:p>
        </p:txBody>
      </p:sp>
      <p:sp>
        <p:nvSpPr>
          <p:cNvPr id="14" name="Content Placeholder 2">
            <a:extLst>
              <a:ext uri="{FF2B5EF4-FFF2-40B4-BE49-F238E27FC236}">
                <a16:creationId xmlns:a16="http://schemas.microsoft.com/office/drawing/2014/main" id="{549A9EB9-827F-D996-E4CD-6DD9FD48F11A}"/>
              </a:ext>
            </a:extLst>
          </p:cNvPr>
          <p:cNvSpPr txBox="1">
            <a:spLocks/>
          </p:cNvSpPr>
          <p:nvPr/>
        </p:nvSpPr>
        <p:spPr>
          <a:xfrm>
            <a:off x="1596498" y="3045601"/>
            <a:ext cx="8999005" cy="26351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rgbClr val="DFC589"/>
              </a:buClr>
              <a:buFont typeface="Arial" panose="020B0604020202020204" pitchFamily="34" charset="0"/>
              <a:buChar char="•"/>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FC589"/>
              </a:buClr>
              <a:buFont typeface="Arial" panose="020B0604020202020204" pitchFamily="34" charset="0"/>
              <a:buChar char="•"/>
              <a:defRPr sz="2400" kern="1200">
                <a:solidFill>
                  <a:schemeClr val="bg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FC589"/>
              </a:buClr>
              <a:buFont typeface="Arial" panose="020B0604020202020204" pitchFamily="34" charset="0"/>
              <a:buChar char="•"/>
              <a:defRPr sz="2000" kern="1200">
                <a:solidFill>
                  <a:schemeClr val="bg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FC589"/>
              </a:buClr>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FC589"/>
              </a:buClr>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Clr>
                <a:schemeClr val="accent1"/>
              </a:buClr>
              <a:buFont typeface="Wingdings" pitchFamily="2" charset="2"/>
              <a:buChar char="§"/>
            </a:pPr>
            <a:r>
              <a:rPr lang="en-US" dirty="0"/>
              <a:t>Begins as soon as you start taking withdrawals from investment assets.</a:t>
            </a:r>
          </a:p>
          <a:p>
            <a:pPr>
              <a:buClr>
                <a:schemeClr val="accent1"/>
              </a:buClr>
              <a:buFont typeface="Wingdings" pitchFamily="2" charset="2"/>
              <a:buChar char="§"/>
            </a:pPr>
            <a:r>
              <a:rPr lang="en-US" dirty="0"/>
              <a:t>The sequence of the returns will dictate the longevity of your account value.</a:t>
            </a:r>
          </a:p>
          <a:p>
            <a:pPr>
              <a:buClr>
                <a:schemeClr val="accent1"/>
              </a:buClr>
              <a:buFont typeface="Wingdings" pitchFamily="2" charset="2"/>
              <a:buChar char="§"/>
            </a:pPr>
            <a:r>
              <a:rPr lang="en-US" dirty="0"/>
              <a:t>Actual Return vs. Average Return</a:t>
            </a:r>
          </a:p>
        </p:txBody>
      </p:sp>
    </p:spTree>
    <p:extLst>
      <p:ext uri="{BB962C8B-B14F-4D97-AF65-F5344CB8AC3E}">
        <p14:creationId xmlns:p14="http://schemas.microsoft.com/office/powerpoint/2010/main" val="3413732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1439F8D8-1EA8-6485-598D-5EDDCA75CF6E}"/>
              </a:ext>
            </a:extLst>
          </p:cNvPr>
          <p:cNvSpPr/>
          <p:nvPr/>
        </p:nvSpPr>
        <p:spPr>
          <a:xfrm>
            <a:off x="0" y="6380732"/>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C6DD1D1C-29CC-0989-DAF7-F05455946BEF}"/>
              </a:ext>
            </a:extLst>
          </p:cNvPr>
          <p:cNvSpPr>
            <a:spLocks noGrp="1"/>
          </p:cNvSpPr>
          <p:nvPr>
            <p:ph type="title" idx="4294967295"/>
          </p:nvPr>
        </p:nvSpPr>
        <p:spPr>
          <a:xfrm>
            <a:off x="773331" y="680048"/>
            <a:ext cx="4294528" cy="1325562"/>
          </a:xfrm>
        </p:spPr>
        <p:txBody>
          <a:bodyPr>
            <a:normAutofit/>
          </a:bodyPr>
          <a:lstStyle/>
          <a:p>
            <a:r>
              <a:rPr lang="en-US" sz="3400" spc="-150" dirty="0">
                <a:latin typeface="Arial Black" panose="020B0604020202020204" pitchFamily="34" charset="0"/>
                <a:cs typeface="Arial Black" panose="020B0604020202020204" pitchFamily="34" charset="0"/>
              </a:rPr>
              <a:t>SEQUENCE OF </a:t>
            </a:r>
            <a:br>
              <a:rPr lang="en-US" sz="3400" spc="-150" dirty="0">
                <a:latin typeface="Arial Black" panose="020B0604020202020204" pitchFamily="34" charset="0"/>
                <a:cs typeface="Arial Black" panose="020B0604020202020204" pitchFamily="34" charset="0"/>
              </a:rPr>
            </a:br>
            <a:r>
              <a:rPr lang="en-US" sz="3400" spc="-150" dirty="0">
                <a:latin typeface="Arial Black" panose="020B0604020202020204" pitchFamily="34" charset="0"/>
                <a:cs typeface="Arial Black" panose="020B0604020202020204" pitchFamily="34" charset="0"/>
              </a:rPr>
              <a:t>RETURNS</a:t>
            </a:r>
            <a:endParaRPr lang="en-US" sz="3400" dirty="0">
              <a:solidFill>
                <a:schemeClr val="accent5"/>
              </a:solidFill>
              <a:latin typeface="Arial Black" panose="020B0604020202020204" pitchFamily="34" charset="0"/>
              <a:cs typeface="Arial Black" panose="020B0604020202020204" pitchFamily="34" charset="0"/>
            </a:endParaRPr>
          </a:p>
        </p:txBody>
      </p:sp>
      <p:sp>
        <p:nvSpPr>
          <p:cNvPr id="2" name="TextBox 1">
            <a:extLst>
              <a:ext uri="{FF2B5EF4-FFF2-40B4-BE49-F238E27FC236}">
                <a16:creationId xmlns:a16="http://schemas.microsoft.com/office/drawing/2014/main" id="{C66F0B81-84D0-A74B-03C4-D5D65C5CC3ED}"/>
              </a:ext>
            </a:extLst>
          </p:cNvPr>
          <p:cNvSpPr txBox="1"/>
          <p:nvPr/>
        </p:nvSpPr>
        <p:spPr>
          <a:xfrm>
            <a:off x="773331" y="2079808"/>
            <a:ext cx="4113418" cy="400110"/>
          </a:xfrm>
          <a:prstGeom prst="rect">
            <a:avLst/>
          </a:prstGeom>
          <a:noFill/>
        </p:spPr>
        <p:txBody>
          <a:bodyPr wrap="square" rtlCol="0">
            <a:spAutoFit/>
          </a:bodyPr>
          <a:lstStyle/>
          <a:p>
            <a:r>
              <a:rPr lang="en-US" sz="2000" b="1" dirty="0">
                <a:solidFill>
                  <a:schemeClr val="accent1"/>
                </a:solidFill>
                <a:latin typeface="Arial" panose="020B0604020202020204" pitchFamily="34" charset="0"/>
                <a:cs typeface="Arial" panose="020B0604020202020204" pitchFamily="34" charset="0"/>
              </a:rPr>
              <a:t>S&amp;P 500 YEAR 2000 - 2024</a:t>
            </a:r>
          </a:p>
        </p:txBody>
      </p:sp>
      <p:sp>
        <p:nvSpPr>
          <p:cNvPr id="3" name="TextBox 2">
            <a:extLst>
              <a:ext uri="{FF2B5EF4-FFF2-40B4-BE49-F238E27FC236}">
                <a16:creationId xmlns:a16="http://schemas.microsoft.com/office/drawing/2014/main" id="{30944C66-A01D-C680-C8F7-F9F4AEDE2D39}"/>
              </a:ext>
            </a:extLst>
          </p:cNvPr>
          <p:cNvSpPr txBox="1"/>
          <p:nvPr/>
        </p:nvSpPr>
        <p:spPr>
          <a:xfrm>
            <a:off x="774919" y="2961182"/>
            <a:ext cx="4019272" cy="369332"/>
          </a:xfrm>
          <a:prstGeom prst="rect">
            <a:avLst/>
          </a:prstGeom>
          <a:noFill/>
        </p:spPr>
        <p:txBody>
          <a:bodyPr wrap="square" rtlCol="0">
            <a:spAutoFit/>
          </a:bodyPr>
          <a:lstStyle/>
          <a:p>
            <a:r>
              <a:rPr lang="en-US" dirty="0">
                <a:solidFill>
                  <a:schemeClr val="bg1"/>
                </a:solidFill>
                <a:latin typeface="Arial" panose="020B0604020202020204" pitchFamily="34" charset="0"/>
                <a:cs typeface="Arial" panose="020B0604020202020204" pitchFamily="34" charset="0"/>
              </a:rPr>
              <a:t>Assuming $50,000 annual withdrawal</a:t>
            </a:r>
          </a:p>
        </p:txBody>
      </p:sp>
      <p:sp>
        <p:nvSpPr>
          <p:cNvPr id="5" name="TextBox 4">
            <a:extLst>
              <a:ext uri="{FF2B5EF4-FFF2-40B4-BE49-F238E27FC236}">
                <a16:creationId xmlns:a16="http://schemas.microsoft.com/office/drawing/2014/main" id="{6008E070-2493-0166-F749-D91CD75D78D2}"/>
              </a:ext>
            </a:extLst>
          </p:cNvPr>
          <p:cNvSpPr txBox="1"/>
          <p:nvPr/>
        </p:nvSpPr>
        <p:spPr>
          <a:xfrm>
            <a:off x="773331" y="3557641"/>
            <a:ext cx="2935043" cy="400110"/>
          </a:xfrm>
          <a:prstGeom prst="rect">
            <a:avLst/>
          </a:prstGeom>
          <a:noFill/>
        </p:spPr>
        <p:txBody>
          <a:bodyPr wrap="square" rtlCol="0" anchor="b">
            <a:spAutoFit/>
          </a:bodyPr>
          <a:lstStyle/>
          <a:p>
            <a:r>
              <a:rPr lang="en-US" sz="2000" b="1" dirty="0">
                <a:solidFill>
                  <a:schemeClr val="accent1"/>
                </a:solidFill>
                <a:latin typeface="Arial" panose="020B0604020202020204" pitchFamily="34" charset="0"/>
                <a:cs typeface="Arial" panose="020B0604020202020204" pitchFamily="34" charset="0"/>
              </a:rPr>
              <a:t>AVG RETURN 5.90%</a:t>
            </a:r>
          </a:p>
        </p:txBody>
      </p:sp>
      <p:sp>
        <p:nvSpPr>
          <p:cNvPr id="6" name="TextBox 5">
            <a:extLst>
              <a:ext uri="{FF2B5EF4-FFF2-40B4-BE49-F238E27FC236}">
                <a16:creationId xmlns:a16="http://schemas.microsoft.com/office/drawing/2014/main" id="{C4E52191-92A7-0401-D276-3A8A872BE8ED}"/>
              </a:ext>
            </a:extLst>
          </p:cNvPr>
          <p:cNvSpPr txBox="1"/>
          <p:nvPr/>
        </p:nvSpPr>
        <p:spPr>
          <a:xfrm>
            <a:off x="773331" y="4238960"/>
            <a:ext cx="3521197" cy="1938992"/>
          </a:xfrm>
          <a:prstGeom prst="rect">
            <a:avLst/>
          </a:prstGeom>
          <a:noFill/>
        </p:spPr>
        <p:txBody>
          <a:bodyPr wrap="square">
            <a:spAutoFit/>
          </a:bodyPr>
          <a:lstStyle/>
          <a:p>
            <a:pPr marL="0" marR="0">
              <a:spcBef>
                <a:spcPts val="0"/>
              </a:spcBef>
              <a:spcAft>
                <a:spcPts val="0"/>
              </a:spcAft>
            </a:pP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https://www.macrotrends.net/2526/sp-500-historical-annual-returns</a:t>
            </a:r>
            <a:endPar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r>
              <a:rPr lang="en-US" sz="800" i="1" dirty="0">
                <a:solidFill>
                  <a:schemeClr val="bg1"/>
                </a:solidFill>
                <a:latin typeface="Arial" panose="020B0604020202020204" pitchFamily="34" charset="0"/>
                <a:cs typeface="Arial" panose="020B0604020202020204" pitchFamily="34" charset="0"/>
              </a:rPr>
              <a:t>For illustration purposes only. The results presented above do not represent any actual investment performance or the actual accounts of any investors. </a:t>
            </a:r>
            <a:r>
              <a:rPr lang="en-US" sz="800" b="0" i="1" u="none" strike="noStrike" dirty="0">
                <a:solidFill>
                  <a:schemeClr val="bg1"/>
                </a:solidFill>
                <a:effectLst/>
                <a:latin typeface="Arial" panose="020B0604020202020204" pitchFamily="34" charset="0"/>
                <a:cs typeface="Arial" panose="020B0604020202020204" pitchFamily="34" charset="0"/>
              </a:rPr>
              <a:t>The S &amp; P 500 Annual Return is the investment return received each year, excluding dividends, when holding the S&amp; P500 index. Standard and Poor’s  500 index is a capitalization weighted index of 500 stocks. The index is designed to measure performance of the broad domestic economy through changes in the aggregate market value of 500 stocks representing all major industries. Investors cannot invest directly in an index. Index returns do not reflect any fees, expenses, or sales charges. Investments in securities involve the risk of loss. Any past performance is no guarantee of future results. No legal, tax, or investment advice is being provided. This table assumes that the $50,000 distributions were taken at the end of each calendar year</a:t>
            </a:r>
            <a:endParaRPr lang="en-US" sz="800" i="1" dirty="0">
              <a:solidFill>
                <a:schemeClr val="bg1"/>
              </a:solidFill>
              <a:latin typeface="Arial" panose="020B0604020202020204" pitchFamily="34" charset="0"/>
              <a:cs typeface="Arial" panose="020B0604020202020204" pitchFamily="34" charset="0"/>
            </a:endParaRPr>
          </a:p>
          <a:p>
            <a:pPr marL="0" marR="0">
              <a:spcBef>
                <a:spcPts val="0"/>
              </a:spcBef>
              <a:spcAft>
                <a:spcPts val="0"/>
              </a:spcAft>
            </a:pPr>
            <a:endPar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p:txBody>
      </p:sp>
      <p:graphicFrame>
        <p:nvGraphicFramePr>
          <p:cNvPr id="7" name="Table 6">
            <a:extLst>
              <a:ext uri="{FF2B5EF4-FFF2-40B4-BE49-F238E27FC236}">
                <a16:creationId xmlns:a16="http://schemas.microsoft.com/office/drawing/2014/main" id="{3F32705A-3090-5274-1BA6-6D38F4B60C23}"/>
              </a:ext>
            </a:extLst>
          </p:cNvPr>
          <p:cNvGraphicFramePr>
            <a:graphicFrameLocks noGrp="1"/>
          </p:cNvGraphicFramePr>
          <p:nvPr>
            <p:extLst>
              <p:ext uri="{D42A27DB-BD31-4B8C-83A1-F6EECF244321}">
                <p14:modId xmlns:p14="http://schemas.microsoft.com/office/powerpoint/2010/main" val="1052191050"/>
              </p:ext>
            </p:extLst>
          </p:nvPr>
        </p:nvGraphicFramePr>
        <p:xfrm>
          <a:off x="5172789" y="85573"/>
          <a:ext cx="6350000" cy="6686853"/>
        </p:xfrm>
        <a:graphic>
          <a:graphicData uri="http://schemas.openxmlformats.org/drawingml/2006/table">
            <a:tbl>
              <a:tblPr firstRow="1" bandRow="1">
                <a:tableStyleId>{793D81CF-94F2-401A-BA57-92F5A7B2D0C5}</a:tableStyleId>
              </a:tblPr>
              <a:tblGrid>
                <a:gridCol w="780939">
                  <a:extLst>
                    <a:ext uri="{9D8B030D-6E8A-4147-A177-3AD203B41FA5}">
                      <a16:colId xmlns:a16="http://schemas.microsoft.com/office/drawing/2014/main" val="3870115412"/>
                    </a:ext>
                  </a:extLst>
                </a:gridCol>
                <a:gridCol w="1978702">
                  <a:extLst>
                    <a:ext uri="{9D8B030D-6E8A-4147-A177-3AD203B41FA5}">
                      <a16:colId xmlns:a16="http://schemas.microsoft.com/office/drawing/2014/main" val="4184258226"/>
                    </a:ext>
                  </a:extLst>
                </a:gridCol>
                <a:gridCol w="2002402">
                  <a:extLst>
                    <a:ext uri="{9D8B030D-6E8A-4147-A177-3AD203B41FA5}">
                      <a16:colId xmlns:a16="http://schemas.microsoft.com/office/drawing/2014/main" val="23139006"/>
                    </a:ext>
                  </a:extLst>
                </a:gridCol>
                <a:gridCol w="1587957">
                  <a:extLst>
                    <a:ext uri="{9D8B030D-6E8A-4147-A177-3AD203B41FA5}">
                      <a16:colId xmlns:a16="http://schemas.microsoft.com/office/drawing/2014/main" val="1931494437"/>
                    </a:ext>
                  </a:extLst>
                </a:gridCol>
              </a:tblGrid>
              <a:tr h="549928">
                <a:tc>
                  <a:txBody>
                    <a:bodyPr/>
                    <a:lstStyle/>
                    <a:p>
                      <a:pPr algn="ctr"/>
                      <a:r>
                        <a:rPr lang="en-US" sz="1200" dirty="0">
                          <a:solidFill>
                            <a:schemeClr val="bg1"/>
                          </a:solidFill>
                          <a:latin typeface="Arial" panose="020B0604020202020204" pitchFamily="34" charset="0"/>
                          <a:cs typeface="Arial" panose="020B0604020202020204" pitchFamily="34" charset="0"/>
                        </a:rPr>
                        <a:t>Year</a:t>
                      </a:r>
                    </a:p>
                  </a:txBody>
                  <a:tcPr marL="95731" marR="95731" marT="47866" marB="47866" anchor="ctr">
                    <a:solidFill>
                      <a:schemeClr val="accent1"/>
                    </a:solidFill>
                  </a:tcPr>
                </a:tc>
                <a:tc>
                  <a:txBody>
                    <a:bodyPr/>
                    <a:lstStyle/>
                    <a:p>
                      <a:pPr algn="ctr"/>
                      <a:r>
                        <a:rPr lang="en-US" sz="1200" dirty="0">
                          <a:solidFill>
                            <a:schemeClr val="bg1"/>
                          </a:solidFill>
                          <a:latin typeface="Arial" panose="020B0604020202020204" pitchFamily="34" charset="0"/>
                          <a:cs typeface="Arial" panose="020B0604020202020204" pitchFamily="34" charset="0"/>
                        </a:rPr>
                        <a:t>Beg. Of Year Acct. Value</a:t>
                      </a:r>
                    </a:p>
                  </a:txBody>
                  <a:tcPr marL="95731" marR="95731" marT="47866" marB="47866" anchor="ctr">
                    <a:solidFill>
                      <a:schemeClr val="accent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solidFill>
                            <a:schemeClr val="bg1"/>
                          </a:solidFill>
                          <a:latin typeface="Arial" panose="020B0604020202020204" pitchFamily="34" charset="0"/>
                          <a:cs typeface="Arial" panose="020B0604020202020204" pitchFamily="34" charset="0"/>
                        </a:rPr>
                        <a:t>End Of Year Acct. Value</a:t>
                      </a:r>
                    </a:p>
                  </a:txBody>
                  <a:tcPr marL="95731" marR="95731" marT="47866" marB="47866" anchor="ctr">
                    <a:solidFill>
                      <a:schemeClr val="accent1"/>
                    </a:solidFill>
                  </a:tcPr>
                </a:tc>
                <a:tc>
                  <a:txBody>
                    <a:bodyPr/>
                    <a:lstStyle/>
                    <a:p>
                      <a:pPr algn="ctr"/>
                      <a:r>
                        <a:rPr lang="en-US" sz="1200" dirty="0">
                          <a:solidFill>
                            <a:schemeClr val="bg1"/>
                          </a:solidFill>
                          <a:latin typeface="Arial" panose="020B0604020202020204" pitchFamily="34" charset="0"/>
                          <a:cs typeface="Arial" panose="020B0604020202020204" pitchFamily="34" charset="0"/>
                        </a:rPr>
                        <a:t>Earnings Rate</a:t>
                      </a:r>
                    </a:p>
                  </a:txBody>
                  <a:tcPr marL="95731" marR="95731" marT="47866" marB="47866" anchor="ctr">
                    <a:solidFill>
                      <a:schemeClr val="accent1"/>
                    </a:solidFill>
                  </a:tcPr>
                </a:tc>
                <a:extLst>
                  <a:ext uri="{0D108BD9-81ED-4DB2-BD59-A6C34878D82A}">
                    <a16:rowId xmlns:a16="http://schemas.microsoft.com/office/drawing/2014/main" val="3869928478"/>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2000</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$1,000,000.00</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$848,600.00</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-10.14%</a:t>
                      </a:r>
                    </a:p>
                  </a:txBody>
                  <a:tcPr marL="9525" marR="9525" marT="9525" marB="0" anchor="b"/>
                </a:tc>
                <a:extLst>
                  <a:ext uri="{0D108BD9-81ED-4DB2-BD59-A6C34878D82A}">
                    <a16:rowId xmlns:a16="http://schemas.microsoft.com/office/drawing/2014/main" val="2309614541"/>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2001</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$848,600.00</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$687,942.56</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-13.04%</a:t>
                      </a:r>
                    </a:p>
                  </a:txBody>
                  <a:tcPr marL="9525" marR="9525" marT="9525" marB="0" anchor="b"/>
                </a:tc>
                <a:extLst>
                  <a:ext uri="{0D108BD9-81ED-4DB2-BD59-A6C34878D82A}">
                    <a16:rowId xmlns:a16="http://schemas.microsoft.com/office/drawing/2014/main" val="3222245592"/>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2002</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$687,942.56</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$477,170.38</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-23.37%</a:t>
                      </a:r>
                    </a:p>
                  </a:txBody>
                  <a:tcPr marL="9525" marR="9525" marT="9525" marB="0" anchor="b"/>
                </a:tc>
                <a:extLst>
                  <a:ext uri="{0D108BD9-81ED-4DB2-BD59-A6C34878D82A}">
                    <a16:rowId xmlns:a16="http://schemas.microsoft.com/office/drawing/2014/main" val="283379143"/>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2003</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$477,170.38</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$553,047.93</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26.38%</a:t>
                      </a:r>
                    </a:p>
                  </a:txBody>
                  <a:tcPr marL="9525" marR="9525" marT="9525" marB="0" anchor="b"/>
                </a:tc>
                <a:extLst>
                  <a:ext uri="{0D108BD9-81ED-4DB2-BD59-A6C34878D82A}">
                    <a16:rowId xmlns:a16="http://schemas.microsoft.com/office/drawing/2014/main" val="406695906"/>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2004</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$553,047.93</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$552,766.94</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8.99%</a:t>
                      </a:r>
                    </a:p>
                  </a:txBody>
                  <a:tcPr marL="9525" marR="9525" marT="9525" marB="0" anchor="b"/>
                </a:tc>
                <a:extLst>
                  <a:ext uri="{0D108BD9-81ED-4DB2-BD59-A6C34878D82A}">
                    <a16:rowId xmlns:a16="http://schemas.microsoft.com/office/drawing/2014/main" val="2979900145"/>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2005</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$552,766.94</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$519,349.95</a:t>
                      </a:r>
                    </a:p>
                  </a:txBody>
                  <a:tcPr marL="9525" marR="9525" marT="9525" marB="0" anchor="b"/>
                </a:tc>
                <a:tc>
                  <a:txBody>
                    <a:bodyPr/>
                    <a:lstStyle/>
                    <a:p>
                      <a:pPr algn="ctr" fontAlgn="b"/>
                      <a:r>
                        <a:rPr lang="en-US" sz="1400" b="0" i="0" u="none" strike="noStrike">
                          <a:solidFill>
                            <a:srgbClr val="000000"/>
                          </a:solidFill>
                          <a:effectLst/>
                          <a:latin typeface="Aptos Narrow" panose="020B0004020202020204" pitchFamily="34" charset="0"/>
                        </a:rPr>
                        <a:t>3.00%</a:t>
                      </a:r>
                    </a:p>
                  </a:txBody>
                  <a:tcPr marL="9525" marR="9525" marT="9525" marB="0" anchor="b"/>
                </a:tc>
                <a:extLst>
                  <a:ext uri="{0D108BD9-81ED-4DB2-BD59-A6C34878D82A}">
                    <a16:rowId xmlns:a16="http://schemas.microsoft.com/office/drawing/2014/main" val="900694725"/>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2006</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$519,349.95</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$540,085.41</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13.62%</a:t>
                      </a:r>
                    </a:p>
                  </a:txBody>
                  <a:tcPr marL="9525" marR="9525" marT="9525" marB="0" anchor="b"/>
                </a:tc>
                <a:extLst>
                  <a:ext uri="{0D108BD9-81ED-4DB2-BD59-A6C34878D82A}">
                    <a16:rowId xmlns:a16="http://schemas.microsoft.com/office/drawing/2014/main" val="2341080841"/>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2007</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$540,085.41</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$509,150.43</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3.53%</a:t>
                      </a:r>
                    </a:p>
                  </a:txBody>
                  <a:tcPr marL="9525" marR="9525" marT="9525" marB="0" anchor="b"/>
                </a:tc>
                <a:extLst>
                  <a:ext uri="{0D108BD9-81ED-4DB2-BD59-A6C34878D82A}">
                    <a16:rowId xmlns:a16="http://schemas.microsoft.com/office/drawing/2014/main" val="4168285169"/>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2008</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$509,150.43</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$263,178.43</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-38.49%</a:t>
                      </a:r>
                    </a:p>
                  </a:txBody>
                  <a:tcPr marL="9525" marR="9525" marT="9525" marB="0" anchor="b"/>
                </a:tc>
                <a:extLst>
                  <a:ext uri="{0D108BD9-81ED-4DB2-BD59-A6C34878D82A}">
                    <a16:rowId xmlns:a16="http://schemas.microsoft.com/office/drawing/2014/main" val="372509582"/>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2009</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$263,178.43</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$274,893.77</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23.45%</a:t>
                      </a:r>
                    </a:p>
                  </a:txBody>
                  <a:tcPr marL="9525" marR="9525" marT="9525" marB="0" anchor="b"/>
                </a:tc>
                <a:extLst>
                  <a:ext uri="{0D108BD9-81ED-4DB2-BD59-A6C34878D82A}">
                    <a16:rowId xmlns:a16="http://schemas.microsoft.com/office/drawing/2014/main" val="2638142799"/>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2010</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$274,893.77</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$260,025.19</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12.78%</a:t>
                      </a:r>
                    </a:p>
                  </a:txBody>
                  <a:tcPr marL="9525" marR="9525" marT="9525" marB="0" anchor="b"/>
                </a:tc>
                <a:extLst>
                  <a:ext uri="{0D108BD9-81ED-4DB2-BD59-A6C34878D82A}">
                    <a16:rowId xmlns:a16="http://schemas.microsoft.com/office/drawing/2014/main" val="2122483090"/>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2011</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$260,025.19</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$210,025.19</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0.00%</a:t>
                      </a:r>
                    </a:p>
                  </a:txBody>
                  <a:tcPr marL="9525" marR="9525" marT="9525" marB="0" anchor="b"/>
                </a:tc>
                <a:extLst>
                  <a:ext uri="{0D108BD9-81ED-4DB2-BD59-A6C34878D82A}">
                    <a16:rowId xmlns:a16="http://schemas.microsoft.com/office/drawing/2014/main" val="3644263523"/>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2012</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$210,025.19</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$188,189.57</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13.41%</a:t>
                      </a:r>
                    </a:p>
                  </a:txBody>
                  <a:tcPr marL="9525" marR="9525" marT="9525" marB="0" anchor="b"/>
                </a:tc>
                <a:extLst>
                  <a:ext uri="{0D108BD9-81ED-4DB2-BD59-A6C34878D82A}">
                    <a16:rowId xmlns:a16="http://schemas.microsoft.com/office/drawing/2014/main" val="1797827047"/>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2013</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$188,189.57</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$193,893.68</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29.60%</a:t>
                      </a:r>
                    </a:p>
                  </a:txBody>
                  <a:tcPr marL="9525" marR="9525" marT="9525" marB="0" anchor="b"/>
                </a:tc>
                <a:extLst>
                  <a:ext uri="{0D108BD9-81ED-4DB2-BD59-A6C34878D82A}">
                    <a16:rowId xmlns:a16="http://schemas.microsoft.com/office/drawing/2014/main" val="1109870773"/>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2014</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$193,893.68</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$165,978.17</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11.39%</a:t>
                      </a:r>
                    </a:p>
                  </a:txBody>
                  <a:tcPr marL="9525" marR="9525" marT="9525" marB="0" anchor="b"/>
                </a:tc>
                <a:extLst>
                  <a:ext uri="{0D108BD9-81ED-4DB2-BD59-A6C34878D82A}">
                    <a16:rowId xmlns:a16="http://schemas.microsoft.com/office/drawing/2014/main" val="2716147678"/>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2015</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$165,978.17</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$114,766.53</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-0.73%</a:t>
                      </a:r>
                    </a:p>
                  </a:txBody>
                  <a:tcPr marL="9525" marR="9525" marT="9525" marB="0" anchor="b"/>
                </a:tc>
                <a:extLst>
                  <a:ext uri="{0D108BD9-81ED-4DB2-BD59-A6C34878D82A}">
                    <a16:rowId xmlns:a16="http://schemas.microsoft.com/office/drawing/2014/main" val="1475166576"/>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2016</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$114,766.53</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$75,715.26</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9.54%</a:t>
                      </a:r>
                    </a:p>
                  </a:txBody>
                  <a:tcPr marL="9525" marR="9525" marT="9525" marB="0" anchor="b"/>
                </a:tc>
                <a:extLst>
                  <a:ext uri="{0D108BD9-81ED-4DB2-BD59-A6C34878D82A}">
                    <a16:rowId xmlns:a16="http://schemas.microsoft.com/office/drawing/2014/main" val="2642426805"/>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2017</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$75,715.26</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$40,419.16</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19.42%</a:t>
                      </a:r>
                    </a:p>
                  </a:txBody>
                  <a:tcPr marL="9525" marR="9525" marT="9525" marB="0" anchor="b"/>
                </a:tc>
                <a:extLst>
                  <a:ext uri="{0D108BD9-81ED-4DB2-BD59-A6C34878D82A}">
                    <a16:rowId xmlns:a16="http://schemas.microsoft.com/office/drawing/2014/main" val="3693214122"/>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2018</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$40,419.16</a:t>
                      </a:r>
                    </a:p>
                  </a:txBody>
                  <a:tcPr marL="9525" marR="9525" marT="9525" marB="0" anchor="b"/>
                </a:tc>
                <a:tc>
                  <a:txBody>
                    <a:bodyPr/>
                    <a:lstStyle/>
                    <a:p>
                      <a:pPr algn="r" fontAlgn="b"/>
                      <a:r>
                        <a:rPr lang="en-US" sz="1400" b="0" i="0" u="none" strike="noStrike" dirty="0">
                          <a:solidFill>
                            <a:srgbClr val="FF0000"/>
                          </a:solidFill>
                          <a:effectLst/>
                          <a:latin typeface="Aptos Narrow" panose="020B0004020202020204" pitchFamily="34" charset="0"/>
                        </a:rPr>
                        <a:t>-$12,102.99</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-6.24%</a:t>
                      </a:r>
                    </a:p>
                  </a:txBody>
                  <a:tcPr marL="9525" marR="9525" marT="9525" marB="0" anchor="b"/>
                </a:tc>
                <a:extLst>
                  <a:ext uri="{0D108BD9-81ED-4DB2-BD59-A6C34878D82A}">
                    <a16:rowId xmlns:a16="http://schemas.microsoft.com/office/drawing/2014/main" val="3638181915"/>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2019</a:t>
                      </a:r>
                    </a:p>
                  </a:txBody>
                  <a:tcPr marL="9525" marR="9525" marT="9525" marB="0" anchor="b">
                    <a:solidFill>
                      <a:schemeClr val="accent1"/>
                    </a:solidFill>
                  </a:tcPr>
                </a:tc>
                <a:tc>
                  <a:txBody>
                    <a:bodyPr/>
                    <a:lstStyle/>
                    <a:p>
                      <a:pPr algn="r" fontAlgn="b"/>
                      <a:r>
                        <a:rPr lang="en-US" sz="1400" b="0" i="0" u="none" strike="noStrike" dirty="0">
                          <a:solidFill>
                            <a:srgbClr val="FF0000"/>
                          </a:solidFill>
                          <a:effectLst/>
                          <a:latin typeface="Aptos Narrow" panose="020B0004020202020204" pitchFamily="34" charset="0"/>
                        </a:rPr>
                        <a:t>-$12,102.99</a:t>
                      </a:r>
                    </a:p>
                  </a:txBody>
                  <a:tcPr marL="9525" marR="9525" marT="9525" marB="0" anchor="b"/>
                </a:tc>
                <a:tc>
                  <a:txBody>
                    <a:bodyPr/>
                    <a:lstStyle/>
                    <a:p>
                      <a:pPr algn="r" fontAlgn="b"/>
                      <a:r>
                        <a:rPr lang="en-US" sz="1400" b="0" i="0" u="none" strike="noStrike" dirty="0">
                          <a:solidFill>
                            <a:srgbClr val="FF0000"/>
                          </a:solidFill>
                          <a:effectLst/>
                          <a:latin typeface="Aptos Narrow" panose="020B0004020202020204" pitchFamily="34" charset="0"/>
                        </a:rPr>
                        <a:t>-$65,598.34</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28.88%</a:t>
                      </a:r>
                    </a:p>
                  </a:txBody>
                  <a:tcPr marL="9525" marR="9525" marT="9525" marB="0" anchor="b"/>
                </a:tc>
                <a:extLst>
                  <a:ext uri="{0D108BD9-81ED-4DB2-BD59-A6C34878D82A}">
                    <a16:rowId xmlns:a16="http://schemas.microsoft.com/office/drawing/2014/main" val="982512193"/>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2020</a:t>
                      </a:r>
                    </a:p>
                  </a:txBody>
                  <a:tcPr marL="9525" marR="9525" marT="9525" marB="0" anchor="b">
                    <a:solidFill>
                      <a:schemeClr val="accent1"/>
                    </a:solidFill>
                  </a:tcPr>
                </a:tc>
                <a:tc>
                  <a:txBody>
                    <a:bodyPr/>
                    <a:lstStyle/>
                    <a:p>
                      <a:pPr algn="r" fontAlgn="b"/>
                      <a:r>
                        <a:rPr lang="en-US" sz="1400" b="0" i="0" u="none" strike="noStrike" dirty="0">
                          <a:solidFill>
                            <a:srgbClr val="FF0000"/>
                          </a:solidFill>
                          <a:effectLst/>
                          <a:latin typeface="Aptos Narrow" panose="020B0004020202020204" pitchFamily="34" charset="0"/>
                        </a:rPr>
                        <a:t>-$65,598.34</a:t>
                      </a:r>
                    </a:p>
                  </a:txBody>
                  <a:tcPr marL="9525" marR="9525" marT="9525" marB="0" anchor="b"/>
                </a:tc>
                <a:tc>
                  <a:txBody>
                    <a:bodyPr/>
                    <a:lstStyle/>
                    <a:p>
                      <a:pPr algn="r" fontAlgn="b"/>
                      <a:r>
                        <a:rPr lang="en-US" sz="1400" b="0" i="0" u="none" strike="noStrike" dirty="0">
                          <a:solidFill>
                            <a:srgbClr val="FF0000"/>
                          </a:solidFill>
                          <a:effectLst/>
                          <a:latin typeface="Aptos Narrow" panose="020B0004020202020204" pitchFamily="34" charset="0"/>
                        </a:rPr>
                        <a:t>-$126,264.63</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16.26%</a:t>
                      </a:r>
                    </a:p>
                  </a:txBody>
                  <a:tcPr marL="9525" marR="9525" marT="9525" marB="0" anchor="b"/>
                </a:tc>
                <a:extLst>
                  <a:ext uri="{0D108BD9-81ED-4DB2-BD59-A6C34878D82A}">
                    <a16:rowId xmlns:a16="http://schemas.microsoft.com/office/drawing/2014/main" val="2788981146"/>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2021</a:t>
                      </a:r>
                    </a:p>
                  </a:txBody>
                  <a:tcPr marL="9525" marR="9525" marT="9525" marB="0" anchor="b">
                    <a:solidFill>
                      <a:schemeClr val="accent1"/>
                    </a:solidFill>
                  </a:tcPr>
                </a:tc>
                <a:tc>
                  <a:txBody>
                    <a:bodyPr/>
                    <a:lstStyle/>
                    <a:p>
                      <a:pPr algn="r" fontAlgn="b"/>
                      <a:r>
                        <a:rPr lang="en-US" sz="1400" b="0" i="0" u="none" strike="noStrike" dirty="0">
                          <a:solidFill>
                            <a:srgbClr val="FF0000"/>
                          </a:solidFill>
                          <a:effectLst/>
                          <a:latin typeface="Aptos Narrow" panose="020B0004020202020204" pitchFamily="34" charset="0"/>
                        </a:rPr>
                        <a:t>-$126,264.63</a:t>
                      </a:r>
                    </a:p>
                  </a:txBody>
                  <a:tcPr marL="9525" marR="9525" marT="9525" marB="0" anchor="b"/>
                </a:tc>
                <a:tc>
                  <a:txBody>
                    <a:bodyPr/>
                    <a:lstStyle/>
                    <a:p>
                      <a:pPr algn="r" fontAlgn="b"/>
                      <a:r>
                        <a:rPr lang="en-US" sz="1400" b="0" i="0" u="none" strike="noStrike" dirty="0">
                          <a:solidFill>
                            <a:srgbClr val="FF0000"/>
                          </a:solidFill>
                          <a:effectLst/>
                          <a:latin typeface="Aptos Narrow" panose="020B0004020202020204" pitchFamily="34" charset="0"/>
                        </a:rPr>
                        <a:t>-$210,217.18</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26.89%</a:t>
                      </a:r>
                    </a:p>
                  </a:txBody>
                  <a:tcPr marL="9525" marR="9525" marT="9525" marB="0" anchor="b"/>
                </a:tc>
                <a:extLst>
                  <a:ext uri="{0D108BD9-81ED-4DB2-BD59-A6C34878D82A}">
                    <a16:rowId xmlns:a16="http://schemas.microsoft.com/office/drawing/2014/main" val="2849474603"/>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2022</a:t>
                      </a:r>
                    </a:p>
                  </a:txBody>
                  <a:tcPr marL="9525" marR="9525" marT="9525" marB="0" anchor="b">
                    <a:solidFill>
                      <a:schemeClr val="accent1"/>
                    </a:solidFill>
                  </a:tcPr>
                </a:tc>
                <a:tc>
                  <a:txBody>
                    <a:bodyPr/>
                    <a:lstStyle/>
                    <a:p>
                      <a:pPr algn="r" fontAlgn="b"/>
                      <a:r>
                        <a:rPr lang="en-US" sz="1400" b="0" i="0" u="none" strike="noStrike" dirty="0">
                          <a:solidFill>
                            <a:srgbClr val="FF0000"/>
                          </a:solidFill>
                          <a:effectLst/>
                          <a:latin typeface="Aptos Narrow" panose="020B0004020202020204" pitchFamily="34" charset="0"/>
                        </a:rPr>
                        <a:t>-$210,217.18</a:t>
                      </a:r>
                    </a:p>
                  </a:txBody>
                  <a:tcPr marL="9525" marR="9525" marT="9525" marB="0" anchor="b"/>
                </a:tc>
                <a:tc>
                  <a:txBody>
                    <a:bodyPr/>
                    <a:lstStyle/>
                    <a:p>
                      <a:pPr algn="r" fontAlgn="b"/>
                      <a:r>
                        <a:rPr lang="en-US" sz="1400" b="0" i="0" u="none" strike="noStrike" dirty="0">
                          <a:solidFill>
                            <a:srgbClr val="FF0000"/>
                          </a:solidFill>
                          <a:effectLst/>
                          <a:latin typeface="Aptos Narrow" panose="020B0004020202020204" pitchFamily="34" charset="0"/>
                        </a:rPr>
                        <a:t>-$219,350.96</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-19.44%</a:t>
                      </a:r>
                    </a:p>
                  </a:txBody>
                  <a:tcPr marL="9525" marR="9525" marT="9525" marB="0" anchor="b"/>
                </a:tc>
                <a:extLst>
                  <a:ext uri="{0D108BD9-81ED-4DB2-BD59-A6C34878D82A}">
                    <a16:rowId xmlns:a16="http://schemas.microsoft.com/office/drawing/2014/main" val="1084634341"/>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2023</a:t>
                      </a:r>
                    </a:p>
                  </a:txBody>
                  <a:tcPr marL="9525" marR="9525" marT="9525" marB="0" anchor="b">
                    <a:solidFill>
                      <a:schemeClr val="accent1"/>
                    </a:solidFill>
                  </a:tcPr>
                </a:tc>
                <a:tc>
                  <a:txBody>
                    <a:bodyPr/>
                    <a:lstStyle/>
                    <a:p>
                      <a:pPr algn="r" fontAlgn="b"/>
                      <a:r>
                        <a:rPr lang="en-US" sz="1400" b="0" i="0" u="none" strike="noStrike" dirty="0">
                          <a:solidFill>
                            <a:srgbClr val="FF0000"/>
                          </a:solidFill>
                          <a:effectLst/>
                          <a:latin typeface="Aptos Narrow" panose="020B0004020202020204" pitchFamily="34" charset="0"/>
                        </a:rPr>
                        <a:t>-$219,350.96</a:t>
                      </a:r>
                    </a:p>
                  </a:txBody>
                  <a:tcPr marL="9525" marR="9525" marT="9525" marB="0" anchor="b"/>
                </a:tc>
                <a:tc>
                  <a:txBody>
                    <a:bodyPr/>
                    <a:lstStyle/>
                    <a:p>
                      <a:pPr algn="r" fontAlgn="b"/>
                      <a:r>
                        <a:rPr lang="en-US" sz="1400" b="0" i="0" u="none" strike="noStrike" dirty="0">
                          <a:solidFill>
                            <a:srgbClr val="FF0000"/>
                          </a:solidFill>
                          <a:effectLst/>
                          <a:latin typeface="Aptos Narrow" panose="020B0004020202020204" pitchFamily="34" charset="0"/>
                        </a:rPr>
                        <a:t>-$322,499.70</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24.23%</a:t>
                      </a:r>
                    </a:p>
                  </a:txBody>
                  <a:tcPr marL="9525" marR="9525" marT="9525" marB="0" anchor="b"/>
                </a:tc>
                <a:extLst>
                  <a:ext uri="{0D108BD9-81ED-4DB2-BD59-A6C34878D82A}">
                    <a16:rowId xmlns:a16="http://schemas.microsoft.com/office/drawing/2014/main" val="3434919991"/>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2024</a:t>
                      </a:r>
                    </a:p>
                  </a:txBody>
                  <a:tcPr marL="9525" marR="9525" marT="9525" marB="0" anchor="b">
                    <a:solidFill>
                      <a:schemeClr val="accent1"/>
                    </a:solidFill>
                  </a:tcPr>
                </a:tc>
                <a:tc>
                  <a:txBody>
                    <a:bodyPr/>
                    <a:lstStyle/>
                    <a:p>
                      <a:pPr algn="r" fontAlgn="b"/>
                      <a:r>
                        <a:rPr lang="en-US" sz="1400" b="0" i="0" u="none" strike="noStrike" dirty="0">
                          <a:solidFill>
                            <a:srgbClr val="FF0000"/>
                          </a:solidFill>
                          <a:effectLst/>
                          <a:latin typeface="Aptos Narrow" panose="020B0004020202020204" pitchFamily="34" charset="0"/>
                        </a:rPr>
                        <a:t>-$322,499.70</a:t>
                      </a:r>
                    </a:p>
                  </a:txBody>
                  <a:tcPr marL="9525" marR="9525" marT="9525" marB="0" anchor="b"/>
                </a:tc>
                <a:tc>
                  <a:txBody>
                    <a:bodyPr/>
                    <a:lstStyle/>
                    <a:p>
                      <a:pPr algn="r" fontAlgn="b"/>
                      <a:r>
                        <a:rPr lang="en-US" sz="1400" b="0" i="0" u="none" strike="noStrike" dirty="0">
                          <a:solidFill>
                            <a:srgbClr val="FF0000"/>
                          </a:solidFill>
                          <a:effectLst/>
                          <a:latin typeface="Aptos Narrow" panose="020B0004020202020204" pitchFamily="34" charset="0"/>
                        </a:rPr>
                        <a:t>-$447,674.38</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23.31%</a:t>
                      </a:r>
                    </a:p>
                  </a:txBody>
                  <a:tcPr marL="9525" marR="9525" marT="9525" marB="0" anchor="b"/>
                </a:tc>
                <a:extLst>
                  <a:ext uri="{0D108BD9-81ED-4DB2-BD59-A6C34878D82A}">
                    <a16:rowId xmlns:a16="http://schemas.microsoft.com/office/drawing/2014/main" val="912335296"/>
                  </a:ext>
                </a:extLst>
              </a:tr>
            </a:tbl>
          </a:graphicData>
        </a:graphic>
      </p:graphicFrame>
      <p:sp>
        <p:nvSpPr>
          <p:cNvPr id="8" name="Oval 7">
            <a:extLst>
              <a:ext uri="{FF2B5EF4-FFF2-40B4-BE49-F238E27FC236}">
                <a16:creationId xmlns:a16="http://schemas.microsoft.com/office/drawing/2014/main" id="{4FD060C2-2F21-07B6-BB25-AC6DE2BDCA84}"/>
              </a:ext>
            </a:extLst>
          </p:cNvPr>
          <p:cNvSpPr/>
          <p:nvPr/>
        </p:nvSpPr>
        <p:spPr>
          <a:xfrm>
            <a:off x="8808097" y="5030324"/>
            <a:ext cx="1361072" cy="356263"/>
          </a:xfrm>
          <a:prstGeom prst="ellipse">
            <a:avLst/>
          </a:prstGeom>
          <a:noFill/>
          <a:ln w="38100">
            <a:solidFill>
              <a:srgbClr val="17264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Oval 8">
            <a:extLst>
              <a:ext uri="{FF2B5EF4-FFF2-40B4-BE49-F238E27FC236}">
                <a16:creationId xmlns:a16="http://schemas.microsoft.com/office/drawing/2014/main" id="{30B6489A-8D10-25C0-E670-34FA4C5CDA5A}"/>
              </a:ext>
            </a:extLst>
          </p:cNvPr>
          <p:cNvSpPr/>
          <p:nvPr/>
        </p:nvSpPr>
        <p:spPr>
          <a:xfrm>
            <a:off x="10008029" y="591556"/>
            <a:ext cx="1327214" cy="861229"/>
          </a:xfrm>
          <a:prstGeom prst="ellipse">
            <a:avLst/>
          </a:prstGeom>
          <a:noFill/>
          <a:ln w="38100">
            <a:solidFill>
              <a:srgbClr val="17264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Box 11">
            <a:extLst>
              <a:ext uri="{FF2B5EF4-FFF2-40B4-BE49-F238E27FC236}">
                <a16:creationId xmlns:a16="http://schemas.microsoft.com/office/drawing/2014/main" id="{5AECCE17-861D-67A5-1906-7121C4E7BA39}"/>
              </a:ext>
            </a:extLst>
          </p:cNvPr>
          <p:cNvSpPr txBox="1"/>
          <p:nvPr/>
        </p:nvSpPr>
        <p:spPr>
          <a:xfrm>
            <a:off x="773331" y="2522251"/>
            <a:ext cx="4019272" cy="369332"/>
          </a:xfrm>
          <a:prstGeom prst="rect">
            <a:avLst/>
          </a:prstGeom>
          <a:noFill/>
        </p:spPr>
        <p:txBody>
          <a:bodyPr wrap="square" rtlCol="0">
            <a:spAutoFit/>
          </a:bodyPr>
          <a:lstStyle/>
          <a:p>
            <a:r>
              <a:rPr lang="en-US" dirty="0">
                <a:solidFill>
                  <a:schemeClr val="bg1"/>
                </a:solidFill>
                <a:latin typeface="Arial" panose="020B0604020202020204" pitchFamily="34" charset="0"/>
                <a:cs typeface="Arial" panose="020B0604020202020204" pitchFamily="34" charset="0"/>
              </a:rPr>
              <a:t>$1,000,000 beginning value</a:t>
            </a:r>
          </a:p>
        </p:txBody>
      </p:sp>
      <p:sp>
        <p:nvSpPr>
          <p:cNvPr id="13" name="Oval 12">
            <a:extLst>
              <a:ext uri="{FF2B5EF4-FFF2-40B4-BE49-F238E27FC236}">
                <a16:creationId xmlns:a16="http://schemas.microsoft.com/office/drawing/2014/main" id="{7F4C58F0-0ECD-4078-DDF2-F0E5D0AD4E59}"/>
              </a:ext>
            </a:extLst>
          </p:cNvPr>
          <p:cNvSpPr/>
          <p:nvPr/>
        </p:nvSpPr>
        <p:spPr>
          <a:xfrm>
            <a:off x="6532274" y="545837"/>
            <a:ext cx="1624604" cy="428352"/>
          </a:xfrm>
          <a:prstGeom prst="ellipse">
            <a:avLst/>
          </a:prstGeom>
          <a:noFill/>
          <a:ln w="38100">
            <a:solidFill>
              <a:srgbClr val="17264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5219675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3"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A2C159FD-F710-87F3-F129-A49528E70386}"/>
              </a:ext>
            </a:extLst>
          </p:cNvPr>
          <p:cNvSpPr/>
          <p:nvPr/>
        </p:nvSpPr>
        <p:spPr>
          <a:xfrm>
            <a:off x="-62185" y="6362659"/>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10" name="Table 9">
            <a:extLst>
              <a:ext uri="{FF2B5EF4-FFF2-40B4-BE49-F238E27FC236}">
                <a16:creationId xmlns:a16="http://schemas.microsoft.com/office/drawing/2014/main" id="{01CF0F3F-802E-D0D0-7D67-31B63588163C}"/>
              </a:ext>
            </a:extLst>
          </p:cNvPr>
          <p:cNvGraphicFramePr>
            <a:graphicFrameLocks noGrp="1"/>
          </p:cNvGraphicFramePr>
          <p:nvPr>
            <p:extLst>
              <p:ext uri="{D42A27DB-BD31-4B8C-83A1-F6EECF244321}">
                <p14:modId xmlns:p14="http://schemas.microsoft.com/office/powerpoint/2010/main" val="1054631851"/>
              </p:ext>
            </p:extLst>
          </p:nvPr>
        </p:nvGraphicFramePr>
        <p:xfrm>
          <a:off x="5156522" y="61779"/>
          <a:ext cx="6350000" cy="6734441"/>
        </p:xfrm>
        <a:graphic>
          <a:graphicData uri="http://schemas.openxmlformats.org/drawingml/2006/table">
            <a:tbl>
              <a:tblPr firstRow="1" bandRow="1">
                <a:tableStyleId>{793D81CF-94F2-401A-BA57-92F5A7B2D0C5}</a:tableStyleId>
              </a:tblPr>
              <a:tblGrid>
                <a:gridCol w="780939">
                  <a:extLst>
                    <a:ext uri="{9D8B030D-6E8A-4147-A177-3AD203B41FA5}">
                      <a16:colId xmlns:a16="http://schemas.microsoft.com/office/drawing/2014/main" val="3870115412"/>
                    </a:ext>
                  </a:extLst>
                </a:gridCol>
                <a:gridCol w="1978702">
                  <a:extLst>
                    <a:ext uri="{9D8B030D-6E8A-4147-A177-3AD203B41FA5}">
                      <a16:colId xmlns:a16="http://schemas.microsoft.com/office/drawing/2014/main" val="4184258226"/>
                    </a:ext>
                  </a:extLst>
                </a:gridCol>
                <a:gridCol w="2015018">
                  <a:extLst>
                    <a:ext uri="{9D8B030D-6E8A-4147-A177-3AD203B41FA5}">
                      <a16:colId xmlns:a16="http://schemas.microsoft.com/office/drawing/2014/main" val="23139006"/>
                    </a:ext>
                  </a:extLst>
                </a:gridCol>
                <a:gridCol w="1575341">
                  <a:extLst>
                    <a:ext uri="{9D8B030D-6E8A-4147-A177-3AD203B41FA5}">
                      <a16:colId xmlns:a16="http://schemas.microsoft.com/office/drawing/2014/main" val="1931494437"/>
                    </a:ext>
                  </a:extLst>
                </a:gridCol>
              </a:tblGrid>
              <a:tr h="553841">
                <a:tc>
                  <a:txBody>
                    <a:bodyPr/>
                    <a:lstStyle/>
                    <a:p>
                      <a:pPr algn="ctr"/>
                      <a:r>
                        <a:rPr lang="en-US" sz="1200" dirty="0">
                          <a:solidFill>
                            <a:schemeClr val="bg1"/>
                          </a:solidFill>
                          <a:latin typeface="Arial" panose="020B0604020202020204" pitchFamily="34" charset="0"/>
                          <a:cs typeface="Arial" panose="020B0604020202020204" pitchFamily="34" charset="0"/>
                        </a:rPr>
                        <a:t>Year</a:t>
                      </a:r>
                    </a:p>
                  </a:txBody>
                  <a:tcPr marL="95731" marR="95731" marT="47866" marB="47866" anchor="ctr">
                    <a:solidFill>
                      <a:schemeClr val="accent1"/>
                    </a:solidFill>
                  </a:tcPr>
                </a:tc>
                <a:tc>
                  <a:txBody>
                    <a:bodyPr/>
                    <a:lstStyle/>
                    <a:p>
                      <a:pPr algn="ctr"/>
                      <a:r>
                        <a:rPr lang="en-US" sz="1200" dirty="0">
                          <a:solidFill>
                            <a:schemeClr val="bg1"/>
                          </a:solidFill>
                          <a:latin typeface="Arial" panose="020B0604020202020204" pitchFamily="34" charset="0"/>
                          <a:cs typeface="Arial" panose="020B0604020202020204" pitchFamily="34" charset="0"/>
                        </a:rPr>
                        <a:t>Beg. Of Year Acct. Value</a:t>
                      </a:r>
                    </a:p>
                  </a:txBody>
                  <a:tcPr marL="95731" marR="95731" marT="47866" marB="47866" anchor="ctr">
                    <a:solidFill>
                      <a:schemeClr val="accent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solidFill>
                            <a:schemeClr val="bg1"/>
                          </a:solidFill>
                          <a:latin typeface="Arial" panose="020B0604020202020204" pitchFamily="34" charset="0"/>
                          <a:cs typeface="Arial" panose="020B0604020202020204" pitchFamily="34" charset="0"/>
                        </a:rPr>
                        <a:t>End Of Year Acct. Value</a:t>
                      </a:r>
                    </a:p>
                  </a:txBody>
                  <a:tcPr marL="95731" marR="95731" marT="47866" marB="47866" anchor="ctr">
                    <a:solidFill>
                      <a:schemeClr val="accent1"/>
                    </a:solidFill>
                  </a:tcPr>
                </a:tc>
                <a:tc>
                  <a:txBody>
                    <a:bodyPr/>
                    <a:lstStyle/>
                    <a:p>
                      <a:pPr algn="ctr"/>
                      <a:r>
                        <a:rPr lang="en-US" sz="1200" dirty="0">
                          <a:solidFill>
                            <a:schemeClr val="bg1"/>
                          </a:solidFill>
                          <a:latin typeface="Arial" panose="020B0604020202020204" pitchFamily="34" charset="0"/>
                          <a:cs typeface="Arial" panose="020B0604020202020204" pitchFamily="34" charset="0"/>
                        </a:rPr>
                        <a:t>Earnings Rate</a:t>
                      </a:r>
                    </a:p>
                  </a:txBody>
                  <a:tcPr marL="95731" marR="95731" marT="47866" marB="47866" anchor="ctr">
                    <a:solidFill>
                      <a:schemeClr val="accent1"/>
                    </a:solidFill>
                  </a:tcPr>
                </a:tc>
                <a:extLst>
                  <a:ext uri="{0D108BD9-81ED-4DB2-BD59-A6C34878D82A}">
                    <a16:rowId xmlns:a16="http://schemas.microsoft.com/office/drawing/2014/main" val="3869928478"/>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2024</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$1,000,000.00</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$1,183,100.00</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23.31%</a:t>
                      </a:r>
                    </a:p>
                  </a:txBody>
                  <a:tcPr marL="9525" marR="9525" marT="9525" marB="0" anchor="b"/>
                </a:tc>
                <a:extLst>
                  <a:ext uri="{0D108BD9-81ED-4DB2-BD59-A6C34878D82A}">
                    <a16:rowId xmlns:a16="http://schemas.microsoft.com/office/drawing/2014/main" val="2309614541"/>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2023</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$1,183,100.00</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$1,419,765.13</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24.23%</a:t>
                      </a:r>
                    </a:p>
                  </a:txBody>
                  <a:tcPr marL="9525" marR="9525" marT="9525" marB="0" anchor="b"/>
                </a:tc>
                <a:extLst>
                  <a:ext uri="{0D108BD9-81ED-4DB2-BD59-A6C34878D82A}">
                    <a16:rowId xmlns:a16="http://schemas.microsoft.com/office/drawing/2014/main" val="3222245592"/>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2022</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$1,419,765.13</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$1,093,762.79</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-19.44%</a:t>
                      </a:r>
                    </a:p>
                  </a:txBody>
                  <a:tcPr marL="9525" marR="9525" marT="9525" marB="0" anchor="b"/>
                </a:tc>
                <a:extLst>
                  <a:ext uri="{0D108BD9-81ED-4DB2-BD59-A6C34878D82A}">
                    <a16:rowId xmlns:a16="http://schemas.microsoft.com/office/drawing/2014/main" val="283379143"/>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2021</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$1,093,762.79</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$1,337,875.60</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26.89%</a:t>
                      </a:r>
                    </a:p>
                  </a:txBody>
                  <a:tcPr marL="9525" marR="9525" marT="9525" marB="0" anchor="b"/>
                </a:tc>
                <a:extLst>
                  <a:ext uri="{0D108BD9-81ED-4DB2-BD59-A6C34878D82A}">
                    <a16:rowId xmlns:a16="http://schemas.microsoft.com/office/drawing/2014/main" val="406695906"/>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2020</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$1,337,875.60</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$1,505,414.18</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16.26%</a:t>
                      </a:r>
                    </a:p>
                  </a:txBody>
                  <a:tcPr marL="9525" marR="9525" marT="9525" marB="0" anchor="b"/>
                </a:tc>
                <a:extLst>
                  <a:ext uri="{0D108BD9-81ED-4DB2-BD59-A6C34878D82A}">
                    <a16:rowId xmlns:a16="http://schemas.microsoft.com/office/drawing/2014/main" val="2979900145"/>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2019</a:t>
                      </a:r>
                    </a:p>
                  </a:txBody>
                  <a:tcPr marL="9525" marR="9525" marT="9525" marB="0" anchor="b">
                    <a:solidFill>
                      <a:schemeClr val="accent1"/>
                    </a:solidFill>
                  </a:tcPr>
                </a:tc>
                <a:tc>
                  <a:txBody>
                    <a:bodyPr/>
                    <a:lstStyle/>
                    <a:p>
                      <a:pPr algn="r" fontAlgn="b"/>
                      <a:r>
                        <a:rPr lang="en-US" sz="1400" b="0" i="0" u="none" strike="noStrike">
                          <a:solidFill>
                            <a:srgbClr val="000000"/>
                          </a:solidFill>
                          <a:effectLst/>
                          <a:latin typeface="Aptos Narrow" panose="020B0004020202020204" pitchFamily="34" charset="0"/>
                        </a:rPr>
                        <a:t>$1,505,414.18</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$1,890,177.79</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28.88%</a:t>
                      </a:r>
                    </a:p>
                  </a:txBody>
                  <a:tcPr marL="9525" marR="9525" marT="9525" marB="0" anchor="b"/>
                </a:tc>
                <a:extLst>
                  <a:ext uri="{0D108BD9-81ED-4DB2-BD59-A6C34878D82A}">
                    <a16:rowId xmlns:a16="http://schemas.microsoft.com/office/drawing/2014/main" val="900694725"/>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2018</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$1,890,177.79</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$1,722,230.70</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-6.24%</a:t>
                      </a:r>
                    </a:p>
                  </a:txBody>
                  <a:tcPr marL="9525" marR="9525" marT="9525" marB="0" anchor="b"/>
                </a:tc>
                <a:extLst>
                  <a:ext uri="{0D108BD9-81ED-4DB2-BD59-A6C34878D82A}">
                    <a16:rowId xmlns:a16="http://schemas.microsoft.com/office/drawing/2014/main" val="2341080841"/>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2017</a:t>
                      </a:r>
                    </a:p>
                  </a:txBody>
                  <a:tcPr marL="9525" marR="9525" marT="9525" marB="0" anchor="b">
                    <a:solidFill>
                      <a:schemeClr val="accent1"/>
                    </a:solidFill>
                  </a:tcPr>
                </a:tc>
                <a:tc>
                  <a:txBody>
                    <a:bodyPr/>
                    <a:lstStyle/>
                    <a:p>
                      <a:pPr algn="r" fontAlgn="b"/>
                      <a:r>
                        <a:rPr lang="en-US" sz="1400" b="0" i="0" u="none" strike="noStrike">
                          <a:solidFill>
                            <a:srgbClr val="000000"/>
                          </a:solidFill>
                          <a:effectLst/>
                          <a:latin typeface="Aptos Narrow" panose="020B0004020202020204" pitchFamily="34" charset="0"/>
                        </a:rPr>
                        <a:t>$1,722,230.70</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$2,006,687.90</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19.42%</a:t>
                      </a:r>
                    </a:p>
                  </a:txBody>
                  <a:tcPr marL="9525" marR="9525" marT="9525" marB="0" anchor="b"/>
                </a:tc>
                <a:extLst>
                  <a:ext uri="{0D108BD9-81ED-4DB2-BD59-A6C34878D82A}">
                    <a16:rowId xmlns:a16="http://schemas.microsoft.com/office/drawing/2014/main" val="4168285169"/>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2016</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$2,006,687.90</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$2,148,125.92</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9.54%</a:t>
                      </a:r>
                    </a:p>
                  </a:txBody>
                  <a:tcPr marL="9525" marR="9525" marT="9525" marB="0" anchor="b"/>
                </a:tc>
                <a:extLst>
                  <a:ext uri="{0D108BD9-81ED-4DB2-BD59-A6C34878D82A}">
                    <a16:rowId xmlns:a16="http://schemas.microsoft.com/office/drawing/2014/main" val="372509582"/>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2015</a:t>
                      </a:r>
                    </a:p>
                  </a:txBody>
                  <a:tcPr marL="9525" marR="9525" marT="9525" marB="0" anchor="b">
                    <a:solidFill>
                      <a:schemeClr val="accent1"/>
                    </a:solidFill>
                  </a:tcPr>
                </a:tc>
                <a:tc>
                  <a:txBody>
                    <a:bodyPr/>
                    <a:lstStyle/>
                    <a:p>
                      <a:pPr algn="r" fontAlgn="b"/>
                      <a:r>
                        <a:rPr lang="en-US" sz="1400" b="0" i="0" u="none" strike="noStrike">
                          <a:solidFill>
                            <a:srgbClr val="000000"/>
                          </a:solidFill>
                          <a:effectLst/>
                          <a:latin typeface="Aptos Narrow" panose="020B0004020202020204" pitchFamily="34" charset="0"/>
                        </a:rPr>
                        <a:t>$2,148,125.92</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$2,082,444.60</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-0.73%</a:t>
                      </a:r>
                    </a:p>
                  </a:txBody>
                  <a:tcPr marL="9525" marR="9525" marT="9525" marB="0" anchor="b"/>
                </a:tc>
                <a:extLst>
                  <a:ext uri="{0D108BD9-81ED-4DB2-BD59-A6C34878D82A}">
                    <a16:rowId xmlns:a16="http://schemas.microsoft.com/office/drawing/2014/main" val="2638142799"/>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2014</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$2,082,444.60</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$2,269,635.04</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11.39%</a:t>
                      </a:r>
                    </a:p>
                  </a:txBody>
                  <a:tcPr marL="9525" marR="9525" marT="9525" marB="0" anchor="b"/>
                </a:tc>
                <a:extLst>
                  <a:ext uri="{0D108BD9-81ED-4DB2-BD59-A6C34878D82A}">
                    <a16:rowId xmlns:a16="http://schemas.microsoft.com/office/drawing/2014/main" val="2122483090"/>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2013</a:t>
                      </a:r>
                    </a:p>
                  </a:txBody>
                  <a:tcPr marL="9525" marR="9525" marT="9525" marB="0" anchor="b">
                    <a:solidFill>
                      <a:schemeClr val="accent1"/>
                    </a:solidFill>
                  </a:tcPr>
                </a:tc>
                <a:tc>
                  <a:txBody>
                    <a:bodyPr/>
                    <a:lstStyle/>
                    <a:p>
                      <a:pPr algn="r" fontAlgn="b"/>
                      <a:r>
                        <a:rPr lang="en-US" sz="1400" b="0" i="0" u="none" strike="noStrike">
                          <a:solidFill>
                            <a:srgbClr val="000000"/>
                          </a:solidFill>
                          <a:effectLst/>
                          <a:latin typeface="Aptos Narrow" panose="020B0004020202020204" pitchFamily="34" charset="0"/>
                        </a:rPr>
                        <a:t>$2,269,635.04</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$2,891,447.02</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29.60%</a:t>
                      </a:r>
                    </a:p>
                  </a:txBody>
                  <a:tcPr marL="9525" marR="9525" marT="9525" marB="0" anchor="b"/>
                </a:tc>
                <a:extLst>
                  <a:ext uri="{0D108BD9-81ED-4DB2-BD59-A6C34878D82A}">
                    <a16:rowId xmlns:a16="http://schemas.microsoft.com/office/drawing/2014/main" val="3644263523"/>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2012</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$2,891,447.02</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$3,229,190.06</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13.41%</a:t>
                      </a:r>
                    </a:p>
                  </a:txBody>
                  <a:tcPr marL="9525" marR="9525" marT="9525" marB="0" anchor="b"/>
                </a:tc>
                <a:extLst>
                  <a:ext uri="{0D108BD9-81ED-4DB2-BD59-A6C34878D82A}">
                    <a16:rowId xmlns:a16="http://schemas.microsoft.com/office/drawing/2014/main" val="1797827047"/>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2011</a:t>
                      </a:r>
                    </a:p>
                  </a:txBody>
                  <a:tcPr marL="9525" marR="9525" marT="9525" marB="0" anchor="b">
                    <a:solidFill>
                      <a:schemeClr val="accent1"/>
                    </a:solidFill>
                  </a:tcPr>
                </a:tc>
                <a:tc>
                  <a:txBody>
                    <a:bodyPr/>
                    <a:lstStyle/>
                    <a:p>
                      <a:pPr algn="r" fontAlgn="b"/>
                      <a:r>
                        <a:rPr lang="en-US" sz="1400" b="0" i="0" u="none" strike="noStrike">
                          <a:solidFill>
                            <a:srgbClr val="000000"/>
                          </a:solidFill>
                          <a:effectLst/>
                          <a:latin typeface="Aptos Narrow" panose="020B0004020202020204" pitchFamily="34" charset="0"/>
                        </a:rPr>
                        <a:t>$3,229,190.06</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$3,179,190.06</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0.00%</a:t>
                      </a:r>
                    </a:p>
                  </a:txBody>
                  <a:tcPr marL="9525" marR="9525" marT="9525" marB="0" anchor="b"/>
                </a:tc>
                <a:extLst>
                  <a:ext uri="{0D108BD9-81ED-4DB2-BD59-A6C34878D82A}">
                    <a16:rowId xmlns:a16="http://schemas.microsoft.com/office/drawing/2014/main" val="1109870773"/>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2010</a:t>
                      </a:r>
                    </a:p>
                  </a:txBody>
                  <a:tcPr marL="9525" marR="9525" marT="9525" marB="0" anchor="b">
                    <a:solidFill>
                      <a:schemeClr val="accent1"/>
                    </a:solidFill>
                  </a:tcPr>
                </a:tc>
                <a:tc>
                  <a:txBody>
                    <a:bodyPr/>
                    <a:lstStyle/>
                    <a:p>
                      <a:pPr algn="r" fontAlgn="b"/>
                      <a:r>
                        <a:rPr lang="en-US" sz="1400" b="0" i="0" u="none" strike="noStrike">
                          <a:solidFill>
                            <a:srgbClr val="000000"/>
                          </a:solidFill>
                          <a:effectLst/>
                          <a:latin typeface="Aptos Narrow" panose="020B0004020202020204" pitchFamily="34" charset="0"/>
                        </a:rPr>
                        <a:t>$3,179,190.06</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$3,535,490.55</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12.78%</a:t>
                      </a:r>
                    </a:p>
                  </a:txBody>
                  <a:tcPr marL="9525" marR="9525" marT="9525" marB="0" anchor="b"/>
                </a:tc>
                <a:extLst>
                  <a:ext uri="{0D108BD9-81ED-4DB2-BD59-A6C34878D82A}">
                    <a16:rowId xmlns:a16="http://schemas.microsoft.com/office/drawing/2014/main" val="2716147678"/>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2009</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$3,535,490.55</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$4,314,563.08</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23.45%</a:t>
                      </a:r>
                    </a:p>
                  </a:txBody>
                  <a:tcPr marL="9525" marR="9525" marT="9525" marB="0" anchor="b"/>
                </a:tc>
                <a:extLst>
                  <a:ext uri="{0D108BD9-81ED-4DB2-BD59-A6C34878D82A}">
                    <a16:rowId xmlns:a16="http://schemas.microsoft.com/office/drawing/2014/main" val="1475166576"/>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2008</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$4,314,563.08</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$2,603,887.75</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-38.49%</a:t>
                      </a:r>
                    </a:p>
                  </a:txBody>
                  <a:tcPr marL="9525" marR="9525" marT="9525" marB="0" anchor="b"/>
                </a:tc>
                <a:extLst>
                  <a:ext uri="{0D108BD9-81ED-4DB2-BD59-A6C34878D82A}">
                    <a16:rowId xmlns:a16="http://schemas.microsoft.com/office/drawing/2014/main" val="2642426805"/>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2007</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$2,603,887.75</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$2,645,804.99</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3.53%</a:t>
                      </a:r>
                    </a:p>
                  </a:txBody>
                  <a:tcPr marL="9525" marR="9525" marT="9525" marB="0" anchor="b"/>
                </a:tc>
                <a:extLst>
                  <a:ext uri="{0D108BD9-81ED-4DB2-BD59-A6C34878D82A}">
                    <a16:rowId xmlns:a16="http://schemas.microsoft.com/office/drawing/2014/main" val="3693214122"/>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2006</a:t>
                      </a:r>
                    </a:p>
                  </a:txBody>
                  <a:tcPr marL="9525" marR="9525" marT="9525" marB="0" anchor="b">
                    <a:solidFill>
                      <a:schemeClr val="accent1"/>
                    </a:solidFill>
                  </a:tcPr>
                </a:tc>
                <a:tc>
                  <a:txBody>
                    <a:bodyPr/>
                    <a:lstStyle/>
                    <a:p>
                      <a:pPr algn="r" fontAlgn="b"/>
                      <a:r>
                        <a:rPr lang="en-US" sz="1400" b="0" i="0" u="none" strike="noStrike">
                          <a:solidFill>
                            <a:srgbClr val="000000"/>
                          </a:solidFill>
                          <a:effectLst/>
                          <a:latin typeface="Aptos Narrow" panose="020B0004020202020204" pitchFamily="34" charset="0"/>
                        </a:rPr>
                        <a:t>$2,645,804.99</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$2,956,163.63</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13.62%</a:t>
                      </a:r>
                    </a:p>
                  </a:txBody>
                  <a:tcPr marL="9525" marR="9525" marT="9525" marB="0" anchor="b"/>
                </a:tc>
                <a:extLst>
                  <a:ext uri="{0D108BD9-81ED-4DB2-BD59-A6C34878D82A}">
                    <a16:rowId xmlns:a16="http://schemas.microsoft.com/office/drawing/2014/main" val="3638181915"/>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2005</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$2,956,163.63</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$2,994,848.54</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3.00%</a:t>
                      </a:r>
                    </a:p>
                  </a:txBody>
                  <a:tcPr marL="9525" marR="9525" marT="9525" marB="0" anchor="b"/>
                </a:tc>
                <a:extLst>
                  <a:ext uri="{0D108BD9-81ED-4DB2-BD59-A6C34878D82A}">
                    <a16:rowId xmlns:a16="http://schemas.microsoft.com/office/drawing/2014/main" val="982512193"/>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2004</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$2,994,848.54</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$3,214,085.42</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8.99%</a:t>
                      </a:r>
                    </a:p>
                  </a:txBody>
                  <a:tcPr marL="9525" marR="9525" marT="9525" marB="0" anchor="b"/>
                </a:tc>
                <a:extLst>
                  <a:ext uri="{0D108BD9-81ED-4DB2-BD59-A6C34878D82A}">
                    <a16:rowId xmlns:a16="http://schemas.microsoft.com/office/drawing/2014/main" val="2788981146"/>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2003</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$3,214,085.42</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$4,011,961.16</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26.38%</a:t>
                      </a:r>
                    </a:p>
                  </a:txBody>
                  <a:tcPr marL="9525" marR="9525" marT="9525" marB="0" anchor="b"/>
                </a:tc>
                <a:extLst>
                  <a:ext uri="{0D108BD9-81ED-4DB2-BD59-A6C34878D82A}">
                    <a16:rowId xmlns:a16="http://schemas.microsoft.com/office/drawing/2014/main" val="2849474603"/>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2002</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$4,011,961.16</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$3,024,365.84</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-23.37%</a:t>
                      </a:r>
                    </a:p>
                  </a:txBody>
                  <a:tcPr marL="9525" marR="9525" marT="9525" marB="0" anchor="b"/>
                </a:tc>
                <a:extLst>
                  <a:ext uri="{0D108BD9-81ED-4DB2-BD59-A6C34878D82A}">
                    <a16:rowId xmlns:a16="http://schemas.microsoft.com/office/drawing/2014/main" val="1084634341"/>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2001</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$3,024,365.84</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$2,579,988.53</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-13.04%</a:t>
                      </a:r>
                    </a:p>
                  </a:txBody>
                  <a:tcPr marL="9525" marR="9525" marT="9525" marB="0" anchor="b"/>
                </a:tc>
                <a:extLst>
                  <a:ext uri="{0D108BD9-81ED-4DB2-BD59-A6C34878D82A}">
                    <a16:rowId xmlns:a16="http://schemas.microsoft.com/office/drawing/2014/main" val="3434919991"/>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2000</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$2,579,988.53</a:t>
                      </a:r>
                    </a:p>
                  </a:txBody>
                  <a:tcPr marL="9525" marR="9525" marT="9525" marB="0" anchor="b"/>
                </a:tc>
                <a:tc>
                  <a:txBody>
                    <a:bodyPr/>
                    <a:lstStyle/>
                    <a:p>
                      <a:pPr algn="r" fontAlgn="b"/>
                      <a:r>
                        <a:rPr lang="en-US" sz="1400" b="0" i="0" u="none" strike="noStrike" dirty="0">
                          <a:solidFill>
                            <a:srgbClr val="00B050"/>
                          </a:solidFill>
                          <a:effectLst/>
                          <a:latin typeface="Aptos Narrow" panose="020B0004020202020204" pitchFamily="34" charset="0"/>
                        </a:rPr>
                        <a:t>$2,268,377.69</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-10.14%</a:t>
                      </a:r>
                    </a:p>
                  </a:txBody>
                  <a:tcPr marL="9525" marR="9525" marT="9525" marB="0" anchor="b"/>
                </a:tc>
                <a:extLst>
                  <a:ext uri="{0D108BD9-81ED-4DB2-BD59-A6C34878D82A}">
                    <a16:rowId xmlns:a16="http://schemas.microsoft.com/office/drawing/2014/main" val="912335296"/>
                  </a:ext>
                </a:extLst>
              </a:tr>
            </a:tbl>
          </a:graphicData>
        </a:graphic>
      </p:graphicFrame>
      <p:sp>
        <p:nvSpPr>
          <p:cNvPr id="12" name="Oval 11">
            <a:extLst>
              <a:ext uri="{FF2B5EF4-FFF2-40B4-BE49-F238E27FC236}">
                <a16:creationId xmlns:a16="http://schemas.microsoft.com/office/drawing/2014/main" id="{0E72C8D0-3235-5C41-9402-E6AB7B64146E}"/>
              </a:ext>
            </a:extLst>
          </p:cNvPr>
          <p:cNvSpPr/>
          <p:nvPr/>
        </p:nvSpPr>
        <p:spPr>
          <a:xfrm>
            <a:off x="8714094" y="6501737"/>
            <a:ext cx="1361072" cy="356263"/>
          </a:xfrm>
          <a:prstGeom prst="ellipse">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itle 3">
            <a:extLst>
              <a:ext uri="{FF2B5EF4-FFF2-40B4-BE49-F238E27FC236}">
                <a16:creationId xmlns:a16="http://schemas.microsoft.com/office/drawing/2014/main" id="{664164AF-E093-E241-52EE-3291A89A8B25}"/>
              </a:ext>
            </a:extLst>
          </p:cNvPr>
          <p:cNvSpPr txBox="1">
            <a:spLocks/>
          </p:cNvSpPr>
          <p:nvPr/>
        </p:nvSpPr>
        <p:spPr>
          <a:xfrm>
            <a:off x="773331" y="680048"/>
            <a:ext cx="4294528"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r>
              <a:rPr lang="en-US" sz="3400" spc="-150">
                <a:latin typeface="Arial Black" panose="020B0604020202020204" pitchFamily="34" charset="0"/>
                <a:cs typeface="Arial Black" panose="020B0604020202020204" pitchFamily="34" charset="0"/>
              </a:rPr>
              <a:t>SEQUENCE OF </a:t>
            </a:r>
            <a:br>
              <a:rPr lang="en-US" sz="3400" spc="-150">
                <a:latin typeface="Arial Black" panose="020B0604020202020204" pitchFamily="34" charset="0"/>
                <a:cs typeface="Arial Black" panose="020B0604020202020204" pitchFamily="34" charset="0"/>
              </a:rPr>
            </a:br>
            <a:r>
              <a:rPr lang="en-US" sz="3400" spc="-150">
                <a:latin typeface="Arial Black" panose="020B0604020202020204" pitchFamily="34" charset="0"/>
                <a:cs typeface="Arial Black" panose="020B0604020202020204" pitchFamily="34" charset="0"/>
              </a:rPr>
              <a:t>RETURNS</a:t>
            </a:r>
            <a:endParaRPr lang="en-US" sz="3400" dirty="0">
              <a:solidFill>
                <a:schemeClr val="accent5"/>
              </a:solidFill>
              <a:latin typeface="Arial Black" panose="020B0604020202020204" pitchFamily="34" charset="0"/>
              <a:cs typeface="Arial Black" panose="020B0604020202020204" pitchFamily="34" charset="0"/>
            </a:endParaRPr>
          </a:p>
        </p:txBody>
      </p:sp>
      <p:sp>
        <p:nvSpPr>
          <p:cNvPr id="14" name="TextBox 13">
            <a:extLst>
              <a:ext uri="{FF2B5EF4-FFF2-40B4-BE49-F238E27FC236}">
                <a16:creationId xmlns:a16="http://schemas.microsoft.com/office/drawing/2014/main" id="{570729E7-C0A1-C3E0-26F6-E7E5A04D166C}"/>
              </a:ext>
            </a:extLst>
          </p:cNvPr>
          <p:cNvSpPr txBox="1"/>
          <p:nvPr/>
        </p:nvSpPr>
        <p:spPr>
          <a:xfrm>
            <a:off x="773331" y="2083286"/>
            <a:ext cx="4113418" cy="400110"/>
          </a:xfrm>
          <a:prstGeom prst="rect">
            <a:avLst/>
          </a:prstGeom>
          <a:noFill/>
        </p:spPr>
        <p:txBody>
          <a:bodyPr wrap="square" rtlCol="0">
            <a:spAutoFit/>
          </a:bodyPr>
          <a:lstStyle/>
          <a:p>
            <a:r>
              <a:rPr lang="en-US" sz="2000" b="1" dirty="0">
                <a:solidFill>
                  <a:schemeClr val="accent1"/>
                </a:solidFill>
                <a:latin typeface="Arial" panose="020B0604020202020204" pitchFamily="34" charset="0"/>
                <a:cs typeface="Arial" panose="020B0604020202020204" pitchFamily="34" charset="0"/>
              </a:rPr>
              <a:t>S&amp;P 500 YEAR 2024 - 2000</a:t>
            </a:r>
          </a:p>
        </p:txBody>
      </p:sp>
      <p:sp>
        <p:nvSpPr>
          <p:cNvPr id="15" name="TextBox 14">
            <a:extLst>
              <a:ext uri="{FF2B5EF4-FFF2-40B4-BE49-F238E27FC236}">
                <a16:creationId xmlns:a16="http://schemas.microsoft.com/office/drawing/2014/main" id="{52593553-FF98-E36B-7A10-9FF1CBC284A1}"/>
              </a:ext>
            </a:extLst>
          </p:cNvPr>
          <p:cNvSpPr txBox="1"/>
          <p:nvPr/>
        </p:nvSpPr>
        <p:spPr>
          <a:xfrm>
            <a:off x="774919" y="2961182"/>
            <a:ext cx="3976543" cy="369332"/>
          </a:xfrm>
          <a:prstGeom prst="rect">
            <a:avLst/>
          </a:prstGeom>
          <a:noFill/>
        </p:spPr>
        <p:txBody>
          <a:bodyPr wrap="square" rtlCol="0">
            <a:spAutoFit/>
          </a:bodyPr>
          <a:lstStyle/>
          <a:p>
            <a:r>
              <a:rPr lang="en-US" dirty="0">
                <a:solidFill>
                  <a:schemeClr val="bg1"/>
                </a:solidFill>
                <a:latin typeface="Arial" panose="020B0604020202020204" pitchFamily="34" charset="0"/>
                <a:cs typeface="Arial" panose="020B0604020202020204" pitchFamily="34" charset="0"/>
              </a:rPr>
              <a:t>Assuming $50,000 annual withdrawal</a:t>
            </a:r>
          </a:p>
        </p:txBody>
      </p:sp>
      <p:sp>
        <p:nvSpPr>
          <p:cNvPr id="17" name="TextBox 16">
            <a:extLst>
              <a:ext uri="{FF2B5EF4-FFF2-40B4-BE49-F238E27FC236}">
                <a16:creationId xmlns:a16="http://schemas.microsoft.com/office/drawing/2014/main" id="{C1886954-D9E0-0970-F32E-005AE5AD5F8C}"/>
              </a:ext>
            </a:extLst>
          </p:cNvPr>
          <p:cNvSpPr txBox="1"/>
          <p:nvPr/>
        </p:nvSpPr>
        <p:spPr>
          <a:xfrm>
            <a:off x="773331" y="4238960"/>
            <a:ext cx="3521197" cy="1938992"/>
          </a:xfrm>
          <a:prstGeom prst="rect">
            <a:avLst/>
          </a:prstGeom>
          <a:noFill/>
        </p:spPr>
        <p:txBody>
          <a:bodyPr wrap="square">
            <a:spAutoFit/>
          </a:bodyPr>
          <a:lstStyle/>
          <a:p>
            <a:pPr marL="0" marR="0">
              <a:spcBef>
                <a:spcPts val="0"/>
              </a:spcBef>
              <a:spcAft>
                <a:spcPts val="0"/>
              </a:spcAft>
            </a:pP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https://www.macrotrends.net/2526/sp-500-historical-annual-returns</a:t>
            </a:r>
            <a:endPar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r>
              <a:rPr lang="en-US" sz="800" i="1" dirty="0">
                <a:solidFill>
                  <a:schemeClr val="bg1"/>
                </a:solidFill>
                <a:latin typeface="Arial" panose="020B0604020202020204" pitchFamily="34" charset="0"/>
                <a:cs typeface="Arial" panose="020B0604020202020204" pitchFamily="34" charset="0"/>
              </a:rPr>
              <a:t>For illustration purposes only. The results presented above do not represent any actual investment performance or the actual accounts of any investors. </a:t>
            </a:r>
            <a:r>
              <a:rPr lang="en-US" sz="800" b="0" i="1" u="none" strike="noStrike" dirty="0">
                <a:solidFill>
                  <a:schemeClr val="bg1"/>
                </a:solidFill>
                <a:effectLst/>
                <a:latin typeface="Arial" panose="020B0604020202020204" pitchFamily="34" charset="0"/>
                <a:cs typeface="Arial" panose="020B0604020202020204" pitchFamily="34" charset="0"/>
              </a:rPr>
              <a:t>The S &amp; P 500 Annual Return is the investment return received each year, excluding dividends, when holding the S&amp; P500 index. Standard and Poor’s  500 index is a capitalization weighted index of 500 stocks. The index is designed to measure performance of the broad domestic economy through changes in the aggregate market value of 500 stocks representing all major industries. Investors cannot invest directly in an index. Index returns do not reflect any fees, expenses, or sales charges. Investments in securities involve the risk of loss. Any past performance is no guarantee of future results. No legal, tax, or investment advice is being provided. This table assumes that the $50,000 distributions were taken at the end of each calendar year</a:t>
            </a:r>
            <a:endParaRPr lang="en-US" sz="800" i="1" dirty="0">
              <a:solidFill>
                <a:schemeClr val="bg1"/>
              </a:solidFill>
              <a:latin typeface="Arial" panose="020B0604020202020204" pitchFamily="34" charset="0"/>
              <a:cs typeface="Arial" panose="020B0604020202020204" pitchFamily="34" charset="0"/>
            </a:endParaRPr>
          </a:p>
          <a:p>
            <a:pPr marL="0" marR="0">
              <a:spcBef>
                <a:spcPts val="0"/>
              </a:spcBef>
              <a:spcAft>
                <a:spcPts val="0"/>
              </a:spcAft>
            </a:pPr>
            <a:endPar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2" name="Oval 1">
            <a:extLst>
              <a:ext uri="{FF2B5EF4-FFF2-40B4-BE49-F238E27FC236}">
                <a16:creationId xmlns:a16="http://schemas.microsoft.com/office/drawing/2014/main" id="{A1EEAFE8-1185-AD52-DBCF-EDC9C23EE333}"/>
              </a:ext>
            </a:extLst>
          </p:cNvPr>
          <p:cNvSpPr/>
          <p:nvPr/>
        </p:nvSpPr>
        <p:spPr>
          <a:xfrm>
            <a:off x="10008029" y="591556"/>
            <a:ext cx="1327214" cy="861229"/>
          </a:xfrm>
          <a:prstGeom prst="ellipse">
            <a:avLst/>
          </a:prstGeom>
          <a:noFill/>
          <a:ln w="38100">
            <a:solidFill>
              <a:srgbClr val="17264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6A4AA1AC-9F9A-755C-F597-64DD9354E704}"/>
              </a:ext>
            </a:extLst>
          </p:cNvPr>
          <p:cNvSpPr txBox="1"/>
          <p:nvPr/>
        </p:nvSpPr>
        <p:spPr>
          <a:xfrm>
            <a:off x="773331" y="2522251"/>
            <a:ext cx="4019272" cy="369332"/>
          </a:xfrm>
          <a:prstGeom prst="rect">
            <a:avLst/>
          </a:prstGeom>
          <a:noFill/>
        </p:spPr>
        <p:txBody>
          <a:bodyPr wrap="square" rtlCol="0">
            <a:spAutoFit/>
          </a:bodyPr>
          <a:lstStyle/>
          <a:p>
            <a:r>
              <a:rPr lang="en-US" dirty="0">
                <a:solidFill>
                  <a:schemeClr val="bg1"/>
                </a:solidFill>
                <a:latin typeface="Arial" panose="020B0604020202020204" pitchFamily="34" charset="0"/>
                <a:cs typeface="Arial" panose="020B0604020202020204" pitchFamily="34" charset="0"/>
              </a:rPr>
              <a:t>$1,000,000 beginning value</a:t>
            </a:r>
          </a:p>
        </p:txBody>
      </p:sp>
      <p:sp>
        <p:nvSpPr>
          <p:cNvPr id="4" name="TextBox 3">
            <a:extLst>
              <a:ext uri="{FF2B5EF4-FFF2-40B4-BE49-F238E27FC236}">
                <a16:creationId xmlns:a16="http://schemas.microsoft.com/office/drawing/2014/main" id="{46BF75F8-8239-EF30-2C16-B1FEAB4D4BF9}"/>
              </a:ext>
            </a:extLst>
          </p:cNvPr>
          <p:cNvSpPr txBox="1"/>
          <p:nvPr/>
        </p:nvSpPr>
        <p:spPr>
          <a:xfrm>
            <a:off x="773331" y="3557641"/>
            <a:ext cx="2935043" cy="400110"/>
          </a:xfrm>
          <a:prstGeom prst="rect">
            <a:avLst/>
          </a:prstGeom>
          <a:noFill/>
        </p:spPr>
        <p:txBody>
          <a:bodyPr wrap="square" rtlCol="0" anchor="b">
            <a:spAutoFit/>
          </a:bodyPr>
          <a:lstStyle/>
          <a:p>
            <a:r>
              <a:rPr lang="en-US" sz="2000" b="1" dirty="0">
                <a:solidFill>
                  <a:schemeClr val="accent1"/>
                </a:solidFill>
                <a:latin typeface="Arial" panose="020B0604020202020204" pitchFamily="34" charset="0"/>
                <a:cs typeface="Arial" panose="020B0604020202020204" pitchFamily="34" charset="0"/>
              </a:rPr>
              <a:t>AVG RETURN 5.90%</a:t>
            </a:r>
          </a:p>
        </p:txBody>
      </p:sp>
      <p:sp>
        <p:nvSpPr>
          <p:cNvPr id="5" name="Oval 4">
            <a:extLst>
              <a:ext uri="{FF2B5EF4-FFF2-40B4-BE49-F238E27FC236}">
                <a16:creationId xmlns:a16="http://schemas.microsoft.com/office/drawing/2014/main" id="{864A8B54-6B6F-E843-B55E-C86383F5C473}"/>
              </a:ext>
            </a:extLst>
          </p:cNvPr>
          <p:cNvSpPr/>
          <p:nvPr/>
        </p:nvSpPr>
        <p:spPr>
          <a:xfrm>
            <a:off x="6516007" y="528252"/>
            <a:ext cx="1624604" cy="428352"/>
          </a:xfrm>
          <a:prstGeom prst="ellipse">
            <a:avLst/>
          </a:prstGeom>
          <a:noFill/>
          <a:ln w="38100">
            <a:solidFill>
              <a:srgbClr val="17264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962509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2" grpId="0" animBg="1"/>
      <p:bldP spid="5"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CCC4229-2203-83B3-FA0D-E81F42E4A81F}"/>
              </a:ext>
            </a:extLst>
          </p:cNvPr>
          <p:cNvSpPr/>
          <p:nvPr/>
        </p:nvSpPr>
        <p:spPr>
          <a:xfrm>
            <a:off x="-62184" y="6364572"/>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D42916EF-072C-EA5D-898B-7D63C9788C3E}"/>
              </a:ext>
            </a:extLst>
          </p:cNvPr>
          <p:cNvGraphicFramePr>
            <a:graphicFrameLocks noGrp="1"/>
          </p:cNvGraphicFramePr>
          <p:nvPr>
            <p:extLst>
              <p:ext uri="{D42A27DB-BD31-4B8C-83A1-F6EECF244321}">
                <p14:modId xmlns:p14="http://schemas.microsoft.com/office/powerpoint/2010/main" val="1207135602"/>
              </p:ext>
            </p:extLst>
          </p:nvPr>
        </p:nvGraphicFramePr>
        <p:xfrm>
          <a:off x="353654" y="123018"/>
          <a:ext cx="5499330" cy="6569693"/>
        </p:xfrm>
        <a:graphic>
          <a:graphicData uri="http://schemas.openxmlformats.org/drawingml/2006/table">
            <a:tbl>
              <a:tblPr firstRow="1" bandRow="1">
                <a:tableStyleId>{793D81CF-94F2-401A-BA57-92F5A7B2D0C5}</a:tableStyleId>
              </a:tblPr>
              <a:tblGrid>
                <a:gridCol w="676321">
                  <a:extLst>
                    <a:ext uri="{9D8B030D-6E8A-4147-A177-3AD203B41FA5}">
                      <a16:colId xmlns:a16="http://schemas.microsoft.com/office/drawing/2014/main" val="3870115412"/>
                    </a:ext>
                  </a:extLst>
                </a:gridCol>
                <a:gridCol w="1713628">
                  <a:extLst>
                    <a:ext uri="{9D8B030D-6E8A-4147-A177-3AD203B41FA5}">
                      <a16:colId xmlns:a16="http://schemas.microsoft.com/office/drawing/2014/main" val="4184258226"/>
                    </a:ext>
                  </a:extLst>
                </a:gridCol>
                <a:gridCol w="1542486">
                  <a:extLst>
                    <a:ext uri="{9D8B030D-6E8A-4147-A177-3AD203B41FA5}">
                      <a16:colId xmlns:a16="http://schemas.microsoft.com/office/drawing/2014/main" val="23139006"/>
                    </a:ext>
                  </a:extLst>
                </a:gridCol>
                <a:gridCol w="1566895">
                  <a:extLst>
                    <a:ext uri="{9D8B030D-6E8A-4147-A177-3AD203B41FA5}">
                      <a16:colId xmlns:a16="http://schemas.microsoft.com/office/drawing/2014/main" val="1931494437"/>
                    </a:ext>
                  </a:extLst>
                </a:gridCol>
              </a:tblGrid>
              <a:tr h="540293">
                <a:tc>
                  <a:txBody>
                    <a:bodyPr/>
                    <a:lstStyle/>
                    <a:p>
                      <a:pPr algn="ctr"/>
                      <a:r>
                        <a:rPr lang="en-US" sz="1200" dirty="0">
                          <a:solidFill>
                            <a:schemeClr val="bg1"/>
                          </a:solidFill>
                          <a:latin typeface="Arial" panose="020B0604020202020204" pitchFamily="34" charset="0"/>
                          <a:cs typeface="Arial" panose="020B0604020202020204" pitchFamily="34" charset="0"/>
                        </a:rPr>
                        <a:t>Year</a:t>
                      </a:r>
                    </a:p>
                  </a:txBody>
                  <a:tcPr marL="95731" marR="95731" marT="47866" marB="47866" anchor="ctr">
                    <a:solidFill>
                      <a:schemeClr val="accent1"/>
                    </a:solidFill>
                  </a:tcPr>
                </a:tc>
                <a:tc>
                  <a:txBody>
                    <a:bodyPr/>
                    <a:lstStyle/>
                    <a:p>
                      <a:pPr algn="ctr"/>
                      <a:r>
                        <a:rPr lang="en-US" sz="1200" dirty="0">
                          <a:solidFill>
                            <a:schemeClr val="bg1"/>
                          </a:solidFill>
                          <a:latin typeface="Arial" panose="020B0604020202020204" pitchFamily="34" charset="0"/>
                          <a:cs typeface="Arial" panose="020B0604020202020204" pitchFamily="34" charset="0"/>
                        </a:rPr>
                        <a:t>Beginning. Of Year </a:t>
                      </a:r>
                      <a:br>
                        <a:rPr lang="en-US" sz="1200" dirty="0">
                          <a:solidFill>
                            <a:schemeClr val="bg1"/>
                          </a:solidFill>
                          <a:latin typeface="Arial" panose="020B0604020202020204" pitchFamily="34" charset="0"/>
                          <a:cs typeface="Arial" panose="020B0604020202020204" pitchFamily="34" charset="0"/>
                        </a:rPr>
                      </a:br>
                      <a:r>
                        <a:rPr lang="en-US" sz="1200" dirty="0">
                          <a:solidFill>
                            <a:schemeClr val="bg1"/>
                          </a:solidFill>
                          <a:latin typeface="Arial" panose="020B0604020202020204" pitchFamily="34" charset="0"/>
                          <a:cs typeface="Arial" panose="020B0604020202020204" pitchFamily="34" charset="0"/>
                        </a:rPr>
                        <a:t>Acct. Value</a:t>
                      </a:r>
                    </a:p>
                  </a:txBody>
                  <a:tcPr marL="95731" marR="95731" marT="47866" marB="47866" anchor="ctr">
                    <a:solidFill>
                      <a:schemeClr val="accent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solidFill>
                            <a:schemeClr val="bg1"/>
                          </a:solidFill>
                          <a:latin typeface="Arial" panose="020B0604020202020204" pitchFamily="34" charset="0"/>
                          <a:cs typeface="Arial" panose="020B0604020202020204" pitchFamily="34" charset="0"/>
                        </a:rPr>
                        <a:t>End Of Year </a:t>
                      </a:r>
                      <a:br>
                        <a:rPr lang="en-US" sz="1200" dirty="0">
                          <a:solidFill>
                            <a:schemeClr val="bg1"/>
                          </a:solidFill>
                          <a:latin typeface="Arial" panose="020B0604020202020204" pitchFamily="34" charset="0"/>
                          <a:cs typeface="Arial" panose="020B0604020202020204" pitchFamily="34" charset="0"/>
                        </a:rPr>
                      </a:br>
                      <a:r>
                        <a:rPr lang="en-US" sz="1200" dirty="0">
                          <a:solidFill>
                            <a:schemeClr val="bg1"/>
                          </a:solidFill>
                          <a:latin typeface="Arial" panose="020B0604020202020204" pitchFamily="34" charset="0"/>
                          <a:cs typeface="Arial" panose="020B0604020202020204" pitchFamily="34" charset="0"/>
                        </a:rPr>
                        <a:t>Acct. Value</a:t>
                      </a:r>
                    </a:p>
                  </a:txBody>
                  <a:tcPr marL="95731" marR="95731" marT="47866" marB="47866" anchor="ctr">
                    <a:solidFill>
                      <a:schemeClr val="accent1"/>
                    </a:solidFill>
                  </a:tcPr>
                </a:tc>
                <a:tc>
                  <a:txBody>
                    <a:bodyPr/>
                    <a:lstStyle/>
                    <a:p>
                      <a:pPr algn="ctr"/>
                      <a:r>
                        <a:rPr lang="en-US" sz="1200" dirty="0">
                          <a:solidFill>
                            <a:schemeClr val="bg1"/>
                          </a:solidFill>
                          <a:latin typeface="Arial" panose="020B0604020202020204" pitchFamily="34" charset="0"/>
                          <a:cs typeface="Arial" panose="020B0604020202020204" pitchFamily="34" charset="0"/>
                        </a:rPr>
                        <a:t>Earnings Rate</a:t>
                      </a:r>
                    </a:p>
                  </a:txBody>
                  <a:tcPr marL="95731" marR="95731" marT="47866" marB="47866" anchor="ctr">
                    <a:solidFill>
                      <a:schemeClr val="accent1"/>
                    </a:solidFill>
                  </a:tcPr>
                </a:tc>
                <a:extLst>
                  <a:ext uri="{0D108BD9-81ED-4DB2-BD59-A6C34878D82A}">
                    <a16:rowId xmlns:a16="http://schemas.microsoft.com/office/drawing/2014/main" val="3869928478"/>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2000</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$1,000,000.00</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$848,600.00</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-10.14%</a:t>
                      </a:r>
                    </a:p>
                  </a:txBody>
                  <a:tcPr marL="9525" marR="9525" marT="9525" marB="0" anchor="b"/>
                </a:tc>
                <a:extLst>
                  <a:ext uri="{0D108BD9-81ED-4DB2-BD59-A6C34878D82A}">
                    <a16:rowId xmlns:a16="http://schemas.microsoft.com/office/drawing/2014/main" val="2309614541"/>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2001</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$848,600.00</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$687,942.56</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-13.04%</a:t>
                      </a:r>
                    </a:p>
                  </a:txBody>
                  <a:tcPr marL="9525" marR="9525" marT="9525" marB="0" anchor="b"/>
                </a:tc>
                <a:extLst>
                  <a:ext uri="{0D108BD9-81ED-4DB2-BD59-A6C34878D82A}">
                    <a16:rowId xmlns:a16="http://schemas.microsoft.com/office/drawing/2014/main" val="3222245592"/>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2002</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$687,942.56</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$477,170.38</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-23.37%</a:t>
                      </a:r>
                    </a:p>
                  </a:txBody>
                  <a:tcPr marL="9525" marR="9525" marT="9525" marB="0" anchor="b"/>
                </a:tc>
                <a:extLst>
                  <a:ext uri="{0D108BD9-81ED-4DB2-BD59-A6C34878D82A}">
                    <a16:rowId xmlns:a16="http://schemas.microsoft.com/office/drawing/2014/main" val="283379143"/>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2003</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$477,170.38</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$553,047.93</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26.38%</a:t>
                      </a:r>
                    </a:p>
                  </a:txBody>
                  <a:tcPr marL="9525" marR="9525" marT="9525" marB="0" anchor="b"/>
                </a:tc>
                <a:extLst>
                  <a:ext uri="{0D108BD9-81ED-4DB2-BD59-A6C34878D82A}">
                    <a16:rowId xmlns:a16="http://schemas.microsoft.com/office/drawing/2014/main" val="406695906"/>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2004</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$553,047.93</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$552,766.94</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8.99%</a:t>
                      </a:r>
                    </a:p>
                  </a:txBody>
                  <a:tcPr marL="9525" marR="9525" marT="9525" marB="0" anchor="b"/>
                </a:tc>
                <a:extLst>
                  <a:ext uri="{0D108BD9-81ED-4DB2-BD59-A6C34878D82A}">
                    <a16:rowId xmlns:a16="http://schemas.microsoft.com/office/drawing/2014/main" val="2979900145"/>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2005</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$552,766.94</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$519,349.95</a:t>
                      </a:r>
                    </a:p>
                  </a:txBody>
                  <a:tcPr marL="9525" marR="9525" marT="9525" marB="0" anchor="b"/>
                </a:tc>
                <a:tc>
                  <a:txBody>
                    <a:bodyPr/>
                    <a:lstStyle/>
                    <a:p>
                      <a:pPr algn="ctr" fontAlgn="b"/>
                      <a:r>
                        <a:rPr lang="en-US" sz="1400" b="0" i="0" u="none" strike="noStrike">
                          <a:solidFill>
                            <a:srgbClr val="000000"/>
                          </a:solidFill>
                          <a:effectLst/>
                          <a:latin typeface="Aptos Narrow" panose="020B0004020202020204" pitchFamily="34" charset="0"/>
                        </a:rPr>
                        <a:t>3.00%</a:t>
                      </a:r>
                    </a:p>
                  </a:txBody>
                  <a:tcPr marL="9525" marR="9525" marT="9525" marB="0" anchor="b"/>
                </a:tc>
                <a:extLst>
                  <a:ext uri="{0D108BD9-81ED-4DB2-BD59-A6C34878D82A}">
                    <a16:rowId xmlns:a16="http://schemas.microsoft.com/office/drawing/2014/main" val="900694725"/>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2006</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$519,349.95</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$540,085.41</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13.62%</a:t>
                      </a:r>
                    </a:p>
                  </a:txBody>
                  <a:tcPr marL="9525" marR="9525" marT="9525" marB="0" anchor="b"/>
                </a:tc>
                <a:extLst>
                  <a:ext uri="{0D108BD9-81ED-4DB2-BD59-A6C34878D82A}">
                    <a16:rowId xmlns:a16="http://schemas.microsoft.com/office/drawing/2014/main" val="2341080841"/>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2007</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$540,085.41</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$509,150.43</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3.53%</a:t>
                      </a:r>
                    </a:p>
                  </a:txBody>
                  <a:tcPr marL="9525" marR="9525" marT="9525" marB="0" anchor="b"/>
                </a:tc>
                <a:extLst>
                  <a:ext uri="{0D108BD9-81ED-4DB2-BD59-A6C34878D82A}">
                    <a16:rowId xmlns:a16="http://schemas.microsoft.com/office/drawing/2014/main" val="4168285169"/>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2008</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$509,150.43</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$263,178.43</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-38.49%</a:t>
                      </a:r>
                    </a:p>
                  </a:txBody>
                  <a:tcPr marL="9525" marR="9525" marT="9525" marB="0" anchor="b"/>
                </a:tc>
                <a:extLst>
                  <a:ext uri="{0D108BD9-81ED-4DB2-BD59-A6C34878D82A}">
                    <a16:rowId xmlns:a16="http://schemas.microsoft.com/office/drawing/2014/main" val="372509582"/>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2009</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$263,178.43</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$274,893.77</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23.45%</a:t>
                      </a:r>
                    </a:p>
                  </a:txBody>
                  <a:tcPr marL="9525" marR="9525" marT="9525" marB="0" anchor="b"/>
                </a:tc>
                <a:extLst>
                  <a:ext uri="{0D108BD9-81ED-4DB2-BD59-A6C34878D82A}">
                    <a16:rowId xmlns:a16="http://schemas.microsoft.com/office/drawing/2014/main" val="2638142799"/>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2010</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$274,893.77</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$260,025.19</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12.78%</a:t>
                      </a:r>
                    </a:p>
                  </a:txBody>
                  <a:tcPr marL="9525" marR="9525" marT="9525" marB="0" anchor="b"/>
                </a:tc>
                <a:extLst>
                  <a:ext uri="{0D108BD9-81ED-4DB2-BD59-A6C34878D82A}">
                    <a16:rowId xmlns:a16="http://schemas.microsoft.com/office/drawing/2014/main" val="2122483090"/>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2011</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$260,025.19</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$210,025.19</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0.00%</a:t>
                      </a:r>
                    </a:p>
                  </a:txBody>
                  <a:tcPr marL="9525" marR="9525" marT="9525" marB="0" anchor="b"/>
                </a:tc>
                <a:extLst>
                  <a:ext uri="{0D108BD9-81ED-4DB2-BD59-A6C34878D82A}">
                    <a16:rowId xmlns:a16="http://schemas.microsoft.com/office/drawing/2014/main" val="3644263523"/>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2012</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$210,025.19</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$188,189.57</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13.41%</a:t>
                      </a:r>
                    </a:p>
                  </a:txBody>
                  <a:tcPr marL="9525" marR="9525" marT="9525" marB="0" anchor="b"/>
                </a:tc>
                <a:extLst>
                  <a:ext uri="{0D108BD9-81ED-4DB2-BD59-A6C34878D82A}">
                    <a16:rowId xmlns:a16="http://schemas.microsoft.com/office/drawing/2014/main" val="1797827047"/>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2013</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$188,189.57</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$193,893.68</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29.60%</a:t>
                      </a:r>
                    </a:p>
                  </a:txBody>
                  <a:tcPr marL="9525" marR="9525" marT="9525" marB="0" anchor="b"/>
                </a:tc>
                <a:extLst>
                  <a:ext uri="{0D108BD9-81ED-4DB2-BD59-A6C34878D82A}">
                    <a16:rowId xmlns:a16="http://schemas.microsoft.com/office/drawing/2014/main" val="1109870773"/>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2014</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$193,893.68</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$165,978.17</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11.39%</a:t>
                      </a:r>
                    </a:p>
                  </a:txBody>
                  <a:tcPr marL="9525" marR="9525" marT="9525" marB="0" anchor="b"/>
                </a:tc>
                <a:extLst>
                  <a:ext uri="{0D108BD9-81ED-4DB2-BD59-A6C34878D82A}">
                    <a16:rowId xmlns:a16="http://schemas.microsoft.com/office/drawing/2014/main" val="2716147678"/>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2015</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$165,978.17</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$114,766.53</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-0.73%</a:t>
                      </a:r>
                    </a:p>
                  </a:txBody>
                  <a:tcPr marL="9525" marR="9525" marT="9525" marB="0" anchor="b"/>
                </a:tc>
                <a:extLst>
                  <a:ext uri="{0D108BD9-81ED-4DB2-BD59-A6C34878D82A}">
                    <a16:rowId xmlns:a16="http://schemas.microsoft.com/office/drawing/2014/main" val="1475166576"/>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2016</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$114,766.53</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$75,715.26</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9.54%</a:t>
                      </a:r>
                    </a:p>
                  </a:txBody>
                  <a:tcPr marL="9525" marR="9525" marT="9525" marB="0" anchor="b"/>
                </a:tc>
                <a:extLst>
                  <a:ext uri="{0D108BD9-81ED-4DB2-BD59-A6C34878D82A}">
                    <a16:rowId xmlns:a16="http://schemas.microsoft.com/office/drawing/2014/main" val="2642426805"/>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2017</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$75,715.26</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$40,419.16</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19.42%</a:t>
                      </a:r>
                    </a:p>
                  </a:txBody>
                  <a:tcPr marL="9525" marR="9525" marT="9525" marB="0" anchor="b"/>
                </a:tc>
                <a:extLst>
                  <a:ext uri="{0D108BD9-81ED-4DB2-BD59-A6C34878D82A}">
                    <a16:rowId xmlns:a16="http://schemas.microsoft.com/office/drawing/2014/main" val="3693214122"/>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2018</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$40,419.16</a:t>
                      </a:r>
                    </a:p>
                  </a:txBody>
                  <a:tcPr marL="9525" marR="9525" marT="9525" marB="0" anchor="b"/>
                </a:tc>
                <a:tc>
                  <a:txBody>
                    <a:bodyPr/>
                    <a:lstStyle/>
                    <a:p>
                      <a:pPr algn="r" fontAlgn="b"/>
                      <a:r>
                        <a:rPr lang="en-US" sz="1400" b="0" i="0" u="none" strike="noStrike" dirty="0">
                          <a:solidFill>
                            <a:srgbClr val="FF0000"/>
                          </a:solidFill>
                          <a:effectLst/>
                          <a:latin typeface="Aptos Narrow" panose="020B0004020202020204" pitchFamily="34" charset="0"/>
                        </a:rPr>
                        <a:t>-$12,102.99</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-6.24%</a:t>
                      </a:r>
                    </a:p>
                  </a:txBody>
                  <a:tcPr marL="9525" marR="9525" marT="9525" marB="0" anchor="b"/>
                </a:tc>
                <a:extLst>
                  <a:ext uri="{0D108BD9-81ED-4DB2-BD59-A6C34878D82A}">
                    <a16:rowId xmlns:a16="http://schemas.microsoft.com/office/drawing/2014/main" val="3638181915"/>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2019</a:t>
                      </a:r>
                    </a:p>
                  </a:txBody>
                  <a:tcPr marL="9525" marR="9525" marT="9525" marB="0" anchor="b">
                    <a:solidFill>
                      <a:schemeClr val="accent1"/>
                    </a:solidFill>
                  </a:tcPr>
                </a:tc>
                <a:tc>
                  <a:txBody>
                    <a:bodyPr/>
                    <a:lstStyle/>
                    <a:p>
                      <a:pPr algn="r" fontAlgn="b"/>
                      <a:r>
                        <a:rPr lang="en-US" sz="1400" b="0" i="0" u="none" strike="noStrike" dirty="0">
                          <a:solidFill>
                            <a:srgbClr val="FF0000"/>
                          </a:solidFill>
                          <a:effectLst/>
                          <a:latin typeface="Aptos Narrow" panose="020B0004020202020204" pitchFamily="34" charset="0"/>
                        </a:rPr>
                        <a:t>-$12,102.99</a:t>
                      </a:r>
                    </a:p>
                  </a:txBody>
                  <a:tcPr marL="9525" marR="9525" marT="9525" marB="0" anchor="b"/>
                </a:tc>
                <a:tc>
                  <a:txBody>
                    <a:bodyPr/>
                    <a:lstStyle/>
                    <a:p>
                      <a:pPr algn="r" fontAlgn="b"/>
                      <a:r>
                        <a:rPr lang="en-US" sz="1400" b="0" i="0" u="none" strike="noStrike" dirty="0">
                          <a:solidFill>
                            <a:srgbClr val="FF0000"/>
                          </a:solidFill>
                          <a:effectLst/>
                          <a:latin typeface="Aptos Narrow" panose="020B0004020202020204" pitchFamily="34" charset="0"/>
                        </a:rPr>
                        <a:t>-$65,598.34</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28.88%</a:t>
                      </a:r>
                    </a:p>
                  </a:txBody>
                  <a:tcPr marL="9525" marR="9525" marT="9525" marB="0" anchor="b"/>
                </a:tc>
                <a:extLst>
                  <a:ext uri="{0D108BD9-81ED-4DB2-BD59-A6C34878D82A}">
                    <a16:rowId xmlns:a16="http://schemas.microsoft.com/office/drawing/2014/main" val="982512193"/>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2020</a:t>
                      </a:r>
                    </a:p>
                  </a:txBody>
                  <a:tcPr marL="9525" marR="9525" marT="9525" marB="0" anchor="b">
                    <a:solidFill>
                      <a:schemeClr val="accent1"/>
                    </a:solidFill>
                  </a:tcPr>
                </a:tc>
                <a:tc>
                  <a:txBody>
                    <a:bodyPr/>
                    <a:lstStyle/>
                    <a:p>
                      <a:pPr algn="r" fontAlgn="b"/>
                      <a:r>
                        <a:rPr lang="en-US" sz="1400" b="0" i="0" u="none" strike="noStrike" dirty="0">
                          <a:solidFill>
                            <a:srgbClr val="FF0000"/>
                          </a:solidFill>
                          <a:effectLst/>
                          <a:latin typeface="Aptos Narrow" panose="020B0004020202020204" pitchFamily="34" charset="0"/>
                        </a:rPr>
                        <a:t>-$65,598.34</a:t>
                      </a:r>
                    </a:p>
                  </a:txBody>
                  <a:tcPr marL="9525" marR="9525" marT="9525" marB="0" anchor="b"/>
                </a:tc>
                <a:tc>
                  <a:txBody>
                    <a:bodyPr/>
                    <a:lstStyle/>
                    <a:p>
                      <a:pPr algn="r" fontAlgn="b"/>
                      <a:r>
                        <a:rPr lang="en-US" sz="1400" b="0" i="0" u="none" strike="noStrike" dirty="0">
                          <a:solidFill>
                            <a:srgbClr val="FF0000"/>
                          </a:solidFill>
                          <a:effectLst/>
                          <a:latin typeface="Aptos Narrow" panose="020B0004020202020204" pitchFamily="34" charset="0"/>
                        </a:rPr>
                        <a:t>-$126,264.63</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16.26%</a:t>
                      </a:r>
                    </a:p>
                  </a:txBody>
                  <a:tcPr marL="9525" marR="9525" marT="9525" marB="0" anchor="b"/>
                </a:tc>
                <a:extLst>
                  <a:ext uri="{0D108BD9-81ED-4DB2-BD59-A6C34878D82A}">
                    <a16:rowId xmlns:a16="http://schemas.microsoft.com/office/drawing/2014/main" val="2788981146"/>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2021</a:t>
                      </a:r>
                    </a:p>
                  </a:txBody>
                  <a:tcPr marL="9525" marR="9525" marT="9525" marB="0" anchor="b">
                    <a:solidFill>
                      <a:schemeClr val="accent1"/>
                    </a:solidFill>
                  </a:tcPr>
                </a:tc>
                <a:tc>
                  <a:txBody>
                    <a:bodyPr/>
                    <a:lstStyle/>
                    <a:p>
                      <a:pPr algn="r" fontAlgn="b"/>
                      <a:r>
                        <a:rPr lang="en-US" sz="1400" b="0" i="0" u="none" strike="noStrike" dirty="0">
                          <a:solidFill>
                            <a:srgbClr val="FF0000"/>
                          </a:solidFill>
                          <a:effectLst/>
                          <a:latin typeface="Aptos Narrow" panose="020B0004020202020204" pitchFamily="34" charset="0"/>
                        </a:rPr>
                        <a:t>-$126,264.63</a:t>
                      </a:r>
                    </a:p>
                  </a:txBody>
                  <a:tcPr marL="9525" marR="9525" marT="9525" marB="0" anchor="b"/>
                </a:tc>
                <a:tc>
                  <a:txBody>
                    <a:bodyPr/>
                    <a:lstStyle/>
                    <a:p>
                      <a:pPr algn="r" fontAlgn="b"/>
                      <a:r>
                        <a:rPr lang="en-US" sz="1400" b="0" i="0" u="none" strike="noStrike" dirty="0">
                          <a:solidFill>
                            <a:srgbClr val="FF0000"/>
                          </a:solidFill>
                          <a:effectLst/>
                          <a:latin typeface="Aptos Narrow" panose="020B0004020202020204" pitchFamily="34" charset="0"/>
                        </a:rPr>
                        <a:t>-$210,217.18</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26.89%</a:t>
                      </a:r>
                    </a:p>
                  </a:txBody>
                  <a:tcPr marL="9525" marR="9525" marT="9525" marB="0" anchor="b"/>
                </a:tc>
                <a:extLst>
                  <a:ext uri="{0D108BD9-81ED-4DB2-BD59-A6C34878D82A}">
                    <a16:rowId xmlns:a16="http://schemas.microsoft.com/office/drawing/2014/main" val="2849474603"/>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2022</a:t>
                      </a:r>
                    </a:p>
                  </a:txBody>
                  <a:tcPr marL="9525" marR="9525" marT="9525" marB="0" anchor="b">
                    <a:solidFill>
                      <a:schemeClr val="accent1"/>
                    </a:solidFill>
                  </a:tcPr>
                </a:tc>
                <a:tc>
                  <a:txBody>
                    <a:bodyPr/>
                    <a:lstStyle/>
                    <a:p>
                      <a:pPr algn="r" fontAlgn="b"/>
                      <a:r>
                        <a:rPr lang="en-US" sz="1400" b="0" i="0" u="none" strike="noStrike" dirty="0">
                          <a:solidFill>
                            <a:srgbClr val="FF0000"/>
                          </a:solidFill>
                          <a:effectLst/>
                          <a:latin typeface="Aptos Narrow" panose="020B0004020202020204" pitchFamily="34" charset="0"/>
                        </a:rPr>
                        <a:t>-$210,217.18</a:t>
                      </a:r>
                    </a:p>
                  </a:txBody>
                  <a:tcPr marL="9525" marR="9525" marT="9525" marB="0" anchor="b"/>
                </a:tc>
                <a:tc>
                  <a:txBody>
                    <a:bodyPr/>
                    <a:lstStyle/>
                    <a:p>
                      <a:pPr algn="r" fontAlgn="b"/>
                      <a:r>
                        <a:rPr lang="en-US" sz="1400" b="0" i="0" u="none" strike="noStrike" dirty="0">
                          <a:solidFill>
                            <a:srgbClr val="FF0000"/>
                          </a:solidFill>
                          <a:effectLst/>
                          <a:latin typeface="Aptos Narrow" panose="020B0004020202020204" pitchFamily="34" charset="0"/>
                        </a:rPr>
                        <a:t>-$219,350.96</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-19.44%</a:t>
                      </a:r>
                    </a:p>
                  </a:txBody>
                  <a:tcPr marL="9525" marR="9525" marT="9525" marB="0" anchor="b"/>
                </a:tc>
                <a:extLst>
                  <a:ext uri="{0D108BD9-81ED-4DB2-BD59-A6C34878D82A}">
                    <a16:rowId xmlns:a16="http://schemas.microsoft.com/office/drawing/2014/main" val="1084634341"/>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2023</a:t>
                      </a:r>
                    </a:p>
                  </a:txBody>
                  <a:tcPr marL="9525" marR="9525" marT="9525" marB="0" anchor="b">
                    <a:solidFill>
                      <a:schemeClr val="accent1"/>
                    </a:solidFill>
                  </a:tcPr>
                </a:tc>
                <a:tc>
                  <a:txBody>
                    <a:bodyPr/>
                    <a:lstStyle/>
                    <a:p>
                      <a:pPr algn="r" fontAlgn="b"/>
                      <a:r>
                        <a:rPr lang="en-US" sz="1400" b="0" i="0" u="none" strike="noStrike" dirty="0">
                          <a:solidFill>
                            <a:srgbClr val="FF0000"/>
                          </a:solidFill>
                          <a:effectLst/>
                          <a:latin typeface="Aptos Narrow" panose="020B0004020202020204" pitchFamily="34" charset="0"/>
                        </a:rPr>
                        <a:t>-$219,350.96</a:t>
                      </a:r>
                    </a:p>
                  </a:txBody>
                  <a:tcPr marL="9525" marR="9525" marT="9525" marB="0" anchor="b"/>
                </a:tc>
                <a:tc>
                  <a:txBody>
                    <a:bodyPr/>
                    <a:lstStyle/>
                    <a:p>
                      <a:pPr algn="r" fontAlgn="b"/>
                      <a:r>
                        <a:rPr lang="en-US" sz="1400" b="0" i="0" u="none" strike="noStrike" dirty="0">
                          <a:solidFill>
                            <a:srgbClr val="FF0000"/>
                          </a:solidFill>
                          <a:effectLst/>
                          <a:latin typeface="Aptos Narrow" panose="020B0004020202020204" pitchFamily="34" charset="0"/>
                        </a:rPr>
                        <a:t>-$322,499.70</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24.23%</a:t>
                      </a:r>
                    </a:p>
                  </a:txBody>
                  <a:tcPr marL="9525" marR="9525" marT="9525" marB="0" anchor="b"/>
                </a:tc>
                <a:extLst>
                  <a:ext uri="{0D108BD9-81ED-4DB2-BD59-A6C34878D82A}">
                    <a16:rowId xmlns:a16="http://schemas.microsoft.com/office/drawing/2014/main" val="3434919991"/>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2024</a:t>
                      </a:r>
                    </a:p>
                  </a:txBody>
                  <a:tcPr marL="9525" marR="9525" marT="9525" marB="0" anchor="b">
                    <a:solidFill>
                      <a:schemeClr val="accent1"/>
                    </a:solidFill>
                  </a:tcPr>
                </a:tc>
                <a:tc>
                  <a:txBody>
                    <a:bodyPr/>
                    <a:lstStyle/>
                    <a:p>
                      <a:pPr algn="r" fontAlgn="b"/>
                      <a:r>
                        <a:rPr lang="en-US" sz="1400" b="0" i="0" u="none" strike="noStrike" dirty="0">
                          <a:solidFill>
                            <a:srgbClr val="FF0000"/>
                          </a:solidFill>
                          <a:effectLst/>
                          <a:latin typeface="Aptos Narrow" panose="020B0004020202020204" pitchFamily="34" charset="0"/>
                        </a:rPr>
                        <a:t>-$322,499.70</a:t>
                      </a:r>
                    </a:p>
                  </a:txBody>
                  <a:tcPr marL="9525" marR="9525" marT="9525" marB="0" anchor="b"/>
                </a:tc>
                <a:tc>
                  <a:txBody>
                    <a:bodyPr/>
                    <a:lstStyle/>
                    <a:p>
                      <a:pPr algn="r" fontAlgn="b"/>
                      <a:r>
                        <a:rPr lang="en-US" sz="1400" b="0" i="0" u="none" strike="noStrike" dirty="0">
                          <a:solidFill>
                            <a:srgbClr val="FF0000"/>
                          </a:solidFill>
                          <a:effectLst/>
                          <a:latin typeface="Aptos Narrow" panose="020B0004020202020204" pitchFamily="34" charset="0"/>
                        </a:rPr>
                        <a:t>-$447,674.38</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23.31%</a:t>
                      </a:r>
                    </a:p>
                  </a:txBody>
                  <a:tcPr marL="9525" marR="9525" marT="9525" marB="0" anchor="b"/>
                </a:tc>
                <a:extLst>
                  <a:ext uri="{0D108BD9-81ED-4DB2-BD59-A6C34878D82A}">
                    <a16:rowId xmlns:a16="http://schemas.microsoft.com/office/drawing/2014/main" val="912335296"/>
                  </a:ext>
                </a:extLst>
              </a:tr>
            </a:tbl>
          </a:graphicData>
        </a:graphic>
      </p:graphicFrame>
      <p:graphicFrame>
        <p:nvGraphicFramePr>
          <p:cNvPr id="3" name="Table 2">
            <a:extLst>
              <a:ext uri="{FF2B5EF4-FFF2-40B4-BE49-F238E27FC236}">
                <a16:creationId xmlns:a16="http://schemas.microsoft.com/office/drawing/2014/main" id="{868F60D1-EEDF-7CE8-E9B8-46C36F33F55B}"/>
              </a:ext>
            </a:extLst>
          </p:cNvPr>
          <p:cNvGraphicFramePr>
            <a:graphicFrameLocks noGrp="1"/>
          </p:cNvGraphicFramePr>
          <p:nvPr>
            <p:extLst>
              <p:ext uri="{D42A27DB-BD31-4B8C-83A1-F6EECF244321}">
                <p14:modId xmlns:p14="http://schemas.microsoft.com/office/powerpoint/2010/main" val="1854678867"/>
              </p:ext>
            </p:extLst>
          </p:nvPr>
        </p:nvGraphicFramePr>
        <p:xfrm>
          <a:off x="6363157" y="135924"/>
          <a:ext cx="5499330" cy="6569693"/>
        </p:xfrm>
        <a:graphic>
          <a:graphicData uri="http://schemas.openxmlformats.org/drawingml/2006/table">
            <a:tbl>
              <a:tblPr firstRow="1" bandRow="1">
                <a:tableStyleId>{793D81CF-94F2-401A-BA57-92F5A7B2D0C5}</a:tableStyleId>
              </a:tblPr>
              <a:tblGrid>
                <a:gridCol w="676321">
                  <a:extLst>
                    <a:ext uri="{9D8B030D-6E8A-4147-A177-3AD203B41FA5}">
                      <a16:colId xmlns:a16="http://schemas.microsoft.com/office/drawing/2014/main" val="3870115412"/>
                    </a:ext>
                  </a:extLst>
                </a:gridCol>
                <a:gridCol w="1713628">
                  <a:extLst>
                    <a:ext uri="{9D8B030D-6E8A-4147-A177-3AD203B41FA5}">
                      <a16:colId xmlns:a16="http://schemas.microsoft.com/office/drawing/2014/main" val="4184258226"/>
                    </a:ext>
                  </a:extLst>
                </a:gridCol>
                <a:gridCol w="1542486">
                  <a:extLst>
                    <a:ext uri="{9D8B030D-6E8A-4147-A177-3AD203B41FA5}">
                      <a16:colId xmlns:a16="http://schemas.microsoft.com/office/drawing/2014/main" val="23139006"/>
                    </a:ext>
                  </a:extLst>
                </a:gridCol>
                <a:gridCol w="1566895">
                  <a:extLst>
                    <a:ext uri="{9D8B030D-6E8A-4147-A177-3AD203B41FA5}">
                      <a16:colId xmlns:a16="http://schemas.microsoft.com/office/drawing/2014/main" val="1931494437"/>
                    </a:ext>
                  </a:extLst>
                </a:gridCol>
              </a:tblGrid>
              <a:tr h="540293">
                <a:tc>
                  <a:txBody>
                    <a:bodyPr/>
                    <a:lstStyle/>
                    <a:p>
                      <a:pPr algn="ctr"/>
                      <a:r>
                        <a:rPr lang="en-US" sz="1200" dirty="0">
                          <a:solidFill>
                            <a:schemeClr val="bg1"/>
                          </a:solidFill>
                          <a:latin typeface="Arial" panose="020B0604020202020204" pitchFamily="34" charset="0"/>
                          <a:cs typeface="Arial" panose="020B0604020202020204" pitchFamily="34" charset="0"/>
                        </a:rPr>
                        <a:t>Year</a:t>
                      </a:r>
                    </a:p>
                  </a:txBody>
                  <a:tcPr marL="95731" marR="95731" marT="47866" marB="47866" anchor="ctr">
                    <a:solidFill>
                      <a:schemeClr val="accent1"/>
                    </a:solidFill>
                  </a:tcPr>
                </a:tc>
                <a:tc>
                  <a:txBody>
                    <a:bodyPr/>
                    <a:lstStyle/>
                    <a:p>
                      <a:pPr algn="ctr"/>
                      <a:r>
                        <a:rPr lang="en-US" sz="1200" dirty="0">
                          <a:solidFill>
                            <a:schemeClr val="bg1"/>
                          </a:solidFill>
                          <a:latin typeface="Arial" panose="020B0604020202020204" pitchFamily="34" charset="0"/>
                          <a:cs typeface="Arial" panose="020B0604020202020204" pitchFamily="34" charset="0"/>
                        </a:rPr>
                        <a:t>Beginning Of Year </a:t>
                      </a:r>
                      <a:br>
                        <a:rPr lang="en-US" sz="1200" dirty="0">
                          <a:solidFill>
                            <a:schemeClr val="bg1"/>
                          </a:solidFill>
                          <a:latin typeface="Arial" panose="020B0604020202020204" pitchFamily="34" charset="0"/>
                          <a:cs typeface="Arial" panose="020B0604020202020204" pitchFamily="34" charset="0"/>
                        </a:rPr>
                      </a:br>
                      <a:r>
                        <a:rPr lang="en-US" sz="1200" dirty="0">
                          <a:solidFill>
                            <a:schemeClr val="bg1"/>
                          </a:solidFill>
                          <a:latin typeface="Arial" panose="020B0604020202020204" pitchFamily="34" charset="0"/>
                          <a:cs typeface="Arial" panose="020B0604020202020204" pitchFamily="34" charset="0"/>
                        </a:rPr>
                        <a:t>Acct. Value</a:t>
                      </a:r>
                    </a:p>
                  </a:txBody>
                  <a:tcPr marL="95731" marR="95731" marT="47866" marB="47866" anchor="ctr">
                    <a:solidFill>
                      <a:schemeClr val="accent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solidFill>
                            <a:schemeClr val="bg1"/>
                          </a:solidFill>
                          <a:latin typeface="Arial" panose="020B0604020202020204" pitchFamily="34" charset="0"/>
                          <a:cs typeface="Arial" panose="020B0604020202020204" pitchFamily="34" charset="0"/>
                        </a:rPr>
                        <a:t>End Of Year </a:t>
                      </a:r>
                      <a:br>
                        <a:rPr lang="en-US" sz="1200" dirty="0">
                          <a:solidFill>
                            <a:schemeClr val="bg1"/>
                          </a:solidFill>
                          <a:latin typeface="Arial" panose="020B0604020202020204" pitchFamily="34" charset="0"/>
                          <a:cs typeface="Arial" panose="020B0604020202020204" pitchFamily="34" charset="0"/>
                        </a:rPr>
                      </a:br>
                      <a:r>
                        <a:rPr lang="en-US" sz="1200" dirty="0">
                          <a:solidFill>
                            <a:schemeClr val="bg1"/>
                          </a:solidFill>
                          <a:latin typeface="Arial" panose="020B0604020202020204" pitchFamily="34" charset="0"/>
                          <a:cs typeface="Arial" panose="020B0604020202020204" pitchFamily="34" charset="0"/>
                        </a:rPr>
                        <a:t>Acct. Value</a:t>
                      </a:r>
                    </a:p>
                  </a:txBody>
                  <a:tcPr marL="95731" marR="95731" marT="47866" marB="47866" anchor="ctr">
                    <a:solidFill>
                      <a:schemeClr val="accent1"/>
                    </a:solidFill>
                  </a:tcPr>
                </a:tc>
                <a:tc>
                  <a:txBody>
                    <a:bodyPr/>
                    <a:lstStyle/>
                    <a:p>
                      <a:pPr algn="ctr"/>
                      <a:r>
                        <a:rPr lang="en-US" sz="1200" dirty="0">
                          <a:solidFill>
                            <a:schemeClr val="bg1"/>
                          </a:solidFill>
                          <a:latin typeface="Arial" panose="020B0604020202020204" pitchFamily="34" charset="0"/>
                          <a:cs typeface="Arial" panose="020B0604020202020204" pitchFamily="34" charset="0"/>
                        </a:rPr>
                        <a:t>Earnings Rate</a:t>
                      </a:r>
                    </a:p>
                  </a:txBody>
                  <a:tcPr marL="95731" marR="95731" marT="47866" marB="47866" anchor="ctr">
                    <a:solidFill>
                      <a:schemeClr val="accent1"/>
                    </a:solidFill>
                  </a:tcPr>
                </a:tc>
                <a:extLst>
                  <a:ext uri="{0D108BD9-81ED-4DB2-BD59-A6C34878D82A}">
                    <a16:rowId xmlns:a16="http://schemas.microsoft.com/office/drawing/2014/main" val="3869928478"/>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2024</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$1,000,000.00</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$1,183,100.00</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23.31%</a:t>
                      </a:r>
                    </a:p>
                  </a:txBody>
                  <a:tcPr marL="9525" marR="9525" marT="9525" marB="0" anchor="b"/>
                </a:tc>
                <a:extLst>
                  <a:ext uri="{0D108BD9-81ED-4DB2-BD59-A6C34878D82A}">
                    <a16:rowId xmlns:a16="http://schemas.microsoft.com/office/drawing/2014/main" val="2309614541"/>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2023</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$1,183,100.00</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$1,419,765.13</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24.23%</a:t>
                      </a:r>
                    </a:p>
                  </a:txBody>
                  <a:tcPr marL="9525" marR="9525" marT="9525" marB="0" anchor="b"/>
                </a:tc>
                <a:extLst>
                  <a:ext uri="{0D108BD9-81ED-4DB2-BD59-A6C34878D82A}">
                    <a16:rowId xmlns:a16="http://schemas.microsoft.com/office/drawing/2014/main" val="3222245592"/>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2022</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$1,419,765.13</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$1,093,762.79</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-19.44%</a:t>
                      </a:r>
                    </a:p>
                  </a:txBody>
                  <a:tcPr marL="9525" marR="9525" marT="9525" marB="0" anchor="b"/>
                </a:tc>
                <a:extLst>
                  <a:ext uri="{0D108BD9-81ED-4DB2-BD59-A6C34878D82A}">
                    <a16:rowId xmlns:a16="http://schemas.microsoft.com/office/drawing/2014/main" val="283379143"/>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2021</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$1,093,762.79</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$1,337,875.60</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26.89%</a:t>
                      </a:r>
                    </a:p>
                  </a:txBody>
                  <a:tcPr marL="9525" marR="9525" marT="9525" marB="0" anchor="b"/>
                </a:tc>
                <a:extLst>
                  <a:ext uri="{0D108BD9-81ED-4DB2-BD59-A6C34878D82A}">
                    <a16:rowId xmlns:a16="http://schemas.microsoft.com/office/drawing/2014/main" val="406695906"/>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2020</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$1,337,875.60</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$1,505,414.18</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16.26%</a:t>
                      </a:r>
                    </a:p>
                  </a:txBody>
                  <a:tcPr marL="9525" marR="9525" marT="9525" marB="0" anchor="b"/>
                </a:tc>
                <a:extLst>
                  <a:ext uri="{0D108BD9-81ED-4DB2-BD59-A6C34878D82A}">
                    <a16:rowId xmlns:a16="http://schemas.microsoft.com/office/drawing/2014/main" val="2979900145"/>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2019</a:t>
                      </a:r>
                    </a:p>
                  </a:txBody>
                  <a:tcPr marL="9525" marR="9525" marT="9525" marB="0" anchor="b">
                    <a:solidFill>
                      <a:schemeClr val="accent1"/>
                    </a:solidFill>
                  </a:tcPr>
                </a:tc>
                <a:tc>
                  <a:txBody>
                    <a:bodyPr/>
                    <a:lstStyle/>
                    <a:p>
                      <a:pPr algn="r" fontAlgn="b"/>
                      <a:r>
                        <a:rPr lang="en-US" sz="1400" b="0" i="0" u="none" strike="noStrike">
                          <a:solidFill>
                            <a:srgbClr val="000000"/>
                          </a:solidFill>
                          <a:effectLst/>
                          <a:latin typeface="Aptos Narrow" panose="020B0004020202020204" pitchFamily="34" charset="0"/>
                        </a:rPr>
                        <a:t>$1,505,414.18</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$1,890,177.79</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28.88%</a:t>
                      </a:r>
                    </a:p>
                  </a:txBody>
                  <a:tcPr marL="9525" marR="9525" marT="9525" marB="0" anchor="b"/>
                </a:tc>
                <a:extLst>
                  <a:ext uri="{0D108BD9-81ED-4DB2-BD59-A6C34878D82A}">
                    <a16:rowId xmlns:a16="http://schemas.microsoft.com/office/drawing/2014/main" val="900694725"/>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2018</a:t>
                      </a:r>
                    </a:p>
                  </a:txBody>
                  <a:tcPr marL="9525" marR="9525" marT="9525" marB="0" anchor="b">
                    <a:solidFill>
                      <a:schemeClr val="accent1"/>
                    </a:solidFill>
                  </a:tcPr>
                </a:tc>
                <a:tc>
                  <a:txBody>
                    <a:bodyPr/>
                    <a:lstStyle/>
                    <a:p>
                      <a:pPr algn="r" fontAlgn="b"/>
                      <a:r>
                        <a:rPr lang="en-US" sz="1400" b="0" i="0" u="none" strike="noStrike">
                          <a:solidFill>
                            <a:srgbClr val="000000"/>
                          </a:solidFill>
                          <a:effectLst/>
                          <a:latin typeface="Aptos Narrow" panose="020B0004020202020204" pitchFamily="34" charset="0"/>
                        </a:rPr>
                        <a:t>$1,890,177.79</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$1,722,230.70</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-6.24%</a:t>
                      </a:r>
                    </a:p>
                  </a:txBody>
                  <a:tcPr marL="9525" marR="9525" marT="9525" marB="0" anchor="b"/>
                </a:tc>
                <a:extLst>
                  <a:ext uri="{0D108BD9-81ED-4DB2-BD59-A6C34878D82A}">
                    <a16:rowId xmlns:a16="http://schemas.microsoft.com/office/drawing/2014/main" val="2341080841"/>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2017</a:t>
                      </a:r>
                    </a:p>
                  </a:txBody>
                  <a:tcPr marL="9525" marR="9525" marT="9525" marB="0" anchor="b">
                    <a:solidFill>
                      <a:schemeClr val="accent1"/>
                    </a:solidFill>
                  </a:tcPr>
                </a:tc>
                <a:tc>
                  <a:txBody>
                    <a:bodyPr/>
                    <a:lstStyle/>
                    <a:p>
                      <a:pPr algn="r" fontAlgn="b"/>
                      <a:r>
                        <a:rPr lang="en-US" sz="1400" b="0" i="0" u="none" strike="noStrike">
                          <a:solidFill>
                            <a:srgbClr val="000000"/>
                          </a:solidFill>
                          <a:effectLst/>
                          <a:latin typeface="Aptos Narrow" panose="020B0004020202020204" pitchFamily="34" charset="0"/>
                        </a:rPr>
                        <a:t>$1,722,230.70</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$2,006,687.90</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19.42%</a:t>
                      </a:r>
                    </a:p>
                  </a:txBody>
                  <a:tcPr marL="9525" marR="9525" marT="9525" marB="0" anchor="b"/>
                </a:tc>
                <a:extLst>
                  <a:ext uri="{0D108BD9-81ED-4DB2-BD59-A6C34878D82A}">
                    <a16:rowId xmlns:a16="http://schemas.microsoft.com/office/drawing/2014/main" val="4168285169"/>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2016</a:t>
                      </a:r>
                    </a:p>
                  </a:txBody>
                  <a:tcPr marL="9525" marR="9525" marT="9525" marB="0" anchor="b">
                    <a:solidFill>
                      <a:schemeClr val="accent1"/>
                    </a:solidFill>
                  </a:tcPr>
                </a:tc>
                <a:tc>
                  <a:txBody>
                    <a:bodyPr/>
                    <a:lstStyle/>
                    <a:p>
                      <a:pPr algn="r" fontAlgn="b"/>
                      <a:r>
                        <a:rPr lang="en-US" sz="1400" b="0" i="0" u="none" strike="noStrike">
                          <a:solidFill>
                            <a:srgbClr val="000000"/>
                          </a:solidFill>
                          <a:effectLst/>
                          <a:latin typeface="Aptos Narrow" panose="020B0004020202020204" pitchFamily="34" charset="0"/>
                        </a:rPr>
                        <a:t>$2,006,687.90</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$2,148,125.92</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9.54%</a:t>
                      </a:r>
                    </a:p>
                  </a:txBody>
                  <a:tcPr marL="9525" marR="9525" marT="9525" marB="0" anchor="b"/>
                </a:tc>
                <a:extLst>
                  <a:ext uri="{0D108BD9-81ED-4DB2-BD59-A6C34878D82A}">
                    <a16:rowId xmlns:a16="http://schemas.microsoft.com/office/drawing/2014/main" val="372509582"/>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2015</a:t>
                      </a:r>
                    </a:p>
                  </a:txBody>
                  <a:tcPr marL="9525" marR="9525" marT="9525" marB="0" anchor="b">
                    <a:solidFill>
                      <a:schemeClr val="accent1"/>
                    </a:solidFill>
                  </a:tcPr>
                </a:tc>
                <a:tc>
                  <a:txBody>
                    <a:bodyPr/>
                    <a:lstStyle/>
                    <a:p>
                      <a:pPr algn="r" fontAlgn="b"/>
                      <a:r>
                        <a:rPr lang="en-US" sz="1400" b="0" i="0" u="none" strike="noStrike">
                          <a:solidFill>
                            <a:srgbClr val="000000"/>
                          </a:solidFill>
                          <a:effectLst/>
                          <a:latin typeface="Aptos Narrow" panose="020B0004020202020204" pitchFamily="34" charset="0"/>
                        </a:rPr>
                        <a:t>$2,148,125.92</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$2,082,444.60</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-0.73%</a:t>
                      </a:r>
                    </a:p>
                  </a:txBody>
                  <a:tcPr marL="9525" marR="9525" marT="9525" marB="0" anchor="b"/>
                </a:tc>
                <a:extLst>
                  <a:ext uri="{0D108BD9-81ED-4DB2-BD59-A6C34878D82A}">
                    <a16:rowId xmlns:a16="http://schemas.microsoft.com/office/drawing/2014/main" val="2638142799"/>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2014</a:t>
                      </a:r>
                    </a:p>
                  </a:txBody>
                  <a:tcPr marL="9525" marR="9525" marT="9525" marB="0" anchor="b">
                    <a:solidFill>
                      <a:schemeClr val="accent1"/>
                    </a:solidFill>
                  </a:tcPr>
                </a:tc>
                <a:tc>
                  <a:txBody>
                    <a:bodyPr/>
                    <a:lstStyle/>
                    <a:p>
                      <a:pPr algn="r" fontAlgn="b"/>
                      <a:r>
                        <a:rPr lang="en-US" sz="1400" b="0" i="0" u="none" strike="noStrike">
                          <a:solidFill>
                            <a:srgbClr val="000000"/>
                          </a:solidFill>
                          <a:effectLst/>
                          <a:latin typeface="Aptos Narrow" panose="020B0004020202020204" pitchFamily="34" charset="0"/>
                        </a:rPr>
                        <a:t>$2,082,444.60</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$2,269,635.04</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11.39%</a:t>
                      </a:r>
                    </a:p>
                  </a:txBody>
                  <a:tcPr marL="9525" marR="9525" marT="9525" marB="0" anchor="b"/>
                </a:tc>
                <a:extLst>
                  <a:ext uri="{0D108BD9-81ED-4DB2-BD59-A6C34878D82A}">
                    <a16:rowId xmlns:a16="http://schemas.microsoft.com/office/drawing/2014/main" val="2122483090"/>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2013</a:t>
                      </a:r>
                    </a:p>
                  </a:txBody>
                  <a:tcPr marL="9525" marR="9525" marT="9525" marB="0" anchor="b">
                    <a:solidFill>
                      <a:schemeClr val="accent1"/>
                    </a:solidFill>
                  </a:tcPr>
                </a:tc>
                <a:tc>
                  <a:txBody>
                    <a:bodyPr/>
                    <a:lstStyle/>
                    <a:p>
                      <a:pPr algn="r" fontAlgn="b"/>
                      <a:r>
                        <a:rPr lang="en-US" sz="1400" b="0" i="0" u="none" strike="noStrike">
                          <a:solidFill>
                            <a:srgbClr val="000000"/>
                          </a:solidFill>
                          <a:effectLst/>
                          <a:latin typeface="Aptos Narrow" panose="020B0004020202020204" pitchFamily="34" charset="0"/>
                        </a:rPr>
                        <a:t>$2,269,635.04</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$2,891,447.02</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29.60%</a:t>
                      </a:r>
                    </a:p>
                  </a:txBody>
                  <a:tcPr marL="9525" marR="9525" marT="9525" marB="0" anchor="b"/>
                </a:tc>
                <a:extLst>
                  <a:ext uri="{0D108BD9-81ED-4DB2-BD59-A6C34878D82A}">
                    <a16:rowId xmlns:a16="http://schemas.microsoft.com/office/drawing/2014/main" val="3644263523"/>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2012</a:t>
                      </a:r>
                    </a:p>
                  </a:txBody>
                  <a:tcPr marL="9525" marR="9525" marT="9525" marB="0" anchor="b">
                    <a:solidFill>
                      <a:schemeClr val="accent1"/>
                    </a:solidFill>
                  </a:tcPr>
                </a:tc>
                <a:tc>
                  <a:txBody>
                    <a:bodyPr/>
                    <a:lstStyle/>
                    <a:p>
                      <a:pPr algn="r" fontAlgn="b"/>
                      <a:r>
                        <a:rPr lang="en-US" sz="1400" b="0" i="0" u="none" strike="noStrike">
                          <a:solidFill>
                            <a:srgbClr val="000000"/>
                          </a:solidFill>
                          <a:effectLst/>
                          <a:latin typeface="Aptos Narrow" panose="020B0004020202020204" pitchFamily="34" charset="0"/>
                        </a:rPr>
                        <a:t>$2,891,447.02</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$3,229,190.06</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13.41%</a:t>
                      </a:r>
                    </a:p>
                  </a:txBody>
                  <a:tcPr marL="9525" marR="9525" marT="9525" marB="0" anchor="b"/>
                </a:tc>
                <a:extLst>
                  <a:ext uri="{0D108BD9-81ED-4DB2-BD59-A6C34878D82A}">
                    <a16:rowId xmlns:a16="http://schemas.microsoft.com/office/drawing/2014/main" val="1797827047"/>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2011</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$3,229,190.06</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$3,179,190.06</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0.00%</a:t>
                      </a:r>
                    </a:p>
                  </a:txBody>
                  <a:tcPr marL="9525" marR="9525" marT="9525" marB="0" anchor="b"/>
                </a:tc>
                <a:extLst>
                  <a:ext uri="{0D108BD9-81ED-4DB2-BD59-A6C34878D82A}">
                    <a16:rowId xmlns:a16="http://schemas.microsoft.com/office/drawing/2014/main" val="1109870773"/>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2010</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$3,179,190.06</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$3,535,490.55</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12.78%</a:t>
                      </a:r>
                    </a:p>
                  </a:txBody>
                  <a:tcPr marL="9525" marR="9525" marT="9525" marB="0" anchor="b"/>
                </a:tc>
                <a:extLst>
                  <a:ext uri="{0D108BD9-81ED-4DB2-BD59-A6C34878D82A}">
                    <a16:rowId xmlns:a16="http://schemas.microsoft.com/office/drawing/2014/main" val="2716147678"/>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2009</a:t>
                      </a:r>
                    </a:p>
                  </a:txBody>
                  <a:tcPr marL="9525" marR="9525" marT="9525" marB="0" anchor="b">
                    <a:solidFill>
                      <a:schemeClr val="accent1"/>
                    </a:solidFill>
                  </a:tcPr>
                </a:tc>
                <a:tc>
                  <a:txBody>
                    <a:bodyPr/>
                    <a:lstStyle/>
                    <a:p>
                      <a:pPr algn="r" fontAlgn="b"/>
                      <a:r>
                        <a:rPr lang="en-US" sz="1400" b="0" i="0" u="none" strike="noStrike">
                          <a:solidFill>
                            <a:srgbClr val="000000"/>
                          </a:solidFill>
                          <a:effectLst/>
                          <a:latin typeface="Aptos Narrow" panose="020B0004020202020204" pitchFamily="34" charset="0"/>
                        </a:rPr>
                        <a:t>$3,535,490.55</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$4,314,563.08</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23.45%</a:t>
                      </a:r>
                    </a:p>
                  </a:txBody>
                  <a:tcPr marL="9525" marR="9525" marT="9525" marB="0" anchor="b"/>
                </a:tc>
                <a:extLst>
                  <a:ext uri="{0D108BD9-81ED-4DB2-BD59-A6C34878D82A}">
                    <a16:rowId xmlns:a16="http://schemas.microsoft.com/office/drawing/2014/main" val="1475166576"/>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2008</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$4,314,563.08</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$2,603,887.75</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-38.49%</a:t>
                      </a:r>
                    </a:p>
                  </a:txBody>
                  <a:tcPr marL="9525" marR="9525" marT="9525" marB="0" anchor="b"/>
                </a:tc>
                <a:extLst>
                  <a:ext uri="{0D108BD9-81ED-4DB2-BD59-A6C34878D82A}">
                    <a16:rowId xmlns:a16="http://schemas.microsoft.com/office/drawing/2014/main" val="2642426805"/>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2007</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$2,603,887.75</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$2,645,804.99</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3.53%</a:t>
                      </a:r>
                    </a:p>
                  </a:txBody>
                  <a:tcPr marL="9525" marR="9525" marT="9525" marB="0" anchor="b"/>
                </a:tc>
                <a:extLst>
                  <a:ext uri="{0D108BD9-81ED-4DB2-BD59-A6C34878D82A}">
                    <a16:rowId xmlns:a16="http://schemas.microsoft.com/office/drawing/2014/main" val="3693214122"/>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2006</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$2,645,804.99</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$2,956,163.63</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13.62%</a:t>
                      </a:r>
                    </a:p>
                  </a:txBody>
                  <a:tcPr marL="9525" marR="9525" marT="9525" marB="0" anchor="b"/>
                </a:tc>
                <a:extLst>
                  <a:ext uri="{0D108BD9-81ED-4DB2-BD59-A6C34878D82A}">
                    <a16:rowId xmlns:a16="http://schemas.microsoft.com/office/drawing/2014/main" val="3638181915"/>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2005</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$2,956,163.63</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$2,994,848.54</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3.00%</a:t>
                      </a:r>
                    </a:p>
                  </a:txBody>
                  <a:tcPr marL="9525" marR="9525" marT="9525" marB="0" anchor="b"/>
                </a:tc>
                <a:extLst>
                  <a:ext uri="{0D108BD9-81ED-4DB2-BD59-A6C34878D82A}">
                    <a16:rowId xmlns:a16="http://schemas.microsoft.com/office/drawing/2014/main" val="982512193"/>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2004</a:t>
                      </a:r>
                    </a:p>
                  </a:txBody>
                  <a:tcPr marL="9525" marR="9525" marT="9525" marB="0" anchor="b">
                    <a:solidFill>
                      <a:schemeClr val="accent1"/>
                    </a:solidFill>
                  </a:tcPr>
                </a:tc>
                <a:tc>
                  <a:txBody>
                    <a:bodyPr/>
                    <a:lstStyle/>
                    <a:p>
                      <a:pPr algn="r" fontAlgn="b"/>
                      <a:r>
                        <a:rPr lang="en-US" sz="1400" b="0" i="0" u="none" strike="noStrike">
                          <a:solidFill>
                            <a:srgbClr val="000000"/>
                          </a:solidFill>
                          <a:effectLst/>
                          <a:latin typeface="Aptos Narrow" panose="020B0004020202020204" pitchFamily="34" charset="0"/>
                        </a:rPr>
                        <a:t>$2,994,848.54</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$3,214,085.42</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8.99%</a:t>
                      </a:r>
                    </a:p>
                  </a:txBody>
                  <a:tcPr marL="9525" marR="9525" marT="9525" marB="0" anchor="b"/>
                </a:tc>
                <a:extLst>
                  <a:ext uri="{0D108BD9-81ED-4DB2-BD59-A6C34878D82A}">
                    <a16:rowId xmlns:a16="http://schemas.microsoft.com/office/drawing/2014/main" val="2788981146"/>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2003</a:t>
                      </a:r>
                    </a:p>
                  </a:txBody>
                  <a:tcPr marL="9525" marR="9525" marT="9525" marB="0" anchor="b">
                    <a:solidFill>
                      <a:schemeClr val="accent1"/>
                    </a:solidFill>
                  </a:tcPr>
                </a:tc>
                <a:tc>
                  <a:txBody>
                    <a:bodyPr/>
                    <a:lstStyle/>
                    <a:p>
                      <a:pPr algn="r" fontAlgn="b"/>
                      <a:r>
                        <a:rPr lang="en-US" sz="1400" b="0" i="0" u="none" strike="noStrike">
                          <a:solidFill>
                            <a:srgbClr val="000000"/>
                          </a:solidFill>
                          <a:effectLst/>
                          <a:latin typeface="Aptos Narrow" panose="020B0004020202020204" pitchFamily="34" charset="0"/>
                        </a:rPr>
                        <a:t>$3,214,085.42</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$4,011,961.16</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26.38%</a:t>
                      </a:r>
                    </a:p>
                  </a:txBody>
                  <a:tcPr marL="9525" marR="9525" marT="9525" marB="0" anchor="b"/>
                </a:tc>
                <a:extLst>
                  <a:ext uri="{0D108BD9-81ED-4DB2-BD59-A6C34878D82A}">
                    <a16:rowId xmlns:a16="http://schemas.microsoft.com/office/drawing/2014/main" val="2849474603"/>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2002</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$4,011,961.16</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$3,024,365.84</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-23.37%</a:t>
                      </a:r>
                    </a:p>
                  </a:txBody>
                  <a:tcPr marL="9525" marR="9525" marT="9525" marB="0" anchor="b"/>
                </a:tc>
                <a:extLst>
                  <a:ext uri="{0D108BD9-81ED-4DB2-BD59-A6C34878D82A}">
                    <a16:rowId xmlns:a16="http://schemas.microsoft.com/office/drawing/2014/main" val="1084634341"/>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2001</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$3,024,365.84</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$2,579,988.53</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-13.04%</a:t>
                      </a:r>
                    </a:p>
                  </a:txBody>
                  <a:tcPr marL="9525" marR="9525" marT="9525" marB="0" anchor="b"/>
                </a:tc>
                <a:extLst>
                  <a:ext uri="{0D108BD9-81ED-4DB2-BD59-A6C34878D82A}">
                    <a16:rowId xmlns:a16="http://schemas.microsoft.com/office/drawing/2014/main" val="3434919991"/>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2000</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$2,579,988.53</a:t>
                      </a:r>
                    </a:p>
                  </a:txBody>
                  <a:tcPr marL="9525" marR="9525" marT="9525" marB="0" anchor="b"/>
                </a:tc>
                <a:tc>
                  <a:txBody>
                    <a:bodyPr/>
                    <a:lstStyle/>
                    <a:p>
                      <a:pPr algn="r" fontAlgn="b"/>
                      <a:r>
                        <a:rPr lang="en-US" sz="1400" b="0" i="0" u="none" strike="noStrike" dirty="0">
                          <a:solidFill>
                            <a:srgbClr val="00B050"/>
                          </a:solidFill>
                          <a:effectLst/>
                          <a:latin typeface="Aptos Narrow" panose="020B0004020202020204" pitchFamily="34" charset="0"/>
                        </a:rPr>
                        <a:t>$2,268,377.69</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-10.14%</a:t>
                      </a:r>
                    </a:p>
                  </a:txBody>
                  <a:tcPr marL="9525" marR="9525" marT="9525" marB="0" anchor="b"/>
                </a:tc>
                <a:extLst>
                  <a:ext uri="{0D108BD9-81ED-4DB2-BD59-A6C34878D82A}">
                    <a16:rowId xmlns:a16="http://schemas.microsoft.com/office/drawing/2014/main" val="912335296"/>
                  </a:ext>
                </a:extLst>
              </a:tr>
            </a:tbl>
          </a:graphicData>
        </a:graphic>
      </p:graphicFrame>
      <p:sp>
        <p:nvSpPr>
          <p:cNvPr id="4" name="Oval 3">
            <a:extLst>
              <a:ext uri="{FF2B5EF4-FFF2-40B4-BE49-F238E27FC236}">
                <a16:creationId xmlns:a16="http://schemas.microsoft.com/office/drawing/2014/main" id="{7FC3E544-BDA6-ACD8-EBE0-20ACCB340C0A}"/>
              </a:ext>
            </a:extLst>
          </p:cNvPr>
          <p:cNvSpPr/>
          <p:nvPr/>
        </p:nvSpPr>
        <p:spPr>
          <a:xfrm>
            <a:off x="9060086" y="6428797"/>
            <a:ext cx="1361072" cy="356263"/>
          </a:xfrm>
          <a:prstGeom prst="ellipse">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Oval 4">
            <a:extLst>
              <a:ext uri="{FF2B5EF4-FFF2-40B4-BE49-F238E27FC236}">
                <a16:creationId xmlns:a16="http://schemas.microsoft.com/office/drawing/2014/main" id="{9EF85423-F3D4-382B-FC9F-A14C956E1A25}"/>
              </a:ext>
            </a:extLst>
          </p:cNvPr>
          <p:cNvSpPr/>
          <p:nvPr/>
        </p:nvSpPr>
        <p:spPr>
          <a:xfrm>
            <a:off x="3169869" y="4958920"/>
            <a:ext cx="1361072" cy="356263"/>
          </a:xfrm>
          <a:prstGeom prst="ellipse">
            <a:avLst/>
          </a:prstGeom>
          <a:noFill/>
          <a:ln w="38100">
            <a:solidFill>
              <a:srgbClr val="17264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Oval 5">
            <a:extLst>
              <a:ext uri="{FF2B5EF4-FFF2-40B4-BE49-F238E27FC236}">
                <a16:creationId xmlns:a16="http://schemas.microsoft.com/office/drawing/2014/main" id="{77252645-1414-0365-F092-987A991D18F2}"/>
              </a:ext>
            </a:extLst>
          </p:cNvPr>
          <p:cNvSpPr/>
          <p:nvPr/>
        </p:nvSpPr>
        <p:spPr>
          <a:xfrm>
            <a:off x="4376350" y="608647"/>
            <a:ext cx="1327214" cy="861229"/>
          </a:xfrm>
          <a:prstGeom prst="ellipse">
            <a:avLst/>
          </a:prstGeom>
          <a:noFill/>
          <a:ln w="38100">
            <a:solidFill>
              <a:srgbClr val="17264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Oval 6">
            <a:extLst>
              <a:ext uri="{FF2B5EF4-FFF2-40B4-BE49-F238E27FC236}">
                <a16:creationId xmlns:a16="http://schemas.microsoft.com/office/drawing/2014/main" id="{D0F267B5-A554-6830-6575-9395BBA8C62F}"/>
              </a:ext>
            </a:extLst>
          </p:cNvPr>
          <p:cNvSpPr/>
          <p:nvPr/>
        </p:nvSpPr>
        <p:spPr>
          <a:xfrm>
            <a:off x="10356981" y="608646"/>
            <a:ext cx="1327214" cy="861229"/>
          </a:xfrm>
          <a:prstGeom prst="ellipse">
            <a:avLst/>
          </a:prstGeom>
          <a:noFill/>
          <a:ln w="38100">
            <a:solidFill>
              <a:srgbClr val="17264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89202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F0C6CCE-3DB1-60BA-1245-45B093476C84}"/>
              </a:ext>
            </a:extLst>
          </p:cNvPr>
          <p:cNvPicPr>
            <a:picLocks noChangeAspect="1"/>
          </p:cNvPicPr>
          <p:nvPr/>
        </p:nvPicPr>
        <p:blipFill>
          <a:blip r:embed="rId3"/>
          <a:srcRect t="9554" b="9554"/>
          <a:stretch/>
        </p:blipFill>
        <p:spPr>
          <a:xfrm>
            <a:off x="0" y="0"/>
            <a:ext cx="12192000" cy="5527965"/>
          </a:xfrm>
          <a:prstGeom prst="rect">
            <a:avLst/>
          </a:prstGeom>
          <a:ln>
            <a:noFill/>
          </a:ln>
        </p:spPr>
      </p:pic>
      <p:sp>
        <p:nvSpPr>
          <p:cNvPr id="2" name="Rectangle 1">
            <a:extLst>
              <a:ext uri="{FF2B5EF4-FFF2-40B4-BE49-F238E27FC236}">
                <a16:creationId xmlns:a16="http://schemas.microsoft.com/office/drawing/2014/main" id="{424CB178-CFD2-C9D4-7214-97EA5B66BEAC}"/>
              </a:ext>
            </a:extLst>
          </p:cNvPr>
          <p:cNvSpPr/>
          <p:nvPr/>
        </p:nvSpPr>
        <p:spPr>
          <a:xfrm>
            <a:off x="-2" y="-7419"/>
            <a:ext cx="12192002" cy="5550970"/>
          </a:xfrm>
          <a:prstGeom prst="rect">
            <a:avLst/>
          </a:prstGeom>
          <a:solidFill>
            <a:srgbClr val="17264F">
              <a:alpha val="71206"/>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DD31EC6-AC0C-B646-8CF2-00C0E25B3924}"/>
              </a:ext>
            </a:extLst>
          </p:cNvPr>
          <p:cNvSpPr txBox="1"/>
          <p:nvPr/>
        </p:nvSpPr>
        <p:spPr>
          <a:xfrm>
            <a:off x="1365100" y="2018011"/>
            <a:ext cx="9461800" cy="1832168"/>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lnSpc>
                <a:spcPts val="7000"/>
              </a:lnSpc>
            </a:pPr>
            <a:r>
              <a:rPr lang="en-US" sz="5000" b="1" spc="-150" dirty="0">
                <a:solidFill>
                  <a:schemeClr val="bg1"/>
                </a:solidFill>
                <a:latin typeface="Arial Black" panose="020B0604020202020204" pitchFamily="34" charset="0"/>
                <a:cs typeface="Arial Black" panose="020B0604020202020204" pitchFamily="34" charset="0"/>
              </a:rPr>
              <a:t>GET YOUR RETIREMENT INCOME PLAN REVIEWED</a:t>
            </a:r>
          </a:p>
        </p:txBody>
      </p:sp>
      <p:sp>
        <p:nvSpPr>
          <p:cNvPr id="6" name="Rectangle 5">
            <a:extLst>
              <a:ext uri="{FF2B5EF4-FFF2-40B4-BE49-F238E27FC236}">
                <a16:creationId xmlns:a16="http://schemas.microsoft.com/office/drawing/2014/main" id="{FDDD39C2-07C4-CA6A-907C-6E8A6075302A}"/>
              </a:ext>
            </a:extLst>
          </p:cNvPr>
          <p:cNvSpPr/>
          <p:nvPr/>
        </p:nvSpPr>
        <p:spPr>
          <a:xfrm>
            <a:off x="-95212" y="5314231"/>
            <a:ext cx="12316368" cy="1543768"/>
          </a:xfrm>
          <a:prstGeom prst="rect">
            <a:avLst/>
          </a:prstGeom>
          <a:solidFill>
            <a:srgbClr val="17264F"/>
          </a:solidFill>
          <a:ln w="285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rgbClr val="405CA7"/>
              </a:solidFill>
            </a:endParaRPr>
          </a:p>
        </p:txBody>
      </p:sp>
      <p:sp>
        <p:nvSpPr>
          <p:cNvPr id="8" name="Rectangle 7">
            <a:extLst>
              <a:ext uri="{FF2B5EF4-FFF2-40B4-BE49-F238E27FC236}">
                <a16:creationId xmlns:a16="http://schemas.microsoft.com/office/drawing/2014/main" id="{3437F9C4-800D-87EA-D951-EEF6BEB3BCFF}"/>
              </a:ext>
            </a:extLst>
          </p:cNvPr>
          <p:cNvSpPr/>
          <p:nvPr/>
        </p:nvSpPr>
        <p:spPr>
          <a:xfrm>
            <a:off x="-104931" y="5314231"/>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Logo, company name&#10;&#10;Description automatically generated">
            <a:extLst>
              <a:ext uri="{FF2B5EF4-FFF2-40B4-BE49-F238E27FC236}">
                <a16:creationId xmlns:a16="http://schemas.microsoft.com/office/drawing/2014/main" id="{B7B6D878-FB2B-CF6E-9CB3-408FD42C511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02335" y="5622932"/>
            <a:ext cx="2179583" cy="1089792"/>
          </a:xfrm>
          <a:prstGeom prst="rect">
            <a:avLst/>
          </a:prstGeom>
        </p:spPr>
      </p:pic>
    </p:spTree>
    <p:extLst>
      <p:ext uri="{BB962C8B-B14F-4D97-AF65-F5344CB8AC3E}">
        <p14:creationId xmlns:p14="http://schemas.microsoft.com/office/powerpoint/2010/main" val="25879750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BA91454-0F37-C451-28EC-BCF2042F4EF2}"/>
              </a:ext>
            </a:extLst>
          </p:cNvPr>
          <p:cNvPicPr>
            <a:picLocks noChangeAspect="1"/>
          </p:cNvPicPr>
          <p:nvPr/>
        </p:nvPicPr>
        <p:blipFill rotWithShape="1">
          <a:blip r:embed="rId3">
            <a:extLst>
              <a:ext uri="{BEBA8EAE-BF5A-486C-A8C5-ECC9F3942E4B}">
                <a14:imgProps xmlns:a14="http://schemas.microsoft.com/office/drawing/2010/main">
                  <a14:imgLayer r:embed="rId4">
                    <a14:imgEffect>
                      <a14:saturation sat="0"/>
                    </a14:imgEffect>
                  </a14:imgLayer>
                </a14:imgProps>
              </a:ext>
            </a:extLst>
          </a:blip>
          <a:srcRect l="1398" t="14740" r="42118"/>
          <a:stretch/>
        </p:blipFill>
        <p:spPr>
          <a:xfrm flipH="1">
            <a:off x="6646986" y="-1"/>
            <a:ext cx="6584139" cy="6867557"/>
          </a:xfrm>
          <a:prstGeom prst="rect">
            <a:avLst/>
          </a:prstGeom>
        </p:spPr>
      </p:pic>
      <p:pic>
        <p:nvPicPr>
          <p:cNvPr id="10" name="Picture 9" descr="A person holding a map&#10;&#10;Description automatically generated">
            <a:extLst>
              <a:ext uri="{FF2B5EF4-FFF2-40B4-BE49-F238E27FC236}">
                <a16:creationId xmlns:a16="http://schemas.microsoft.com/office/drawing/2014/main" id="{08D4F369-9989-2EE0-CB06-1886DAC6CBB4}"/>
              </a:ext>
            </a:extLst>
          </p:cNvPr>
          <p:cNvPicPr>
            <a:picLocks noChangeAspect="1"/>
          </p:cNvPicPr>
          <p:nvPr/>
        </p:nvPicPr>
        <p:blipFill rotWithShape="1">
          <a:blip r:embed="rId5">
            <a:extLst>
              <a:ext uri="{BEBA8EAE-BF5A-486C-A8C5-ECC9F3942E4B}">
                <a14:imgProps xmlns:a14="http://schemas.microsoft.com/office/drawing/2010/main">
                  <a14:imgLayer r:embed="rId6">
                    <a14:imgEffect>
                      <a14:saturation sat="0"/>
                    </a14:imgEffect>
                  </a14:imgLayer>
                </a14:imgProps>
              </a:ext>
            </a:extLst>
          </a:blip>
          <a:srcRect l="46405" t="21527" r="4820" b="1999"/>
          <a:stretch/>
        </p:blipFill>
        <p:spPr>
          <a:xfrm>
            <a:off x="6646986" y="-3"/>
            <a:ext cx="6570249" cy="6867557"/>
          </a:xfrm>
          <a:prstGeom prst="rect">
            <a:avLst/>
          </a:prstGeom>
        </p:spPr>
      </p:pic>
      <p:sp>
        <p:nvSpPr>
          <p:cNvPr id="4" name="Rectangle 3">
            <a:extLst>
              <a:ext uri="{FF2B5EF4-FFF2-40B4-BE49-F238E27FC236}">
                <a16:creationId xmlns:a16="http://schemas.microsoft.com/office/drawing/2014/main" id="{BE64550F-5298-E959-88CD-A067F1A29436}"/>
              </a:ext>
            </a:extLst>
          </p:cNvPr>
          <p:cNvSpPr/>
          <p:nvPr/>
        </p:nvSpPr>
        <p:spPr>
          <a:xfrm rot="5400000">
            <a:off x="3134760" y="3345776"/>
            <a:ext cx="6857998" cy="166453"/>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itle 1">
            <a:extLst>
              <a:ext uri="{FF2B5EF4-FFF2-40B4-BE49-F238E27FC236}">
                <a16:creationId xmlns:a16="http://schemas.microsoft.com/office/drawing/2014/main" id="{BA9A3721-5A69-8BE8-2E22-7448726745C4}"/>
              </a:ext>
            </a:extLst>
          </p:cNvPr>
          <p:cNvSpPr txBox="1">
            <a:spLocks/>
          </p:cNvSpPr>
          <p:nvPr/>
        </p:nvSpPr>
        <p:spPr>
          <a:xfrm>
            <a:off x="706379"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r>
              <a:rPr lang="en-US" sz="5000" dirty="0">
                <a:latin typeface="Arial Black" panose="020B0604020202020204" pitchFamily="34" charset="0"/>
                <a:cs typeface="Arial Black" panose="020B0604020202020204" pitchFamily="34" charset="0"/>
              </a:rPr>
              <a:t>STEP 4:</a:t>
            </a:r>
          </a:p>
        </p:txBody>
      </p:sp>
      <p:sp>
        <p:nvSpPr>
          <p:cNvPr id="19" name="Content Placeholder 2">
            <a:extLst>
              <a:ext uri="{FF2B5EF4-FFF2-40B4-BE49-F238E27FC236}">
                <a16:creationId xmlns:a16="http://schemas.microsoft.com/office/drawing/2014/main" id="{827CA267-09F7-80AA-6572-A94B5241093E}"/>
              </a:ext>
            </a:extLst>
          </p:cNvPr>
          <p:cNvSpPr txBox="1">
            <a:spLocks/>
          </p:cNvSpPr>
          <p:nvPr/>
        </p:nvSpPr>
        <p:spPr>
          <a:xfrm>
            <a:off x="706379" y="1977939"/>
            <a:ext cx="5005090" cy="382930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rgbClr val="DFC589"/>
              </a:buClr>
              <a:buFont typeface="Arial" panose="020B0604020202020204" pitchFamily="34" charset="0"/>
              <a:buChar char="•"/>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FC589"/>
              </a:buClr>
              <a:buFont typeface="Arial" panose="020B0604020202020204" pitchFamily="34" charset="0"/>
              <a:buChar char="•"/>
              <a:defRPr sz="2400" kern="1200">
                <a:solidFill>
                  <a:schemeClr val="bg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FC589"/>
              </a:buClr>
              <a:buFont typeface="Arial" panose="020B0604020202020204" pitchFamily="34" charset="0"/>
              <a:buChar char="•"/>
              <a:defRPr sz="2000" kern="1200">
                <a:solidFill>
                  <a:schemeClr val="bg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FC589"/>
              </a:buClr>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FC589"/>
              </a:buClr>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endParaRPr lang="en-US" sz="6000" dirty="0">
              <a:solidFill>
                <a:srgbClr val="E2B034"/>
              </a:solidFill>
            </a:endParaRPr>
          </a:p>
          <a:p>
            <a:pPr marL="0" indent="0">
              <a:buFont typeface="Arial" panose="020B0604020202020204" pitchFamily="34" charset="0"/>
              <a:buNone/>
            </a:pPr>
            <a:r>
              <a:rPr lang="en-US" sz="4300" b="1" dirty="0">
                <a:solidFill>
                  <a:schemeClr val="accent1"/>
                </a:solidFill>
                <a:latin typeface="Arial Black" panose="020B0604020202020204" pitchFamily="34" charset="0"/>
                <a:cs typeface="Arial Black" panose="020B0604020202020204" pitchFamily="34" charset="0"/>
              </a:rPr>
              <a:t>ENGAGE IN PROACTIVE TAX PLANNING</a:t>
            </a:r>
          </a:p>
        </p:txBody>
      </p:sp>
    </p:spTree>
    <p:extLst>
      <p:ext uri="{BB962C8B-B14F-4D97-AF65-F5344CB8AC3E}">
        <p14:creationId xmlns:p14="http://schemas.microsoft.com/office/powerpoint/2010/main" val="19301841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A person driving a car&#10;&#10;Description automatically generated">
            <a:extLst>
              <a:ext uri="{FF2B5EF4-FFF2-40B4-BE49-F238E27FC236}">
                <a16:creationId xmlns:a16="http://schemas.microsoft.com/office/drawing/2014/main" id="{255A82DC-1A0D-2BD6-D98B-27CE9BDDB0FB}"/>
              </a:ext>
            </a:extLst>
          </p:cNvPr>
          <p:cNvPicPr>
            <a:picLocks noChangeAspect="1"/>
          </p:cNvPicPr>
          <p:nvPr/>
        </p:nvPicPr>
        <p:blipFill rotWithShape="1">
          <a:blip r:embed="rId3"/>
          <a:srcRect b="15625"/>
          <a:stretch/>
        </p:blipFill>
        <p:spPr>
          <a:xfrm>
            <a:off x="0" y="0"/>
            <a:ext cx="12192000" cy="6858000"/>
          </a:xfrm>
          <a:prstGeom prst="rect">
            <a:avLst/>
          </a:prstGeom>
        </p:spPr>
      </p:pic>
    </p:spTree>
    <p:extLst>
      <p:ext uri="{BB962C8B-B14F-4D97-AF65-F5344CB8AC3E}">
        <p14:creationId xmlns:p14="http://schemas.microsoft.com/office/powerpoint/2010/main" val="79081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4DD8A5-3F6F-4FB9-14B6-DC5360DA5A39}"/>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8C24ECE0-E81C-598A-13A2-5CA3C04C8E06}"/>
              </a:ext>
            </a:extLst>
          </p:cNvPr>
          <p:cNvPicPr>
            <a:picLocks noChangeAspect="1"/>
          </p:cNvPicPr>
          <p:nvPr/>
        </p:nvPicPr>
        <p:blipFill>
          <a:blip r:embed="rId3"/>
          <a:srcRect t="4773" b="4773"/>
          <a:stretch/>
        </p:blipFill>
        <p:spPr>
          <a:xfrm>
            <a:off x="-1" y="-7877"/>
            <a:ext cx="12192000" cy="5511635"/>
          </a:xfrm>
          <a:prstGeom prst="rect">
            <a:avLst/>
          </a:prstGeom>
        </p:spPr>
      </p:pic>
      <p:sp>
        <p:nvSpPr>
          <p:cNvPr id="9" name="Rectangle 8">
            <a:extLst>
              <a:ext uri="{FF2B5EF4-FFF2-40B4-BE49-F238E27FC236}">
                <a16:creationId xmlns:a16="http://schemas.microsoft.com/office/drawing/2014/main" id="{7BB227C4-1BF9-EC10-38B3-507490E92461}"/>
              </a:ext>
            </a:extLst>
          </p:cNvPr>
          <p:cNvSpPr/>
          <p:nvPr/>
        </p:nvSpPr>
        <p:spPr>
          <a:xfrm>
            <a:off x="0" y="0"/>
            <a:ext cx="12192000" cy="5535385"/>
          </a:xfrm>
          <a:prstGeom prst="rect">
            <a:avLst/>
          </a:prstGeom>
          <a:solidFill>
            <a:srgbClr val="17264F">
              <a:alpha val="7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0DAF6124-2428-2900-8FD4-53342F30ED1A}"/>
              </a:ext>
            </a:extLst>
          </p:cNvPr>
          <p:cNvSpPr txBox="1"/>
          <p:nvPr/>
        </p:nvSpPr>
        <p:spPr>
          <a:xfrm>
            <a:off x="982362" y="1901858"/>
            <a:ext cx="9633251" cy="1933543"/>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lnSpc>
                <a:spcPts val="7000"/>
              </a:lnSpc>
            </a:pPr>
            <a:r>
              <a:rPr lang="en-US" sz="8000" b="1" spc="-150" dirty="0">
                <a:solidFill>
                  <a:schemeClr val="bg1"/>
                </a:solidFill>
                <a:latin typeface="Arial Black" panose="020B0604020202020204" pitchFamily="34" charset="0"/>
                <a:cs typeface="Arial Black" panose="020B0604020202020204" pitchFamily="34" charset="0"/>
              </a:rPr>
              <a:t>TAXES IN</a:t>
            </a:r>
            <a:br>
              <a:rPr lang="en-US" sz="8000" b="1" spc="-150" dirty="0">
                <a:solidFill>
                  <a:schemeClr val="bg1"/>
                </a:solidFill>
                <a:latin typeface="Arial Black" panose="020B0604020202020204" pitchFamily="34" charset="0"/>
                <a:cs typeface="Arial Black" panose="020B0604020202020204" pitchFamily="34" charset="0"/>
              </a:rPr>
            </a:br>
            <a:r>
              <a:rPr lang="en-US" sz="8000" b="1" spc="-150" dirty="0">
                <a:solidFill>
                  <a:schemeClr val="bg1"/>
                </a:solidFill>
                <a:latin typeface="Arial Black" panose="020B0604020202020204" pitchFamily="34" charset="0"/>
                <a:cs typeface="Arial Black" panose="020B0604020202020204" pitchFamily="34" charset="0"/>
              </a:rPr>
              <a:t>RETIREMENT</a:t>
            </a:r>
            <a:endParaRPr lang="en-US" sz="5400" b="1" spc="-150" dirty="0">
              <a:solidFill>
                <a:schemeClr val="bg1"/>
              </a:solidFill>
              <a:latin typeface="Arial Black" panose="020B0604020202020204" pitchFamily="34" charset="0"/>
              <a:cs typeface="Arial Black" panose="020B0604020202020204" pitchFamily="34" charset="0"/>
            </a:endParaRPr>
          </a:p>
        </p:txBody>
      </p:sp>
      <p:sp>
        <p:nvSpPr>
          <p:cNvPr id="3" name="Rectangle 2">
            <a:extLst>
              <a:ext uri="{FF2B5EF4-FFF2-40B4-BE49-F238E27FC236}">
                <a16:creationId xmlns:a16="http://schemas.microsoft.com/office/drawing/2014/main" id="{50D604FF-3F7C-0D65-CB53-56A0BB666A47}"/>
              </a:ext>
            </a:extLst>
          </p:cNvPr>
          <p:cNvSpPr/>
          <p:nvPr/>
        </p:nvSpPr>
        <p:spPr>
          <a:xfrm>
            <a:off x="-95212" y="5314231"/>
            <a:ext cx="12316368" cy="1543768"/>
          </a:xfrm>
          <a:prstGeom prst="rect">
            <a:avLst/>
          </a:prstGeom>
          <a:solidFill>
            <a:srgbClr val="17264F"/>
          </a:solidFill>
          <a:ln w="285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rgbClr val="405CA7"/>
              </a:solidFill>
            </a:endParaRPr>
          </a:p>
        </p:txBody>
      </p:sp>
      <p:sp>
        <p:nvSpPr>
          <p:cNvPr id="4" name="Rectangle 3">
            <a:extLst>
              <a:ext uri="{FF2B5EF4-FFF2-40B4-BE49-F238E27FC236}">
                <a16:creationId xmlns:a16="http://schemas.microsoft.com/office/drawing/2014/main" id="{DB38E824-5C58-D3B0-35C8-0EA11BFFCE36}"/>
              </a:ext>
            </a:extLst>
          </p:cNvPr>
          <p:cNvSpPr/>
          <p:nvPr/>
        </p:nvSpPr>
        <p:spPr>
          <a:xfrm>
            <a:off x="-104931" y="5314231"/>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go, company name&#10;&#10;Description automatically generated">
            <a:extLst>
              <a:ext uri="{FF2B5EF4-FFF2-40B4-BE49-F238E27FC236}">
                <a16:creationId xmlns:a16="http://schemas.microsoft.com/office/drawing/2014/main" id="{6334DBCE-9F02-5960-078E-E1A6653E7FB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02335" y="5622932"/>
            <a:ext cx="2179583" cy="1089792"/>
          </a:xfrm>
          <a:prstGeom prst="rect">
            <a:avLst/>
          </a:prstGeom>
        </p:spPr>
      </p:pic>
    </p:spTree>
    <p:extLst>
      <p:ext uri="{BB962C8B-B14F-4D97-AF65-F5344CB8AC3E}">
        <p14:creationId xmlns:p14="http://schemas.microsoft.com/office/powerpoint/2010/main" val="3639122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DD1D1C-29CC-0989-DAF7-F05455946BEF}"/>
              </a:ext>
            </a:extLst>
          </p:cNvPr>
          <p:cNvSpPr>
            <a:spLocks noGrp="1"/>
          </p:cNvSpPr>
          <p:nvPr>
            <p:ph type="title"/>
          </p:nvPr>
        </p:nvSpPr>
        <p:spPr>
          <a:xfrm>
            <a:off x="838200" y="705156"/>
            <a:ext cx="8402053" cy="1325563"/>
          </a:xfrm>
        </p:spPr>
        <p:txBody>
          <a:bodyPr>
            <a:normAutofit/>
          </a:bodyPr>
          <a:lstStyle/>
          <a:p>
            <a:r>
              <a:rPr lang="en-US" spc="-150" dirty="0">
                <a:latin typeface="Arial Black" panose="020B0604020202020204" pitchFamily="34" charset="0"/>
                <a:cs typeface="Arial Black" panose="020B0604020202020204" pitchFamily="34" charset="0"/>
              </a:rPr>
              <a:t>UNDERSTANDING QUALIFIED ACCOUNTS</a:t>
            </a:r>
            <a:endParaRPr lang="en-US" dirty="0">
              <a:latin typeface="Arial Black" panose="020B0604020202020204" pitchFamily="34" charset="0"/>
              <a:cs typeface="Arial Black" panose="020B0604020202020204" pitchFamily="34" charset="0"/>
            </a:endParaRPr>
          </a:p>
        </p:txBody>
      </p:sp>
      <p:sp>
        <p:nvSpPr>
          <p:cNvPr id="6" name="Content Placeholder 2">
            <a:extLst>
              <a:ext uri="{FF2B5EF4-FFF2-40B4-BE49-F238E27FC236}">
                <a16:creationId xmlns:a16="http://schemas.microsoft.com/office/drawing/2014/main" id="{E2468A6F-7D5A-B5F4-D913-61E0B49A721C}"/>
              </a:ext>
            </a:extLst>
          </p:cNvPr>
          <p:cNvSpPr>
            <a:spLocks noGrp="1"/>
          </p:cNvSpPr>
          <p:nvPr>
            <p:ph sz="half" idx="1"/>
          </p:nvPr>
        </p:nvSpPr>
        <p:spPr>
          <a:xfrm>
            <a:off x="838199" y="2385646"/>
            <a:ext cx="5491163" cy="3454793"/>
          </a:xfrm>
        </p:spPr>
        <p:txBody>
          <a:bodyPr>
            <a:normAutofit fontScale="92500" lnSpcReduction="20000"/>
          </a:bodyPr>
          <a:lstStyle/>
          <a:p>
            <a:pPr>
              <a:lnSpc>
                <a:spcPct val="120000"/>
              </a:lnSpc>
              <a:buClr>
                <a:schemeClr val="accent1"/>
              </a:buClr>
              <a:buFont typeface="Wingdings" pitchFamily="2" charset="2"/>
              <a:buChar char="§"/>
            </a:pPr>
            <a:r>
              <a:rPr lang="en-US" sz="2800" dirty="0">
                <a:latin typeface="Arial" panose="020B0604020202020204" pitchFamily="34" charset="0"/>
                <a:cs typeface="Arial" panose="020B0604020202020204" pitchFamily="34" charset="0"/>
              </a:rPr>
              <a:t>$8.9 trillion in employer-sponsored defined contribution plans, of which $6.3 trillion was held in 401(k) plans.</a:t>
            </a:r>
          </a:p>
          <a:p>
            <a:pPr>
              <a:lnSpc>
                <a:spcPct val="120000"/>
              </a:lnSpc>
              <a:buClr>
                <a:schemeClr val="accent1"/>
              </a:buClr>
              <a:buFont typeface="Wingdings" pitchFamily="2" charset="2"/>
              <a:buChar char="§"/>
            </a:pPr>
            <a:r>
              <a:rPr lang="en-US" sz="2800" dirty="0">
                <a:latin typeface="Arial" panose="020B0604020202020204" pitchFamily="34" charset="0"/>
                <a:cs typeface="Arial" panose="020B0604020202020204" pitchFamily="34" charset="0"/>
              </a:rPr>
              <a:t>Left to do it alone</a:t>
            </a:r>
          </a:p>
          <a:p>
            <a:pPr>
              <a:lnSpc>
                <a:spcPct val="120000"/>
              </a:lnSpc>
              <a:buClr>
                <a:schemeClr val="accent1"/>
              </a:buClr>
              <a:buFont typeface="Wingdings" pitchFamily="2" charset="2"/>
              <a:buChar char="§"/>
            </a:pPr>
            <a:r>
              <a:rPr lang="en-US" sz="2800" dirty="0">
                <a:latin typeface="Arial" panose="020B0604020202020204" pitchFamily="34" charset="0"/>
                <a:cs typeface="Arial" panose="020B0604020202020204" pitchFamily="34" charset="0"/>
              </a:rPr>
              <a:t>Limited investment options</a:t>
            </a:r>
          </a:p>
          <a:p>
            <a:pPr>
              <a:lnSpc>
                <a:spcPct val="120000"/>
              </a:lnSpc>
              <a:buClr>
                <a:schemeClr val="accent1"/>
              </a:buClr>
              <a:buFont typeface="Wingdings" pitchFamily="2" charset="2"/>
              <a:buChar char="§"/>
            </a:pPr>
            <a:r>
              <a:rPr lang="en-US" sz="2800" dirty="0">
                <a:latin typeface="Arial" panose="020B0604020202020204" pitchFamily="34" charset="0"/>
                <a:cs typeface="Arial" panose="020B0604020202020204" pitchFamily="34" charset="0"/>
              </a:rPr>
              <a:t>Very few safe options</a:t>
            </a:r>
          </a:p>
          <a:p>
            <a:pPr>
              <a:buClr>
                <a:srgbClr val="E2B034"/>
              </a:buClr>
              <a:buFont typeface="Wingdings" pitchFamily="2" charset="2"/>
              <a:buChar char="§"/>
            </a:pPr>
            <a:endParaRPr lang="en-US" dirty="0"/>
          </a:p>
        </p:txBody>
      </p:sp>
      <p:sp>
        <p:nvSpPr>
          <p:cNvPr id="7" name="Content Placeholder 3">
            <a:extLst>
              <a:ext uri="{FF2B5EF4-FFF2-40B4-BE49-F238E27FC236}">
                <a16:creationId xmlns:a16="http://schemas.microsoft.com/office/drawing/2014/main" id="{7D0243D4-C6A6-B19C-3E71-47A311550B40}"/>
              </a:ext>
            </a:extLst>
          </p:cNvPr>
          <p:cNvSpPr txBox="1">
            <a:spLocks/>
          </p:cNvSpPr>
          <p:nvPr/>
        </p:nvSpPr>
        <p:spPr>
          <a:xfrm>
            <a:off x="6649453" y="2783985"/>
            <a:ext cx="5181600" cy="1820252"/>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Clr>
                <a:schemeClr val="accent1">
                  <a:lumMod val="90000"/>
                  <a:lumOff val="10000"/>
                </a:schemeClr>
              </a:buClr>
              <a:buFont typeface="Wingdings" pitchFamily="2" charset="2"/>
              <a:buChar char="§"/>
              <a:defRPr sz="2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1pPr>
            <a:lvl2pPr marL="6858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24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2pPr>
            <a:lvl3pPr marL="11430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20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3pPr>
            <a:lvl4pPr marL="16002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1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4pPr>
            <a:lvl5pPr marL="20574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1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20000"/>
              </a:lnSpc>
              <a:buFont typeface="Wingdings" pitchFamily="2" charset="2"/>
              <a:buNone/>
            </a:pPr>
            <a:r>
              <a:rPr lang="en-US" b="1" dirty="0">
                <a:solidFill>
                  <a:schemeClr val="accent1"/>
                </a:solidFill>
              </a:rPr>
              <a:t>KNOWING AND UNDERSTANDING YOUR 401(k) INVESTMENTS FALLS ON YOU</a:t>
            </a:r>
          </a:p>
        </p:txBody>
      </p:sp>
      <p:sp>
        <p:nvSpPr>
          <p:cNvPr id="2" name="TextBox 1">
            <a:extLst>
              <a:ext uri="{FF2B5EF4-FFF2-40B4-BE49-F238E27FC236}">
                <a16:creationId xmlns:a16="http://schemas.microsoft.com/office/drawing/2014/main" id="{6CD84067-E013-B140-07CD-139F6BDBCA15}"/>
              </a:ext>
            </a:extLst>
          </p:cNvPr>
          <p:cNvSpPr txBox="1"/>
          <p:nvPr/>
        </p:nvSpPr>
        <p:spPr>
          <a:xfrm>
            <a:off x="1016495" y="5926372"/>
            <a:ext cx="7002901" cy="226472"/>
          </a:xfrm>
          <a:prstGeom prst="rect">
            <a:avLst/>
          </a:prstGeom>
          <a:noFill/>
        </p:spPr>
        <p:txBody>
          <a:bodyPr wrap="square" anchor="b">
            <a:spAutoFit/>
          </a:bodyPr>
          <a:lstStyle/>
          <a:p>
            <a:pPr>
              <a:lnSpc>
                <a:spcPct val="120000"/>
              </a:lnSpc>
            </a:pPr>
            <a:r>
              <a:rPr lang="en-US" sz="800" i="1" dirty="0">
                <a:solidFill>
                  <a:schemeClr val="bg1"/>
                </a:solidFill>
                <a:latin typeface="Arial" panose="020B0604020202020204" pitchFamily="34" charset="0"/>
                <a:cs typeface="Arial" panose="020B0604020202020204" pitchFamily="34" charset="0"/>
              </a:rPr>
              <a:t>Source: The Investment Company Institute, Release Quarterly Retirement Market Data Third Quarter 2024. Accessed January 3, 2025.</a:t>
            </a:r>
          </a:p>
        </p:txBody>
      </p:sp>
      <p:sp>
        <p:nvSpPr>
          <p:cNvPr id="11" name="Rectangle 10">
            <a:extLst>
              <a:ext uri="{FF2B5EF4-FFF2-40B4-BE49-F238E27FC236}">
                <a16:creationId xmlns:a16="http://schemas.microsoft.com/office/drawing/2014/main" id="{9F4ADBD3-9B63-E672-AF78-281A8A8DFC2A}"/>
              </a:ext>
            </a:extLst>
          </p:cNvPr>
          <p:cNvSpPr/>
          <p:nvPr/>
        </p:nvSpPr>
        <p:spPr>
          <a:xfrm>
            <a:off x="-62185" y="6362659"/>
            <a:ext cx="12316368" cy="45719"/>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664900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xEl>
                                              <p:pRg st="0" end="0"/>
                                            </p:txEl>
                                          </p:spTgt>
                                        </p:tgtEl>
                                        <p:attrNameLst>
                                          <p:attrName>style.visibility</p:attrName>
                                        </p:attrNameLst>
                                      </p:cBhvr>
                                      <p:to>
                                        <p:strVal val="visible"/>
                                      </p:to>
                                    </p:set>
                                    <p:animEffect transition="in" filter="fade">
                                      <p:cBhvr>
                                        <p:cTn id="17"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DD1D1C-29CC-0989-DAF7-F05455946BEF}"/>
              </a:ext>
            </a:extLst>
          </p:cNvPr>
          <p:cNvSpPr>
            <a:spLocks noGrp="1"/>
          </p:cNvSpPr>
          <p:nvPr>
            <p:ph type="title"/>
          </p:nvPr>
        </p:nvSpPr>
        <p:spPr/>
        <p:txBody>
          <a:bodyPr>
            <a:normAutofit/>
          </a:bodyPr>
          <a:lstStyle/>
          <a:p>
            <a:r>
              <a:rPr lang="en-US" sz="5000" spc="-150" dirty="0">
                <a:latin typeface="Arial Black" panose="020B0604020202020204" pitchFamily="34" charset="0"/>
                <a:cs typeface="Arial Black" panose="020B0604020202020204" pitchFamily="34" charset="0"/>
              </a:rPr>
              <a:t>SECURE ACT OF 2020</a:t>
            </a:r>
            <a:endParaRPr lang="en-US" sz="5000" dirty="0">
              <a:latin typeface="Arial Black" panose="020B0604020202020204" pitchFamily="34" charset="0"/>
              <a:cs typeface="Arial Black" panose="020B0604020202020204" pitchFamily="34" charset="0"/>
            </a:endParaRPr>
          </a:p>
        </p:txBody>
      </p:sp>
      <p:sp>
        <p:nvSpPr>
          <p:cNvPr id="6" name="Content Placeholder 2">
            <a:extLst>
              <a:ext uri="{FF2B5EF4-FFF2-40B4-BE49-F238E27FC236}">
                <a16:creationId xmlns:a16="http://schemas.microsoft.com/office/drawing/2014/main" id="{DC3E6F73-4506-E2B5-8326-4619EC524053}"/>
              </a:ext>
            </a:extLst>
          </p:cNvPr>
          <p:cNvSpPr>
            <a:spLocks noGrp="1"/>
          </p:cNvSpPr>
          <p:nvPr>
            <p:ph sz="half" idx="1"/>
          </p:nvPr>
        </p:nvSpPr>
        <p:spPr>
          <a:xfrm>
            <a:off x="838200" y="2006618"/>
            <a:ext cx="10809514" cy="3862992"/>
          </a:xfrm>
        </p:spPr>
        <p:txBody>
          <a:bodyPr>
            <a:normAutofit fontScale="47500" lnSpcReduction="20000"/>
          </a:bodyPr>
          <a:lstStyle/>
          <a:p>
            <a:pPr marL="776287" indent="-685800">
              <a:lnSpc>
                <a:spcPct val="120000"/>
              </a:lnSpc>
              <a:buClr>
                <a:schemeClr val="accent1"/>
              </a:buClr>
              <a:buFont typeface="Wingdings" pitchFamily="2" charset="2"/>
              <a:buChar char="§"/>
            </a:pPr>
            <a:r>
              <a:rPr lang="en-US" sz="5100" b="1" dirty="0">
                <a:solidFill>
                  <a:schemeClr val="accent1"/>
                </a:solidFill>
                <a:latin typeface="Arial" panose="020B0604020202020204" pitchFamily="34" charset="0"/>
                <a:cs typeface="Arial" panose="020B0604020202020204" pitchFamily="34" charset="0"/>
              </a:rPr>
              <a:t>Increased “RMD” starting age</a:t>
            </a:r>
          </a:p>
          <a:p>
            <a:pPr marL="1233487" lvl="1" indent="-685800">
              <a:lnSpc>
                <a:spcPct val="120000"/>
              </a:lnSpc>
              <a:buClr>
                <a:schemeClr val="accent1"/>
              </a:buClr>
              <a:buFont typeface="Wingdings" pitchFamily="2" charset="2"/>
              <a:buChar char="§"/>
            </a:pPr>
            <a:r>
              <a:rPr lang="en-US" sz="4700" b="1" dirty="0">
                <a:solidFill>
                  <a:schemeClr val="accent1"/>
                </a:solidFill>
                <a:latin typeface="Arial" panose="020B0604020202020204" pitchFamily="34" charset="0"/>
                <a:cs typeface="Arial" panose="020B0604020202020204" pitchFamily="34" charset="0"/>
              </a:rPr>
              <a:t>1951-59: 73</a:t>
            </a:r>
          </a:p>
          <a:p>
            <a:pPr marL="1233487" lvl="1" indent="-685800">
              <a:lnSpc>
                <a:spcPct val="120000"/>
              </a:lnSpc>
              <a:buClr>
                <a:schemeClr val="accent1"/>
              </a:buClr>
              <a:buFont typeface="Wingdings" pitchFamily="2" charset="2"/>
              <a:buChar char="§"/>
            </a:pPr>
            <a:r>
              <a:rPr lang="en-US" sz="4700" b="1" dirty="0">
                <a:solidFill>
                  <a:schemeClr val="accent1"/>
                </a:solidFill>
                <a:latin typeface="Arial" panose="020B0604020202020204" pitchFamily="34" charset="0"/>
                <a:cs typeface="Arial" panose="020B0604020202020204" pitchFamily="34" charset="0"/>
              </a:rPr>
              <a:t>1960+ : 75</a:t>
            </a:r>
          </a:p>
          <a:p>
            <a:pPr marL="776287" indent="-685800">
              <a:lnSpc>
                <a:spcPct val="120000"/>
              </a:lnSpc>
              <a:buClr>
                <a:schemeClr val="accent1"/>
              </a:buClr>
              <a:buFont typeface="Wingdings" pitchFamily="2" charset="2"/>
              <a:buChar char="§"/>
            </a:pPr>
            <a:r>
              <a:rPr lang="en-US" sz="5100" b="1" dirty="0">
                <a:solidFill>
                  <a:schemeClr val="accent1"/>
                </a:solidFill>
                <a:latin typeface="Arial" panose="020B0604020202020204" pitchFamily="34" charset="0"/>
                <a:cs typeface="Arial" panose="020B0604020202020204" pitchFamily="34" charset="0"/>
              </a:rPr>
              <a:t>Eliminated the “Stretch IRA” Provision for </a:t>
            </a:r>
            <a:br>
              <a:rPr lang="en-US" sz="5100" b="1" dirty="0">
                <a:solidFill>
                  <a:schemeClr val="accent1"/>
                </a:solidFill>
                <a:latin typeface="Arial" panose="020B0604020202020204" pitchFamily="34" charset="0"/>
                <a:cs typeface="Arial" panose="020B0604020202020204" pitchFamily="34" charset="0"/>
              </a:rPr>
            </a:br>
            <a:r>
              <a:rPr lang="en-US" sz="5100" b="1" dirty="0">
                <a:solidFill>
                  <a:schemeClr val="accent1"/>
                </a:solidFill>
                <a:latin typeface="Arial" panose="020B0604020202020204" pitchFamily="34" charset="0"/>
                <a:cs typeface="Arial" panose="020B0604020202020204" pitchFamily="34" charset="0"/>
              </a:rPr>
              <a:t>non-spousal beneficiaries</a:t>
            </a:r>
          </a:p>
          <a:p>
            <a:pPr marL="776287" indent="-685800">
              <a:lnSpc>
                <a:spcPct val="120000"/>
              </a:lnSpc>
              <a:buClr>
                <a:schemeClr val="accent1"/>
              </a:buClr>
              <a:buFont typeface="Wingdings" pitchFamily="2" charset="2"/>
              <a:buChar char="§"/>
            </a:pPr>
            <a:r>
              <a:rPr lang="en-US" sz="5100" dirty="0">
                <a:latin typeface="Arial" panose="020B0604020202020204" pitchFamily="34" charset="0"/>
                <a:cs typeface="Arial" panose="020B0604020202020204" pitchFamily="34" charset="0"/>
              </a:rPr>
              <a:t>Removed the contribution age limit for IRA accounts</a:t>
            </a:r>
          </a:p>
          <a:p>
            <a:pPr marL="776287" indent="-685800">
              <a:lnSpc>
                <a:spcPct val="120000"/>
              </a:lnSpc>
              <a:buClr>
                <a:schemeClr val="accent1"/>
              </a:buClr>
              <a:buFont typeface="Wingdings" pitchFamily="2" charset="2"/>
              <a:buChar char="§"/>
            </a:pPr>
            <a:r>
              <a:rPr lang="en-US" sz="5100" dirty="0">
                <a:latin typeface="Arial" panose="020B0604020202020204" pitchFamily="34" charset="0"/>
                <a:cs typeface="Arial" panose="020B0604020202020204" pitchFamily="34" charset="0"/>
              </a:rPr>
              <a:t>Increases automatic 401(k) enrollment from 10% to 15%</a:t>
            </a:r>
          </a:p>
          <a:p>
            <a:pPr marL="776287" indent="-685800">
              <a:lnSpc>
                <a:spcPct val="120000"/>
              </a:lnSpc>
              <a:buClr>
                <a:schemeClr val="accent1"/>
              </a:buClr>
              <a:buFont typeface="Wingdings" pitchFamily="2" charset="2"/>
              <a:buChar char="§"/>
            </a:pPr>
            <a:r>
              <a:rPr lang="en-US" sz="5100" dirty="0">
                <a:latin typeface="Arial" panose="020B0604020202020204" pitchFamily="34" charset="0"/>
                <a:cs typeface="Arial" panose="020B0604020202020204" pitchFamily="34" charset="0"/>
              </a:rPr>
              <a:t>Encourages use of annuities in qualified employer plans</a:t>
            </a:r>
          </a:p>
        </p:txBody>
      </p:sp>
      <p:sp>
        <p:nvSpPr>
          <p:cNvPr id="7" name="TextBox 6">
            <a:extLst>
              <a:ext uri="{FF2B5EF4-FFF2-40B4-BE49-F238E27FC236}">
                <a16:creationId xmlns:a16="http://schemas.microsoft.com/office/drawing/2014/main" id="{8784CAF8-0D9E-28E9-232A-2D8389836B8B}"/>
              </a:ext>
            </a:extLst>
          </p:cNvPr>
          <p:cNvSpPr txBox="1"/>
          <p:nvPr/>
        </p:nvSpPr>
        <p:spPr>
          <a:xfrm>
            <a:off x="6783313" y="5770534"/>
            <a:ext cx="5035521" cy="226472"/>
          </a:xfrm>
          <a:prstGeom prst="rect">
            <a:avLst/>
          </a:prstGeom>
          <a:noFill/>
        </p:spPr>
        <p:txBody>
          <a:bodyPr wrap="square" anchor="b">
            <a:spAutoFit/>
          </a:bodyPr>
          <a:lstStyle/>
          <a:p>
            <a:pPr>
              <a:lnSpc>
                <a:spcPct val="120000"/>
              </a:lnSpc>
            </a:pPr>
            <a:r>
              <a:rPr lang="en-US" sz="800" i="1" dirty="0">
                <a:solidFill>
                  <a:schemeClr val="bg1"/>
                </a:solidFill>
                <a:latin typeface="Arial" panose="020B0604020202020204" pitchFamily="34" charset="0"/>
                <a:cs typeface="Arial" panose="020B0604020202020204" pitchFamily="34" charset="0"/>
              </a:rPr>
              <a:t>https://www.congress.gov/bill/116th-congress/house-bill/1994/text. Accessed December 29. 2022.</a:t>
            </a:r>
          </a:p>
        </p:txBody>
      </p:sp>
      <p:sp>
        <p:nvSpPr>
          <p:cNvPr id="10" name="Rectangle 9">
            <a:extLst>
              <a:ext uri="{FF2B5EF4-FFF2-40B4-BE49-F238E27FC236}">
                <a16:creationId xmlns:a16="http://schemas.microsoft.com/office/drawing/2014/main" id="{7CC2BB9D-5C89-1525-5C77-2528A7CD7163}"/>
              </a:ext>
            </a:extLst>
          </p:cNvPr>
          <p:cNvSpPr/>
          <p:nvPr/>
        </p:nvSpPr>
        <p:spPr>
          <a:xfrm>
            <a:off x="-62185" y="6362659"/>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534063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EA2B696-3DB4-8080-B77F-C16ACC15CD1C}"/>
              </a:ext>
            </a:extLst>
          </p:cNvPr>
          <p:cNvSpPr/>
          <p:nvPr/>
        </p:nvSpPr>
        <p:spPr>
          <a:xfrm>
            <a:off x="-62184" y="6368714"/>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C6DD1D1C-29CC-0989-DAF7-F05455946BEF}"/>
              </a:ext>
            </a:extLst>
          </p:cNvPr>
          <p:cNvSpPr>
            <a:spLocks noGrp="1"/>
          </p:cNvSpPr>
          <p:nvPr>
            <p:ph type="title"/>
          </p:nvPr>
        </p:nvSpPr>
        <p:spPr>
          <a:xfrm>
            <a:off x="838200" y="642062"/>
            <a:ext cx="10515600" cy="1325563"/>
          </a:xfrm>
        </p:spPr>
        <p:txBody>
          <a:bodyPr>
            <a:noAutofit/>
          </a:bodyPr>
          <a:lstStyle/>
          <a:p>
            <a:r>
              <a:rPr lang="en-US" sz="5000" spc="-150" dirty="0">
                <a:latin typeface="Arial Black" panose="020B0604020202020204" pitchFamily="34" charset="0"/>
                <a:cs typeface="Arial Black" panose="020B0604020202020204" pitchFamily="34" charset="0"/>
              </a:rPr>
              <a:t>REQUIRED MINIMUM DISTRIBUTIONS</a:t>
            </a:r>
            <a:endParaRPr lang="en-US" sz="5000" dirty="0">
              <a:latin typeface="Arial Black" panose="020B0604020202020204" pitchFamily="34" charset="0"/>
              <a:cs typeface="Arial Black" panose="020B0604020202020204" pitchFamily="34" charset="0"/>
            </a:endParaRPr>
          </a:p>
        </p:txBody>
      </p:sp>
      <p:sp>
        <p:nvSpPr>
          <p:cNvPr id="9" name="Content Placeholder 2">
            <a:extLst>
              <a:ext uri="{FF2B5EF4-FFF2-40B4-BE49-F238E27FC236}">
                <a16:creationId xmlns:a16="http://schemas.microsoft.com/office/drawing/2014/main" id="{1710B9A2-9AD8-1435-83BD-973E9C142E51}"/>
              </a:ext>
            </a:extLst>
          </p:cNvPr>
          <p:cNvSpPr>
            <a:spLocks noGrp="1"/>
          </p:cNvSpPr>
          <p:nvPr>
            <p:ph sz="half" idx="1"/>
          </p:nvPr>
        </p:nvSpPr>
        <p:spPr>
          <a:xfrm>
            <a:off x="838200" y="2325925"/>
            <a:ext cx="6617676" cy="3454793"/>
          </a:xfrm>
        </p:spPr>
        <p:txBody>
          <a:bodyPr>
            <a:normAutofit fontScale="70000" lnSpcReduction="20000"/>
          </a:bodyPr>
          <a:lstStyle/>
          <a:p>
            <a:pPr>
              <a:lnSpc>
                <a:spcPct val="120000"/>
              </a:lnSpc>
              <a:buClr>
                <a:schemeClr val="accent1"/>
              </a:buClr>
              <a:buFont typeface="Wingdings" pitchFamily="2" charset="2"/>
              <a:buChar char="§"/>
            </a:pPr>
            <a:r>
              <a:rPr lang="en-US" sz="2800" dirty="0">
                <a:latin typeface="Arial" panose="020B0604020202020204" pitchFamily="34" charset="0"/>
                <a:cs typeface="Arial" panose="020B0604020202020204" pitchFamily="34" charset="0"/>
              </a:rPr>
              <a:t>RMD’s now begin at age 73 as of 1/1/2023 </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(Secure Act 2.0)</a:t>
            </a:r>
          </a:p>
          <a:p>
            <a:pPr>
              <a:lnSpc>
                <a:spcPct val="120000"/>
              </a:lnSpc>
              <a:buClr>
                <a:schemeClr val="accent1"/>
              </a:buClr>
              <a:buFont typeface="Wingdings" pitchFamily="2" charset="2"/>
              <a:buChar char="§"/>
            </a:pPr>
            <a:r>
              <a:rPr lang="en-US" sz="2800" dirty="0">
                <a:latin typeface="Arial" panose="020B0604020202020204" pitchFamily="34" charset="0"/>
                <a:cs typeface="Arial" panose="020B0604020202020204" pitchFamily="34" charset="0"/>
              </a:rPr>
              <a:t>You can take more, but not less</a:t>
            </a:r>
          </a:p>
          <a:p>
            <a:pPr>
              <a:lnSpc>
                <a:spcPct val="120000"/>
              </a:lnSpc>
              <a:buClr>
                <a:schemeClr val="accent1"/>
              </a:buClr>
              <a:buFont typeface="Wingdings" pitchFamily="2" charset="2"/>
              <a:buChar char="§"/>
            </a:pPr>
            <a:r>
              <a:rPr lang="en-US" sz="2800" dirty="0">
                <a:latin typeface="Arial" panose="020B0604020202020204" pitchFamily="34" charset="0"/>
                <a:cs typeface="Arial" panose="020B0604020202020204" pitchFamily="34" charset="0"/>
              </a:rPr>
              <a:t>When you don’t need income, RMDs become </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a tax problem</a:t>
            </a:r>
          </a:p>
          <a:p>
            <a:pPr>
              <a:lnSpc>
                <a:spcPct val="120000"/>
              </a:lnSpc>
              <a:buClr>
                <a:schemeClr val="accent1"/>
              </a:buClr>
              <a:buFont typeface="Wingdings" pitchFamily="2" charset="2"/>
              <a:buChar char="§"/>
            </a:pPr>
            <a:r>
              <a:rPr lang="en-US" sz="2800" i="0" u="none" strike="noStrike" dirty="0">
                <a:effectLst/>
                <a:latin typeface="Arial" panose="020B0604020202020204" pitchFamily="34" charset="0"/>
                <a:cs typeface="Arial" panose="020B0604020202020204" pitchFamily="34" charset="0"/>
              </a:rPr>
              <a:t>The penalty for failing to take an RMD is now 25% of the RMD amount</a:t>
            </a:r>
            <a:r>
              <a:rPr lang="en-US" dirty="0">
                <a:latin typeface="Arial" panose="020B0604020202020204" pitchFamily="34" charset="0"/>
                <a:cs typeface="Arial" panose="020B0604020202020204" pitchFamily="34" charset="0"/>
              </a:rPr>
              <a:t> (used to be</a:t>
            </a:r>
            <a:r>
              <a:rPr lang="en-US" sz="2800" i="0" u="none" strike="noStrike" dirty="0">
                <a:effectLst/>
                <a:latin typeface="Arial" panose="020B0604020202020204" pitchFamily="34" charset="0"/>
                <a:cs typeface="Arial" panose="020B0604020202020204" pitchFamily="34" charset="0"/>
              </a:rPr>
              <a:t> 50%) and 10% if corrected in a timely manner for IRAs.</a:t>
            </a:r>
            <a:endParaRPr lang="en-US" sz="2800" dirty="0">
              <a:latin typeface="Arial" panose="020B0604020202020204" pitchFamily="34" charset="0"/>
              <a:cs typeface="Arial" panose="020B0604020202020204" pitchFamily="34" charset="0"/>
            </a:endParaRPr>
          </a:p>
          <a:p>
            <a:pPr>
              <a:lnSpc>
                <a:spcPct val="120000"/>
              </a:lnSpc>
              <a:buClr>
                <a:schemeClr val="accent1"/>
              </a:buClr>
              <a:buFont typeface="Wingdings" pitchFamily="2" charset="2"/>
              <a:buChar char="§"/>
            </a:pPr>
            <a:r>
              <a:rPr lang="en-US" sz="2800" dirty="0">
                <a:latin typeface="Arial" panose="020B0604020202020204" pitchFamily="34" charset="0"/>
                <a:cs typeface="Arial" panose="020B0604020202020204" pitchFamily="34" charset="0"/>
              </a:rPr>
              <a:t>Forecast RMD’s to develop income plan</a:t>
            </a:r>
          </a:p>
          <a:p>
            <a:pPr>
              <a:buClr>
                <a:srgbClr val="E2B034"/>
              </a:buClr>
              <a:buFont typeface="Wingdings" pitchFamily="2" charset="2"/>
              <a:buChar char="§"/>
            </a:pPr>
            <a:endParaRPr lang="en-US" dirty="0"/>
          </a:p>
        </p:txBody>
      </p:sp>
      <p:sp>
        <p:nvSpPr>
          <p:cNvPr id="5" name="Rectangle 4">
            <a:extLst>
              <a:ext uri="{FF2B5EF4-FFF2-40B4-BE49-F238E27FC236}">
                <a16:creationId xmlns:a16="http://schemas.microsoft.com/office/drawing/2014/main" id="{EB9FDC29-58CB-C2C8-940D-1BD292A42C4C}"/>
              </a:ext>
            </a:extLst>
          </p:cNvPr>
          <p:cNvSpPr/>
          <p:nvPr/>
        </p:nvSpPr>
        <p:spPr>
          <a:xfrm>
            <a:off x="7702061" y="2417969"/>
            <a:ext cx="8018585" cy="2872636"/>
          </a:xfrm>
          <a:prstGeom prst="rect">
            <a:avLst/>
          </a:prstGeom>
          <a:solidFill>
            <a:schemeClr val="accent1"/>
          </a:solidFill>
          <a:ln w="571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4A77E0"/>
              </a:solidFill>
            </a:endParaRPr>
          </a:p>
        </p:txBody>
      </p:sp>
      <p:sp>
        <p:nvSpPr>
          <p:cNvPr id="11" name="TextBox 10">
            <a:extLst>
              <a:ext uri="{FF2B5EF4-FFF2-40B4-BE49-F238E27FC236}">
                <a16:creationId xmlns:a16="http://schemas.microsoft.com/office/drawing/2014/main" id="{DDD513CE-A550-C2B9-A311-9DE7E8417490}"/>
              </a:ext>
            </a:extLst>
          </p:cNvPr>
          <p:cNvSpPr txBox="1"/>
          <p:nvPr/>
        </p:nvSpPr>
        <p:spPr>
          <a:xfrm>
            <a:off x="4708452" y="5691590"/>
            <a:ext cx="7002901" cy="374205"/>
          </a:xfrm>
          <a:prstGeom prst="rect">
            <a:avLst/>
          </a:prstGeom>
          <a:noFill/>
        </p:spPr>
        <p:txBody>
          <a:bodyPr wrap="square" anchor="b">
            <a:spAutoFit/>
          </a:bodyPr>
          <a:lstStyle/>
          <a:p>
            <a:pPr algn="r">
              <a:lnSpc>
                <a:spcPct val="120000"/>
              </a:lnSpc>
            </a:pPr>
            <a:r>
              <a:rPr lang="en-US" sz="800" b="0" i="0" u="sng" dirty="0">
                <a:solidFill>
                  <a:schemeClr val="bg1"/>
                </a:solidFill>
                <a:effectLst/>
                <a:latin typeface="Calibri" panose="020F0502020204030204" pitchFamily="34" charset="0"/>
                <a:hlinkClick r:id="rId3">
                  <a:extLst>
                    <a:ext uri="{A12FA001-AC4F-418D-AE19-62706E023703}">
                      <ahyp:hlinkClr xmlns:ahyp="http://schemas.microsoft.com/office/drawing/2018/hyperlinkcolor" val="tx"/>
                    </a:ext>
                  </a:extLst>
                </a:hlinkClick>
              </a:rPr>
              <a:t>https://www.allianzlife.com/-/media/files/global/documents/2016/06/15/16/08/amk-105-n.pdf</a:t>
            </a:r>
            <a:r>
              <a:rPr lang="en-US" sz="800" b="0" i="0" dirty="0">
                <a:solidFill>
                  <a:schemeClr val="bg1"/>
                </a:solidFill>
                <a:effectLst/>
                <a:latin typeface="Calibri" panose="020F0502020204030204" pitchFamily="34" charset="0"/>
                <a:hlinkClick r:id="rId3">
                  <a:extLst>
                    <a:ext uri="{A12FA001-AC4F-418D-AE19-62706E023703}">
                      <ahyp:hlinkClr xmlns:ahyp="http://schemas.microsoft.com/office/drawing/2018/hyperlinkcolor" val="tx"/>
                    </a:ext>
                  </a:extLst>
                </a:hlinkClick>
              </a:rPr>
              <a:t> </a:t>
            </a:r>
            <a:r>
              <a:rPr lang="en-US" sz="800" b="0" i="0" dirty="0">
                <a:solidFill>
                  <a:schemeClr val="bg1"/>
                </a:solidFill>
                <a:effectLst/>
                <a:latin typeface="Calibri" panose="020F0502020204030204" pitchFamily="34" charset="0"/>
              </a:rPr>
              <a:t>. </a:t>
            </a:r>
            <a:r>
              <a:rPr lang="en-US" sz="800" i="1" dirty="0">
                <a:solidFill>
                  <a:schemeClr val="bg1"/>
                </a:solidFill>
                <a:latin typeface="Arial" panose="020B0604020202020204" pitchFamily="34" charset="0"/>
                <a:cs typeface="Arial" panose="020B0604020202020204" pitchFamily="34" charset="0"/>
              </a:rPr>
              <a:t>Accessed March 27. 2023. </a:t>
            </a:r>
          </a:p>
          <a:p>
            <a:pPr algn="r">
              <a:lnSpc>
                <a:spcPct val="120000"/>
              </a:lnSpc>
            </a:pPr>
            <a:r>
              <a:rPr lang="en-US" sz="800" i="1" dirty="0">
                <a:solidFill>
                  <a:schemeClr val="bg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https://www.irs.gov/retirement-plans/retirement-plans-faqs-regarding-required-minimum-distributions</a:t>
            </a:r>
            <a:r>
              <a:rPr lang="en-US" sz="800" i="1" dirty="0">
                <a:solidFill>
                  <a:schemeClr val="bg1"/>
                </a:solidFill>
                <a:latin typeface="Arial" panose="020B0604020202020204" pitchFamily="34" charset="0"/>
                <a:cs typeface="Arial" panose="020B0604020202020204" pitchFamily="34" charset="0"/>
              </a:rPr>
              <a:t>.  Accessed December 29. 2022.</a:t>
            </a:r>
          </a:p>
        </p:txBody>
      </p:sp>
      <p:sp>
        <p:nvSpPr>
          <p:cNvPr id="10" name="Content Placeholder 3">
            <a:extLst>
              <a:ext uri="{FF2B5EF4-FFF2-40B4-BE49-F238E27FC236}">
                <a16:creationId xmlns:a16="http://schemas.microsoft.com/office/drawing/2014/main" id="{C2F7E726-2FF8-256C-7B0D-3262920E0502}"/>
              </a:ext>
            </a:extLst>
          </p:cNvPr>
          <p:cNvSpPr>
            <a:spLocks noGrp="1"/>
          </p:cNvSpPr>
          <p:nvPr>
            <p:ph sz="half" idx="2"/>
          </p:nvPr>
        </p:nvSpPr>
        <p:spPr>
          <a:xfrm>
            <a:off x="8059614" y="2853584"/>
            <a:ext cx="4132385" cy="3454793"/>
          </a:xfrm>
        </p:spPr>
        <p:txBody>
          <a:bodyPr>
            <a:normAutofit/>
          </a:bodyPr>
          <a:lstStyle/>
          <a:p>
            <a:pPr marL="0" indent="0">
              <a:lnSpc>
                <a:spcPct val="120000"/>
              </a:lnSpc>
              <a:buClr>
                <a:schemeClr val="accent2"/>
              </a:buClr>
              <a:buNone/>
            </a:pPr>
            <a:r>
              <a:rPr lang="en-US" sz="2400" b="1" dirty="0">
                <a:solidFill>
                  <a:schemeClr val="bg1"/>
                </a:solidFill>
                <a:latin typeface="Arial" panose="020B0604020202020204" pitchFamily="34" charset="0"/>
                <a:cs typeface="Arial" panose="020B0604020202020204" pitchFamily="34" charset="0"/>
              </a:rPr>
              <a:t>Required Withdrawal</a:t>
            </a:r>
          </a:p>
          <a:p>
            <a:pPr marL="223838" lvl="1" indent="0">
              <a:lnSpc>
                <a:spcPct val="120000"/>
              </a:lnSpc>
              <a:buClr>
                <a:schemeClr val="accent2"/>
              </a:buClr>
              <a:buNone/>
            </a:pPr>
            <a:r>
              <a:rPr lang="en-US" dirty="0">
                <a:solidFill>
                  <a:schemeClr val="bg1"/>
                </a:solidFill>
                <a:latin typeface="Arial" panose="020B0604020202020204" pitchFamily="34" charset="0"/>
                <a:cs typeface="Arial" panose="020B0604020202020204" pitchFamily="34" charset="0"/>
              </a:rPr>
              <a:t>Age 73 = 3.77%</a:t>
            </a:r>
          </a:p>
          <a:p>
            <a:pPr marL="223838" lvl="1" indent="0">
              <a:lnSpc>
                <a:spcPct val="120000"/>
              </a:lnSpc>
              <a:buClr>
                <a:schemeClr val="accent2"/>
              </a:buClr>
              <a:buNone/>
            </a:pPr>
            <a:r>
              <a:rPr lang="en-US" dirty="0">
                <a:solidFill>
                  <a:schemeClr val="bg1"/>
                </a:solidFill>
                <a:latin typeface="Arial" panose="020B0604020202020204" pitchFamily="34" charset="0"/>
                <a:cs typeface="Arial" panose="020B0604020202020204" pitchFamily="34" charset="0"/>
              </a:rPr>
              <a:t>Age 80 = 4.95%</a:t>
            </a:r>
          </a:p>
          <a:p>
            <a:pPr marL="223838" lvl="1" indent="0">
              <a:lnSpc>
                <a:spcPct val="120000"/>
              </a:lnSpc>
              <a:buClr>
                <a:schemeClr val="accent2"/>
              </a:buClr>
              <a:buNone/>
            </a:pPr>
            <a:r>
              <a:rPr lang="en-US" dirty="0">
                <a:solidFill>
                  <a:schemeClr val="bg1"/>
                </a:solidFill>
                <a:latin typeface="Arial" panose="020B0604020202020204" pitchFamily="34" charset="0"/>
                <a:cs typeface="Arial" panose="020B0604020202020204" pitchFamily="34" charset="0"/>
              </a:rPr>
              <a:t>Age 90 = 8.20%</a:t>
            </a:r>
          </a:p>
          <a:p>
            <a:endParaRPr lang="en-US" dirty="0"/>
          </a:p>
        </p:txBody>
      </p:sp>
    </p:spTree>
    <p:extLst>
      <p:ext uri="{BB962C8B-B14F-4D97-AF65-F5344CB8AC3E}">
        <p14:creationId xmlns:p14="http://schemas.microsoft.com/office/powerpoint/2010/main" val="32603290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C94FC-D2DE-4E48-21D2-63F224CD979C}"/>
              </a:ext>
            </a:extLst>
          </p:cNvPr>
          <p:cNvSpPr>
            <a:spLocks noGrp="1"/>
          </p:cNvSpPr>
          <p:nvPr>
            <p:ph type="title"/>
          </p:nvPr>
        </p:nvSpPr>
        <p:spPr>
          <a:xfrm>
            <a:off x="379938" y="701243"/>
            <a:ext cx="11518985" cy="1031631"/>
          </a:xfrm>
        </p:spPr>
        <p:txBody>
          <a:bodyPr>
            <a:noAutofit/>
          </a:bodyPr>
          <a:lstStyle/>
          <a:p>
            <a:pPr algn="ctr"/>
            <a:r>
              <a:rPr lang="en-US" sz="5000" dirty="0">
                <a:latin typeface="Arial Black" panose="020B0604020202020204" pitchFamily="34" charset="0"/>
                <a:cs typeface="Arial Black" panose="020B0604020202020204" pitchFamily="34" charset="0"/>
              </a:rPr>
              <a:t>WHERE DO YOU THINK TAX RATES ARE GOING?</a:t>
            </a:r>
            <a:endParaRPr lang="en-US" sz="5000" dirty="0">
              <a:solidFill>
                <a:srgbClr val="DFC589"/>
              </a:solidFill>
              <a:latin typeface="Arial Black" panose="020B0604020202020204" pitchFamily="34" charset="0"/>
              <a:cs typeface="Arial Black" panose="020B0604020202020204" pitchFamily="34" charset="0"/>
            </a:endParaRPr>
          </a:p>
        </p:txBody>
      </p:sp>
      <p:sp>
        <p:nvSpPr>
          <p:cNvPr id="8" name="TextBox 7">
            <a:extLst>
              <a:ext uri="{FF2B5EF4-FFF2-40B4-BE49-F238E27FC236}">
                <a16:creationId xmlns:a16="http://schemas.microsoft.com/office/drawing/2014/main" id="{3CEF8E84-9C30-A9A1-1AAD-F47BF7DF7037}"/>
              </a:ext>
            </a:extLst>
          </p:cNvPr>
          <p:cNvSpPr txBox="1"/>
          <p:nvPr/>
        </p:nvSpPr>
        <p:spPr>
          <a:xfrm>
            <a:off x="3168234" y="2325388"/>
            <a:ext cx="2688335" cy="630942"/>
          </a:xfrm>
          <a:prstGeom prst="rect">
            <a:avLst/>
          </a:prstGeom>
          <a:noFill/>
        </p:spPr>
        <p:txBody>
          <a:bodyPr wrap="square" rtlCol="0">
            <a:spAutoFit/>
          </a:bodyPr>
          <a:lstStyle/>
          <a:p>
            <a:pPr algn="ctr">
              <a:lnSpc>
                <a:spcPts val="4219"/>
              </a:lnSpc>
              <a:tabLst>
                <a:tab pos="35719" algn="l"/>
                <a:tab pos="1309688" algn="l"/>
              </a:tabLst>
            </a:pPr>
            <a:r>
              <a:rPr lang="en-US" altLang="zh-CN" sz="3600" b="1" dirty="0">
                <a:solidFill>
                  <a:schemeClr val="bg1"/>
                </a:solidFill>
                <a:latin typeface="Arial Black" panose="020B0604020202020204" pitchFamily="34" charset="0"/>
                <a:cs typeface="Arial Black" panose="020B0604020202020204" pitchFamily="34" charset="0"/>
              </a:rPr>
              <a:t>LOWER?</a:t>
            </a:r>
          </a:p>
        </p:txBody>
      </p:sp>
      <p:sp>
        <p:nvSpPr>
          <p:cNvPr id="9" name="TextBox 8">
            <a:extLst>
              <a:ext uri="{FF2B5EF4-FFF2-40B4-BE49-F238E27FC236}">
                <a16:creationId xmlns:a16="http://schemas.microsoft.com/office/drawing/2014/main" id="{D865A8F0-CDC0-3302-D2D5-0784169E981F}"/>
              </a:ext>
            </a:extLst>
          </p:cNvPr>
          <p:cNvSpPr txBox="1"/>
          <p:nvPr/>
        </p:nvSpPr>
        <p:spPr>
          <a:xfrm>
            <a:off x="6244115" y="2323528"/>
            <a:ext cx="2378568" cy="632802"/>
          </a:xfrm>
          <a:prstGeom prst="rect">
            <a:avLst/>
          </a:prstGeom>
          <a:noFill/>
        </p:spPr>
        <p:txBody>
          <a:bodyPr wrap="square" rtlCol="0">
            <a:spAutoFit/>
          </a:bodyPr>
          <a:lstStyle/>
          <a:p>
            <a:pPr algn="ctr">
              <a:lnSpc>
                <a:spcPts val="4219"/>
              </a:lnSpc>
              <a:tabLst>
                <a:tab pos="35719" algn="l"/>
                <a:tab pos="1309688" algn="l"/>
              </a:tabLst>
            </a:pPr>
            <a:r>
              <a:rPr lang="en-US" altLang="zh-CN" sz="3600" b="1" dirty="0">
                <a:solidFill>
                  <a:schemeClr val="accent1"/>
                </a:solidFill>
                <a:latin typeface="Arial Black" panose="020B0604020202020204" pitchFamily="34" charset="0"/>
                <a:cs typeface="Arial Black" panose="020B0604020202020204" pitchFamily="34" charset="0"/>
              </a:rPr>
              <a:t>HIGHER?</a:t>
            </a:r>
          </a:p>
        </p:txBody>
      </p:sp>
      <p:sp>
        <p:nvSpPr>
          <p:cNvPr id="10" name="Arrow: Up 2">
            <a:extLst>
              <a:ext uri="{FF2B5EF4-FFF2-40B4-BE49-F238E27FC236}">
                <a16:creationId xmlns:a16="http://schemas.microsoft.com/office/drawing/2014/main" id="{47CF9A65-436C-04A2-1D25-F1F40B44C0FD}"/>
              </a:ext>
            </a:extLst>
          </p:cNvPr>
          <p:cNvSpPr/>
          <p:nvPr/>
        </p:nvSpPr>
        <p:spPr>
          <a:xfrm rot="10800000">
            <a:off x="3090457" y="3058380"/>
            <a:ext cx="2843891" cy="2903402"/>
          </a:xfrm>
          <a:prstGeom prst="upArrow">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aseline="-25000" dirty="0"/>
          </a:p>
        </p:txBody>
      </p:sp>
      <p:sp>
        <p:nvSpPr>
          <p:cNvPr id="11" name="Arrow: Up 22">
            <a:extLst>
              <a:ext uri="{FF2B5EF4-FFF2-40B4-BE49-F238E27FC236}">
                <a16:creationId xmlns:a16="http://schemas.microsoft.com/office/drawing/2014/main" id="{E1C4AC3B-0F02-95F9-DC45-D2E03526CC27}"/>
              </a:ext>
            </a:extLst>
          </p:cNvPr>
          <p:cNvSpPr/>
          <p:nvPr/>
        </p:nvSpPr>
        <p:spPr>
          <a:xfrm>
            <a:off x="5934348" y="3058381"/>
            <a:ext cx="2843891" cy="2903402"/>
          </a:xfrm>
          <a:prstGeom prst="upArrow">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3106559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0-#ppt_h/2"/>
                                          </p:val>
                                        </p:tav>
                                        <p:tav tm="100000">
                                          <p:val>
                                            <p:strVal val="#ppt_y"/>
                                          </p:val>
                                        </p:tav>
                                      </p:tavLst>
                                    </p:anim>
                                  </p:childTnLst>
                                </p:cTn>
                              </p:par>
                              <p:par>
                                <p:cTn id="9" presetID="10" presetClass="entr" presetSubtype="0" fill="hold" grpId="0" nodeType="withEffect">
                                  <p:stCondLst>
                                    <p:cond delay="50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500"/>
                                        <p:tgtEl>
                                          <p:spTgt spid="8"/>
                                        </p:tgtEl>
                                      </p:cBhvr>
                                    </p:animEffect>
                                  </p:childTnLst>
                                </p:cTn>
                              </p:par>
                              <p:par>
                                <p:cTn id="12" presetID="2" presetClass="entr" presetSubtype="4" fill="hold" grpId="0" nodeType="withEffect">
                                  <p:stCondLst>
                                    <p:cond delay="0"/>
                                  </p:stCondLst>
                                  <p:childTnLst>
                                    <p:set>
                                      <p:cBhvr>
                                        <p:cTn id="13" dur="1" fill="hold">
                                          <p:stCondLst>
                                            <p:cond delay="0"/>
                                          </p:stCondLst>
                                        </p:cTn>
                                        <p:tgtEl>
                                          <p:spTgt spid="11"/>
                                        </p:tgtEl>
                                        <p:attrNameLst>
                                          <p:attrName>style.visibility</p:attrName>
                                        </p:attrNameLst>
                                      </p:cBhvr>
                                      <p:to>
                                        <p:strVal val="visible"/>
                                      </p:to>
                                    </p:set>
                                    <p:anim calcmode="lin" valueType="num">
                                      <p:cBhvr additive="base">
                                        <p:cTn id="14" dur="500" fill="hold"/>
                                        <p:tgtEl>
                                          <p:spTgt spid="11"/>
                                        </p:tgtEl>
                                        <p:attrNameLst>
                                          <p:attrName>ppt_x</p:attrName>
                                        </p:attrNameLst>
                                      </p:cBhvr>
                                      <p:tavLst>
                                        <p:tav tm="0">
                                          <p:val>
                                            <p:strVal val="#ppt_x"/>
                                          </p:val>
                                        </p:tav>
                                        <p:tav tm="100000">
                                          <p:val>
                                            <p:strVal val="#ppt_x"/>
                                          </p:val>
                                        </p:tav>
                                      </p:tavLst>
                                    </p:anim>
                                    <p:anim calcmode="lin" valueType="num">
                                      <p:cBhvr additive="base">
                                        <p:cTn id="15" dur="500" fill="hold"/>
                                        <p:tgtEl>
                                          <p:spTgt spid="11"/>
                                        </p:tgtEl>
                                        <p:attrNameLst>
                                          <p:attrName>ppt_y</p:attrName>
                                        </p:attrNameLst>
                                      </p:cBhvr>
                                      <p:tavLst>
                                        <p:tav tm="0">
                                          <p:val>
                                            <p:strVal val="1+#ppt_h/2"/>
                                          </p:val>
                                        </p:tav>
                                        <p:tav tm="100000">
                                          <p:val>
                                            <p:strVal val="#ppt_y"/>
                                          </p:val>
                                        </p:tav>
                                      </p:tavLst>
                                    </p:anim>
                                  </p:childTnLst>
                                </p:cTn>
                              </p:par>
                              <p:par>
                                <p:cTn id="16" presetID="10" presetClass="entr" presetSubtype="0" fill="hold" grpId="0" nodeType="withEffect">
                                  <p:stCondLst>
                                    <p:cond delay="50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animBg="1"/>
      <p:bldP spid="11" grpId="0" animBg="1"/>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C3786906-4454-2C48-9CB6-F27775941AF1}"/>
              </a:ext>
            </a:extLst>
          </p:cNvPr>
          <p:cNvGrpSpPr/>
          <p:nvPr/>
        </p:nvGrpSpPr>
        <p:grpSpPr>
          <a:xfrm>
            <a:off x="414147" y="1911366"/>
            <a:ext cx="3710542" cy="3958244"/>
            <a:chOff x="414147" y="1469543"/>
            <a:chExt cx="3710542" cy="3958244"/>
          </a:xfrm>
        </p:grpSpPr>
        <p:sp>
          <p:nvSpPr>
            <p:cNvPr id="9" name="TextBox 8">
              <a:extLst>
                <a:ext uri="{FF2B5EF4-FFF2-40B4-BE49-F238E27FC236}">
                  <a16:creationId xmlns:a16="http://schemas.microsoft.com/office/drawing/2014/main" id="{3CCA270A-3CF3-17F7-E49E-52EBDC8AC4FD}"/>
                </a:ext>
              </a:extLst>
            </p:cNvPr>
            <p:cNvSpPr txBox="1"/>
            <p:nvPr/>
          </p:nvSpPr>
          <p:spPr>
            <a:xfrm>
              <a:off x="554513" y="2795106"/>
              <a:ext cx="3449046" cy="1600438"/>
            </a:xfrm>
            <a:prstGeom prst="rect">
              <a:avLst/>
            </a:prstGeom>
            <a:noFill/>
            <a:ln>
              <a:noFill/>
            </a:ln>
          </p:spPr>
          <p:txBody>
            <a:bodyPr wrap="square" rtlCol="0">
              <a:spAutoFit/>
            </a:bodyPr>
            <a:lstStyle/>
            <a:p>
              <a:pPr algn="ctr"/>
              <a:r>
                <a:rPr lang="en-US" sz="2000" b="1" dirty="0">
                  <a:solidFill>
                    <a:schemeClr val="accent1"/>
                  </a:solidFill>
                  <a:latin typeface="Arial" panose="020B0604020202020204" pitchFamily="34" charset="0"/>
                  <a:cs typeface="Arial" panose="020B0604020202020204" pitchFamily="34" charset="0"/>
                </a:rPr>
                <a:t>DO NOTHING</a:t>
              </a:r>
            </a:p>
            <a:p>
              <a:pPr algn="ctr"/>
              <a:r>
                <a:rPr lang="en-US" sz="2000" b="1" dirty="0">
                  <a:solidFill>
                    <a:srgbClr val="C02036"/>
                  </a:solidFill>
                  <a:latin typeface="Times" pitchFamily="2" charset="0"/>
                </a:rPr>
                <a:t> </a:t>
              </a:r>
              <a:br>
                <a:rPr lang="en-US" sz="2000" b="1" dirty="0">
                  <a:solidFill>
                    <a:schemeClr val="bg1"/>
                  </a:solidFill>
                  <a:latin typeface="Times" pitchFamily="2" charset="0"/>
                </a:rPr>
              </a:br>
              <a:r>
                <a:rPr lang="en-US" sz="2000" dirty="0">
                  <a:solidFill>
                    <a:schemeClr val="bg1"/>
                  </a:solidFill>
                  <a:latin typeface="Arial" panose="020B0604020202020204" pitchFamily="34" charset="0"/>
                  <a:cs typeface="Arial" panose="020B0604020202020204" pitchFamily="34" charset="0"/>
                </a:rPr>
                <a:t>Continue to defer and pay unknown taxes later</a:t>
              </a:r>
            </a:p>
            <a:p>
              <a:endParaRPr lang="en-US" dirty="0"/>
            </a:p>
          </p:txBody>
        </p:sp>
        <p:sp>
          <p:nvSpPr>
            <p:cNvPr id="11" name="TextBox 10">
              <a:extLst>
                <a:ext uri="{FF2B5EF4-FFF2-40B4-BE49-F238E27FC236}">
                  <a16:creationId xmlns:a16="http://schemas.microsoft.com/office/drawing/2014/main" id="{13C0A5FC-89C8-B311-643A-F726CB5910E9}"/>
                </a:ext>
              </a:extLst>
            </p:cNvPr>
            <p:cNvSpPr txBox="1"/>
            <p:nvPr/>
          </p:nvSpPr>
          <p:spPr>
            <a:xfrm>
              <a:off x="1492671" y="1687109"/>
              <a:ext cx="1572730" cy="1107997"/>
            </a:xfrm>
            <a:prstGeom prst="rect">
              <a:avLst/>
            </a:prstGeom>
            <a:noFill/>
            <a:ln>
              <a:noFill/>
            </a:ln>
          </p:spPr>
          <p:txBody>
            <a:bodyPr wrap="square" rtlCol="0">
              <a:spAutoFit/>
            </a:bodyPr>
            <a:lstStyle/>
            <a:p>
              <a:pPr algn="ctr"/>
              <a:r>
                <a:rPr lang="en-US" sz="6600" b="1" dirty="0">
                  <a:solidFill>
                    <a:schemeClr val="bg1"/>
                  </a:solidFill>
                  <a:latin typeface="Arial" panose="020B0604020202020204" pitchFamily="34" charset="0"/>
                  <a:cs typeface="Arial" panose="020B0604020202020204" pitchFamily="34" charset="0"/>
                </a:rPr>
                <a:t>1</a:t>
              </a:r>
            </a:p>
          </p:txBody>
        </p:sp>
        <p:sp>
          <p:nvSpPr>
            <p:cNvPr id="12" name="Rectangle 11">
              <a:extLst>
                <a:ext uri="{FF2B5EF4-FFF2-40B4-BE49-F238E27FC236}">
                  <a16:creationId xmlns:a16="http://schemas.microsoft.com/office/drawing/2014/main" id="{48105540-DACC-2D1F-A57F-4969C58B7BB6}"/>
                </a:ext>
              </a:extLst>
            </p:cNvPr>
            <p:cNvSpPr/>
            <p:nvPr/>
          </p:nvSpPr>
          <p:spPr>
            <a:xfrm>
              <a:off x="414147" y="1469543"/>
              <a:ext cx="3710542" cy="3958244"/>
            </a:xfrm>
            <a:prstGeom prst="rect">
              <a:avLst/>
            </a:prstGeom>
            <a:noFill/>
            <a:ln w="571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3" name="Group 12">
            <a:extLst>
              <a:ext uri="{FF2B5EF4-FFF2-40B4-BE49-F238E27FC236}">
                <a16:creationId xmlns:a16="http://schemas.microsoft.com/office/drawing/2014/main" id="{1C76F86A-EB6E-AB27-DA20-BA37969D787E}"/>
              </a:ext>
            </a:extLst>
          </p:cNvPr>
          <p:cNvGrpSpPr/>
          <p:nvPr/>
        </p:nvGrpSpPr>
        <p:grpSpPr>
          <a:xfrm>
            <a:off x="4240728" y="1911365"/>
            <a:ext cx="3710542" cy="3958243"/>
            <a:chOff x="4240728" y="1469542"/>
            <a:chExt cx="3710542" cy="3958243"/>
          </a:xfrm>
          <a:noFill/>
        </p:grpSpPr>
        <p:sp>
          <p:nvSpPr>
            <p:cNvPr id="14" name="Rectangle 13">
              <a:extLst>
                <a:ext uri="{FF2B5EF4-FFF2-40B4-BE49-F238E27FC236}">
                  <a16:creationId xmlns:a16="http://schemas.microsoft.com/office/drawing/2014/main" id="{53378609-48B8-07E0-88A7-7C7D14A0F31E}"/>
                </a:ext>
              </a:extLst>
            </p:cNvPr>
            <p:cNvSpPr/>
            <p:nvPr/>
          </p:nvSpPr>
          <p:spPr>
            <a:xfrm>
              <a:off x="4240728" y="1469542"/>
              <a:ext cx="3710542" cy="3958243"/>
            </a:xfrm>
            <a:prstGeom prst="rect">
              <a:avLst/>
            </a:prstGeom>
            <a:grpFill/>
            <a:ln w="571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extBox 14">
              <a:extLst>
                <a:ext uri="{FF2B5EF4-FFF2-40B4-BE49-F238E27FC236}">
                  <a16:creationId xmlns:a16="http://schemas.microsoft.com/office/drawing/2014/main" id="{049397FD-42A4-D154-E214-F6F3296CF13B}"/>
                </a:ext>
              </a:extLst>
            </p:cNvPr>
            <p:cNvSpPr txBox="1"/>
            <p:nvPr/>
          </p:nvSpPr>
          <p:spPr>
            <a:xfrm>
              <a:off x="4361859" y="2766483"/>
              <a:ext cx="3473967" cy="1292662"/>
            </a:xfrm>
            <a:prstGeom prst="rect">
              <a:avLst/>
            </a:prstGeom>
            <a:grpFill/>
            <a:ln>
              <a:noFill/>
            </a:ln>
          </p:spPr>
          <p:txBody>
            <a:bodyPr wrap="square" rtlCol="0">
              <a:spAutoFit/>
            </a:bodyPr>
            <a:lstStyle/>
            <a:p>
              <a:pPr marL="0" lvl="1" algn="ctr"/>
              <a:r>
                <a:rPr lang="en-US" sz="2000" b="1" dirty="0">
                  <a:solidFill>
                    <a:schemeClr val="accent1"/>
                  </a:solidFill>
                  <a:latin typeface="Arial" panose="020B0604020202020204" pitchFamily="34" charset="0"/>
                  <a:cs typeface="Arial" panose="020B0604020202020204" pitchFamily="34" charset="0"/>
                </a:rPr>
                <a:t>PAY TAXES NOW </a:t>
              </a:r>
            </a:p>
            <a:p>
              <a:pPr marL="0" lvl="1" algn="ctr"/>
              <a:endParaRPr lang="en-US" sz="2000" b="1" dirty="0">
                <a:solidFill>
                  <a:srgbClr val="C02036"/>
                </a:solidFill>
                <a:latin typeface="Times" pitchFamily="2" charset="0"/>
              </a:endParaRPr>
            </a:p>
            <a:p>
              <a:pPr marL="0" lvl="1" algn="ctr"/>
              <a:r>
                <a:rPr lang="en-US" sz="2000" dirty="0">
                  <a:solidFill>
                    <a:schemeClr val="bg1"/>
                  </a:solidFill>
                  <a:latin typeface="Arial" panose="020B0604020202020204" pitchFamily="34" charset="0"/>
                  <a:cs typeface="Arial" panose="020B0604020202020204" pitchFamily="34" charset="0"/>
                </a:rPr>
                <a:t>Known rates vs unknown</a:t>
              </a:r>
            </a:p>
            <a:p>
              <a:endParaRPr lang="en-US" dirty="0"/>
            </a:p>
          </p:txBody>
        </p:sp>
        <p:sp>
          <p:nvSpPr>
            <p:cNvPr id="16" name="TextBox 15">
              <a:extLst>
                <a:ext uri="{FF2B5EF4-FFF2-40B4-BE49-F238E27FC236}">
                  <a16:creationId xmlns:a16="http://schemas.microsoft.com/office/drawing/2014/main" id="{01D2FCC2-FB89-6CBB-C3A6-8C41B373AC8E}"/>
                </a:ext>
              </a:extLst>
            </p:cNvPr>
            <p:cNvSpPr txBox="1"/>
            <p:nvPr/>
          </p:nvSpPr>
          <p:spPr>
            <a:xfrm>
              <a:off x="5306526" y="1660277"/>
              <a:ext cx="1550795" cy="1107996"/>
            </a:xfrm>
            <a:prstGeom prst="rect">
              <a:avLst/>
            </a:prstGeom>
            <a:grpFill/>
            <a:ln>
              <a:noFill/>
            </a:ln>
          </p:spPr>
          <p:txBody>
            <a:bodyPr wrap="square" rtlCol="0">
              <a:spAutoFit/>
            </a:bodyPr>
            <a:lstStyle/>
            <a:p>
              <a:pPr algn="ctr"/>
              <a:r>
                <a:rPr lang="en-US" sz="6600" b="1" dirty="0">
                  <a:solidFill>
                    <a:schemeClr val="bg1"/>
                  </a:solidFill>
                  <a:latin typeface="Arial" panose="020B0604020202020204" pitchFamily="34" charset="0"/>
                  <a:cs typeface="Arial" panose="020B0604020202020204" pitchFamily="34" charset="0"/>
                </a:rPr>
                <a:t>2</a:t>
              </a:r>
            </a:p>
          </p:txBody>
        </p:sp>
      </p:grpSp>
      <p:grpSp>
        <p:nvGrpSpPr>
          <p:cNvPr id="17" name="Group 16">
            <a:extLst>
              <a:ext uri="{FF2B5EF4-FFF2-40B4-BE49-F238E27FC236}">
                <a16:creationId xmlns:a16="http://schemas.microsoft.com/office/drawing/2014/main" id="{18EC7EFD-EEDD-AC96-02E2-C2B2DA6E965A}"/>
              </a:ext>
            </a:extLst>
          </p:cNvPr>
          <p:cNvGrpSpPr/>
          <p:nvPr/>
        </p:nvGrpSpPr>
        <p:grpSpPr>
          <a:xfrm>
            <a:off x="8067311" y="1911365"/>
            <a:ext cx="3842957" cy="3958243"/>
            <a:chOff x="8349043" y="1843637"/>
            <a:chExt cx="2860824" cy="4147588"/>
          </a:xfrm>
          <a:noFill/>
        </p:grpSpPr>
        <p:sp>
          <p:nvSpPr>
            <p:cNvPr id="18" name="Rectangle 17">
              <a:extLst>
                <a:ext uri="{FF2B5EF4-FFF2-40B4-BE49-F238E27FC236}">
                  <a16:creationId xmlns:a16="http://schemas.microsoft.com/office/drawing/2014/main" id="{6E51C9CB-7A37-97B5-E9C4-E041EFD80CC8}"/>
                </a:ext>
              </a:extLst>
            </p:cNvPr>
            <p:cNvSpPr/>
            <p:nvPr/>
          </p:nvSpPr>
          <p:spPr>
            <a:xfrm>
              <a:off x="8349043" y="1843637"/>
              <a:ext cx="2860824" cy="4147588"/>
            </a:xfrm>
            <a:prstGeom prst="rect">
              <a:avLst/>
            </a:prstGeom>
            <a:grpFill/>
            <a:ln w="571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TextBox 18">
              <a:extLst>
                <a:ext uri="{FF2B5EF4-FFF2-40B4-BE49-F238E27FC236}">
                  <a16:creationId xmlns:a16="http://schemas.microsoft.com/office/drawing/2014/main" id="{47C50E6C-043F-E9AB-567D-E95EE3634684}"/>
                </a:ext>
              </a:extLst>
            </p:cNvPr>
            <p:cNvSpPr txBox="1"/>
            <p:nvPr/>
          </p:nvSpPr>
          <p:spPr>
            <a:xfrm>
              <a:off x="8430979" y="3194509"/>
              <a:ext cx="2705618" cy="741748"/>
            </a:xfrm>
            <a:prstGeom prst="rect">
              <a:avLst/>
            </a:prstGeom>
            <a:grpFill/>
            <a:ln>
              <a:noFill/>
            </a:ln>
          </p:spPr>
          <p:txBody>
            <a:bodyPr wrap="square" rtlCol="0">
              <a:spAutoFit/>
            </a:bodyPr>
            <a:lstStyle/>
            <a:p>
              <a:pPr marL="0" lvl="1" algn="ctr"/>
              <a:r>
                <a:rPr lang="en-US" sz="2000" b="1" dirty="0">
                  <a:solidFill>
                    <a:schemeClr val="accent1"/>
                  </a:solidFill>
                  <a:latin typeface="Arial" panose="020B0604020202020204" pitchFamily="34" charset="0"/>
                  <a:cs typeface="Arial" panose="020B0604020202020204" pitchFamily="34" charset="0"/>
                </a:rPr>
                <a:t>TAX EFFICIENT </a:t>
              </a:r>
              <a:br>
                <a:rPr lang="en-US" sz="2000" b="1" dirty="0">
                  <a:solidFill>
                    <a:schemeClr val="accent1"/>
                  </a:solidFill>
                  <a:latin typeface="Arial" panose="020B0604020202020204" pitchFamily="34" charset="0"/>
                  <a:cs typeface="Arial" panose="020B0604020202020204" pitchFamily="34" charset="0"/>
                </a:rPr>
              </a:br>
              <a:r>
                <a:rPr lang="en-US" sz="2000" b="1" dirty="0">
                  <a:solidFill>
                    <a:schemeClr val="accent1"/>
                  </a:solidFill>
                  <a:latin typeface="Arial" panose="020B0604020202020204" pitchFamily="34" charset="0"/>
                  <a:cs typeface="Arial" panose="020B0604020202020204" pitchFamily="34" charset="0"/>
                </a:rPr>
                <a:t>PLANNING OPTIONS</a:t>
              </a:r>
            </a:p>
          </p:txBody>
        </p:sp>
        <p:sp>
          <p:nvSpPr>
            <p:cNvPr id="20" name="TextBox 19">
              <a:extLst>
                <a:ext uri="{FF2B5EF4-FFF2-40B4-BE49-F238E27FC236}">
                  <a16:creationId xmlns:a16="http://schemas.microsoft.com/office/drawing/2014/main" id="{DF15503E-CED1-44A0-4CE7-86806E9D715A}"/>
                </a:ext>
              </a:extLst>
            </p:cNvPr>
            <p:cNvSpPr txBox="1"/>
            <p:nvPr/>
          </p:nvSpPr>
          <p:spPr>
            <a:xfrm>
              <a:off x="8430979" y="3855672"/>
              <a:ext cx="2705618" cy="2031745"/>
            </a:xfrm>
            <a:prstGeom prst="rect">
              <a:avLst/>
            </a:prstGeom>
            <a:grpFill/>
            <a:ln>
              <a:noFill/>
            </a:ln>
          </p:spPr>
          <p:txBody>
            <a:bodyPr wrap="square" rtlCol="0">
              <a:spAutoFit/>
            </a:bodyPr>
            <a:lstStyle/>
            <a:p>
              <a:pPr marL="285750" lvl="1" indent="-285750">
                <a:buFont typeface="Arial" panose="020B0604020202020204" pitchFamily="34" charset="0"/>
                <a:buChar char="•"/>
              </a:pPr>
              <a:r>
                <a:rPr lang="en-US" sz="2000" dirty="0">
                  <a:solidFill>
                    <a:schemeClr val="bg1"/>
                  </a:solidFill>
                  <a:latin typeface="Arial" panose="020B0604020202020204" pitchFamily="34" charset="0"/>
                  <a:cs typeface="Arial" panose="020B0604020202020204" pitchFamily="34" charset="0"/>
                </a:rPr>
                <a:t>Contribute to Roth</a:t>
              </a:r>
            </a:p>
            <a:p>
              <a:pPr marL="285750" lvl="1" indent="-285750">
                <a:buFont typeface="Arial" panose="020B0604020202020204" pitchFamily="34" charset="0"/>
                <a:buChar char="•"/>
              </a:pPr>
              <a:r>
                <a:rPr lang="en-US" sz="2000" dirty="0">
                  <a:solidFill>
                    <a:schemeClr val="bg1"/>
                  </a:solidFill>
                  <a:latin typeface="Arial" panose="020B0604020202020204" pitchFamily="34" charset="0"/>
                  <a:cs typeface="Arial" panose="020B0604020202020204" pitchFamily="34" charset="0"/>
                </a:rPr>
                <a:t>Covert traditional IRA to </a:t>
              </a:r>
              <a:br>
                <a:rPr lang="en-US" sz="2000" dirty="0">
                  <a:solidFill>
                    <a:schemeClr val="bg1"/>
                  </a:solidFill>
                  <a:latin typeface="Arial" panose="020B0604020202020204" pitchFamily="34" charset="0"/>
                  <a:cs typeface="Arial" panose="020B0604020202020204" pitchFamily="34" charset="0"/>
                </a:rPr>
              </a:br>
              <a:r>
                <a:rPr lang="en-US" sz="2000" dirty="0">
                  <a:solidFill>
                    <a:schemeClr val="bg1"/>
                  </a:solidFill>
                  <a:latin typeface="Arial" panose="020B0604020202020204" pitchFamily="34" charset="0"/>
                  <a:cs typeface="Arial" panose="020B0604020202020204" pitchFamily="34" charset="0"/>
                </a:rPr>
                <a:t>Roth IRA</a:t>
              </a:r>
            </a:p>
            <a:p>
              <a:pPr marL="285750" lvl="1" indent="-285750">
                <a:buFont typeface="Arial" panose="020B0604020202020204" pitchFamily="34" charset="0"/>
                <a:buChar char="•"/>
              </a:pPr>
              <a:r>
                <a:rPr lang="en-US" sz="2000" dirty="0">
                  <a:solidFill>
                    <a:schemeClr val="bg1"/>
                  </a:solidFill>
                  <a:latin typeface="Arial" panose="020B0604020202020204" pitchFamily="34" charset="0"/>
                  <a:cs typeface="Arial" panose="020B0604020202020204" pitchFamily="34" charset="0"/>
                </a:rPr>
                <a:t>Take advantage of Living Benefits plans</a:t>
              </a:r>
            </a:p>
            <a:p>
              <a:pPr marL="285750" lvl="1" indent="-285750">
                <a:buFont typeface="Arial" panose="020B0604020202020204" pitchFamily="34" charset="0"/>
                <a:buChar char="•"/>
              </a:pPr>
              <a:r>
                <a:rPr lang="en-US" sz="2000" dirty="0">
                  <a:solidFill>
                    <a:schemeClr val="bg1"/>
                  </a:solidFill>
                  <a:latin typeface="Arial" panose="020B0604020202020204" pitchFamily="34" charset="0"/>
                  <a:cs typeface="Arial" panose="020B0604020202020204" pitchFamily="34" charset="0"/>
                </a:rPr>
                <a:t>Tax Code Section 7702</a:t>
              </a:r>
            </a:p>
          </p:txBody>
        </p:sp>
        <p:sp>
          <p:nvSpPr>
            <p:cNvPr id="21" name="TextBox 20">
              <a:extLst>
                <a:ext uri="{FF2B5EF4-FFF2-40B4-BE49-F238E27FC236}">
                  <a16:creationId xmlns:a16="http://schemas.microsoft.com/office/drawing/2014/main" id="{22A15FA5-CBA4-75F5-AF2A-45DFA4E7B112}"/>
                </a:ext>
              </a:extLst>
            </p:cNvPr>
            <p:cNvSpPr txBox="1"/>
            <p:nvPr/>
          </p:nvSpPr>
          <p:spPr>
            <a:xfrm>
              <a:off x="9152438" y="2035387"/>
              <a:ext cx="1254033" cy="1160998"/>
            </a:xfrm>
            <a:prstGeom prst="rect">
              <a:avLst/>
            </a:prstGeom>
            <a:grpFill/>
            <a:ln>
              <a:noFill/>
            </a:ln>
          </p:spPr>
          <p:txBody>
            <a:bodyPr wrap="square" rtlCol="0">
              <a:spAutoFit/>
            </a:bodyPr>
            <a:lstStyle/>
            <a:p>
              <a:pPr algn="ctr"/>
              <a:r>
                <a:rPr lang="en-US" sz="6600" b="1" dirty="0">
                  <a:solidFill>
                    <a:schemeClr val="bg1"/>
                  </a:solidFill>
                  <a:latin typeface="Arial" panose="020B0604020202020204" pitchFamily="34" charset="0"/>
                  <a:cs typeface="Arial" panose="020B0604020202020204" pitchFamily="34" charset="0"/>
                </a:rPr>
                <a:t>3</a:t>
              </a:r>
            </a:p>
          </p:txBody>
        </p:sp>
      </p:grpSp>
      <p:sp>
        <p:nvSpPr>
          <p:cNvPr id="25" name="Title 1">
            <a:extLst>
              <a:ext uri="{FF2B5EF4-FFF2-40B4-BE49-F238E27FC236}">
                <a16:creationId xmlns:a16="http://schemas.microsoft.com/office/drawing/2014/main" id="{82B0A98E-E87F-994F-45C3-D2D1C07AE1F1}"/>
              </a:ext>
            </a:extLst>
          </p:cNvPr>
          <p:cNvSpPr txBox="1">
            <a:spLocks/>
          </p:cNvSpPr>
          <p:nvPr/>
        </p:nvSpPr>
        <p:spPr>
          <a:xfrm>
            <a:off x="379938" y="701243"/>
            <a:ext cx="11518985" cy="103163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pPr algn="ctr"/>
            <a:r>
              <a:rPr lang="en-US" sz="5000" dirty="0">
                <a:latin typeface="Arial Black" panose="020B0604020202020204" pitchFamily="34" charset="0"/>
                <a:cs typeface="Arial Black" panose="020B0604020202020204" pitchFamily="34" charset="0"/>
              </a:rPr>
              <a:t>WHAT ARE OUR OPTIONS?</a:t>
            </a:r>
            <a:endParaRPr lang="en-US" sz="5000" dirty="0">
              <a:solidFill>
                <a:srgbClr val="DFC589"/>
              </a:solidFill>
              <a:latin typeface="Arial Black" panose="020B0604020202020204" pitchFamily="34" charset="0"/>
              <a:cs typeface="Arial Black" panose="020B0604020202020204" pitchFamily="34" charset="0"/>
            </a:endParaRPr>
          </a:p>
        </p:txBody>
      </p:sp>
      <p:sp>
        <p:nvSpPr>
          <p:cNvPr id="6" name="Rectangle 5">
            <a:extLst>
              <a:ext uri="{FF2B5EF4-FFF2-40B4-BE49-F238E27FC236}">
                <a16:creationId xmlns:a16="http://schemas.microsoft.com/office/drawing/2014/main" id="{02353A6A-EA0C-C381-76C9-88212BDDD889}"/>
              </a:ext>
            </a:extLst>
          </p:cNvPr>
          <p:cNvSpPr/>
          <p:nvPr/>
        </p:nvSpPr>
        <p:spPr>
          <a:xfrm>
            <a:off x="-62185" y="6362659"/>
            <a:ext cx="12316368" cy="45719"/>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6923673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DD1D1C-29CC-0989-DAF7-F05455946BEF}"/>
              </a:ext>
            </a:extLst>
          </p:cNvPr>
          <p:cNvSpPr>
            <a:spLocks noGrp="1"/>
          </p:cNvSpPr>
          <p:nvPr>
            <p:ph type="title"/>
          </p:nvPr>
        </p:nvSpPr>
        <p:spPr>
          <a:xfrm>
            <a:off x="838200" y="989185"/>
            <a:ext cx="10515600" cy="1325563"/>
          </a:xfrm>
        </p:spPr>
        <p:txBody>
          <a:bodyPr>
            <a:normAutofit/>
          </a:bodyPr>
          <a:lstStyle/>
          <a:p>
            <a:r>
              <a:rPr lang="en-US" sz="5000" spc="-150" dirty="0">
                <a:latin typeface="Arial Black" panose="020B0604020202020204" pitchFamily="34" charset="0"/>
                <a:cs typeface="Arial Black" panose="020B0604020202020204" pitchFamily="34" charset="0"/>
              </a:rPr>
              <a:t>CONVERTING TO A ROTH IRA</a:t>
            </a:r>
            <a:endParaRPr lang="en-US" sz="5000" dirty="0">
              <a:latin typeface="Arial Black" panose="020B0604020202020204" pitchFamily="34" charset="0"/>
              <a:cs typeface="Arial Black" panose="020B0604020202020204" pitchFamily="34" charset="0"/>
            </a:endParaRPr>
          </a:p>
        </p:txBody>
      </p:sp>
      <p:sp>
        <p:nvSpPr>
          <p:cNvPr id="6" name="Content Placeholder 2">
            <a:extLst>
              <a:ext uri="{FF2B5EF4-FFF2-40B4-BE49-F238E27FC236}">
                <a16:creationId xmlns:a16="http://schemas.microsoft.com/office/drawing/2014/main" id="{DC3E6F73-4506-E2B5-8326-4619EC524053}"/>
              </a:ext>
            </a:extLst>
          </p:cNvPr>
          <p:cNvSpPr>
            <a:spLocks noGrp="1"/>
          </p:cNvSpPr>
          <p:nvPr>
            <p:ph sz="half" idx="1"/>
          </p:nvPr>
        </p:nvSpPr>
        <p:spPr>
          <a:xfrm>
            <a:off x="838200" y="2504466"/>
            <a:ext cx="10040815" cy="3032630"/>
          </a:xfrm>
        </p:spPr>
        <p:txBody>
          <a:bodyPr>
            <a:normAutofit fontScale="92500"/>
          </a:bodyPr>
          <a:lstStyle/>
          <a:p>
            <a:pPr marL="342900" lvl="1" indent="-342900" algn="l">
              <a:lnSpc>
                <a:spcPct val="150000"/>
              </a:lnSpc>
              <a:spcBef>
                <a:spcPts val="0"/>
              </a:spcBef>
              <a:buClr>
                <a:schemeClr val="accent1"/>
              </a:buClr>
              <a:buFont typeface="Wingdings" pitchFamily="2" charset="2"/>
              <a:buChar char="§"/>
            </a:pPr>
            <a:r>
              <a:rPr lang="en-US" dirty="0">
                <a:latin typeface="Arial" panose="020B0604020202020204" pitchFamily="34" charset="0"/>
                <a:cs typeface="Arial" panose="020B0604020202020204" pitchFamily="34" charset="0"/>
              </a:rPr>
              <a:t>Roth conversions may provide a hedge against future tax rate conversions</a:t>
            </a:r>
          </a:p>
          <a:p>
            <a:pPr marL="342900" lvl="1" indent="-342900" algn="l">
              <a:lnSpc>
                <a:spcPct val="150000"/>
              </a:lnSpc>
              <a:spcBef>
                <a:spcPts val="0"/>
              </a:spcBef>
              <a:buClr>
                <a:schemeClr val="accent1"/>
              </a:buClr>
              <a:buFont typeface="Wingdings" pitchFamily="2" charset="2"/>
              <a:buChar char="§"/>
            </a:pPr>
            <a:r>
              <a:rPr lang="en-US" dirty="0">
                <a:latin typeface="Arial" panose="020B0604020202020204" pitchFamily="34" charset="0"/>
                <a:cs typeface="Arial" panose="020B0604020202020204" pitchFamily="34" charset="0"/>
              </a:rPr>
              <a:t>Taxes are a major concern for retirees</a:t>
            </a:r>
          </a:p>
          <a:p>
            <a:pPr marL="342900" lvl="1" indent="-342900" algn="l">
              <a:lnSpc>
                <a:spcPct val="150000"/>
              </a:lnSpc>
              <a:spcBef>
                <a:spcPts val="0"/>
              </a:spcBef>
              <a:buClr>
                <a:schemeClr val="accent1"/>
              </a:buClr>
              <a:buFont typeface="Wingdings" pitchFamily="2" charset="2"/>
              <a:buChar char="§"/>
            </a:pPr>
            <a:r>
              <a:rPr lang="en-US" dirty="0">
                <a:latin typeface="Arial" panose="020B0604020202020204" pitchFamily="34" charset="0"/>
                <a:cs typeface="Arial" panose="020B0604020202020204" pitchFamily="34" charset="0"/>
              </a:rPr>
              <a:t>Roth conversions allow you to pay taxes at today’s rate</a:t>
            </a:r>
          </a:p>
          <a:p>
            <a:pPr marL="342900" lvl="1" indent="-342900" algn="l">
              <a:lnSpc>
                <a:spcPct val="150000"/>
              </a:lnSpc>
              <a:spcBef>
                <a:spcPts val="0"/>
              </a:spcBef>
              <a:buClr>
                <a:schemeClr val="accent1"/>
              </a:buClr>
              <a:buFont typeface="Wingdings" pitchFamily="2" charset="2"/>
              <a:buChar char="§"/>
            </a:pPr>
            <a:r>
              <a:rPr lang="en-US" dirty="0">
                <a:latin typeface="Arial" panose="020B0604020202020204" pitchFamily="34" charset="0"/>
                <a:cs typeface="Arial" panose="020B0604020202020204" pitchFamily="34" charset="0"/>
              </a:rPr>
              <a:t>No income tax is due on future earnings or withdrawals</a:t>
            </a:r>
          </a:p>
          <a:p>
            <a:pPr marL="342900" lvl="1" indent="-342900" algn="l">
              <a:lnSpc>
                <a:spcPct val="150000"/>
              </a:lnSpc>
              <a:spcBef>
                <a:spcPts val="0"/>
              </a:spcBef>
              <a:buClr>
                <a:schemeClr val="accent1"/>
              </a:buClr>
              <a:buFont typeface="Wingdings" pitchFamily="2" charset="2"/>
              <a:buChar char="§"/>
            </a:pPr>
            <a:r>
              <a:rPr lang="en-US" dirty="0">
                <a:latin typeface="Arial" panose="020B0604020202020204" pitchFamily="34" charset="0"/>
                <a:cs typeface="Arial" panose="020B0604020202020204" pitchFamily="34" charset="0"/>
              </a:rPr>
              <a:t>Does not count towards tax on Social Security Benefits</a:t>
            </a:r>
          </a:p>
        </p:txBody>
      </p:sp>
      <p:sp>
        <p:nvSpPr>
          <p:cNvPr id="2" name="TextBox 1">
            <a:extLst>
              <a:ext uri="{FF2B5EF4-FFF2-40B4-BE49-F238E27FC236}">
                <a16:creationId xmlns:a16="http://schemas.microsoft.com/office/drawing/2014/main" id="{7815F8E3-F48D-82BA-0B62-07A4ADE68536}"/>
              </a:ext>
            </a:extLst>
          </p:cNvPr>
          <p:cNvSpPr txBox="1"/>
          <p:nvPr/>
        </p:nvSpPr>
        <p:spPr>
          <a:xfrm>
            <a:off x="838200" y="5312240"/>
            <a:ext cx="9769293" cy="521938"/>
          </a:xfrm>
          <a:prstGeom prst="rect">
            <a:avLst/>
          </a:prstGeom>
          <a:noFill/>
        </p:spPr>
        <p:txBody>
          <a:bodyPr wrap="square" anchor="b">
            <a:spAutoFit/>
          </a:bodyPr>
          <a:lstStyle/>
          <a:p>
            <a:pPr>
              <a:lnSpc>
                <a:spcPct val="120000"/>
              </a:lnSpc>
            </a:pPr>
            <a:r>
              <a:rPr lang="en-US" sz="800" i="1" dirty="0">
                <a:solidFill>
                  <a:schemeClr val="bg1"/>
                </a:solidFill>
                <a:latin typeface="Arial" panose="020B0604020202020204" pitchFamily="34" charset="0"/>
                <a:cs typeface="Arial" panose="020B0604020202020204" pitchFamily="34" charset="0"/>
              </a:rPr>
              <a:t>Please remember that converting an employer plan account or traditional IRA to a Roth IRA is a taxable event. Increased taxable income from the Roth IRA conversion may have several consequences including (but not limited to) a need for additional tax withholding or estimated tax payments, the loss of certain tax deductions and credits, and higher taxes on Social Security benefits and higher Medicare premiums. Be sure to have to consult with a qualified securities and tax advisor before making any ROTH conversion decisions regarding an IRA. Please see end slide for important disclosure information.</a:t>
            </a:r>
          </a:p>
        </p:txBody>
      </p:sp>
      <p:sp>
        <p:nvSpPr>
          <p:cNvPr id="10" name="Rectangle 9">
            <a:extLst>
              <a:ext uri="{FF2B5EF4-FFF2-40B4-BE49-F238E27FC236}">
                <a16:creationId xmlns:a16="http://schemas.microsoft.com/office/drawing/2014/main" id="{1813F5BB-29D2-3060-C199-0B19A61AB950}"/>
              </a:ext>
            </a:extLst>
          </p:cNvPr>
          <p:cNvSpPr/>
          <p:nvPr/>
        </p:nvSpPr>
        <p:spPr>
          <a:xfrm>
            <a:off x="0" y="6368714"/>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24641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73BA60CC-4525-955F-3A5C-AD52A76D45F2}"/>
              </a:ext>
            </a:extLst>
          </p:cNvPr>
          <p:cNvSpPr txBox="1">
            <a:spLocks/>
          </p:cNvSpPr>
          <p:nvPr/>
        </p:nvSpPr>
        <p:spPr>
          <a:xfrm>
            <a:off x="838200" y="655641"/>
            <a:ext cx="7150768"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i="0" kern="1200">
                <a:solidFill>
                  <a:schemeClr val="accent5"/>
                </a:solidFill>
                <a:latin typeface="Arial Nova Cond" panose="020F0502020204030204" pitchFamily="34" charset="0"/>
                <a:ea typeface="Roboto Condensed" panose="02000000000000000000" pitchFamily="2" charset="0"/>
                <a:cs typeface="Arial Nova Cond" panose="020F0502020204030204" pitchFamily="34" charset="0"/>
              </a:defRPr>
            </a:lvl1pPr>
          </a:lstStyle>
          <a:p>
            <a:r>
              <a:rPr lang="en-US" sz="5000" dirty="0">
                <a:solidFill>
                  <a:schemeClr val="bg1"/>
                </a:solidFill>
                <a:latin typeface="Arial Black" panose="020B0604020202020204" pitchFamily="34" charset="0"/>
                <a:cs typeface="Arial Black" panose="020B0604020202020204" pitchFamily="34" charset="0"/>
              </a:rPr>
              <a:t>TAX ADVANTAGED LIFE INSURANCE</a:t>
            </a:r>
          </a:p>
        </p:txBody>
      </p:sp>
      <p:sp>
        <p:nvSpPr>
          <p:cNvPr id="9" name="Title 1">
            <a:extLst>
              <a:ext uri="{FF2B5EF4-FFF2-40B4-BE49-F238E27FC236}">
                <a16:creationId xmlns:a16="http://schemas.microsoft.com/office/drawing/2014/main" id="{DDC245BD-5535-1E26-4C25-636DA2F22E3D}"/>
              </a:ext>
            </a:extLst>
          </p:cNvPr>
          <p:cNvSpPr txBox="1">
            <a:spLocks/>
          </p:cNvSpPr>
          <p:nvPr/>
        </p:nvSpPr>
        <p:spPr>
          <a:xfrm>
            <a:off x="838200" y="1680543"/>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b="1" kern="1200">
                <a:solidFill>
                  <a:srgbClr val="231F20"/>
                </a:solidFill>
                <a:latin typeface="Times" pitchFamily="2" charset="0"/>
                <a:ea typeface="+mj-ea"/>
                <a:cs typeface="+mj-cs"/>
              </a:defRPr>
            </a:lvl1pPr>
          </a:lstStyle>
          <a:p>
            <a:r>
              <a:rPr lang="en-US" sz="2400" b="0" dirty="0">
                <a:solidFill>
                  <a:schemeClr val="accent1"/>
                </a:solidFill>
                <a:latin typeface="Arial" panose="020B0604020202020204" pitchFamily="34" charset="0"/>
                <a:cs typeface="Arial" panose="020B0604020202020204" pitchFamily="34" charset="0"/>
              </a:rPr>
              <a:t>IRS Tax Code 7702</a:t>
            </a:r>
          </a:p>
        </p:txBody>
      </p:sp>
      <p:sp>
        <p:nvSpPr>
          <p:cNvPr id="12" name="Content Placeholder 2">
            <a:extLst>
              <a:ext uri="{FF2B5EF4-FFF2-40B4-BE49-F238E27FC236}">
                <a16:creationId xmlns:a16="http://schemas.microsoft.com/office/drawing/2014/main" id="{17FFAB87-1E0D-5BD3-0E4F-5FFC99CA441E}"/>
              </a:ext>
            </a:extLst>
          </p:cNvPr>
          <p:cNvSpPr>
            <a:spLocks noGrp="1"/>
          </p:cNvSpPr>
          <p:nvPr>
            <p:ph sz="half" idx="1"/>
          </p:nvPr>
        </p:nvSpPr>
        <p:spPr>
          <a:xfrm>
            <a:off x="838199" y="2728017"/>
            <a:ext cx="10650416" cy="3454793"/>
          </a:xfrm>
        </p:spPr>
        <p:txBody>
          <a:bodyPr>
            <a:normAutofit fontScale="92500"/>
          </a:bodyPr>
          <a:lstStyle/>
          <a:p>
            <a:pPr algn="l">
              <a:lnSpc>
                <a:spcPct val="100000"/>
              </a:lnSpc>
              <a:spcBef>
                <a:spcPts val="500"/>
              </a:spcBef>
              <a:spcAft>
                <a:spcPts val="500"/>
              </a:spcAft>
              <a:buClr>
                <a:schemeClr val="accent1"/>
              </a:buClr>
              <a:buFont typeface="Wingdings" pitchFamily="2" charset="2"/>
              <a:buChar char="§"/>
            </a:pPr>
            <a:r>
              <a:rPr lang="en-US" sz="2800" dirty="0">
                <a:latin typeface="Arial" panose="020B0604020202020204" pitchFamily="34" charset="0"/>
                <a:cs typeface="Arial" panose="020B0604020202020204" pitchFamily="34" charset="0"/>
              </a:rPr>
              <a:t>Contributions grow tax deferred</a:t>
            </a:r>
          </a:p>
          <a:p>
            <a:pPr algn="l">
              <a:lnSpc>
                <a:spcPct val="100000"/>
              </a:lnSpc>
              <a:spcBef>
                <a:spcPts val="500"/>
              </a:spcBef>
              <a:spcAft>
                <a:spcPts val="500"/>
              </a:spcAft>
              <a:buClr>
                <a:schemeClr val="accent1"/>
              </a:buClr>
              <a:buFont typeface="Wingdings" pitchFamily="2" charset="2"/>
              <a:buChar char="§"/>
            </a:pPr>
            <a:r>
              <a:rPr lang="en-US" sz="2800" dirty="0">
                <a:latin typeface="Arial" panose="020B0604020202020204" pitchFamily="34" charset="0"/>
                <a:cs typeface="Arial" panose="020B0604020202020204" pitchFamily="34" charset="0"/>
              </a:rPr>
              <a:t>Gains are locked in annually</a:t>
            </a:r>
          </a:p>
          <a:p>
            <a:pPr algn="l">
              <a:lnSpc>
                <a:spcPct val="100000"/>
              </a:lnSpc>
              <a:spcBef>
                <a:spcPts val="500"/>
              </a:spcBef>
              <a:spcAft>
                <a:spcPts val="500"/>
              </a:spcAft>
              <a:buClr>
                <a:schemeClr val="accent1"/>
              </a:buClr>
              <a:buFont typeface="Wingdings" pitchFamily="2" charset="2"/>
              <a:buChar char="§"/>
            </a:pPr>
            <a:r>
              <a:rPr lang="en-US" sz="2800" dirty="0">
                <a:latin typeface="Arial" panose="020B0604020202020204" pitchFamily="34" charset="0"/>
                <a:cs typeface="Arial" panose="020B0604020202020204" pitchFamily="34" charset="0"/>
              </a:rPr>
              <a:t>100% principal protection from market loss for the life of the contract</a:t>
            </a:r>
          </a:p>
          <a:p>
            <a:pPr algn="l">
              <a:lnSpc>
                <a:spcPct val="100000"/>
              </a:lnSpc>
              <a:spcBef>
                <a:spcPts val="500"/>
              </a:spcBef>
              <a:spcAft>
                <a:spcPts val="500"/>
              </a:spcAft>
              <a:buClr>
                <a:schemeClr val="accent1"/>
              </a:buClr>
              <a:buFont typeface="Wingdings" pitchFamily="2" charset="2"/>
              <a:buChar char="§"/>
            </a:pPr>
            <a:r>
              <a:rPr lang="en-US" sz="2800" dirty="0">
                <a:latin typeface="Arial" panose="020B0604020202020204" pitchFamily="34" charset="0"/>
                <a:cs typeface="Arial" panose="020B0604020202020204" pitchFamily="34" charset="0"/>
              </a:rPr>
              <a:t>Critical and Long-Term Care benefits</a:t>
            </a:r>
          </a:p>
          <a:p>
            <a:pPr algn="l">
              <a:lnSpc>
                <a:spcPct val="100000"/>
              </a:lnSpc>
              <a:spcBef>
                <a:spcPts val="500"/>
              </a:spcBef>
              <a:spcAft>
                <a:spcPts val="500"/>
              </a:spcAft>
              <a:buClr>
                <a:schemeClr val="accent1"/>
              </a:buClr>
              <a:buFont typeface="Wingdings" pitchFamily="2" charset="2"/>
              <a:buChar char="§"/>
            </a:pPr>
            <a:r>
              <a:rPr lang="en-US" sz="2800" dirty="0">
                <a:latin typeface="Arial" panose="020B0604020202020204" pitchFamily="34" charset="0"/>
                <a:cs typeface="Arial" panose="020B0604020202020204" pitchFamily="34" charset="0"/>
              </a:rPr>
              <a:t>Provides tax-free retirement income</a:t>
            </a:r>
          </a:p>
          <a:p>
            <a:pPr algn="l">
              <a:lnSpc>
                <a:spcPct val="100000"/>
              </a:lnSpc>
              <a:spcBef>
                <a:spcPts val="500"/>
              </a:spcBef>
              <a:spcAft>
                <a:spcPts val="500"/>
              </a:spcAft>
              <a:buClr>
                <a:schemeClr val="accent1"/>
              </a:buClr>
              <a:buFont typeface="Wingdings" pitchFamily="2" charset="2"/>
              <a:buChar char="§"/>
            </a:pPr>
            <a:r>
              <a:rPr lang="en-US" sz="2800" dirty="0">
                <a:latin typeface="Arial" panose="020B0604020202020204" pitchFamily="34" charset="0"/>
                <a:cs typeface="Arial" panose="020B0604020202020204" pitchFamily="34" charset="0"/>
              </a:rPr>
              <a:t>No IRS age restriction or contribution limits</a:t>
            </a:r>
          </a:p>
          <a:p>
            <a:pPr>
              <a:buClr>
                <a:srgbClr val="E2B034"/>
              </a:buClr>
              <a:buFont typeface="Wingdings" pitchFamily="2" charset="2"/>
              <a:buChar char="§"/>
            </a:pPr>
            <a:endParaRPr lang="en-US" dirty="0"/>
          </a:p>
        </p:txBody>
      </p:sp>
      <p:sp>
        <p:nvSpPr>
          <p:cNvPr id="13" name="TextBox 12">
            <a:extLst>
              <a:ext uri="{FF2B5EF4-FFF2-40B4-BE49-F238E27FC236}">
                <a16:creationId xmlns:a16="http://schemas.microsoft.com/office/drawing/2014/main" id="{0FEE5605-51D1-F31B-9248-E148AF17EE69}"/>
              </a:ext>
            </a:extLst>
          </p:cNvPr>
          <p:cNvSpPr txBox="1"/>
          <p:nvPr/>
        </p:nvSpPr>
        <p:spPr>
          <a:xfrm>
            <a:off x="4413584" y="5956145"/>
            <a:ext cx="8439019" cy="226665"/>
          </a:xfrm>
          <a:prstGeom prst="rect">
            <a:avLst/>
          </a:prstGeom>
          <a:noFill/>
        </p:spPr>
        <p:txBody>
          <a:bodyPr wrap="square" anchor="b">
            <a:spAutoFit/>
          </a:bodyPr>
          <a:lstStyle/>
          <a:p>
            <a:pPr>
              <a:lnSpc>
                <a:spcPct val="120000"/>
              </a:lnSpc>
            </a:pPr>
            <a:r>
              <a:rPr lang="en-US" sz="800" i="1" dirty="0">
                <a:solidFill>
                  <a:schemeClr val="bg1"/>
                </a:solidFill>
                <a:latin typeface="Arial" panose="020B0604020202020204" pitchFamily="34" charset="0"/>
                <a:cs typeface="Arial" panose="020B0604020202020204" pitchFamily="34" charset="0"/>
              </a:rPr>
              <a:t>The information provided here is not investment, tax or financial advice. You should consult with a licensed professional for advice concerning your specific situation.</a:t>
            </a:r>
          </a:p>
        </p:txBody>
      </p:sp>
      <p:sp>
        <p:nvSpPr>
          <p:cNvPr id="8" name="Rectangle 7">
            <a:extLst>
              <a:ext uri="{FF2B5EF4-FFF2-40B4-BE49-F238E27FC236}">
                <a16:creationId xmlns:a16="http://schemas.microsoft.com/office/drawing/2014/main" id="{D554D5E5-8D20-4930-E28D-785444290D61}"/>
              </a:ext>
            </a:extLst>
          </p:cNvPr>
          <p:cNvSpPr/>
          <p:nvPr/>
        </p:nvSpPr>
        <p:spPr>
          <a:xfrm>
            <a:off x="-62185" y="6362659"/>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6221751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090104-1DAA-F093-2AFF-793D3911D975}"/>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F2B7E40F-496E-3727-130F-B1B4A4380B84}"/>
              </a:ext>
            </a:extLst>
          </p:cNvPr>
          <p:cNvPicPr>
            <a:picLocks noChangeAspect="1"/>
          </p:cNvPicPr>
          <p:nvPr/>
        </p:nvPicPr>
        <p:blipFill>
          <a:blip r:embed="rId3"/>
          <a:srcRect t="4773" b="4773"/>
          <a:stretch/>
        </p:blipFill>
        <p:spPr>
          <a:xfrm>
            <a:off x="-1" y="-7877"/>
            <a:ext cx="12192000" cy="5511635"/>
          </a:xfrm>
          <a:prstGeom prst="rect">
            <a:avLst/>
          </a:prstGeom>
        </p:spPr>
      </p:pic>
      <p:sp>
        <p:nvSpPr>
          <p:cNvPr id="9" name="Rectangle 8">
            <a:extLst>
              <a:ext uri="{FF2B5EF4-FFF2-40B4-BE49-F238E27FC236}">
                <a16:creationId xmlns:a16="http://schemas.microsoft.com/office/drawing/2014/main" id="{1B8993D1-61F0-3C57-BB04-76ABFDE0FE91}"/>
              </a:ext>
            </a:extLst>
          </p:cNvPr>
          <p:cNvSpPr/>
          <p:nvPr/>
        </p:nvSpPr>
        <p:spPr>
          <a:xfrm>
            <a:off x="0" y="0"/>
            <a:ext cx="12192000" cy="5535385"/>
          </a:xfrm>
          <a:prstGeom prst="rect">
            <a:avLst/>
          </a:prstGeom>
          <a:solidFill>
            <a:srgbClr val="17264F">
              <a:alpha val="7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A6764A5E-4C91-2F94-69A7-1D31093D589A}"/>
              </a:ext>
            </a:extLst>
          </p:cNvPr>
          <p:cNvSpPr txBox="1"/>
          <p:nvPr/>
        </p:nvSpPr>
        <p:spPr>
          <a:xfrm>
            <a:off x="1185563" y="716083"/>
            <a:ext cx="9441798" cy="1887696"/>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lnSpc>
                <a:spcPts val="7000"/>
              </a:lnSpc>
            </a:pPr>
            <a:r>
              <a:rPr lang="en-US" sz="4800" b="1" spc="-150" dirty="0">
                <a:solidFill>
                  <a:schemeClr val="bg1"/>
                </a:solidFill>
                <a:latin typeface="Arial Black" panose="020B0604020202020204" pitchFamily="34" charset="0"/>
                <a:cs typeface="Arial Black" panose="020B0604020202020204" pitchFamily="34" charset="0"/>
              </a:rPr>
              <a:t>IS YOUR CURRENT PLAN TAX-EFFICIENT?</a:t>
            </a:r>
          </a:p>
        </p:txBody>
      </p:sp>
      <p:sp>
        <p:nvSpPr>
          <p:cNvPr id="2" name="TextBox 1">
            <a:extLst>
              <a:ext uri="{FF2B5EF4-FFF2-40B4-BE49-F238E27FC236}">
                <a16:creationId xmlns:a16="http://schemas.microsoft.com/office/drawing/2014/main" id="{84E94EAD-2CEA-0C20-7105-E7B588D5AD3B}"/>
              </a:ext>
            </a:extLst>
          </p:cNvPr>
          <p:cNvSpPr txBox="1"/>
          <p:nvPr/>
        </p:nvSpPr>
        <p:spPr>
          <a:xfrm>
            <a:off x="1185563" y="2964206"/>
            <a:ext cx="9441798" cy="1845698"/>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lnSpc>
                <a:spcPts val="7000"/>
              </a:lnSpc>
            </a:pPr>
            <a:r>
              <a:rPr lang="en-US" sz="4800" b="1" spc="-150" dirty="0">
                <a:solidFill>
                  <a:schemeClr val="bg1"/>
                </a:solidFill>
                <a:latin typeface="Arial Black" panose="020B0604020202020204" pitchFamily="34" charset="0"/>
                <a:cs typeface="Arial Black" panose="020B0604020202020204" pitchFamily="34" charset="0"/>
              </a:rPr>
              <a:t>DOES IT FACTOR </a:t>
            </a:r>
            <a:br>
              <a:rPr lang="en-US" sz="4800" b="1" spc="-150" dirty="0">
                <a:solidFill>
                  <a:schemeClr val="bg1"/>
                </a:solidFill>
                <a:latin typeface="Arial Black" panose="020B0604020202020204" pitchFamily="34" charset="0"/>
                <a:cs typeface="Arial Black" panose="020B0604020202020204" pitchFamily="34" charset="0"/>
              </a:rPr>
            </a:br>
            <a:r>
              <a:rPr lang="en-US" sz="4800" b="1" spc="-150" dirty="0">
                <a:solidFill>
                  <a:schemeClr val="bg1"/>
                </a:solidFill>
                <a:latin typeface="Arial Black" panose="020B0604020202020204" pitchFamily="34" charset="0"/>
                <a:cs typeface="Arial Black" panose="020B0604020202020204" pitchFamily="34" charset="0"/>
              </a:rPr>
              <a:t>IN INFLATION?</a:t>
            </a:r>
            <a:endParaRPr lang="en-US" sz="3200" b="1" spc="-150" dirty="0">
              <a:solidFill>
                <a:schemeClr val="bg1"/>
              </a:solidFill>
              <a:latin typeface="Arial Black" panose="020B0604020202020204" pitchFamily="34" charset="0"/>
              <a:cs typeface="Arial Black" panose="020B0604020202020204" pitchFamily="34" charset="0"/>
            </a:endParaRPr>
          </a:p>
        </p:txBody>
      </p:sp>
      <p:sp>
        <p:nvSpPr>
          <p:cNvPr id="5" name="Rectangle 4">
            <a:extLst>
              <a:ext uri="{FF2B5EF4-FFF2-40B4-BE49-F238E27FC236}">
                <a16:creationId xmlns:a16="http://schemas.microsoft.com/office/drawing/2014/main" id="{FDACBC9E-7DF4-80F5-B599-84D32CE9CCDC}"/>
              </a:ext>
            </a:extLst>
          </p:cNvPr>
          <p:cNvSpPr/>
          <p:nvPr/>
        </p:nvSpPr>
        <p:spPr>
          <a:xfrm>
            <a:off x="-95212" y="5314231"/>
            <a:ext cx="12316368" cy="1543768"/>
          </a:xfrm>
          <a:prstGeom prst="rect">
            <a:avLst/>
          </a:prstGeom>
          <a:solidFill>
            <a:srgbClr val="17264F"/>
          </a:solidFill>
          <a:ln w="285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rgbClr val="405CA7"/>
              </a:solidFill>
            </a:endParaRPr>
          </a:p>
        </p:txBody>
      </p:sp>
      <p:sp>
        <p:nvSpPr>
          <p:cNvPr id="7" name="Rectangle 6">
            <a:extLst>
              <a:ext uri="{FF2B5EF4-FFF2-40B4-BE49-F238E27FC236}">
                <a16:creationId xmlns:a16="http://schemas.microsoft.com/office/drawing/2014/main" id="{1DCC9B71-FC7C-55CC-4D3E-3B9E0CCFB8FD}"/>
              </a:ext>
            </a:extLst>
          </p:cNvPr>
          <p:cNvSpPr/>
          <p:nvPr/>
        </p:nvSpPr>
        <p:spPr>
          <a:xfrm>
            <a:off x="-104931" y="5314231"/>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Logo, company name&#10;&#10;Description automatically generated">
            <a:extLst>
              <a:ext uri="{FF2B5EF4-FFF2-40B4-BE49-F238E27FC236}">
                <a16:creationId xmlns:a16="http://schemas.microsoft.com/office/drawing/2014/main" id="{1D03A8CB-713F-9F2E-9BD5-AB39AE78E82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02335" y="5622932"/>
            <a:ext cx="2179583" cy="1089792"/>
          </a:xfrm>
          <a:prstGeom prst="rect">
            <a:avLst/>
          </a:prstGeom>
        </p:spPr>
      </p:pic>
    </p:spTree>
    <p:extLst>
      <p:ext uri="{BB962C8B-B14F-4D97-AF65-F5344CB8AC3E}">
        <p14:creationId xmlns:p14="http://schemas.microsoft.com/office/powerpoint/2010/main" val="568397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BEB96FA-9AC6-DAB8-E166-A45B881293D3}"/>
              </a:ext>
            </a:extLst>
          </p:cNvPr>
          <p:cNvPicPr>
            <a:picLocks noChangeAspect="1"/>
          </p:cNvPicPr>
          <p:nvPr/>
        </p:nvPicPr>
        <p:blipFill rotWithShape="1">
          <a:blip r:embed="rId3">
            <a:extLst>
              <a:ext uri="{BEBA8EAE-BF5A-486C-A8C5-ECC9F3942E4B}">
                <a14:imgProps xmlns:a14="http://schemas.microsoft.com/office/drawing/2010/main">
                  <a14:imgLayer r:embed="rId4">
                    <a14:imgEffect>
                      <a14:saturation sat="0"/>
                    </a14:imgEffect>
                  </a14:imgLayer>
                </a14:imgProps>
              </a:ext>
            </a:extLst>
          </a:blip>
          <a:srcRect l="1398" t="14740" r="42118"/>
          <a:stretch/>
        </p:blipFill>
        <p:spPr>
          <a:xfrm flipH="1">
            <a:off x="6646986" y="-1"/>
            <a:ext cx="6584139" cy="6867557"/>
          </a:xfrm>
          <a:prstGeom prst="rect">
            <a:avLst/>
          </a:prstGeom>
        </p:spPr>
      </p:pic>
      <p:pic>
        <p:nvPicPr>
          <p:cNvPr id="10" name="Picture 9" descr="A person holding a map&#10;&#10;Description automatically generated">
            <a:extLst>
              <a:ext uri="{FF2B5EF4-FFF2-40B4-BE49-F238E27FC236}">
                <a16:creationId xmlns:a16="http://schemas.microsoft.com/office/drawing/2014/main" id="{3C3ACB74-CD9C-2B55-91E3-F7C058D9AF84}"/>
              </a:ext>
            </a:extLst>
          </p:cNvPr>
          <p:cNvPicPr>
            <a:picLocks noChangeAspect="1"/>
          </p:cNvPicPr>
          <p:nvPr/>
        </p:nvPicPr>
        <p:blipFill rotWithShape="1">
          <a:blip r:embed="rId5">
            <a:extLst>
              <a:ext uri="{BEBA8EAE-BF5A-486C-A8C5-ECC9F3942E4B}">
                <a14:imgProps xmlns:a14="http://schemas.microsoft.com/office/drawing/2010/main">
                  <a14:imgLayer r:embed="rId6">
                    <a14:imgEffect>
                      <a14:saturation sat="0"/>
                    </a14:imgEffect>
                  </a14:imgLayer>
                </a14:imgProps>
              </a:ext>
            </a:extLst>
          </a:blip>
          <a:srcRect l="46405" t="21527" r="4820" b="1999"/>
          <a:stretch/>
        </p:blipFill>
        <p:spPr>
          <a:xfrm>
            <a:off x="6646986" y="-3"/>
            <a:ext cx="6570249" cy="6867557"/>
          </a:xfrm>
          <a:prstGeom prst="rect">
            <a:avLst/>
          </a:prstGeom>
        </p:spPr>
      </p:pic>
      <p:sp>
        <p:nvSpPr>
          <p:cNvPr id="4" name="Rectangle 3">
            <a:extLst>
              <a:ext uri="{FF2B5EF4-FFF2-40B4-BE49-F238E27FC236}">
                <a16:creationId xmlns:a16="http://schemas.microsoft.com/office/drawing/2014/main" id="{F380B8D9-20CC-E13E-96BF-EAC469C15821}"/>
              </a:ext>
            </a:extLst>
          </p:cNvPr>
          <p:cNvSpPr/>
          <p:nvPr/>
        </p:nvSpPr>
        <p:spPr>
          <a:xfrm rot="5400000">
            <a:off x="3134760" y="3345776"/>
            <a:ext cx="6857998" cy="166453"/>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B524D454-3A90-4D88-2D7C-F9D11C4F0B05}"/>
              </a:ext>
            </a:extLst>
          </p:cNvPr>
          <p:cNvSpPr txBox="1">
            <a:spLocks/>
          </p:cNvSpPr>
          <p:nvPr/>
        </p:nvSpPr>
        <p:spPr>
          <a:xfrm>
            <a:off x="706379"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r>
              <a:rPr lang="en-US" sz="5000" dirty="0">
                <a:latin typeface="Arial Black" panose="020B0604020202020204" pitchFamily="34" charset="0"/>
                <a:cs typeface="Arial Black" panose="020B0604020202020204" pitchFamily="34" charset="0"/>
              </a:rPr>
              <a:t>STEP 5:</a:t>
            </a:r>
          </a:p>
        </p:txBody>
      </p:sp>
      <p:sp>
        <p:nvSpPr>
          <p:cNvPr id="8" name="Content Placeholder 2">
            <a:extLst>
              <a:ext uri="{FF2B5EF4-FFF2-40B4-BE49-F238E27FC236}">
                <a16:creationId xmlns:a16="http://schemas.microsoft.com/office/drawing/2014/main" id="{01E8AF36-A328-ECA5-BA94-0F5F83478160}"/>
              </a:ext>
            </a:extLst>
          </p:cNvPr>
          <p:cNvSpPr txBox="1">
            <a:spLocks/>
          </p:cNvSpPr>
          <p:nvPr/>
        </p:nvSpPr>
        <p:spPr>
          <a:xfrm>
            <a:off x="706379" y="1977939"/>
            <a:ext cx="5005090" cy="382930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rgbClr val="DFC589"/>
              </a:buClr>
              <a:buFont typeface="Arial" panose="020B0604020202020204" pitchFamily="34" charset="0"/>
              <a:buChar char="•"/>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FC589"/>
              </a:buClr>
              <a:buFont typeface="Arial" panose="020B0604020202020204" pitchFamily="34" charset="0"/>
              <a:buChar char="•"/>
              <a:defRPr sz="2400" kern="1200">
                <a:solidFill>
                  <a:schemeClr val="bg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FC589"/>
              </a:buClr>
              <a:buFont typeface="Arial" panose="020B0604020202020204" pitchFamily="34" charset="0"/>
              <a:buChar char="•"/>
              <a:defRPr sz="2000" kern="1200">
                <a:solidFill>
                  <a:schemeClr val="bg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FC589"/>
              </a:buClr>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FC589"/>
              </a:buClr>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endParaRPr lang="en-US" sz="6000" dirty="0">
              <a:solidFill>
                <a:srgbClr val="4A77E0"/>
              </a:solidFill>
            </a:endParaRPr>
          </a:p>
          <a:p>
            <a:pPr marL="0" indent="0">
              <a:buFont typeface="Arial" panose="020B0604020202020204" pitchFamily="34" charset="0"/>
              <a:buNone/>
            </a:pPr>
            <a:r>
              <a:rPr lang="en-US" sz="4300" b="1" dirty="0">
                <a:solidFill>
                  <a:schemeClr val="accent1"/>
                </a:solidFill>
                <a:latin typeface="Arial Black" panose="020B0604020202020204" pitchFamily="34" charset="0"/>
                <a:cs typeface="Arial Black" panose="020B0604020202020204" pitchFamily="34" charset="0"/>
              </a:rPr>
              <a:t>CREATE YOUR ESTATE PLAN</a:t>
            </a:r>
          </a:p>
        </p:txBody>
      </p:sp>
    </p:spTree>
    <p:extLst>
      <p:ext uri="{BB962C8B-B14F-4D97-AF65-F5344CB8AC3E}">
        <p14:creationId xmlns:p14="http://schemas.microsoft.com/office/powerpoint/2010/main" val="36009486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97CB57-D493-B54F-B2AE-C1EA8E040AA4}"/>
              </a:ext>
            </a:extLst>
          </p:cNvPr>
          <p:cNvSpPr>
            <a:spLocks noGrp="1"/>
          </p:cNvSpPr>
          <p:nvPr>
            <p:ph idx="1"/>
          </p:nvPr>
        </p:nvSpPr>
        <p:spPr>
          <a:xfrm>
            <a:off x="844061" y="3265205"/>
            <a:ext cx="10503876" cy="2407911"/>
          </a:xfrm>
        </p:spPr>
        <p:txBody>
          <a:bodyPr>
            <a:normAutofit/>
          </a:bodyPr>
          <a:lstStyle/>
          <a:p>
            <a:pPr marL="0" indent="0" algn="ctr">
              <a:buClr>
                <a:srgbClr val="04AFF0"/>
              </a:buClr>
              <a:buNone/>
            </a:pPr>
            <a:r>
              <a:rPr lang="en-US" sz="4400" dirty="0"/>
              <a:t>Protect </a:t>
            </a:r>
            <a:r>
              <a:rPr lang="en-US" sz="4400" dirty="0">
                <a:solidFill>
                  <a:schemeClr val="accent1"/>
                </a:solidFill>
              </a:rPr>
              <a:t>yourself</a:t>
            </a:r>
          </a:p>
          <a:p>
            <a:pPr marL="0" indent="0" algn="ctr">
              <a:buClr>
                <a:srgbClr val="04AFF0"/>
              </a:buClr>
              <a:buNone/>
            </a:pPr>
            <a:r>
              <a:rPr lang="en-US" sz="4400" dirty="0">
                <a:solidFill>
                  <a:srgbClr val="FFFFFF"/>
                </a:solidFill>
              </a:rPr>
              <a:t>Protect </a:t>
            </a:r>
            <a:r>
              <a:rPr lang="en-US" sz="4400" dirty="0">
                <a:solidFill>
                  <a:schemeClr val="accent1"/>
                </a:solidFill>
              </a:rPr>
              <a:t>your family</a:t>
            </a:r>
          </a:p>
        </p:txBody>
      </p:sp>
      <p:sp>
        <p:nvSpPr>
          <p:cNvPr id="4" name="Rectangle 3">
            <a:extLst>
              <a:ext uri="{FF2B5EF4-FFF2-40B4-BE49-F238E27FC236}">
                <a16:creationId xmlns:a16="http://schemas.microsoft.com/office/drawing/2014/main" id="{76D55F40-AB20-BBB7-C89F-B4857DCCBC35}"/>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BB448AAC-693D-9877-A9F4-1AB6D3359603}"/>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1">
            <a:extLst>
              <a:ext uri="{FF2B5EF4-FFF2-40B4-BE49-F238E27FC236}">
                <a16:creationId xmlns:a16="http://schemas.microsoft.com/office/drawing/2014/main" id="{E82C0091-E3C9-2E16-B098-CD80A5448C7F}"/>
              </a:ext>
            </a:extLst>
          </p:cNvPr>
          <p:cNvSpPr>
            <a:spLocks noGrp="1"/>
          </p:cNvSpPr>
          <p:nvPr>
            <p:ph type="title"/>
          </p:nvPr>
        </p:nvSpPr>
        <p:spPr>
          <a:xfrm>
            <a:off x="379938" y="1145038"/>
            <a:ext cx="11518985" cy="2120167"/>
          </a:xfrm>
        </p:spPr>
        <p:txBody>
          <a:bodyPr>
            <a:normAutofit/>
          </a:bodyPr>
          <a:lstStyle/>
          <a:p>
            <a:pPr algn="ctr"/>
            <a:r>
              <a:rPr lang="en-US" sz="5000" dirty="0">
                <a:latin typeface="Arial Black" panose="020B0604020202020204" pitchFamily="34" charset="0"/>
                <a:cs typeface="Arial Black" panose="020B0604020202020204" pitchFamily="34" charset="0"/>
              </a:rPr>
              <a:t>ESTATE PLANNING</a:t>
            </a:r>
            <a:endParaRPr lang="en-US" sz="5000" dirty="0">
              <a:solidFill>
                <a:srgbClr val="DFC589"/>
              </a:solidFill>
              <a:latin typeface="Arial Black" panose="020B0604020202020204" pitchFamily="34" charset="0"/>
              <a:cs typeface="Arial Black" panose="020B0604020202020204" pitchFamily="34" charset="0"/>
            </a:endParaRPr>
          </a:p>
        </p:txBody>
      </p:sp>
    </p:spTree>
    <p:extLst>
      <p:ext uri="{BB962C8B-B14F-4D97-AF65-F5344CB8AC3E}">
        <p14:creationId xmlns:p14="http://schemas.microsoft.com/office/powerpoint/2010/main" val="1289527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960767D-B610-2CC7-A199-FBA1E1AC0581}"/>
              </a:ext>
            </a:extLst>
          </p:cNvPr>
          <p:cNvSpPr>
            <a:spLocks noGrp="1"/>
          </p:cNvSpPr>
          <p:nvPr>
            <p:ph type="title"/>
          </p:nvPr>
        </p:nvSpPr>
        <p:spPr>
          <a:xfrm>
            <a:off x="336507" y="-288846"/>
            <a:ext cx="11518985" cy="2120167"/>
          </a:xfrm>
        </p:spPr>
        <p:txBody>
          <a:bodyPr>
            <a:normAutofit/>
          </a:bodyPr>
          <a:lstStyle/>
          <a:p>
            <a:pPr algn="ctr"/>
            <a:r>
              <a:rPr lang="en-US" sz="5000" dirty="0">
                <a:latin typeface="Arial Black" panose="020B0604020202020204" pitchFamily="34" charset="0"/>
                <a:cs typeface="Arial Black" panose="020B0604020202020204" pitchFamily="34" charset="0"/>
              </a:rPr>
              <a:t>ESTATE ADMINISTRATION</a:t>
            </a:r>
            <a:endParaRPr lang="en-US" sz="5000" dirty="0">
              <a:solidFill>
                <a:srgbClr val="DFC589"/>
              </a:solidFill>
              <a:latin typeface="Arial Black" panose="020B0604020202020204" pitchFamily="34" charset="0"/>
              <a:cs typeface="Arial Black" panose="020B0604020202020204" pitchFamily="34" charset="0"/>
            </a:endParaRPr>
          </a:p>
        </p:txBody>
      </p:sp>
      <p:cxnSp>
        <p:nvCxnSpPr>
          <p:cNvPr id="11" name="Straight Connector 10">
            <a:extLst>
              <a:ext uri="{FF2B5EF4-FFF2-40B4-BE49-F238E27FC236}">
                <a16:creationId xmlns:a16="http://schemas.microsoft.com/office/drawing/2014/main" id="{ADB022AC-BA7B-31ED-5B12-813CF6DF5043}"/>
              </a:ext>
            </a:extLst>
          </p:cNvPr>
          <p:cNvCxnSpPr>
            <a:cxnSpLocks/>
          </p:cNvCxnSpPr>
          <p:nvPr/>
        </p:nvCxnSpPr>
        <p:spPr>
          <a:xfrm>
            <a:off x="3802595" y="2329979"/>
            <a:ext cx="4447309" cy="0"/>
          </a:xfrm>
          <a:prstGeom prst="line">
            <a:avLst/>
          </a:prstGeom>
          <a:ln w="38100">
            <a:solidFill>
              <a:srgbClr val="4A77E0"/>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22CD9EB-0C8E-D6D1-E8E1-6EBB112AFB88}"/>
              </a:ext>
            </a:extLst>
          </p:cNvPr>
          <p:cNvCxnSpPr>
            <a:cxnSpLocks/>
          </p:cNvCxnSpPr>
          <p:nvPr/>
        </p:nvCxnSpPr>
        <p:spPr>
          <a:xfrm>
            <a:off x="5982961" y="2077930"/>
            <a:ext cx="0" cy="252049"/>
          </a:xfrm>
          <a:prstGeom prst="line">
            <a:avLst/>
          </a:prstGeom>
          <a:ln w="38100">
            <a:solidFill>
              <a:srgbClr val="4A77E0"/>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E4AE6AB-9FBB-F1D7-3738-75CAFDDEBCDA}"/>
              </a:ext>
            </a:extLst>
          </p:cNvPr>
          <p:cNvCxnSpPr>
            <a:cxnSpLocks/>
          </p:cNvCxnSpPr>
          <p:nvPr/>
        </p:nvCxnSpPr>
        <p:spPr>
          <a:xfrm flipV="1">
            <a:off x="3802595" y="2329979"/>
            <a:ext cx="0" cy="3408430"/>
          </a:xfrm>
          <a:prstGeom prst="line">
            <a:avLst/>
          </a:prstGeom>
          <a:ln w="38100">
            <a:solidFill>
              <a:srgbClr val="4A77E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DDE9AF0-21D5-3CF0-FA37-BB8F40C5DCEE}"/>
              </a:ext>
            </a:extLst>
          </p:cNvPr>
          <p:cNvCxnSpPr>
            <a:cxnSpLocks/>
          </p:cNvCxnSpPr>
          <p:nvPr/>
        </p:nvCxnSpPr>
        <p:spPr>
          <a:xfrm flipV="1">
            <a:off x="8249904" y="2329979"/>
            <a:ext cx="0" cy="3408430"/>
          </a:xfrm>
          <a:prstGeom prst="line">
            <a:avLst/>
          </a:prstGeom>
          <a:ln w="38100">
            <a:solidFill>
              <a:srgbClr val="4A77E0"/>
            </a:solidFill>
          </a:ln>
        </p:spPr>
        <p:style>
          <a:lnRef idx="1">
            <a:schemeClr val="accent1"/>
          </a:lnRef>
          <a:fillRef idx="0">
            <a:schemeClr val="accent1"/>
          </a:fillRef>
          <a:effectRef idx="0">
            <a:schemeClr val="accent1"/>
          </a:effectRef>
          <a:fontRef idx="minor">
            <a:schemeClr val="tx1"/>
          </a:fontRef>
        </p:style>
      </p:cxnSp>
      <p:graphicFrame>
        <p:nvGraphicFramePr>
          <p:cNvPr id="18" name="Diagram 17">
            <a:extLst>
              <a:ext uri="{FF2B5EF4-FFF2-40B4-BE49-F238E27FC236}">
                <a16:creationId xmlns:a16="http://schemas.microsoft.com/office/drawing/2014/main" id="{6DE22E13-B464-A24E-10C4-2386F923BDEF}"/>
              </a:ext>
            </a:extLst>
          </p:cNvPr>
          <p:cNvGraphicFramePr/>
          <p:nvPr>
            <p:extLst>
              <p:ext uri="{D42A27DB-BD31-4B8C-83A1-F6EECF244321}">
                <p14:modId xmlns:p14="http://schemas.microsoft.com/office/powerpoint/2010/main" val="1018245053"/>
              </p:ext>
            </p:extLst>
          </p:nvPr>
        </p:nvGraphicFramePr>
        <p:xfrm>
          <a:off x="2782561" y="1159944"/>
          <a:ext cx="6400800" cy="53914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76326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
                                            <p:graphicEl>
                                              <a:dgm id="{FFB3ED88-10F6-614D-AF3A-3390B9E8A683}"/>
                                            </p:graphicEl>
                                          </p:spTgt>
                                        </p:tgtEl>
                                        <p:attrNameLst>
                                          <p:attrName>style.visibility</p:attrName>
                                        </p:attrNameLst>
                                      </p:cBhvr>
                                      <p:to>
                                        <p:strVal val="visible"/>
                                      </p:to>
                                    </p:set>
                                    <p:animEffect transition="in" filter="fade">
                                      <p:cBhvr>
                                        <p:cTn id="7" dur="500"/>
                                        <p:tgtEl>
                                          <p:spTgt spid="18">
                                            <p:graphicEl>
                                              <a:dgm id="{FFB3ED88-10F6-614D-AF3A-3390B9E8A68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
                                            <p:graphicEl>
                                              <a:dgm id="{2D88E928-0226-BD48-9EDF-0C1073E77850}"/>
                                            </p:graphicEl>
                                          </p:spTgt>
                                        </p:tgtEl>
                                        <p:attrNameLst>
                                          <p:attrName>style.visibility</p:attrName>
                                        </p:attrNameLst>
                                      </p:cBhvr>
                                      <p:to>
                                        <p:strVal val="visible"/>
                                      </p:to>
                                    </p:set>
                                    <p:animEffect transition="in" filter="fade">
                                      <p:cBhvr>
                                        <p:cTn id="12" dur="500"/>
                                        <p:tgtEl>
                                          <p:spTgt spid="18">
                                            <p:graphicEl>
                                              <a:dgm id="{2D88E928-0226-BD48-9EDF-0C1073E7785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8">
                                            <p:graphicEl>
                                              <a:dgm id="{0F98FA7E-5EDE-C842-BE47-FAFDEA4DE64F}"/>
                                            </p:graphicEl>
                                          </p:spTgt>
                                        </p:tgtEl>
                                        <p:attrNameLst>
                                          <p:attrName>style.visibility</p:attrName>
                                        </p:attrNameLst>
                                      </p:cBhvr>
                                      <p:to>
                                        <p:strVal val="visible"/>
                                      </p:to>
                                    </p:set>
                                    <p:animEffect transition="in" filter="fade">
                                      <p:cBhvr>
                                        <p:cTn id="17" dur="500"/>
                                        <p:tgtEl>
                                          <p:spTgt spid="18">
                                            <p:graphicEl>
                                              <a:dgm id="{0F98FA7E-5EDE-C842-BE47-FAFDEA4DE64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8">
                                            <p:graphicEl>
                                              <a:dgm id="{1BCECF23-D9FE-ED45-A127-A7E8DCDB0DC9}"/>
                                            </p:graphicEl>
                                          </p:spTgt>
                                        </p:tgtEl>
                                        <p:attrNameLst>
                                          <p:attrName>style.visibility</p:attrName>
                                        </p:attrNameLst>
                                      </p:cBhvr>
                                      <p:to>
                                        <p:strVal val="visible"/>
                                      </p:to>
                                    </p:set>
                                    <p:animEffect transition="in" filter="fade">
                                      <p:cBhvr>
                                        <p:cTn id="22" dur="500"/>
                                        <p:tgtEl>
                                          <p:spTgt spid="18">
                                            <p:graphicEl>
                                              <a:dgm id="{1BCECF23-D9FE-ED45-A127-A7E8DCDB0DC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8">
                                            <p:graphicEl>
                                              <a:dgm id="{49B734B6-0FB9-384B-B8DC-C4AFE2BFAD7A}"/>
                                            </p:graphicEl>
                                          </p:spTgt>
                                        </p:tgtEl>
                                        <p:attrNameLst>
                                          <p:attrName>style.visibility</p:attrName>
                                        </p:attrNameLst>
                                      </p:cBhvr>
                                      <p:to>
                                        <p:strVal val="visible"/>
                                      </p:to>
                                    </p:set>
                                    <p:animEffect transition="in" filter="fade">
                                      <p:cBhvr>
                                        <p:cTn id="27" dur="500"/>
                                        <p:tgtEl>
                                          <p:spTgt spid="18">
                                            <p:graphicEl>
                                              <a:dgm id="{49B734B6-0FB9-384B-B8DC-C4AFE2BFAD7A}"/>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8">
                                            <p:graphicEl>
                                              <a:dgm id="{11229AA4-01CE-B74A-9ADC-87C6AA045F6A}"/>
                                            </p:graphicEl>
                                          </p:spTgt>
                                        </p:tgtEl>
                                        <p:attrNameLst>
                                          <p:attrName>style.visibility</p:attrName>
                                        </p:attrNameLst>
                                      </p:cBhvr>
                                      <p:to>
                                        <p:strVal val="visible"/>
                                      </p:to>
                                    </p:set>
                                    <p:animEffect transition="in" filter="fade">
                                      <p:cBhvr>
                                        <p:cTn id="32" dur="500"/>
                                        <p:tgtEl>
                                          <p:spTgt spid="18">
                                            <p:graphicEl>
                                              <a:dgm id="{11229AA4-01CE-B74A-9ADC-87C6AA045F6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8" grpId="0" uiExpand="1">
        <p:bldSub>
          <a:bldDgm bld="one"/>
        </p:bldSub>
      </p:bldGraphic>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97AAB9CA-B45D-EAFF-6455-EB6AEE66B3E6}"/>
              </a:ext>
            </a:extLst>
          </p:cNvPr>
          <p:cNvSpPr/>
          <p:nvPr/>
        </p:nvSpPr>
        <p:spPr>
          <a:xfrm>
            <a:off x="1100137" y="1669947"/>
            <a:ext cx="4672012" cy="1253295"/>
          </a:xfrm>
          <a:prstGeom prst="rect">
            <a:avLst/>
          </a:prstGeom>
          <a:solidFill>
            <a:schemeClr val="accent1"/>
          </a:solid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itle 1">
            <a:extLst>
              <a:ext uri="{FF2B5EF4-FFF2-40B4-BE49-F238E27FC236}">
                <a16:creationId xmlns:a16="http://schemas.microsoft.com/office/drawing/2014/main" id="{6DB72FA9-E0BC-26E2-DA50-9669C77A232A}"/>
              </a:ext>
            </a:extLst>
          </p:cNvPr>
          <p:cNvSpPr txBox="1">
            <a:spLocks/>
          </p:cNvSpPr>
          <p:nvPr/>
        </p:nvSpPr>
        <p:spPr>
          <a:xfrm>
            <a:off x="1100137" y="1942856"/>
            <a:ext cx="4672012" cy="70203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pPr algn="ctr"/>
            <a:r>
              <a:rPr lang="en-US" sz="3000" dirty="0">
                <a:latin typeface="Arial" panose="020B0604020202020204" pitchFamily="34" charset="0"/>
                <a:cs typeface="Arial" panose="020B0604020202020204" pitchFamily="34" charset="0"/>
              </a:rPr>
              <a:t>PROTECTS YOU</a:t>
            </a:r>
          </a:p>
        </p:txBody>
      </p:sp>
      <p:sp>
        <p:nvSpPr>
          <p:cNvPr id="20" name="Rectangle 19">
            <a:extLst>
              <a:ext uri="{FF2B5EF4-FFF2-40B4-BE49-F238E27FC236}">
                <a16:creationId xmlns:a16="http://schemas.microsoft.com/office/drawing/2014/main" id="{B604CA39-179E-E37D-1488-B1E47C8341D3}"/>
              </a:ext>
            </a:extLst>
          </p:cNvPr>
          <p:cNvSpPr/>
          <p:nvPr/>
        </p:nvSpPr>
        <p:spPr>
          <a:xfrm>
            <a:off x="6527008" y="1669947"/>
            <a:ext cx="4672012" cy="1253295"/>
          </a:xfrm>
          <a:prstGeom prst="rect">
            <a:avLst/>
          </a:prstGeom>
          <a:solidFill>
            <a:schemeClr val="accent1"/>
          </a:solid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itle 1">
            <a:extLst>
              <a:ext uri="{FF2B5EF4-FFF2-40B4-BE49-F238E27FC236}">
                <a16:creationId xmlns:a16="http://schemas.microsoft.com/office/drawing/2014/main" id="{F127A3EB-87A0-DD72-BF52-862ECE30BB52}"/>
              </a:ext>
            </a:extLst>
          </p:cNvPr>
          <p:cNvSpPr txBox="1">
            <a:spLocks/>
          </p:cNvSpPr>
          <p:nvPr/>
        </p:nvSpPr>
        <p:spPr>
          <a:xfrm>
            <a:off x="6840143" y="1686846"/>
            <a:ext cx="4045741" cy="125329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pPr algn="ctr"/>
            <a:r>
              <a:rPr lang="en-US" sz="3000" dirty="0">
                <a:latin typeface="Arial" panose="020B0604020202020204" pitchFamily="34" charset="0"/>
                <a:cs typeface="Arial" panose="020B0604020202020204" pitchFamily="34" charset="0"/>
              </a:rPr>
              <a:t>PROTECTS </a:t>
            </a:r>
            <a:br>
              <a:rPr lang="en-US" sz="3000" dirty="0">
                <a:latin typeface="Arial" panose="020B0604020202020204" pitchFamily="34" charset="0"/>
                <a:cs typeface="Arial" panose="020B0604020202020204" pitchFamily="34" charset="0"/>
              </a:rPr>
            </a:br>
            <a:r>
              <a:rPr lang="en-US" sz="3000" dirty="0">
                <a:latin typeface="Arial" panose="020B0604020202020204" pitchFamily="34" charset="0"/>
                <a:cs typeface="Arial" panose="020B0604020202020204" pitchFamily="34" charset="0"/>
              </a:rPr>
              <a:t>YOUR FAMILY</a:t>
            </a:r>
          </a:p>
        </p:txBody>
      </p:sp>
      <p:sp>
        <p:nvSpPr>
          <p:cNvPr id="22" name="Rectangle 21">
            <a:extLst>
              <a:ext uri="{FF2B5EF4-FFF2-40B4-BE49-F238E27FC236}">
                <a16:creationId xmlns:a16="http://schemas.microsoft.com/office/drawing/2014/main" id="{FF737992-5BCE-261F-7587-D45F8535BA17}"/>
              </a:ext>
            </a:extLst>
          </p:cNvPr>
          <p:cNvSpPr/>
          <p:nvPr/>
        </p:nvSpPr>
        <p:spPr>
          <a:xfrm>
            <a:off x="1100137" y="3475395"/>
            <a:ext cx="4672012" cy="2873004"/>
          </a:xfrm>
          <a:prstGeom prst="rect">
            <a:avLst/>
          </a:prstGeom>
          <a:solidFill>
            <a:schemeClr val="bg1"/>
          </a:solid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964735-2A40-4454-02A4-2027D15F1D3C}"/>
              </a:ext>
            </a:extLst>
          </p:cNvPr>
          <p:cNvSpPr/>
          <p:nvPr/>
        </p:nvSpPr>
        <p:spPr>
          <a:xfrm>
            <a:off x="6527008" y="3455776"/>
            <a:ext cx="4672012" cy="2873004"/>
          </a:xfrm>
          <a:prstGeom prst="rect">
            <a:avLst/>
          </a:prstGeom>
          <a:solidFill>
            <a:schemeClr val="bg1">
              <a:lumMod val="95000"/>
            </a:schemeClr>
          </a:solid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itle 1">
            <a:extLst>
              <a:ext uri="{FF2B5EF4-FFF2-40B4-BE49-F238E27FC236}">
                <a16:creationId xmlns:a16="http://schemas.microsoft.com/office/drawing/2014/main" id="{3D614854-30B6-72AA-6892-4F33D6796EDD}"/>
              </a:ext>
            </a:extLst>
          </p:cNvPr>
          <p:cNvSpPr txBox="1">
            <a:spLocks/>
          </p:cNvSpPr>
          <p:nvPr/>
        </p:nvSpPr>
        <p:spPr>
          <a:xfrm>
            <a:off x="1100137" y="3579519"/>
            <a:ext cx="4672012" cy="262551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pPr algn="ctr"/>
            <a:r>
              <a:rPr lang="en-US" sz="3600" dirty="0">
                <a:solidFill>
                  <a:srgbClr val="17264F"/>
                </a:solidFill>
                <a:latin typeface="Arial" panose="020B0604020202020204" pitchFamily="34" charset="0"/>
                <a:cs typeface="Arial" panose="020B0604020202020204" pitchFamily="34" charset="0"/>
              </a:rPr>
              <a:t>Power of Attorney</a:t>
            </a:r>
          </a:p>
          <a:p>
            <a:pPr algn="ctr"/>
            <a:endParaRPr lang="en-US" sz="3600" dirty="0">
              <a:solidFill>
                <a:srgbClr val="17264F"/>
              </a:solidFill>
              <a:latin typeface="Arial" panose="020B0604020202020204" pitchFamily="34" charset="0"/>
              <a:cs typeface="Arial" panose="020B0604020202020204" pitchFamily="34" charset="0"/>
            </a:endParaRPr>
          </a:p>
          <a:p>
            <a:pPr algn="ctr"/>
            <a:r>
              <a:rPr lang="en-US" sz="3600" dirty="0">
                <a:solidFill>
                  <a:srgbClr val="17264F"/>
                </a:solidFill>
                <a:latin typeface="Arial" panose="020B0604020202020204" pitchFamily="34" charset="0"/>
                <a:cs typeface="Arial" panose="020B0604020202020204" pitchFamily="34" charset="0"/>
              </a:rPr>
              <a:t>Medical Directive</a:t>
            </a:r>
          </a:p>
        </p:txBody>
      </p:sp>
      <p:sp>
        <p:nvSpPr>
          <p:cNvPr id="25" name="Title 1">
            <a:extLst>
              <a:ext uri="{FF2B5EF4-FFF2-40B4-BE49-F238E27FC236}">
                <a16:creationId xmlns:a16="http://schemas.microsoft.com/office/drawing/2014/main" id="{E1A0D95F-6181-A5A0-C99E-84A1543CC791}"/>
              </a:ext>
            </a:extLst>
          </p:cNvPr>
          <p:cNvSpPr txBox="1">
            <a:spLocks/>
          </p:cNvSpPr>
          <p:nvPr/>
        </p:nvSpPr>
        <p:spPr>
          <a:xfrm>
            <a:off x="6527008" y="3599138"/>
            <a:ext cx="4672012" cy="262551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pPr algn="ctr"/>
            <a:r>
              <a:rPr lang="en-US" sz="3600" dirty="0">
                <a:solidFill>
                  <a:srgbClr val="17264F"/>
                </a:solidFill>
                <a:latin typeface="Arial" panose="020B0604020202020204" pitchFamily="34" charset="0"/>
                <a:cs typeface="Arial" panose="020B0604020202020204" pitchFamily="34" charset="0"/>
              </a:rPr>
              <a:t>Will</a:t>
            </a:r>
          </a:p>
          <a:p>
            <a:pPr algn="ctr"/>
            <a:r>
              <a:rPr lang="en-US" sz="3600" dirty="0">
                <a:solidFill>
                  <a:srgbClr val="17264F"/>
                </a:solidFill>
                <a:latin typeface="Arial" panose="020B0604020202020204" pitchFamily="34" charset="0"/>
                <a:cs typeface="Arial" panose="020B0604020202020204" pitchFamily="34" charset="0"/>
              </a:rPr>
              <a:t> </a:t>
            </a:r>
          </a:p>
          <a:p>
            <a:pPr algn="ctr"/>
            <a:r>
              <a:rPr lang="en-US" sz="3600" dirty="0">
                <a:solidFill>
                  <a:srgbClr val="17264F"/>
                </a:solidFill>
                <a:latin typeface="Arial" panose="020B0604020202020204" pitchFamily="34" charset="0"/>
                <a:cs typeface="Arial" panose="020B0604020202020204" pitchFamily="34" charset="0"/>
              </a:rPr>
              <a:t>Trusts</a:t>
            </a:r>
          </a:p>
          <a:p>
            <a:pPr algn="ctr"/>
            <a:endParaRPr lang="en-US" sz="3600" dirty="0">
              <a:solidFill>
                <a:srgbClr val="17264F"/>
              </a:solidFill>
              <a:latin typeface="Arial" panose="020B0604020202020204" pitchFamily="34" charset="0"/>
              <a:cs typeface="Arial" panose="020B0604020202020204" pitchFamily="34" charset="0"/>
            </a:endParaRPr>
          </a:p>
          <a:p>
            <a:pPr algn="ctr"/>
            <a:r>
              <a:rPr lang="en-US" sz="3600" dirty="0">
                <a:solidFill>
                  <a:srgbClr val="17264F"/>
                </a:solidFill>
                <a:latin typeface="Arial" panose="020B0604020202020204" pitchFamily="34" charset="0"/>
                <a:cs typeface="Arial" panose="020B0604020202020204" pitchFamily="34" charset="0"/>
              </a:rPr>
              <a:t>Letter of Intent</a:t>
            </a:r>
          </a:p>
        </p:txBody>
      </p:sp>
      <p:sp>
        <p:nvSpPr>
          <p:cNvPr id="5" name="Title 1">
            <a:extLst>
              <a:ext uri="{FF2B5EF4-FFF2-40B4-BE49-F238E27FC236}">
                <a16:creationId xmlns:a16="http://schemas.microsoft.com/office/drawing/2014/main" id="{8C8CF281-E307-6673-9844-326DD84E38C7}"/>
              </a:ext>
            </a:extLst>
          </p:cNvPr>
          <p:cNvSpPr>
            <a:spLocks noGrp="1"/>
          </p:cNvSpPr>
          <p:nvPr>
            <p:ph type="title"/>
          </p:nvPr>
        </p:nvSpPr>
        <p:spPr>
          <a:xfrm>
            <a:off x="379938" y="-168428"/>
            <a:ext cx="11518985" cy="2120167"/>
          </a:xfrm>
        </p:spPr>
        <p:txBody>
          <a:bodyPr>
            <a:normAutofit/>
          </a:bodyPr>
          <a:lstStyle/>
          <a:p>
            <a:pPr algn="ctr"/>
            <a:r>
              <a:rPr lang="en-US" sz="5000" dirty="0">
                <a:latin typeface="Arial Black" panose="020B0604020202020204" pitchFamily="34" charset="0"/>
                <a:cs typeface="Arial Black" panose="020B0604020202020204" pitchFamily="34" charset="0"/>
              </a:rPr>
              <a:t>ESTATE PLANNING</a:t>
            </a:r>
            <a:endParaRPr lang="en-US" sz="5000" dirty="0">
              <a:solidFill>
                <a:srgbClr val="DFC589"/>
              </a:solidFill>
              <a:latin typeface="Arial Black" panose="020B0604020202020204" pitchFamily="34" charset="0"/>
              <a:cs typeface="Arial Black" panose="020B0604020202020204" pitchFamily="34" charset="0"/>
            </a:endParaRPr>
          </a:p>
        </p:txBody>
      </p:sp>
    </p:spTree>
    <p:extLst>
      <p:ext uri="{BB962C8B-B14F-4D97-AF65-F5344CB8AC3E}">
        <p14:creationId xmlns:p14="http://schemas.microsoft.com/office/powerpoint/2010/main" val="33369381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5"/>
                                        </p:tgtEl>
                                        <p:attrNameLst>
                                          <p:attrName>style.visibility</p:attrName>
                                        </p:attrNameLst>
                                      </p:cBhvr>
                                      <p:to>
                                        <p:strVal val="visible"/>
                                      </p:to>
                                    </p:set>
                                    <p:animEffect transition="in" filter="fade">
                                      <p:cBhvr>
                                        <p:cTn id="15" dur="500"/>
                                        <p:tgtEl>
                                          <p:spTgt spid="25"/>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3"/>
                                        </p:tgtEl>
                                        <p:attrNameLst>
                                          <p:attrName>style.visibility</p:attrName>
                                        </p:attrNameLst>
                                      </p:cBhvr>
                                      <p:to>
                                        <p:strVal val="visible"/>
                                      </p:to>
                                    </p:set>
                                    <p:animEffect transition="in" filter="fade">
                                      <p:cBhvr>
                                        <p:cTn id="18"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P spid="24" grpId="0"/>
      <p:bldP spid="25" grpId="0"/>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2">
            <a:extLst>
              <a:ext uri="{FF2B5EF4-FFF2-40B4-BE49-F238E27FC236}">
                <a16:creationId xmlns:a16="http://schemas.microsoft.com/office/drawing/2014/main" id="{B185B4C5-AC9D-4FEC-8920-21F90443B6AA}"/>
              </a:ext>
            </a:extLst>
          </p:cNvPr>
          <p:cNvSpPr txBox="1">
            <a:spLocks/>
          </p:cNvSpPr>
          <p:nvPr/>
        </p:nvSpPr>
        <p:spPr>
          <a:xfrm>
            <a:off x="673983" y="461403"/>
            <a:ext cx="5015780" cy="273834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50000"/>
              </a:lnSpc>
            </a:pPr>
            <a:endParaRPr lang="en-US" sz="2800" b="1" dirty="0">
              <a:latin typeface="+mn-lt"/>
              <a:ea typeface="ＭＳ Ｐゴシック" charset="0"/>
              <a:sym typeface="Bebas Neue" charset="0"/>
            </a:endParaRPr>
          </a:p>
        </p:txBody>
      </p:sp>
      <p:sp>
        <p:nvSpPr>
          <p:cNvPr id="2" name="TextBox 1">
            <a:extLst>
              <a:ext uri="{FF2B5EF4-FFF2-40B4-BE49-F238E27FC236}">
                <a16:creationId xmlns:a16="http://schemas.microsoft.com/office/drawing/2014/main" id="{97735DDB-5E54-C460-3581-66E94ACB0CD2}"/>
              </a:ext>
            </a:extLst>
          </p:cNvPr>
          <p:cNvSpPr txBox="1"/>
          <p:nvPr/>
        </p:nvSpPr>
        <p:spPr>
          <a:xfrm>
            <a:off x="9555192" y="5873004"/>
            <a:ext cx="2636808" cy="707886"/>
          </a:xfrm>
          <a:prstGeom prst="rect">
            <a:avLst/>
          </a:prstGeom>
          <a:noFill/>
          <a:effectLst/>
        </p:spPr>
        <p:txBody>
          <a:bodyPr wrap="square" rtlCol="0">
            <a:spAutoFit/>
          </a:bodyPr>
          <a:lstStyle/>
          <a:p>
            <a:r>
              <a:rPr lang="en-US" sz="4000" b="1" dirty="0">
                <a:solidFill>
                  <a:schemeClr val="accent1"/>
                </a:solidFill>
                <a:latin typeface="Arial Black" panose="020B0604020202020204" pitchFamily="34" charset="0"/>
                <a:cs typeface="Arial Black" panose="020B0604020202020204" pitchFamily="34" charset="0"/>
              </a:rPr>
              <a:t>TAXES</a:t>
            </a:r>
          </a:p>
        </p:txBody>
      </p:sp>
      <p:sp>
        <p:nvSpPr>
          <p:cNvPr id="13" name="TextBox 12">
            <a:extLst>
              <a:ext uri="{FF2B5EF4-FFF2-40B4-BE49-F238E27FC236}">
                <a16:creationId xmlns:a16="http://schemas.microsoft.com/office/drawing/2014/main" id="{BC92FA20-EC32-ED75-60DD-DC7900FB2BC0}"/>
              </a:ext>
            </a:extLst>
          </p:cNvPr>
          <p:cNvSpPr txBox="1"/>
          <p:nvPr/>
        </p:nvSpPr>
        <p:spPr>
          <a:xfrm>
            <a:off x="1786538" y="1638470"/>
            <a:ext cx="3519058" cy="707886"/>
          </a:xfrm>
          <a:prstGeom prst="rect">
            <a:avLst/>
          </a:prstGeom>
          <a:noFill/>
          <a:effectLst/>
        </p:spPr>
        <p:txBody>
          <a:bodyPr wrap="square" rtlCol="0">
            <a:spAutoFit/>
          </a:bodyPr>
          <a:lstStyle/>
          <a:p>
            <a:r>
              <a:rPr lang="en-US" sz="4000" b="1" dirty="0">
                <a:solidFill>
                  <a:schemeClr val="accent1"/>
                </a:solidFill>
                <a:latin typeface="Arial Black" panose="020B0604020202020204" pitchFamily="34" charset="0"/>
                <a:cs typeface="Arial Black" panose="020B0604020202020204" pitchFamily="34" charset="0"/>
              </a:rPr>
              <a:t>PENSIONS</a:t>
            </a:r>
          </a:p>
        </p:txBody>
      </p:sp>
      <p:sp>
        <p:nvSpPr>
          <p:cNvPr id="14" name="TextBox 13">
            <a:extLst>
              <a:ext uri="{FF2B5EF4-FFF2-40B4-BE49-F238E27FC236}">
                <a16:creationId xmlns:a16="http://schemas.microsoft.com/office/drawing/2014/main" id="{D38F1201-B3F4-E139-391E-FE1ACEA7A3D1}"/>
              </a:ext>
            </a:extLst>
          </p:cNvPr>
          <p:cNvSpPr txBox="1"/>
          <p:nvPr/>
        </p:nvSpPr>
        <p:spPr>
          <a:xfrm>
            <a:off x="510055" y="3106830"/>
            <a:ext cx="6988609" cy="707886"/>
          </a:xfrm>
          <a:prstGeom prst="rect">
            <a:avLst/>
          </a:prstGeom>
          <a:noFill/>
          <a:effectLst/>
        </p:spPr>
        <p:txBody>
          <a:bodyPr wrap="square" rtlCol="0">
            <a:spAutoFit/>
          </a:bodyPr>
          <a:lstStyle/>
          <a:p>
            <a:r>
              <a:rPr lang="en-US" sz="4000" b="1" dirty="0">
                <a:solidFill>
                  <a:schemeClr val="accent1"/>
                </a:solidFill>
                <a:latin typeface="Arial Black" panose="020B0604020202020204" pitchFamily="34" charset="0"/>
                <a:cs typeface="Arial Black" panose="020B0604020202020204" pitchFamily="34" charset="0"/>
              </a:rPr>
              <a:t>HEALTH INSURANCE</a:t>
            </a:r>
          </a:p>
        </p:txBody>
      </p:sp>
      <p:sp>
        <p:nvSpPr>
          <p:cNvPr id="15" name="TextBox 14">
            <a:extLst>
              <a:ext uri="{FF2B5EF4-FFF2-40B4-BE49-F238E27FC236}">
                <a16:creationId xmlns:a16="http://schemas.microsoft.com/office/drawing/2014/main" id="{CDC85D2A-798B-D1FB-E897-B90AF17B1821}"/>
              </a:ext>
            </a:extLst>
          </p:cNvPr>
          <p:cNvSpPr txBox="1"/>
          <p:nvPr/>
        </p:nvSpPr>
        <p:spPr>
          <a:xfrm>
            <a:off x="7287680" y="5853682"/>
            <a:ext cx="3450462" cy="707886"/>
          </a:xfrm>
          <a:prstGeom prst="rect">
            <a:avLst/>
          </a:prstGeom>
          <a:noFill/>
          <a:effectLst/>
        </p:spPr>
        <p:txBody>
          <a:bodyPr wrap="square" rtlCol="0">
            <a:spAutoFit/>
          </a:bodyPr>
          <a:lstStyle/>
          <a:p>
            <a:r>
              <a:rPr lang="en-US" sz="4000" b="1" dirty="0">
                <a:solidFill>
                  <a:schemeClr val="bg1"/>
                </a:solidFill>
                <a:latin typeface="Arial Black" panose="020B0604020202020204" pitchFamily="34" charset="0"/>
                <a:cs typeface="Arial Black" panose="020B0604020202020204" pitchFamily="34" charset="0"/>
              </a:rPr>
              <a:t>RMDs</a:t>
            </a:r>
          </a:p>
        </p:txBody>
      </p:sp>
      <p:sp>
        <p:nvSpPr>
          <p:cNvPr id="16" name="TextBox 15">
            <a:extLst>
              <a:ext uri="{FF2B5EF4-FFF2-40B4-BE49-F238E27FC236}">
                <a16:creationId xmlns:a16="http://schemas.microsoft.com/office/drawing/2014/main" id="{5609528B-0FEE-B556-9E78-1914FDA2002B}"/>
              </a:ext>
            </a:extLst>
          </p:cNvPr>
          <p:cNvSpPr txBox="1"/>
          <p:nvPr/>
        </p:nvSpPr>
        <p:spPr>
          <a:xfrm>
            <a:off x="562054" y="2352117"/>
            <a:ext cx="8288996" cy="707886"/>
          </a:xfrm>
          <a:prstGeom prst="rect">
            <a:avLst/>
          </a:prstGeom>
          <a:noFill/>
          <a:effectLst/>
        </p:spPr>
        <p:txBody>
          <a:bodyPr wrap="square" rtlCol="0">
            <a:spAutoFit/>
          </a:bodyPr>
          <a:lstStyle/>
          <a:p>
            <a:r>
              <a:rPr lang="en-US" sz="4000" b="1" dirty="0">
                <a:solidFill>
                  <a:schemeClr val="bg1"/>
                </a:solidFill>
                <a:latin typeface="Arial Black" panose="020B0604020202020204" pitchFamily="34" charset="0"/>
                <a:cs typeface="Arial Black" panose="020B0604020202020204" pitchFamily="34" charset="0"/>
              </a:rPr>
              <a:t>ESTATE PLANNING</a:t>
            </a:r>
          </a:p>
        </p:txBody>
      </p:sp>
      <p:sp>
        <p:nvSpPr>
          <p:cNvPr id="17" name="TextBox 16">
            <a:extLst>
              <a:ext uri="{FF2B5EF4-FFF2-40B4-BE49-F238E27FC236}">
                <a16:creationId xmlns:a16="http://schemas.microsoft.com/office/drawing/2014/main" id="{D7ED070B-D28C-094B-1C62-F19B3D1CBC8A}"/>
              </a:ext>
            </a:extLst>
          </p:cNvPr>
          <p:cNvSpPr txBox="1"/>
          <p:nvPr/>
        </p:nvSpPr>
        <p:spPr>
          <a:xfrm>
            <a:off x="6551824" y="2369527"/>
            <a:ext cx="5900327" cy="707886"/>
          </a:xfrm>
          <a:prstGeom prst="rect">
            <a:avLst/>
          </a:prstGeom>
          <a:noFill/>
          <a:effectLst/>
        </p:spPr>
        <p:txBody>
          <a:bodyPr wrap="square" rtlCol="0">
            <a:spAutoFit/>
          </a:bodyPr>
          <a:lstStyle/>
          <a:p>
            <a:r>
              <a:rPr lang="en-US" sz="4000" b="1" dirty="0">
                <a:solidFill>
                  <a:schemeClr val="accent1"/>
                </a:solidFill>
                <a:latin typeface="Arial Black" panose="020B0604020202020204" pitchFamily="34" charset="0"/>
                <a:cs typeface="Arial Black" panose="020B0604020202020204" pitchFamily="34" charset="0"/>
              </a:rPr>
              <a:t>LONG-TERM CARE</a:t>
            </a:r>
          </a:p>
        </p:txBody>
      </p:sp>
      <p:sp>
        <p:nvSpPr>
          <p:cNvPr id="18" name="TextBox 17">
            <a:extLst>
              <a:ext uri="{FF2B5EF4-FFF2-40B4-BE49-F238E27FC236}">
                <a16:creationId xmlns:a16="http://schemas.microsoft.com/office/drawing/2014/main" id="{E2C671E0-CE41-72F9-CA3B-B4EC8C68A289}"/>
              </a:ext>
            </a:extLst>
          </p:cNvPr>
          <p:cNvSpPr txBox="1"/>
          <p:nvPr/>
        </p:nvSpPr>
        <p:spPr>
          <a:xfrm>
            <a:off x="6551824" y="3137441"/>
            <a:ext cx="5372060" cy="1323439"/>
          </a:xfrm>
          <a:prstGeom prst="rect">
            <a:avLst/>
          </a:prstGeom>
          <a:noFill/>
          <a:effectLst/>
        </p:spPr>
        <p:txBody>
          <a:bodyPr wrap="square" rtlCol="0">
            <a:spAutoFit/>
          </a:bodyPr>
          <a:lstStyle/>
          <a:p>
            <a:pPr algn="ctr"/>
            <a:r>
              <a:rPr lang="en-US" sz="4000" b="1" dirty="0">
                <a:solidFill>
                  <a:schemeClr val="bg1"/>
                </a:solidFill>
                <a:latin typeface="Arial Black" panose="020B0604020202020204" pitchFamily="34" charset="0"/>
                <a:cs typeface="Arial Black" panose="020B0604020202020204" pitchFamily="34" charset="0"/>
              </a:rPr>
              <a:t>SOCIAL SECURITY</a:t>
            </a:r>
          </a:p>
        </p:txBody>
      </p:sp>
      <p:sp>
        <p:nvSpPr>
          <p:cNvPr id="19" name="TextBox 18">
            <a:extLst>
              <a:ext uri="{FF2B5EF4-FFF2-40B4-BE49-F238E27FC236}">
                <a16:creationId xmlns:a16="http://schemas.microsoft.com/office/drawing/2014/main" id="{4A5D9BD4-D505-D294-7A42-79F72958869C}"/>
              </a:ext>
            </a:extLst>
          </p:cNvPr>
          <p:cNvSpPr txBox="1"/>
          <p:nvPr/>
        </p:nvSpPr>
        <p:spPr>
          <a:xfrm>
            <a:off x="496396" y="5135806"/>
            <a:ext cx="6016183" cy="707886"/>
          </a:xfrm>
          <a:prstGeom prst="rect">
            <a:avLst/>
          </a:prstGeom>
          <a:noFill/>
          <a:effectLst/>
        </p:spPr>
        <p:txBody>
          <a:bodyPr wrap="square" rtlCol="0">
            <a:spAutoFit/>
          </a:bodyPr>
          <a:lstStyle/>
          <a:p>
            <a:r>
              <a:rPr lang="en-US" sz="4000" b="1" dirty="0">
                <a:solidFill>
                  <a:schemeClr val="accent1"/>
                </a:solidFill>
                <a:latin typeface="Arial Black" panose="020B0604020202020204" pitchFamily="34" charset="0"/>
                <a:cs typeface="Arial Black" panose="020B0604020202020204" pitchFamily="34" charset="0"/>
              </a:rPr>
              <a:t>COLLEGE PLANNING</a:t>
            </a:r>
          </a:p>
        </p:txBody>
      </p:sp>
      <p:sp>
        <p:nvSpPr>
          <p:cNvPr id="20" name="TextBox 19">
            <a:extLst>
              <a:ext uri="{FF2B5EF4-FFF2-40B4-BE49-F238E27FC236}">
                <a16:creationId xmlns:a16="http://schemas.microsoft.com/office/drawing/2014/main" id="{8CAEC924-E27D-6197-7D79-A4AC29ECCBF2}"/>
              </a:ext>
            </a:extLst>
          </p:cNvPr>
          <p:cNvSpPr txBox="1"/>
          <p:nvPr/>
        </p:nvSpPr>
        <p:spPr>
          <a:xfrm>
            <a:off x="1059839" y="5873004"/>
            <a:ext cx="5145525" cy="707886"/>
          </a:xfrm>
          <a:prstGeom prst="rect">
            <a:avLst/>
          </a:prstGeom>
          <a:noFill/>
          <a:effectLst/>
        </p:spPr>
        <p:txBody>
          <a:bodyPr wrap="square" rtlCol="0">
            <a:spAutoFit/>
          </a:bodyPr>
          <a:lstStyle/>
          <a:p>
            <a:r>
              <a:rPr lang="en-US" sz="4000" b="1" dirty="0">
                <a:solidFill>
                  <a:schemeClr val="bg1"/>
                </a:solidFill>
                <a:latin typeface="Arial Black" panose="020B0604020202020204" pitchFamily="34" charset="0"/>
                <a:cs typeface="Arial Black" panose="020B0604020202020204" pitchFamily="34" charset="0"/>
              </a:rPr>
              <a:t>LIFE INSURANCE</a:t>
            </a:r>
          </a:p>
        </p:txBody>
      </p:sp>
      <p:sp>
        <p:nvSpPr>
          <p:cNvPr id="21" name="TextBox 20">
            <a:extLst>
              <a:ext uri="{FF2B5EF4-FFF2-40B4-BE49-F238E27FC236}">
                <a16:creationId xmlns:a16="http://schemas.microsoft.com/office/drawing/2014/main" id="{D826E5DC-00FC-6B2B-F19E-9432116A986A}"/>
              </a:ext>
            </a:extLst>
          </p:cNvPr>
          <p:cNvSpPr txBox="1"/>
          <p:nvPr/>
        </p:nvSpPr>
        <p:spPr>
          <a:xfrm>
            <a:off x="562054" y="233800"/>
            <a:ext cx="5643310" cy="1323439"/>
          </a:xfrm>
          <a:prstGeom prst="rect">
            <a:avLst/>
          </a:prstGeom>
          <a:noFill/>
          <a:effectLst/>
        </p:spPr>
        <p:txBody>
          <a:bodyPr wrap="square" rtlCol="0">
            <a:spAutoFit/>
          </a:bodyPr>
          <a:lstStyle/>
          <a:p>
            <a:pPr algn="ctr"/>
            <a:r>
              <a:rPr lang="en-US" sz="4000" b="1" dirty="0">
                <a:solidFill>
                  <a:schemeClr val="bg1"/>
                </a:solidFill>
                <a:latin typeface="Arial Black" panose="020B0604020202020204" pitchFamily="34" charset="0"/>
                <a:cs typeface="Arial Black" panose="020B0604020202020204" pitchFamily="34" charset="0"/>
              </a:rPr>
              <a:t>HOME OWNERSHIP &amp; MORTGAGES</a:t>
            </a:r>
          </a:p>
        </p:txBody>
      </p:sp>
      <p:sp>
        <p:nvSpPr>
          <p:cNvPr id="22" name="TextBox 21">
            <a:extLst>
              <a:ext uri="{FF2B5EF4-FFF2-40B4-BE49-F238E27FC236}">
                <a16:creationId xmlns:a16="http://schemas.microsoft.com/office/drawing/2014/main" id="{F124F279-4C03-1693-518C-3DD74321989C}"/>
              </a:ext>
            </a:extLst>
          </p:cNvPr>
          <p:cNvSpPr txBox="1"/>
          <p:nvPr/>
        </p:nvSpPr>
        <p:spPr>
          <a:xfrm>
            <a:off x="5611886" y="254275"/>
            <a:ext cx="6802050" cy="1323439"/>
          </a:xfrm>
          <a:prstGeom prst="rect">
            <a:avLst/>
          </a:prstGeom>
          <a:noFill/>
          <a:effectLst/>
        </p:spPr>
        <p:txBody>
          <a:bodyPr wrap="square" rtlCol="0">
            <a:spAutoFit/>
          </a:bodyPr>
          <a:lstStyle/>
          <a:p>
            <a:pPr algn="ctr"/>
            <a:r>
              <a:rPr lang="en-US" sz="4000" b="1" dirty="0">
                <a:solidFill>
                  <a:schemeClr val="accent1"/>
                </a:solidFill>
                <a:latin typeface="Arial Black" panose="020B0604020202020204" pitchFamily="34" charset="0"/>
                <a:cs typeface="Arial Black" panose="020B0604020202020204" pitchFamily="34" charset="0"/>
              </a:rPr>
              <a:t>INVESTMENT MANAGEMENT</a:t>
            </a:r>
          </a:p>
        </p:txBody>
      </p:sp>
      <p:sp>
        <p:nvSpPr>
          <p:cNvPr id="23" name="TextBox 22">
            <a:extLst>
              <a:ext uri="{FF2B5EF4-FFF2-40B4-BE49-F238E27FC236}">
                <a16:creationId xmlns:a16="http://schemas.microsoft.com/office/drawing/2014/main" id="{C44B1CF8-5B7F-9A19-6847-AFDB23A2B225}"/>
              </a:ext>
            </a:extLst>
          </p:cNvPr>
          <p:cNvSpPr txBox="1"/>
          <p:nvPr/>
        </p:nvSpPr>
        <p:spPr>
          <a:xfrm>
            <a:off x="103487" y="3779604"/>
            <a:ext cx="6618075" cy="1323439"/>
          </a:xfrm>
          <a:prstGeom prst="rect">
            <a:avLst/>
          </a:prstGeom>
          <a:noFill/>
          <a:effectLst/>
        </p:spPr>
        <p:txBody>
          <a:bodyPr wrap="square" rtlCol="0">
            <a:spAutoFit/>
          </a:bodyPr>
          <a:lstStyle/>
          <a:p>
            <a:pPr algn="ctr"/>
            <a:r>
              <a:rPr lang="en-US" sz="4000" b="1" dirty="0">
                <a:solidFill>
                  <a:schemeClr val="bg1"/>
                </a:solidFill>
                <a:latin typeface="Arial Black" panose="020B0604020202020204" pitchFamily="34" charset="0"/>
                <a:cs typeface="Arial Black" panose="020B0604020202020204" pitchFamily="34" charset="0"/>
              </a:rPr>
              <a:t>IRAs/WORKPLACE RETIREMENT PLANS</a:t>
            </a:r>
          </a:p>
        </p:txBody>
      </p:sp>
      <p:sp>
        <p:nvSpPr>
          <p:cNvPr id="24" name="TextBox 23">
            <a:extLst>
              <a:ext uri="{FF2B5EF4-FFF2-40B4-BE49-F238E27FC236}">
                <a16:creationId xmlns:a16="http://schemas.microsoft.com/office/drawing/2014/main" id="{BCA87911-BA85-5E6A-26F1-17800A738014}"/>
              </a:ext>
            </a:extLst>
          </p:cNvPr>
          <p:cNvSpPr txBox="1"/>
          <p:nvPr/>
        </p:nvSpPr>
        <p:spPr>
          <a:xfrm>
            <a:off x="5611886" y="1684008"/>
            <a:ext cx="6390375" cy="707886"/>
          </a:xfrm>
          <a:prstGeom prst="rect">
            <a:avLst/>
          </a:prstGeom>
          <a:noFill/>
          <a:effectLst/>
        </p:spPr>
        <p:txBody>
          <a:bodyPr wrap="square" rtlCol="0">
            <a:spAutoFit/>
          </a:bodyPr>
          <a:lstStyle/>
          <a:p>
            <a:r>
              <a:rPr lang="en-US" sz="4000" b="1" dirty="0">
                <a:solidFill>
                  <a:schemeClr val="bg1"/>
                </a:solidFill>
                <a:latin typeface="Arial Black" panose="020B0604020202020204" pitchFamily="34" charset="0"/>
                <a:cs typeface="Arial Black" panose="020B0604020202020204" pitchFamily="34" charset="0"/>
              </a:rPr>
              <a:t>RETIREMENT INCOME</a:t>
            </a:r>
          </a:p>
        </p:txBody>
      </p:sp>
      <p:sp>
        <p:nvSpPr>
          <p:cNvPr id="25" name="TextBox 24">
            <a:extLst>
              <a:ext uri="{FF2B5EF4-FFF2-40B4-BE49-F238E27FC236}">
                <a16:creationId xmlns:a16="http://schemas.microsoft.com/office/drawing/2014/main" id="{73365F29-922D-9152-04AA-B80748BDAF2F}"/>
              </a:ext>
            </a:extLst>
          </p:cNvPr>
          <p:cNvSpPr txBox="1"/>
          <p:nvPr/>
        </p:nvSpPr>
        <p:spPr>
          <a:xfrm>
            <a:off x="6721562" y="4394571"/>
            <a:ext cx="4864608" cy="1323439"/>
          </a:xfrm>
          <a:prstGeom prst="rect">
            <a:avLst/>
          </a:prstGeom>
          <a:noFill/>
          <a:effectLst/>
        </p:spPr>
        <p:txBody>
          <a:bodyPr wrap="square" rtlCol="0">
            <a:spAutoFit/>
          </a:bodyPr>
          <a:lstStyle/>
          <a:p>
            <a:pPr algn="ctr"/>
            <a:r>
              <a:rPr lang="en-US" sz="4000" b="1" dirty="0">
                <a:solidFill>
                  <a:schemeClr val="accent1"/>
                </a:solidFill>
                <a:latin typeface="Arial Black" panose="020B0604020202020204" pitchFamily="34" charset="0"/>
                <a:cs typeface="Arial Black" panose="020B0604020202020204" pitchFamily="34" charset="0"/>
              </a:rPr>
              <a:t>BENEFICIARY DESIGNATIONS</a:t>
            </a:r>
          </a:p>
        </p:txBody>
      </p:sp>
    </p:spTree>
    <p:extLst>
      <p:ext uri="{BB962C8B-B14F-4D97-AF65-F5344CB8AC3E}">
        <p14:creationId xmlns:p14="http://schemas.microsoft.com/office/powerpoint/2010/main" val="32709483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fade">
                                      <p:cBhvr>
                                        <p:cTn id="11" dur="500"/>
                                        <p:tgtEl>
                                          <p:spTgt spid="15"/>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500"/>
                                        <p:tgtEl>
                                          <p:spTgt spid="2"/>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fade">
                                      <p:cBhvr>
                                        <p:cTn id="19" dur="500"/>
                                        <p:tgtEl>
                                          <p:spTgt spid="13"/>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18"/>
                                        </p:tgtEl>
                                        <p:attrNameLst>
                                          <p:attrName>style.visibility</p:attrName>
                                        </p:attrNameLst>
                                      </p:cBhvr>
                                      <p:to>
                                        <p:strVal val="visible"/>
                                      </p:to>
                                    </p:set>
                                    <p:animEffect transition="in" filter="fade">
                                      <p:cBhvr>
                                        <p:cTn id="23" dur="500"/>
                                        <p:tgtEl>
                                          <p:spTgt spid="18"/>
                                        </p:tgtEl>
                                      </p:cBhvr>
                                    </p:animEffect>
                                  </p:childTnLst>
                                </p:cTn>
                              </p:par>
                            </p:childTnLst>
                          </p:cTn>
                        </p:par>
                        <p:par>
                          <p:cTn id="24" fill="hold">
                            <p:stCondLst>
                              <p:cond delay="2500"/>
                            </p:stCondLst>
                            <p:childTnLst>
                              <p:par>
                                <p:cTn id="25" presetID="10" presetClass="entr" presetSubtype="0" fill="hold" grpId="0" nodeType="afterEffect">
                                  <p:stCondLst>
                                    <p:cond delay="0"/>
                                  </p:stCondLst>
                                  <p:childTnLst>
                                    <p:set>
                                      <p:cBhvr>
                                        <p:cTn id="26" dur="1" fill="hold">
                                          <p:stCondLst>
                                            <p:cond delay="0"/>
                                          </p:stCondLst>
                                        </p:cTn>
                                        <p:tgtEl>
                                          <p:spTgt spid="20"/>
                                        </p:tgtEl>
                                        <p:attrNameLst>
                                          <p:attrName>style.visibility</p:attrName>
                                        </p:attrNameLst>
                                      </p:cBhvr>
                                      <p:to>
                                        <p:strVal val="visible"/>
                                      </p:to>
                                    </p:set>
                                    <p:animEffect transition="in" filter="fade">
                                      <p:cBhvr>
                                        <p:cTn id="27" dur="500"/>
                                        <p:tgtEl>
                                          <p:spTgt spid="20"/>
                                        </p:tgtEl>
                                      </p:cBhvr>
                                    </p:animEffect>
                                  </p:childTnLst>
                                </p:cTn>
                              </p:par>
                            </p:childTnLst>
                          </p:cTn>
                        </p:par>
                        <p:par>
                          <p:cTn id="28" fill="hold">
                            <p:stCondLst>
                              <p:cond delay="3000"/>
                            </p:stCondLst>
                            <p:childTnLst>
                              <p:par>
                                <p:cTn id="29" presetID="10" presetClass="entr" presetSubtype="0" fill="hold" grpId="0" nodeType="afterEffect">
                                  <p:stCondLst>
                                    <p:cond delay="0"/>
                                  </p:stCondLst>
                                  <p:childTnLst>
                                    <p:set>
                                      <p:cBhvr>
                                        <p:cTn id="30" dur="1" fill="hold">
                                          <p:stCondLst>
                                            <p:cond delay="0"/>
                                          </p:stCondLst>
                                        </p:cTn>
                                        <p:tgtEl>
                                          <p:spTgt spid="19"/>
                                        </p:tgtEl>
                                        <p:attrNameLst>
                                          <p:attrName>style.visibility</p:attrName>
                                        </p:attrNameLst>
                                      </p:cBhvr>
                                      <p:to>
                                        <p:strVal val="visible"/>
                                      </p:to>
                                    </p:set>
                                    <p:animEffect transition="in" filter="fade">
                                      <p:cBhvr>
                                        <p:cTn id="31" dur="500"/>
                                        <p:tgtEl>
                                          <p:spTgt spid="19"/>
                                        </p:tgtEl>
                                      </p:cBhvr>
                                    </p:animEffect>
                                  </p:childTnLst>
                                </p:cTn>
                              </p:par>
                            </p:childTnLst>
                          </p:cTn>
                        </p:par>
                        <p:par>
                          <p:cTn id="32" fill="hold">
                            <p:stCondLst>
                              <p:cond delay="3500"/>
                            </p:stCondLst>
                            <p:childTnLst>
                              <p:par>
                                <p:cTn id="33" presetID="10" presetClass="entr" presetSubtype="0" fill="hold" grpId="0" nodeType="afterEffect">
                                  <p:stCondLst>
                                    <p:cond delay="0"/>
                                  </p:stCondLst>
                                  <p:childTnLst>
                                    <p:set>
                                      <p:cBhvr>
                                        <p:cTn id="34" dur="1" fill="hold">
                                          <p:stCondLst>
                                            <p:cond delay="0"/>
                                          </p:stCondLst>
                                        </p:cTn>
                                        <p:tgtEl>
                                          <p:spTgt spid="17"/>
                                        </p:tgtEl>
                                        <p:attrNameLst>
                                          <p:attrName>style.visibility</p:attrName>
                                        </p:attrNameLst>
                                      </p:cBhvr>
                                      <p:to>
                                        <p:strVal val="visible"/>
                                      </p:to>
                                    </p:set>
                                    <p:animEffect transition="in" filter="fade">
                                      <p:cBhvr>
                                        <p:cTn id="35" dur="500"/>
                                        <p:tgtEl>
                                          <p:spTgt spid="17"/>
                                        </p:tgtEl>
                                      </p:cBhvr>
                                    </p:animEffect>
                                  </p:childTnLst>
                                </p:cTn>
                              </p:par>
                            </p:childTnLst>
                          </p:cTn>
                        </p:par>
                        <p:par>
                          <p:cTn id="36" fill="hold">
                            <p:stCondLst>
                              <p:cond delay="4000"/>
                            </p:stCondLst>
                            <p:childTnLst>
                              <p:par>
                                <p:cTn id="37" presetID="10" presetClass="entr" presetSubtype="0" fill="hold" grpId="0" nodeType="afterEffect">
                                  <p:stCondLst>
                                    <p:cond delay="0"/>
                                  </p:stCondLst>
                                  <p:childTnLst>
                                    <p:set>
                                      <p:cBhvr>
                                        <p:cTn id="38" dur="1" fill="hold">
                                          <p:stCondLst>
                                            <p:cond delay="0"/>
                                          </p:stCondLst>
                                        </p:cTn>
                                        <p:tgtEl>
                                          <p:spTgt spid="16"/>
                                        </p:tgtEl>
                                        <p:attrNameLst>
                                          <p:attrName>style.visibility</p:attrName>
                                        </p:attrNameLst>
                                      </p:cBhvr>
                                      <p:to>
                                        <p:strVal val="visible"/>
                                      </p:to>
                                    </p:set>
                                    <p:animEffect transition="in" filter="fade">
                                      <p:cBhvr>
                                        <p:cTn id="39" dur="500"/>
                                        <p:tgtEl>
                                          <p:spTgt spid="16"/>
                                        </p:tgtEl>
                                      </p:cBhvr>
                                    </p:animEffect>
                                  </p:childTnLst>
                                </p:cTn>
                              </p:par>
                            </p:childTnLst>
                          </p:cTn>
                        </p:par>
                        <p:par>
                          <p:cTn id="40" fill="hold">
                            <p:stCondLst>
                              <p:cond delay="4500"/>
                            </p:stCondLst>
                            <p:childTnLst>
                              <p:par>
                                <p:cTn id="41" presetID="10" presetClass="entr" presetSubtype="0" fill="hold" grpId="0" nodeType="afterEffect">
                                  <p:stCondLst>
                                    <p:cond delay="0"/>
                                  </p:stCondLst>
                                  <p:childTnLst>
                                    <p:set>
                                      <p:cBhvr>
                                        <p:cTn id="42" dur="1" fill="hold">
                                          <p:stCondLst>
                                            <p:cond delay="0"/>
                                          </p:stCondLst>
                                        </p:cTn>
                                        <p:tgtEl>
                                          <p:spTgt spid="21"/>
                                        </p:tgtEl>
                                        <p:attrNameLst>
                                          <p:attrName>style.visibility</p:attrName>
                                        </p:attrNameLst>
                                      </p:cBhvr>
                                      <p:to>
                                        <p:strVal val="visible"/>
                                      </p:to>
                                    </p:set>
                                    <p:animEffect transition="in" filter="fade">
                                      <p:cBhvr>
                                        <p:cTn id="43" dur="500"/>
                                        <p:tgtEl>
                                          <p:spTgt spid="21"/>
                                        </p:tgtEl>
                                      </p:cBhvr>
                                    </p:animEffect>
                                  </p:childTnLst>
                                </p:cTn>
                              </p:par>
                            </p:childTnLst>
                          </p:cTn>
                        </p:par>
                        <p:par>
                          <p:cTn id="44" fill="hold">
                            <p:stCondLst>
                              <p:cond delay="5000"/>
                            </p:stCondLst>
                            <p:childTnLst>
                              <p:par>
                                <p:cTn id="45" presetID="10" presetClass="entr" presetSubtype="0" fill="hold" grpId="0" nodeType="afterEffect">
                                  <p:stCondLst>
                                    <p:cond delay="0"/>
                                  </p:stCondLst>
                                  <p:childTnLst>
                                    <p:set>
                                      <p:cBhvr>
                                        <p:cTn id="46" dur="1" fill="hold">
                                          <p:stCondLst>
                                            <p:cond delay="0"/>
                                          </p:stCondLst>
                                        </p:cTn>
                                        <p:tgtEl>
                                          <p:spTgt spid="22"/>
                                        </p:tgtEl>
                                        <p:attrNameLst>
                                          <p:attrName>style.visibility</p:attrName>
                                        </p:attrNameLst>
                                      </p:cBhvr>
                                      <p:to>
                                        <p:strVal val="visible"/>
                                      </p:to>
                                    </p:set>
                                    <p:animEffect transition="in" filter="fade">
                                      <p:cBhvr>
                                        <p:cTn id="47" dur="500"/>
                                        <p:tgtEl>
                                          <p:spTgt spid="22"/>
                                        </p:tgtEl>
                                      </p:cBhvr>
                                    </p:animEffect>
                                  </p:childTnLst>
                                </p:cTn>
                              </p:par>
                            </p:childTnLst>
                          </p:cTn>
                        </p:par>
                        <p:par>
                          <p:cTn id="48" fill="hold">
                            <p:stCondLst>
                              <p:cond delay="5500"/>
                            </p:stCondLst>
                            <p:childTnLst>
                              <p:par>
                                <p:cTn id="49" presetID="10" presetClass="entr" presetSubtype="0" fill="hold" grpId="0" nodeType="afterEffect">
                                  <p:stCondLst>
                                    <p:cond delay="0"/>
                                  </p:stCondLst>
                                  <p:childTnLst>
                                    <p:set>
                                      <p:cBhvr>
                                        <p:cTn id="50" dur="1" fill="hold">
                                          <p:stCondLst>
                                            <p:cond delay="0"/>
                                          </p:stCondLst>
                                        </p:cTn>
                                        <p:tgtEl>
                                          <p:spTgt spid="23"/>
                                        </p:tgtEl>
                                        <p:attrNameLst>
                                          <p:attrName>style.visibility</p:attrName>
                                        </p:attrNameLst>
                                      </p:cBhvr>
                                      <p:to>
                                        <p:strVal val="visible"/>
                                      </p:to>
                                    </p:set>
                                    <p:animEffect transition="in" filter="fade">
                                      <p:cBhvr>
                                        <p:cTn id="51" dur="500"/>
                                        <p:tgtEl>
                                          <p:spTgt spid="23"/>
                                        </p:tgtEl>
                                      </p:cBhvr>
                                    </p:animEffect>
                                  </p:childTnLst>
                                </p:cTn>
                              </p:par>
                            </p:childTnLst>
                          </p:cTn>
                        </p:par>
                        <p:par>
                          <p:cTn id="52" fill="hold">
                            <p:stCondLst>
                              <p:cond delay="6000"/>
                            </p:stCondLst>
                            <p:childTnLst>
                              <p:par>
                                <p:cTn id="53" presetID="10" presetClass="entr" presetSubtype="0" fill="hold" grpId="0" nodeType="afterEffect">
                                  <p:stCondLst>
                                    <p:cond delay="500"/>
                                  </p:stCondLst>
                                  <p:childTnLst>
                                    <p:set>
                                      <p:cBhvr>
                                        <p:cTn id="54" dur="1" fill="hold">
                                          <p:stCondLst>
                                            <p:cond delay="0"/>
                                          </p:stCondLst>
                                        </p:cTn>
                                        <p:tgtEl>
                                          <p:spTgt spid="24"/>
                                        </p:tgtEl>
                                        <p:attrNameLst>
                                          <p:attrName>style.visibility</p:attrName>
                                        </p:attrNameLst>
                                      </p:cBhvr>
                                      <p:to>
                                        <p:strVal val="visible"/>
                                      </p:to>
                                    </p:set>
                                    <p:animEffect transition="in" filter="fade">
                                      <p:cBhvr>
                                        <p:cTn id="55" dur="500"/>
                                        <p:tgtEl>
                                          <p:spTgt spid="24"/>
                                        </p:tgtEl>
                                      </p:cBhvr>
                                    </p:animEffect>
                                  </p:childTnLst>
                                </p:cTn>
                              </p:par>
                            </p:childTnLst>
                          </p:cTn>
                        </p:par>
                        <p:par>
                          <p:cTn id="56" fill="hold">
                            <p:stCondLst>
                              <p:cond delay="7000"/>
                            </p:stCondLst>
                            <p:childTnLst>
                              <p:par>
                                <p:cTn id="57" presetID="10" presetClass="entr" presetSubtype="0" fill="hold" grpId="0" nodeType="afterEffect">
                                  <p:stCondLst>
                                    <p:cond delay="0"/>
                                  </p:stCondLst>
                                  <p:childTnLst>
                                    <p:set>
                                      <p:cBhvr>
                                        <p:cTn id="58" dur="1" fill="hold">
                                          <p:stCondLst>
                                            <p:cond delay="0"/>
                                          </p:stCondLst>
                                        </p:cTn>
                                        <p:tgtEl>
                                          <p:spTgt spid="25"/>
                                        </p:tgtEl>
                                        <p:attrNameLst>
                                          <p:attrName>style.visibility</p:attrName>
                                        </p:attrNameLst>
                                      </p:cBhvr>
                                      <p:to>
                                        <p:strVal val="visible"/>
                                      </p:to>
                                    </p:set>
                                    <p:animEffect transition="in" filter="fade">
                                      <p:cBhvr>
                                        <p:cTn id="59"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3" grpId="0"/>
      <p:bldP spid="14" grpId="0"/>
      <p:bldP spid="15" grpId="0"/>
      <p:bldP spid="16" grpId="0"/>
      <p:bldP spid="17" grpId="0"/>
      <p:bldP spid="18" grpId="0"/>
      <p:bldP spid="19" grpId="0"/>
      <p:bldP spid="20" grpId="0"/>
      <p:bldP spid="21" grpId="0"/>
      <p:bldP spid="22" grpId="0"/>
      <p:bldP spid="23" grpId="0"/>
      <p:bldP spid="24" grpId="0"/>
      <p:bldP spid="25" grpId="0"/>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2">
            <a:extLst>
              <a:ext uri="{FF2B5EF4-FFF2-40B4-BE49-F238E27FC236}">
                <a16:creationId xmlns:a16="http://schemas.microsoft.com/office/drawing/2014/main" id="{B185B4C5-AC9D-4FEC-8920-21F90443B6AA}"/>
              </a:ext>
            </a:extLst>
          </p:cNvPr>
          <p:cNvSpPr txBox="1">
            <a:spLocks/>
          </p:cNvSpPr>
          <p:nvPr/>
        </p:nvSpPr>
        <p:spPr>
          <a:xfrm>
            <a:off x="673983" y="461403"/>
            <a:ext cx="5015780" cy="273834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50000"/>
              </a:lnSpc>
            </a:pPr>
            <a:endParaRPr lang="en-US" sz="2800" b="1" dirty="0">
              <a:latin typeface="+mn-lt"/>
              <a:ea typeface="ＭＳ Ｐゴシック" charset="0"/>
              <a:sym typeface="Bebas Neue" charset="0"/>
            </a:endParaRPr>
          </a:p>
        </p:txBody>
      </p:sp>
      <p:sp>
        <p:nvSpPr>
          <p:cNvPr id="2" name="TextBox 1">
            <a:extLst>
              <a:ext uri="{FF2B5EF4-FFF2-40B4-BE49-F238E27FC236}">
                <a16:creationId xmlns:a16="http://schemas.microsoft.com/office/drawing/2014/main" id="{62B2FBEF-BE4F-237A-EDE7-1E72973E9F7D}"/>
              </a:ext>
            </a:extLst>
          </p:cNvPr>
          <p:cNvSpPr txBox="1"/>
          <p:nvPr/>
        </p:nvSpPr>
        <p:spPr>
          <a:xfrm>
            <a:off x="879231" y="283128"/>
            <a:ext cx="9988061" cy="984885"/>
          </a:xfrm>
          <a:prstGeom prst="rect">
            <a:avLst/>
          </a:prstGeom>
          <a:noFill/>
        </p:spPr>
        <p:txBody>
          <a:bodyPr wrap="square" rtlCol="0">
            <a:spAutoFit/>
          </a:bodyPr>
          <a:lstStyle/>
          <a:p>
            <a:pPr algn="ctr"/>
            <a:endParaRPr lang="en-US" dirty="0">
              <a:latin typeface="Georgia" panose="02040502050405020303" pitchFamily="18" charset="0"/>
            </a:endParaRPr>
          </a:p>
          <a:p>
            <a:pPr algn="ctr"/>
            <a:endParaRPr lang="en-US" sz="4000" b="1" i="1" u="sng" dirty="0">
              <a:solidFill>
                <a:srgbClr val="DFC589"/>
              </a:solidFill>
              <a:latin typeface="Georgia" panose="02040502050405020303" pitchFamily="18" charset="0"/>
            </a:endParaRPr>
          </a:p>
        </p:txBody>
      </p:sp>
      <p:sp>
        <p:nvSpPr>
          <p:cNvPr id="4" name="Rectangle 3">
            <a:extLst>
              <a:ext uri="{FF2B5EF4-FFF2-40B4-BE49-F238E27FC236}">
                <a16:creationId xmlns:a16="http://schemas.microsoft.com/office/drawing/2014/main" id="{79F63ED3-E93D-6D37-24CD-ABB6B158E46E}"/>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2E6E019-B37A-5A68-1407-3E5FC46BD5CF}"/>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7B44DADE-C5AA-8FAC-837C-A10B6480CAC6}"/>
              </a:ext>
            </a:extLst>
          </p:cNvPr>
          <p:cNvSpPr txBox="1">
            <a:spLocks/>
          </p:cNvSpPr>
          <p:nvPr/>
        </p:nvSpPr>
        <p:spPr>
          <a:xfrm>
            <a:off x="379938" y="3028112"/>
            <a:ext cx="11518985" cy="1031631"/>
          </a:xfrm>
          <a:prstGeom prst="rect">
            <a:avLst/>
          </a:prstGeom>
        </p:spPr>
        <p:txBody>
          <a:bodyPr>
            <a:no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pPr algn="ctr"/>
            <a:r>
              <a:rPr lang="en-US" sz="5000" dirty="0">
                <a:latin typeface="Arial Black" panose="020B0604020202020204" pitchFamily="34" charset="0"/>
                <a:cs typeface="Arial Black" panose="020B0604020202020204" pitchFamily="34" charset="0"/>
              </a:rPr>
              <a:t>YOU’RE </a:t>
            </a:r>
            <a:r>
              <a:rPr lang="en-US" sz="5000" dirty="0">
                <a:solidFill>
                  <a:schemeClr val="accent1"/>
                </a:solidFill>
                <a:latin typeface="Arial Black" panose="020B0604020202020204" pitchFamily="34" charset="0"/>
                <a:cs typeface="Arial Black" panose="020B0604020202020204" pitchFamily="34" charset="0"/>
              </a:rPr>
              <a:t>NOT</a:t>
            </a:r>
            <a:r>
              <a:rPr lang="en-US" sz="5000" dirty="0">
                <a:latin typeface="Arial Black" panose="020B0604020202020204" pitchFamily="34" charset="0"/>
                <a:cs typeface="Arial Black" panose="020B0604020202020204" pitchFamily="34" charset="0"/>
              </a:rPr>
              <a:t> ALONE!</a:t>
            </a:r>
            <a:endParaRPr lang="en-US" sz="5000" dirty="0">
              <a:solidFill>
                <a:srgbClr val="DFC589"/>
              </a:solidFill>
              <a:latin typeface="Arial Black" panose="020B0604020202020204" pitchFamily="34" charset="0"/>
              <a:cs typeface="Arial Black" panose="020B0604020202020204" pitchFamily="34" charset="0"/>
            </a:endParaRPr>
          </a:p>
        </p:txBody>
      </p:sp>
    </p:spTree>
    <p:extLst>
      <p:ext uri="{BB962C8B-B14F-4D97-AF65-F5344CB8AC3E}">
        <p14:creationId xmlns:p14="http://schemas.microsoft.com/office/powerpoint/2010/main" val="23904537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E4A30D-A6A0-695B-96AA-F57B271B1AA5}"/>
            </a:ext>
          </a:extLst>
        </p:cNvPr>
        <p:cNvGrpSpPr/>
        <p:nvPr/>
      </p:nvGrpSpPr>
      <p:grpSpPr>
        <a:xfrm>
          <a:off x="0" y="0"/>
          <a:ext cx="0" cy="0"/>
          <a:chOff x="0" y="0"/>
          <a:chExt cx="0" cy="0"/>
        </a:xfrm>
      </p:grpSpPr>
      <p:sp>
        <p:nvSpPr>
          <p:cNvPr id="7" name="Title 2">
            <a:extLst>
              <a:ext uri="{FF2B5EF4-FFF2-40B4-BE49-F238E27FC236}">
                <a16:creationId xmlns:a16="http://schemas.microsoft.com/office/drawing/2014/main" id="{EA6EBBB6-DF26-5537-F369-588DAA94C250}"/>
              </a:ext>
            </a:extLst>
          </p:cNvPr>
          <p:cNvSpPr txBox="1">
            <a:spLocks/>
          </p:cNvSpPr>
          <p:nvPr/>
        </p:nvSpPr>
        <p:spPr>
          <a:xfrm>
            <a:off x="673983" y="461403"/>
            <a:ext cx="5015780" cy="273834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50000"/>
              </a:lnSpc>
            </a:pPr>
            <a:endParaRPr lang="en-US" sz="2800" b="1" dirty="0">
              <a:latin typeface="+mn-lt"/>
              <a:ea typeface="ＭＳ Ｐゴシック" charset="0"/>
              <a:sym typeface="Bebas Neue" charset="0"/>
            </a:endParaRPr>
          </a:p>
        </p:txBody>
      </p:sp>
      <p:sp>
        <p:nvSpPr>
          <p:cNvPr id="2" name="TextBox 1">
            <a:extLst>
              <a:ext uri="{FF2B5EF4-FFF2-40B4-BE49-F238E27FC236}">
                <a16:creationId xmlns:a16="http://schemas.microsoft.com/office/drawing/2014/main" id="{32E82279-83FF-97EB-CC10-746EBF39DFAC}"/>
              </a:ext>
            </a:extLst>
          </p:cNvPr>
          <p:cNvSpPr txBox="1"/>
          <p:nvPr/>
        </p:nvSpPr>
        <p:spPr>
          <a:xfrm>
            <a:off x="879231" y="283128"/>
            <a:ext cx="9988061" cy="984885"/>
          </a:xfrm>
          <a:prstGeom prst="rect">
            <a:avLst/>
          </a:prstGeom>
          <a:noFill/>
        </p:spPr>
        <p:txBody>
          <a:bodyPr wrap="square" rtlCol="0">
            <a:spAutoFit/>
          </a:bodyPr>
          <a:lstStyle/>
          <a:p>
            <a:pPr algn="ctr"/>
            <a:endParaRPr lang="en-US" dirty="0">
              <a:latin typeface="Georgia" panose="02040502050405020303" pitchFamily="18" charset="0"/>
            </a:endParaRPr>
          </a:p>
          <a:p>
            <a:pPr algn="ctr"/>
            <a:endParaRPr lang="en-US" sz="4000" b="1" i="1" u="sng" dirty="0">
              <a:solidFill>
                <a:srgbClr val="DFC589"/>
              </a:solidFill>
              <a:latin typeface="Georgia" panose="02040502050405020303" pitchFamily="18" charset="0"/>
            </a:endParaRPr>
          </a:p>
        </p:txBody>
      </p:sp>
      <p:sp>
        <p:nvSpPr>
          <p:cNvPr id="4" name="Rectangle 3">
            <a:extLst>
              <a:ext uri="{FF2B5EF4-FFF2-40B4-BE49-F238E27FC236}">
                <a16:creationId xmlns:a16="http://schemas.microsoft.com/office/drawing/2014/main" id="{93D26A49-D64B-3C75-1879-0FA0FF0429E7}"/>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B5D33B71-73D4-F3E5-A55E-D24B7F5C0035}"/>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E1857183-9475-D74C-897D-9E0F58488052}"/>
              </a:ext>
            </a:extLst>
          </p:cNvPr>
          <p:cNvSpPr txBox="1">
            <a:spLocks/>
          </p:cNvSpPr>
          <p:nvPr/>
        </p:nvSpPr>
        <p:spPr>
          <a:xfrm>
            <a:off x="379938" y="3028112"/>
            <a:ext cx="11518985" cy="1031631"/>
          </a:xfrm>
          <a:prstGeom prst="rect">
            <a:avLst/>
          </a:prstGeom>
        </p:spPr>
        <p:txBody>
          <a:bodyPr>
            <a:no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pPr algn="ctr"/>
            <a:r>
              <a:rPr lang="en-US" sz="5000" dirty="0">
                <a:latin typeface="Arial Black" panose="020B0604020202020204" pitchFamily="34" charset="0"/>
                <a:cs typeface="Arial Black" panose="020B0604020202020204" pitchFamily="34" charset="0"/>
              </a:rPr>
              <a:t>WE’RE HERE TO </a:t>
            </a:r>
            <a:r>
              <a:rPr lang="en-US" sz="5000" dirty="0">
                <a:solidFill>
                  <a:schemeClr val="accent1"/>
                </a:solidFill>
                <a:latin typeface="Arial Black" panose="020B0604020202020204" pitchFamily="34" charset="0"/>
                <a:cs typeface="Arial Black" panose="020B0604020202020204" pitchFamily="34" charset="0"/>
              </a:rPr>
              <a:t>HELP</a:t>
            </a:r>
            <a:r>
              <a:rPr lang="en-US" sz="5000" dirty="0">
                <a:latin typeface="Arial Black" panose="020B0604020202020204" pitchFamily="34" charset="0"/>
                <a:cs typeface="Arial Black" panose="020B0604020202020204" pitchFamily="34" charset="0"/>
              </a:rPr>
              <a:t>!</a:t>
            </a:r>
          </a:p>
        </p:txBody>
      </p:sp>
    </p:spTree>
    <p:extLst>
      <p:ext uri="{BB962C8B-B14F-4D97-AF65-F5344CB8AC3E}">
        <p14:creationId xmlns:p14="http://schemas.microsoft.com/office/powerpoint/2010/main" val="954116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67811F-22FC-E9AC-060A-48A01F296A89}"/>
            </a:ext>
          </a:extLst>
        </p:cNvPr>
        <p:cNvGrpSpPr/>
        <p:nvPr/>
      </p:nvGrpSpPr>
      <p:grpSpPr>
        <a:xfrm>
          <a:off x="0" y="0"/>
          <a:ext cx="0" cy="0"/>
          <a:chOff x="0" y="0"/>
          <a:chExt cx="0" cy="0"/>
        </a:xfrm>
      </p:grpSpPr>
      <p:sp>
        <p:nvSpPr>
          <p:cNvPr id="7" name="Title 2">
            <a:extLst>
              <a:ext uri="{FF2B5EF4-FFF2-40B4-BE49-F238E27FC236}">
                <a16:creationId xmlns:a16="http://schemas.microsoft.com/office/drawing/2014/main" id="{96BDEB1D-347B-D5FD-60C5-16BAAE31F5DB}"/>
              </a:ext>
            </a:extLst>
          </p:cNvPr>
          <p:cNvSpPr txBox="1">
            <a:spLocks/>
          </p:cNvSpPr>
          <p:nvPr/>
        </p:nvSpPr>
        <p:spPr>
          <a:xfrm>
            <a:off x="673983" y="461403"/>
            <a:ext cx="5015780" cy="273834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50000"/>
              </a:lnSpc>
            </a:pPr>
            <a:endParaRPr lang="en-US" sz="2800" b="1" dirty="0">
              <a:latin typeface="+mn-lt"/>
              <a:ea typeface="ＭＳ Ｐゴシック" charset="0"/>
              <a:sym typeface="Bebas Neue" charset="0"/>
            </a:endParaRPr>
          </a:p>
        </p:txBody>
      </p:sp>
      <p:sp>
        <p:nvSpPr>
          <p:cNvPr id="2" name="TextBox 1">
            <a:extLst>
              <a:ext uri="{FF2B5EF4-FFF2-40B4-BE49-F238E27FC236}">
                <a16:creationId xmlns:a16="http://schemas.microsoft.com/office/drawing/2014/main" id="{F2D15639-9F9F-409C-3A29-2325BF237DC4}"/>
              </a:ext>
            </a:extLst>
          </p:cNvPr>
          <p:cNvSpPr txBox="1"/>
          <p:nvPr/>
        </p:nvSpPr>
        <p:spPr>
          <a:xfrm>
            <a:off x="879231" y="283128"/>
            <a:ext cx="9988061" cy="984885"/>
          </a:xfrm>
          <a:prstGeom prst="rect">
            <a:avLst/>
          </a:prstGeom>
          <a:noFill/>
        </p:spPr>
        <p:txBody>
          <a:bodyPr wrap="square" rtlCol="0">
            <a:spAutoFit/>
          </a:bodyPr>
          <a:lstStyle/>
          <a:p>
            <a:pPr algn="ctr"/>
            <a:endParaRPr lang="en-US" dirty="0">
              <a:latin typeface="Georgia" panose="02040502050405020303" pitchFamily="18" charset="0"/>
            </a:endParaRPr>
          </a:p>
          <a:p>
            <a:pPr algn="ctr"/>
            <a:endParaRPr lang="en-US" sz="4000" b="1" i="1" u="sng" dirty="0">
              <a:solidFill>
                <a:srgbClr val="DFC589"/>
              </a:solidFill>
              <a:latin typeface="Georgia" panose="02040502050405020303" pitchFamily="18" charset="0"/>
            </a:endParaRPr>
          </a:p>
        </p:txBody>
      </p:sp>
      <p:sp>
        <p:nvSpPr>
          <p:cNvPr id="4" name="Rectangle 3">
            <a:extLst>
              <a:ext uri="{FF2B5EF4-FFF2-40B4-BE49-F238E27FC236}">
                <a16:creationId xmlns:a16="http://schemas.microsoft.com/office/drawing/2014/main" id="{E4ACD263-B495-B1A4-895E-303C6D7541AB}"/>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ED65497-C3C9-6C23-1BFF-6E7CBCB4CAC8}"/>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ED7D5FBF-9170-6450-2596-F24B07B789D7}"/>
              </a:ext>
            </a:extLst>
          </p:cNvPr>
          <p:cNvSpPr txBox="1">
            <a:spLocks/>
          </p:cNvSpPr>
          <p:nvPr/>
        </p:nvSpPr>
        <p:spPr>
          <a:xfrm>
            <a:off x="379938" y="1555887"/>
            <a:ext cx="11518985" cy="1031631"/>
          </a:xfrm>
          <a:prstGeom prst="rect">
            <a:avLst/>
          </a:prstGeom>
        </p:spPr>
        <p:txBody>
          <a:bodyPr>
            <a:no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pPr algn="ctr"/>
            <a:r>
              <a:rPr lang="en-US" sz="5000" dirty="0">
                <a:latin typeface="Arial Black" panose="020B0604020202020204" pitchFamily="34" charset="0"/>
                <a:cs typeface="Arial Black" panose="020B0604020202020204" pitchFamily="34" charset="0"/>
              </a:rPr>
              <a:t>LET’S CONTINUE THE CONVERSATION!</a:t>
            </a:r>
          </a:p>
        </p:txBody>
      </p:sp>
      <p:sp>
        <p:nvSpPr>
          <p:cNvPr id="8" name="Content Placeholder 2">
            <a:extLst>
              <a:ext uri="{FF2B5EF4-FFF2-40B4-BE49-F238E27FC236}">
                <a16:creationId xmlns:a16="http://schemas.microsoft.com/office/drawing/2014/main" id="{8988AA4B-FA8F-2B99-A16A-88247230228E}"/>
              </a:ext>
            </a:extLst>
          </p:cNvPr>
          <p:cNvSpPr txBox="1">
            <a:spLocks/>
          </p:cNvSpPr>
          <p:nvPr/>
        </p:nvSpPr>
        <p:spPr>
          <a:xfrm>
            <a:off x="6442757" y="3515079"/>
            <a:ext cx="10503876" cy="2407911"/>
          </a:xfrm>
          <a:prstGeom prst="rect">
            <a:avLst/>
          </a:prstGeom>
        </p:spPr>
        <p:txBody>
          <a:bodyPr>
            <a:normAutofit/>
          </a:bodyPr>
          <a:lstStyle>
            <a:lvl1pPr marL="228600" indent="-228600" algn="l" defTabSz="914400" rtl="0" eaLnBrk="1" latinLnBrk="0" hangingPunct="1">
              <a:lnSpc>
                <a:spcPct val="90000"/>
              </a:lnSpc>
              <a:spcBef>
                <a:spcPts val="1000"/>
              </a:spcBef>
              <a:buClr>
                <a:srgbClr val="DFC589"/>
              </a:buClr>
              <a:buFont typeface="Arial" panose="020B0604020202020204" pitchFamily="34" charset="0"/>
              <a:buChar char="•"/>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FC589"/>
              </a:buClr>
              <a:buFont typeface="Arial" panose="020B0604020202020204" pitchFamily="34" charset="0"/>
              <a:buChar char="•"/>
              <a:defRPr sz="2400" kern="1200">
                <a:solidFill>
                  <a:schemeClr val="bg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FC589"/>
              </a:buClr>
              <a:buFont typeface="Arial" panose="020B0604020202020204" pitchFamily="34" charset="0"/>
              <a:buChar char="•"/>
              <a:defRPr sz="2000" kern="1200">
                <a:solidFill>
                  <a:schemeClr val="bg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FC589"/>
              </a:buClr>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FC589"/>
              </a:buClr>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ts val="2200"/>
              </a:lnSpc>
              <a:buClr>
                <a:srgbClr val="04AFF0"/>
              </a:buClr>
              <a:buFont typeface="Arial" panose="020B0604020202020204" pitchFamily="34" charset="0"/>
              <a:buNone/>
            </a:pPr>
            <a:r>
              <a:rPr lang="en-US" sz="2400" b="1" dirty="0"/>
              <a:t>(000) 000-0000</a:t>
            </a:r>
          </a:p>
          <a:p>
            <a:pPr marL="0" indent="0">
              <a:lnSpc>
                <a:spcPts val="2200"/>
              </a:lnSpc>
              <a:buClr>
                <a:srgbClr val="04AFF0"/>
              </a:buClr>
              <a:buFont typeface="Arial" panose="020B0604020202020204" pitchFamily="34" charset="0"/>
              <a:buNone/>
            </a:pPr>
            <a:r>
              <a:rPr lang="en-US" sz="2400" b="1" dirty="0" err="1">
                <a:solidFill>
                  <a:schemeClr val="accent1"/>
                </a:solidFill>
              </a:rPr>
              <a:t>www.Website.com</a:t>
            </a:r>
            <a:endParaRPr lang="en-US" sz="2400" b="1" dirty="0">
              <a:solidFill>
                <a:schemeClr val="accent1"/>
              </a:solidFill>
            </a:endParaRPr>
          </a:p>
          <a:p>
            <a:pPr marL="0" indent="0">
              <a:lnSpc>
                <a:spcPts val="2200"/>
              </a:lnSpc>
              <a:buClr>
                <a:srgbClr val="04AFF0"/>
              </a:buClr>
              <a:buFont typeface="Arial" panose="020B0604020202020204" pitchFamily="34" charset="0"/>
              <a:buNone/>
            </a:pPr>
            <a:r>
              <a:rPr lang="en-US" sz="2400" dirty="0"/>
              <a:t>1234 Address</a:t>
            </a:r>
          </a:p>
          <a:p>
            <a:pPr marL="0" indent="0">
              <a:lnSpc>
                <a:spcPts val="2200"/>
              </a:lnSpc>
              <a:buClr>
                <a:srgbClr val="04AFF0"/>
              </a:buClr>
              <a:buFont typeface="Arial" panose="020B0604020202020204" pitchFamily="34" charset="0"/>
              <a:buNone/>
            </a:pPr>
            <a:r>
              <a:rPr lang="en-US" sz="2400" dirty="0"/>
              <a:t>1234 Address</a:t>
            </a:r>
          </a:p>
        </p:txBody>
      </p:sp>
      <p:pic>
        <p:nvPicPr>
          <p:cNvPr id="3" name="Picture 2" descr="Logo, company name&#10;&#10;Description automatically generated">
            <a:extLst>
              <a:ext uri="{FF2B5EF4-FFF2-40B4-BE49-F238E27FC236}">
                <a16:creationId xmlns:a16="http://schemas.microsoft.com/office/drawing/2014/main" id="{025831CC-1536-10CF-1813-68FB64EAC1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99014" y="3682002"/>
            <a:ext cx="2179583" cy="1089792"/>
          </a:xfrm>
          <a:prstGeom prst="rect">
            <a:avLst/>
          </a:prstGeom>
          <a:solidFill>
            <a:srgbClr val="FF40FF"/>
          </a:solidFill>
          <a:ln>
            <a:solidFill>
              <a:srgbClr val="FF40FF"/>
            </a:solidFill>
          </a:ln>
        </p:spPr>
      </p:pic>
    </p:spTree>
    <p:extLst>
      <p:ext uri="{BB962C8B-B14F-4D97-AF65-F5344CB8AC3E}">
        <p14:creationId xmlns:p14="http://schemas.microsoft.com/office/powerpoint/2010/main" val="9448382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2">
            <a:extLst>
              <a:ext uri="{FF2B5EF4-FFF2-40B4-BE49-F238E27FC236}">
                <a16:creationId xmlns:a16="http://schemas.microsoft.com/office/drawing/2014/main" id="{B185B4C5-AC9D-4FEC-8920-21F90443B6AA}"/>
              </a:ext>
            </a:extLst>
          </p:cNvPr>
          <p:cNvSpPr txBox="1">
            <a:spLocks/>
          </p:cNvSpPr>
          <p:nvPr/>
        </p:nvSpPr>
        <p:spPr>
          <a:xfrm>
            <a:off x="673983" y="461403"/>
            <a:ext cx="5015780" cy="273834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50000"/>
              </a:lnSpc>
            </a:pPr>
            <a:endParaRPr lang="en-US" sz="2800" b="1" dirty="0">
              <a:latin typeface="+mn-lt"/>
              <a:ea typeface="ＭＳ Ｐゴシック" charset="0"/>
              <a:sym typeface="Bebas Neue" charset="0"/>
            </a:endParaRPr>
          </a:p>
        </p:txBody>
      </p:sp>
      <p:sp>
        <p:nvSpPr>
          <p:cNvPr id="2" name="Rectangle 1">
            <a:extLst>
              <a:ext uri="{FF2B5EF4-FFF2-40B4-BE49-F238E27FC236}">
                <a16:creationId xmlns:a16="http://schemas.microsoft.com/office/drawing/2014/main" id="{EFCF0385-D9FB-9024-8FA6-A0D9F3A59E3F}"/>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E79D74D1-BF9E-9064-6177-E1C3AE848215}"/>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EB392F05-B1D8-205D-F76E-ED2AA81A2A94}"/>
              </a:ext>
            </a:extLst>
          </p:cNvPr>
          <p:cNvSpPr txBox="1">
            <a:spLocks/>
          </p:cNvSpPr>
          <p:nvPr/>
        </p:nvSpPr>
        <p:spPr>
          <a:xfrm>
            <a:off x="379938" y="2843024"/>
            <a:ext cx="11518985" cy="1031631"/>
          </a:xfrm>
          <a:prstGeom prst="rect">
            <a:avLst/>
          </a:prstGeom>
        </p:spPr>
        <p:txBody>
          <a:bodyPr>
            <a:no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pPr algn="ctr"/>
            <a:r>
              <a:rPr lang="en-US" sz="5000" dirty="0">
                <a:latin typeface="Arial Black" panose="020B0604020202020204" pitchFamily="34" charset="0"/>
                <a:cs typeface="Arial Black" panose="020B0604020202020204" pitchFamily="34" charset="0"/>
              </a:rPr>
              <a:t>COMPLIMENTARY WRITTEN FINANCIAL PLAN</a:t>
            </a:r>
            <a:endParaRPr lang="en-US" sz="5000" dirty="0">
              <a:solidFill>
                <a:srgbClr val="DFC589"/>
              </a:solidFill>
              <a:latin typeface="Arial Black" panose="020B0604020202020204" pitchFamily="34" charset="0"/>
              <a:cs typeface="Arial Black" panose="020B0604020202020204" pitchFamily="34" charset="0"/>
            </a:endParaRPr>
          </a:p>
        </p:txBody>
      </p:sp>
    </p:spTree>
    <p:extLst>
      <p:ext uri="{BB962C8B-B14F-4D97-AF65-F5344CB8AC3E}">
        <p14:creationId xmlns:p14="http://schemas.microsoft.com/office/powerpoint/2010/main" val="27796581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66AB9B-A0AA-5FAB-F4F2-3A4AA643CF13}"/>
            </a:ext>
          </a:extLst>
        </p:cNvPr>
        <p:cNvGrpSpPr/>
        <p:nvPr/>
      </p:nvGrpSpPr>
      <p:grpSpPr>
        <a:xfrm>
          <a:off x="0" y="0"/>
          <a:ext cx="0" cy="0"/>
          <a:chOff x="0" y="0"/>
          <a:chExt cx="0" cy="0"/>
        </a:xfrm>
      </p:grpSpPr>
      <p:sp>
        <p:nvSpPr>
          <p:cNvPr id="7" name="Title 2">
            <a:extLst>
              <a:ext uri="{FF2B5EF4-FFF2-40B4-BE49-F238E27FC236}">
                <a16:creationId xmlns:a16="http://schemas.microsoft.com/office/drawing/2014/main" id="{DDFBFEAD-1A33-936F-26C9-16582348EB5B}"/>
              </a:ext>
            </a:extLst>
          </p:cNvPr>
          <p:cNvSpPr txBox="1">
            <a:spLocks/>
          </p:cNvSpPr>
          <p:nvPr/>
        </p:nvSpPr>
        <p:spPr>
          <a:xfrm>
            <a:off x="673983" y="461403"/>
            <a:ext cx="5015780" cy="273834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50000"/>
              </a:lnSpc>
            </a:pPr>
            <a:endParaRPr lang="en-US" sz="2800" b="1" dirty="0">
              <a:latin typeface="+mn-lt"/>
              <a:ea typeface="ＭＳ Ｐゴシック" charset="0"/>
              <a:sym typeface="Bebas Neue" charset="0"/>
            </a:endParaRPr>
          </a:p>
        </p:txBody>
      </p:sp>
      <p:sp>
        <p:nvSpPr>
          <p:cNvPr id="5" name="Title 1">
            <a:extLst>
              <a:ext uri="{FF2B5EF4-FFF2-40B4-BE49-F238E27FC236}">
                <a16:creationId xmlns:a16="http://schemas.microsoft.com/office/drawing/2014/main" id="{CC47FFA2-178C-C100-D5D0-BF89EE5F4F7E}"/>
              </a:ext>
            </a:extLst>
          </p:cNvPr>
          <p:cNvSpPr txBox="1">
            <a:spLocks/>
          </p:cNvSpPr>
          <p:nvPr/>
        </p:nvSpPr>
        <p:spPr>
          <a:xfrm>
            <a:off x="379938" y="2843024"/>
            <a:ext cx="11518985" cy="1031631"/>
          </a:xfrm>
          <a:prstGeom prst="rect">
            <a:avLst/>
          </a:prstGeom>
        </p:spPr>
        <p:txBody>
          <a:bodyPr>
            <a:no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pPr algn="ctr"/>
            <a:r>
              <a:rPr lang="en-US" sz="5000" dirty="0">
                <a:latin typeface="Arial Black" panose="020B0604020202020204" pitchFamily="34" charset="0"/>
                <a:cs typeface="Arial Black" panose="020B0604020202020204" pitchFamily="34" charset="0"/>
              </a:rPr>
              <a:t>IF IT MATTERS TO YOU,</a:t>
            </a:r>
          </a:p>
          <a:p>
            <a:pPr algn="ctr"/>
            <a:r>
              <a:rPr lang="en-US" sz="5000" dirty="0">
                <a:solidFill>
                  <a:schemeClr val="accent1"/>
                </a:solidFill>
                <a:latin typeface="Arial Black" panose="020B0604020202020204" pitchFamily="34" charset="0"/>
                <a:cs typeface="Arial Black" panose="020B0604020202020204" pitchFamily="34" charset="0"/>
              </a:rPr>
              <a:t>IT MATTERS TO US.</a:t>
            </a:r>
          </a:p>
        </p:txBody>
      </p:sp>
      <p:sp>
        <p:nvSpPr>
          <p:cNvPr id="3" name="Rectangle 2">
            <a:extLst>
              <a:ext uri="{FF2B5EF4-FFF2-40B4-BE49-F238E27FC236}">
                <a16:creationId xmlns:a16="http://schemas.microsoft.com/office/drawing/2014/main" id="{0BE5749B-147F-B319-6397-B4CA737D4CE1}"/>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93661B83-5FAD-4D23-B3ED-B9AB5BA1C6E7}"/>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201198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93BE8F-980A-4063-6367-919A56CDF269}"/>
            </a:ext>
          </a:extLst>
        </p:cNvPr>
        <p:cNvGrpSpPr/>
        <p:nvPr/>
      </p:nvGrpSpPr>
      <p:grpSpPr>
        <a:xfrm>
          <a:off x="0" y="0"/>
          <a:ext cx="0" cy="0"/>
          <a:chOff x="0" y="0"/>
          <a:chExt cx="0" cy="0"/>
        </a:xfrm>
      </p:grpSpPr>
      <p:sp>
        <p:nvSpPr>
          <p:cNvPr id="7" name="Title 2">
            <a:extLst>
              <a:ext uri="{FF2B5EF4-FFF2-40B4-BE49-F238E27FC236}">
                <a16:creationId xmlns:a16="http://schemas.microsoft.com/office/drawing/2014/main" id="{D4DBFC53-10F7-FC65-F29E-E2997FF4A22F}"/>
              </a:ext>
            </a:extLst>
          </p:cNvPr>
          <p:cNvSpPr txBox="1">
            <a:spLocks/>
          </p:cNvSpPr>
          <p:nvPr/>
        </p:nvSpPr>
        <p:spPr>
          <a:xfrm>
            <a:off x="673983" y="461403"/>
            <a:ext cx="5015780" cy="273834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50000"/>
              </a:lnSpc>
            </a:pPr>
            <a:endParaRPr lang="en-US" sz="2800" b="1" dirty="0">
              <a:latin typeface="+mn-lt"/>
              <a:ea typeface="ＭＳ Ｐゴシック" charset="0"/>
              <a:sym typeface="Bebas Neue" charset="0"/>
            </a:endParaRPr>
          </a:p>
        </p:txBody>
      </p:sp>
      <p:sp>
        <p:nvSpPr>
          <p:cNvPr id="5" name="Title 1">
            <a:extLst>
              <a:ext uri="{FF2B5EF4-FFF2-40B4-BE49-F238E27FC236}">
                <a16:creationId xmlns:a16="http://schemas.microsoft.com/office/drawing/2014/main" id="{049EB718-7AA0-F4E0-298A-FC44FC7861F3}"/>
              </a:ext>
            </a:extLst>
          </p:cNvPr>
          <p:cNvSpPr txBox="1">
            <a:spLocks/>
          </p:cNvSpPr>
          <p:nvPr/>
        </p:nvSpPr>
        <p:spPr>
          <a:xfrm>
            <a:off x="379938" y="2843024"/>
            <a:ext cx="11518985" cy="1031631"/>
          </a:xfrm>
          <a:prstGeom prst="rect">
            <a:avLst/>
          </a:prstGeom>
        </p:spPr>
        <p:txBody>
          <a:bodyPr>
            <a:no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pPr algn="ctr"/>
            <a:r>
              <a:rPr lang="en-US" sz="5000" dirty="0">
                <a:latin typeface="Arial Black" panose="020B0604020202020204" pitchFamily="34" charset="0"/>
                <a:cs typeface="Arial Black" panose="020B0604020202020204" pitchFamily="34" charset="0"/>
              </a:rPr>
              <a:t>IT MIGHT BE NEW TO YOU,</a:t>
            </a:r>
          </a:p>
          <a:p>
            <a:pPr algn="ctr"/>
            <a:r>
              <a:rPr lang="en-US" sz="5000" dirty="0">
                <a:solidFill>
                  <a:schemeClr val="accent1"/>
                </a:solidFill>
                <a:latin typeface="Arial Black" panose="020B0604020202020204" pitchFamily="34" charset="0"/>
                <a:cs typeface="Arial Black" panose="020B0604020202020204" pitchFamily="34" charset="0"/>
              </a:rPr>
              <a:t>BUT IT’S NOT NEW TO US.</a:t>
            </a:r>
          </a:p>
        </p:txBody>
      </p:sp>
      <p:sp>
        <p:nvSpPr>
          <p:cNvPr id="3" name="Rectangle 2">
            <a:extLst>
              <a:ext uri="{FF2B5EF4-FFF2-40B4-BE49-F238E27FC236}">
                <a16:creationId xmlns:a16="http://schemas.microsoft.com/office/drawing/2014/main" id="{AA0C1131-F4A1-4440-54B8-17A31458D5E4}"/>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9AFA7689-BED6-E9AF-C20E-2BB2AB5C425D}"/>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10379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A3B159-5D72-C0C6-00D0-398195C3029C}"/>
            </a:ext>
          </a:extLst>
        </p:cNvPr>
        <p:cNvGrpSpPr/>
        <p:nvPr/>
      </p:nvGrpSpPr>
      <p:grpSpPr>
        <a:xfrm>
          <a:off x="0" y="0"/>
          <a:ext cx="0" cy="0"/>
          <a:chOff x="0" y="0"/>
          <a:chExt cx="0" cy="0"/>
        </a:xfrm>
      </p:grpSpPr>
      <p:sp>
        <p:nvSpPr>
          <p:cNvPr id="7" name="Title 2">
            <a:extLst>
              <a:ext uri="{FF2B5EF4-FFF2-40B4-BE49-F238E27FC236}">
                <a16:creationId xmlns:a16="http://schemas.microsoft.com/office/drawing/2014/main" id="{EC3A39EF-DE34-3B72-9DFC-02E017E6CD4F}"/>
              </a:ext>
            </a:extLst>
          </p:cNvPr>
          <p:cNvSpPr txBox="1">
            <a:spLocks/>
          </p:cNvSpPr>
          <p:nvPr/>
        </p:nvSpPr>
        <p:spPr>
          <a:xfrm>
            <a:off x="673983" y="461403"/>
            <a:ext cx="5015780" cy="273834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50000"/>
              </a:lnSpc>
            </a:pPr>
            <a:endParaRPr lang="en-US" sz="2800" b="1" dirty="0">
              <a:latin typeface="+mn-lt"/>
              <a:ea typeface="ＭＳ Ｐゴシック" charset="0"/>
              <a:sym typeface="Bebas Neue" charset="0"/>
            </a:endParaRPr>
          </a:p>
        </p:txBody>
      </p:sp>
      <p:sp>
        <p:nvSpPr>
          <p:cNvPr id="5" name="Title 1">
            <a:extLst>
              <a:ext uri="{FF2B5EF4-FFF2-40B4-BE49-F238E27FC236}">
                <a16:creationId xmlns:a16="http://schemas.microsoft.com/office/drawing/2014/main" id="{080EF68B-5EC3-120F-860E-068C1F5F294C}"/>
              </a:ext>
            </a:extLst>
          </p:cNvPr>
          <p:cNvSpPr txBox="1">
            <a:spLocks/>
          </p:cNvSpPr>
          <p:nvPr/>
        </p:nvSpPr>
        <p:spPr>
          <a:xfrm>
            <a:off x="336507" y="1314760"/>
            <a:ext cx="11518985" cy="1031631"/>
          </a:xfrm>
          <a:prstGeom prst="rect">
            <a:avLst/>
          </a:prstGeom>
        </p:spPr>
        <p:txBody>
          <a:bodyPr>
            <a:no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pPr algn="ctr"/>
            <a:r>
              <a:rPr lang="en-US" sz="5000" dirty="0">
                <a:latin typeface="Arial Black" panose="020B0604020202020204" pitchFamily="34" charset="0"/>
                <a:cs typeface="Arial Black" panose="020B0604020202020204" pitchFamily="34" charset="0"/>
              </a:rPr>
              <a:t>As an </a:t>
            </a:r>
          </a:p>
          <a:p>
            <a:pPr algn="ctr"/>
            <a:r>
              <a:rPr lang="en-US" sz="5000" dirty="0">
                <a:latin typeface="Arial Black" panose="020B0604020202020204" pitchFamily="34" charset="0"/>
                <a:cs typeface="Arial Black" panose="020B0604020202020204" pitchFamily="34" charset="0"/>
              </a:rPr>
              <a:t>Investment Adviser Representative</a:t>
            </a:r>
          </a:p>
          <a:p>
            <a:pPr algn="ctr"/>
            <a:r>
              <a:rPr lang="en-US" sz="5000" dirty="0">
                <a:solidFill>
                  <a:schemeClr val="accent1"/>
                </a:solidFill>
                <a:latin typeface="Arial Black" panose="020B0604020202020204" pitchFamily="34" charset="0"/>
                <a:cs typeface="Arial Black" panose="020B0604020202020204" pitchFamily="34" charset="0"/>
              </a:rPr>
              <a:t>I am held to a fiduciary standard to act in my clients’ best interest.</a:t>
            </a:r>
          </a:p>
        </p:txBody>
      </p:sp>
      <p:sp>
        <p:nvSpPr>
          <p:cNvPr id="3" name="Rectangle 2">
            <a:extLst>
              <a:ext uri="{FF2B5EF4-FFF2-40B4-BE49-F238E27FC236}">
                <a16:creationId xmlns:a16="http://schemas.microsoft.com/office/drawing/2014/main" id="{C372CC77-7CCC-E7A8-ADFD-758AEF0E2C51}"/>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D8DAD29-8A3D-96CF-3FA6-2D787D752368}"/>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4956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D7937B-989C-5D43-0FE0-061829577AF8}"/>
            </a:ext>
          </a:extLst>
        </p:cNvPr>
        <p:cNvGrpSpPr/>
        <p:nvPr/>
      </p:nvGrpSpPr>
      <p:grpSpPr>
        <a:xfrm>
          <a:off x="0" y="0"/>
          <a:ext cx="0" cy="0"/>
          <a:chOff x="0" y="0"/>
          <a:chExt cx="0" cy="0"/>
        </a:xfrm>
      </p:grpSpPr>
      <p:sp>
        <p:nvSpPr>
          <p:cNvPr id="7" name="Title 2">
            <a:extLst>
              <a:ext uri="{FF2B5EF4-FFF2-40B4-BE49-F238E27FC236}">
                <a16:creationId xmlns:a16="http://schemas.microsoft.com/office/drawing/2014/main" id="{FD63C85C-31A8-24B3-DEBC-F00B9E0E4CD0}"/>
              </a:ext>
            </a:extLst>
          </p:cNvPr>
          <p:cNvSpPr txBox="1">
            <a:spLocks/>
          </p:cNvSpPr>
          <p:nvPr/>
        </p:nvSpPr>
        <p:spPr>
          <a:xfrm>
            <a:off x="673983" y="461403"/>
            <a:ext cx="5015780" cy="273834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50000"/>
              </a:lnSpc>
            </a:pPr>
            <a:endParaRPr lang="en-US" sz="2800" b="1" dirty="0">
              <a:latin typeface="+mn-lt"/>
              <a:ea typeface="ＭＳ Ｐゴシック" charset="0"/>
              <a:sym typeface="Bebas Neue" charset="0"/>
            </a:endParaRPr>
          </a:p>
        </p:txBody>
      </p:sp>
      <p:sp>
        <p:nvSpPr>
          <p:cNvPr id="2" name="Rectangle 1">
            <a:extLst>
              <a:ext uri="{FF2B5EF4-FFF2-40B4-BE49-F238E27FC236}">
                <a16:creationId xmlns:a16="http://schemas.microsoft.com/office/drawing/2014/main" id="{6A780CFF-FD33-4078-E520-29893005345C}"/>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9E93AC61-39C5-849F-99DC-C395E2498FDD}"/>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53442B2E-4C56-A1AE-7FC2-7C5F13541CDA}"/>
              </a:ext>
            </a:extLst>
          </p:cNvPr>
          <p:cNvSpPr txBox="1">
            <a:spLocks/>
          </p:cNvSpPr>
          <p:nvPr/>
        </p:nvSpPr>
        <p:spPr>
          <a:xfrm>
            <a:off x="379938" y="2397369"/>
            <a:ext cx="11518985" cy="1031631"/>
          </a:xfrm>
          <a:prstGeom prst="rect">
            <a:avLst/>
          </a:prstGeom>
        </p:spPr>
        <p:txBody>
          <a:bodyPr>
            <a:no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pPr algn="ctr"/>
            <a:r>
              <a:rPr lang="en-US" sz="5000" dirty="0">
                <a:latin typeface="Arial Black" panose="020B0604020202020204" pitchFamily="34" charset="0"/>
                <a:cs typeface="Arial Black" panose="020B0604020202020204" pitchFamily="34" charset="0"/>
              </a:rPr>
              <a:t>WE INVITE YOU TO TAKE ADVANTAGE OF OUR</a:t>
            </a:r>
          </a:p>
          <a:p>
            <a:pPr algn="ctr"/>
            <a:r>
              <a:rPr lang="en-US" sz="5000" dirty="0">
                <a:solidFill>
                  <a:schemeClr val="accent1"/>
                </a:solidFill>
                <a:latin typeface="Arial Black" panose="020B0604020202020204" pitchFamily="34" charset="0"/>
                <a:cs typeface="Arial Black" panose="020B0604020202020204" pitchFamily="34" charset="0"/>
              </a:rPr>
              <a:t>EXPERIENCE &amp; EXPERTISE.</a:t>
            </a:r>
          </a:p>
        </p:txBody>
      </p:sp>
    </p:spTree>
    <p:extLst>
      <p:ext uri="{BB962C8B-B14F-4D97-AF65-F5344CB8AC3E}">
        <p14:creationId xmlns:p14="http://schemas.microsoft.com/office/powerpoint/2010/main" val="896283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76B9D2-26A1-7FC8-08F1-594AB2D02A1B}"/>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587023D9-D1D7-9522-5C87-E3556DEC1BA4}"/>
              </a:ext>
            </a:extLst>
          </p:cNvPr>
          <p:cNvSpPr/>
          <p:nvPr/>
        </p:nvSpPr>
        <p:spPr>
          <a:xfrm rot="5400000">
            <a:off x="2140040" y="3345777"/>
            <a:ext cx="6857998" cy="166453"/>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person holding a dollar bill&#10;&#10;Description automatically generated">
            <a:extLst>
              <a:ext uri="{FF2B5EF4-FFF2-40B4-BE49-F238E27FC236}">
                <a16:creationId xmlns:a16="http://schemas.microsoft.com/office/drawing/2014/main" id="{360BF1AF-B39D-81A0-66C3-FF6BA0A7DD2A}"/>
              </a:ext>
            </a:extLst>
          </p:cNvPr>
          <p:cNvPicPr>
            <a:picLocks noChangeAspect="1"/>
          </p:cNvPicPr>
          <p:nvPr/>
        </p:nvPicPr>
        <p:blipFill rotWithShape="1">
          <a:blip r:embed="rId3">
            <a:extLst>
              <a:ext uri="{BEBA8EAE-BF5A-486C-A8C5-ECC9F3942E4B}">
                <a14:imgProps xmlns:a14="http://schemas.microsoft.com/office/drawing/2010/main">
                  <a14:imgLayer r:embed="rId4">
                    <a14:imgEffect>
                      <a14:saturation sat="0"/>
                    </a14:imgEffect>
                  </a14:imgLayer>
                </a14:imgProps>
              </a:ext>
            </a:extLst>
          </a:blip>
          <a:srcRect l="48482" t="24554" r="6414" b="12493"/>
          <a:stretch/>
        </p:blipFill>
        <p:spPr>
          <a:xfrm>
            <a:off x="5617166" y="0"/>
            <a:ext cx="6574834" cy="6857852"/>
          </a:xfrm>
          <a:prstGeom prst="rect">
            <a:avLst/>
          </a:prstGeom>
        </p:spPr>
      </p:pic>
      <p:pic>
        <p:nvPicPr>
          <p:cNvPr id="14" name="Picture 13" descr="A person holding a paper money&#10;&#10;Description automatically generated">
            <a:extLst>
              <a:ext uri="{FF2B5EF4-FFF2-40B4-BE49-F238E27FC236}">
                <a16:creationId xmlns:a16="http://schemas.microsoft.com/office/drawing/2014/main" id="{8A9FACD0-E5AE-010F-FB6F-8BC4F49AD6E8}"/>
              </a:ext>
            </a:extLst>
          </p:cNvPr>
          <p:cNvPicPr>
            <a:picLocks noChangeAspect="1"/>
          </p:cNvPicPr>
          <p:nvPr/>
        </p:nvPicPr>
        <p:blipFill rotWithShape="1">
          <a:blip r:embed="rId5">
            <a:extLst>
              <a:ext uri="{BEBA8EAE-BF5A-486C-A8C5-ECC9F3942E4B}">
                <a14:imgProps xmlns:a14="http://schemas.microsoft.com/office/drawing/2010/main">
                  <a14:imgLayer r:embed="rId6">
                    <a14:imgEffect>
                      <a14:saturation sat="0"/>
                    </a14:imgEffect>
                  </a14:imgLayer>
                </a14:imgProps>
              </a:ext>
            </a:extLst>
          </a:blip>
          <a:srcRect l="38274" t="24543" r="6637" b="12495"/>
          <a:stretch/>
        </p:blipFill>
        <p:spPr>
          <a:xfrm>
            <a:off x="4113247" y="-151"/>
            <a:ext cx="8030308" cy="6857854"/>
          </a:xfrm>
          <a:prstGeom prst="rect">
            <a:avLst/>
          </a:prstGeom>
        </p:spPr>
      </p:pic>
      <p:sp>
        <p:nvSpPr>
          <p:cNvPr id="4" name="Content Placeholder 2">
            <a:extLst>
              <a:ext uri="{FF2B5EF4-FFF2-40B4-BE49-F238E27FC236}">
                <a16:creationId xmlns:a16="http://schemas.microsoft.com/office/drawing/2014/main" id="{D1C30B9D-5562-3E7D-698E-3770B5E7C766}"/>
              </a:ext>
            </a:extLst>
          </p:cNvPr>
          <p:cNvSpPr>
            <a:spLocks noGrp="1"/>
          </p:cNvSpPr>
          <p:nvPr>
            <p:ph idx="1"/>
          </p:nvPr>
        </p:nvSpPr>
        <p:spPr>
          <a:xfrm>
            <a:off x="578875" y="2684206"/>
            <a:ext cx="3928958" cy="3808669"/>
          </a:xfrm>
        </p:spPr>
        <p:txBody>
          <a:bodyPr>
            <a:normAutofit/>
          </a:bodyPr>
          <a:lstStyle/>
          <a:p>
            <a:pPr marL="0" indent="0">
              <a:buClr>
                <a:srgbClr val="04AFF0"/>
              </a:buClr>
              <a:buNone/>
            </a:pPr>
            <a:r>
              <a:rPr lang="en-US" sz="3400" dirty="0"/>
              <a:t>Only </a:t>
            </a:r>
            <a:r>
              <a:rPr lang="en-US" sz="3400" dirty="0">
                <a:solidFill>
                  <a:schemeClr val="accent1"/>
                </a:solidFill>
              </a:rPr>
              <a:t>32% </a:t>
            </a:r>
            <a:r>
              <a:rPr lang="en-US" sz="3400" dirty="0"/>
              <a:t>of women currently use a professional financial advisor</a:t>
            </a:r>
          </a:p>
          <a:p>
            <a:pPr marL="0" indent="0">
              <a:buClr>
                <a:srgbClr val="04AFF0"/>
              </a:buClr>
              <a:buNone/>
            </a:pPr>
            <a:endParaRPr lang="en-US" sz="3600" dirty="0">
              <a:latin typeface="Georgia" panose="02040502050405020303" pitchFamily="18" charset="0"/>
            </a:endParaRPr>
          </a:p>
          <a:p>
            <a:pPr marL="0" indent="0">
              <a:buClr>
                <a:srgbClr val="04AFF0"/>
              </a:buClr>
              <a:buNone/>
            </a:pPr>
            <a:endParaRPr lang="en-US" sz="5400" dirty="0">
              <a:solidFill>
                <a:srgbClr val="FFFFFF"/>
              </a:solidFill>
              <a:latin typeface="Georgia" panose="02040502050405020303" pitchFamily="18" charset="0"/>
            </a:endParaRPr>
          </a:p>
        </p:txBody>
      </p:sp>
      <p:sp>
        <p:nvSpPr>
          <p:cNvPr id="9" name="Title 1">
            <a:extLst>
              <a:ext uri="{FF2B5EF4-FFF2-40B4-BE49-F238E27FC236}">
                <a16:creationId xmlns:a16="http://schemas.microsoft.com/office/drawing/2014/main" id="{F513A8F7-C593-9D8D-6A83-77FCAD45521D}"/>
              </a:ext>
            </a:extLst>
          </p:cNvPr>
          <p:cNvSpPr txBox="1">
            <a:spLocks/>
          </p:cNvSpPr>
          <p:nvPr/>
        </p:nvSpPr>
        <p:spPr>
          <a:xfrm>
            <a:off x="474785" y="365125"/>
            <a:ext cx="4613031" cy="2120167"/>
          </a:xfrm>
          <a:prstGeom prst="rect">
            <a:avLst/>
          </a:prstGeom>
        </p:spPr>
        <p:txBody>
          <a:bodyPr vert="horz" lIns="91440" tIns="45720" rIns="91440" bIns="45720" rtlCol="0" anchor="ctr">
            <a:normAutofit fontScale="90000"/>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r>
              <a:rPr lang="en-US">
                <a:latin typeface="Arial Black" panose="020B0604020202020204" pitchFamily="34" charset="0"/>
                <a:cs typeface="Arial Black" panose="020B0604020202020204" pitchFamily="34" charset="0"/>
              </a:rPr>
              <a:t>THE FACTS ABOUT WOMEN AND MONEY</a:t>
            </a:r>
            <a:endParaRPr lang="en-US" dirty="0">
              <a:latin typeface="Arial Black" panose="020B0604020202020204" pitchFamily="34" charset="0"/>
              <a:cs typeface="Arial Black" panose="020B0604020202020204" pitchFamily="34" charset="0"/>
            </a:endParaRPr>
          </a:p>
        </p:txBody>
      </p:sp>
      <p:sp>
        <p:nvSpPr>
          <p:cNvPr id="10" name="TextBox 9">
            <a:extLst>
              <a:ext uri="{FF2B5EF4-FFF2-40B4-BE49-F238E27FC236}">
                <a16:creationId xmlns:a16="http://schemas.microsoft.com/office/drawing/2014/main" id="{2CFA69EC-4DE5-4AE0-4678-51FA1960FF2D}"/>
              </a:ext>
            </a:extLst>
          </p:cNvPr>
          <p:cNvSpPr txBox="1"/>
          <p:nvPr/>
        </p:nvSpPr>
        <p:spPr>
          <a:xfrm>
            <a:off x="161046" y="6368685"/>
            <a:ext cx="5324766" cy="400110"/>
          </a:xfrm>
          <a:prstGeom prst="rect">
            <a:avLst/>
          </a:prstGeom>
          <a:noFill/>
        </p:spPr>
        <p:txBody>
          <a:bodyPr wrap="square" rtlCol="0">
            <a:spAutoFit/>
          </a:bodyPr>
          <a:lstStyle/>
          <a:p>
            <a:r>
              <a:rPr lang="en-US" sz="1000" dirty="0">
                <a:solidFill>
                  <a:schemeClr val="bg1"/>
                </a:solidFill>
                <a:latin typeface="Arial" panose="020B0604020202020204" pitchFamily="34" charset="0"/>
                <a:cs typeface="Arial" panose="020B0604020202020204" pitchFamily="34" charset="0"/>
                <a:hlinkClick r:id="rId7"/>
              </a:rPr>
              <a:t>https://www.transamericainstitute.org/research/publications/details/25-facts-highlight-womens-risky-road-to-retirement</a:t>
            </a:r>
            <a:r>
              <a:rPr lang="en-US" sz="1000" dirty="0">
                <a:solidFill>
                  <a:schemeClr val="bg1"/>
                </a:solidFill>
                <a:latin typeface="Arial" panose="020B0604020202020204" pitchFamily="34" charset="0"/>
                <a:cs typeface="Arial" panose="020B0604020202020204" pitchFamily="34" charset="0"/>
              </a:rPr>
              <a:t> Accessed 3/9/26</a:t>
            </a:r>
          </a:p>
        </p:txBody>
      </p:sp>
    </p:spTree>
    <p:extLst>
      <p:ext uri="{BB962C8B-B14F-4D97-AF65-F5344CB8AC3E}">
        <p14:creationId xmlns:p14="http://schemas.microsoft.com/office/powerpoint/2010/main" val="4073794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8A664F-7857-5BE1-A1B1-3335A9231B92}"/>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20F6E77F-30E2-E2BB-0238-277C359076A1}"/>
              </a:ext>
            </a:extLst>
          </p:cNvPr>
          <p:cNvSpPr/>
          <p:nvPr/>
        </p:nvSpPr>
        <p:spPr>
          <a:xfrm rot="5400000">
            <a:off x="2140040" y="3345777"/>
            <a:ext cx="6857998" cy="166453"/>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person holding a dollar bill&#10;&#10;Description automatically generated">
            <a:extLst>
              <a:ext uri="{FF2B5EF4-FFF2-40B4-BE49-F238E27FC236}">
                <a16:creationId xmlns:a16="http://schemas.microsoft.com/office/drawing/2014/main" id="{467E7676-4F9F-5A81-4ACE-C9CFA75EAE66}"/>
              </a:ext>
            </a:extLst>
          </p:cNvPr>
          <p:cNvPicPr>
            <a:picLocks noChangeAspect="1"/>
          </p:cNvPicPr>
          <p:nvPr/>
        </p:nvPicPr>
        <p:blipFill rotWithShape="1">
          <a:blip r:embed="rId3">
            <a:extLst>
              <a:ext uri="{BEBA8EAE-BF5A-486C-A8C5-ECC9F3942E4B}">
                <a14:imgProps xmlns:a14="http://schemas.microsoft.com/office/drawing/2010/main">
                  <a14:imgLayer r:embed="rId4">
                    <a14:imgEffect>
                      <a14:saturation sat="0"/>
                    </a14:imgEffect>
                  </a14:imgLayer>
                </a14:imgProps>
              </a:ext>
            </a:extLst>
          </a:blip>
          <a:srcRect l="48482" t="24554" r="6414" b="12493"/>
          <a:stretch/>
        </p:blipFill>
        <p:spPr>
          <a:xfrm>
            <a:off x="5617166" y="0"/>
            <a:ext cx="6574834" cy="6857852"/>
          </a:xfrm>
          <a:prstGeom prst="rect">
            <a:avLst/>
          </a:prstGeom>
        </p:spPr>
      </p:pic>
      <p:pic>
        <p:nvPicPr>
          <p:cNvPr id="14" name="Picture 13" descr="A person holding a paper money&#10;&#10;Description automatically generated">
            <a:extLst>
              <a:ext uri="{FF2B5EF4-FFF2-40B4-BE49-F238E27FC236}">
                <a16:creationId xmlns:a16="http://schemas.microsoft.com/office/drawing/2014/main" id="{B2B25AC8-CF21-0FEB-EDEE-1E848D5AA7BD}"/>
              </a:ext>
            </a:extLst>
          </p:cNvPr>
          <p:cNvPicPr>
            <a:picLocks noChangeAspect="1"/>
          </p:cNvPicPr>
          <p:nvPr/>
        </p:nvPicPr>
        <p:blipFill rotWithShape="1">
          <a:blip r:embed="rId5">
            <a:extLst>
              <a:ext uri="{BEBA8EAE-BF5A-486C-A8C5-ECC9F3942E4B}">
                <a14:imgProps xmlns:a14="http://schemas.microsoft.com/office/drawing/2010/main">
                  <a14:imgLayer r:embed="rId6">
                    <a14:imgEffect>
                      <a14:saturation sat="0"/>
                    </a14:imgEffect>
                  </a14:imgLayer>
                </a14:imgProps>
              </a:ext>
            </a:extLst>
          </a:blip>
          <a:srcRect l="38274" t="24543" r="6637" b="12495"/>
          <a:stretch/>
        </p:blipFill>
        <p:spPr>
          <a:xfrm>
            <a:off x="4111456" y="-151"/>
            <a:ext cx="8030308" cy="6857854"/>
          </a:xfrm>
          <a:prstGeom prst="rect">
            <a:avLst/>
          </a:prstGeom>
        </p:spPr>
      </p:pic>
      <p:sp>
        <p:nvSpPr>
          <p:cNvPr id="4" name="Content Placeholder 2">
            <a:extLst>
              <a:ext uri="{FF2B5EF4-FFF2-40B4-BE49-F238E27FC236}">
                <a16:creationId xmlns:a16="http://schemas.microsoft.com/office/drawing/2014/main" id="{345F0332-A03A-A017-325A-EC29BDA7C3F1}"/>
              </a:ext>
            </a:extLst>
          </p:cNvPr>
          <p:cNvSpPr>
            <a:spLocks noGrp="1"/>
          </p:cNvSpPr>
          <p:nvPr>
            <p:ph idx="1"/>
          </p:nvPr>
        </p:nvSpPr>
        <p:spPr>
          <a:xfrm>
            <a:off x="580522" y="2684206"/>
            <a:ext cx="4264194" cy="3808669"/>
          </a:xfrm>
        </p:spPr>
        <p:txBody>
          <a:bodyPr>
            <a:normAutofit/>
          </a:bodyPr>
          <a:lstStyle/>
          <a:p>
            <a:pPr marL="0" indent="0">
              <a:buClr>
                <a:srgbClr val="04AFF0"/>
              </a:buClr>
              <a:buNone/>
            </a:pPr>
            <a:r>
              <a:rPr lang="en-US" sz="3400" dirty="0"/>
              <a:t>Only </a:t>
            </a:r>
            <a:r>
              <a:rPr lang="en-US" sz="3400" dirty="0">
                <a:solidFill>
                  <a:schemeClr val="accent1"/>
                </a:solidFill>
              </a:rPr>
              <a:t>1 in 4 women </a:t>
            </a:r>
            <a:r>
              <a:rPr lang="en-US" sz="3400" dirty="0"/>
              <a:t>have a financial strategy for retirement in the form of a written plan</a:t>
            </a:r>
          </a:p>
          <a:p>
            <a:pPr marL="0" indent="0">
              <a:buClr>
                <a:srgbClr val="04AFF0"/>
              </a:buClr>
              <a:buNone/>
            </a:pPr>
            <a:endParaRPr lang="en-US" sz="5400" dirty="0">
              <a:solidFill>
                <a:srgbClr val="FFFFFF"/>
              </a:solidFill>
              <a:latin typeface="Georgia" panose="02040502050405020303" pitchFamily="18" charset="0"/>
            </a:endParaRPr>
          </a:p>
        </p:txBody>
      </p:sp>
      <p:sp>
        <p:nvSpPr>
          <p:cNvPr id="10" name="Title 1">
            <a:extLst>
              <a:ext uri="{FF2B5EF4-FFF2-40B4-BE49-F238E27FC236}">
                <a16:creationId xmlns:a16="http://schemas.microsoft.com/office/drawing/2014/main" id="{AFB1D282-5766-83E7-68C2-5FCFF71BB37F}"/>
              </a:ext>
            </a:extLst>
          </p:cNvPr>
          <p:cNvSpPr>
            <a:spLocks noGrp="1"/>
          </p:cNvSpPr>
          <p:nvPr>
            <p:ph type="title"/>
          </p:nvPr>
        </p:nvSpPr>
        <p:spPr>
          <a:xfrm>
            <a:off x="474785" y="365125"/>
            <a:ext cx="4613031" cy="2120167"/>
          </a:xfrm>
        </p:spPr>
        <p:txBody>
          <a:bodyPr>
            <a:normAutofit fontScale="90000"/>
          </a:bodyPr>
          <a:lstStyle/>
          <a:p>
            <a:r>
              <a:rPr lang="en-US" dirty="0">
                <a:latin typeface="Arial Black" panose="020B0604020202020204" pitchFamily="34" charset="0"/>
                <a:cs typeface="Arial Black" panose="020B0604020202020204" pitchFamily="34" charset="0"/>
              </a:rPr>
              <a:t>THE FACTS ABOUT WOMEN AND MONEY</a:t>
            </a:r>
          </a:p>
        </p:txBody>
      </p:sp>
      <p:sp>
        <p:nvSpPr>
          <p:cNvPr id="11" name="TextBox 10">
            <a:extLst>
              <a:ext uri="{FF2B5EF4-FFF2-40B4-BE49-F238E27FC236}">
                <a16:creationId xmlns:a16="http://schemas.microsoft.com/office/drawing/2014/main" id="{9AAECD27-941F-1A0F-9CC2-A515DB4844FE}"/>
              </a:ext>
            </a:extLst>
          </p:cNvPr>
          <p:cNvSpPr txBox="1"/>
          <p:nvPr/>
        </p:nvSpPr>
        <p:spPr>
          <a:xfrm>
            <a:off x="50236" y="6242336"/>
            <a:ext cx="5324766" cy="553998"/>
          </a:xfrm>
          <a:prstGeom prst="rect">
            <a:avLst/>
          </a:prstGeom>
          <a:noFill/>
        </p:spPr>
        <p:txBody>
          <a:bodyPr wrap="square" rtlCol="0">
            <a:spAutoFit/>
          </a:bodyPr>
          <a:lstStyle/>
          <a:p>
            <a:r>
              <a:rPr lang="en-US" sz="1000" dirty="0">
                <a:solidFill>
                  <a:schemeClr val="bg1"/>
                </a:solidFill>
                <a:latin typeface="Arial" panose="020B0604020202020204" pitchFamily="34" charset="0"/>
                <a:cs typeface="Arial" panose="020B0604020202020204" pitchFamily="34" charset="0"/>
                <a:hlinkClick r:id="rId7"/>
              </a:rPr>
              <a:t>https://www.transamericainstitute.org/research/publications/details/25-facts-highlight-womens-risky-road-to-retirement</a:t>
            </a:r>
            <a:r>
              <a:rPr lang="en-US" sz="1000" dirty="0">
                <a:solidFill>
                  <a:schemeClr val="bg1"/>
                </a:solidFill>
                <a:latin typeface="Arial" panose="020B0604020202020204" pitchFamily="34" charset="0"/>
                <a:cs typeface="Arial" panose="020B0604020202020204" pitchFamily="34" charset="0"/>
              </a:rPr>
              <a:t> Accessed 3/9/26</a:t>
            </a:r>
          </a:p>
          <a:p>
            <a:endParaRPr lang="en-US" sz="10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726749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FA8F5D-8282-077B-857A-82FDBB94A18C}"/>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F9728719-151B-D731-603A-8E365D132BEA}"/>
              </a:ext>
            </a:extLst>
          </p:cNvPr>
          <p:cNvPicPr>
            <a:picLocks noChangeAspect="1"/>
          </p:cNvPicPr>
          <p:nvPr/>
        </p:nvPicPr>
        <p:blipFill>
          <a:blip r:embed="rId3"/>
          <a:srcRect t="9471" b="9471"/>
          <a:stretch/>
        </p:blipFill>
        <p:spPr>
          <a:xfrm>
            <a:off x="0" y="0"/>
            <a:ext cx="12192000" cy="5535385"/>
          </a:xfrm>
          <a:prstGeom prst="rect">
            <a:avLst/>
          </a:prstGeom>
        </p:spPr>
      </p:pic>
      <p:sp>
        <p:nvSpPr>
          <p:cNvPr id="2" name="Rectangle 1">
            <a:extLst>
              <a:ext uri="{FF2B5EF4-FFF2-40B4-BE49-F238E27FC236}">
                <a16:creationId xmlns:a16="http://schemas.microsoft.com/office/drawing/2014/main" id="{936C971B-4C00-244A-1757-1B9DDBE4736D}"/>
              </a:ext>
            </a:extLst>
          </p:cNvPr>
          <p:cNvSpPr/>
          <p:nvPr/>
        </p:nvSpPr>
        <p:spPr>
          <a:xfrm>
            <a:off x="1" y="-125964"/>
            <a:ext cx="12191999" cy="5535385"/>
          </a:xfrm>
          <a:prstGeom prst="rect">
            <a:avLst/>
          </a:prstGeom>
          <a:solidFill>
            <a:srgbClr val="17264F">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78CB8768-BF63-0B1C-C7F7-4501B2D984C1}"/>
              </a:ext>
            </a:extLst>
          </p:cNvPr>
          <p:cNvSpPr txBox="1"/>
          <p:nvPr/>
        </p:nvSpPr>
        <p:spPr>
          <a:xfrm>
            <a:off x="1237779" y="1026764"/>
            <a:ext cx="9461800" cy="934487"/>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lnSpc>
                <a:spcPts val="7000"/>
              </a:lnSpc>
            </a:pPr>
            <a:r>
              <a:rPr lang="en-US" sz="5000" b="1" spc="-150" dirty="0">
                <a:solidFill>
                  <a:schemeClr val="bg1"/>
                </a:solidFill>
                <a:latin typeface="Arial Black" panose="020B0604020202020204" pitchFamily="34" charset="0"/>
                <a:cs typeface="Arial Black" panose="020B0604020202020204" pitchFamily="34" charset="0"/>
              </a:rPr>
              <a:t>TAKING THE NEXT STEPS</a:t>
            </a:r>
          </a:p>
        </p:txBody>
      </p:sp>
      <p:sp>
        <p:nvSpPr>
          <p:cNvPr id="10" name="TextBox 9">
            <a:extLst>
              <a:ext uri="{FF2B5EF4-FFF2-40B4-BE49-F238E27FC236}">
                <a16:creationId xmlns:a16="http://schemas.microsoft.com/office/drawing/2014/main" id="{EE3BDB63-BED9-8A2D-40AD-10CD4FE4D928}"/>
              </a:ext>
            </a:extLst>
          </p:cNvPr>
          <p:cNvSpPr txBox="1"/>
          <p:nvPr/>
        </p:nvSpPr>
        <p:spPr>
          <a:xfrm>
            <a:off x="1655806" y="2235482"/>
            <a:ext cx="9415847" cy="1815882"/>
          </a:xfrm>
          <a:prstGeom prst="rect">
            <a:avLst/>
          </a:prstGeom>
          <a:noFill/>
        </p:spPr>
        <p:txBody>
          <a:bodyPr wrap="square" rtlCol="0" anchor="ctr">
            <a:spAutoFit/>
          </a:bodyPr>
          <a:lstStyle/>
          <a:p>
            <a:pPr marL="457200" indent="-457200" defTabSz="457200" eaLnBrk="0" fontAlgn="base" hangingPunct="0">
              <a:spcBef>
                <a:spcPct val="0"/>
              </a:spcBef>
              <a:spcAft>
                <a:spcPct val="0"/>
              </a:spcAft>
              <a:buClr>
                <a:schemeClr val="accent1"/>
              </a:buClr>
              <a:buFont typeface="Wingdings" pitchFamily="2" charset="2"/>
              <a:buChar char="§"/>
            </a:pPr>
            <a:r>
              <a:rPr lang="en-US" sz="2800" dirty="0">
                <a:solidFill>
                  <a:schemeClr val="bg1"/>
                </a:solidFill>
                <a:latin typeface="Arial" panose="020B0604020202020204" pitchFamily="34" charset="0"/>
                <a:cs typeface="Arial" panose="020B0604020202020204" pitchFamily="34" charset="0"/>
              </a:rPr>
              <a:t>Schedule your complimentary review</a:t>
            </a:r>
          </a:p>
          <a:p>
            <a:pPr marL="457200" indent="-457200" defTabSz="457200" eaLnBrk="0" fontAlgn="base" hangingPunct="0">
              <a:spcBef>
                <a:spcPct val="0"/>
              </a:spcBef>
              <a:spcAft>
                <a:spcPct val="0"/>
              </a:spcAft>
              <a:buClr>
                <a:schemeClr val="accent1"/>
              </a:buClr>
              <a:buFont typeface="Wingdings" pitchFamily="2" charset="2"/>
              <a:buChar char="§"/>
            </a:pPr>
            <a:r>
              <a:rPr lang="en-US" sz="2800" dirty="0">
                <a:solidFill>
                  <a:schemeClr val="bg1"/>
                </a:solidFill>
                <a:latin typeface="Arial" panose="020B0604020202020204" pitchFamily="34" charset="0"/>
                <a:cs typeface="Arial" panose="020B0604020202020204" pitchFamily="34" charset="0"/>
              </a:rPr>
              <a:t>Get your Customized Social Security Report</a:t>
            </a:r>
          </a:p>
          <a:p>
            <a:pPr marL="457200" indent="-457200" defTabSz="457200" eaLnBrk="0" fontAlgn="base" hangingPunct="0">
              <a:spcBef>
                <a:spcPct val="0"/>
              </a:spcBef>
              <a:spcAft>
                <a:spcPct val="0"/>
              </a:spcAft>
              <a:buClr>
                <a:schemeClr val="accent1"/>
              </a:buClr>
              <a:buFont typeface="Wingdings" pitchFamily="2" charset="2"/>
              <a:buChar char="§"/>
            </a:pPr>
            <a:r>
              <a:rPr lang="en-US" sz="2800" dirty="0">
                <a:solidFill>
                  <a:schemeClr val="bg1"/>
                </a:solidFill>
                <a:latin typeface="Arial" panose="020B0604020202020204" pitchFamily="34" charset="0"/>
                <a:cs typeface="Arial" panose="020B0604020202020204" pitchFamily="34" charset="0"/>
              </a:rPr>
              <a:t>Get your Tax-Efficient Plan</a:t>
            </a:r>
          </a:p>
          <a:p>
            <a:pPr marL="457200" indent="-457200" defTabSz="457200" eaLnBrk="0" fontAlgn="base" hangingPunct="0">
              <a:spcBef>
                <a:spcPct val="0"/>
              </a:spcBef>
              <a:spcAft>
                <a:spcPct val="0"/>
              </a:spcAft>
              <a:buClr>
                <a:schemeClr val="accent1"/>
              </a:buClr>
              <a:buFont typeface="Wingdings" pitchFamily="2" charset="2"/>
              <a:buChar char="§"/>
            </a:pPr>
            <a:r>
              <a:rPr lang="en-US" sz="2800" dirty="0">
                <a:solidFill>
                  <a:schemeClr val="bg1"/>
                </a:solidFill>
                <a:latin typeface="Arial" panose="020B0604020202020204" pitchFamily="34" charset="0"/>
                <a:cs typeface="Arial" panose="020B0604020202020204" pitchFamily="34" charset="0"/>
              </a:rPr>
              <a:t>Get a comprehensive Retirement Income Plan review</a:t>
            </a:r>
          </a:p>
        </p:txBody>
      </p:sp>
      <p:sp>
        <p:nvSpPr>
          <p:cNvPr id="5" name="Rectangle 4">
            <a:extLst>
              <a:ext uri="{FF2B5EF4-FFF2-40B4-BE49-F238E27FC236}">
                <a16:creationId xmlns:a16="http://schemas.microsoft.com/office/drawing/2014/main" id="{8B9128DE-FB35-DBA1-7202-FAD49D0C3CC4}"/>
              </a:ext>
            </a:extLst>
          </p:cNvPr>
          <p:cNvSpPr/>
          <p:nvPr/>
        </p:nvSpPr>
        <p:spPr>
          <a:xfrm>
            <a:off x="-95212" y="5314231"/>
            <a:ext cx="12316368" cy="1543768"/>
          </a:xfrm>
          <a:prstGeom prst="rect">
            <a:avLst/>
          </a:prstGeom>
          <a:solidFill>
            <a:srgbClr val="17264F"/>
          </a:solidFill>
          <a:ln w="285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rgbClr val="405CA7"/>
              </a:solidFill>
            </a:endParaRPr>
          </a:p>
        </p:txBody>
      </p:sp>
      <p:sp>
        <p:nvSpPr>
          <p:cNvPr id="8" name="Rectangle 7">
            <a:extLst>
              <a:ext uri="{FF2B5EF4-FFF2-40B4-BE49-F238E27FC236}">
                <a16:creationId xmlns:a16="http://schemas.microsoft.com/office/drawing/2014/main" id="{2D1D4FB8-D4F2-4B9F-8DB8-754FFC7C7229}"/>
              </a:ext>
            </a:extLst>
          </p:cNvPr>
          <p:cNvSpPr/>
          <p:nvPr/>
        </p:nvSpPr>
        <p:spPr>
          <a:xfrm>
            <a:off x="-104931" y="5314231"/>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Logo, company name&#10;&#10;Description automatically generated">
            <a:extLst>
              <a:ext uri="{FF2B5EF4-FFF2-40B4-BE49-F238E27FC236}">
                <a16:creationId xmlns:a16="http://schemas.microsoft.com/office/drawing/2014/main" id="{A5512599-B4C9-7728-B098-FCF2EAF1D4D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06208" y="5525832"/>
            <a:ext cx="2179583" cy="1089792"/>
          </a:xfrm>
          <a:prstGeom prst="rect">
            <a:avLst/>
          </a:prstGeom>
        </p:spPr>
      </p:pic>
    </p:spTree>
    <p:extLst>
      <p:ext uri="{BB962C8B-B14F-4D97-AF65-F5344CB8AC3E}">
        <p14:creationId xmlns:p14="http://schemas.microsoft.com/office/powerpoint/2010/main" val="1506950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E04C80-6267-5EED-6B01-C35492E77FE7}"/>
            </a:ext>
          </a:extLst>
        </p:cNvPr>
        <p:cNvGrpSpPr/>
        <p:nvPr/>
      </p:nvGrpSpPr>
      <p:grpSpPr>
        <a:xfrm>
          <a:off x="0" y="0"/>
          <a:ext cx="0" cy="0"/>
          <a:chOff x="0" y="0"/>
          <a:chExt cx="0" cy="0"/>
        </a:xfrm>
      </p:grpSpPr>
      <p:sp>
        <p:nvSpPr>
          <p:cNvPr id="7" name="Title 2">
            <a:extLst>
              <a:ext uri="{FF2B5EF4-FFF2-40B4-BE49-F238E27FC236}">
                <a16:creationId xmlns:a16="http://schemas.microsoft.com/office/drawing/2014/main" id="{9544C6B5-B8D9-8692-EE19-5C9FD2684B41}"/>
              </a:ext>
            </a:extLst>
          </p:cNvPr>
          <p:cNvSpPr txBox="1">
            <a:spLocks/>
          </p:cNvSpPr>
          <p:nvPr/>
        </p:nvSpPr>
        <p:spPr>
          <a:xfrm>
            <a:off x="673983" y="461403"/>
            <a:ext cx="5015780" cy="273834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50000"/>
              </a:lnSpc>
            </a:pPr>
            <a:endParaRPr lang="en-US" sz="2800" b="1" dirty="0">
              <a:latin typeface="+mn-lt"/>
              <a:ea typeface="ＭＳ Ｐゴシック" charset="0"/>
              <a:sym typeface="Bebas Neue" charset="0"/>
            </a:endParaRPr>
          </a:p>
        </p:txBody>
      </p:sp>
      <p:sp>
        <p:nvSpPr>
          <p:cNvPr id="16" name="TextBox 15">
            <a:extLst>
              <a:ext uri="{FF2B5EF4-FFF2-40B4-BE49-F238E27FC236}">
                <a16:creationId xmlns:a16="http://schemas.microsoft.com/office/drawing/2014/main" id="{1D67A8A1-51B6-E30C-DEE6-BF23A81CF2EA}"/>
              </a:ext>
            </a:extLst>
          </p:cNvPr>
          <p:cNvSpPr txBox="1"/>
          <p:nvPr/>
        </p:nvSpPr>
        <p:spPr>
          <a:xfrm>
            <a:off x="3433884" y="6447089"/>
            <a:ext cx="8370522" cy="246221"/>
          </a:xfrm>
          <a:prstGeom prst="rect">
            <a:avLst/>
          </a:prstGeom>
          <a:noFill/>
        </p:spPr>
        <p:txBody>
          <a:bodyPr wrap="square" rtlCol="0">
            <a:spAutoFit/>
          </a:bodyPr>
          <a:lstStyle/>
          <a:p>
            <a:pPr algn="r"/>
            <a:r>
              <a:rPr lang="en-US" sz="1000" i="1" dirty="0">
                <a:solidFill>
                  <a:schemeClr val="bg1"/>
                </a:solidFill>
                <a:effectLst/>
                <a:latin typeface="Arial" panose="020B0604020202020204" pitchFamily="34" charset="0"/>
                <a:cs typeface="Arial" panose="020B0604020202020204" pitchFamily="34" charset="0"/>
              </a:rPr>
              <a:t>Investment Advisory services offered through Olson &amp; Wilson Private Capital LLC, a Registered </a:t>
            </a:r>
            <a:r>
              <a:rPr lang="en-US" sz="1000" i="1" dirty="0" err="1">
                <a:solidFill>
                  <a:schemeClr val="bg1"/>
                </a:solidFill>
                <a:effectLst/>
                <a:latin typeface="Arial" panose="020B0604020202020204" pitchFamily="34" charset="0"/>
                <a:cs typeface="Arial" panose="020B0604020202020204" pitchFamily="34" charset="0"/>
              </a:rPr>
              <a:t>Invesment</a:t>
            </a:r>
            <a:r>
              <a:rPr lang="en-US" sz="1000" i="1" dirty="0">
                <a:solidFill>
                  <a:schemeClr val="bg1"/>
                </a:solidFill>
                <a:effectLst/>
                <a:latin typeface="Arial" panose="020B0604020202020204" pitchFamily="34" charset="0"/>
                <a:cs typeface="Arial" panose="020B0604020202020204" pitchFamily="34" charset="0"/>
              </a:rPr>
              <a:t> Advisor.</a:t>
            </a:r>
          </a:p>
        </p:txBody>
      </p:sp>
      <p:pic>
        <p:nvPicPr>
          <p:cNvPr id="17" name="Picture 16" descr="A picture containing text, nature, rain&#10;&#10;Description automatically generated">
            <a:extLst>
              <a:ext uri="{FF2B5EF4-FFF2-40B4-BE49-F238E27FC236}">
                <a16:creationId xmlns:a16="http://schemas.microsoft.com/office/drawing/2014/main" id="{3A727C28-8FB3-ABFC-A6A9-C3F06929A8E0}"/>
              </a:ext>
            </a:extLst>
          </p:cNvPr>
          <p:cNvPicPr>
            <a:picLocks noChangeAspect="1"/>
          </p:cNvPicPr>
          <p:nvPr/>
        </p:nvPicPr>
        <p:blipFill rotWithShape="1">
          <a:blip r:embed="rId3">
            <a:alphaModFix amt="5000"/>
            <a:extLst>
              <a:ext uri="{28A0092B-C50C-407E-A947-70E740481C1C}">
                <a14:useLocalDpi xmlns:a14="http://schemas.microsoft.com/office/drawing/2010/main" val="0"/>
              </a:ext>
            </a:extLst>
          </a:blip>
          <a:srcRect t="74517" b="13365"/>
          <a:stretch/>
        </p:blipFill>
        <p:spPr>
          <a:xfrm>
            <a:off x="0" y="5797765"/>
            <a:ext cx="12192000" cy="1107989"/>
          </a:xfrm>
          <a:prstGeom prst="rect">
            <a:avLst/>
          </a:prstGeom>
          <a:solidFill>
            <a:schemeClr val="tx1"/>
          </a:solidFill>
        </p:spPr>
      </p:pic>
      <p:sp>
        <p:nvSpPr>
          <p:cNvPr id="18" name="TextBox 17">
            <a:extLst>
              <a:ext uri="{FF2B5EF4-FFF2-40B4-BE49-F238E27FC236}">
                <a16:creationId xmlns:a16="http://schemas.microsoft.com/office/drawing/2014/main" id="{ABDB32D3-DE6C-3662-540C-D3CA95C53667}"/>
              </a:ext>
            </a:extLst>
          </p:cNvPr>
          <p:cNvSpPr txBox="1"/>
          <p:nvPr/>
        </p:nvSpPr>
        <p:spPr>
          <a:xfrm>
            <a:off x="1981200" y="6028593"/>
            <a:ext cx="3447074" cy="646331"/>
          </a:xfrm>
          <a:prstGeom prst="rect">
            <a:avLst/>
          </a:prstGeom>
          <a:noFill/>
        </p:spPr>
        <p:txBody>
          <a:bodyPr wrap="square" rtlCol="0">
            <a:spAutoFit/>
          </a:bodyPr>
          <a:lstStyle/>
          <a:p>
            <a:pPr algn="l"/>
            <a:r>
              <a:rPr lang="en-US" sz="1200" b="1" dirty="0">
                <a:solidFill>
                  <a:schemeClr val="bg1"/>
                </a:solidFill>
                <a:latin typeface="Arial" panose="020B0604020202020204" pitchFamily="34" charset="0"/>
                <a:cs typeface="Arial" panose="020B0604020202020204" pitchFamily="34" charset="0"/>
              </a:rPr>
              <a:t>ALLOY WEALTH MANAGEMENT</a:t>
            </a:r>
          </a:p>
          <a:p>
            <a:pPr algn="l"/>
            <a:r>
              <a:rPr lang="en-US" sz="1200" b="0" dirty="0">
                <a:solidFill>
                  <a:schemeClr val="bg1"/>
                </a:solidFill>
                <a:latin typeface="Arial" panose="020B0604020202020204" pitchFamily="34" charset="0"/>
                <a:cs typeface="Arial" panose="020B0604020202020204" pitchFamily="34" charset="0"/>
              </a:rPr>
              <a:t>13925 Ballantyne Corporate Pl. #190</a:t>
            </a:r>
          </a:p>
          <a:p>
            <a:pPr algn="l"/>
            <a:r>
              <a:rPr lang="en-US" sz="1200" dirty="0">
                <a:solidFill>
                  <a:schemeClr val="bg1"/>
                </a:solidFill>
                <a:latin typeface="Arial" panose="020B0604020202020204" pitchFamily="34" charset="0"/>
                <a:cs typeface="Arial" panose="020B0604020202020204" pitchFamily="34" charset="0"/>
              </a:rPr>
              <a:t>Charlotte, NC 28277</a:t>
            </a:r>
            <a:endParaRPr lang="en-US" sz="1200" b="0" dirty="0">
              <a:solidFill>
                <a:schemeClr val="bg1"/>
              </a:solidFill>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54631CEA-B358-3A10-1309-094AE8DEB59A}"/>
              </a:ext>
            </a:extLst>
          </p:cNvPr>
          <p:cNvSpPr txBox="1"/>
          <p:nvPr/>
        </p:nvSpPr>
        <p:spPr>
          <a:xfrm>
            <a:off x="3433884" y="6447089"/>
            <a:ext cx="8370522" cy="246221"/>
          </a:xfrm>
          <a:prstGeom prst="rect">
            <a:avLst/>
          </a:prstGeom>
          <a:noFill/>
        </p:spPr>
        <p:txBody>
          <a:bodyPr wrap="square" rtlCol="0">
            <a:spAutoFit/>
          </a:bodyPr>
          <a:lstStyle/>
          <a:p>
            <a:pPr algn="r"/>
            <a:r>
              <a:rPr lang="en-US" sz="1000" i="1" dirty="0">
                <a:solidFill>
                  <a:schemeClr val="bg1"/>
                </a:solidFill>
                <a:effectLst/>
                <a:latin typeface="Arial" panose="020B0604020202020204" pitchFamily="34" charset="0"/>
                <a:cs typeface="Arial" panose="020B0604020202020204" pitchFamily="34" charset="0"/>
              </a:rPr>
              <a:t>Investment Advisory services offered through Foundations Investment Advisors, LLC, an SEC </a:t>
            </a:r>
            <a:r>
              <a:rPr lang="en-US" sz="1000" i="1" dirty="0">
                <a:solidFill>
                  <a:schemeClr val="bg1"/>
                </a:solidFill>
                <a:latin typeface="Arial" panose="020B0604020202020204" pitchFamily="34" charset="0"/>
                <a:cs typeface="Arial" panose="020B0604020202020204" pitchFamily="34" charset="0"/>
              </a:rPr>
              <a:t>i</a:t>
            </a:r>
            <a:r>
              <a:rPr lang="en-US" sz="1000" i="1" dirty="0">
                <a:solidFill>
                  <a:schemeClr val="bg1"/>
                </a:solidFill>
                <a:effectLst/>
                <a:latin typeface="Arial" panose="020B0604020202020204" pitchFamily="34" charset="0"/>
                <a:cs typeface="Arial" panose="020B0604020202020204" pitchFamily="34" charset="0"/>
              </a:rPr>
              <a:t>nvestment adviser.</a:t>
            </a:r>
          </a:p>
        </p:txBody>
      </p:sp>
      <p:sp>
        <p:nvSpPr>
          <p:cNvPr id="20" name="TextBox 19">
            <a:extLst>
              <a:ext uri="{FF2B5EF4-FFF2-40B4-BE49-F238E27FC236}">
                <a16:creationId xmlns:a16="http://schemas.microsoft.com/office/drawing/2014/main" id="{29A10957-D26B-8AC7-B4CE-54B5377452AF}"/>
              </a:ext>
            </a:extLst>
          </p:cNvPr>
          <p:cNvSpPr txBox="1"/>
          <p:nvPr/>
        </p:nvSpPr>
        <p:spPr>
          <a:xfrm>
            <a:off x="6342185" y="6038607"/>
            <a:ext cx="5462221" cy="400110"/>
          </a:xfrm>
          <a:prstGeom prst="rect">
            <a:avLst/>
          </a:prstGeom>
          <a:noFill/>
        </p:spPr>
        <p:txBody>
          <a:bodyPr wrap="square" rtlCol="0">
            <a:spAutoFit/>
          </a:bodyPr>
          <a:lstStyle/>
          <a:p>
            <a:pPr algn="r"/>
            <a:r>
              <a:rPr lang="en-US" sz="2000" b="1" dirty="0">
                <a:solidFill>
                  <a:schemeClr val="bg1"/>
                </a:solidFill>
                <a:latin typeface="Arial" panose="020B0604020202020204" pitchFamily="34" charset="0"/>
                <a:cs typeface="Arial" panose="020B0604020202020204" pitchFamily="34" charset="0"/>
              </a:rPr>
              <a:t>800.689.3935.  </a:t>
            </a:r>
            <a:r>
              <a:rPr lang="en-US" sz="2000" b="0" dirty="0" err="1">
                <a:solidFill>
                  <a:schemeClr val="bg1"/>
                </a:solidFill>
                <a:latin typeface="Arial" panose="020B0604020202020204" pitchFamily="34" charset="0"/>
                <a:cs typeface="Arial" panose="020B0604020202020204" pitchFamily="34" charset="0"/>
              </a:rPr>
              <a:t>AlloyWealth.com</a:t>
            </a:r>
            <a:endParaRPr lang="en-US" sz="2000" b="0" dirty="0">
              <a:solidFill>
                <a:schemeClr val="bg1"/>
              </a:solidFill>
              <a:latin typeface="Arial" panose="020B0604020202020204" pitchFamily="34" charset="0"/>
              <a:cs typeface="Arial" panose="020B0604020202020204" pitchFamily="34" charset="0"/>
            </a:endParaRPr>
          </a:p>
        </p:txBody>
      </p:sp>
      <p:cxnSp>
        <p:nvCxnSpPr>
          <p:cNvPr id="21" name="Straight Connector 20">
            <a:extLst>
              <a:ext uri="{FF2B5EF4-FFF2-40B4-BE49-F238E27FC236}">
                <a16:creationId xmlns:a16="http://schemas.microsoft.com/office/drawing/2014/main" id="{C09D25AE-37C8-B81C-A86D-6126407BE5A6}"/>
              </a:ext>
            </a:extLst>
          </p:cNvPr>
          <p:cNvCxnSpPr/>
          <p:nvPr/>
        </p:nvCxnSpPr>
        <p:spPr>
          <a:xfrm>
            <a:off x="0" y="5797765"/>
            <a:ext cx="12192000" cy="0"/>
          </a:xfrm>
          <a:prstGeom prst="line">
            <a:avLst/>
          </a:prstGeom>
          <a:ln w="15875">
            <a:solidFill>
              <a:srgbClr val="04AFF0"/>
            </a:solidFill>
          </a:ln>
        </p:spPr>
        <p:style>
          <a:lnRef idx="1">
            <a:schemeClr val="accent1"/>
          </a:lnRef>
          <a:fillRef idx="0">
            <a:schemeClr val="accent1"/>
          </a:fillRef>
          <a:effectRef idx="0">
            <a:schemeClr val="accent1"/>
          </a:effectRef>
          <a:fontRef idx="minor">
            <a:schemeClr val="tx1"/>
          </a:fontRef>
        </p:style>
      </p:cxnSp>
      <p:pic>
        <p:nvPicPr>
          <p:cNvPr id="22" name="Picture 21">
            <a:extLst>
              <a:ext uri="{FF2B5EF4-FFF2-40B4-BE49-F238E27FC236}">
                <a16:creationId xmlns:a16="http://schemas.microsoft.com/office/drawing/2014/main" id="{CBEC00CC-B786-8101-2D00-5BD5D111400F}"/>
              </a:ext>
            </a:extLst>
          </p:cNvPr>
          <p:cNvPicPr>
            <a:picLocks noChangeAspect="1"/>
          </p:cNvPicPr>
          <p:nvPr/>
        </p:nvPicPr>
        <p:blipFill>
          <a:blip r:embed="rId4"/>
          <a:stretch>
            <a:fillRect/>
          </a:stretch>
        </p:blipFill>
        <p:spPr>
          <a:xfrm>
            <a:off x="805355" y="5949283"/>
            <a:ext cx="751430" cy="789965"/>
          </a:xfrm>
          <a:prstGeom prst="rect">
            <a:avLst/>
          </a:prstGeom>
        </p:spPr>
      </p:pic>
      <p:sp>
        <p:nvSpPr>
          <p:cNvPr id="2" name="Rectangle 1">
            <a:extLst>
              <a:ext uri="{FF2B5EF4-FFF2-40B4-BE49-F238E27FC236}">
                <a16:creationId xmlns:a16="http://schemas.microsoft.com/office/drawing/2014/main" id="{6B059159-C575-443D-D521-15C2EC51BEC7}"/>
              </a:ext>
            </a:extLst>
          </p:cNvPr>
          <p:cNvSpPr/>
          <p:nvPr/>
        </p:nvSpPr>
        <p:spPr>
          <a:xfrm>
            <a:off x="1596498" y="4432850"/>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BE650F66-9048-2833-ABE6-4CDB41B0D300}"/>
              </a:ext>
            </a:extLst>
          </p:cNvPr>
          <p:cNvSpPr/>
          <p:nvPr/>
        </p:nvSpPr>
        <p:spPr>
          <a:xfrm>
            <a:off x="1596498" y="15951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B11F7A39-4F7B-ADCD-C82A-E895D1B311F1}"/>
              </a:ext>
            </a:extLst>
          </p:cNvPr>
          <p:cNvSpPr txBox="1">
            <a:spLocks/>
          </p:cNvSpPr>
          <p:nvPr/>
        </p:nvSpPr>
        <p:spPr>
          <a:xfrm>
            <a:off x="379938" y="2358199"/>
            <a:ext cx="11518985" cy="1031631"/>
          </a:xfrm>
          <a:prstGeom prst="rect">
            <a:avLst/>
          </a:prstGeom>
        </p:spPr>
        <p:txBody>
          <a:bodyPr>
            <a:no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pPr algn="ctr"/>
            <a:r>
              <a:rPr lang="en-US" sz="5000" dirty="0">
                <a:latin typeface="Arial Black" panose="020B0604020202020204" pitchFamily="34" charset="0"/>
                <a:cs typeface="Arial Black" panose="020B0604020202020204" pitchFamily="34" charset="0"/>
              </a:rPr>
              <a:t>COMPLIMENTARY WRITTEN FINANCIAL PLAN</a:t>
            </a:r>
            <a:endParaRPr lang="en-US" sz="5000" dirty="0">
              <a:solidFill>
                <a:srgbClr val="DFC589"/>
              </a:solidFill>
              <a:latin typeface="Arial Black" panose="020B0604020202020204" pitchFamily="34" charset="0"/>
              <a:cs typeface="Arial Black" panose="020B0604020202020204" pitchFamily="34" charset="0"/>
            </a:endParaRPr>
          </a:p>
        </p:txBody>
      </p:sp>
      <p:sp>
        <p:nvSpPr>
          <p:cNvPr id="3" name="Rectangle 2">
            <a:extLst>
              <a:ext uri="{FF2B5EF4-FFF2-40B4-BE49-F238E27FC236}">
                <a16:creationId xmlns:a16="http://schemas.microsoft.com/office/drawing/2014/main" id="{7F2496F0-3824-C667-F3A7-D45E3B5BFE03}"/>
              </a:ext>
            </a:extLst>
          </p:cNvPr>
          <p:cNvSpPr/>
          <p:nvPr/>
        </p:nvSpPr>
        <p:spPr>
          <a:xfrm>
            <a:off x="-104931" y="5261154"/>
            <a:ext cx="12316368" cy="161670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ADC597D-C0D8-4A4D-F376-AF0DF63C7B25}"/>
              </a:ext>
            </a:extLst>
          </p:cNvPr>
          <p:cNvSpPr/>
          <p:nvPr/>
        </p:nvSpPr>
        <p:spPr>
          <a:xfrm>
            <a:off x="-104931" y="5215435"/>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go, company name&#10;&#10;Description automatically generated">
            <a:extLst>
              <a:ext uri="{FF2B5EF4-FFF2-40B4-BE49-F238E27FC236}">
                <a16:creationId xmlns:a16="http://schemas.microsoft.com/office/drawing/2014/main" id="{DDEA604D-CDCC-165D-997E-49AA611E5D7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006208" y="5524609"/>
            <a:ext cx="2179583" cy="1089792"/>
          </a:xfrm>
          <a:prstGeom prst="rect">
            <a:avLst/>
          </a:prstGeom>
          <a:solidFill>
            <a:schemeClr val="tx1"/>
          </a:solidFill>
        </p:spPr>
      </p:pic>
    </p:spTree>
    <p:extLst>
      <p:ext uri="{BB962C8B-B14F-4D97-AF65-F5344CB8AC3E}">
        <p14:creationId xmlns:p14="http://schemas.microsoft.com/office/powerpoint/2010/main" val="3127009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101494-B638-7432-0533-574E392DADC2}"/>
            </a:ext>
          </a:extLst>
        </p:cNvPr>
        <p:cNvGrpSpPr/>
        <p:nvPr/>
      </p:nvGrpSpPr>
      <p:grpSpPr>
        <a:xfrm>
          <a:off x="0" y="0"/>
          <a:ext cx="0" cy="0"/>
          <a:chOff x="0" y="0"/>
          <a:chExt cx="0" cy="0"/>
        </a:xfrm>
      </p:grpSpPr>
      <p:pic>
        <p:nvPicPr>
          <p:cNvPr id="5" name="Picture 4" descr="A black and white photo of a city&#10;&#10;AI-generated content may be incorrect.">
            <a:extLst>
              <a:ext uri="{FF2B5EF4-FFF2-40B4-BE49-F238E27FC236}">
                <a16:creationId xmlns:a16="http://schemas.microsoft.com/office/drawing/2014/main" id="{E5D8981B-06AA-11AD-AE7E-9F8F39B9FF16}"/>
              </a:ext>
            </a:extLst>
          </p:cNvPr>
          <p:cNvPicPr>
            <a:picLocks noChangeAspect="1"/>
          </p:cNvPicPr>
          <p:nvPr/>
        </p:nvPicPr>
        <p:blipFill>
          <a:blip r:embed="rId2"/>
          <a:srcRect t="16772"/>
          <a:stretch>
            <a:fillRect/>
          </a:stretch>
        </p:blipFill>
        <p:spPr>
          <a:xfrm>
            <a:off x="-42746" y="0"/>
            <a:ext cx="12191998" cy="5696606"/>
          </a:xfrm>
          <a:prstGeom prst="rect">
            <a:avLst/>
          </a:prstGeom>
        </p:spPr>
      </p:pic>
      <p:sp>
        <p:nvSpPr>
          <p:cNvPr id="2" name="Rectangle 1">
            <a:extLst>
              <a:ext uri="{FF2B5EF4-FFF2-40B4-BE49-F238E27FC236}">
                <a16:creationId xmlns:a16="http://schemas.microsoft.com/office/drawing/2014/main" id="{5C75F3C8-1906-6507-088C-6D7F102C8E3C}"/>
              </a:ext>
            </a:extLst>
          </p:cNvPr>
          <p:cNvSpPr/>
          <p:nvPr/>
        </p:nvSpPr>
        <p:spPr>
          <a:xfrm>
            <a:off x="-69379" y="-58164"/>
            <a:ext cx="12421299" cy="5319317"/>
          </a:xfrm>
          <a:prstGeom prst="rect">
            <a:avLst/>
          </a:prstGeom>
          <a:solidFill>
            <a:srgbClr val="17264F">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1291F09B-149C-C6E6-E2EB-851257CE8162}"/>
              </a:ext>
            </a:extLst>
          </p:cNvPr>
          <p:cNvSpPr/>
          <p:nvPr/>
        </p:nvSpPr>
        <p:spPr>
          <a:xfrm>
            <a:off x="-104931" y="5261154"/>
            <a:ext cx="12316368" cy="161670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3C88D9B-BAA1-8C94-2E9D-B5FB073555CE}"/>
              </a:ext>
            </a:extLst>
          </p:cNvPr>
          <p:cNvSpPr/>
          <p:nvPr/>
        </p:nvSpPr>
        <p:spPr>
          <a:xfrm>
            <a:off x="-104931" y="5215435"/>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33118AF4-6991-FE0A-0DB9-F78205C041DA}"/>
              </a:ext>
            </a:extLst>
          </p:cNvPr>
          <p:cNvSpPr txBox="1"/>
          <p:nvPr/>
        </p:nvSpPr>
        <p:spPr>
          <a:xfrm>
            <a:off x="1374818" y="742435"/>
            <a:ext cx="9461800" cy="934487"/>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lnSpc>
                <a:spcPts val="7000"/>
              </a:lnSpc>
            </a:pPr>
            <a:r>
              <a:rPr lang="en-US" sz="5000" b="1" spc="-150" dirty="0">
                <a:solidFill>
                  <a:schemeClr val="bg1"/>
                </a:solidFill>
                <a:latin typeface="Arial Black" panose="020B0604020202020204" pitchFamily="34" charset="0"/>
                <a:cs typeface="Arial Black" panose="020B0604020202020204" pitchFamily="34" charset="0"/>
              </a:rPr>
              <a:t>THANK YOU</a:t>
            </a:r>
          </a:p>
        </p:txBody>
      </p:sp>
      <p:sp>
        <p:nvSpPr>
          <p:cNvPr id="15" name="Rectangle 14">
            <a:extLst>
              <a:ext uri="{FF2B5EF4-FFF2-40B4-BE49-F238E27FC236}">
                <a16:creationId xmlns:a16="http://schemas.microsoft.com/office/drawing/2014/main" id="{356A23F1-3B4A-1B1D-DFD1-23DA88AB7F04}"/>
              </a:ext>
            </a:extLst>
          </p:cNvPr>
          <p:cNvSpPr/>
          <p:nvPr/>
        </p:nvSpPr>
        <p:spPr>
          <a:xfrm>
            <a:off x="1553750" y="1944130"/>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ntent Placeholder 2">
            <a:extLst>
              <a:ext uri="{FF2B5EF4-FFF2-40B4-BE49-F238E27FC236}">
                <a16:creationId xmlns:a16="http://schemas.microsoft.com/office/drawing/2014/main" id="{E0A77B7C-2BD0-33C2-6507-ECA8AD6F14BD}"/>
              </a:ext>
            </a:extLst>
          </p:cNvPr>
          <p:cNvSpPr txBox="1">
            <a:spLocks/>
          </p:cNvSpPr>
          <p:nvPr/>
        </p:nvSpPr>
        <p:spPr>
          <a:xfrm>
            <a:off x="853780" y="2334575"/>
            <a:ext cx="10503876" cy="2407911"/>
          </a:xfrm>
          <a:prstGeom prst="rect">
            <a:avLst/>
          </a:prstGeom>
        </p:spPr>
        <p:txBody>
          <a:bodyPr>
            <a:normAutofit fontScale="70000" lnSpcReduction="20000"/>
          </a:bodyPr>
          <a:lstStyle>
            <a:lvl1pPr marL="228600" indent="-228600" algn="l" defTabSz="914400" rtl="0" eaLnBrk="1" latinLnBrk="0" hangingPunct="1">
              <a:lnSpc>
                <a:spcPct val="90000"/>
              </a:lnSpc>
              <a:spcBef>
                <a:spcPts val="1000"/>
              </a:spcBef>
              <a:buClr>
                <a:srgbClr val="DFC589"/>
              </a:buClr>
              <a:buFont typeface="Arial" panose="020B0604020202020204" pitchFamily="34" charset="0"/>
              <a:buChar char="•"/>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FC589"/>
              </a:buClr>
              <a:buFont typeface="Arial" panose="020B0604020202020204" pitchFamily="34" charset="0"/>
              <a:buChar char="•"/>
              <a:defRPr sz="2400" kern="1200">
                <a:solidFill>
                  <a:schemeClr val="bg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FC589"/>
              </a:buClr>
              <a:buFont typeface="Arial" panose="020B0604020202020204" pitchFamily="34" charset="0"/>
              <a:buChar char="•"/>
              <a:defRPr sz="2000" kern="1200">
                <a:solidFill>
                  <a:schemeClr val="bg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FC589"/>
              </a:buClr>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FC589"/>
              </a:buClr>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70000"/>
              </a:lnSpc>
              <a:buClr>
                <a:srgbClr val="04AFF0"/>
              </a:buClr>
              <a:buFont typeface="Arial" panose="020B0604020202020204" pitchFamily="34" charset="0"/>
              <a:buNone/>
            </a:pPr>
            <a:r>
              <a:rPr lang="en-US" b="1" dirty="0"/>
              <a:t>(000) 000-000</a:t>
            </a:r>
          </a:p>
          <a:p>
            <a:pPr marL="0" indent="0" algn="ctr">
              <a:lnSpc>
                <a:spcPct val="170000"/>
              </a:lnSpc>
              <a:buClr>
                <a:srgbClr val="04AFF0"/>
              </a:buClr>
              <a:buFont typeface="Arial" panose="020B0604020202020204" pitchFamily="34" charset="0"/>
              <a:buNone/>
            </a:pPr>
            <a:r>
              <a:rPr lang="en-US" b="1" dirty="0" err="1"/>
              <a:t>www.website.com</a:t>
            </a:r>
            <a:endParaRPr lang="en-US" b="1" dirty="0"/>
          </a:p>
          <a:p>
            <a:pPr marL="0" indent="0" algn="ctr">
              <a:lnSpc>
                <a:spcPct val="170000"/>
              </a:lnSpc>
              <a:buClr>
                <a:srgbClr val="04AFF0"/>
              </a:buClr>
              <a:buFont typeface="Arial" panose="020B0604020202020204" pitchFamily="34" charset="0"/>
              <a:buNone/>
            </a:pPr>
            <a:r>
              <a:rPr lang="en-US" b="1" dirty="0"/>
              <a:t>1234 Address</a:t>
            </a:r>
          </a:p>
          <a:p>
            <a:pPr marL="0" indent="0" algn="ctr">
              <a:lnSpc>
                <a:spcPct val="170000"/>
              </a:lnSpc>
              <a:buClr>
                <a:srgbClr val="04AFF0"/>
              </a:buClr>
              <a:buFont typeface="Arial" panose="020B0604020202020204" pitchFamily="34" charset="0"/>
              <a:buNone/>
            </a:pPr>
            <a:r>
              <a:rPr lang="en-US" b="1" dirty="0"/>
              <a:t>1234 Address</a:t>
            </a:r>
          </a:p>
        </p:txBody>
      </p:sp>
      <p:pic>
        <p:nvPicPr>
          <p:cNvPr id="3" name="Picture 2" descr="Logo, company name&#10;&#10;Description automatically generated">
            <a:extLst>
              <a:ext uri="{FF2B5EF4-FFF2-40B4-BE49-F238E27FC236}">
                <a16:creationId xmlns:a16="http://schemas.microsoft.com/office/drawing/2014/main" id="{C6516EFF-FB57-3C9C-8B6B-FB1F68CCC5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06208" y="5524609"/>
            <a:ext cx="2179583" cy="1089792"/>
          </a:xfrm>
          <a:prstGeom prst="rect">
            <a:avLst/>
          </a:prstGeom>
          <a:solidFill>
            <a:schemeClr val="tx1"/>
          </a:solidFill>
        </p:spPr>
      </p:pic>
    </p:spTree>
    <p:extLst>
      <p:ext uri="{BB962C8B-B14F-4D97-AF65-F5344CB8AC3E}">
        <p14:creationId xmlns:p14="http://schemas.microsoft.com/office/powerpoint/2010/main" val="337908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0FC3BA-6263-EC36-BF56-B7D72B05BFCA}"/>
              </a:ext>
            </a:extLst>
          </p:cNvPr>
          <p:cNvSpPr txBox="1"/>
          <p:nvPr/>
        </p:nvSpPr>
        <p:spPr>
          <a:xfrm>
            <a:off x="745331" y="1247776"/>
            <a:ext cx="10701337" cy="4031873"/>
          </a:xfrm>
          <a:prstGeom prst="rect">
            <a:avLst/>
          </a:prstGeom>
          <a:noFill/>
        </p:spPr>
        <p:txBody>
          <a:bodyPr wrap="square" rtlCol="0">
            <a:spAutoFit/>
          </a:bodyPr>
          <a:lstStyle/>
          <a:p>
            <a:pPr algn="ctr"/>
            <a:r>
              <a:rPr lang="en-US" sz="1600" b="0" i="1" u="none" strike="noStrike" dirty="0">
                <a:solidFill>
                  <a:schemeClr val="bg1"/>
                </a:solidFill>
                <a:effectLst/>
                <a:latin typeface="Arial" panose="020B0604020202020204" pitchFamily="34" charset="0"/>
                <a:cs typeface="Arial" panose="020B0604020202020204" pitchFamily="34" charset="0"/>
              </a:rPr>
              <a:t>Investment advisory services offered through Foundations Investment Advisors, LLC (“Foundations”), an SEC registered investment adviser. The content provided is intended for informational and educational purposes only. The views, statements and opinions expressed herein are those of the individual speaker(s) and not necessarily those of Foundations and its affiliates. The content herein is subject to change without notice.  A Roth conversion may not be suitable for your situation. The primary goal in converting retirement assets into a Roth IRA is to reduce the future tax liability on the distributions you take in retirement, or on the distributions of your beneficiaries. The information provided is to help you determine whether or not a Roth IRA conversion may be appropriate for your particular circumstances. Nothing in this presentation constitutes legal, tax or investment advice or an offer to sell any securities or represent an express or implied opinion or endorsement of any specific investment opportunity, offering or issuer. Each individual investor’s situation is different, and any ideas provided may not be appropriate for your particular circumstances. Personal investment advice can only be rendered after the engagement of Foundations, execution of required documentation, and receipt of required disclosures. Investments in securities involve the risk of loss. Any past performance is no guarantee of future results. Advisory services are only offered to clients or prospective clients where Foundations and its advisors are properly licensed or exempted. Foundations deems reliable any statistical data or information obtained from or prepared by third party sources included in this presentation, but in no way guarantees its accuracy or completeness.</a:t>
            </a:r>
            <a:endParaRPr lang="en-US" sz="1600" i="1" dirty="0">
              <a:solidFill>
                <a:schemeClr val="bg1"/>
              </a:solidFill>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76F2557B-8A53-804A-3AAF-CDDC9EDCBAA5}"/>
              </a:ext>
            </a:extLst>
          </p:cNvPr>
          <p:cNvSpPr/>
          <p:nvPr/>
        </p:nvSpPr>
        <p:spPr>
          <a:xfrm>
            <a:off x="-62185" y="6362659"/>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717537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Custom 9">
      <a:dk1>
        <a:srgbClr val="000000"/>
      </a:dk1>
      <a:lt1>
        <a:srgbClr val="FFFFFF"/>
      </a:lt1>
      <a:dk2>
        <a:srgbClr val="44546A"/>
      </a:dk2>
      <a:lt2>
        <a:srgbClr val="E7E6E6"/>
      </a:lt2>
      <a:accent1>
        <a:srgbClr val="52BFF9"/>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Custom 11">
      <a:dk1>
        <a:srgbClr val="003B76"/>
      </a:dk1>
      <a:lt1>
        <a:srgbClr val="FFFFFF"/>
      </a:lt1>
      <a:dk2>
        <a:srgbClr val="D49408"/>
      </a:dk2>
      <a:lt2>
        <a:srgbClr val="FFFFFF"/>
      </a:lt2>
      <a:accent1>
        <a:srgbClr val="0B2F53"/>
      </a:accent1>
      <a:accent2>
        <a:srgbClr val="C8C8C8"/>
      </a:accent2>
      <a:accent3>
        <a:srgbClr val="969696"/>
      </a:accent3>
      <a:accent4>
        <a:srgbClr val="FFB61F"/>
      </a:accent4>
      <a:accent5>
        <a:srgbClr val="323232"/>
      </a:accent5>
      <a:accent6>
        <a:srgbClr val="000000"/>
      </a:accent6>
      <a:hlink>
        <a:srgbClr val="636465"/>
      </a:hlink>
      <a:folHlink>
        <a:srgbClr val="0B2F53"/>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ustom Design">
  <a:themeElements>
    <a:clrScheme name="Custom 5">
      <a:dk1>
        <a:srgbClr val="000000"/>
      </a:dk1>
      <a:lt1>
        <a:srgbClr val="FFFFFF"/>
      </a:lt1>
      <a:dk2>
        <a:srgbClr val="0E2841"/>
      </a:dk2>
      <a:lt2>
        <a:srgbClr val="E8E8E8"/>
      </a:lt2>
      <a:accent1>
        <a:srgbClr val="156082"/>
      </a:accent1>
      <a:accent2>
        <a:srgbClr val="0D283F"/>
      </a:accent2>
      <a:accent3>
        <a:srgbClr val="0D2841"/>
      </a:accent3>
      <a:accent4>
        <a:srgbClr val="0F9ED5"/>
      </a:accent4>
      <a:accent5>
        <a:srgbClr val="0D2841"/>
      </a:accent5>
      <a:accent6>
        <a:srgbClr val="0D283F"/>
      </a:accent6>
      <a:hlink>
        <a:srgbClr val="000000"/>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a0e68c6d-535f-4d9f-b887-9004c258bfc0}" enabled="0" method="" siteId="{a0e68c6d-535f-4d9f-b887-9004c258bfc0}" removed="1"/>
</clbl:labelList>
</file>

<file path=docProps/app.xml><?xml version="1.0" encoding="utf-8"?>
<Properties xmlns="http://schemas.openxmlformats.org/officeDocument/2006/extended-properties" xmlns:vt="http://schemas.openxmlformats.org/officeDocument/2006/docPropsVTypes">
  <TotalTime>11900</TotalTime>
  <Words>13315</Words>
  <Application>Microsoft Macintosh PowerPoint</Application>
  <PresentationFormat>Widescreen</PresentationFormat>
  <Paragraphs>1440</Paragraphs>
  <Slides>94</Slides>
  <Notes>92</Notes>
  <HiddenSlides>0</HiddenSlides>
  <MMClips>0</MMClips>
  <ScaleCrop>false</ScaleCrop>
  <HeadingPairs>
    <vt:vector size="6" baseType="variant">
      <vt:variant>
        <vt:lpstr>Fonts Used</vt:lpstr>
      </vt:variant>
      <vt:variant>
        <vt:i4>10</vt:i4>
      </vt:variant>
      <vt:variant>
        <vt:lpstr>Theme</vt:lpstr>
      </vt:variant>
      <vt:variant>
        <vt:i4>4</vt:i4>
      </vt:variant>
      <vt:variant>
        <vt:lpstr>Slide Titles</vt:lpstr>
      </vt:variant>
      <vt:variant>
        <vt:i4>94</vt:i4>
      </vt:variant>
    </vt:vector>
  </HeadingPairs>
  <TitlesOfParts>
    <vt:vector size="108" baseType="lpstr">
      <vt:lpstr>Aptos</vt:lpstr>
      <vt:lpstr>Aptos Display</vt:lpstr>
      <vt:lpstr>Aptos Narrow</vt:lpstr>
      <vt:lpstr>Arial</vt:lpstr>
      <vt:lpstr>Arial Black</vt:lpstr>
      <vt:lpstr>Arial Nova Cond</vt:lpstr>
      <vt:lpstr>Calibri</vt:lpstr>
      <vt:lpstr>Georgia</vt:lpstr>
      <vt:lpstr>Times</vt:lpstr>
      <vt:lpstr>Wingdings</vt:lpstr>
      <vt:lpstr>Office Theme</vt:lpstr>
      <vt:lpstr>1_Custom Design</vt:lpstr>
      <vt:lpstr>Office Theme</vt:lpstr>
      <vt:lpstr>Custom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FACTS ABOUT WOMEN AND MONEY</vt:lpstr>
      <vt:lpstr>THE GOOD NEWS FOR WOMEN</vt:lpstr>
      <vt:lpstr>PowerPoint Presentation</vt:lpstr>
      <vt:lpstr>PowerPoint Presentation</vt:lpstr>
      <vt:lpstr>WHEN WOMEN DO INVEST, THEY SEE RESULTS</vt:lpstr>
      <vt:lpstr>THE NOT-SO-GOOD NEWS FOR WOMEN</vt:lpstr>
      <vt:lpstr>PowerPoint Presentation</vt:lpstr>
      <vt:lpstr>LIFE EXPECTANCY FOR WOMEN WHO REACH AGE 65</vt:lpstr>
      <vt:lpstr>LONGEVITY RISK</vt:lpstr>
      <vt:lpstr>RISING HEALTHCARE COSTS</vt:lpstr>
      <vt:lpstr>INFLATION’S IMPACT ON YOUR INCOME NEEDS:</vt:lpstr>
      <vt:lpstr>INFLATION</vt:lpstr>
      <vt:lpstr>PowerPoint Presentation</vt:lpstr>
      <vt:lpstr>INFLATION</vt:lpstr>
      <vt:lpstr>PowerPoint Presentation</vt:lpstr>
      <vt:lpstr>MORE NOT-SO-GOOD NEWS FOR WOMEN</vt:lpstr>
      <vt:lpstr>80% OF WOMEN DIE SINGLE</vt:lpstr>
      <vt:lpstr>THE “WIDOW’S PENALTY”</vt:lpstr>
      <vt:lpstr>2026 TAX BRACKETS</vt:lpstr>
      <vt:lpstr>PowerPoint Presentation</vt:lpstr>
      <vt:lpstr>MORE NOT-SO-GOOD NEWS FOR WOMEN</vt:lpstr>
      <vt:lpstr>FEWER YEARS OF  EARNED INCOME</vt:lpstr>
      <vt:lpstr>FEWER YEARS OF EARNED INCOME</vt:lpstr>
      <vt:lpstr>PowerPoint Presentation</vt:lpstr>
      <vt:lpstr>PowerPoint Presentation</vt:lpstr>
      <vt:lpstr>PowerPoint Presentation</vt:lpstr>
      <vt:lpstr>PowerPoint Presentation</vt:lpstr>
      <vt:lpstr>“Fair or not, women need to do more financial planning than men. The good news is, it’s never too late or too early to get started.”</vt:lpstr>
      <vt:lpstr>PowerPoint Presentation</vt:lpstr>
      <vt:lpstr>STEP 1:</vt:lpstr>
      <vt:lpstr>PowerPoint Presentation</vt:lpstr>
      <vt:lpstr>PowerPoint Presentation</vt:lpstr>
      <vt:lpstr>PowerPoint Presentation</vt:lpstr>
      <vt:lpstr>PowerPoint Presentation</vt:lpstr>
      <vt:lpstr>PowerPoint Presentation</vt:lpstr>
      <vt:lpstr>RETIREMENT IS NOT ABOUT  NET WORTH</vt:lpstr>
      <vt:lpstr>PowerPoint Presentation</vt:lpstr>
      <vt:lpstr>CALCULATE YOUR INCOME GAP:</vt:lpstr>
      <vt:lpstr>PowerPoint Presentation</vt:lpstr>
      <vt:lpstr>PowerPoint Presentation</vt:lpstr>
      <vt:lpstr>SOCIAL SECURITY: IDA MAY FULLER</vt:lpstr>
      <vt:lpstr>SOCIAL SECURITY: The Basics</vt:lpstr>
      <vt:lpstr>WHY PLANNING IS SO IMPORTANT:</vt:lpstr>
      <vt:lpstr>PowerPoint Presentation</vt:lpstr>
      <vt:lpstr>PowerPoint Presentation</vt:lpstr>
      <vt:lpstr>MANAGING RISK</vt:lpstr>
      <vt:lpstr>PowerPoint Presentation</vt:lpstr>
      <vt:lpstr>NEW MATH FOR RETIREES</vt:lpstr>
      <vt:lpstr>“IT’S NOT HOW MUCH YOU EARN IT’S HOW MUCH YOU KEEP”</vt:lpstr>
      <vt:lpstr>RATE OF RETURN VS. YIELD</vt:lpstr>
      <vt:lpstr>RATE OF RETURN VS. YIELD</vt:lpstr>
      <vt:lpstr>RATE OF RETURN VS. YIELD</vt:lpstr>
      <vt:lpstr>SEQUENCE OF RETURNS</vt:lpstr>
      <vt:lpstr>SEQUENCE OF  RETURNS</vt:lpstr>
      <vt:lpstr>PowerPoint Presentation</vt:lpstr>
      <vt:lpstr>PowerPoint Presentation</vt:lpstr>
      <vt:lpstr>PowerPoint Presentation</vt:lpstr>
      <vt:lpstr>PowerPoint Presentation</vt:lpstr>
      <vt:lpstr>PowerPoint Presentation</vt:lpstr>
      <vt:lpstr>PowerPoint Presentation</vt:lpstr>
      <vt:lpstr>UNDERSTANDING QUALIFIED ACCOUNTS</vt:lpstr>
      <vt:lpstr>SECURE ACT OF 2020</vt:lpstr>
      <vt:lpstr>REQUIRED MINIMUM DISTRIBUTIONS</vt:lpstr>
      <vt:lpstr>WHERE DO YOU THINK TAX RATES ARE GOING?</vt:lpstr>
      <vt:lpstr>PowerPoint Presentation</vt:lpstr>
      <vt:lpstr>CONVERTING TO A ROTH IRA</vt:lpstr>
      <vt:lpstr>PowerPoint Presentation</vt:lpstr>
      <vt:lpstr>PowerPoint Presentation</vt:lpstr>
      <vt:lpstr>PowerPoint Presentation</vt:lpstr>
      <vt:lpstr>ESTATE PLANNING</vt:lpstr>
      <vt:lpstr>ESTATE ADMINISTRATION</vt:lpstr>
      <vt:lpstr>ESTATE PLANNING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FACTS ABOUT WOMEN AND MONEY</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Kristin Oakley</dc:creator>
  <cp:lastModifiedBy>Heather Tropin</cp:lastModifiedBy>
  <cp:revision>352</cp:revision>
  <dcterms:created xsi:type="dcterms:W3CDTF">2023-09-28T20:42:39Z</dcterms:created>
  <dcterms:modified xsi:type="dcterms:W3CDTF">2026-06-09T16:55:20Z</dcterms:modified>
</cp:coreProperties>
</file>