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8" r:id="rId1"/>
  </p:sldMasterIdLst>
  <p:notesMasterIdLst>
    <p:notesMasterId r:id="rId68"/>
  </p:notesMasterIdLst>
  <p:handoutMasterIdLst>
    <p:handoutMasterId r:id="rId69"/>
  </p:handoutMasterIdLst>
  <p:sldIdLst>
    <p:sldId id="256" r:id="rId2"/>
    <p:sldId id="257" r:id="rId3"/>
    <p:sldId id="2122" r:id="rId4"/>
    <p:sldId id="2037" r:id="rId5"/>
    <p:sldId id="1983" r:id="rId6"/>
    <p:sldId id="2038" r:id="rId7"/>
    <p:sldId id="2039" r:id="rId8"/>
    <p:sldId id="2040" r:id="rId9"/>
    <p:sldId id="2041" r:id="rId10"/>
    <p:sldId id="2042" r:id="rId11"/>
    <p:sldId id="2043" r:id="rId12"/>
    <p:sldId id="2044" r:id="rId13"/>
    <p:sldId id="2063" r:id="rId14"/>
    <p:sldId id="2064" r:id="rId15"/>
    <p:sldId id="2065" r:id="rId16"/>
    <p:sldId id="2066" r:id="rId17"/>
    <p:sldId id="2068" r:id="rId18"/>
    <p:sldId id="2067" r:id="rId19"/>
    <p:sldId id="2069" r:id="rId20"/>
    <p:sldId id="2070" r:id="rId21"/>
    <p:sldId id="2059" r:id="rId22"/>
    <p:sldId id="2071" r:id="rId23"/>
    <p:sldId id="560" r:id="rId24"/>
    <p:sldId id="2072" r:id="rId25"/>
    <p:sldId id="2073" r:id="rId26"/>
    <p:sldId id="2074" r:id="rId27"/>
    <p:sldId id="2075" r:id="rId28"/>
    <p:sldId id="2076" r:id="rId29"/>
    <p:sldId id="2077" r:id="rId30"/>
    <p:sldId id="2078" r:id="rId31"/>
    <p:sldId id="2060" r:id="rId32"/>
    <p:sldId id="2079" r:id="rId33"/>
    <p:sldId id="2080" r:id="rId34"/>
    <p:sldId id="2081" r:id="rId35"/>
    <p:sldId id="2082" r:id="rId36"/>
    <p:sldId id="2083" r:id="rId37"/>
    <p:sldId id="2084" r:id="rId38"/>
    <p:sldId id="2085" r:id="rId39"/>
    <p:sldId id="2086" r:id="rId40"/>
    <p:sldId id="2087" r:id="rId41"/>
    <p:sldId id="2088" r:id="rId42"/>
    <p:sldId id="2089" r:id="rId43"/>
    <p:sldId id="2090" r:id="rId44"/>
    <p:sldId id="2091" r:id="rId45"/>
    <p:sldId id="2092" r:id="rId46"/>
    <p:sldId id="2093" r:id="rId47"/>
    <p:sldId id="2094" r:id="rId48"/>
    <p:sldId id="2095" r:id="rId49"/>
    <p:sldId id="2096" r:id="rId50"/>
    <p:sldId id="2097" r:id="rId51"/>
    <p:sldId id="2098" r:id="rId52"/>
    <p:sldId id="2061" r:id="rId53"/>
    <p:sldId id="2099" r:id="rId54"/>
    <p:sldId id="2100" r:id="rId55"/>
    <p:sldId id="2101" r:id="rId56"/>
    <p:sldId id="2102" r:id="rId57"/>
    <p:sldId id="2105" r:id="rId58"/>
    <p:sldId id="2106" r:id="rId59"/>
    <p:sldId id="2107" r:id="rId60"/>
    <p:sldId id="2108" r:id="rId61"/>
    <p:sldId id="2109" r:id="rId62"/>
    <p:sldId id="2110" r:id="rId63"/>
    <p:sldId id="2058" r:id="rId64"/>
    <p:sldId id="2057" r:id="rId65"/>
    <p:sldId id="2124" r:id="rId66"/>
    <p:sldId id="2123" r:id="rId67"/>
  </p:sldIdLst>
  <p:sldSz cx="9144000" cy="5143500" type="screen16x9"/>
  <p:notesSz cx="7010400" cy="92964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vesting Myths and Facts" id="{4DE05568-C1F5-9F45-8552-428FD8034739}">
          <p14:sldIdLst>
            <p14:sldId id="256"/>
            <p14:sldId id="257"/>
            <p14:sldId id="2122"/>
          </p14:sldIdLst>
        </p14:section>
        <p14:section name="Planning Your Estate" id="{31C7BD9A-D321-FB42-81BE-C41CB66DD0FC}">
          <p14:sldIdLst>
            <p14:sldId id="2037"/>
            <p14:sldId id="1983"/>
            <p14:sldId id="2038"/>
            <p14:sldId id="2039"/>
            <p14:sldId id="2040"/>
            <p14:sldId id="2041"/>
            <p14:sldId id="2042"/>
            <p14:sldId id="2043"/>
            <p14:sldId id="2044"/>
            <p14:sldId id="2063"/>
            <p14:sldId id="2064"/>
            <p14:sldId id="2065"/>
            <p14:sldId id="2066"/>
            <p14:sldId id="2068"/>
            <p14:sldId id="2067"/>
            <p14:sldId id="2069"/>
            <p14:sldId id="2070"/>
          </p14:sldIdLst>
        </p14:section>
        <p14:section name="Taxation In Retirement" id="{8D8A24A5-33EF-6248-8776-5A07AD3AD571}">
          <p14:sldIdLst>
            <p14:sldId id="2059"/>
            <p14:sldId id="2071"/>
            <p14:sldId id="560"/>
            <p14:sldId id="2072"/>
            <p14:sldId id="2073"/>
            <p14:sldId id="2074"/>
            <p14:sldId id="2075"/>
            <p14:sldId id="2076"/>
            <p14:sldId id="2077"/>
            <p14:sldId id="2078"/>
          </p14:sldIdLst>
        </p14:section>
        <p14:section name="Understanding Retirement Accounts" id="{F1B64DE4-3126-6E45-9D50-5211BBFCD6F7}">
          <p14:sldIdLst>
            <p14:sldId id="2060"/>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Lst>
        </p14:section>
        <p14:section name="Social Security" id="{5EE628A8-360F-244D-AE96-DBB3A9B47CA1}">
          <p14:sldIdLst>
            <p14:sldId id="2061"/>
            <p14:sldId id="2099"/>
            <p14:sldId id="2100"/>
            <p14:sldId id="2101"/>
            <p14:sldId id="2102"/>
            <p14:sldId id="2105"/>
            <p14:sldId id="2106"/>
            <p14:sldId id="2107"/>
            <p14:sldId id="2108"/>
            <p14:sldId id="2109"/>
            <p14:sldId id="2110"/>
          </p14:sldIdLst>
        </p14:section>
        <p14:section name="Closing Remarks" id="{8AC72DC5-7B43-7E45-8146-071A2BE476A5}">
          <p14:sldIdLst>
            <p14:sldId id="2058"/>
            <p14:sldId id="2057"/>
            <p14:sldId id="2124"/>
            <p14:sldId id="2123"/>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427"/>
    <a:srgbClr val="E25527"/>
    <a:srgbClr val="FF00FF"/>
    <a:srgbClr val="818991"/>
    <a:srgbClr val="25258B"/>
    <a:srgbClr val="334B95"/>
    <a:srgbClr val="B1E3F3"/>
    <a:srgbClr val="24B4D9"/>
    <a:srgbClr val="2C399F"/>
    <a:srgbClr val="0C4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0" autoAdjust="0"/>
    <p:restoredTop sz="80952" autoAdjust="0"/>
  </p:normalViewPr>
  <p:slideViewPr>
    <p:cSldViewPr snapToGrid="0" snapToObjects="1">
      <p:cViewPr varScale="1">
        <p:scale>
          <a:sx n="137" d="100"/>
          <a:sy n="137" d="100"/>
        </p:scale>
        <p:origin x="1392" y="176"/>
      </p:cViewPr>
      <p:guideLst>
        <p:guide orient="horz" pos="1620"/>
        <p:guide pos="2880"/>
      </p:guideLst>
    </p:cSldViewPr>
  </p:slideViewPr>
  <p:outlineViewPr>
    <p:cViewPr>
      <p:scale>
        <a:sx n="33" d="100"/>
        <a:sy n="33" d="100"/>
      </p:scale>
      <p:origin x="0" y="-36800"/>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rgbClr val="E35427"/>
                </a:solidFill>
                <a:latin typeface="Arial" panose="020B0604020202020204" pitchFamily="34" charset="0"/>
                <a:cs typeface="Arial" panose="020B0604020202020204" pitchFamily="34" charset="0"/>
              </a:rPr>
              <a:t>TOTAL FEDERAL SPENDING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TOTAL FEDERAL SPENDING</c:v>
                </c:pt>
              </c:strCache>
            </c:strRef>
          </c:tx>
          <c:dPt>
            <c:idx val="0"/>
            <c:bubble3D val="0"/>
            <c:spPr>
              <a:solidFill>
                <a:schemeClr val="tx1">
                  <a:lumMod val="50000"/>
                </a:schemeClr>
              </a:solidFill>
              <a:ln w="19050">
                <a:solidFill>
                  <a:schemeClr val="lt1"/>
                </a:solidFill>
              </a:ln>
              <a:effectLst/>
            </c:spPr>
            <c:extLst>
              <c:ext xmlns:c16="http://schemas.microsoft.com/office/drawing/2014/chart" uri="{C3380CC4-5D6E-409C-BE32-E72D297353CC}">
                <c16:uniqueId val="{00000001-EAB4-F546-9614-C75B9B9180DE}"/>
              </c:ext>
            </c:extLst>
          </c:dPt>
          <c:dPt>
            <c:idx val="1"/>
            <c:bubble3D val="0"/>
            <c:spPr>
              <a:solidFill>
                <a:schemeClr val="tx1">
                  <a:lumMod val="75000"/>
                </a:schemeClr>
              </a:solidFill>
              <a:ln w="19050">
                <a:solidFill>
                  <a:schemeClr val="lt1"/>
                </a:solidFill>
              </a:ln>
              <a:effectLst/>
            </c:spPr>
            <c:extLst>
              <c:ext xmlns:c16="http://schemas.microsoft.com/office/drawing/2014/chart" uri="{C3380CC4-5D6E-409C-BE32-E72D297353CC}">
                <c16:uniqueId val="{00000003-EAB4-F546-9614-C75B9B9180DE}"/>
              </c:ext>
            </c:extLst>
          </c:dPt>
          <c:dPt>
            <c:idx val="2"/>
            <c:bubble3D val="0"/>
            <c:spPr>
              <a:solidFill>
                <a:schemeClr val="tx1"/>
              </a:solidFill>
              <a:ln w="19050">
                <a:solidFill>
                  <a:schemeClr val="lt1"/>
                </a:solidFill>
              </a:ln>
              <a:effectLst/>
            </c:spPr>
            <c:extLst>
              <c:ext xmlns:c16="http://schemas.microsoft.com/office/drawing/2014/chart" uri="{C3380CC4-5D6E-409C-BE32-E72D297353CC}">
                <c16:uniqueId val="{00000005-EAB4-F546-9614-C75B9B9180DE}"/>
              </c:ext>
            </c:extLst>
          </c:dPt>
          <c:dPt>
            <c:idx val="3"/>
            <c:bubble3D val="0"/>
            <c:spPr>
              <a:solidFill>
                <a:srgbClr val="E35427"/>
              </a:solidFill>
              <a:ln w="19050">
                <a:solidFill>
                  <a:schemeClr val="lt1"/>
                </a:solidFill>
              </a:ln>
              <a:effectLst/>
            </c:spPr>
            <c:extLst>
              <c:ext xmlns:c16="http://schemas.microsoft.com/office/drawing/2014/chart" uri="{C3380CC4-5D6E-409C-BE32-E72D297353CC}">
                <c16:uniqueId val="{00000007-EAB4-F546-9614-C75B9B9180DE}"/>
              </c:ext>
            </c:extLst>
          </c:dPt>
          <c:dPt>
            <c:idx val="4"/>
            <c:bubble3D val="0"/>
            <c:spPr>
              <a:solidFill>
                <a:schemeClr val="tx1">
                  <a:lumMod val="60000"/>
                  <a:lumOff val="40000"/>
                </a:schemeClr>
              </a:solidFill>
              <a:ln w="19050">
                <a:solidFill>
                  <a:schemeClr val="lt1"/>
                </a:solidFill>
              </a:ln>
              <a:effectLst/>
            </c:spPr>
            <c:extLst>
              <c:ext xmlns:c16="http://schemas.microsoft.com/office/drawing/2014/chart" uri="{C3380CC4-5D6E-409C-BE32-E72D297353CC}">
                <c16:uniqueId val="{00000009-EAB4-F546-9614-C75B9B9180DE}"/>
              </c:ext>
            </c:extLst>
          </c:dPt>
          <c:dPt>
            <c:idx val="5"/>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B-EAB4-F546-9614-C75B9B9180DE}"/>
              </c:ext>
            </c:extLst>
          </c:dPt>
          <c:dPt>
            <c:idx val="6"/>
            <c:bubble3D val="0"/>
            <c:spPr>
              <a:solidFill>
                <a:schemeClr val="tx1">
                  <a:lumMod val="20000"/>
                  <a:lumOff val="80000"/>
                </a:schemeClr>
              </a:solidFill>
              <a:ln w="19050">
                <a:solidFill>
                  <a:schemeClr val="lt1"/>
                </a:solidFill>
              </a:ln>
              <a:effectLst/>
            </c:spPr>
            <c:extLst>
              <c:ext xmlns:c16="http://schemas.microsoft.com/office/drawing/2014/chart" uri="{C3380CC4-5D6E-409C-BE32-E72D297353CC}">
                <c16:uniqueId val="{0000000D-EAB4-F546-9614-C75B9B9180DE}"/>
              </c:ext>
            </c:extLst>
          </c:dPt>
          <c:dPt>
            <c:idx val="7"/>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F-EAB4-F546-9614-C75B9B9180DE}"/>
              </c:ext>
            </c:extLst>
          </c:dPt>
          <c:dPt>
            <c:idx val="8"/>
            <c:bubble3D val="0"/>
            <c:spPr>
              <a:solidFill>
                <a:schemeClr val="bg1"/>
              </a:solidFill>
              <a:ln w="19050">
                <a:solidFill>
                  <a:schemeClr val="lt1"/>
                </a:solidFill>
              </a:ln>
              <a:effectLst/>
            </c:spPr>
            <c:extLst>
              <c:ext xmlns:c16="http://schemas.microsoft.com/office/drawing/2014/chart" uri="{C3380CC4-5D6E-409C-BE32-E72D297353CC}">
                <c16:uniqueId val="{00000011-EAB4-F546-9614-C75B9B9180DE}"/>
              </c:ext>
            </c:extLst>
          </c:dPt>
          <c:dPt>
            <c:idx val="9"/>
            <c:bubble3D val="0"/>
            <c:spPr>
              <a:solidFill>
                <a:schemeClr val="tx1"/>
              </a:solidFill>
              <a:ln w="19050">
                <a:solidFill>
                  <a:schemeClr val="lt1"/>
                </a:solidFill>
              </a:ln>
              <a:effectLst/>
            </c:spPr>
            <c:extLst>
              <c:ext xmlns:c16="http://schemas.microsoft.com/office/drawing/2014/chart" uri="{C3380CC4-5D6E-409C-BE32-E72D297353CC}">
                <c16:uniqueId val="{00000013-EAB4-F546-9614-C75B9B9180DE}"/>
              </c:ext>
            </c:extLst>
          </c:dPt>
          <c:dPt>
            <c:idx val="10"/>
            <c:bubble3D val="0"/>
            <c:spPr>
              <a:solidFill>
                <a:schemeClr val="tx1"/>
              </a:solidFill>
              <a:ln w="19050">
                <a:solidFill>
                  <a:schemeClr val="lt1"/>
                </a:solidFill>
              </a:ln>
              <a:effectLst/>
            </c:spPr>
            <c:extLst>
              <c:ext xmlns:c16="http://schemas.microsoft.com/office/drawing/2014/chart" uri="{C3380CC4-5D6E-409C-BE32-E72D297353CC}">
                <c16:uniqueId val="{00000015-EAB4-F546-9614-C75B9B9180DE}"/>
              </c:ext>
            </c:extLst>
          </c:dPt>
          <c:dPt>
            <c:idx val="11"/>
            <c:bubble3D val="0"/>
            <c:spPr>
              <a:solidFill>
                <a:schemeClr val="tx1"/>
              </a:solidFill>
              <a:ln w="19050">
                <a:solidFill>
                  <a:schemeClr val="lt1"/>
                </a:solidFill>
              </a:ln>
              <a:effectLst/>
            </c:spPr>
            <c:extLst>
              <c:ext xmlns:c16="http://schemas.microsoft.com/office/drawing/2014/chart" uri="{C3380CC4-5D6E-409C-BE32-E72D297353CC}">
                <c16:uniqueId val="{00000017-EAB4-F546-9614-C75B9B9180DE}"/>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EAB4-F546-9614-C75B9B9180DE}"/>
              </c:ext>
            </c:extLst>
          </c:dPt>
          <c:cat>
            <c:strRef>
              <c:f>Sheet1!$A$2:$A$14</c:f>
              <c:strCache>
                <c:ptCount val="13"/>
                <c:pt idx="0">
                  <c:v>Social Security</c:v>
                </c:pt>
                <c:pt idx="1">
                  <c:v>Healthcare</c:v>
                </c:pt>
                <c:pt idx="2">
                  <c:v>Military</c:v>
                </c:pt>
                <c:pt idx="3">
                  <c:v>Education</c:v>
                </c:pt>
                <c:pt idx="4">
                  <c:v>Interest on Debt</c:v>
                </c:pt>
                <c:pt idx="5">
                  <c:v>Veteran's Benefits</c:v>
                </c:pt>
                <c:pt idx="6">
                  <c:v>Agriculture</c:v>
                </c:pt>
                <c:pt idx="7">
                  <c:v>Housing</c:v>
                </c:pt>
                <c:pt idx="8">
                  <c:v>Transportation</c:v>
                </c:pt>
                <c:pt idx="9">
                  <c:v>Government</c:v>
                </c:pt>
                <c:pt idx="10">
                  <c:v>International</c:v>
                </c:pt>
                <c:pt idx="11">
                  <c:v>Environment</c:v>
                </c:pt>
                <c:pt idx="12">
                  <c:v>Research</c:v>
                </c:pt>
              </c:strCache>
            </c:strRef>
          </c:cat>
          <c:val>
            <c:numRef>
              <c:f>Sheet1!$B$2:$B$14</c:f>
              <c:numCache>
                <c:formatCode>General</c:formatCode>
                <c:ptCount val="13"/>
                <c:pt idx="0">
                  <c:v>39.630000000000003</c:v>
                </c:pt>
                <c:pt idx="1">
                  <c:v>22.67</c:v>
                </c:pt>
                <c:pt idx="2">
                  <c:v>10.91</c:v>
                </c:pt>
                <c:pt idx="3">
                  <c:v>6.21</c:v>
                </c:pt>
                <c:pt idx="4">
                  <c:v>4.2699999999999996</c:v>
                </c:pt>
                <c:pt idx="5">
                  <c:v>3.61</c:v>
                </c:pt>
                <c:pt idx="6">
                  <c:v>3.39</c:v>
                </c:pt>
                <c:pt idx="7">
                  <c:v>3.2</c:v>
                </c:pt>
                <c:pt idx="8">
                  <c:v>2.95</c:v>
                </c:pt>
                <c:pt idx="9">
                  <c:v>0.92</c:v>
                </c:pt>
                <c:pt idx="10">
                  <c:v>0.92</c:v>
                </c:pt>
                <c:pt idx="11">
                  <c:v>0.77</c:v>
                </c:pt>
              </c:numCache>
            </c:numRef>
          </c:val>
          <c:extLst>
            <c:ext xmlns:c16="http://schemas.microsoft.com/office/drawing/2014/chart" uri="{C3380CC4-5D6E-409C-BE32-E72D297353CC}">
              <c16:uniqueId val="{0000001A-EAB4-F546-9614-C75B9B9180D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E25527"/>
            </a:solidFill>
          </c:spPr>
          <c:dPt>
            <c:idx val="0"/>
            <c:bubble3D val="0"/>
            <c:spPr>
              <a:solidFill>
                <a:srgbClr val="818991"/>
              </a:solidFill>
              <a:ln w="19050">
                <a:solidFill>
                  <a:schemeClr val="lt1"/>
                </a:solidFill>
              </a:ln>
              <a:effectLst/>
            </c:spPr>
            <c:extLst>
              <c:ext xmlns:c16="http://schemas.microsoft.com/office/drawing/2014/chart" uri="{C3380CC4-5D6E-409C-BE32-E72D297353CC}">
                <c16:uniqueId val="{00000001-618C-0445-824C-CC9D33B665D4}"/>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618C-0445-824C-CC9D33B665D4}"/>
              </c:ext>
            </c:extLst>
          </c:dPt>
          <c:dPt>
            <c:idx val="2"/>
            <c:bubble3D val="0"/>
            <c:spPr>
              <a:solidFill>
                <a:srgbClr val="E25527"/>
              </a:solidFill>
              <a:ln w="19050">
                <a:solidFill>
                  <a:schemeClr val="lt1"/>
                </a:solidFill>
              </a:ln>
              <a:effectLst/>
            </c:spPr>
            <c:extLst>
              <c:ext xmlns:c16="http://schemas.microsoft.com/office/drawing/2014/chart" uri="{C3380CC4-5D6E-409C-BE32-E72D297353CC}">
                <c16:uniqueId val="{00000005-618C-0445-824C-CC9D33B665D4}"/>
              </c:ext>
            </c:extLst>
          </c:dPt>
          <c:dPt>
            <c:idx val="3"/>
            <c:bubble3D val="0"/>
            <c:spPr>
              <a:solidFill>
                <a:srgbClr val="E25527"/>
              </a:solidFill>
              <a:ln w="19050">
                <a:solidFill>
                  <a:schemeClr val="lt1"/>
                </a:solidFill>
              </a:ln>
              <a:effectLst/>
            </c:spPr>
            <c:extLst>
              <c:ext xmlns:c16="http://schemas.microsoft.com/office/drawing/2014/chart" uri="{C3380CC4-5D6E-409C-BE32-E72D297353CC}">
                <c16:uniqueId val="{00000007-618C-0445-824C-CC9D33B665D4}"/>
              </c:ext>
            </c:extLst>
          </c:dPt>
          <c:cat>
            <c:strRef>
              <c:f>Sheet1!$A$2:$A$5</c:f>
              <c:strCache>
                <c:ptCount val="3"/>
                <c:pt idx="0">
                  <c:v>1st Qtr</c:v>
                </c:pt>
                <c:pt idx="1">
                  <c:v>2nd Qtr</c:v>
                </c:pt>
                <c:pt idx="2">
                  <c:v>3rd Qtr</c:v>
                </c:pt>
              </c:strCache>
            </c:strRef>
          </c:cat>
          <c:val>
            <c:numRef>
              <c:f>Sheet1!$B$2:$B$5</c:f>
              <c:numCache>
                <c:formatCode>General</c:formatCode>
                <c:ptCount val="4"/>
                <c:pt idx="0">
                  <c:v>36</c:v>
                </c:pt>
                <c:pt idx="1">
                  <c:v>43</c:v>
                </c:pt>
                <c:pt idx="2">
                  <c:v>21</c:v>
                </c:pt>
              </c:numCache>
            </c:numRef>
          </c:val>
          <c:extLst>
            <c:ext xmlns:c16="http://schemas.microsoft.com/office/drawing/2014/chart" uri="{C3380CC4-5D6E-409C-BE32-E72D297353CC}">
              <c16:uniqueId val="{00000008-618C-0445-824C-CC9D33B665D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83499-68ED-4903-AAC1-A33564EDEBCD}" type="doc">
      <dgm:prSet loTypeId="urn:microsoft.com/office/officeart/2005/8/layout/hList3" loCatId="list" qsTypeId="urn:microsoft.com/office/officeart/2005/8/quickstyle/simple2" qsCatId="simple" csTypeId="urn:microsoft.com/office/officeart/2005/8/colors/accent0_3" csCatId="mainScheme" phldr="1"/>
      <dgm:spPr/>
      <dgm:t>
        <a:bodyPr/>
        <a:lstStyle/>
        <a:p>
          <a:endParaRPr lang="en-US"/>
        </a:p>
      </dgm:t>
    </dgm:pt>
    <dgm:pt modelId="{6F5A0A1E-6DB7-4DA3-9A05-B0FD29757B98}">
      <dgm:prSet phldrT="[Text]" custT="1"/>
      <dgm:spPr>
        <a:solidFill>
          <a:srgbClr val="E25527"/>
        </a:solidFill>
        <a:ln>
          <a:solidFill>
            <a:schemeClr val="lt2">
              <a:hueOff val="0"/>
              <a:satOff val="0"/>
              <a:lumOff val="0"/>
            </a:schemeClr>
          </a:solidFill>
        </a:ln>
      </dgm:spPr>
      <dgm:t>
        <a:bodyPr/>
        <a:lstStyle/>
        <a:p>
          <a:r>
            <a:rPr lang="en-US" sz="1800" b="1" dirty="0">
              <a:latin typeface="Arial" panose="020B0604020202020204" pitchFamily="34" charset="0"/>
              <a:cs typeface="Arial" panose="020B0604020202020204" pitchFamily="34" charset="0"/>
            </a:rPr>
            <a:t>Provisional Income</a:t>
          </a:r>
        </a:p>
      </dgm:t>
    </dgm:pt>
    <dgm:pt modelId="{C0186F3D-9FB6-4E87-A685-B775EC53149E}" type="parTrans" cxnId="{8C4BFCCA-ECDE-4F2F-9059-2F418B2DACFE}">
      <dgm:prSet/>
      <dgm:spPr/>
      <dgm:t>
        <a:bodyPr/>
        <a:lstStyle/>
        <a:p>
          <a:endParaRPr lang="en-US">
            <a:latin typeface="+mn-lt"/>
          </a:endParaRPr>
        </a:p>
      </dgm:t>
    </dgm:pt>
    <dgm:pt modelId="{745A2429-3992-4832-A9B1-B02F361B567D}" type="sibTrans" cxnId="{8C4BFCCA-ECDE-4F2F-9059-2F418B2DACFE}">
      <dgm:prSet/>
      <dgm:spPr/>
      <dgm:t>
        <a:bodyPr/>
        <a:lstStyle/>
        <a:p>
          <a:endParaRPr lang="en-US">
            <a:latin typeface="+mn-lt"/>
          </a:endParaRPr>
        </a:p>
      </dgm:t>
    </dgm:pt>
    <dgm:pt modelId="{EB36C7AC-EFD6-42C6-ADE1-6207515CE605}">
      <dgm:prSet phldrT="[Text]" custT="1"/>
      <dgm:spPr>
        <a:solidFill>
          <a:schemeClr val="tx1">
            <a:lumMod val="40000"/>
            <a:lumOff val="60000"/>
            <a:alpha val="0"/>
          </a:schemeClr>
        </a:solidFill>
      </dgm:spPr>
      <dgm:t>
        <a:bodyPr/>
        <a:lstStyle/>
        <a:p>
          <a:r>
            <a:rPr lang="en-US" sz="1500" b="0" dirty="0">
              <a:solidFill>
                <a:schemeClr val="bg1"/>
              </a:solidFill>
              <a:latin typeface="Arial" panose="020B0604020202020204" pitchFamily="34" charset="0"/>
              <a:cs typeface="Arial" panose="020B0604020202020204" pitchFamily="34" charset="0"/>
            </a:rPr>
            <a:t>50% of Social </a:t>
          </a:r>
          <a:br>
            <a:rPr lang="en-US" sz="1500" b="0" dirty="0">
              <a:solidFill>
                <a:schemeClr val="bg1"/>
              </a:solidFill>
              <a:latin typeface="Arial" panose="020B0604020202020204" pitchFamily="34" charset="0"/>
              <a:cs typeface="Arial" panose="020B0604020202020204" pitchFamily="34" charset="0"/>
            </a:rPr>
          </a:br>
          <a:r>
            <a:rPr lang="en-US" sz="1500" b="0" dirty="0">
              <a:solidFill>
                <a:schemeClr val="bg1"/>
              </a:solidFill>
              <a:latin typeface="Arial" panose="020B0604020202020204" pitchFamily="34" charset="0"/>
              <a:cs typeface="Arial" panose="020B0604020202020204" pitchFamily="34" charset="0"/>
            </a:rPr>
            <a:t>Security Benefit</a:t>
          </a:r>
        </a:p>
      </dgm:t>
    </dgm:pt>
    <dgm:pt modelId="{AB7DF484-5459-4C36-9936-C4896885AD56}" type="parTrans" cxnId="{506857DC-2D04-48E6-92AC-E8BE49AB94A2}">
      <dgm:prSet/>
      <dgm:spPr/>
      <dgm:t>
        <a:bodyPr/>
        <a:lstStyle/>
        <a:p>
          <a:endParaRPr lang="en-US">
            <a:latin typeface="+mn-lt"/>
          </a:endParaRPr>
        </a:p>
      </dgm:t>
    </dgm:pt>
    <dgm:pt modelId="{0CE0F1A1-5B17-45E3-A79D-987E67F1DCA5}" type="sibTrans" cxnId="{506857DC-2D04-48E6-92AC-E8BE49AB94A2}">
      <dgm:prSet/>
      <dgm:spPr/>
      <dgm:t>
        <a:bodyPr/>
        <a:lstStyle/>
        <a:p>
          <a:endParaRPr lang="en-US">
            <a:latin typeface="+mn-lt"/>
          </a:endParaRPr>
        </a:p>
      </dgm:t>
    </dgm:pt>
    <dgm:pt modelId="{26CB31EC-01BC-4A58-9DAF-D903FE9679A4}">
      <dgm:prSet phldrT="[Text]" custT="1"/>
      <dgm:spPr>
        <a:solidFill>
          <a:schemeClr val="bg1">
            <a:alpha val="0"/>
          </a:schemeClr>
        </a:solidFill>
        <a:ln>
          <a:solidFill>
            <a:schemeClr val="bg1">
              <a:lumMod val="75000"/>
            </a:schemeClr>
          </a:solidFill>
        </a:ln>
      </dgm:spPr>
      <dgm:t>
        <a:bodyPr/>
        <a:lstStyle/>
        <a:p>
          <a:r>
            <a:rPr lang="en-US" sz="1500" b="0" dirty="0">
              <a:solidFill>
                <a:schemeClr val="bg1"/>
              </a:solidFill>
              <a:latin typeface="Arial" panose="020B0604020202020204" pitchFamily="34" charset="0"/>
              <a:cs typeface="Arial" panose="020B0604020202020204" pitchFamily="34" charset="0"/>
            </a:rPr>
            <a:t>Ordinary Income                       </a:t>
          </a:r>
        </a:p>
      </dgm:t>
    </dgm:pt>
    <dgm:pt modelId="{A32E5A6B-D832-4DDC-82FD-E396481DA510}" type="parTrans" cxnId="{2D1DB3F0-0E03-4ECA-9500-0DDBCD710C3F}">
      <dgm:prSet/>
      <dgm:spPr/>
      <dgm:t>
        <a:bodyPr/>
        <a:lstStyle/>
        <a:p>
          <a:endParaRPr lang="en-US">
            <a:latin typeface="+mn-lt"/>
          </a:endParaRPr>
        </a:p>
      </dgm:t>
    </dgm:pt>
    <dgm:pt modelId="{3DD9B5B5-9A6C-4F61-A5D9-CC831177E2DB}" type="sibTrans" cxnId="{2D1DB3F0-0E03-4ECA-9500-0DDBCD710C3F}">
      <dgm:prSet/>
      <dgm:spPr/>
      <dgm:t>
        <a:bodyPr/>
        <a:lstStyle/>
        <a:p>
          <a:endParaRPr lang="en-US">
            <a:latin typeface="+mn-lt"/>
          </a:endParaRPr>
        </a:p>
      </dgm:t>
    </dgm:pt>
    <dgm:pt modelId="{58E832A9-F24F-4222-9B70-14E57D1D401D}">
      <dgm:prSet phldrT="[Text]" custT="1"/>
      <dgm:spPr>
        <a:solidFill>
          <a:schemeClr val="bg1">
            <a:alpha val="0"/>
          </a:schemeClr>
        </a:solidFill>
        <a:ln>
          <a:solidFill>
            <a:schemeClr val="bg1">
              <a:lumMod val="75000"/>
            </a:schemeClr>
          </a:solidFill>
        </a:ln>
      </dgm:spPr>
      <dgm:t>
        <a:bodyPr/>
        <a:lstStyle/>
        <a:p>
          <a:r>
            <a:rPr lang="en-US" sz="1500" b="0" dirty="0">
              <a:solidFill>
                <a:schemeClr val="bg1"/>
              </a:solidFill>
              <a:latin typeface="Arial" panose="020B0604020202020204" pitchFamily="34" charset="0"/>
              <a:cs typeface="Arial" panose="020B0604020202020204" pitchFamily="34" charset="0"/>
            </a:rPr>
            <a:t>Dividends and </a:t>
          </a:r>
          <a:br>
            <a:rPr lang="en-US" sz="1500" b="0" dirty="0">
              <a:solidFill>
                <a:schemeClr val="bg1"/>
              </a:solidFill>
              <a:latin typeface="Arial" panose="020B0604020202020204" pitchFamily="34" charset="0"/>
              <a:cs typeface="Arial" panose="020B0604020202020204" pitchFamily="34" charset="0"/>
            </a:rPr>
          </a:br>
          <a:r>
            <a:rPr lang="en-US" sz="1500" b="0" dirty="0">
              <a:solidFill>
                <a:schemeClr val="bg1"/>
              </a:solidFill>
              <a:latin typeface="Arial" panose="020B0604020202020204" pitchFamily="34" charset="0"/>
              <a:cs typeface="Arial" panose="020B0604020202020204" pitchFamily="34" charset="0"/>
            </a:rPr>
            <a:t>Capital Gains        </a:t>
          </a:r>
        </a:p>
      </dgm:t>
    </dgm:pt>
    <dgm:pt modelId="{5E52DC00-3477-43EC-B8EE-F34573BA33A0}" type="parTrans" cxnId="{D0B2688B-B402-4264-902C-D10FBE20EB95}">
      <dgm:prSet/>
      <dgm:spPr/>
      <dgm:t>
        <a:bodyPr/>
        <a:lstStyle/>
        <a:p>
          <a:endParaRPr lang="en-US">
            <a:latin typeface="+mn-lt"/>
          </a:endParaRPr>
        </a:p>
      </dgm:t>
    </dgm:pt>
    <dgm:pt modelId="{C1887F1F-DEC2-4415-BCB8-C92CBD050019}" type="sibTrans" cxnId="{D0B2688B-B402-4264-902C-D10FBE20EB95}">
      <dgm:prSet/>
      <dgm:spPr/>
      <dgm:t>
        <a:bodyPr/>
        <a:lstStyle/>
        <a:p>
          <a:endParaRPr lang="en-US">
            <a:latin typeface="+mn-lt"/>
          </a:endParaRPr>
        </a:p>
      </dgm:t>
    </dgm:pt>
    <dgm:pt modelId="{D61CACB2-0B57-4A55-878D-C900F2F10CA9}">
      <dgm:prSet phldrT="[Text]"/>
      <dgm:spPr/>
      <dgm:t>
        <a:bodyPr/>
        <a:lstStyle/>
        <a:p>
          <a:endParaRPr lang="en-US" dirty="0">
            <a:latin typeface="+mn-lt"/>
            <a:cs typeface="Arial" panose="020B0604020202020204" pitchFamily="34" charset="0"/>
          </a:endParaRPr>
        </a:p>
      </dgm:t>
    </dgm:pt>
    <dgm:pt modelId="{32D4FD07-BFFC-48F2-8165-EC5BE822C425}" type="parTrans" cxnId="{53E243FB-FD7C-4622-9E97-A7B193FB8728}">
      <dgm:prSet/>
      <dgm:spPr/>
      <dgm:t>
        <a:bodyPr/>
        <a:lstStyle/>
        <a:p>
          <a:endParaRPr lang="en-US">
            <a:latin typeface="+mn-lt"/>
          </a:endParaRPr>
        </a:p>
      </dgm:t>
    </dgm:pt>
    <dgm:pt modelId="{6AC631A4-6810-459C-A180-A1ED747F6BD8}" type="sibTrans" cxnId="{53E243FB-FD7C-4622-9E97-A7B193FB8728}">
      <dgm:prSet/>
      <dgm:spPr/>
      <dgm:t>
        <a:bodyPr/>
        <a:lstStyle/>
        <a:p>
          <a:endParaRPr lang="en-US">
            <a:latin typeface="+mn-lt"/>
          </a:endParaRPr>
        </a:p>
      </dgm:t>
    </dgm:pt>
    <dgm:pt modelId="{3578D9C3-3FF8-4E72-871D-C18FE3B2096E}">
      <dgm:prSet phldrT="[Text]" custT="1"/>
      <dgm:spPr>
        <a:solidFill>
          <a:schemeClr val="bg1">
            <a:alpha val="0"/>
          </a:schemeClr>
        </a:solidFill>
        <a:ln>
          <a:solidFill>
            <a:schemeClr val="bg1">
              <a:lumMod val="75000"/>
            </a:schemeClr>
          </a:solidFill>
        </a:ln>
      </dgm:spPr>
      <dgm:t>
        <a:bodyPr/>
        <a:lstStyle/>
        <a:p>
          <a:r>
            <a:rPr lang="en-US" sz="1500" b="0" dirty="0">
              <a:solidFill>
                <a:schemeClr val="bg1"/>
              </a:solidFill>
              <a:latin typeface="Arial" panose="020B0604020202020204" pitchFamily="34" charset="0"/>
              <a:cs typeface="Arial" panose="020B0604020202020204" pitchFamily="34" charset="0"/>
            </a:rPr>
            <a:t>Non-Taxable Interest</a:t>
          </a:r>
        </a:p>
      </dgm:t>
    </dgm:pt>
    <dgm:pt modelId="{32773053-A433-4057-9EE5-122A15D33D06}" type="parTrans" cxnId="{E726D4C5-9E62-4852-B5E2-FC6A33978128}">
      <dgm:prSet/>
      <dgm:spPr/>
      <dgm:t>
        <a:bodyPr/>
        <a:lstStyle/>
        <a:p>
          <a:endParaRPr lang="en-US">
            <a:latin typeface="+mn-lt"/>
          </a:endParaRPr>
        </a:p>
      </dgm:t>
    </dgm:pt>
    <dgm:pt modelId="{21A6F6C6-272D-4CD5-AD9D-86B95B71B267}" type="sibTrans" cxnId="{E726D4C5-9E62-4852-B5E2-FC6A33978128}">
      <dgm:prSet/>
      <dgm:spPr/>
      <dgm:t>
        <a:bodyPr/>
        <a:lstStyle/>
        <a:p>
          <a:endParaRPr lang="en-US">
            <a:latin typeface="+mn-lt"/>
          </a:endParaRPr>
        </a:p>
      </dgm:t>
    </dgm:pt>
    <dgm:pt modelId="{7F646901-133A-4C81-8BEE-90BD5957C6AF}" type="pres">
      <dgm:prSet presAssocID="{68B83499-68ED-4903-AAC1-A33564EDEBCD}" presName="composite" presStyleCnt="0">
        <dgm:presLayoutVars>
          <dgm:chMax val="1"/>
          <dgm:dir/>
          <dgm:resizeHandles val="exact"/>
        </dgm:presLayoutVars>
      </dgm:prSet>
      <dgm:spPr/>
    </dgm:pt>
    <dgm:pt modelId="{F789EF64-1570-4FD3-9CA5-47FF8729A171}" type="pres">
      <dgm:prSet presAssocID="{6F5A0A1E-6DB7-4DA3-9A05-B0FD29757B98}" presName="roof" presStyleLbl="dkBgShp" presStyleIdx="0" presStyleCnt="2" custLinFactNeighborX="-2" custLinFactNeighborY="-19512"/>
      <dgm:spPr/>
    </dgm:pt>
    <dgm:pt modelId="{F455F316-E3A7-43B0-A2F5-16E0A4FC4646}" type="pres">
      <dgm:prSet presAssocID="{6F5A0A1E-6DB7-4DA3-9A05-B0FD29757B98}" presName="pillars" presStyleCnt="0"/>
      <dgm:spPr/>
    </dgm:pt>
    <dgm:pt modelId="{1AF8B88A-9A2A-4392-8386-D08541F56F4B}" type="pres">
      <dgm:prSet presAssocID="{6F5A0A1E-6DB7-4DA3-9A05-B0FD29757B98}" presName="pillar1" presStyleLbl="node1" presStyleIdx="0" presStyleCnt="4">
        <dgm:presLayoutVars>
          <dgm:bulletEnabled val="1"/>
        </dgm:presLayoutVars>
      </dgm:prSet>
      <dgm:spPr/>
    </dgm:pt>
    <dgm:pt modelId="{B30A094A-C7C2-4F35-B447-ECE02F894AE2}" type="pres">
      <dgm:prSet presAssocID="{26CB31EC-01BC-4A58-9DAF-D903FE9679A4}" presName="pillarX" presStyleLbl="node1" presStyleIdx="1" presStyleCnt="4">
        <dgm:presLayoutVars>
          <dgm:bulletEnabled val="1"/>
        </dgm:presLayoutVars>
      </dgm:prSet>
      <dgm:spPr/>
    </dgm:pt>
    <dgm:pt modelId="{5440058A-6C85-4288-BECC-021C16186A06}" type="pres">
      <dgm:prSet presAssocID="{58E832A9-F24F-4222-9B70-14E57D1D401D}" presName="pillarX" presStyleLbl="node1" presStyleIdx="2" presStyleCnt="4">
        <dgm:presLayoutVars>
          <dgm:bulletEnabled val="1"/>
        </dgm:presLayoutVars>
      </dgm:prSet>
      <dgm:spPr/>
    </dgm:pt>
    <dgm:pt modelId="{D7652E4B-4ECB-4D38-8B47-1A75AB03D023}" type="pres">
      <dgm:prSet presAssocID="{3578D9C3-3FF8-4E72-871D-C18FE3B2096E}" presName="pillarX" presStyleLbl="node1" presStyleIdx="3" presStyleCnt="4">
        <dgm:presLayoutVars>
          <dgm:bulletEnabled val="1"/>
        </dgm:presLayoutVars>
      </dgm:prSet>
      <dgm:spPr/>
    </dgm:pt>
    <dgm:pt modelId="{061A2A0D-C852-4B92-9DBD-C7501A80DE52}" type="pres">
      <dgm:prSet presAssocID="{6F5A0A1E-6DB7-4DA3-9A05-B0FD29757B98}" presName="base" presStyleLbl="dkBgShp" presStyleIdx="1" presStyleCnt="2"/>
      <dgm:spPr>
        <a:solidFill>
          <a:schemeClr val="dk2">
            <a:shade val="80000"/>
            <a:hueOff val="0"/>
            <a:satOff val="0"/>
            <a:lumOff val="0"/>
            <a:alpha val="0"/>
          </a:schemeClr>
        </a:solidFill>
      </dgm:spPr>
    </dgm:pt>
  </dgm:ptLst>
  <dgm:cxnLst>
    <dgm:cxn modelId="{BE2BDA1A-D9AD-8A49-8F48-8D7F7848EF09}" type="presOf" srcId="{EB36C7AC-EFD6-42C6-ADE1-6207515CE605}" destId="{1AF8B88A-9A2A-4392-8386-D08541F56F4B}" srcOrd="0" destOrd="0" presId="urn:microsoft.com/office/officeart/2005/8/layout/hList3"/>
    <dgm:cxn modelId="{4A763C2A-A877-BE42-9524-3C62A64A7C49}" type="presOf" srcId="{3578D9C3-3FF8-4E72-871D-C18FE3B2096E}" destId="{D7652E4B-4ECB-4D38-8B47-1A75AB03D023}" srcOrd="0" destOrd="0" presId="urn:microsoft.com/office/officeart/2005/8/layout/hList3"/>
    <dgm:cxn modelId="{D0B2688B-B402-4264-902C-D10FBE20EB95}" srcId="{6F5A0A1E-6DB7-4DA3-9A05-B0FD29757B98}" destId="{58E832A9-F24F-4222-9B70-14E57D1D401D}" srcOrd="2" destOrd="0" parTransId="{5E52DC00-3477-43EC-B8EE-F34573BA33A0}" sibTransId="{C1887F1F-DEC2-4415-BCB8-C92CBD050019}"/>
    <dgm:cxn modelId="{A9251E99-BB04-204C-8CD7-5083258C2DA5}" type="presOf" srcId="{6F5A0A1E-6DB7-4DA3-9A05-B0FD29757B98}" destId="{F789EF64-1570-4FD3-9CA5-47FF8729A171}" srcOrd="0" destOrd="0" presId="urn:microsoft.com/office/officeart/2005/8/layout/hList3"/>
    <dgm:cxn modelId="{E55F459B-8276-104F-AC2A-3A201E673D8D}" type="presOf" srcId="{58E832A9-F24F-4222-9B70-14E57D1D401D}" destId="{5440058A-6C85-4288-BECC-021C16186A06}" srcOrd="0" destOrd="0" presId="urn:microsoft.com/office/officeart/2005/8/layout/hList3"/>
    <dgm:cxn modelId="{E726D4C5-9E62-4852-B5E2-FC6A33978128}" srcId="{6F5A0A1E-6DB7-4DA3-9A05-B0FD29757B98}" destId="{3578D9C3-3FF8-4E72-871D-C18FE3B2096E}" srcOrd="3" destOrd="0" parTransId="{32773053-A433-4057-9EE5-122A15D33D06}" sibTransId="{21A6F6C6-272D-4CD5-AD9D-86B95B71B267}"/>
    <dgm:cxn modelId="{8C4BFCCA-ECDE-4F2F-9059-2F418B2DACFE}" srcId="{68B83499-68ED-4903-AAC1-A33564EDEBCD}" destId="{6F5A0A1E-6DB7-4DA3-9A05-B0FD29757B98}" srcOrd="0" destOrd="0" parTransId="{C0186F3D-9FB6-4E87-A685-B775EC53149E}" sibTransId="{745A2429-3992-4832-A9B1-B02F361B567D}"/>
    <dgm:cxn modelId="{506857DC-2D04-48E6-92AC-E8BE49AB94A2}" srcId="{6F5A0A1E-6DB7-4DA3-9A05-B0FD29757B98}" destId="{EB36C7AC-EFD6-42C6-ADE1-6207515CE605}" srcOrd="0" destOrd="0" parTransId="{AB7DF484-5459-4C36-9936-C4896885AD56}" sibTransId="{0CE0F1A1-5B17-45E3-A79D-987E67F1DCA5}"/>
    <dgm:cxn modelId="{CFE56AE7-24C1-7046-AEB0-3DB1D6AA7679}" type="presOf" srcId="{68B83499-68ED-4903-AAC1-A33564EDEBCD}" destId="{7F646901-133A-4C81-8BEE-90BD5957C6AF}" srcOrd="0" destOrd="0" presId="urn:microsoft.com/office/officeart/2005/8/layout/hList3"/>
    <dgm:cxn modelId="{1F5BC5EC-A68E-BF41-9C91-F131CDD8450E}" type="presOf" srcId="{26CB31EC-01BC-4A58-9DAF-D903FE9679A4}" destId="{B30A094A-C7C2-4F35-B447-ECE02F894AE2}" srcOrd="0" destOrd="0" presId="urn:microsoft.com/office/officeart/2005/8/layout/hList3"/>
    <dgm:cxn modelId="{2D1DB3F0-0E03-4ECA-9500-0DDBCD710C3F}" srcId="{6F5A0A1E-6DB7-4DA3-9A05-B0FD29757B98}" destId="{26CB31EC-01BC-4A58-9DAF-D903FE9679A4}" srcOrd="1" destOrd="0" parTransId="{A32E5A6B-D832-4DDC-82FD-E396481DA510}" sibTransId="{3DD9B5B5-9A6C-4F61-A5D9-CC831177E2DB}"/>
    <dgm:cxn modelId="{53E243FB-FD7C-4622-9E97-A7B193FB8728}" srcId="{68B83499-68ED-4903-AAC1-A33564EDEBCD}" destId="{D61CACB2-0B57-4A55-878D-C900F2F10CA9}" srcOrd="1" destOrd="0" parTransId="{32D4FD07-BFFC-48F2-8165-EC5BE822C425}" sibTransId="{6AC631A4-6810-459C-A180-A1ED747F6BD8}"/>
    <dgm:cxn modelId="{808BC51B-A793-B249-AFE2-1B0BD6D5DF69}" type="presParOf" srcId="{7F646901-133A-4C81-8BEE-90BD5957C6AF}" destId="{F789EF64-1570-4FD3-9CA5-47FF8729A171}" srcOrd="0" destOrd="0" presId="urn:microsoft.com/office/officeart/2005/8/layout/hList3"/>
    <dgm:cxn modelId="{EC4EE4BE-CAA4-CE4D-AC9A-7C7446A41362}" type="presParOf" srcId="{7F646901-133A-4C81-8BEE-90BD5957C6AF}" destId="{F455F316-E3A7-43B0-A2F5-16E0A4FC4646}" srcOrd="1" destOrd="0" presId="urn:microsoft.com/office/officeart/2005/8/layout/hList3"/>
    <dgm:cxn modelId="{A61C4C28-FA6A-394B-895A-13C1DE477236}" type="presParOf" srcId="{F455F316-E3A7-43B0-A2F5-16E0A4FC4646}" destId="{1AF8B88A-9A2A-4392-8386-D08541F56F4B}" srcOrd="0" destOrd="0" presId="urn:microsoft.com/office/officeart/2005/8/layout/hList3"/>
    <dgm:cxn modelId="{AE54E20E-69BA-B843-B200-51DDA4EA3042}" type="presParOf" srcId="{F455F316-E3A7-43B0-A2F5-16E0A4FC4646}" destId="{B30A094A-C7C2-4F35-B447-ECE02F894AE2}" srcOrd="1" destOrd="0" presId="urn:microsoft.com/office/officeart/2005/8/layout/hList3"/>
    <dgm:cxn modelId="{73D8754B-D06A-0148-A0B6-42F7103B561A}" type="presParOf" srcId="{F455F316-E3A7-43B0-A2F5-16E0A4FC4646}" destId="{5440058A-6C85-4288-BECC-021C16186A06}" srcOrd="2" destOrd="0" presId="urn:microsoft.com/office/officeart/2005/8/layout/hList3"/>
    <dgm:cxn modelId="{5262FA83-3144-8C45-86D7-EB7183A91AE3}" type="presParOf" srcId="{F455F316-E3A7-43B0-A2F5-16E0A4FC4646}" destId="{D7652E4B-4ECB-4D38-8B47-1A75AB03D023}" srcOrd="3" destOrd="0" presId="urn:microsoft.com/office/officeart/2005/8/layout/hList3"/>
    <dgm:cxn modelId="{3CF457D8-8DFE-9A40-B75E-A5043033CB97}" type="presParOf" srcId="{7F646901-133A-4C81-8BEE-90BD5957C6AF}" destId="{061A2A0D-C852-4B92-9DBD-C7501A80DE52}"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9EF64-1570-4FD3-9CA5-47FF8729A171}">
      <dsp:nvSpPr>
        <dsp:cNvPr id="0" name=""/>
        <dsp:cNvSpPr/>
      </dsp:nvSpPr>
      <dsp:spPr>
        <a:xfrm>
          <a:off x="0" y="0"/>
          <a:ext cx="8496006" cy="496001"/>
        </a:xfrm>
        <a:prstGeom prst="rect">
          <a:avLst/>
        </a:prstGeom>
        <a:solidFill>
          <a:srgbClr val="E25527"/>
        </a:solidFill>
        <a:ln>
          <a:solidFill>
            <a:schemeClr val="lt2">
              <a:hueOff val="0"/>
              <a:satOff val="0"/>
              <a:lumOff val="0"/>
            </a:schemeClr>
          </a:solid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Provisional Income</a:t>
          </a:r>
        </a:p>
      </dsp:txBody>
      <dsp:txXfrm>
        <a:off x="0" y="0"/>
        <a:ext cx="8496006" cy="496001"/>
      </dsp:txXfrm>
    </dsp:sp>
    <dsp:sp modelId="{1AF8B88A-9A2A-4392-8386-D08541F56F4B}">
      <dsp:nvSpPr>
        <dsp:cNvPr id="0" name=""/>
        <dsp:cNvSpPr/>
      </dsp:nvSpPr>
      <dsp:spPr>
        <a:xfrm>
          <a:off x="0" y="496001"/>
          <a:ext cx="2124001" cy="1041602"/>
        </a:xfrm>
        <a:prstGeom prst="rect">
          <a:avLst/>
        </a:prstGeom>
        <a:solidFill>
          <a:schemeClr val="tx1">
            <a:lumMod val="40000"/>
            <a:lumOff val="60000"/>
            <a:alpha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bg1"/>
              </a:solidFill>
              <a:latin typeface="Arial" panose="020B0604020202020204" pitchFamily="34" charset="0"/>
              <a:cs typeface="Arial" panose="020B0604020202020204" pitchFamily="34" charset="0"/>
            </a:rPr>
            <a:t>50% of Social </a:t>
          </a:r>
          <a:br>
            <a:rPr lang="en-US" sz="1500" b="0" kern="1200" dirty="0">
              <a:solidFill>
                <a:schemeClr val="bg1"/>
              </a:solidFill>
              <a:latin typeface="Arial" panose="020B0604020202020204" pitchFamily="34" charset="0"/>
              <a:cs typeface="Arial" panose="020B0604020202020204" pitchFamily="34" charset="0"/>
            </a:rPr>
          </a:br>
          <a:r>
            <a:rPr lang="en-US" sz="1500" b="0" kern="1200" dirty="0">
              <a:solidFill>
                <a:schemeClr val="bg1"/>
              </a:solidFill>
              <a:latin typeface="Arial" panose="020B0604020202020204" pitchFamily="34" charset="0"/>
              <a:cs typeface="Arial" panose="020B0604020202020204" pitchFamily="34" charset="0"/>
            </a:rPr>
            <a:t>Security Benefit</a:t>
          </a:r>
        </a:p>
      </dsp:txBody>
      <dsp:txXfrm>
        <a:off x="0" y="496001"/>
        <a:ext cx="2124001" cy="1041602"/>
      </dsp:txXfrm>
    </dsp:sp>
    <dsp:sp modelId="{B30A094A-C7C2-4F35-B447-ECE02F894AE2}">
      <dsp:nvSpPr>
        <dsp:cNvPr id="0" name=""/>
        <dsp:cNvSpPr/>
      </dsp:nvSpPr>
      <dsp:spPr>
        <a:xfrm>
          <a:off x="2124001" y="496001"/>
          <a:ext cx="2124001" cy="1041602"/>
        </a:xfrm>
        <a:prstGeom prst="rect">
          <a:avLst/>
        </a:prstGeom>
        <a:solidFill>
          <a:schemeClr val="bg1">
            <a:alpha val="0"/>
          </a:schemeClr>
        </a:solidFill>
        <a:ln w="19050" cap="flat" cmpd="sng" algn="ctr">
          <a:solidFill>
            <a:schemeClr val="bg1">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bg1"/>
              </a:solidFill>
              <a:latin typeface="Arial" panose="020B0604020202020204" pitchFamily="34" charset="0"/>
              <a:cs typeface="Arial" panose="020B0604020202020204" pitchFamily="34" charset="0"/>
            </a:rPr>
            <a:t>Ordinary Income                       </a:t>
          </a:r>
        </a:p>
      </dsp:txBody>
      <dsp:txXfrm>
        <a:off x="2124001" y="496001"/>
        <a:ext cx="2124001" cy="1041602"/>
      </dsp:txXfrm>
    </dsp:sp>
    <dsp:sp modelId="{5440058A-6C85-4288-BECC-021C16186A06}">
      <dsp:nvSpPr>
        <dsp:cNvPr id="0" name=""/>
        <dsp:cNvSpPr/>
      </dsp:nvSpPr>
      <dsp:spPr>
        <a:xfrm>
          <a:off x="4248003" y="496001"/>
          <a:ext cx="2124001" cy="1041602"/>
        </a:xfrm>
        <a:prstGeom prst="rect">
          <a:avLst/>
        </a:prstGeom>
        <a:solidFill>
          <a:schemeClr val="bg1">
            <a:alpha val="0"/>
          </a:schemeClr>
        </a:solidFill>
        <a:ln w="19050" cap="flat" cmpd="sng" algn="ctr">
          <a:solidFill>
            <a:schemeClr val="bg1">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bg1"/>
              </a:solidFill>
              <a:latin typeface="Arial" panose="020B0604020202020204" pitchFamily="34" charset="0"/>
              <a:cs typeface="Arial" panose="020B0604020202020204" pitchFamily="34" charset="0"/>
            </a:rPr>
            <a:t>Dividends and </a:t>
          </a:r>
          <a:br>
            <a:rPr lang="en-US" sz="1500" b="0" kern="1200" dirty="0">
              <a:solidFill>
                <a:schemeClr val="bg1"/>
              </a:solidFill>
              <a:latin typeface="Arial" panose="020B0604020202020204" pitchFamily="34" charset="0"/>
              <a:cs typeface="Arial" panose="020B0604020202020204" pitchFamily="34" charset="0"/>
            </a:rPr>
          </a:br>
          <a:r>
            <a:rPr lang="en-US" sz="1500" b="0" kern="1200" dirty="0">
              <a:solidFill>
                <a:schemeClr val="bg1"/>
              </a:solidFill>
              <a:latin typeface="Arial" panose="020B0604020202020204" pitchFamily="34" charset="0"/>
              <a:cs typeface="Arial" panose="020B0604020202020204" pitchFamily="34" charset="0"/>
            </a:rPr>
            <a:t>Capital Gains        </a:t>
          </a:r>
        </a:p>
      </dsp:txBody>
      <dsp:txXfrm>
        <a:off x="4248003" y="496001"/>
        <a:ext cx="2124001" cy="1041602"/>
      </dsp:txXfrm>
    </dsp:sp>
    <dsp:sp modelId="{D7652E4B-4ECB-4D38-8B47-1A75AB03D023}">
      <dsp:nvSpPr>
        <dsp:cNvPr id="0" name=""/>
        <dsp:cNvSpPr/>
      </dsp:nvSpPr>
      <dsp:spPr>
        <a:xfrm>
          <a:off x="6372004" y="496001"/>
          <a:ext cx="2124001" cy="1041602"/>
        </a:xfrm>
        <a:prstGeom prst="rect">
          <a:avLst/>
        </a:prstGeom>
        <a:solidFill>
          <a:schemeClr val="bg1">
            <a:alpha val="0"/>
          </a:schemeClr>
        </a:solidFill>
        <a:ln w="19050" cap="flat" cmpd="sng" algn="ctr">
          <a:solidFill>
            <a:schemeClr val="bg1">
              <a:lumMod val="75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bg1"/>
              </a:solidFill>
              <a:latin typeface="Arial" panose="020B0604020202020204" pitchFamily="34" charset="0"/>
              <a:cs typeface="Arial" panose="020B0604020202020204" pitchFamily="34" charset="0"/>
            </a:rPr>
            <a:t>Non-Taxable Interest</a:t>
          </a:r>
        </a:p>
      </dsp:txBody>
      <dsp:txXfrm>
        <a:off x="6372004" y="496001"/>
        <a:ext cx="2124001" cy="1041602"/>
      </dsp:txXfrm>
    </dsp:sp>
    <dsp:sp modelId="{061A2A0D-C852-4B92-9DBD-C7501A80DE52}">
      <dsp:nvSpPr>
        <dsp:cNvPr id="0" name=""/>
        <dsp:cNvSpPr/>
      </dsp:nvSpPr>
      <dsp:spPr>
        <a:xfrm>
          <a:off x="0" y="1537603"/>
          <a:ext cx="8496006" cy="115733"/>
        </a:xfrm>
        <a:prstGeom prst="rect">
          <a:avLst/>
        </a:prstGeom>
        <a:solidFill>
          <a:schemeClr val="dk2">
            <a:shade val="80000"/>
            <a:hueOff val="0"/>
            <a:satOff val="0"/>
            <a:lumOff val="0"/>
            <a:alpha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0.7803</cdr:x>
      <cdr:y>0.61748</cdr:y>
    </cdr:from>
    <cdr:to>
      <cdr:x>1</cdr:x>
      <cdr:y>0.78193</cdr:y>
    </cdr:to>
    <cdr:sp macro="" textlink="">
      <cdr:nvSpPr>
        <cdr:cNvPr id="2" name="TextBox 1">
          <a:extLst xmlns:a="http://schemas.openxmlformats.org/drawingml/2006/main">
            <a:ext uri="{FF2B5EF4-FFF2-40B4-BE49-F238E27FC236}">
              <a16:creationId xmlns:a16="http://schemas.microsoft.com/office/drawing/2014/main" id="{3757F4FE-1FAF-C84C-A004-9771ABD267AF}"/>
            </a:ext>
          </a:extLst>
        </cdr:cNvPr>
        <cdr:cNvSpPr txBox="1"/>
      </cdr:nvSpPr>
      <cdr:spPr>
        <a:xfrm xmlns:a="http://schemas.openxmlformats.org/drawingml/2006/main">
          <a:off x="6145067" y="3086101"/>
          <a:ext cx="1634753" cy="8219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06CE7DF-73AE-4637-B721-18927E71A11B}" type="datetimeFigureOut">
              <a:rPr lang="en-US" smtClean="0"/>
              <a:t>10/24/2025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68D1D05-F321-4904-B319-1355FF3C0E94}" type="slidenum">
              <a:rPr lang="en-US" smtClean="0"/>
              <a:t>‹#›</a:t>
            </a:fld>
            <a:endParaRPr lang="en-US"/>
          </a:p>
        </p:txBody>
      </p:sp>
    </p:spTree>
    <p:extLst>
      <p:ext uri="{BB962C8B-B14F-4D97-AF65-F5344CB8AC3E}">
        <p14:creationId xmlns:p14="http://schemas.microsoft.com/office/powerpoint/2010/main" val="2386269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012EF45-F756-BA4B-8307-A31D33B18CD0}" type="datetimeFigureOut">
              <a:rPr lang="en-US" smtClean="0"/>
              <a:t>10/24/2025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C93C1D-8913-1443-A566-A63F808BA801}" type="slidenum">
              <a:rPr lang="en-US" smtClean="0"/>
              <a:t>‹#›</a:t>
            </a:fld>
            <a:endParaRPr lang="en-US" dirty="0"/>
          </a:p>
        </p:txBody>
      </p:sp>
    </p:spTree>
    <p:extLst>
      <p:ext uri="{BB962C8B-B14F-4D97-AF65-F5344CB8AC3E}">
        <p14:creationId xmlns:p14="http://schemas.microsoft.com/office/powerpoint/2010/main" val="409006873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10E96-88BD-A44B-9686-898676AC0C44}"/>
              </a:ext>
            </a:extLst>
          </p:cNvPr>
          <p:cNvSpPr>
            <a:spLocks noGrp="1" noChangeArrowheads="1"/>
          </p:cNvSpPr>
          <p:nvPr>
            <p:ph type="sldNum"/>
          </p:nvPr>
        </p:nvSpPr>
        <p:spPr>
          <a:ln/>
        </p:spPr>
        <p:txBody>
          <a:bodyPr/>
          <a:lstStyle/>
          <a:p>
            <a:fld id="{F7FBEF73-A05F-574C-A857-7824EE781B9D}" type="slidenum">
              <a:rPr lang="en-US" altLang="en-US"/>
              <a:pPr/>
              <a:t>1</a:t>
            </a:fld>
            <a:endParaRPr lang="en-US" altLang="en-US" dirty="0"/>
          </a:p>
        </p:txBody>
      </p:sp>
      <p:sp>
        <p:nvSpPr>
          <p:cNvPr id="4097" name="Text Box 1">
            <a:extLst>
              <a:ext uri="{FF2B5EF4-FFF2-40B4-BE49-F238E27FC236}">
                <a16:creationId xmlns:a16="http://schemas.microsoft.com/office/drawing/2014/main" id="{AC49FD68-BA1C-A84A-832F-2EE74D840FB5}"/>
              </a:ext>
            </a:extLst>
          </p:cNvPr>
          <p:cNvSpPr txBox="1">
            <a:spLocks noGrp="1" noRot="1" noChangeAspect="1" noChangeArrowheads="1"/>
          </p:cNvSpPr>
          <p:nvPr>
            <p:ph type="sldImg"/>
          </p:nvPr>
        </p:nvSpPr>
        <p:spPr bwMode="auto">
          <a:xfrm>
            <a:off x="561975" y="776288"/>
            <a:ext cx="6819900" cy="38354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B765289-3307-B445-87B9-7F91AEF712A4}"/>
              </a:ext>
            </a:extLst>
          </p:cNvPr>
          <p:cNvSpPr txBox="1">
            <a:spLocks noGrp="1" noChangeArrowheads="1"/>
          </p:cNvSpPr>
          <p:nvPr>
            <p:ph type="body" idx="1"/>
          </p:nvPr>
        </p:nvSpPr>
        <p:spPr bwMode="auto">
          <a:xfrm>
            <a:off x="795161" y="4856401"/>
            <a:ext cx="6356421" cy="46013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a:p>
            <a:endParaRPr lang="en-US" altLang="en-US" baseline="0" dirty="0"/>
          </a:p>
        </p:txBody>
      </p:sp>
    </p:spTree>
    <p:extLst>
      <p:ext uri="{BB962C8B-B14F-4D97-AF65-F5344CB8AC3E}">
        <p14:creationId xmlns:p14="http://schemas.microsoft.com/office/powerpoint/2010/main" val="3003262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10</a:t>
            </a:fld>
            <a:endParaRPr lang="en-US" dirty="0"/>
          </a:p>
        </p:txBody>
      </p:sp>
    </p:spTree>
    <p:extLst>
      <p:ext uri="{BB962C8B-B14F-4D97-AF65-F5344CB8AC3E}">
        <p14:creationId xmlns:p14="http://schemas.microsoft.com/office/powerpoint/2010/main" val="101827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11</a:t>
            </a:fld>
            <a:endParaRPr lang="en-US" dirty="0"/>
          </a:p>
        </p:txBody>
      </p:sp>
    </p:spTree>
    <p:extLst>
      <p:ext uri="{BB962C8B-B14F-4D97-AF65-F5344CB8AC3E}">
        <p14:creationId xmlns:p14="http://schemas.microsoft.com/office/powerpoint/2010/main" val="4128837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12</a:t>
            </a:fld>
            <a:endParaRPr lang="en-US" dirty="0"/>
          </a:p>
        </p:txBody>
      </p:sp>
    </p:spTree>
    <p:extLst>
      <p:ext uri="{BB962C8B-B14F-4D97-AF65-F5344CB8AC3E}">
        <p14:creationId xmlns:p14="http://schemas.microsoft.com/office/powerpoint/2010/main" val="327407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13</a:t>
            </a:fld>
            <a:endParaRPr lang="en-US" dirty="0"/>
          </a:p>
        </p:txBody>
      </p:sp>
    </p:spTree>
    <p:extLst>
      <p:ext uri="{BB962C8B-B14F-4D97-AF65-F5344CB8AC3E}">
        <p14:creationId xmlns:p14="http://schemas.microsoft.com/office/powerpoint/2010/main" val="182465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14</a:t>
            </a:fld>
            <a:endParaRPr lang="en-US" dirty="0"/>
          </a:p>
        </p:txBody>
      </p:sp>
    </p:spTree>
    <p:extLst>
      <p:ext uri="{BB962C8B-B14F-4D97-AF65-F5344CB8AC3E}">
        <p14:creationId xmlns:p14="http://schemas.microsoft.com/office/powerpoint/2010/main" val="231358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15</a:t>
            </a:fld>
            <a:endParaRPr lang="en-US" dirty="0"/>
          </a:p>
        </p:txBody>
      </p:sp>
    </p:spTree>
    <p:extLst>
      <p:ext uri="{BB962C8B-B14F-4D97-AF65-F5344CB8AC3E}">
        <p14:creationId xmlns:p14="http://schemas.microsoft.com/office/powerpoint/2010/main" val="2995027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16</a:t>
            </a:fld>
            <a:endParaRPr lang="en-US" dirty="0"/>
          </a:p>
        </p:txBody>
      </p:sp>
    </p:spTree>
    <p:extLst>
      <p:ext uri="{BB962C8B-B14F-4D97-AF65-F5344CB8AC3E}">
        <p14:creationId xmlns:p14="http://schemas.microsoft.com/office/powerpoint/2010/main" val="1095819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17</a:t>
            </a:fld>
            <a:endParaRPr lang="en-US" dirty="0"/>
          </a:p>
        </p:txBody>
      </p:sp>
    </p:spTree>
    <p:extLst>
      <p:ext uri="{BB962C8B-B14F-4D97-AF65-F5344CB8AC3E}">
        <p14:creationId xmlns:p14="http://schemas.microsoft.com/office/powerpoint/2010/main" val="2763805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18</a:t>
            </a:fld>
            <a:endParaRPr lang="en-US" dirty="0"/>
          </a:p>
        </p:txBody>
      </p:sp>
    </p:spTree>
    <p:extLst>
      <p:ext uri="{BB962C8B-B14F-4D97-AF65-F5344CB8AC3E}">
        <p14:creationId xmlns:p14="http://schemas.microsoft.com/office/powerpoint/2010/main" val="327490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19</a:t>
            </a:fld>
            <a:endParaRPr lang="en-US" dirty="0"/>
          </a:p>
        </p:txBody>
      </p:sp>
    </p:spTree>
    <p:extLst>
      <p:ext uri="{BB962C8B-B14F-4D97-AF65-F5344CB8AC3E}">
        <p14:creationId xmlns:p14="http://schemas.microsoft.com/office/powerpoint/2010/main" val="197883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7E736-435D-4FD8-8178-FDC57DBEC6A4}" type="slidenum">
              <a:rPr lang="en-US" smtClean="0"/>
              <a:t>2</a:t>
            </a:fld>
            <a:endParaRPr lang="en-US"/>
          </a:p>
        </p:txBody>
      </p:sp>
    </p:spTree>
    <p:extLst>
      <p:ext uri="{BB962C8B-B14F-4D97-AF65-F5344CB8AC3E}">
        <p14:creationId xmlns:p14="http://schemas.microsoft.com/office/powerpoint/2010/main" val="1963697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20</a:t>
            </a:fld>
            <a:endParaRPr lang="en-US" dirty="0"/>
          </a:p>
        </p:txBody>
      </p:sp>
    </p:spTree>
    <p:extLst>
      <p:ext uri="{BB962C8B-B14F-4D97-AF65-F5344CB8AC3E}">
        <p14:creationId xmlns:p14="http://schemas.microsoft.com/office/powerpoint/2010/main" val="3937552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10E96-88BD-A44B-9686-898676AC0C44}"/>
              </a:ext>
            </a:extLst>
          </p:cNvPr>
          <p:cNvSpPr>
            <a:spLocks noGrp="1" noChangeArrowheads="1"/>
          </p:cNvSpPr>
          <p:nvPr>
            <p:ph type="sldNum"/>
          </p:nvPr>
        </p:nvSpPr>
        <p:spPr>
          <a:ln/>
        </p:spPr>
        <p:txBody>
          <a:bodyPr/>
          <a:lstStyle/>
          <a:p>
            <a:fld id="{F7FBEF73-A05F-574C-A857-7824EE781B9D}" type="slidenum">
              <a:rPr lang="en-US" altLang="en-US"/>
              <a:pPr/>
              <a:t>21</a:t>
            </a:fld>
            <a:endParaRPr lang="en-US" altLang="en-US" dirty="0"/>
          </a:p>
        </p:txBody>
      </p:sp>
      <p:sp>
        <p:nvSpPr>
          <p:cNvPr id="4097" name="Text Box 1">
            <a:extLst>
              <a:ext uri="{FF2B5EF4-FFF2-40B4-BE49-F238E27FC236}">
                <a16:creationId xmlns:a16="http://schemas.microsoft.com/office/drawing/2014/main" id="{AC49FD68-BA1C-A84A-832F-2EE74D840FB5}"/>
              </a:ext>
            </a:extLst>
          </p:cNvPr>
          <p:cNvSpPr txBox="1">
            <a:spLocks noGrp="1" noRot="1" noChangeAspect="1" noChangeArrowheads="1"/>
          </p:cNvSpPr>
          <p:nvPr>
            <p:ph type="sldImg"/>
          </p:nvPr>
        </p:nvSpPr>
        <p:spPr bwMode="auto">
          <a:xfrm>
            <a:off x="561975" y="776288"/>
            <a:ext cx="6819900" cy="38354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B765289-3307-B445-87B9-7F91AEF712A4}"/>
              </a:ext>
            </a:extLst>
          </p:cNvPr>
          <p:cNvSpPr txBox="1">
            <a:spLocks noGrp="1" noChangeArrowheads="1"/>
          </p:cNvSpPr>
          <p:nvPr>
            <p:ph type="body" idx="1"/>
          </p:nvPr>
        </p:nvSpPr>
        <p:spPr bwMode="auto">
          <a:xfrm>
            <a:off x="795161" y="4856401"/>
            <a:ext cx="6356421" cy="46013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a:p>
            <a:endParaRPr lang="en-US" altLang="en-US" baseline="0" dirty="0"/>
          </a:p>
        </p:txBody>
      </p:sp>
    </p:spTree>
    <p:extLst>
      <p:ext uri="{BB962C8B-B14F-4D97-AF65-F5344CB8AC3E}">
        <p14:creationId xmlns:p14="http://schemas.microsoft.com/office/powerpoint/2010/main" val="4030998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22</a:t>
            </a:fld>
            <a:endParaRPr lang="en-US" dirty="0"/>
          </a:p>
        </p:txBody>
      </p:sp>
    </p:spTree>
    <p:extLst>
      <p:ext uri="{BB962C8B-B14F-4D97-AF65-F5344CB8AC3E}">
        <p14:creationId xmlns:p14="http://schemas.microsoft.com/office/powerpoint/2010/main" val="2623310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7E736-435D-4FD8-8178-FDC57DBEC6A4}" type="slidenum">
              <a:rPr lang="en-US" smtClean="0"/>
              <a:t>23</a:t>
            </a:fld>
            <a:endParaRPr lang="en-US"/>
          </a:p>
        </p:txBody>
      </p:sp>
    </p:spTree>
    <p:extLst>
      <p:ext uri="{BB962C8B-B14F-4D97-AF65-F5344CB8AC3E}">
        <p14:creationId xmlns:p14="http://schemas.microsoft.com/office/powerpoint/2010/main" val="249586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24</a:t>
            </a:fld>
            <a:endParaRPr lang="en-US" dirty="0"/>
          </a:p>
        </p:txBody>
      </p:sp>
    </p:spTree>
    <p:extLst>
      <p:ext uri="{BB962C8B-B14F-4D97-AF65-F5344CB8AC3E}">
        <p14:creationId xmlns:p14="http://schemas.microsoft.com/office/powerpoint/2010/main" val="4174946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25</a:t>
            </a:fld>
            <a:endParaRPr lang="en-US" dirty="0"/>
          </a:p>
        </p:txBody>
      </p:sp>
    </p:spTree>
    <p:extLst>
      <p:ext uri="{BB962C8B-B14F-4D97-AF65-F5344CB8AC3E}">
        <p14:creationId xmlns:p14="http://schemas.microsoft.com/office/powerpoint/2010/main" val="3591335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26</a:t>
            </a:fld>
            <a:endParaRPr lang="en-US" dirty="0"/>
          </a:p>
        </p:txBody>
      </p:sp>
    </p:spTree>
    <p:extLst>
      <p:ext uri="{BB962C8B-B14F-4D97-AF65-F5344CB8AC3E}">
        <p14:creationId xmlns:p14="http://schemas.microsoft.com/office/powerpoint/2010/main" val="149920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27</a:t>
            </a:fld>
            <a:endParaRPr lang="en-US" dirty="0"/>
          </a:p>
        </p:txBody>
      </p:sp>
    </p:spTree>
    <p:extLst>
      <p:ext uri="{BB962C8B-B14F-4D97-AF65-F5344CB8AC3E}">
        <p14:creationId xmlns:p14="http://schemas.microsoft.com/office/powerpoint/2010/main" val="1231636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Major legislation—the "One Big Beautiful Bill Act" (OBBB)—did not change these capital gains rates or general structure</a:t>
            </a:r>
            <a:r>
              <a:rPr lang="en-US" dirty="0"/>
              <a:t>. It essentially made the 2017 Tax Cuts and Jobs Act permanent, with no adjustments to long-term capital gains brackets. A few additional perks in the OBBB include a special “Trump Account” with capital-gains-like designations for minors, and expanded startup stock (QSBS) tax benefits—but </a:t>
            </a:r>
            <a:r>
              <a:rPr lang="en-US" b="1" dirty="0"/>
              <a:t>your table of basic capital gains rates remains valid in structure</a:t>
            </a:r>
            <a:r>
              <a:rPr lang="en-US" dirty="0"/>
              <a:t>.</a:t>
            </a:r>
          </a:p>
        </p:txBody>
      </p:sp>
      <p:sp>
        <p:nvSpPr>
          <p:cNvPr id="4" name="Slide Number Placeholder 3"/>
          <p:cNvSpPr>
            <a:spLocks noGrp="1"/>
          </p:cNvSpPr>
          <p:nvPr>
            <p:ph type="sldNum" sz="quarter" idx="10"/>
          </p:nvPr>
        </p:nvSpPr>
        <p:spPr/>
        <p:txBody>
          <a:bodyPr/>
          <a:lstStyle/>
          <a:p>
            <a:fld id="{D8C93C1D-8913-1443-A566-A63F808BA801}" type="slidenum">
              <a:rPr lang="en-US" smtClean="0"/>
              <a:t>28</a:t>
            </a:fld>
            <a:endParaRPr lang="en-US" dirty="0"/>
          </a:p>
        </p:txBody>
      </p:sp>
    </p:spTree>
    <p:extLst>
      <p:ext uri="{BB962C8B-B14F-4D97-AF65-F5344CB8AC3E}">
        <p14:creationId xmlns:p14="http://schemas.microsoft.com/office/powerpoint/2010/main" val="539981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29</a:t>
            </a:fld>
            <a:endParaRPr lang="en-US" dirty="0"/>
          </a:p>
        </p:txBody>
      </p:sp>
    </p:spTree>
    <p:extLst>
      <p:ext uri="{BB962C8B-B14F-4D97-AF65-F5344CB8AC3E}">
        <p14:creationId xmlns:p14="http://schemas.microsoft.com/office/powerpoint/2010/main" val="369565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3</a:t>
            </a:fld>
            <a:endParaRPr lang="en-US" dirty="0"/>
          </a:p>
        </p:txBody>
      </p:sp>
    </p:spTree>
    <p:extLst>
      <p:ext uri="{BB962C8B-B14F-4D97-AF65-F5344CB8AC3E}">
        <p14:creationId xmlns:p14="http://schemas.microsoft.com/office/powerpoint/2010/main" val="2343455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30</a:t>
            </a:fld>
            <a:endParaRPr lang="en-US" dirty="0"/>
          </a:p>
        </p:txBody>
      </p:sp>
    </p:spTree>
    <p:extLst>
      <p:ext uri="{BB962C8B-B14F-4D97-AF65-F5344CB8AC3E}">
        <p14:creationId xmlns:p14="http://schemas.microsoft.com/office/powerpoint/2010/main" val="2962252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10E96-88BD-A44B-9686-898676AC0C44}"/>
              </a:ext>
            </a:extLst>
          </p:cNvPr>
          <p:cNvSpPr>
            <a:spLocks noGrp="1" noChangeArrowheads="1"/>
          </p:cNvSpPr>
          <p:nvPr>
            <p:ph type="sldNum"/>
          </p:nvPr>
        </p:nvSpPr>
        <p:spPr>
          <a:ln/>
        </p:spPr>
        <p:txBody>
          <a:bodyPr/>
          <a:lstStyle/>
          <a:p>
            <a:fld id="{F7FBEF73-A05F-574C-A857-7824EE781B9D}" type="slidenum">
              <a:rPr lang="en-US" altLang="en-US"/>
              <a:pPr/>
              <a:t>31</a:t>
            </a:fld>
            <a:endParaRPr lang="en-US" altLang="en-US" dirty="0"/>
          </a:p>
        </p:txBody>
      </p:sp>
      <p:sp>
        <p:nvSpPr>
          <p:cNvPr id="4097" name="Text Box 1">
            <a:extLst>
              <a:ext uri="{FF2B5EF4-FFF2-40B4-BE49-F238E27FC236}">
                <a16:creationId xmlns:a16="http://schemas.microsoft.com/office/drawing/2014/main" id="{AC49FD68-BA1C-A84A-832F-2EE74D840FB5}"/>
              </a:ext>
            </a:extLst>
          </p:cNvPr>
          <p:cNvSpPr txBox="1">
            <a:spLocks noGrp="1" noRot="1" noChangeAspect="1" noChangeArrowheads="1"/>
          </p:cNvSpPr>
          <p:nvPr>
            <p:ph type="sldImg"/>
          </p:nvPr>
        </p:nvSpPr>
        <p:spPr bwMode="auto">
          <a:xfrm>
            <a:off x="561975" y="776288"/>
            <a:ext cx="6819900" cy="38354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B765289-3307-B445-87B9-7F91AEF712A4}"/>
              </a:ext>
            </a:extLst>
          </p:cNvPr>
          <p:cNvSpPr txBox="1">
            <a:spLocks noGrp="1" noChangeArrowheads="1"/>
          </p:cNvSpPr>
          <p:nvPr>
            <p:ph type="body" idx="1"/>
          </p:nvPr>
        </p:nvSpPr>
        <p:spPr bwMode="auto">
          <a:xfrm>
            <a:off x="795161" y="4856401"/>
            <a:ext cx="6356421" cy="46013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a:p>
            <a:endParaRPr lang="en-US" altLang="en-US" baseline="0" dirty="0"/>
          </a:p>
        </p:txBody>
      </p:sp>
    </p:spTree>
    <p:extLst>
      <p:ext uri="{BB962C8B-B14F-4D97-AF65-F5344CB8AC3E}">
        <p14:creationId xmlns:p14="http://schemas.microsoft.com/office/powerpoint/2010/main" val="2799724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32</a:t>
            </a:fld>
            <a:endParaRPr lang="en-US" dirty="0"/>
          </a:p>
        </p:txBody>
      </p:sp>
    </p:spTree>
    <p:extLst>
      <p:ext uri="{BB962C8B-B14F-4D97-AF65-F5344CB8AC3E}">
        <p14:creationId xmlns:p14="http://schemas.microsoft.com/office/powerpoint/2010/main" val="1117364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33</a:t>
            </a:fld>
            <a:endParaRPr lang="en-US" dirty="0"/>
          </a:p>
        </p:txBody>
      </p:sp>
    </p:spTree>
    <p:extLst>
      <p:ext uri="{BB962C8B-B14F-4D97-AF65-F5344CB8AC3E}">
        <p14:creationId xmlns:p14="http://schemas.microsoft.com/office/powerpoint/2010/main" val="2162071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34</a:t>
            </a:fld>
            <a:endParaRPr lang="en-US" dirty="0"/>
          </a:p>
        </p:txBody>
      </p:sp>
    </p:spTree>
    <p:extLst>
      <p:ext uri="{BB962C8B-B14F-4D97-AF65-F5344CB8AC3E}">
        <p14:creationId xmlns:p14="http://schemas.microsoft.com/office/powerpoint/2010/main" val="819419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35</a:t>
            </a:fld>
            <a:endParaRPr lang="en-US" dirty="0"/>
          </a:p>
        </p:txBody>
      </p:sp>
    </p:spTree>
    <p:extLst>
      <p:ext uri="{BB962C8B-B14F-4D97-AF65-F5344CB8AC3E}">
        <p14:creationId xmlns:p14="http://schemas.microsoft.com/office/powerpoint/2010/main" val="1208087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36</a:t>
            </a:fld>
            <a:endParaRPr lang="en-US" dirty="0"/>
          </a:p>
        </p:txBody>
      </p:sp>
    </p:spTree>
    <p:extLst>
      <p:ext uri="{BB962C8B-B14F-4D97-AF65-F5344CB8AC3E}">
        <p14:creationId xmlns:p14="http://schemas.microsoft.com/office/powerpoint/2010/main" val="1916116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37</a:t>
            </a:fld>
            <a:endParaRPr lang="en-US" dirty="0"/>
          </a:p>
        </p:txBody>
      </p:sp>
    </p:spTree>
    <p:extLst>
      <p:ext uri="{BB962C8B-B14F-4D97-AF65-F5344CB8AC3E}">
        <p14:creationId xmlns:p14="http://schemas.microsoft.com/office/powerpoint/2010/main" val="2103207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38</a:t>
            </a:fld>
            <a:endParaRPr lang="en-US" dirty="0"/>
          </a:p>
        </p:txBody>
      </p:sp>
    </p:spTree>
    <p:extLst>
      <p:ext uri="{BB962C8B-B14F-4D97-AF65-F5344CB8AC3E}">
        <p14:creationId xmlns:p14="http://schemas.microsoft.com/office/powerpoint/2010/main" val="675104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39</a:t>
            </a:fld>
            <a:endParaRPr lang="en-US" dirty="0"/>
          </a:p>
        </p:txBody>
      </p:sp>
    </p:spTree>
    <p:extLst>
      <p:ext uri="{BB962C8B-B14F-4D97-AF65-F5344CB8AC3E}">
        <p14:creationId xmlns:p14="http://schemas.microsoft.com/office/powerpoint/2010/main" val="263195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10E96-88BD-A44B-9686-898676AC0C44}"/>
              </a:ext>
            </a:extLst>
          </p:cNvPr>
          <p:cNvSpPr>
            <a:spLocks noGrp="1" noChangeArrowheads="1"/>
          </p:cNvSpPr>
          <p:nvPr>
            <p:ph type="sldNum"/>
          </p:nvPr>
        </p:nvSpPr>
        <p:spPr>
          <a:ln/>
        </p:spPr>
        <p:txBody>
          <a:bodyPr/>
          <a:lstStyle/>
          <a:p>
            <a:fld id="{F7FBEF73-A05F-574C-A857-7824EE781B9D}" type="slidenum">
              <a:rPr lang="en-US" altLang="en-US"/>
              <a:pPr/>
              <a:t>4</a:t>
            </a:fld>
            <a:endParaRPr lang="en-US" altLang="en-US" dirty="0"/>
          </a:p>
        </p:txBody>
      </p:sp>
      <p:sp>
        <p:nvSpPr>
          <p:cNvPr id="4097" name="Text Box 1">
            <a:extLst>
              <a:ext uri="{FF2B5EF4-FFF2-40B4-BE49-F238E27FC236}">
                <a16:creationId xmlns:a16="http://schemas.microsoft.com/office/drawing/2014/main" id="{AC49FD68-BA1C-A84A-832F-2EE74D840FB5}"/>
              </a:ext>
            </a:extLst>
          </p:cNvPr>
          <p:cNvSpPr txBox="1">
            <a:spLocks noGrp="1" noRot="1" noChangeAspect="1" noChangeArrowheads="1"/>
          </p:cNvSpPr>
          <p:nvPr>
            <p:ph type="sldImg"/>
          </p:nvPr>
        </p:nvSpPr>
        <p:spPr bwMode="auto">
          <a:xfrm>
            <a:off x="561975" y="776288"/>
            <a:ext cx="6819900" cy="38354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B765289-3307-B445-87B9-7F91AEF712A4}"/>
              </a:ext>
            </a:extLst>
          </p:cNvPr>
          <p:cNvSpPr txBox="1">
            <a:spLocks noGrp="1" noChangeArrowheads="1"/>
          </p:cNvSpPr>
          <p:nvPr>
            <p:ph type="body" idx="1"/>
          </p:nvPr>
        </p:nvSpPr>
        <p:spPr bwMode="auto">
          <a:xfrm>
            <a:off x="795161" y="4856401"/>
            <a:ext cx="6356421" cy="46013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a:p>
            <a:endParaRPr lang="en-US" altLang="en-US" baseline="0" dirty="0"/>
          </a:p>
        </p:txBody>
      </p:sp>
    </p:spTree>
    <p:extLst>
      <p:ext uri="{BB962C8B-B14F-4D97-AF65-F5344CB8AC3E}">
        <p14:creationId xmlns:p14="http://schemas.microsoft.com/office/powerpoint/2010/main" val="1020946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40</a:t>
            </a:fld>
            <a:endParaRPr lang="en-US" dirty="0"/>
          </a:p>
        </p:txBody>
      </p:sp>
    </p:spTree>
    <p:extLst>
      <p:ext uri="{BB962C8B-B14F-4D97-AF65-F5344CB8AC3E}">
        <p14:creationId xmlns:p14="http://schemas.microsoft.com/office/powerpoint/2010/main" val="744828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41</a:t>
            </a:fld>
            <a:endParaRPr lang="en-US" dirty="0"/>
          </a:p>
        </p:txBody>
      </p:sp>
    </p:spTree>
    <p:extLst>
      <p:ext uri="{BB962C8B-B14F-4D97-AF65-F5344CB8AC3E}">
        <p14:creationId xmlns:p14="http://schemas.microsoft.com/office/powerpoint/2010/main" val="3510457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42</a:t>
            </a:fld>
            <a:endParaRPr lang="en-US" dirty="0"/>
          </a:p>
        </p:txBody>
      </p:sp>
    </p:spTree>
    <p:extLst>
      <p:ext uri="{BB962C8B-B14F-4D97-AF65-F5344CB8AC3E}">
        <p14:creationId xmlns:p14="http://schemas.microsoft.com/office/powerpoint/2010/main" val="3150157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43</a:t>
            </a:fld>
            <a:endParaRPr lang="en-US" dirty="0"/>
          </a:p>
        </p:txBody>
      </p:sp>
    </p:spTree>
    <p:extLst>
      <p:ext uri="{BB962C8B-B14F-4D97-AF65-F5344CB8AC3E}">
        <p14:creationId xmlns:p14="http://schemas.microsoft.com/office/powerpoint/2010/main" val="365727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44</a:t>
            </a:fld>
            <a:endParaRPr lang="en-US" dirty="0"/>
          </a:p>
        </p:txBody>
      </p:sp>
    </p:spTree>
    <p:extLst>
      <p:ext uri="{BB962C8B-B14F-4D97-AF65-F5344CB8AC3E}">
        <p14:creationId xmlns:p14="http://schemas.microsoft.com/office/powerpoint/2010/main" val="1586251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45</a:t>
            </a:fld>
            <a:endParaRPr lang="en-US" dirty="0"/>
          </a:p>
        </p:txBody>
      </p:sp>
    </p:spTree>
    <p:extLst>
      <p:ext uri="{BB962C8B-B14F-4D97-AF65-F5344CB8AC3E}">
        <p14:creationId xmlns:p14="http://schemas.microsoft.com/office/powerpoint/2010/main" val="82284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46</a:t>
            </a:fld>
            <a:endParaRPr lang="en-US" dirty="0"/>
          </a:p>
        </p:txBody>
      </p:sp>
    </p:spTree>
    <p:extLst>
      <p:ext uri="{BB962C8B-B14F-4D97-AF65-F5344CB8AC3E}">
        <p14:creationId xmlns:p14="http://schemas.microsoft.com/office/powerpoint/2010/main" val="686003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47</a:t>
            </a:fld>
            <a:endParaRPr lang="en-US" dirty="0"/>
          </a:p>
        </p:txBody>
      </p:sp>
    </p:spTree>
    <p:extLst>
      <p:ext uri="{BB962C8B-B14F-4D97-AF65-F5344CB8AC3E}">
        <p14:creationId xmlns:p14="http://schemas.microsoft.com/office/powerpoint/2010/main" val="2177038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48</a:t>
            </a:fld>
            <a:endParaRPr lang="en-US" dirty="0"/>
          </a:p>
        </p:txBody>
      </p:sp>
    </p:spTree>
    <p:extLst>
      <p:ext uri="{BB962C8B-B14F-4D97-AF65-F5344CB8AC3E}">
        <p14:creationId xmlns:p14="http://schemas.microsoft.com/office/powerpoint/2010/main" val="3463559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49</a:t>
            </a:fld>
            <a:endParaRPr lang="en-US" dirty="0"/>
          </a:p>
        </p:txBody>
      </p:sp>
    </p:spTree>
    <p:extLst>
      <p:ext uri="{BB962C8B-B14F-4D97-AF65-F5344CB8AC3E}">
        <p14:creationId xmlns:p14="http://schemas.microsoft.com/office/powerpoint/2010/main" val="138015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a:t>
            </a:fld>
            <a:endParaRPr lang="en-US" dirty="0"/>
          </a:p>
        </p:txBody>
      </p:sp>
    </p:spTree>
    <p:extLst>
      <p:ext uri="{BB962C8B-B14F-4D97-AF65-F5344CB8AC3E}">
        <p14:creationId xmlns:p14="http://schemas.microsoft.com/office/powerpoint/2010/main" val="3928245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50</a:t>
            </a:fld>
            <a:endParaRPr lang="en-US" dirty="0"/>
          </a:p>
        </p:txBody>
      </p:sp>
    </p:spTree>
    <p:extLst>
      <p:ext uri="{BB962C8B-B14F-4D97-AF65-F5344CB8AC3E}">
        <p14:creationId xmlns:p14="http://schemas.microsoft.com/office/powerpoint/2010/main" val="11614911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51</a:t>
            </a:fld>
            <a:endParaRPr lang="en-US" dirty="0"/>
          </a:p>
        </p:txBody>
      </p:sp>
    </p:spTree>
    <p:extLst>
      <p:ext uri="{BB962C8B-B14F-4D97-AF65-F5344CB8AC3E}">
        <p14:creationId xmlns:p14="http://schemas.microsoft.com/office/powerpoint/2010/main" val="3410532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10E96-88BD-A44B-9686-898676AC0C44}"/>
              </a:ext>
            </a:extLst>
          </p:cNvPr>
          <p:cNvSpPr>
            <a:spLocks noGrp="1" noChangeArrowheads="1"/>
          </p:cNvSpPr>
          <p:nvPr>
            <p:ph type="sldNum"/>
          </p:nvPr>
        </p:nvSpPr>
        <p:spPr>
          <a:ln/>
        </p:spPr>
        <p:txBody>
          <a:bodyPr/>
          <a:lstStyle/>
          <a:p>
            <a:fld id="{F7FBEF73-A05F-574C-A857-7824EE781B9D}" type="slidenum">
              <a:rPr lang="en-US" altLang="en-US"/>
              <a:pPr/>
              <a:t>52</a:t>
            </a:fld>
            <a:endParaRPr lang="en-US" altLang="en-US" dirty="0"/>
          </a:p>
        </p:txBody>
      </p:sp>
      <p:sp>
        <p:nvSpPr>
          <p:cNvPr id="4097" name="Text Box 1">
            <a:extLst>
              <a:ext uri="{FF2B5EF4-FFF2-40B4-BE49-F238E27FC236}">
                <a16:creationId xmlns:a16="http://schemas.microsoft.com/office/drawing/2014/main" id="{AC49FD68-BA1C-A84A-832F-2EE74D840FB5}"/>
              </a:ext>
            </a:extLst>
          </p:cNvPr>
          <p:cNvSpPr txBox="1">
            <a:spLocks noGrp="1" noRot="1" noChangeAspect="1" noChangeArrowheads="1"/>
          </p:cNvSpPr>
          <p:nvPr>
            <p:ph type="sldImg"/>
          </p:nvPr>
        </p:nvSpPr>
        <p:spPr bwMode="auto">
          <a:xfrm>
            <a:off x="561975" y="776288"/>
            <a:ext cx="6819900" cy="38354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B765289-3307-B445-87B9-7F91AEF712A4}"/>
              </a:ext>
            </a:extLst>
          </p:cNvPr>
          <p:cNvSpPr txBox="1">
            <a:spLocks noGrp="1" noChangeArrowheads="1"/>
          </p:cNvSpPr>
          <p:nvPr>
            <p:ph type="body" idx="1"/>
          </p:nvPr>
        </p:nvSpPr>
        <p:spPr bwMode="auto">
          <a:xfrm>
            <a:off x="795161" y="4856401"/>
            <a:ext cx="6356421" cy="46013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baseline="0" dirty="0"/>
          </a:p>
        </p:txBody>
      </p:sp>
    </p:spTree>
    <p:extLst>
      <p:ext uri="{BB962C8B-B14F-4D97-AF65-F5344CB8AC3E}">
        <p14:creationId xmlns:p14="http://schemas.microsoft.com/office/powerpoint/2010/main" val="2016894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53</a:t>
            </a:fld>
            <a:endParaRPr lang="en-US" dirty="0"/>
          </a:p>
        </p:txBody>
      </p:sp>
    </p:spTree>
    <p:extLst>
      <p:ext uri="{BB962C8B-B14F-4D97-AF65-F5344CB8AC3E}">
        <p14:creationId xmlns:p14="http://schemas.microsoft.com/office/powerpoint/2010/main" val="802127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54</a:t>
            </a:fld>
            <a:endParaRPr lang="en-US" dirty="0"/>
          </a:p>
        </p:txBody>
      </p:sp>
    </p:spTree>
    <p:extLst>
      <p:ext uri="{BB962C8B-B14F-4D97-AF65-F5344CB8AC3E}">
        <p14:creationId xmlns:p14="http://schemas.microsoft.com/office/powerpoint/2010/main" val="13625260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55</a:t>
            </a:fld>
            <a:endParaRPr lang="en-US" dirty="0"/>
          </a:p>
        </p:txBody>
      </p:sp>
    </p:spTree>
    <p:extLst>
      <p:ext uri="{BB962C8B-B14F-4D97-AF65-F5344CB8AC3E}">
        <p14:creationId xmlns:p14="http://schemas.microsoft.com/office/powerpoint/2010/main" val="3597461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56</a:t>
            </a:fld>
            <a:endParaRPr lang="en-US" dirty="0"/>
          </a:p>
        </p:txBody>
      </p:sp>
    </p:spTree>
    <p:extLst>
      <p:ext uri="{BB962C8B-B14F-4D97-AF65-F5344CB8AC3E}">
        <p14:creationId xmlns:p14="http://schemas.microsoft.com/office/powerpoint/2010/main" val="3290180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57</a:t>
            </a:fld>
            <a:endParaRPr lang="en-US" dirty="0"/>
          </a:p>
        </p:txBody>
      </p:sp>
    </p:spTree>
    <p:extLst>
      <p:ext uri="{BB962C8B-B14F-4D97-AF65-F5344CB8AC3E}">
        <p14:creationId xmlns:p14="http://schemas.microsoft.com/office/powerpoint/2010/main" val="3125536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58</a:t>
            </a:fld>
            <a:endParaRPr lang="en-US" dirty="0"/>
          </a:p>
        </p:txBody>
      </p:sp>
    </p:spTree>
    <p:extLst>
      <p:ext uri="{BB962C8B-B14F-4D97-AF65-F5344CB8AC3E}">
        <p14:creationId xmlns:p14="http://schemas.microsoft.com/office/powerpoint/2010/main" val="14457695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59</a:t>
            </a:fld>
            <a:endParaRPr lang="en-US" dirty="0"/>
          </a:p>
        </p:txBody>
      </p:sp>
    </p:spTree>
    <p:extLst>
      <p:ext uri="{BB962C8B-B14F-4D97-AF65-F5344CB8AC3E}">
        <p14:creationId xmlns:p14="http://schemas.microsoft.com/office/powerpoint/2010/main" val="2880601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6</a:t>
            </a:fld>
            <a:endParaRPr lang="en-US" dirty="0"/>
          </a:p>
        </p:txBody>
      </p:sp>
    </p:spTree>
    <p:extLst>
      <p:ext uri="{BB962C8B-B14F-4D97-AF65-F5344CB8AC3E}">
        <p14:creationId xmlns:p14="http://schemas.microsoft.com/office/powerpoint/2010/main" val="72469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60</a:t>
            </a:fld>
            <a:endParaRPr lang="en-US" dirty="0"/>
          </a:p>
        </p:txBody>
      </p:sp>
    </p:spTree>
    <p:extLst>
      <p:ext uri="{BB962C8B-B14F-4D97-AF65-F5344CB8AC3E}">
        <p14:creationId xmlns:p14="http://schemas.microsoft.com/office/powerpoint/2010/main" val="2964912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61</a:t>
            </a:fld>
            <a:endParaRPr lang="en-US" dirty="0"/>
          </a:p>
        </p:txBody>
      </p:sp>
    </p:spTree>
    <p:extLst>
      <p:ext uri="{BB962C8B-B14F-4D97-AF65-F5344CB8AC3E}">
        <p14:creationId xmlns:p14="http://schemas.microsoft.com/office/powerpoint/2010/main" val="2676691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62</a:t>
            </a:fld>
            <a:endParaRPr lang="en-US" dirty="0"/>
          </a:p>
        </p:txBody>
      </p:sp>
    </p:spTree>
    <p:extLst>
      <p:ext uri="{BB962C8B-B14F-4D97-AF65-F5344CB8AC3E}">
        <p14:creationId xmlns:p14="http://schemas.microsoft.com/office/powerpoint/2010/main" val="38904366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10E96-88BD-A44B-9686-898676AC0C44}"/>
              </a:ext>
            </a:extLst>
          </p:cNvPr>
          <p:cNvSpPr>
            <a:spLocks noGrp="1" noChangeArrowheads="1"/>
          </p:cNvSpPr>
          <p:nvPr>
            <p:ph type="sldNum"/>
          </p:nvPr>
        </p:nvSpPr>
        <p:spPr>
          <a:ln/>
        </p:spPr>
        <p:txBody>
          <a:bodyPr/>
          <a:lstStyle/>
          <a:p>
            <a:fld id="{F7FBEF73-A05F-574C-A857-7824EE781B9D}" type="slidenum">
              <a:rPr lang="en-US" altLang="en-US"/>
              <a:pPr/>
              <a:t>63</a:t>
            </a:fld>
            <a:endParaRPr lang="en-US" altLang="en-US" dirty="0"/>
          </a:p>
        </p:txBody>
      </p:sp>
      <p:sp>
        <p:nvSpPr>
          <p:cNvPr id="4097" name="Text Box 1">
            <a:extLst>
              <a:ext uri="{FF2B5EF4-FFF2-40B4-BE49-F238E27FC236}">
                <a16:creationId xmlns:a16="http://schemas.microsoft.com/office/drawing/2014/main" id="{AC49FD68-BA1C-A84A-832F-2EE74D840FB5}"/>
              </a:ext>
            </a:extLst>
          </p:cNvPr>
          <p:cNvSpPr txBox="1">
            <a:spLocks noGrp="1" noRot="1" noChangeAspect="1" noChangeArrowheads="1"/>
          </p:cNvSpPr>
          <p:nvPr>
            <p:ph type="sldImg"/>
          </p:nvPr>
        </p:nvSpPr>
        <p:spPr bwMode="auto">
          <a:xfrm>
            <a:off x="561975" y="776288"/>
            <a:ext cx="6819900" cy="38354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B765289-3307-B445-87B9-7F91AEF712A4}"/>
              </a:ext>
            </a:extLst>
          </p:cNvPr>
          <p:cNvSpPr txBox="1">
            <a:spLocks noGrp="1" noChangeArrowheads="1"/>
          </p:cNvSpPr>
          <p:nvPr>
            <p:ph type="body" idx="1"/>
          </p:nvPr>
        </p:nvSpPr>
        <p:spPr bwMode="auto">
          <a:xfrm>
            <a:off x="795161" y="4856401"/>
            <a:ext cx="6356421" cy="46013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baseline="0" dirty="0"/>
          </a:p>
        </p:txBody>
      </p:sp>
    </p:spTree>
    <p:extLst>
      <p:ext uri="{BB962C8B-B14F-4D97-AF65-F5344CB8AC3E}">
        <p14:creationId xmlns:p14="http://schemas.microsoft.com/office/powerpoint/2010/main" val="22706341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64</a:t>
            </a:fld>
            <a:endParaRPr lang="en-US" dirty="0"/>
          </a:p>
        </p:txBody>
      </p:sp>
    </p:spTree>
    <p:extLst>
      <p:ext uri="{BB962C8B-B14F-4D97-AF65-F5344CB8AC3E}">
        <p14:creationId xmlns:p14="http://schemas.microsoft.com/office/powerpoint/2010/main" val="15753465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10E96-88BD-A44B-9686-898676AC0C44}"/>
              </a:ext>
            </a:extLst>
          </p:cNvPr>
          <p:cNvSpPr>
            <a:spLocks noGrp="1" noChangeArrowheads="1"/>
          </p:cNvSpPr>
          <p:nvPr>
            <p:ph type="sldNum"/>
          </p:nvPr>
        </p:nvSpPr>
        <p:spPr>
          <a:ln/>
        </p:spPr>
        <p:txBody>
          <a:bodyPr/>
          <a:lstStyle/>
          <a:p>
            <a:fld id="{F7FBEF73-A05F-574C-A857-7824EE781B9D}" type="slidenum">
              <a:rPr lang="en-US" altLang="en-US"/>
              <a:pPr/>
              <a:t>65</a:t>
            </a:fld>
            <a:endParaRPr lang="en-US" altLang="en-US" dirty="0"/>
          </a:p>
        </p:txBody>
      </p:sp>
      <p:sp>
        <p:nvSpPr>
          <p:cNvPr id="4097" name="Text Box 1">
            <a:extLst>
              <a:ext uri="{FF2B5EF4-FFF2-40B4-BE49-F238E27FC236}">
                <a16:creationId xmlns:a16="http://schemas.microsoft.com/office/drawing/2014/main" id="{AC49FD68-BA1C-A84A-832F-2EE74D840FB5}"/>
              </a:ext>
            </a:extLst>
          </p:cNvPr>
          <p:cNvSpPr txBox="1">
            <a:spLocks noGrp="1" noRot="1" noChangeAspect="1" noChangeArrowheads="1"/>
          </p:cNvSpPr>
          <p:nvPr>
            <p:ph type="sldImg"/>
          </p:nvPr>
        </p:nvSpPr>
        <p:spPr bwMode="auto">
          <a:xfrm>
            <a:off x="561975" y="776288"/>
            <a:ext cx="6819900" cy="38354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B765289-3307-B445-87B9-7F91AEF712A4}"/>
              </a:ext>
            </a:extLst>
          </p:cNvPr>
          <p:cNvSpPr txBox="1">
            <a:spLocks noGrp="1" noChangeArrowheads="1"/>
          </p:cNvSpPr>
          <p:nvPr>
            <p:ph type="body" idx="1"/>
          </p:nvPr>
        </p:nvSpPr>
        <p:spPr bwMode="auto">
          <a:xfrm>
            <a:off x="795161" y="4856401"/>
            <a:ext cx="6356421" cy="46013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783233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B10E96-88BD-A44B-9686-898676AC0C44}"/>
              </a:ext>
            </a:extLst>
          </p:cNvPr>
          <p:cNvSpPr>
            <a:spLocks noGrp="1" noChangeArrowheads="1"/>
          </p:cNvSpPr>
          <p:nvPr>
            <p:ph type="sldNum"/>
          </p:nvPr>
        </p:nvSpPr>
        <p:spPr>
          <a:ln/>
        </p:spPr>
        <p:txBody>
          <a:bodyPr/>
          <a:lstStyle/>
          <a:p>
            <a:fld id="{F7FBEF73-A05F-574C-A857-7824EE781B9D}" type="slidenum">
              <a:rPr lang="en-US" altLang="en-US"/>
              <a:pPr/>
              <a:t>66</a:t>
            </a:fld>
            <a:endParaRPr lang="en-US" altLang="en-US" dirty="0"/>
          </a:p>
        </p:txBody>
      </p:sp>
      <p:sp>
        <p:nvSpPr>
          <p:cNvPr id="4097" name="Text Box 1">
            <a:extLst>
              <a:ext uri="{FF2B5EF4-FFF2-40B4-BE49-F238E27FC236}">
                <a16:creationId xmlns:a16="http://schemas.microsoft.com/office/drawing/2014/main" id="{AC49FD68-BA1C-A84A-832F-2EE74D840FB5}"/>
              </a:ext>
            </a:extLst>
          </p:cNvPr>
          <p:cNvSpPr txBox="1">
            <a:spLocks noGrp="1" noRot="1" noChangeAspect="1" noChangeArrowheads="1"/>
          </p:cNvSpPr>
          <p:nvPr>
            <p:ph type="sldImg"/>
          </p:nvPr>
        </p:nvSpPr>
        <p:spPr bwMode="auto">
          <a:xfrm>
            <a:off x="561975" y="776288"/>
            <a:ext cx="6819900" cy="38354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5B765289-3307-B445-87B9-7F91AEF712A4}"/>
              </a:ext>
            </a:extLst>
          </p:cNvPr>
          <p:cNvSpPr txBox="1">
            <a:spLocks noGrp="1" noChangeArrowheads="1"/>
          </p:cNvSpPr>
          <p:nvPr>
            <p:ph type="body" idx="1"/>
          </p:nvPr>
        </p:nvSpPr>
        <p:spPr bwMode="auto">
          <a:xfrm>
            <a:off x="795161" y="4856401"/>
            <a:ext cx="6356421" cy="46013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8565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93C1D-8913-1443-A566-A63F808BA801}" type="slidenum">
              <a:rPr lang="en-US" smtClean="0"/>
              <a:t>7</a:t>
            </a:fld>
            <a:endParaRPr lang="en-US" dirty="0"/>
          </a:p>
        </p:txBody>
      </p:sp>
    </p:spTree>
    <p:extLst>
      <p:ext uri="{BB962C8B-B14F-4D97-AF65-F5344CB8AC3E}">
        <p14:creationId xmlns:p14="http://schemas.microsoft.com/office/powerpoint/2010/main" val="2288440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8</a:t>
            </a:fld>
            <a:endParaRPr lang="en-US" dirty="0"/>
          </a:p>
        </p:txBody>
      </p:sp>
    </p:spTree>
    <p:extLst>
      <p:ext uri="{BB962C8B-B14F-4D97-AF65-F5344CB8AC3E}">
        <p14:creationId xmlns:p14="http://schemas.microsoft.com/office/powerpoint/2010/main" val="33892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D8C93C1D-8913-1443-A566-A63F808BA801}" type="slidenum">
              <a:rPr lang="en-US" smtClean="0"/>
              <a:t>9</a:t>
            </a:fld>
            <a:endParaRPr lang="en-US" dirty="0"/>
          </a:p>
        </p:txBody>
      </p:sp>
    </p:spTree>
    <p:extLst>
      <p:ext uri="{BB962C8B-B14F-4D97-AF65-F5344CB8AC3E}">
        <p14:creationId xmlns:p14="http://schemas.microsoft.com/office/powerpoint/2010/main" val="3172755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79C38E-8200-82ED-7AA1-5BBBD8FD4C9D}"/>
              </a:ext>
            </a:extLst>
          </p:cNvPr>
          <p:cNvPicPr>
            <a:picLocks noChangeAspect="1"/>
          </p:cNvPicPr>
          <p:nvPr userDrawn="1"/>
        </p:nvPicPr>
        <p:blipFill rotWithShape="1">
          <a:blip r:embed="rId2"/>
          <a:srcRect b="28166"/>
          <a:stretch/>
        </p:blipFill>
        <p:spPr>
          <a:xfrm>
            <a:off x="0" y="0"/>
            <a:ext cx="9144000" cy="3694771"/>
          </a:xfrm>
          <a:prstGeom prst="rect">
            <a:avLst/>
          </a:prstGeom>
        </p:spPr>
      </p:pic>
      <p:sp>
        <p:nvSpPr>
          <p:cNvPr id="3" name="TextBox 2">
            <a:extLst>
              <a:ext uri="{FF2B5EF4-FFF2-40B4-BE49-F238E27FC236}">
                <a16:creationId xmlns:a16="http://schemas.microsoft.com/office/drawing/2014/main" id="{72BC16DB-4B64-AC04-1BC4-28EE5890D44E}"/>
              </a:ext>
            </a:extLst>
          </p:cNvPr>
          <p:cNvSpPr txBox="1"/>
          <p:nvPr userDrawn="1"/>
        </p:nvSpPr>
        <p:spPr>
          <a:xfrm>
            <a:off x="174845" y="4802221"/>
            <a:ext cx="8794310" cy="200055"/>
          </a:xfrm>
          <a:prstGeom prst="rect">
            <a:avLst/>
          </a:prstGeom>
          <a:noFill/>
        </p:spPr>
        <p:txBody>
          <a:bodyPr wrap="square" rtlCol="0">
            <a:spAutoFit/>
          </a:bodyPr>
          <a:lstStyle/>
          <a:p>
            <a:pPr algn="ctr"/>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pic>
        <p:nvPicPr>
          <p:cNvPr id="4" name="Picture 3">
            <a:extLst>
              <a:ext uri="{FF2B5EF4-FFF2-40B4-BE49-F238E27FC236}">
                <a16:creationId xmlns:a16="http://schemas.microsoft.com/office/drawing/2014/main" id="{6CF3E38C-074B-955E-50DE-6B5F5AD130FF}"/>
              </a:ext>
            </a:extLst>
          </p:cNvPr>
          <p:cNvPicPr>
            <a:picLocks noChangeAspect="1"/>
          </p:cNvPicPr>
          <p:nvPr userDrawn="1"/>
        </p:nvPicPr>
        <p:blipFill rotWithShape="1">
          <a:blip r:embed="rId2"/>
          <a:srcRect t="72329"/>
          <a:stretch/>
        </p:blipFill>
        <p:spPr>
          <a:xfrm>
            <a:off x="0" y="3720262"/>
            <a:ext cx="9144000" cy="1423238"/>
          </a:xfrm>
          <a:prstGeom prst="rect">
            <a:avLst/>
          </a:prstGeom>
        </p:spPr>
      </p:pic>
      <p:sp>
        <p:nvSpPr>
          <p:cNvPr id="5" name="Rectangle 4">
            <a:extLst>
              <a:ext uri="{FF2B5EF4-FFF2-40B4-BE49-F238E27FC236}">
                <a16:creationId xmlns:a16="http://schemas.microsoft.com/office/drawing/2014/main" id="{E4AC42F3-59EC-B93B-17E9-6F09E5C5F591}"/>
              </a:ext>
            </a:extLst>
          </p:cNvPr>
          <p:cNvSpPr/>
          <p:nvPr userDrawn="1"/>
        </p:nvSpPr>
        <p:spPr>
          <a:xfrm>
            <a:off x="0" y="3694771"/>
            <a:ext cx="9144000" cy="84322"/>
          </a:xfrm>
          <a:prstGeom prst="rect">
            <a:avLst/>
          </a:prstGeom>
          <a:solidFill>
            <a:srgbClr val="E354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B81777-8FBA-3497-FFC8-51E537ED3359}"/>
              </a:ext>
            </a:extLst>
          </p:cNvPr>
          <p:cNvSpPr/>
          <p:nvPr userDrawn="1"/>
        </p:nvSpPr>
        <p:spPr>
          <a:xfrm>
            <a:off x="0" y="847493"/>
            <a:ext cx="9144000" cy="1148575"/>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935DD61-D781-61DE-80BE-14E5AB4206DC}"/>
              </a:ext>
            </a:extLst>
          </p:cNvPr>
          <p:cNvSpPr/>
          <p:nvPr userDrawn="1"/>
        </p:nvSpPr>
        <p:spPr>
          <a:xfrm>
            <a:off x="0" y="728319"/>
            <a:ext cx="9144000" cy="1394338"/>
          </a:xfrm>
          <a:prstGeom prst="rect">
            <a:avLst/>
          </a:prstGeom>
          <a:solidFill>
            <a:srgbClr val="E35427">
              <a:alpha val="499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0CDAACE9-B19F-F8FA-05E0-C727059BC20F}"/>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7119053" y="711619"/>
            <a:ext cx="1419830" cy="1419830"/>
          </a:xfrm>
          <a:prstGeom prst="rect">
            <a:avLst/>
          </a:prstGeom>
        </p:spPr>
      </p:pic>
    </p:spTree>
    <p:extLst>
      <p:ext uri="{BB962C8B-B14F-4D97-AF65-F5344CB8AC3E}">
        <p14:creationId xmlns:p14="http://schemas.microsoft.com/office/powerpoint/2010/main" val="4580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6"/>
            <a:ext cx="7886700" cy="9945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90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8341B42A-98EF-DB46-9492-A91BBC56C4B8}" type="datetimeFigureOut">
              <a:rPr lang="en-US" smtClean="0"/>
              <a:t>10/24/2025</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10F6A484-01FB-F840-8688-00695570428F}" type="slidenum">
              <a:rPr lang="en-US" smtClean="0"/>
              <a:t>‹#›</a:t>
            </a:fld>
            <a:endParaRPr lang="en-US" dirty="0"/>
          </a:p>
        </p:txBody>
      </p:sp>
    </p:spTree>
    <p:extLst>
      <p:ext uri="{BB962C8B-B14F-4D97-AF65-F5344CB8AC3E}">
        <p14:creationId xmlns:p14="http://schemas.microsoft.com/office/powerpoint/2010/main" val="303665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92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38825" cy="43592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8341B42A-98EF-DB46-9492-A91BBC56C4B8}" type="datetimeFigureOut">
              <a:rPr lang="en-US" smtClean="0"/>
              <a:t>10/24/2025</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10F6A484-01FB-F840-8688-00695570428F}" type="slidenum">
              <a:rPr lang="en-US" smtClean="0"/>
              <a:t>‹#›</a:t>
            </a:fld>
            <a:endParaRPr lang="en-US" dirty="0"/>
          </a:p>
        </p:txBody>
      </p:sp>
    </p:spTree>
    <p:extLst>
      <p:ext uri="{BB962C8B-B14F-4D97-AF65-F5344CB8AC3E}">
        <p14:creationId xmlns:p14="http://schemas.microsoft.com/office/powerpoint/2010/main" val="3379129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8341B42A-98EF-DB46-9492-A91BBC56C4B8}" type="datetimeFigureOut">
              <a:rPr lang="en-US" smtClean="0"/>
              <a:t>10/24/2025</a:t>
            </a:fld>
            <a:endParaRPr lang="en-US" dirty="0"/>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10F6A484-01FB-F840-8688-00695570428F}" type="slidenum">
              <a:rPr lang="en-US" smtClean="0"/>
              <a:t>‹#›</a:t>
            </a:fld>
            <a:endParaRPr lang="en-US" dirty="0"/>
          </a:p>
        </p:txBody>
      </p:sp>
      <p:sp>
        <p:nvSpPr>
          <p:cNvPr id="6" name="Text Placeholder 5"/>
          <p:cNvSpPr>
            <a:spLocks noGrp="1"/>
          </p:cNvSpPr>
          <p:nvPr>
            <p:ph type="body" sz="quarter" idx="13"/>
          </p:nvPr>
        </p:nvSpPr>
        <p:spPr>
          <a:xfrm>
            <a:off x="1419226" y="904876"/>
            <a:ext cx="6372225" cy="2371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6878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143500"/>
          </a:xfrm>
          <a:prstGeom prst="rect">
            <a:avLst/>
          </a:prstGeom>
        </p:spPr>
        <p:txBody>
          <a:bodyPr vert="horz" lIns="91440" tIns="45720" rIns="91440" bIns="45720" rtlCol="0">
            <a:normAutofit/>
          </a:bodyPr>
          <a:lstStyle>
            <a:lvl1pPr>
              <a:defRPr lang="en-US" sz="15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Tree>
    <p:extLst>
      <p:ext uri="{BB962C8B-B14F-4D97-AF65-F5344CB8AC3E}">
        <p14:creationId xmlns:p14="http://schemas.microsoft.com/office/powerpoint/2010/main" val="3289590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62" name="Text Placeholder 39"/>
          <p:cNvSpPr>
            <a:spLocks noGrp="1"/>
          </p:cNvSpPr>
          <p:nvPr>
            <p:ph type="body" sz="quarter" idx="19" hasCustomPrompt="1"/>
          </p:nvPr>
        </p:nvSpPr>
        <p:spPr>
          <a:xfrm>
            <a:off x="1725225" y="1632502"/>
            <a:ext cx="2194512" cy="77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05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3" name="Text Placeholder 39"/>
          <p:cNvSpPr>
            <a:spLocks noGrp="1"/>
          </p:cNvSpPr>
          <p:nvPr>
            <p:ph type="body" sz="quarter" idx="17" hasCustomPrompt="1"/>
          </p:nvPr>
        </p:nvSpPr>
        <p:spPr>
          <a:xfrm>
            <a:off x="1725225" y="2213224"/>
            <a:ext cx="2194512" cy="77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05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145294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6" name="Oval 5"/>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
        <p:nvSpPr>
          <p:cNvPr id="62" name="Picture Placeholder 57"/>
          <p:cNvSpPr>
            <a:spLocks noGrp="1"/>
          </p:cNvSpPr>
          <p:nvPr>
            <p:ph type="pic" sz="quarter" idx="13"/>
          </p:nvPr>
        </p:nvSpPr>
        <p:spPr>
          <a:xfrm>
            <a:off x="669133" y="1299369"/>
            <a:ext cx="2512219" cy="3169444"/>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63" name="Text Placeholder 39"/>
          <p:cNvSpPr>
            <a:spLocks noGrp="1"/>
          </p:cNvSpPr>
          <p:nvPr>
            <p:ph type="body" sz="quarter" idx="17" hasCustomPrompt="1"/>
          </p:nvPr>
        </p:nvSpPr>
        <p:spPr>
          <a:xfrm>
            <a:off x="3699499" y="2529509"/>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4" name="Text Placeholder 39"/>
          <p:cNvSpPr>
            <a:spLocks noGrp="1"/>
          </p:cNvSpPr>
          <p:nvPr>
            <p:ph type="body" sz="quarter" idx="18" hasCustomPrompt="1"/>
          </p:nvPr>
        </p:nvSpPr>
        <p:spPr>
          <a:xfrm>
            <a:off x="3699497" y="2734326"/>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13221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28" name="Text Placeholder 39"/>
          <p:cNvSpPr>
            <a:spLocks noGrp="1"/>
          </p:cNvSpPr>
          <p:nvPr>
            <p:ph type="body" sz="quarter" idx="17" hasCustomPrompt="1"/>
          </p:nvPr>
        </p:nvSpPr>
        <p:spPr>
          <a:xfrm>
            <a:off x="3710697" y="2373803"/>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29" name="Text Placeholder 39"/>
          <p:cNvSpPr>
            <a:spLocks noGrp="1"/>
          </p:cNvSpPr>
          <p:nvPr>
            <p:ph type="body" sz="quarter" idx="18" hasCustomPrompt="1"/>
          </p:nvPr>
        </p:nvSpPr>
        <p:spPr>
          <a:xfrm>
            <a:off x="3710695" y="257968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35" name="Picture Placeholder 57"/>
          <p:cNvSpPr>
            <a:spLocks noGrp="1"/>
          </p:cNvSpPr>
          <p:nvPr>
            <p:ph type="pic" sz="quarter" idx="13"/>
          </p:nvPr>
        </p:nvSpPr>
        <p:spPr>
          <a:xfrm>
            <a:off x="669133" y="1299369"/>
            <a:ext cx="2512219" cy="3169444"/>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36" name="Oval 135"/>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37"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387378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7" name="Picture Placeholder 36"/>
          <p:cNvSpPr>
            <a:spLocks noGrp="1"/>
          </p:cNvSpPr>
          <p:nvPr>
            <p:ph type="pic" sz="quarter" idx="18"/>
          </p:nvPr>
        </p:nvSpPr>
        <p:spPr>
          <a:xfrm>
            <a:off x="0" y="0"/>
            <a:ext cx="9144000" cy="5143500"/>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34" name="Text Placeholder 39"/>
          <p:cNvSpPr>
            <a:spLocks noGrp="1"/>
          </p:cNvSpPr>
          <p:nvPr>
            <p:ph type="body" sz="quarter" idx="17" hasCustomPrompt="1"/>
          </p:nvPr>
        </p:nvSpPr>
        <p:spPr>
          <a:xfrm>
            <a:off x="5139211" y="2122169"/>
            <a:ext cx="2194512" cy="77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505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38" name="Text Placeholder 39"/>
          <p:cNvSpPr>
            <a:spLocks noGrp="1"/>
          </p:cNvSpPr>
          <p:nvPr>
            <p:ph type="body" sz="quarter" idx="19" hasCustomPrompt="1"/>
          </p:nvPr>
        </p:nvSpPr>
        <p:spPr>
          <a:xfrm>
            <a:off x="5139210" y="1716883"/>
            <a:ext cx="1540486" cy="54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355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915233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88" name="Text Placeholder 39"/>
          <p:cNvSpPr>
            <a:spLocks noGrp="1"/>
          </p:cNvSpPr>
          <p:nvPr>
            <p:ph type="body" sz="quarter" idx="19" hasCustomPrompt="1"/>
          </p:nvPr>
        </p:nvSpPr>
        <p:spPr>
          <a:xfrm>
            <a:off x="1718980" y="942276"/>
            <a:ext cx="221374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9" name="Text Placeholder 39"/>
          <p:cNvSpPr>
            <a:spLocks noGrp="1"/>
          </p:cNvSpPr>
          <p:nvPr>
            <p:ph type="body" sz="quarter" idx="20" hasCustomPrompt="1"/>
          </p:nvPr>
        </p:nvSpPr>
        <p:spPr>
          <a:xfrm>
            <a:off x="1718980" y="1503362"/>
            <a:ext cx="221374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94" name="Oval 9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843230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0" name="Text Placeholder 39"/>
          <p:cNvSpPr>
            <a:spLocks noGrp="1"/>
          </p:cNvSpPr>
          <p:nvPr>
            <p:ph type="body" sz="quarter" idx="19" hasCustomPrompt="1"/>
          </p:nvPr>
        </p:nvSpPr>
        <p:spPr>
          <a:xfrm>
            <a:off x="2381410" y="945526"/>
            <a:ext cx="221374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1" name="Text Placeholder 39"/>
          <p:cNvSpPr>
            <a:spLocks noGrp="1"/>
          </p:cNvSpPr>
          <p:nvPr>
            <p:ph type="body" sz="quarter" idx="20" hasCustomPrompt="1"/>
          </p:nvPr>
        </p:nvSpPr>
        <p:spPr>
          <a:xfrm>
            <a:off x="2381410" y="1532221"/>
            <a:ext cx="221374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 name="Oval 5"/>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4251824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DF1A7-6DFA-AD0C-2162-9259A31602DB}"/>
              </a:ext>
            </a:extLst>
          </p:cNvPr>
          <p:cNvPicPr>
            <a:picLocks noChangeAspect="1"/>
          </p:cNvPicPr>
          <p:nvPr userDrawn="1"/>
        </p:nvPicPr>
        <p:blipFill>
          <a:blip r:embed="rId2"/>
          <a:src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04ADD620-E938-AEBB-5C06-45D921ECDE02}"/>
              </a:ext>
            </a:extLst>
          </p:cNvPr>
          <p:cNvSpPr txBox="1"/>
          <p:nvPr userDrawn="1"/>
        </p:nvSpPr>
        <p:spPr>
          <a:xfrm>
            <a:off x="436810" y="4665347"/>
            <a:ext cx="3761535" cy="307777"/>
          </a:xfrm>
          <a:prstGeom prst="rect">
            <a:avLst/>
          </a:prstGeom>
          <a:noFill/>
        </p:spPr>
        <p:txBody>
          <a:bodyPr wrap="square" rtlCol="0">
            <a:spAutoFit/>
          </a:bodyPr>
          <a:lstStyle/>
          <a:p>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pic>
        <p:nvPicPr>
          <p:cNvPr id="4" name="Picture 3">
            <a:extLst>
              <a:ext uri="{FF2B5EF4-FFF2-40B4-BE49-F238E27FC236}">
                <a16:creationId xmlns:a16="http://schemas.microsoft.com/office/drawing/2014/main" id="{02E3F92F-C9B8-BA7E-89ED-BC906FC20DC6}"/>
              </a:ext>
            </a:extLst>
          </p:cNvPr>
          <p:cNvPicPr>
            <a:picLocks noChangeAspect="1"/>
          </p:cNvPicPr>
          <p:nvPr userDrawn="1"/>
        </p:nvPicPr>
        <p:blipFill rotWithShape="1">
          <a:blip r:embed="rId3"/>
          <a:srcRect l="51057" t="2321" r="163"/>
          <a:stretch/>
        </p:blipFill>
        <p:spPr>
          <a:xfrm>
            <a:off x="4685180" y="0"/>
            <a:ext cx="4460488" cy="5143500"/>
          </a:xfrm>
          <a:prstGeom prst="rect">
            <a:avLst/>
          </a:prstGeom>
        </p:spPr>
      </p:pic>
      <p:sp>
        <p:nvSpPr>
          <p:cNvPr id="5" name="Rectangle 4">
            <a:extLst>
              <a:ext uri="{FF2B5EF4-FFF2-40B4-BE49-F238E27FC236}">
                <a16:creationId xmlns:a16="http://schemas.microsoft.com/office/drawing/2014/main" id="{90D9C8D9-F9A1-E693-1A6A-3C11FC09D3DC}"/>
              </a:ext>
            </a:extLst>
          </p:cNvPr>
          <p:cNvSpPr/>
          <p:nvPr userDrawn="1"/>
        </p:nvSpPr>
        <p:spPr>
          <a:xfrm rot="16200000">
            <a:off x="2047043" y="2527005"/>
            <a:ext cx="5265712" cy="89489"/>
          </a:xfrm>
          <a:prstGeom prst="rect">
            <a:avLst/>
          </a:prstGeom>
          <a:solidFill>
            <a:srgbClr val="E354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03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Oval 1"/>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45448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0" name="Oval 59"/>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1"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
        <p:nvSpPr>
          <p:cNvPr id="62" name="Text Placeholder 39"/>
          <p:cNvSpPr>
            <a:spLocks noGrp="1"/>
          </p:cNvSpPr>
          <p:nvPr>
            <p:ph type="body" sz="quarter" idx="16" hasCustomPrompt="1"/>
          </p:nvPr>
        </p:nvSpPr>
        <p:spPr>
          <a:xfrm>
            <a:off x="1707484" y="1633632"/>
            <a:ext cx="221374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4" name="Text Placeholder 39"/>
          <p:cNvSpPr>
            <a:spLocks noGrp="1"/>
          </p:cNvSpPr>
          <p:nvPr>
            <p:ph type="body" sz="quarter" idx="17" hasCustomPrompt="1"/>
          </p:nvPr>
        </p:nvSpPr>
        <p:spPr>
          <a:xfrm>
            <a:off x="1707484" y="2205038"/>
            <a:ext cx="221374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251346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58" name="Text Placeholder 39"/>
          <p:cNvSpPr>
            <a:spLocks noGrp="1"/>
          </p:cNvSpPr>
          <p:nvPr>
            <p:ph type="body" sz="quarter" idx="16" hasCustomPrompt="1"/>
          </p:nvPr>
        </p:nvSpPr>
        <p:spPr>
          <a:xfrm>
            <a:off x="1478585" y="1854673"/>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59" name="Text Placeholder 39"/>
          <p:cNvSpPr>
            <a:spLocks noGrp="1"/>
          </p:cNvSpPr>
          <p:nvPr>
            <p:ph type="body" sz="quarter" idx="17" hasCustomPrompt="1"/>
          </p:nvPr>
        </p:nvSpPr>
        <p:spPr>
          <a:xfrm>
            <a:off x="1478584" y="206295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2" name="Picture Placeholder 61"/>
          <p:cNvSpPr>
            <a:spLocks noGrp="1"/>
          </p:cNvSpPr>
          <p:nvPr>
            <p:ph type="pic" sz="quarter" idx="18"/>
          </p:nvPr>
        </p:nvSpPr>
        <p:spPr>
          <a:xfrm>
            <a:off x="3886201" y="1"/>
            <a:ext cx="3908425" cy="3910013"/>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 name="Oval 4"/>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573746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71" name="Picture Placeholder 70"/>
          <p:cNvSpPr>
            <a:spLocks noGrp="1"/>
          </p:cNvSpPr>
          <p:nvPr>
            <p:ph type="pic" sz="quarter" idx="10"/>
          </p:nvPr>
        </p:nvSpPr>
        <p:spPr>
          <a:xfrm>
            <a:off x="1" y="796"/>
            <a:ext cx="4216400" cy="5141119"/>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80" name="Oval 79"/>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1"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44464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137" name="Text Placeholder 39"/>
          <p:cNvSpPr>
            <a:spLocks noGrp="1"/>
          </p:cNvSpPr>
          <p:nvPr>
            <p:ph type="body" sz="quarter" idx="16" hasCustomPrompt="1"/>
          </p:nvPr>
        </p:nvSpPr>
        <p:spPr>
          <a:xfrm>
            <a:off x="783175" y="844388"/>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38" name="Text Placeholder 39"/>
          <p:cNvSpPr>
            <a:spLocks noGrp="1"/>
          </p:cNvSpPr>
          <p:nvPr>
            <p:ph type="body" sz="quarter" idx="17" hasCustomPrompt="1"/>
          </p:nvPr>
        </p:nvSpPr>
        <p:spPr>
          <a:xfrm>
            <a:off x="783173" y="1053163"/>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1"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Picture Placeholder 3"/>
          <p:cNvSpPr>
            <a:spLocks noGrp="1"/>
          </p:cNvSpPr>
          <p:nvPr>
            <p:ph type="pic" sz="quarter" idx="18"/>
          </p:nvPr>
        </p:nvSpPr>
        <p:spPr>
          <a:xfrm>
            <a:off x="3181351" y="676275"/>
            <a:ext cx="5287963" cy="3790950"/>
          </a:xfrm>
          <a:prstGeom prst="rect">
            <a:avLst/>
          </a:prstGeom>
        </p:spPr>
        <p:txBody>
          <a:bodyPr/>
          <a:lstStyle/>
          <a:p>
            <a:r>
              <a:rPr lang="en-US" dirty="0"/>
              <a:t>Click icon to add picture</a:t>
            </a:r>
          </a:p>
        </p:txBody>
      </p:sp>
      <p:sp>
        <p:nvSpPr>
          <p:cNvPr id="5" name="Oval 4"/>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8117590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8" name="AutoShape 3"/>
          <p:cNvSpPr>
            <a:spLocks noChangeAspect="1" noChangeArrowheads="1" noTextEdit="1"/>
          </p:cNvSpPr>
          <p:nvPr/>
        </p:nvSpPr>
        <p:spPr bwMode="auto">
          <a:xfrm>
            <a:off x="1588" y="2383"/>
            <a:ext cx="9142412" cy="514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900" dirty="0"/>
          </a:p>
        </p:txBody>
      </p:sp>
      <p:sp>
        <p:nvSpPr>
          <p:cNvPr id="24" name="Picture Placeholder 23"/>
          <p:cNvSpPr>
            <a:spLocks noGrp="1"/>
          </p:cNvSpPr>
          <p:nvPr>
            <p:ph type="pic" sz="quarter" idx="10"/>
          </p:nvPr>
        </p:nvSpPr>
        <p:spPr>
          <a:xfrm>
            <a:off x="0" y="1"/>
            <a:ext cx="5817394" cy="5146675"/>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26" name="Picture Placeholder 25"/>
          <p:cNvSpPr>
            <a:spLocks noGrp="1"/>
          </p:cNvSpPr>
          <p:nvPr>
            <p:ph type="pic" sz="quarter" idx="11"/>
          </p:nvPr>
        </p:nvSpPr>
        <p:spPr>
          <a:xfrm>
            <a:off x="5899944" y="1"/>
            <a:ext cx="3244056" cy="3982244"/>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3043943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8" name="AutoShape 3"/>
          <p:cNvSpPr>
            <a:spLocks noChangeAspect="1" noChangeArrowheads="1" noTextEdit="1"/>
          </p:cNvSpPr>
          <p:nvPr/>
        </p:nvSpPr>
        <p:spPr bwMode="auto">
          <a:xfrm>
            <a:off x="3970" y="4763"/>
            <a:ext cx="9140031" cy="514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900" dirty="0"/>
          </a:p>
        </p:txBody>
      </p:sp>
      <p:sp>
        <p:nvSpPr>
          <p:cNvPr id="23" name="Picture Placeholder 23"/>
          <p:cNvSpPr>
            <a:spLocks noGrp="1"/>
          </p:cNvSpPr>
          <p:nvPr>
            <p:ph type="pic" sz="quarter" idx="10"/>
          </p:nvPr>
        </p:nvSpPr>
        <p:spPr>
          <a:xfrm>
            <a:off x="0" y="1"/>
            <a:ext cx="5817394" cy="5146675"/>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24" name="Picture Placeholder 25"/>
          <p:cNvSpPr>
            <a:spLocks noGrp="1"/>
          </p:cNvSpPr>
          <p:nvPr>
            <p:ph type="pic" sz="quarter" idx="11"/>
          </p:nvPr>
        </p:nvSpPr>
        <p:spPr>
          <a:xfrm>
            <a:off x="5899944" y="1164433"/>
            <a:ext cx="3244056" cy="3982244"/>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413310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42" name="Picture Placeholder 41"/>
          <p:cNvSpPr>
            <a:spLocks noGrp="1"/>
          </p:cNvSpPr>
          <p:nvPr>
            <p:ph type="pic" sz="quarter" idx="10"/>
          </p:nvPr>
        </p:nvSpPr>
        <p:spPr>
          <a:xfrm>
            <a:off x="6111082" y="-7739"/>
            <a:ext cx="3032918" cy="1738716"/>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4" name="Picture Placeholder 41"/>
          <p:cNvSpPr>
            <a:spLocks noGrp="1"/>
          </p:cNvSpPr>
          <p:nvPr>
            <p:ph type="pic" sz="quarter" idx="19"/>
          </p:nvPr>
        </p:nvSpPr>
        <p:spPr>
          <a:xfrm>
            <a:off x="6111082" y="1702393"/>
            <a:ext cx="3032918" cy="1730977"/>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5" name="Picture Placeholder 41"/>
          <p:cNvSpPr>
            <a:spLocks noGrp="1"/>
          </p:cNvSpPr>
          <p:nvPr>
            <p:ph type="pic" sz="quarter" idx="20"/>
          </p:nvPr>
        </p:nvSpPr>
        <p:spPr>
          <a:xfrm>
            <a:off x="6111082" y="3412525"/>
            <a:ext cx="3032918" cy="1730977"/>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6" name="Picture Placeholder 41"/>
          <p:cNvSpPr>
            <a:spLocks noGrp="1"/>
          </p:cNvSpPr>
          <p:nvPr>
            <p:ph type="pic" sz="quarter" idx="21"/>
          </p:nvPr>
        </p:nvSpPr>
        <p:spPr>
          <a:xfrm>
            <a:off x="2" y="-7739"/>
            <a:ext cx="3036887" cy="1738716"/>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7" name="Picture Placeholder 41"/>
          <p:cNvSpPr>
            <a:spLocks noGrp="1"/>
          </p:cNvSpPr>
          <p:nvPr>
            <p:ph type="pic" sz="quarter" idx="22"/>
          </p:nvPr>
        </p:nvSpPr>
        <p:spPr>
          <a:xfrm>
            <a:off x="2" y="1702393"/>
            <a:ext cx="3036887" cy="1730977"/>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8" name="Picture Placeholder 41"/>
          <p:cNvSpPr>
            <a:spLocks noGrp="1"/>
          </p:cNvSpPr>
          <p:nvPr>
            <p:ph type="pic" sz="quarter" idx="23"/>
          </p:nvPr>
        </p:nvSpPr>
        <p:spPr>
          <a:xfrm>
            <a:off x="2" y="3412525"/>
            <a:ext cx="3036887" cy="1730977"/>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9" name="Picture Placeholder 41"/>
          <p:cNvSpPr>
            <a:spLocks noGrp="1"/>
          </p:cNvSpPr>
          <p:nvPr>
            <p:ph type="pic" sz="quarter" idx="24"/>
          </p:nvPr>
        </p:nvSpPr>
        <p:spPr>
          <a:xfrm>
            <a:off x="3036888" y="-7739"/>
            <a:ext cx="3074195" cy="1738716"/>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60" name="Picture Placeholder 41"/>
          <p:cNvSpPr>
            <a:spLocks noGrp="1"/>
          </p:cNvSpPr>
          <p:nvPr>
            <p:ph type="pic" sz="quarter" idx="25"/>
          </p:nvPr>
        </p:nvSpPr>
        <p:spPr>
          <a:xfrm>
            <a:off x="3036888" y="1702393"/>
            <a:ext cx="3074195" cy="1730977"/>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61" name="Picture Placeholder 41"/>
          <p:cNvSpPr>
            <a:spLocks noGrp="1"/>
          </p:cNvSpPr>
          <p:nvPr>
            <p:ph type="pic" sz="quarter" idx="26"/>
          </p:nvPr>
        </p:nvSpPr>
        <p:spPr>
          <a:xfrm>
            <a:off x="3036888" y="3412525"/>
            <a:ext cx="3074195" cy="1730977"/>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62" name="Text Placeholder 39"/>
          <p:cNvSpPr>
            <a:spLocks noGrp="1"/>
          </p:cNvSpPr>
          <p:nvPr>
            <p:ph type="body" sz="quarter" idx="16" hasCustomPrompt="1"/>
          </p:nvPr>
        </p:nvSpPr>
        <p:spPr>
          <a:xfrm>
            <a:off x="3565526" y="2017219"/>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3" name="Text Placeholder 39"/>
          <p:cNvSpPr>
            <a:spLocks noGrp="1"/>
          </p:cNvSpPr>
          <p:nvPr>
            <p:ph type="body" sz="quarter" idx="27" hasCustomPrompt="1"/>
          </p:nvPr>
        </p:nvSpPr>
        <p:spPr>
          <a:xfrm>
            <a:off x="3565525" y="2229149"/>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4132417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116" name="Picture Placeholder 115"/>
          <p:cNvSpPr>
            <a:spLocks noGrp="1"/>
          </p:cNvSpPr>
          <p:nvPr>
            <p:ph type="pic" sz="quarter" idx="28"/>
          </p:nvPr>
        </p:nvSpPr>
        <p:spPr>
          <a:xfrm>
            <a:off x="1345408" y="727077"/>
            <a:ext cx="3679825" cy="3679825"/>
          </a:xfrm>
          <a:custGeom>
            <a:avLst/>
            <a:gdLst>
              <a:gd name="connsiteX0" fmla="*/ 3678635 w 7359650"/>
              <a:gd name="connsiteY0" fmla="*/ 0 h 7359650"/>
              <a:gd name="connsiteX1" fmla="*/ 7359650 w 7359650"/>
              <a:gd name="connsiteY1" fmla="*/ 3679825 h 7359650"/>
              <a:gd name="connsiteX2" fmla="*/ 3678635 w 7359650"/>
              <a:gd name="connsiteY2" fmla="*/ 7359650 h 7359650"/>
              <a:gd name="connsiteX3" fmla="*/ 0 w 7359650"/>
              <a:gd name="connsiteY3" fmla="*/ 3679825 h 7359650"/>
              <a:gd name="connsiteX4" fmla="*/ 3678635 w 7359650"/>
              <a:gd name="connsiteY4" fmla="*/ 0 h 735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9650" h="7359650">
                <a:moveTo>
                  <a:pt x="3678635" y="0"/>
                </a:moveTo>
                <a:cubicBezTo>
                  <a:pt x="5203865" y="880683"/>
                  <a:pt x="6476873" y="2154102"/>
                  <a:pt x="7359650" y="3679825"/>
                </a:cubicBezTo>
                <a:cubicBezTo>
                  <a:pt x="6476873" y="5205548"/>
                  <a:pt x="5203865" y="6478968"/>
                  <a:pt x="3678635" y="7359650"/>
                </a:cubicBezTo>
                <a:cubicBezTo>
                  <a:pt x="2153406" y="6478968"/>
                  <a:pt x="882777" y="5205548"/>
                  <a:pt x="0" y="3679825"/>
                </a:cubicBezTo>
                <a:cubicBezTo>
                  <a:pt x="882777" y="2154102"/>
                  <a:pt x="2153406" y="880683"/>
                  <a:pt x="3678635" y="0"/>
                </a:cubicBezTo>
                <a:close/>
              </a:path>
            </a:pathLst>
          </a:custGeom>
        </p:spPr>
        <p:txBody>
          <a:bodyPr wrap="square">
            <a:no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12" name="Text Placeholder 39"/>
          <p:cNvSpPr>
            <a:spLocks noGrp="1"/>
          </p:cNvSpPr>
          <p:nvPr>
            <p:ph type="body" sz="quarter" idx="16" hasCustomPrompt="1"/>
          </p:nvPr>
        </p:nvSpPr>
        <p:spPr>
          <a:xfrm>
            <a:off x="5683252" y="2151535"/>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13" name="Text Placeholder 39"/>
          <p:cNvSpPr>
            <a:spLocks noGrp="1"/>
          </p:cNvSpPr>
          <p:nvPr>
            <p:ph type="body" sz="quarter" idx="27" hasCustomPrompt="1"/>
          </p:nvPr>
        </p:nvSpPr>
        <p:spPr>
          <a:xfrm>
            <a:off x="5683250" y="2358159"/>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5" name="Oval 4"/>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48004056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101" name="Text Placeholder 39"/>
          <p:cNvSpPr>
            <a:spLocks noGrp="1"/>
          </p:cNvSpPr>
          <p:nvPr>
            <p:ph type="body" sz="quarter" idx="16" hasCustomPrompt="1"/>
          </p:nvPr>
        </p:nvSpPr>
        <p:spPr>
          <a:xfrm>
            <a:off x="4077751" y="2152254"/>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02" name="Text Placeholder 39"/>
          <p:cNvSpPr>
            <a:spLocks noGrp="1"/>
          </p:cNvSpPr>
          <p:nvPr>
            <p:ph type="body" sz="quarter" idx="17" hasCustomPrompt="1"/>
          </p:nvPr>
        </p:nvSpPr>
        <p:spPr>
          <a:xfrm>
            <a:off x="4077749" y="2358556"/>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30074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B537B5-9E6C-D206-843C-275D49D95812}"/>
              </a:ext>
            </a:extLst>
          </p:cNvPr>
          <p:cNvPicPr>
            <a:picLocks noChangeAspect="1"/>
          </p:cNvPicPr>
          <p:nvPr userDrawn="1"/>
        </p:nvPicPr>
        <p:blipFill>
          <a:blip r:embed="rId2"/>
          <a:src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5F68384F-934D-05FF-A573-1D7A13DE1BCC}"/>
              </a:ext>
            </a:extLst>
          </p:cNvPr>
          <p:cNvPicPr>
            <a:picLocks noChangeAspect="1"/>
          </p:cNvPicPr>
          <p:nvPr userDrawn="1"/>
        </p:nvPicPr>
        <p:blipFill rotWithShape="1">
          <a:blip r:embed="rId3"/>
          <a:srcRect t="72846"/>
          <a:stretch/>
        </p:blipFill>
        <p:spPr>
          <a:xfrm>
            <a:off x="0" y="3746810"/>
            <a:ext cx="9144000" cy="1396690"/>
          </a:xfrm>
          <a:prstGeom prst="rect">
            <a:avLst/>
          </a:prstGeom>
        </p:spPr>
      </p:pic>
      <p:sp>
        <p:nvSpPr>
          <p:cNvPr id="4" name="TextBox 3">
            <a:extLst>
              <a:ext uri="{FF2B5EF4-FFF2-40B4-BE49-F238E27FC236}">
                <a16:creationId xmlns:a16="http://schemas.microsoft.com/office/drawing/2014/main" id="{B936CB21-07D1-B1CB-6B72-1D808E0A900E}"/>
              </a:ext>
            </a:extLst>
          </p:cNvPr>
          <p:cNvSpPr txBox="1"/>
          <p:nvPr userDrawn="1"/>
        </p:nvSpPr>
        <p:spPr>
          <a:xfrm>
            <a:off x="174845" y="4802221"/>
            <a:ext cx="8794310" cy="200055"/>
          </a:xfrm>
          <a:prstGeom prst="rect">
            <a:avLst/>
          </a:prstGeom>
          <a:noFill/>
        </p:spPr>
        <p:txBody>
          <a:bodyPr wrap="square" rtlCol="0">
            <a:spAutoFit/>
          </a:bodyPr>
          <a:lstStyle/>
          <a:p>
            <a:pPr algn="ctr"/>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spTree>
    <p:extLst>
      <p:ext uri="{BB962C8B-B14F-4D97-AF65-F5344CB8AC3E}">
        <p14:creationId xmlns:p14="http://schemas.microsoft.com/office/powerpoint/2010/main" val="1805448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101" name="Picture Placeholder 100"/>
          <p:cNvSpPr>
            <a:spLocks noGrp="1"/>
          </p:cNvSpPr>
          <p:nvPr>
            <p:ph type="pic" sz="quarter" idx="18"/>
          </p:nvPr>
        </p:nvSpPr>
        <p:spPr>
          <a:xfrm>
            <a:off x="4928394" y="0"/>
            <a:ext cx="4215606" cy="5143500"/>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95" name="Text Placeholder 39"/>
          <p:cNvSpPr>
            <a:spLocks noGrp="1"/>
          </p:cNvSpPr>
          <p:nvPr>
            <p:ph type="body" sz="quarter" idx="16" hasCustomPrompt="1"/>
          </p:nvPr>
        </p:nvSpPr>
        <p:spPr>
          <a:xfrm>
            <a:off x="805175" y="985988"/>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96" name="Text Placeholder 39"/>
          <p:cNvSpPr>
            <a:spLocks noGrp="1"/>
          </p:cNvSpPr>
          <p:nvPr>
            <p:ph type="body" sz="quarter" idx="17" hasCustomPrompt="1"/>
          </p:nvPr>
        </p:nvSpPr>
        <p:spPr>
          <a:xfrm>
            <a:off x="805174" y="119387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132230689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160" name="Text Placeholder 39"/>
          <p:cNvSpPr>
            <a:spLocks noGrp="1"/>
          </p:cNvSpPr>
          <p:nvPr>
            <p:ph type="body" sz="quarter" idx="16" hasCustomPrompt="1"/>
          </p:nvPr>
        </p:nvSpPr>
        <p:spPr>
          <a:xfrm>
            <a:off x="798514" y="640558"/>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61" name="Text Placeholder 39"/>
          <p:cNvSpPr>
            <a:spLocks noGrp="1"/>
          </p:cNvSpPr>
          <p:nvPr>
            <p:ph type="body" sz="quarter" idx="17" hasCustomPrompt="1"/>
          </p:nvPr>
        </p:nvSpPr>
        <p:spPr>
          <a:xfrm>
            <a:off x="798512" y="845344"/>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78" name="Picture Placeholder 177"/>
          <p:cNvSpPr>
            <a:spLocks noGrp="1"/>
          </p:cNvSpPr>
          <p:nvPr>
            <p:ph type="pic" sz="quarter" idx="18"/>
          </p:nvPr>
        </p:nvSpPr>
        <p:spPr>
          <a:xfrm>
            <a:off x="727312" y="2341872"/>
            <a:ext cx="937260" cy="937260"/>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txBody>
          <a:bodyPr wrap="square">
            <a:no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81" name="Picture Placeholder 180"/>
          <p:cNvSpPr>
            <a:spLocks noGrp="1"/>
          </p:cNvSpPr>
          <p:nvPr>
            <p:ph type="pic" sz="quarter" idx="19"/>
          </p:nvPr>
        </p:nvSpPr>
        <p:spPr>
          <a:xfrm>
            <a:off x="3300908" y="2341872"/>
            <a:ext cx="937260" cy="937260"/>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txBody>
          <a:bodyPr wrap="square">
            <a:no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82" name="Picture Placeholder 181"/>
          <p:cNvSpPr>
            <a:spLocks noGrp="1"/>
          </p:cNvSpPr>
          <p:nvPr>
            <p:ph type="pic" sz="quarter" idx="20"/>
          </p:nvPr>
        </p:nvSpPr>
        <p:spPr>
          <a:xfrm>
            <a:off x="5972136" y="2341872"/>
            <a:ext cx="937260" cy="937260"/>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txBody>
          <a:bodyPr wrap="square">
            <a:no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83" name="Picture Placeholder 182"/>
          <p:cNvSpPr>
            <a:spLocks noGrp="1"/>
          </p:cNvSpPr>
          <p:nvPr>
            <p:ph type="pic" sz="quarter" idx="21"/>
          </p:nvPr>
        </p:nvSpPr>
        <p:spPr>
          <a:xfrm>
            <a:off x="727312" y="3650726"/>
            <a:ext cx="937260" cy="937260"/>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txBody>
          <a:bodyPr wrap="square">
            <a:no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84" name="Picture Placeholder 183"/>
          <p:cNvSpPr>
            <a:spLocks noGrp="1"/>
          </p:cNvSpPr>
          <p:nvPr>
            <p:ph type="pic" sz="quarter" idx="22"/>
          </p:nvPr>
        </p:nvSpPr>
        <p:spPr>
          <a:xfrm>
            <a:off x="3300908" y="3650726"/>
            <a:ext cx="937260" cy="937260"/>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txBody>
          <a:bodyPr wrap="square">
            <a:no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85" name="Picture Placeholder 184"/>
          <p:cNvSpPr>
            <a:spLocks noGrp="1"/>
          </p:cNvSpPr>
          <p:nvPr>
            <p:ph type="pic" sz="quarter" idx="23"/>
          </p:nvPr>
        </p:nvSpPr>
        <p:spPr>
          <a:xfrm>
            <a:off x="5972136" y="3650726"/>
            <a:ext cx="937260" cy="937260"/>
          </a:xfrm>
          <a:custGeom>
            <a:avLst/>
            <a:gdLst>
              <a:gd name="connsiteX0" fmla="*/ 937260 w 1874520"/>
              <a:gd name="connsiteY0" fmla="*/ 0 h 1874520"/>
              <a:gd name="connsiteX1" fmla="*/ 1874520 w 1874520"/>
              <a:gd name="connsiteY1" fmla="*/ 937260 h 1874520"/>
              <a:gd name="connsiteX2" fmla="*/ 937260 w 1874520"/>
              <a:gd name="connsiteY2" fmla="*/ 1874520 h 1874520"/>
              <a:gd name="connsiteX3" fmla="*/ 0 w 1874520"/>
              <a:gd name="connsiteY3" fmla="*/ 937260 h 1874520"/>
              <a:gd name="connsiteX4" fmla="*/ 937260 w 187452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1874520">
                <a:moveTo>
                  <a:pt x="937260" y="0"/>
                </a:moveTo>
                <a:cubicBezTo>
                  <a:pt x="1454894" y="0"/>
                  <a:pt x="1874520" y="419626"/>
                  <a:pt x="1874520" y="937260"/>
                </a:cubicBezTo>
                <a:cubicBezTo>
                  <a:pt x="1874520" y="1454894"/>
                  <a:pt x="1454894" y="1874520"/>
                  <a:pt x="937260" y="1874520"/>
                </a:cubicBezTo>
                <a:cubicBezTo>
                  <a:pt x="419626" y="1874520"/>
                  <a:pt x="0" y="1454894"/>
                  <a:pt x="0" y="937260"/>
                </a:cubicBezTo>
                <a:cubicBezTo>
                  <a:pt x="0" y="419626"/>
                  <a:pt x="419626" y="0"/>
                  <a:pt x="937260" y="0"/>
                </a:cubicBezTo>
                <a:close/>
              </a:path>
            </a:pathLst>
          </a:custGeom>
        </p:spPr>
        <p:txBody>
          <a:bodyPr wrap="square">
            <a:no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Tree>
    <p:extLst>
      <p:ext uri="{BB962C8B-B14F-4D97-AF65-F5344CB8AC3E}">
        <p14:creationId xmlns:p14="http://schemas.microsoft.com/office/powerpoint/2010/main" val="1863388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5" name="Picture Placeholder 4"/>
          <p:cNvSpPr>
            <a:spLocks noGrp="1"/>
          </p:cNvSpPr>
          <p:nvPr>
            <p:ph type="pic" sz="quarter" idx="18"/>
          </p:nvPr>
        </p:nvSpPr>
        <p:spPr>
          <a:xfrm>
            <a:off x="2817285" y="2402683"/>
            <a:ext cx="1465262" cy="1197769"/>
          </a:xfrm>
          <a:prstGeom prst="rect">
            <a:avLst/>
          </a:prstGeom>
        </p:spPr>
        <p:txBody>
          <a:bodyPr>
            <a:norm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38" name="Picture Placeholder 4"/>
          <p:cNvSpPr>
            <a:spLocks noGrp="1"/>
          </p:cNvSpPr>
          <p:nvPr>
            <p:ph type="pic" sz="quarter" idx="19"/>
          </p:nvPr>
        </p:nvSpPr>
        <p:spPr>
          <a:xfrm>
            <a:off x="670720" y="2402683"/>
            <a:ext cx="1465262" cy="1197769"/>
          </a:xfrm>
          <a:prstGeom prst="rect">
            <a:avLst/>
          </a:prstGeom>
        </p:spPr>
        <p:txBody>
          <a:bodyPr>
            <a:norm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39" name="Picture Placeholder 4"/>
          <p:cNvSpPr>
            <a:spLocks noGrp="1"/>
          </p:cNvSpPr>
          <p:nvPr>
            <p:ph type="pic" sz="quarter" idx="20"/>
          </p:nvPr>
        </p:nvSpPr>
        <p:spPr>
          <a:xfrm>
            <a:off x="7110415" y="2402683"/>
            <a:ext cx="1465262" cy="1197769"/>
          </a:xfrm>
          <a:prstGeom prst="rect">
            <a:avLst/>
          </a:prstGeom>
        </p:spPr>
        <p:txBody>
          <a:bodyPr>
            <a:norm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40" name="Picture Placeholder 4"/>
          <p:cNvSpPr>
            <a:spLocks noGrp="1"/>
          </p:cNvSpPr>
          <p:nvPr>
            <p:ph type="pic" sz="quarter" idx="21"/>
          </p:nvPr>
        </p:nvSpPr>
        <p:spPr>
          <a:xfrm>
            <a:off x="4963849" y="2402683"/>
            <a:ext cx="1465262" cy="1197769"/>
          </a:xfrm>
          <a:prstGeom prst="rect">
            <a:avLst/>
          </a:prstGeom>
        </p:spPr>
        <p:txBody>
          <a:bodyPr>
            <a:norm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8" name="Oval 7"/>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
        <p:nvSpPr>
          <p:cNvPr id="13" name="Text Placeholder 39"/>
          <p:cNvSpPr>
            <a:spLocks noGrp="1"/>
          </p:cNvSpPr>
          <p:nvPr>
            <p:ph type="body" sz="quarter" idx="16" hasCustomPrompt="1"/>
          </p:nvPr>
        </p:nvSpPr>
        <p:spPr>
          <a:xfrm>
            <a:off x="798514" y="640558"/>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4" name="Text Placeholder 39"/>
          <p:cNvSpPr>
            <a:spLocks noGrp="1"/>
          </p:cNvSpPr>
          <p:nvPr>
            <p:ph type="body" sz="quarter" idx="17" hasCustomPrompt="1"/>
          </p:nvPr>
        </p:nvSpPr>
        <p:spPr>
          <a:xfrm>
            <a:off x="798512" y="845344"/>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164601983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143" name="Picture Placeholder 4"/>
          <p:cNvSpPr>
            <a:spLocks noGrp="1"/>
          </p:cNvSpPr>
          <p:nvPr>
            <p:ph type="pic" sz="quarter" idx="18"/>
          </p:nvPr>
        </p:nvSpPr>
        <p:spPr>
          <a:xfrm>
            <a:off x="2817285" y="2402683"/>
            <a:ext cx="1465262" cy="1197769"/>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44" name="Picture Placeholder 4"/>
          <p:cNvSpPr>
            <a:spLocks noGrp="1"/>
          </p:cNvSpPr>
          <p:nvPr>
            <p:ph type="pic" sz="quarter" idx="19"/>
          </p:nvPr>
        </p:nvSpPr>
        <p:spPr>
          <a:xfrm>
            <a:off x="670720" y="2402683"/>
            <a:ext cx="1465262" cy="1197769"/>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45" name="Picture Placeholder 4"/>
          <p:cNvSpPr>
            <a:spLocks noGrp="1"/>
          </p:cNvSpPr>
          <p:nvPr>
            <p:ph type="pic" sz="quarter" idx="20"/>
          </p:nvPr>
        </p:nvSpPr>
        <p:spPr>
          <a:xfrm>
            <a:off x="7110415" y="2402683"/>
            <a:ext cx="1465262" cy="1197769"/>
          </a:xfrm>
          <a:prstGeom prst="rect">
            <a:avLst/>
          </a:prstGeom>
        </p:spPr>
        <p:txBody>
          <a:bodyPr vert="horz" lIns="91440" tIns="45720" rIns="91440" bIns="45720" rtlCol="0">
            <a:normAutofit/>
          </a:bodyPr>
          <a:lstStyle>
            <a:lvl1pPr>
              <a:defRPr lang="en-US" sz="15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
        <p:nvSpPr>
          <p:cNvPr id="146" name="Picture Placeholder 4"/>
          <p:cNvSpPr>
            <a:spLocks noGrp="1"/>
          </p:cNvSpPr>
          <p:nvPr>
            <p:ph type="pic" sz="quarter" idx="21"/>
          </p:nvPr>
        </p:nvSpPr>
        <p:spPr>
          <a:xfrm>
            <a:off x="4963849" y="2402683"/>
            <a:ext cx="1465262" cy="1197769"/>
          </a:xfrm>
          <a:prstGeom prst="rect">
            <a:avLst/>
          </a:prstGeom>
        </p:spPr>
        <p:txBody>
          <a:bodyPr>
            <a:normAutofit/>
          </a:bodyPr>
          <a:lstStyle>
            <a:lvl1pPr>
              <a:defRPr lang="en-US" sz="1500" kern="12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8" name="Oval 7"/>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
        <p:nvSpPr>
          <p:cNvPr id="10" name="Text Placeholder 39"/>
          <p:cNvSpPr>
            <a:spLocks noGrp="1"/>
          </p:cNvSpPr>
          <p:nvPr>
            <p:ph type="body" sz="quarter" idx="16" hasCustomPrompt="1"/>
          </p:nvPr>
        </p:nvSpPr>
        <p:spPr>
          <a:xfrm>
            <a:off x="798514" y="640558"/>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1" name="Text Placeholder 39"/>
          <p:cNvSpPr>
            <a:spLocks noGrp="1"/>
          </p:cNvSpPr>
          <p:nvPr>
            <p:ph type="body" sz="quarter" idx="17" hasCustomPrompt="1"/>
          </p:nvPr>
        </p:nvSpPr>
        <p:spPr>
          <a:xfrm>
            <a:off x="798512" y="845344"/>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3023606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170" name="Text Placeholder 39"/>
          <p:cNvSpPr>
            <a:spLocks noGrp="1"/>
          </p:cNvSpPr>
          <p:nvPr>
            <p:ph type="body" sz="quarter" idx="16" hasCustomPrompt="1"/>
          </p:nvPr>
        </p:nvSpPr>
        <p:spPr>
          <a:xfrm>
            <a:off x="1344839" y="2290839"/>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72" name="Text Placeholder 39"/>
          <p:cNvSpPr>
            <a:spLocks noGrp="1"/>
          </p:cNvSpPr>
          <p:nvPr>
            <p:ph type="body" sz="quarter" idx="17" hasCustomPrompt="1"/>
          </p:nvPr>
        </p:nvSpPr>
        <p:spPr>
          <a:xfrm>
            <a:off x="1345264" y="2497539"/>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133343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139" name="Text Placeholder 39"/>
          <p:cNvSpPr>
            <a:spLocks noGrp="1"/>
          </p:cNvSpPr>
          <p:nvPr>
            <p:ph type="body" sz="quarter" idx="16" hasCustomPrompt="1"/>
          </p:nvPr>
        </p:nvSpPr>
        <p:spPr>
          <a:xfrm>
            <a:off x="1145297" y="63500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40" name="Text Placeholder 39"/>
          <p:cNvSpPr>
            <a:spLocks noGrp="1"/>
          </p:cNvSpPr>
          <p:nvPr>
            <p:ph type="body" sz="quarter" idx="17" hasCustomPrompt="1"/>
          </p:nvPr>
        </p:nvSpPr>
        <p:spPr>
          <a:xfrm>
            <a:off x="1145296" y="84243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137348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150" name="Text Placeholder 39"/>
          <p:cNvSpPr>
            <a:spLocks noGrp="1"/>
          </p:cNvSpPr>
          <p:nvPr>
            <p:ph type="body" sz="quarter" idx="16" hasCustomPrompt="1"/>
          </p:nvPr>
        </p:nvSpPr>
        <p:spPr>
          <a:xfrm>
            <a:off x="797720" y="227067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
        <p:nvSpPr>
          <p:cNvPr id="6" name="Text Placeholder 39"/>
          <p:cNvSpPr>
            <a:spLocks noGrp="1"/>
          </p:cNvSpPr>
          <p:nvPr>
            <p:ph type="body" sz="quarter" idx="18" hasCustomPrompt="1"/>
          </p:nvPr>
        </p:nvSpPr>
        <p:spPr>
          <a:xfrm>
            <a:off x="797719" y="2481913"/>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445904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466" name="Text Placeholder 39"/>
          <p:cNvSpPr>
            <a:spLocks noGrp="1"/>
          </p:cNvSpPr>
          <p:nvPr>
            <p:ph type="body" sz="quarter" idx="16" hasCustomPrompt="1"/>
          </p:nvPr>
        </p:nvSpPr>
        <p:spPr>
          <a:xfrm>
            <a:off x="692945" y="882478"/>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69" name="Text Placeholder 39"/>
          <p:cNvSpPr>
            <a:spLocks noGrp="1"/>
          </p:cNvSpPr>
          <p:nvPr>
            <p:ph type="body" sz="quarter" idx="17" hasCustomPrompt="1"/>
          </p:nvPr>
        </p:nvSpPr>
        <p:spPr>
          <a:xfrm>
            <a:off x="692944" y="108778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3314731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148" name="Text Placeholder 39"/>
          <p:cNvSpPr>
            <a:spLocks noGrp="1"/>
          </p:cNvSpPr>
          <p:nvPr>
            <p:ph type="body" sz="quarter" idx="16" hasCustomPrompt="1"/>
          </p:nvPr>
        </p:nvSpPr>
        <p:spPr>
          <a:xfrm>
            <a:off x="689771" y="881062"/>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49" name="Text Placeholder 39"/>
          <p:cNvSpPr>
            <a:spLocks noGrp="1"/>
          </p:cNvSpPr>
          <p:nvPr>
            <p:ph type="body" sz="quarter" idx="17" hasCustomPrompt="1"/>
          </p:nvPr>
        </p:nvSpPr>
        <p:spPr>
          <a:xfrm>
            <a:off x="689897" y="1086825"/>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530962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178" name="Text Placeholder 39"/>
          <p:cNvSpPr>
            <a:spLocks noGrp="1"/>
          </p:cNvSpPr>
          <p:nvPr>
            <p:ph type="body" sz="quarter" idx="16" hasCustomPrompt="1"/>
          </p:nvPr>
        </p:nvSpPr>
        <p:spPr>
          <a:xfrm>
            <a:off x="683955" y="103368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79" name="Text Placeholder 39"/>
          <p:cNvSpPr>
            <a:spLocks noGrp="1"/>
          </p:cNvSpPr>
          <p:nvPr>
            <p:ph type="body" sz="quarter" idx="17" hasCustomPrompt="1"/>
          </p:nvPr>
        </p:nvSpPr>
        <p:spPr>
          <a:xfrm>
            <a:off x="678782" y="124063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80440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B92021-C543-280E-5C1D-644CB4FBD17D}"/>
              </a:ext>
            </a:extLst>
          </p:cNvPr>
          <p:cNvPicPr>
            <a:picLocks noChangeAspect="1"/>
          </p:cNvPicPr>
          <p:nvPr userDrawn="1"/>
        </p:nvPicPr>
        <p:blipFill rotWithShape="1">
          <a:blip r:embed="rId2"/>
          <a:srcRect b="28166"/>
          <a:stretch/>
        </p:blipFill>
        <p:spPr>
          <a:xfrm>
            <a:off x="0" y="0"/>
            <a:ext cx="9144000" cy="3694771"/>
          </a:xfrm>
          <a:prstGeom prst="rect">
            <a:avLst/>
          </a:prstGeom>
        </p:spPr>
      </p:pic>
      <p:pic>
        <p:nvPicPr>
          <p:cNvPr id="3" name="Picture 2">
            <a:extLst>
              <a:ext uri="{FF2B5EF4-FFF2-40B4-BE49-F238E27FC236}">
                <a16:creationId xmlns:a16="http://schemas.microsoft.com/office/drawing/2014/main" id="{05A9F964-CD94-CF99-31BF-58DC1384B0B9}"/>
              </a:ext>
            </a:extLst>
          </p:cNvPr>
          <p:cNvPicPr>
            <a:picLocks noChangeAspect="1"/>
          </p:cNvPicPr>
          <p:nvPr userDrawn="1"/>
        </p:nvPicPr>
        <p:blipFill rotWithShape="1">
          <a:blip r:embed="rId2"/>
          <a:srcRect t="72329"/>
          <a:stretch/>
        </p:blipFill>
        <p:spPr>
          <a:xfrm>
            <a:off x="0" y="3720262"/>
            <a:ext cx="9144000" cy="1423238"/>
          </a:xfrm>
          <a:prstGeom prst="rect">
            <a:avLst/>
          </a:prstGeom>
        </p:spPr>
      </p:pic>
      <p:sp>
        <p:nvSpPr>
          <p:cNvPr id="4" name="Rectangle 3">
            <a:extLst>
              <a:ext uri="{FF2B5EF4-FFF2-40B4-BE49-F238E27FC236}">
                <a16:creationId xmlns:a16="http://schemas.microsoft.com/office/drawing/2014/main" id="{1EEDAD2C-36BC-CDF4-575C-07F078AD29AC}"/>
              </a:ext>
            </a:extLst>
          </p:cNvPr>
          <p:cNvSpPr/>
          <p:nvPr userDrawn="1"/>
        </p:nvSpPr>
        <p:spPr>
          <a:xfrm>
            <a:off x="0" y="3694771"/>
            <a:ext cx="9144000" cy="84322"/>
          </a:xfrm>
          <a:prstGeom prst="rect">
            <a:avLst/>
          </a:prstGeom>
          <a:solidFill>
            <a:srgbClr val="E354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5EF6F9-B217-D9F6-E797-D322B7E01AA8}"/>
              </a:ext>
            </a:extLst>
          </p:cNvPr>
          <p:cNvSpPr/>
          <p:nvPr userDrawn="1"/>
        </p:nvSpPr>
        <p:spPr>
          <a:xfrm>
            <a:off x="0" y="847493"/>
            <a:ext cx="9144000" cy="1148575"/>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65DFD6-4FE0-2B9F-DFB9-2065D70A587B}"/>
              </a:ext>
            </a:extLst>
          </p:cNvPr>
          <p:cNvSpPr txBox="1"/>
          <p:nvPr userDrawn="1"/>
        </p:nvSpPr>
        <p:spPr>
          <a:xfrm>
            <a:off x="174845" y="4802221"/>
            <a:ext cx="8794310" cy="200055"/>
          </a:xfrm>
          <a:prstGeom prst="rect">
            <a:avLst/>
          </a:prstGeom>
          <a:noFill/>
        </p:spPr>
        <p:txBody>
          <a:bodyPr wrap="square" rtlCol="0">
            <a:spAutoFit/>
          </a:bodyPr>
          <a:lstStyle/>
          <a:p>
            <a:pPr algn="ctr"/>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spTree>
    <p:extLst>
      <p:ext uri="{BB962C8B-B14F-4D97-AF65-F5344CB8AC3E}">
        <p14:creationId xmlns:p14="http://schemas.microsoft.com/office/powerpoint/2010/main" val="2402363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50" name="Text Placeholder 39"/>
          <p:cNvSpPr>
            <a:spLocks noGrp="1"/>
          </p:cNvSpPr>
          <p:nvPr>
            <p:ph type="body" sz="quarter" idx="16" hasCustomPrompt="1"/>
          </p:nvPr>
        </p:nvSpPr>
        <p:spPr>
          <a:xfrm>
            <a:off x="3790537" y="591591"/>
            <a:ext cx="1562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36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54" name="Picture Placeholder 53"/>
          <p:cNvSpPr>
            <a:spLocks noGrp="1"/>
          </p:cNvSpPr>
          <p:nvPr>
            <p:ph type="pic" sz="quarter" idx="17"/>
          </p:nvPr>
        </p:nvSpPr>
        <p:spPr>
          <a:xfrm>
            <a:off x="662782" y="1973264"/>
            <a:ext cx="2583656" cy="1852613"/>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6" name="Picture Placeholder 53"/>
          <p:cNvSpPr>
            <a:spLocks noGrp="1"/>
          </p:cNvSpPr>
          <p:nvPr>
            <p:ph type="pic" sz="quarter" idx="18"/>
          </p:nvPr>
        </p:nvSpPr>
        <p:spPr>
          <a:xfrm>
            <a:off x="3289699" y="1973264"/>
            <a:ext cx="2583656" cy="1852613"/>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7" name="Picture Placeholder 53"/>
          <p:cNvSpPr>
            <a:spLocks noGrp="1"/>
          </p:cNvSpPr>
          <p:nvPr>
            <p:ph type="pic" sz="quarter" idx="19"/>
          </p:nvPr>
        </p:nvSpPr>
        <p:spPr>
          <a:xfrm>
            <a:off x="5911455" y="1973264"/>
            <a:ext cx="2583656" cy="1852613"/>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6" name="Oval 5"/>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14823912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120" name="Text Placeholder 39"/>
          <p:cNvSpPr>
            <a:spLocks noGrp="1"/>
          </p:cNvSpPr>
          <p:nvPr>
            <p:ph type="body" sz="quarter" idx="16" hasCustomPrompt="1"/>
          </p:nvPr>
        </p:nvSpPr>
        <p:spPr>
          <a:xfrm>
            <a:off x="687786" y="1668939"/>
            <a:ext cx="84798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21" name="Text Placeholder 39"/>
          <p:cNvSpPr>
            <a:spLocks noGrp="1"/>
          </p:cNvSpPr>
          <p:nvPr>
            <p:ph type="body" sz="quarter" idx="17" hasCustomPrompt="1"/>
          </p:nvPr>
        </p:nvSpPr>
        <p:spPr>
          <a:xfrm>
            <a:off x="687786" y="1905136"/>
            <a:ext cx="84798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15349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133" name="Text Placeholder 39"/>
          <p:cNvSpPr>
            <a:spLocks noGrp="1"/>
          </p:cNvSpPr>
          <p:nvPr>
            <p:ph type="body" sz="quarter" idx="16" hasCustomPrompt="1"/>
          </p:nvPr>
        </p:nvSpPr>
        <p:spPr>
          <a:xfrm>
            <a:off x="1052734" y="944328"/>
            <a:ext cx="223779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34" name="Text Placeholder 39"/>
          <p:cNvSpPr>
            <a:spLocks noGrp="1"/>
          </p:cNvSpPr>
          <p:nvPr>
            <p:ph type="body" sz="quarter" idx="17" hasCustomPrompt="1"/>
          </p:nvPr>
        </p:nvSpPr>
        <p:spPr>
          <a:xfrm>
            <a:off x="1052734" y="1511143"/>
            <a:ext cx="223779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917960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135" name="Text Placeholder 39"/>
          <p:cNvSpPr>
            <a:spLocks noGrp="1"/>
          </p:cNvSpPr>
          <p:nvPr>
            <p:ph type="body" sz="quarter" idx="17" hasCustomPrompt="1"/>
          </p:nvPr>
        </p:nvSpPr>
        <p:spPr>
          <a:xfrm>
            <a:off x="1038015" y="1525443"/>
            <a:ext cx="223779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36" name="Text Placeholder 39"/>
          <p:cNvSpPr>
            <a:spLocks noGrp="1"/>
          </p:cNvSpPr>
          <p:nvPr>
            <p:ph type="body" sz="quarter" idx="18" hasCustomPrompt="1"/>
          </p:nvPr>
        </p:nvSpPr>
        <p:spPr>
          <a:xfrm>
            <a:off x="1038015" y="932658"/>
            <a:ext cx="223779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974536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132" name="Text Placeholder 39"/>
          <p:cNvSpPr>
            <a:spLocks noGrp="1"/>
          </p:cNvSpPr>
          <p:nvPr>
            <p:ph type="body" sz="quarter" idx="18" hasCustomPrompt="1"/>
          </p:nvPr>
        </p:nvSpPr>
        <p:spPr>
          <a:xfrm>
            <a:off x="1038015" y="932658"/>
            <a:ext cx="223779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33" name="Text Placeholder 39"/>
          <p:cNvSpPr>
            <a:spLocks noGrp="1"/>
          </p:cNvSpPr>
          <p:nvPr>
            <p:ph type="body" sz="quarter" idx="17" hasCustomPrompt="1"/>
          </p:nvPr>
        </p:nvSpPr>
        <p:spPr>
          <a:xfrm>
            <a:off x="1038015" y="1525443"/>
            <a:ext cx="2237793"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51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756346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74" name="Text Placeholder 39"/>
          <p:cNvSpPr>
            <a:spLocks noGrp="1"/>
          </p:cNvSpPr>
          <p:nvPr>
            <p:ph type="body" sz="quarter" idx="19" hasCustomPrompt="1"/>
          </p:nvPr>
        </p:nvSpPr>
        <p:spPr>
          <a:xfrm>
            <a:off x="715455" y="2019981"/>
            <a:ext cx="1725298" cy="61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400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Text Placeholder 39"/>
          <p:cNvSpPr>
            <a:spLocks noGrp="1"/>
          </p:cNvSpPr>
          <p:nvPr>
            <p:ph type="body" sz="quarter" idx="20" hasCustomPrompt="1"/>
          </p:nvPr>
        </p:nvSpPr>
        <p:spPr>
          <a:xfrm>
            <a:off x="715455" y="1567543"/>
            <a:ext cx="1737655" cy="61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400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 name="Text Placeholder 39"/>
          <p:cNvSpPr>
            <a:spLocks noGrp="1"/>
          </p:cNvSpPr>
          <p:nvPr>
            <p:ph type="body" sz="quarter" idx="18" hasCustomPrompt="1"/>
          </p:nvPr>
        </p:nvSpPr>
        <p:spPr>
          <a:xfrm>
            <a:off x="713613" y="2019981"/>
            <a:ext cx="1737655" cy="61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400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5" name="Oval 4"/>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6173543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5" name="Text Placeholder 39"/>
          <p:cNvSpPr>
            <a:spLocks noGrp="1"/>
          </p:cNvSpPr>
          <p:nvPr>
            <p:ph type="body" sz="quarter" idx="20" hasCustomPrompt="1"/>
          </p:nvPr>
        </p:nvSpPr>
        <p:spPr>
          <a:xfrm>
            <a:off x="6736010" y="1573497"/>
            <a:ext cx="1737655" cy="61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400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 name="Text Placeholder 39"/>
          <p:cNvSpPr>
            <a:spLocks noGrp="1"/>
          </p:cNvSpPr>
          <p:nvPr>
            <p:ph type="body" sz="quarter" idx="18" hasCustomPrompt="1"/>
          </p:nvPr>
        </p:nvSpPr>
        <p:spPr>
          <a:xfrm>
            <a:off x="6736010" y="2027352"/>
            <a:ext cx="1737655" cy="61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4001"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821343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182" name="Text Placeholder 39"/>
          <p:cNvSpPr>
            <a:spLocks noGrp="1"/>
          </p:cNvSpPr>
          <p:nvPr>
            <p:ph type="body" sz="quarter" idx="20" hasCustomPrompt="1"/>
          </p:nvPr>
        </p:nvSpPr>
        <p:spPr>
          <a:xfrm>
            <a:off x="797721" y="633885"/>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83" name="Text Placeholder 39"/>
          <p:cNvSpPr>
            <a:spLocks noGrp="1"/>
          </p:cNvSpPr>
          <p:nvPr>
            <p:ph type="body" sz="quarter" idx="21" hasCustomPrompt="1"/>
          </p:nvPr>
        </p:nvSpPr>
        <p:spPr>
          <a:xfrm>
            <a:off x="797719" y="847653"/>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67704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170" name="Text Placeholder 39"/>
          <p:cNvSpPr>
            <a:spLocks noGrp="1"/>
          </p:cNvSpPr>
          <p:nvPr>
            <p:ph type="body" sz="quarter" idx="20" hasCustomPrompt="1"/>
          </p:nvPr>
        </p:nvSpPr>
        <p:spPr>
          <a:xfrm>
            <a:off x="801689" y="1995696"/>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71" name="Text Placeholder 39"/>
          <p:cNvSpPr>
            <a:spLocks noGrp="1"/>
          </p:cNvSpPr>
          <p:nvPr>
            <p:ph type="body" sz="quarter" idx="21" hasCustomPrompt="1"/>
          </p:nvPr>
        </p:nvSpPr>
        <p:spPr>
          <a:xfrm>
            <a:off x="801688" y="2202045"/>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78" name="Picture Placeholder 177"/>
          <p:cNvSpPr>
            <a:spLocks noGrp="1"/>
          </p:cNvSpPr>
          <p:nvPr>
            <p:ph type="pic" sz="quarter" idx="22"/>
          </p:nvPr>
        </p:nvSpPr>
        <p:spPr>
          <a:xfrm>
            <a:off x="6961189" y="677863"/>
            <a:ext cx="1503362" cy="865982"/>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79" name="Picture Placeholder 177"/>
          <p:cNvSpPr>
            <a:spLocks noGrp="1"/>
          </p:cNvSpPr>
          <p:nvPr>
            <p:ph type="pic" sz="quarter" idx="23"/>
          </p:nvPr>
        </p:nvSpPr>
        <p:spPr>
          <a:xfrm>
            <a:off x="4865689" y="677863"/>
            <a:ext cx="1503362" cy="865982"/>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80" name="Picture Placeholder 177"/>
          <p:cNvSpPr>
            <a:spLocks noGrp="1"/>
          </p:cNvSpPr>
          <p:nvPr>
            <p:ph type="pic" sz="quarter" idx="24"/>
          </p:nvPr>
        </p:nvSpPr>
        <p:spPr>
          <a:xfrm>
            <a:off x="6961189" y="2644776"/>
            <a:ext cx="1503362" cy="865982"/>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81" name="Picture Placeholder 177"/>
          <p:cNvSpPr>
            <a:spLocks noGrp="1"/>
          </p:cNvSpPr>
          <p:nvPr>
            <p:ph type="pic" sz="quarter" idx="25"/>
          </p:nvPr>
        </p:nvSpPr>
        <p:spPr>
          <a:xfrm>
            <a:off x="4865689" y="2644776"/>
            <a:ext cx="1503362" cy="865982"/>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8" name="Oval 7"/>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557390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3" name="Picture Placeholder 2"/>
          <p:cNvSpPr>
            <a:spLocks noGrp="1"/>
          </p:cNvSpPr>
          <p:nvPr>
            <p:ph type="pic" sz="quarter" idx="22"/>
          </p:nvPr>
        </p:nvSpPr>
        <p:spPr>
          <a:xfrm>
            <a:off x="3086895" y="0"/>
            <a:ext cx="6057106" cy="5143500"/>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72" name="Text Placeholder 39"/>
          <p:cNvSpPr>
            <a:spLocks noGrp="1"/>
          </p:cNvSpPr>
          <p:nvPr>
            <p:ph type="body" sz="quarter" idx="20" hasCustomPrompt="1"/>
          </p:nvPr>
        </p:nvSpPr>
        <p:spPr>
          <a:xfrm>
            <a:off x="805120" y="2267423"/>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3" name="Text Placeholder 39"/>
          <p:cNvSpPr>
            <a:spLocks noGrp="1"/>
          </p:cNvSpPr>
          <p:nvPr>
            <p:ph type="body" sz="quarter" idx="21" hasCustomPrompt="1"/>
          </p:nvPr>
        </p:nvSpPr>
        <p:spPr>
          <a:xfrm>
            <a:off x="805118" y="247087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4130788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E3F13-79D4-FAD8-F0E1-20F8C51269DC}"/>
              </a:ext>
            </a:extLst>
          </p:cNvPr>
          <p:cNvPicPr>
            <a:picLocks noChangeAspect="1"/>
          </p:cNvPicPr>
          <p:nvPr userDrawn="1"/>
        </p:nvPicPr>
        <p:blipFill rotWithShape="1">
          <a:blip r:embed="rId2"/>
          <a:srcRect r="51629"/>
          <a:stretch/>
        </p:blipFill>
        <p:spPr>
          <a:xfrm>
            <a:off x="0" y="0"/>
            <a:ext cx="4423036" cy="5143500"/>
          </a:xfrm>
          <a:prstGeom prst="rect">
            <a:avLst/>
          </a:prstGeom>
        </p:spPr>
      </p:pic>
      <p:sp>
        <p:nvSpPr>
          <p:cNvPr id="3" name="TextBox 2">
            <a:extLst>
              <a:ext uri="{FF2B5EF4-FFF2-40B4-BE49-F238E27FC236}">
                <a16:creationId xmlns:a16="http://schemas.microsoft.com/office/drawing/2014/main" id="{45A6915E-82AA-9AAA-13CE-365A84B5FF52}"/>
              </a:ext>
            </a:extLst>
          </p:cNvPr>
          <p:cNvSpPr txBox="1"/>
          <p:nvPr userDrawn="1"/>
        </p:nvSpPr>
        <p:spPr>
          <a:xfrm>
            <a:off x="436810" y="4665347"/>
            <a:ext cx="3761535" cy="307777"/>
          </a:xfrm>
          <a:prstGeom prst="rect">
            <a:avLst/>
          </a:prstGeom>
          <a:noFill/>
        </p:spPr>
        <p:txBody>
          <a:bodyPr wrap="square" rtlCol="0">
            <a:spAutoFit/>
          </a:bodyPr>
          <a:lstStyle/>
          <a:p>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pic>
        <p:nvPicPr>
          <p:cNvPr id="4" name="Picture 3">
            <a:extLst>
              <a:ext uri="{FF2B5EF4-FFF2-40B4-BE49-F238E27FC236}">
                <a16:creationId xmlns:a16="http://schemas.microsoft.com/office/drawing/2014/main" id="{8EA73A9A-6797-4374-3D72-6A902AE75D77}"/>
              </a:ext>
            </a:extLst>
          </p:cNvPr>
          <p:cNvPicPr>
            <a:picLocks noChangeAspect="1"/>
          </p:cNvPicPr>
          <p:nvPr userDrawn="1"/>
        </p:nvPicPr>
        <p:blipFill rotWithShape="1">
          <a:blip r:embed="rId3"/>
          <a:srcRect l="49350"/>
          <a:stretch/>
        </p:blipFill>
        <p:spPr>
          <a:xfrm>
            <a:off x="4512528" y="0"/>
            <a:ext cx="4631472" cy="5143500"/>
          </a:xfrm>
          <a:prstGeom prst="rect">
            <a:avLst/>
          </a:prstGeom>
        </p:spPr>
      </p:pic>
      <p:sp>
        <p:nvSpPr>
          <p:cNvPr id="5" name="Rectangle 4">
            <a:extLst>
              <a:ext uri="{FF2B5EF4-FFF2-40B4-BE49-F238E27FC236}">
                <a16:creationId xmlns:a16="http://schemas.microsoft.com/office/drawing/2014/main" id="{249AD9F1-BEFA-986D-95E3-8CD0EDD61DC8}"/>
              </a:ext>
            </a:extLst>
          </p:cNvPr>
          <p:cNvSpPr/>
          <p:nvPr userDrawn="1"/>
        </p:nvSpPr>
        <p:spPr>
          <a:xfrm rot="16200000">
            <a:off x="1834926" y="2465899"/>
            <a:ext cx="5265712" cy="89489"/>
          </a:xfrm>
          <a:prstGeom prst="rect">
            <a:avLst/>
          </a:prstGeom>
          <a:solidFill>
            <a:srgbClr val="E354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307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73" name="Picture Placeholder 2"/>
          <p:cNvSpPr>
            <a:spLocks noGrp="1"/>
          </p:cNvSpPr>
          <p:nvPr>
            <p:ph type="pic" sz="quarter" idx="22"/>
          </p:nvPr>
        </p:nvSpPr>
        <p:spPr>
          <a:xfrm>
            <a:off x="0" y="0"/>
            <a:ext cx="6057900" cy="5143500"/>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70" name="Text Placeholder 39"/>
          <p:cNvSpPr>
            <a:spLocks noGrp="1"/>
          </p:cNvSpPr>
          <p:nvPr>
            <p:ph type="body" sz="quarter" idx="20" hasCustomPrompt="1"/>
          </p:nvPr>
        </p:nvSpPr>
        <p:spPr>
          <a:xfrm>
            <a:off x="7678945" y="2269879"/>
            <a:ext cx="65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1" name="Text Placeholder 39"/>
          <p:cNvSpPr>
            <a:spLocks noGrp="1"/>
          </p:cNvSpPr>
          <p:nvPr>
            <p:ph type="body" sz="quarter" idx="21" hasCustomPrompt="1"/>
          </p:nvPr>
        </p:nvSpPr>
        <p:spPr>
          <a:xfrm>
            <a:off x="7916293" y="2475960"/>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r"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1146968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82" name="Text Placeholder 39"/>
          <p:cNvSpPr>
            <a:spLocks noGrp="1"/>
          </p:cNvSpPr>
          <p:nvPr>
            <p:ph type="body" sz="quarter" idx="20" hasCustomPrompt="1"/>
          </p:nvPr>
        </p:nvSpPr>
        <p:spPr>
          <a:xfrm>
            <a:off x="1365251" y="1620045"/>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3" name="Text Placeholder 39"/>
          <p:cNvSpPr>
            <a:spLocks noGrp="1"/>
          </p:cNvSpPr>
          <p:nvPr>
            <p:ph type="body" sz="quarter" idx="21" hasCustomPrompt="1"/>
          </p:nvPr>
        </p:nvSpPr>
        <p:spPr>
          <a:xfrm>
            <a:off x="1365250" y="182930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4" name="Text Placeholder 39"/>
          <p:cNvSpPr>
            <a:spLocks noGrp="1"/>
          </p:cNvSpPr>
          <p:nvPr>
            <p:ph type="body" sz="quarter" idx="22" hasCustomPrompt="1"/>
          </p:nvPr>
        </p:nvSpPr>
        <p:spPr>
          <a:xfrm>
            <a:off x="5621167" y="161687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5" name="Text Placeholder 39"/>
          <p:cNvSpPr>
            <a:spLocks noGrp="1"/>
          </p:cNvSpPr>
          <p:nvPr>
            <p:ph type="body" sz="quarter" idx="23" hasCustomPrompt="1"/>
          </p:nvPr>
        </p:nvSpPr>
        <p:spPr>
          <a:xfrm>
            <a:off x="5621165" y="1827570"/>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 name="Oval 5"/>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4051943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83" name="Text Placeholder 39"/>
          <p:cNvSpPr>
            <a:spLocks noGrp="1"/>
          </p:cNvSpPr>
          <p:nvPr>
            <p:ph type="body" sz="quarter" idx="22" hasCustomPrompt="1"/>
          </p:nvPr>
        </p:nvSpPr>
        <p:spPr>
          <a:xfrm>
            <a:off x="4377361" y="1228780"/>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4" name="Text Placeholder 39"/>
          <p:cNvSpPr>
            <a:spLocks noGrp="1"/>
          </p:cNvSpPr>
          <p:nvPr>
            <p:ph type="body" sz="quarter" idx="23" hasCustomPrompt="1"/>
          </p:nvPr>
        </p:nvSpPr>
        <p:spPr>
          <a:xfrm>
            <a:off x="4377359" y="143528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7" name="Picture Placeholder 87"/>
          <p:cNvSpPr>
            <a:spLocks noGrp="1"/>
          </p:cNvSpPr>
          <p:nvPr>
            <p:ph type="pic" sz="quarter" idx="24"/>
          </p:nvPr>
        </p:nvSpPr>
        <p:spPr>
          <a:xfrm>
            <a:off x="1687514" y="1070769"/>
            <a:ext cx="2214563" cy="2475706"/>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 name="Oval 4"/>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919561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85" name="Text Placeholder 39"/>
          <p:cNvSpPr>
            <a:spLocks noGrp="1"/>
          </p:cNvSpPr>
          <p:nvPr>
            <p:ph type="body" sz="quarter" idx="22" hasCustomPrompt="1"/>
          </p:nvPr>
        </p:nvSpPr>
        <p:spPr>
          <a:xfrm>
            <a:off x="4377361" y="1217349"/>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6" name="Text Placeholder 39"/>
          <p:cNvSpPr>
            <a:spLocks noGrp="1"/>
          </p:cNvSpPr>
          <p:nvPr>
            <p:ph type="body" sz="quarter" idx="23" hasCustomPrompt="1"/>
          </p:nvPr>
        </p:nvSpPr>
        <p:spPr>
          <a:xfrm>
            <a:off x="4377359" y="143670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8" name="Picture Placeholder 87"/>
          <p:cNvSpPr>
            <a:spLocks noGrp="1"/>
          </p:cNvSpPr>
          <p:nvPr>
            <p:ph type="pic" sz="quarter" idx="24"/>
          </p:nvPr>
        </p:nvSpPr>
        <p:spPr>
          <a:xfrm>
            <a:off x="1687514" y="1070769"/>
            <a:ext cx="2214563" cy="2475706"/>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 name="Oval 4"/>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796472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209" name="Text Placeholder 39"/>
          <p:cNvSpPr>
            <a:spLocks noGrp="1"/>
          </p:cNvSpPr>
          <p:nvPr>
            <p:ph type="body" sz="quarter" idx="22" hasCustomPrompt="1"/>
          </p:nvPr>
        </p:nvSpPr>
        <p:spPr>
          <a:xfrm>
            <a:off x="804467" y="641253"/>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210" name="Text Placeholder 39"/>
          <p:cNvSpPr>
            <a:spLocks noGrp="1"/>
          </p:cNvSpPr>
          <p:nvPr>
            <p:ph type="body" sz="quarter" idx="23" hasCustomPrompt="1"/>
          </p:nvPr>
        </p:nvSpPr>
        <p:spPr>
          <a:xfrm>
            <a:off x="804466" y="847510"/>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955673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197" name="Text Placeholder 39"/>
          <p:cNvSpPr>
            <a:spLocks noGrp="1"/>
          </p:cNvSpPr>
          <p:nvPr>
            <p:ph type="body" sz="quarter" idx="22" hasCustomPrompt="1"/>
          </p:nvPr>
        </p:nvSpPr>
        <p:spPr>
          <a:xfrm>
            <a:off x="804467" y="641253"/>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98" name="Text Placeholder 39"/>
          <p:cNvSpPr>
            <a:spLocks noGrp="1"/>
          </p:cNvSpPr>
          <p:nvPr>
            <p:ph type="body" sz="quarter" idx="23" hasCustomPrompt="1"/>
          </p:nvPr>
        </p:nvSpPr>
        <p:spPr>
          <a:xfrm>
            <a:off x="804466" y="847510"/>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151677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7" name="Text Placeholder 39"/>
          <p:cNvSpPr>
            <a:spLocks noGrp="1"/>
          </p:cNvSpPr>
          <p:nvPr>
            <p:ph type="body" sz="quarter" idx="22" hasCustomPrompt="1"/>
          </p:nvPr>
        </p:nvSpPr>
        <p:spPr>
          <a:xfrm>
            <a:off x="804467" y="641253"/>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 name="Text Placeholder 39"/>
          <p:cNvSpPr>
            <a:spLocks noGrp="1"/>
          </p:cNvSpPr>
          <p:nvPr>
            <p:ph type="body" sz="quarter" idx="23" hasCustomPrompt="1"/>
          </p:nvPr>
        </p:nvSpPr>
        <p:spPr>
          <a:xfrm>
            <a:off x="804466" y="847510"/>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303100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6" name="Text Placeholder 39"/>
          <p:cNvSpPr>
            <a:spLocks noGrp="1"/>
          </p:cNvSpPr>
          <p:nvPr>
            <p:ph type="body" sz="quarter" idx="23" hasCustomPrompt="1"/>
          </p:nvPr>
        </p:nvSpPr>
        <p:spPr>
          <a:xfrm>
            <a:off x="804466" y="847510"/>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a:t>YOUR TITLE</a:t>
            </a:r>
            <a:endParaRPr lang="en-US" dirty="0">
              <a:solidFill>
                <a:schemeClr val="accent1"/>
              </a:solidFill>
            </a:endParaRPr>
          </a:p>
        </p:txBody>
      </p:sp>
      <p:sp>
        <p:nvSpPr>
          <p:cNvPr id="7" name="Text Placeholder 39"/>
          <p:cNvSpPr>
            <a:spLocks noGrp="1"/>
          </p:cNvSpPr>
          <p:nvPr>
            <p:ph type="body" sz="quarter" idx="22" hasCustomPrompt="1"/>
          </p:nvPr>
        </p:nvSpPr>
        <p:spPr>
          <a:xfrm>
            <a:off x="804467" y="641253"/>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835860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4" name="Text Placeholder 39"/>
          <p:cNvSpPr>
            <a:spLocks noGrp="1"/>
          </p:cNvSpPr>
          <p:nvPr>
            <p:ph type="body" sz="quarter" idx="22" hasCustomPrompt="1"/>
          </p:nvPr>
        </p:nvSpPr>
        <p:spPr>
          <a:xfrm>
            <a:off x="3453069" y="3045619"/>
            <a:ext cx="2061655"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3450" b="0" i="0" u="none" strike="noStrike" kern="1200" cap="none" normalizeH="0" baseline="0" dirty="0">
                <a:ln>
                  <a:noFill/>
                </a:ln>
                <a:solidFill>
                  <a:srgbClr val="58595B"/>
                </a:solidFill>
                <a:effectLst/>
                <a:latin typeface="Bebas Neue Book" panose="00000500000000000000" pitchFamily="50" charset="0"/>
                <a:ea typeface="+mn-ea"/>
                <a:cs typeface="+mn-cs"/>
              </a:defRPr>
            </a:lvl1pPr>
          </a:lstStyle>
          <a:p>
            <a:pPr marL="342900" indent="-342900"/>
            <a:r>
              <a:rPr lang="de-DE" dirty="0"/>
              <a:t>YOUR TITLE</a:t>
            </a:r>
            <a:endParaRPr lang="en-US" dirty="0">
              <a:solidFill>
                <a:schemeClr val="accent1"/>
              </a:solidFill>
            </a:endParaRPr>
          </a:p>
        </p:txBody>
      </p:sp>
      <p:sp>
        <p:nvSpPr>
          <p:cNvPr id="25" name="Text Placeholder 39"/>
          <p:cNvSpPr>
            <a:spLocks noGrp="1"/>
          </p:cNvSpPr>
          <p:nvPr>
            <p:ph type="body" sz="quarter" idx="23" hasCustomPrompt="1"/>
          </p:nvPr>
        </p:nvSpPr>
        <p:spPr>
          <a:xfrm>
            <a:off x="4189742" y="3556167"/>
            <a:ext cx="588303" cy="1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850" b="0" i="0" u="none" strike="noStrike" kern="1200" cap="none" normalizeH="0" baseline="0" dirty="0">
                <a:ln>
                  <a:noFill/>
                </a:ln>
                <a:solidFill>
                  <a:srgbClr val="808285"/>
                </a:solidFill>
                <a:effectLst/>
                <a:latin typeface="Roboto" panose="02000000000000000000" pitchFamily="2" charset="0"/>
                <a:ea typeface="+mn-ea"/>
                <a:cs typeface="+mn-cs"/>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4260976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96" name="Text Placeholder 39"/>
          <p:cNvSpPr>
            <a:spLocks noGrp="1"/>
          </p:cNvSpPr>
          <p:nvPr>
            <p:ph type="body" sz="quarter" idx="23" hasCustomPrompt="1"/>
          </p:nvPr>
        </p:nvSpPr>
        <p:spPr>
          <a:xfrm>
            <a:off x="798652" y="247404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97" name="Text Placeholder 39"/>
          <p:cNvSpPr>
            <a:spLocks noGrp="1"/>
          </p:cNvSpPr>
          <p:nvPr>
            <p:ph type="body" sz="quarter" idx="24" hasCustomPrompt="1"/>
          </p:nvPr>
        </p:nvSpPr>
        <p:spPr>
          <a:xfrm>
            <a:off x="798653" y="227074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28040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2F7EC-23FF-D48F-49F8-945F98258110}"/>
              </a:ext>
            </a:extLst>
          </p:cNvPr>
          <p:cNvPicPr>
            <a:picLocks noChangeAspect="1"/>
          </p:cNvPicPr>
          <p:nvPr userDrawn="1"/>
        </p:nvPicPr>
        <p:blipFill>
          <a:blip r:embed="rId2"/>
          <a:src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C44A55B5-BC6E-3351-7676-11B838FDFF74}"/>
              </a:ext>
            </a:extLst>
          </p:cNvPr>
          <p:cNvSpPr/>
          <p:nvPr userDrawn="1"/>
        </p:nvSpPr>
        <p:spPr>
          <a:xfrm rot="16200000">
            <a:off x="-2447279" y="2473194"/>
            <a:ext cx="5265712" cy="74900"/>
          </a:xfrm>
          <a:prstGeom prst="rect">
            <a:avLst/>
          </a:prstGeom>
          <a:solidFill>
            <a:srgbClr val="E354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462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1_Custom Layout">
    <p:spTree>
      <p:nvGrpSpPr>
        <p:cNvPr id="1" name=""/>
        <p:cNvGrpSpPr/>
        <p:nvPr/>
      </p:nvGrpSpPr>
      <p:grpSpPr>
        <a:xfrm>
          <a:off x="0" y="0"/>
          <a:ext cx="0" cy="0"/>
          <a:chOff x="0" y="0"/>
          <a:chExt cx="0" cy="0"/>
        </a:xfrm>
      </p:grpSpPr>
      <p:sp>
        <p:nvSpPr>
          <p:cNvPr id="212" name="Text Placeholder 39"/>
          <p:cNvSpPr>
            <a:spLocks noGrp="1"/>
          </p:cNvSpPr>
          <p:nvPr>
            <p:ph type="body" sz="quarter" idx="24" hasCustomPrompt="1"/>
          </p:nvPr>
        </p:nvSpPr>
        <p:spPr>
          <a:xfrm>
            <a:off x="798653" y="227074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213" name="Text Placeholder 39"/>
          <p:cNvSpPr>
            <a:spLocks noGrp="1"/>
          </p:cNvSpPr>
          <p:nvPr>
            <p:ph type="body" sz="quarter" idx="23" hasCustomPrompt="1"/>
          </p:nvPr>
        </p:nvSpPr>
        <p:spPr>
          <a:xfrm>
            <a:off x="798652" y="247404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202384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2_Custom Layout">
    <p:spTree>
      <p:nvGrpSpPr>
        <p:cNvPr id="1" name=""/>
        <p:cNvGrpSpPr/>
        <p:nvPr/>
      </p:nvGrpSpPr>
      <p:grpSpPr>
        <a:xfrm>
          <a:off x="0" y="0"/>
          <a:ext cx="0" cy="0"/>
          <a:chOff x="0" y="0"/>
          <a:chExt cx="0" cy="0"/>
        </a:xfrm>
      </p:grpSpPr>
      <p:sp>
        <p:nvSpPr>
          <p:cNvPr id="209" name="Text Placeholder 39"/>
          <p:cNvSpPr>
            <a:spLocks noGrp="1"/>
          </p:cNvSpPr>
          <p:nvPr>
            <p:ph type="body" sz="quarter" idx="24" hasCustomPrompt="1"/>
          </p:nvPr>
        </p:nvSpPr>
        <p:spPr>
          <a:xfrm>
            <a:off x="806279" y="216932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210" name="Text Placeholder 39"/>
          <p:cNvSpPr>
            <a:spLocks noGrp="1"/>
          </p:cNvSpPr>
          <p:nvPr>
            <p:ph type="body" sz="quarter" idx="23" hasCustomPrompt="1"/>
          </p:nvPr>
        </p:nvSpPr>
        <p:spPr>
          <a:xfrm>
            <a:off x="806278" y="2376195"/>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887897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3_Custom Layout">
    <p:spTree>
      <p:nvGrpSpPr>
        <p:cNvPr id="1" name=""/>
        <p:cNvGrpSpPr/>
        <p:nvPr/>
      </p:nvGrpSpPr>
      <p:grpSpPr>
        <a:xfrm>
          <a:off x="0" y="0"/>
          <a:ext cx="0" cy="0"/>
          <a:chOff x="0" y="0"/>
          <a:chExt cx="0" cy="0"/>
        </a:xfrm>
      </p:grpSpPr>
      <p:sp>
        <p:nvSpPr>
          <p:cNvPr id="161" name="Text Placeholder 39"/>
          <p:cNvSpPr>
            <a:spLocks noGrp="1"/>
          </p:cNvSpPr>
          <p:nvPr>
            <p:ph type="body" sz="quarter" idx="24" hasCustomPrompt="1"/>
          </p:nvPr>
        </p:nvSpPr>
        <p:spPr>
          <a:xfrm>
            <a:off x="806279" y="73523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62" name="Text Placeholder 39"/>
          <p:cNvSpPr>
            <a:spLocks noGrp="1"/>
          </p:cNvSpPr>
          <p:nvPr>
            <p:ph type="body" sz="quarter" idx="25" hasCustomPrompt="1"/>
          </p:nvPr>
        </p:nvSpPr>
        <p:spPr>
          <a:xfrm>
            <a:off x="806278"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856362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54_Custom Layout">
    <p:spTree>
      <p:nvGrpSpPr>
        <p:cNvPr id="1" name=""/>
        <p:cNvGrpSpPr/>
        <p:nvPr/>
      </p:nvGrpSpPr>
      <p:grpSpPr>
        <a:xfrm>
          <a:off x="0" y="0"/>
          <a:ext cx="0" cy="0"/>
          <a:chOff x="0" y="0"/>
          <a:chExt cx="0" cy="0"/>
        </a:xfrm>
      </p:grpSpPr>
      <p:sp>
        <p:nvSpPr>
          <p:cNvPr id="118" name="Text Placeholder 39"/>
          <p:cNvSpPr>
            <a:spLocks noGrp="1"/>
          </p:cNvSpPr>
          <p:nvPr>
            <p:ph type="body" sz="quarter" idx="24" hasCustomPrompt="1"/>
          </p:nvPr>
        </p:nvSpPr>
        <p:spPr>
          <a:xfrm>
            <a:off x="4246592" y="646089"/>
            <a:ext cx="65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19" name="Text Placeholder 39"/>
          <p:cNvSpPr>
            <a:spLocks noGrp="1"/>
          </p:cNvSpPr>
          <p:nvPr>
            <p:ph type="body" sz="quarter" idx="25" hasCustomPrompt="1"/>
          </p:nvPr>
        </p:nvSpPr>
        <p:spPr>
          <a:xfrm>
            <a:off x="4364412" y="849313"/>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24" name="Picture Placeholder 123"/>
          <p:cNvSpPr>
            <a:spLocks noGrp="1"/>
          </p:cNvSpPr>
          <p:nvPr>
            <p:ph type="pic" sz="quarter" idx="26"/>
          </p:nvPr>
        </p:nvSpPr>
        <p:spPr>
          <a:xfrm>
            <a:off x="1074739" y="2032001"/>
            <a:ext cx="3557588" cy="2424113"/>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5" name="Oval 4"/>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991989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5_Custom Layout">
    <p:spTree>
      <p:nvGrpSpPr>
        <p:cNvPr id="1" name=""/>
        <p:cNvGrpSpPr/>
        <p:nvPr/>
      </p:nvGrpSpPr>
      <p:grpSpPr>
        <a:xfrm>
          <a:off x="0" y="0"/>
          <a:ext cx="0" cy="0"/>
          <a:chOff x="0" y="0"/>
          <a:chExt cx="0" cy="0"/>
        </a:xfrm>
      </p:grpSpPr>
      <p:sp>
        <p:nvSpPr>
          <p:cNvPr id="9" name="Picture Placeholder 123"/>
          <p:cNvSpPr>
            <a:spLocks noGrp="1"/>
          </p:cNvSpPr>
          <p:nvPr>
            <p:ph type="pic" sz="quarter" idx="26"/>
          </p:nvPr>
        </p:nvSpPr>
        <p:spPr>
          <a:xfrm>
            <a:off x="1074739" y="2032001"/>
            <a:ext cx="3557588" cy="2424113"/>
          </a:xfrm>
          <a:prstGeom prst="rect">
            <a:avLst/>
          </a:prstGeom>
        </p:spPr>
        <p:txBody>
          <a:bodyPr>
            <a:normAutofit/>
          </a:bodyPr>
          <a:lstStyle>
            <a:lvl1pPr>
              <a:defRPr lang="en-US" sz="1500" kern="12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icon to add picture</a:t>
            </a:r>
          </a:p>
        </p:txBody>
      </p:sp>
      <p:sp>
        <p:nvSpPr>
          <p:cNvPr id="10" name="Text Placeholder 39"/>
          <p:cNvSpPr>
            <a:spLocks noGrp="1"/>
          </p:cNvSpPr>
          <p:nvPr>
            <p:ph type="body" sz="quarter" idx="24" hasCustomPrompt="1"/>
          </p:nvPr>
        </p:nvSpPr>
        <p:spPr>
          <a:xfrm>
            <a:off x="4246592" y="646089"/>
            <a:ext cx="65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1" name="Text Placeholder 39"/>
          <p:cNvSpPr>
            <a:spLocks noGrp="1"/>
          </p:cNvSpPr>
          <p:nvPr>
            <p:ph type="body" sz="quarter" idx="25" hasCustomPrompt="1"/>
          </p:nvPr>
        </p:nvSpPr>
        <p:spPr>
          <a:xfrm>
            <a:off x="4364412" y="849313"/>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5" name="Oval 4"/>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290064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56_Custom Layout">
    <p:spTree>
      <p:nvGrpSpPr>
        <p:cNvPr id="1" name=""/>
        <p:cNvGrpSpPr/>
        <p:nvPr/>
      </p:nvGrpSpPr>
      <p:grpSpPr>
        <a:xfrm>
          <a:off x="0" y="0"/>
          <a:ext cx="0" cy="0"/>
          <a:chOff x="0" y="0"/>
          <a:chExt cx="0" cy="0"/>
        </a:xfrm>
      </p:grpSpPr>
      <p:sp>
        <p:nvSpPr>
          <p:cNvPr id="7" name="Text Placeholder 39"/>
          <p:cNvSpPr>
            <a:spLocks noGrp="1"/>
          </p:cNvSpPr>
          <p:nvPr>
            <p:ph type="body" sz="quarter" idx="24" hasCustomPrompt="1"/>
          </p:nvPr>
        </p:nvSpPr>
        <p:spPr>
          <a:xfrm>
            <a:off x="4246592" y="646089"/>
            <a:ext cx="65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 name="Text Placeholder 39"/>
          <p:cNvSpPr>
            <a:spLocks noGrp="1"/>
          </p:cNvSpPr>
          <p:nvPr>
            <p:ph type="body" sz="quarter" idx="25" hasCustomPrompt="1"/>
          </p:nvPr>
        </p:nvSpPr>
        <p:spPr>
          <a:xfrm>
            <a:off x="4364412" y="849313"/>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600537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7_Custom Layout">
    <p:spTree>
      <p:nvGrpSpPr>
        <p:cNvPr id="1" name=""/>
        <p:cNvGrpSpPr/>
        <p:nvPr/>
      </p:nvGrpSpPr>
      <p:grpSpPr>
        <a:xfrm>
          <a:off x="0" y="0"/>
          <a:ext cx="0" cy="0"/>
          <a:chOff x="0" y="0"/>
          <a:chExt cx="0" cy="0"/>
        </a:xfrm>
      </p:grpSpPr>
      <p:sp>
        <p:nvSpPr>
          <p:cNvPr id="6" name="Text Placeholder 39"/>
          <p:cNvSpPr>
            <a:spLocks noGrp="1"/>
          </p:cNvSpPr>
          <p:nvPr>
            <p:ph type="body" sz="quarter" idx="24" hasCustomPrompt="1"/>
          </p:nvPr>
        </p:nvSpPr>
        <p:spPr>
          <a:xfrm>
            <a:off x="4246592" y="646089"/>
            <a:ext cx="65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 name="Text Placeholder 39"/>
          <p:cNvSpPr>
            <a:spLocks noGrp="1"/>
          </p:cNvSpPr>
          <p:nvPr>
            <p:ph type="body" sz="quarter" idx="25" hasCustomPrompt="1"/>
          </p:nvPr>
        </p:nvSpPr>
        <p:spPr>
          <a:xfrm>
            <a:off x="4364412" y="849313"/>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253487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8_Custom Layout">
    <p:spTree>
      <p:nvGrpSpPr>
        <p:cNvPr id="1" name=""/>
        <p:cNvGrpSpPr/>
        <p:nvPr/>
      </p:nvGrpSpPr>
      <p:grpSpPr>
        <a:xfrm>
          <a:off x="0" y="0"/>
          <a:ext cx="0" cy="0"/>
          <a:chOff x="0" y="0"/>
          <a:chExt cx="0" cy="0"/>
        </a:xfrm>
      </p:grpSpPr>
      <p:sp>
        <p:nvSpPr>
          <p:cNvPr id="297" name="Text Placeholder 39"/>
          <p:cNvSpPr>
            <a:spLocks noGrp="1"/>
          </p:cNvSpPr>
          <p:nvPr>
            <p:ph type="body" sz="quarter" idx="24" hasCustomPrompt="1"/>
          </p:nvPr>
        </p:nvSpPr>
        <p:spPr>
          <a:xfrm>
            <a:off x="806279" y="73523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298" name="Text Placeholder 39"/>
          <p:cNvSpPr>
            <a:spLocks noGrp="1"/>
          </p:cNvSpPr>
          <p:nvPr>
            <p:ph type="body" sz="quarter" idx="25" hasCustomPrompt="1"/>
          </p:nvPr>
        </p:nvSpPr>
        <p:spPr>
          <a:xfrm>
            <a:off x="806278"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182396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9_Custom Layout">
    <p:spTree>
      <p:nvGrpSpPr>
        <p:cNvPr id="1" name=""/>
        <p:cNvGrpSpPr/>
        <p:nvPr/>
      </p:nvGrpSpPr>
      <p:grpSpPr>
        <a:xfrm>
          <a:off x="0" y="0"/>
          <a:ext cx="0" cy="0"/>
          <a:chOff x="0" y="0"/>
          <a:chExt cx="0" cy="0"/>
        </a:xfrm>
      </p:grpSpPr>
      <p:sp>
        <p:nvSpPr>
          <p:cNvPr id="363" name="Text Placeholder 39"/>
          <p:cNvSpPr>
            <a:spLocks noGrp="1"/>
          </p:cNvSpPr>
          <p:nvPr>
            <p:ph type="body" sz="quarter" idx="24" hasCustomPrompt="1"/>
          </p:nvPr>
        </p:nvSpPr>
        <p:spPr>
          <a:xfrm>
            <a:off x="806279" y="73523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364" name="Text Placeholder 39"/>
          <p:cNvSpPr>
            <a:spLocks noGrp="1"/>
          </p:cNvSpPr>
          <p:nvPr>
            <p:ph type="body" sz="quarter" idx="25" hasCustomPrompt="1"/>
          </p:nvPr>
        </p:nvSpPr>
        <p:spPr>
          <a:xfrm>
            <a:off x="806278"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84058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0_Custom Layout">
    <p:spTree>
      <p:nvGrpSpPr>
        <p:cNvPr id="1" name=""/>
        <p:cNvGrpSpPr/>
        <p:nvPr/>
      </p:nvGrpSpPr>
      <p:grpSpPr>
        <a:xfrm>
          <a:off x="0" y="0"/>
          <a:ext cx="0" cy="0"/>
          <a:chOff x="0" y="0"/>
          <a:chExt cx="0" cy="0"/>
        </a:xfrm>
      </p:grpSpPr>
      <p:sp>
        <p:nvSpPr>
          <p:cNvPr id="416" name="Text Placeholder 39"/>
          <p:cNvSpPr>
            <a:spLocks noGrp="1"/>
          </p:cNvSpPr>
          <p:nvPr>
            <p:ph type="body" sz="quarter" idx="24" hasCustomPrompt="1"/>
          </p:nvPr>
        </p:nvSpPr>
        <p:spPr>
          <a:xfrm>
            <a:off x="4246592" y="634659"/>
            <a:ext cx="65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17" name="Text Placeholder 39"/>
          <p:cNvSpPr>
            <a:spLocks noGrp="1"/>
          </p:cNvSpPr>
          <p:nvPr>
            <p:ph type="body" sz="quarter" idx="25" hasCustomPrompt="1"/>
          </p:nvPr>
        </p:nvSpPr>
        <p:spPr>
          <a:xfrm>
            <a:off x="4364412" y="845503"/>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4003716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67C46-575A-7284-0812-D2DA13E9467E}"/>
              </a:ext>
            </a:extLst>
          </p:cNvPr>
          <p:cNvPicPr>
            <a:picLocks noChangeAspect="1"/>
          </p:cNvPicPr>
          <p:nvPr userDrawn="1"/>
        </p:nvPicPr>
        <p:blipFill>
          <a:blip r:embed="rId2"/>
          <a:src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CB602912-EFD0-C153-EA6B-01A6FC6B37EF}"/>
              </a:ext>
            </a:extLst>
          </p:cNvPr>
          <p:cNvPicPr>
            <a:picLocks noChangeAspect="1"/>
          </p:cNvPicPr>
          <p:nvPr userDrawn="1"/>
        </p:nvPicPr>
        <p:blipFill rotWithShape="1">
          <a:blip r:embed="rId3"/>
          <a:srcRect b="52757"/>
          <a:stretch/>
        </p:blipFill>
        <p:spPr>
          <a:xfrm>
            <a:off x="-2" y="0"/>
            <a:ext cx="9144001" cy="2429933"/>
          </a:xfrm>
          <a:prstGeom prst="rect">
            <a:avLst/>
          </a:prstGeom>
        </p:spPr>
      </p:pic>
      <p:sp>
        <p:nvSpPr>
          <p:cNvPr id="6" name="TextBox 5">
            <a:extLst>
              <a:ext uri="{FF2B5EF4-FFF2-40B4-BE49-F238E27FC236}">
                <a16:creationId xmlns:a16="http://schemas.microsoft.com/office/drawing/2014/main" id="{44F335B1-BAA0-3D47-0336-B6AEA15AE31D}"/>
              </a:ext>
            </a:extLst>
          </p:cNvPr>
          <p:cNvSpPr txBox="1"/>
          <p:nvPr userDrawn="1"/>
        </p:nvSpPr>
        <p:spPr>
          <a:xfrm>
            <a:off x="174845" y="4802221"/>
            <a:ext cx="8794310" cy="200055"/>
          </a:xfrm>
          <a:prstGeom prst="rect">
            <a:avLst/>
          </a:prstGeom>
          <a:noFill/>
        </p:spPr>
        <p:txBody>
          <a:bodyPr wrap="square" rtlCol="0">
            <a:spAutoFit/>
          </a:bodyPr>
          <a:lstStyle/>
          <a:p>
            <a:pPr algn="ctr"/>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sp>
        <p:nvSpPr>
          <p:cNvPr id="7" name="Rectangle 6">
            <a:extLst>
              <a:ext uri="{FF2B5EF4-FFF2-40B4-BE49-F238E27FC236}">
                <a16:creationId xmlns:a16="http://schemas.microsoft.com/office/drawing/2014/main" id="{6C9CA05F-810A-E5C4-E85C-F19B0E8150F1}"/>
              </a:ext>
            </a:extLst>
          </p:cNvPr>
          <p:cNvSpPr/>
          <p:nvPr userDrawn="1"/>
        </p:nvSpPr>
        <p:spPr>
          <a:xfrm>
            <a:off x="0" y="2387772"/>
            <a:ext cx="9144000" cy="84322"/>
          </a:xfrm>
          <a:prstGeom prst="rect">
            <a:avLst/>
          </a:prstGeom>
          <a:solidFill>
            <a:srgbClr val="E354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786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61_Custom Layout">
    <p:spTree>
      <p:nvGrpSpPr>
        <p:cNvPr id="1" name=""/>
        <p:cNvGrpSpPr/>
        <p:nvPr/>
      </p:nvGrpSpPr>
      <p:grpSpPr>
        <a:xfrm>
          <a:off x="0" y="0"/>
          <a:ext cx="0" cy="0"/>
          <a:chOff x="0" y="0"/>
          <a:chExt cx="0" cy="0"/>
        </a:xfrm>
      </p:grpSpPr>
      <p:sp>
        <p:nvSpPr>
          <p:cNvPr id="203" name="Text Placeholder 39"/>
          <p:cNvSpPr>
            <a:spLocks noGrp="1"/>
          </p:cNvSpPr>
          <p:nvPr>
            <p:ph type="body" sz="quarter" idx="24" hasCustomPrompt="1"/>
          </p:nvPr>
        </p:nvSpPr>
        <p:spPr>
          <a:xfrm>
            <a:off x="793181" y="73523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204" name="Text Placeholder 39"/>
          <p:cNvSpPr>
            <a:spLocks noGrp="1"/>
          </p:cNvSpPr>
          <p:nvPr>
            <p:ph type="body" sz="quarter" idx="25" hasCustomPrompt="1"/>
          </p:nvPr>
        </p:nvSpPr>
        <p:spPr>
          <a:xfrm>
            <a:off x="793180"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00245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2_Custom Layout">
    <p:spTree>
      <p:nvGrpSpPr>
        <p:cNvPr id="1" name=""/>
        <p:cNvGrpSpPr/>
        <p:nvPr/>
      </p:nvGrpSpPr>
      <p:grpSpPr>
        <a:xfrm>
          <a:off x="0" y="0"/>
          <a:ext cx="0" cy="0"/>
          <a:chOff x="0" y="0"/>
          <a:chExt cx="0" cy="0"/>
        </a:xfrm>
      </p:grpSpPr>
      <p:sp>
        <p:nvSpPr>
          <p:cNvPr id="6" name="Text Placeholder 39"/>
          <p:cNvSpPr>
            <a:spLocks noGrp="1"/>
          </p:cNvSpPr>
          <p:nvPr>
            <p:ph type="body" sz="quarter" idx="24" hasCustomPrompt="1"/>
          </p:nvPr>
        </p:nvSpPr>
        <p:spPr>
          <a:xfrm>
            <a:off x="793181" y="73523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 name="Text Placeholder 39"/>
          <p:cNvSpPr>
            <a:spLocks noGrp="1"/>
          </p:cNvSpPr>
          <p:nvPr>
            <p:ph type="body" sz="quarter" idx="25" hasCustomPrompt="1"/>
          </p:nvPr>
        </p:nvSpPr>
        <p:spPr>
          <a:xfrm>
            <a:off x="793180"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3317122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7_Custom Layout">
    <p:spTree>
      <p:nvGrpSpPr>
        <p:cNvPr id="1" name=""/>
        <p:cNvGrpSpPr/>
        <p:nvPr/>
      </p:nvGrpSpPr>
      <p:grpSpPr>
        <a:xfrm>
          <a:off x="0" y="0"/>
          <a:ext cx="0" cy="0"/>
          <a:chOff x="0" y="0"/>
          <a:chExt cx="0" cy="0"/>
        </a:xfrm>
      </p:grpSpPr>
      <p:sp>
        <p:nvSpPr>
          <p:cNvPr id="6" name="Text Placeholder 39"/>
          <p:cNvSpPr>
            <a:spLocks noGrp="1"/>
          </p:cNvSpPr>
          <p:nvPr>
            <p:ph type="body" sz="quarter" idx="25" hasCustomPrompt="1"/>
          </p:nvPr>
        </p:nvSpPr>
        <p:spPr>
          <a:xfrm>
            <a:off x="793180"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 name="Text Placeholder 39"/>
          <p:cNvSpPr>
            <a:spLocks noGrp="1"/>
          </p:cNvSpPr>
          <p:nvPr>
            <p:ph type="body" sz="quarter" idx="24" hasCustomPrompt="1"/>
          </p:nvPr>
        </p:nvSpPr>
        <p:spPr>
          <a:xfrm>
            <a:off x="793181" y="73523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9466781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69_Custom Layout">
    <p:spTree>
      <p:nvGrpSpPr>
        <p:cNvPr id="1" name=""/>
        <p:cNvGrpSpPr/>
        <p:nvPr/>
      </p:nvGrpSpPr>
      <p:grpSpPr>
        <a:xfrm>
          <a:off x="0" y="0"/>
          <a:ext cx="0" cy="0"/>
          <a:chOff x="0" y="0"/>
          <a:chExt cx="0" cy="0"/>
        </a:xfrm>
      </p:grpSpPr>
      <p:sp>
        <p:nvSpPr>
          <p:cNvPr id="132" name="Text Placeholder 39"/>
          <p:cNvSpPr>
            <a:spLocks noGrp="1"/>
          </p:cNvSpPr>
          <p:nvPr>
            <p:ph type="body" sz="quarter" idx="24" hasCustomPrompt="1"/>
          </p:nvPr>
        </p:nvSpPr>
        <p:spPr>
          <a:xfrm>
            <a:off x="793181" y="73523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33" name="Text Placeholder 39"/>
          <p:cNvSpPr>
            <a:spLocks noGrp="1"/>
          </p:cNvSpPr>
          <p:nvPr>
            <p:ph type="body" sz="quarter" idx="25" hasCustomPrompt="1"/>
          </p:nvPr>
        </p:nvSpPr>
        <p:spPr>
          <a:xfrm>
            <a:off x="793180"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5357601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70_Custom Layout">
    <p:spTree>
      <p:nvGrpSpPr>
        <p:cNvPr id="1" name=""/>
        <p:cNvGrpSpPr/>
        <p:nvPr/>
      </p:nvGrpSpPr>
      <p:grpSpPr>
        <a:xfrm>
          <a:off x="0" y="0"/>
          <a:ext cx="0" cy="0"/>
          <a:chOff x="0" y="0"/>
          <a:chExt cx="0" cy="0"/>
        </a:xfrm>
      </p:grpSpPr>
      <p:sp>
        <p:nvSpPr>
          <p:cNvPr id="120" name="Text Placeholder 39"/>
          <p:cNvSpPr>
            <a:spLocks noGrp="1"/>
          </p:cNvSpPr>
          <p:nvPr>
            <p:ph type="body" sz="quarter" idx="24" hasCustomPrompt="1"/>
          </p:nvPr>
        </p:nvSpPr>
        <p:spPr>
          <a:xfrm>
            <a:off x="793181" y="735237"/>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21" name="Text Placeholder 39"/>
          <p:cNvSpPr>
            <a:spLocks noGrp="1"/>
          </p:cNvSpPr>
          <p:nvPr>
            <p:ph type="body" sz="quarter" idx="25" hasCustomPrompt="1"/>
          </p:nvPr>
        </p:nvSpPr>
        <p:spPr>
          <a:xfrm>
            <a:off x="793180"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726370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71_Custom Layout">
    <p:spTree>
      <p:nvGrpSpPr>
        <p:cNvPr id="1" name=""/>
        <p:cNvGrpSpPr/>
        <p:nvPr/>
      </p:nvGrpSpPr>
      <p:grpSpPr>
        <a:xfrm>
          <a:off x="0" y="0"/>
          <a:ext cx="0" cy="0"/>
          <a:chOff x="0" y="0"/>
          <a:chExt cx="0" cy="0"/>
        </a:xfrm>
      </p:grpSpPr>
      <p:sp>
        <p:nvSpPr>
          <p:cNvPr id="77" name="Text Placeholder 39"/>
          <p:cNvSpPr>
            <a:spLocks noGrp="1"/>
          </p:cNvSpPr>
          <p:nvPr>
            <p:ph type="body" sz="quarter" idx="24" hasCustomPrompt="1"/>
          </p:nvPr>
        </p:nvSpPr>
        <p:spPr>
          <a:xfrm>
            <a:off x="4246592" y="639119"/>
            <a:ext cx="65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9" name="Text Placeholder 39"/>
          <p:cNvSpPr>
            <a:spLocks noGrp="1"/>
          </p:cNvSpPr>
          <p:nvPr>
            <p:ph type="body" sz="quarter" idx="25" hasCustomPrompt="1"/>
          </p:nvPr>
        </p:nvSpPr>
        <p:spPr>
          <a:xfrm>
            <a:off x="4364412" y="847582"/>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884710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72_Custom Layout">
    <p:spTree>
      <p:nvGrpSpPr>
        <p:cNvPr id="1" name=""/>
        <p:cNvGrpSpPr/>
        <p:nvPr/>
      </p:nvGrpSpPr>
      <p:grpSpPr>
        <a:xfrm>
          <a:off x="0" y="0"/>
          <a:ext cx="0" cy="0"/>
          <a:chOff x="0" y="0"/>
          <a:chExt cx="0" cy="0"/>
        </a:xfrm>
      </p:grpSpPr>
      <p:sp>
        <p:nvSpPr>
          <p:cNvPr id="136" name="Text Placeholder 39"/>
          <p:cNvSpPr>
            <a:spLocks noGrp="1"/>
          </p:cNvSpPr>
          <p:nvPr>
            <p:ph type="body" sz="quarter" idx="24" hasCustomPrompt="1"/>
          </p:nvPr>
        </p:nvSpPr>
        <p:spPr>
          <a:xfrm>
            <a:off x="781673" y="634034"/>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37" name="Text Placeholder 39"/>
          <p:cNvSpPr>
            <a:spLocks noGrp="1"/>
          </p:cNvSpPr>
          <p:nvPr>
            <p:ph type="body" sz="quarter" idx="25" hasCustomPrompt="1"/>
          </p:nvPr>
        </p:nvSpPr>
        <p:spPr>
          <a:xfrm>
            <a:off x="781672" y="841772"/>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7498441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73_Custom Layout">
    <p:spTree>
      <p:nvGrpSpPr>
        <p:cNvPr id="1" name=""/>
        <p:cNvGrpSpPr/>
        <p:nvPr/>
      </p:nvGrpSpPr>
      <p:grpSpPr>
        <a:xfrm>
          <a:off x="0" y="0"/>
          <a:ext cx="0" cy="0"/>
          <a:chOff x="0" y="0"/>
          <a:chExt cx="0" cy="0"/>
        </a:xfrm>
      </p:grpSpPr>
      <p:sp>
        <p:nvSpPr>
          <p:cNvPr id="222" name="Text Placeholder 39"/>
          <p:cNvSpPr>
            <a:spLocks noGrp="1"/>
          </p:cNvSpPr>
          <p:nvPr>
            <p:ph type="body" sz="quarter" idx="24" hasCustomPrompt="1"/>
          </p:nvPr>
        </p:nvSpPr>
        <p:spPr>
          <a:xfrm>
            <a:off x="781673" y="634034"/>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223" name="Text Placeholder 39"/>
          <p:cNvSpPr>
            <a:spLocks noGrp="1"/>
          </p:cNvSpPr>
          <p:nvPr>
            <p:ph type="body" sz="quarter" idx="25" hasCustomPrompt="1"/>
          </p:nvPr>
        </p:nvSpPr>
        <p:spPr>
          <a:xfrm>
            <a:off x="781672" y="841772"/>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947156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74_Custom Layout">
    <p:spTree>
      <p:nvGrpSpPr>
        <p:cNvPr id="1" name=""/>
        <p:cNvGrpSpPr/>
        <p:nvPr/>
      </p:nvGrpSpPr>
      <p:grpSpPr>
        <a:xfrm>
          <a:off x="0" y="0"/>
          <a:ext cx="0" cy="0"/>
          <a:chOff x="0" y="0"/>
          <a:chExt cx="0" cy="0"/>
        </a:xfrm>
      </p:grpSpPr>
      <p:sp>
        <p:nvSpPr>
          <p:cNvPr id="111" name="Text Placeholder 39"/>
          <p:cNvSpPr>
            <a:spLocks noGrp="1"/>
          </p:cNvSpPr>
          <p:nvPr>
            <p:ph type="body" sz="quarter" idx="25" hasCustomPrompt="1"/>
          </p:nvPr>
        </p:nvSpPr>
        <p:spPr>
          <a:xfrm>
            <a:off x="805658" y="736428"/>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12" name="Text Placeholder 39"/>
          <p:cNvSpPr>
            <a:spLocks noGrp="1"/>
          </p:cNvSpPr>
          <p:nvPr>
            <p:ph type="body" sz="quarter" idx="26" hasCustomPrompt="1"/>
          </p:nvPr>
        </p:nvSpPr>
        <p:spPr>
          <a:xfrm>
            <a:off x="797548" y="94654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149069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75_Custom Layout">
    <p:spTree>
      <p:nvGrpSpPr>
        <p:cNvPr id="1" name=""/>
        <p:cNvGrpSpPr/>
        <p:nvPr/>
      </p:nvGrpSpPr>
      <p:grpSpPr>
        <a:xfrm>
          <a:off x="0" y="0"/>
          <a:ext cx="0" cy="0"/>
          <a:chOff x="0" y="0"/>
          <a:chExt cx="0" cy="0"/>
        </a:xfrm>
      </p:grpSpPr>
      <p:sp>
        <p:nvSpPr>
          <p:cNvPr id="95" name="Text Placeholder 39"/>
          <p:cNvSpPr>
            <a:spLocks noGrp="1"/>
          </p:cNvSpPr>
          <p:nvPr>
            <p:ph type="body" sz="quarter" idx="25" hasCustomPrompt="1"/>
          </p:nvPr>
        </p:nvSpPr>
        <p:spPr>
          <a:xfrm>
            <a:off x="1408961" y="1466574"/>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96" name="Text Placeholder 39"/>
          <p:cNvSpPr>
            <a:spLocks noGrp="1"/>
          </p:cNvSpPr>
          <p:nvPr>
            <p:ph type="body" sz="quarter" idx="26" hasCustomPrompt="1"/>
          </p:nvPr>
        </p:nvSpPr>
        <p:spPr>
          <a:xfrm>
            <a:off x="1408960" y="1676692"/>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96968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641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76_Custom Layout">
    <p:spTree>
      <p:nvGrpSpPr>
        <p:cNvPr id="1" name=""/>
        <p:cNvGrpSpPr/>
        <p:nvPr/>
      </p:nvGrpSpPr>
      <p:grpSpPr>
        <a:xfrm>
          <a:off x="0" y="0"/>
          <a:ext cx="0" cy="0"/>
          <a:chOff x="0" y="0"/>
          <a:chExt cx="0" cy="0"/>
        </a:xfrm>
      </p:grpSpPr>
      <p:sp>
        <p:nvSpPr>
          <p:cNvPr id="198" name="Text Placeholder 39"/>
          <p:cNvSpPr>
            <a:spLocks noGrp="1"/>
          </p:cNvSpPr>
          <p:nvPr>
            <p:ph type="body" sz="quarter" idx="25" hasCustomPrompt="1"/>
          </p:nvPr>
        </p:nvSpPr>
        <p:spPr>
          <a:xfrm>
            <a:off x="789514" y="63944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99" name="Text Placeholder 39"/>
          <p:cNvSpPr>
            <a:spLocks noGrp="1"/>
          </p:cNvSpPr>
          <p:nvPr>
            <p:ph type="body" sz="quarter" idx="26" hasCustomPrompt="1"/>
          </p:nvPr>
        </p:nvSpPr>
        <p:spPr>
          <a:xfrm>
            <a:off x="789512" y="849094"/>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826610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77_Custom Layout">
    <p:spTree>
      <p:nvGrpSpPr>
        <p:cNvPr id="1" name=""/>
        <p:cNvGrpSpPr/>
        <p:nvPr/>
      </p:nvGrpSpPr>
      <p:grpSpPr>
        <a:xfrm>
          <a:off x="0" y="0"/>
          <a:ext cx="0" cy="0"/>
          <a:chOff x="0" y="0"/>
          <a:chExt cx="0" cy="0"/>
        </a:xfrm>
      </p:grpSpPr>
      <p:sp>
        <p:nvSpPr>
          <p:cNvPr id="6" name="Text Placeholder 39"/>
          <p:cNvSpPr>
            <a:spLocks noGrp="1"/>
          </p:cNvSpPr>
          <p:nvPr>
            <p:ph type="body" sz="quarter" idx="26" hasCustomPrompt="1"/>
          </p:nvPr>
        </p:nvSpPr>
        <p:spPr>
          <a:xfrm>
            <a:off x="789512" y="849094"/>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 name="Text Placeholder 39"/>
          <p:cNvSpPr>
            <a:spLocks noGrp="1"/>
          </p:cNvSpPr>
          <p:nvPr>
            <p:ph type="body" sz="quarter" idx="25" hasCustomPrompt="1"/>
          </p:nvPr>
        </p:nvSpPr>
        <p:spPr>
          <a:xfrm>
            <a:off x="789514" y="63944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3943651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78_Custom Layout">
    <p:spTree>
      <p:nvGrpSpPr>
        <p:cNvPr id="1" name=""/>
        <p:cNvGrpSpPr/>
        <p:nvPr/>
      </p:nvGrpSpPr>
      <p:grpSpPr>
        <a:xfrm>
          <a:off x="0" y="0"/>
          <a:ext cx="0" cy="0"/>
          <a:chOff x="0" y="0"/>
          <a:chExt cx="0" cy="0"/>
        </a:xfrm>
      </p:grpSpPr>
      <p:sp>
        <p:nvSpPr>
          <p:cNvPr id="77" name="Text Placeholder 39"/>
          <p:cNvSpPr>
            <a:spLocks noGrp="1"/>
          </p:cNvSpPr>
          <p:nvPr>
            <p:ph type="body" sz="quarter" idx="25" hasCustomPrompt="1"/>
          </p:nvPr>
        </p:nvSpPr>
        <p:spPr>
          <a:xfrm>
            <a:off x="789514" y="63944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8" name="Text Placeholder 39"/>
          <p:cNvSpPr>
            <a:spLocks noGrp="1"/>
          </p:cNvSpPr>
          <p:nvPr>
            <p:ph type="body" sz="quarter" idx="26" hasCustomPrompt="1"/>
          </p:nvPr>
        </p:nvSpPr>
        <p:spPr>
          <a:xfrm>
            <a:off x="789512" y="849094"/>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2070624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79_Custom Layout">
    <p:spTree>
      <p:nvGrpSpPr>
        <p:cNvPr id="1" name=""/>
        <p:cNvGrpSpPr/>
        <p:nvPr/>
      </p:nvGrpSpPr>
      <p:grpSpPr>
        <a:xfrm>
          <a:off x="0" y="0"/>
          <a:ext cx="0" cy="0"/>
          <a:chOff x="0" y="0"/>
          <a:chExt cx="0" cy="0"/>
        </a:xfrm>
      </p:grpSpPr>
      <p:sp>
        <p:nvSpPr>
          <p:cNvPr id="103" name="Text Placeholder 39"/>
          <p:cNvSpPr>
            <a:spLocks noGrp="1"/>
          </p:cNvSpPr>
          <p:nvPr>
            <p:ph type="body" sz="quarter" idx="25" hasCustomPrompt="1"/>
          </p:nvPr>
        </p:nvSpPr>
        <p:spPr>
          <a:xfrm>
            <a:off x="789514" y="63944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04" name="Text Placeholder 39"/>
          <p:cNvSpPr>
            <a:spLocks noGrp="1"/>
          </p:cNvSpPr>
          <p:nvPr>
            <p:ph type="body" sz="quarter" idx="26" hasCustomPrompt="1"/>
          </p:nvPr>
        </p:nvSpPr>
        <p:spPr>
          <a:xfrm>
            <a:off x="789512" y="849094"/>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 name="Picture Placeholder 19"/>
          <p:cNvSpPr>
            <a:spLocks noGrp="1"/>
          </p:cNvSpPr>
          <p:nvPr>
            <p:ph type="pic" sz="quarter" idx="21"/>
          </p:nvPr>
        </p:nvSpPr>
        <p:spPr>
          <a:xfrm>
            <a:off x="3370160" y="1315504"/>
            <a:ext cx="1458099" cy="2577584"/>
          </a:xfrm>
          <a:custGeom>
            <a:avLst/>
            <a:gdLst>
              <a:gd name="connsiteX0" fmla="*/ 0 w 4770438"/>
              <a:gd name="connsiteY0" fmla="*/ 0 h 4770437"/>
              <a:gd name="connsiteX1" fmla="*/ 4770438 w 4770438"/>
              <a:gd name="connsiteY1" fmla="*/ 0 h 4770437"/>
              <a:gd name="connsiteX2" fmla="*/ 4770438 w 4770438"/>
              <a:gd name="connsiteY2" fmla="*/ 4770437 h 4770437"/>
              <a:gd name="connsiteX3" fmla="*/ 0 w 4770438"/>
              <a:gd name="connsiteY3" fmla="*/ 4770437 h 4770437"/>
            </a:gdLst>
            <a:ahLst/>
            <a:cxnLst>
              <a:cxn ang="0">
                <a:pos x="connsiteX0" y="connsiteY0"/>
              </a:cxn>
              <a:cxn ang="0">
                <a:pos x="connsiteX1" y="connsiteY1"/>
              </a:cxn>
              <a:cxn ang="0">
                <a:pos x="connsiteX2" y="connsiteY2"/>
              </a:cxn>
              <a:cxn ang="0">
                <a:pos x="connsiteX3" y="connsiteY3"/>
              </a:cxn>
            </a:cxnLst>
            <a:rect l="l" t="t" r="r" b="b"/>
            <a:pathLst>
              <a:path w="4770438" h="4770437">
                <a:moveTo>
                  <a:pt x="0" y="0"/>
                </a:moveTo>
                <a:lnTo>
                  <a:pt x="4770438" y="0"/>
                </a:lnTo>
                <a:lnTo>
                  <a:pt x="4770438" y="4770437"/>
                </a:lnTo>
                <a:lnTo>
                  <a:pt x="0" y="4770437"/>
                </a:lnTo>
                <a:close/>
              </a:path>
            </a:pathLst>
          </a:custGeom>
        </p:spPr>
        <p:txBody>
          <a:bodyPr vert="horz" lIns="91440" tIns="45720" rIns="91440" bIns="45720" rtlCol="0">
            <a:normAutofit/>
          </a:bodyPr>
          <a:lstStyle>
            <a:lvl1pPr>
              <a:defRPr lang="en-US" sz="15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Tree>
    <p:extLst>
      <p:ext uri="{BB962C8B-B14F-4D97-AF65-F5344CB8AC3E}">
        <p14:creationId xmlns:p14="http://schemas.microsoft.com/office/powerpoint/2010/main" val="22316579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80_Custom Layout">
    <p:spTree>
      <p:nvGrpSpPr>
        <p:cNvPr id="1" name=""/>
        <p:cNvGrpSpPr/>
        <p:nvPr/>
      </p:nvGrpSpPr>
      <p:grpSpPr>
        <a:xfrm>
          <a:off x="0" y="0"/>
          <a:ext cx="0" cy="0"/>
          <a:chOff x="0" y="0"/>
          <a:chExt cx="0" cy="0"/>
        </a:xfrm>
      </p:grpSpPr>
      <p:sp>
        <p:nvSpPr>
          <p:cNvPr id="104" name="Text Placeholder 39"/>
          <p:cNvSpPr>
            <a:spLocks noGrp="1"/>
          </p:cNvSpPr>
          <p:nvPr>
            <p:ph type="body" sz="quarter" idx="26" hasCustomPrompt="1"/>
          </p:nvPr>
        </p:nvSpPr>
        <p:spPr>
          <a:xfrm>
            <a:off x="800497" y="1677447"/>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05" name="Text Placeholder 39"/>
          <p:cNvSpPr>
            <a:spLocks noGrp="1"/>
          </p:cNvSpPr>
          <p:nvPr>
            <p:ph type="body" sz="quarter" idx="25" hasCustomPrompt="1"/>
          </p:nvPr>
        </p:nvSpPr>
        <p:spPr>
          <a:xfrm>
            <a:off x="800499" y="1467795"/>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7" name="Picture Placeholder 19"/>
          <p:cNvSpPr>
            <a:spLocks noGrp="1"/>
          </p:cNvSpPr>
          <p:nvPr>
            <p:ph type="pic" sz="quarter" idx="21"/>
          </p:nvPr>
        </p:nvSpPr>
        <p:spPr>
          <a:xfrm>
            <a:off x="6691435" y="1041997"/>
            <a:ext cx="1714795" cy="3089066"/>
          </a:xfrm>
          <a:custGeom>
            <a:avLst/>
            <a:gdLst>
              <a:gd name="connsiteX0" fmla="*/ 0 w 4770438"/>
              <a:gd name="connsiteY0" fmla="*/ 0 h 4770437"/>
              <a:gd name="connsiteX1" fmla="*/ 4770438 w 4770438"/>
              <a:gd name="connsiteY1" fmla="*/ 0 h 4770437"/>
              <a:gd name="connsiteX2" fmla="*/ 4770438 w 4770438"/>
              <a:gd name="connsiteY2" fmla="*/ 4770437 h 4770437"/>
              <a:gd name="connsiteX3" fmla="*/ 0 w 4770438"/>
              <a:gd name="connsiteY3" fmla="*/ 4770437 h 4770437"/>
            </a:gdLst>
            <a:ahLst/>
            <a:cxnLst>
              <a:cxn ang="0">
                <a:pos x="connsiteX0" y="connsiteY0"/>
              </a:cxn>
              <a:cxn ang="0">
                <a:pos x="connsiteX1" y="connsiteY1"/>
              </a:cxn>
              <a:cxn ang="0">
                <a:pos x="connsiteX2" y="connsiteY2"/>
              </a:cxn>
              <a:cxn ang="0">
                <a:pos x="connsiteX3" y="connsiteY3"/>
              </a:cxn>
            </a:cxnLst>
            <a:rect l="l" t="t" r="r" b="b"/>
            <a:pathLst>
              <a:path w="4770438" h="4770437">
                <a:moveTo>
                  <a:pt x="0" y="0"/>
                </a:moveTo>
                <a:lnTo>
                  <a:pt x="4770438" y="0"/>
                </a:lnTo>
                <a:lnTo>
                  <a:pt x="4770438" y="4770437"/>
                </a:lnTo>
                <a:lnTo>
                  <a:pt x="0" y="4770437"/>
                </a:lnTo>
                <a:close/>
              </a:path>
            </a:pathLst>
          </a:custGeom>
        </p:spPr>
        <p:txBody>
          <a:bodyPr vert="horz" lIns="91440" tIns="45720" rIns="91440" bIns="45720" rtlCol="0">
            <a:normAutofit/>
          </a:bodyPr>
          <a:lstStyle>
            <a:lvl1pPr>
              <a:defRPr lang="en-US" sz="15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Tree>
    <p:extLst>
      <p:ext uri="{BB962C8B-B14F-4D97-AF65-F5344CB8AC3E}">
        <p14:creationId xmlns:p14="http://schemas.microsoft.com/office/powerpoint/2010/main" val="31979705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81_Custom Layout">
    <p:spTree>
      <p:nvGrpSpPr>
        <p:cNvPr id="1" name=""/>
        <p:cNvGrpSpPr/>
        <p:nvPr/>
      </p:nvGrpSpPr>
      <p:grpSpPr>
        <a:xfrm>
          <a:off x="0" y="0"/>
          <a:ext cx="0" cy="0"/>
          <a:chOff x="0" y="0"/>
          <a:chExt cx="0" cy="0"/>
        </a:xfrm>
      </p:grpSpPr>
      <p:sp>
        <p:nvSpPr>
          <p:cNvPr id="125" name="Text Placeholder 39"/>
          <p:cNvSpPr>
            <a:spLocks noGrp="1"/>
          </p:cNvSpPr>
          <p:nvPr>
            <p:ph type="body" sz="quarter" idx="25" hasCustomPrompt="1"/>
          </p:nvPr>
        </p:nvSpPr>
        <p:spPr>
          <a:xfrm>
            <a:off x="801914" y="2272732"/>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26" name="Text Placeholder 39"/>
          <p:cNvSpPr>
            <a:spLocks noGrp="1"/>
          </p:cNvSpPr>
          <p:nvPr>
            <p:ph type="body" sz="quarter" idx="26" hasCustomPrompt="1"/>
          </p:nvPr>
        </p:nvSpPr>
        <p:spPr>
          <a:xfrm>
            <a:off x="798103" y="2475528"/>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
        <p:nvSpPr>
          <p:cNvPr id="10" name="Picture Placeholder 9"/>
          <p:cNvSpPr>
            <a:spLocks noGrp="1"/>
          </p:cNvSpPr>
          <p:nvPr>
            <p:ph type="pic" sz="quarter" idx="27"/>
          </p:nvPr>
        </p:nvSpPr>
        <p:spPr>
          <a:xfrm>
            <a:off x="3607822" y="1683545"/>
            <a:ext cx="1736726" cy="2043113"/>
          </a:xfrm>
          <a:custGeom>
            <a:avLst/>
            <a:gdLst>
              <a:gd name="connsiteX0" fmla="*/ 527409 w 3473452"/>
              <a:gd name="connsiteY0" fmla="*/ 0 h 4055009"/>
              <a:gd name="connsiteX1" fmla="*/ 2946043 w 3473452"/>
              <a:gd name="connsiteY1" fmla="*/ 0 h 4055009"/>
              <a:gd name="connsiteX2" fmla="*/ 3473452 w 3473452"/>
              <a:gd name="connsiteY2" fmla="*/ 527409 h 4055009"/>
              <a:gd name="connsiteX3" fmla="*/ 3473452 w 3473452"/>
              <a:gd name="connsiteY3" fmla="*/ 3527600 h 4055009"/>
              <a:gd name="connsiteX4" fmla="*/ 2946043 w 3473452"/>
              <a:gd name="connsiteY4" fmla="*/ 4055009 h 4055009"/>
              <a:gd name="connsiteX5" fmla="*/ 527409 w 3473452"/>
              <a:gd name="connsiteY5" fmla="*/ 4055009 h 4055009"/>
              <a:gd name="connsiteX6" fmla="*/ 0 w 3473452"/>
              <a:gd name="connsiteY6" fmla="*/ 3527600 h 4055009"/>
              <a:gd name="connsiteX7" fmla="*/ 0 w 3473452"/>
              <a:gd name="connsiteY7" fmla="*/ 527409 h 4055009"/>
              <a:gd name="connsiteX8" fmla="*/ 527409 w 3473452"/>
              <a:gd name="connsiteY8" fmla="*/ 0 h 40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3452" h="4055009">
                <a:moveTo>
                  <a:pt x="527409" y="0"/>
                </a:moveTo>
                <a:lnTo>
                  <a:pt x="2946043" y="0"/>
                </a:lnTo>
                <a:cubicBezTo>
                  <a:pt x="3237323" y="0"/>
                  <a:pt x="3473452" y="236129"/>
                  <a:pt x="3473452" y="527409"/>
                </a:cubicBezTo>
                <a:lnTo>
                  <a:pt x="3473452" y="3527600"/>
                </a:lnTo>
                <a:cubicBezTo>
                  <a:pt x="3473452" y="3818880"/>
                  <a:pt x="3237323" y="4055009"/>
                  <a:pt x="2946043" y="4055009"/>
                </a:cubicBezTo>
                <a:lnTo>
                  <a:pt x="527409" y="4055009"/>
                </a:lnTo>
                <a:cubicBezTo>
                  <a:pt x="236129" y="4055009"/>
                  <a:pt x="0" y="3818880"/>
                  <a:pt x="0" y="3527600"/>
                </a:cubicBezTo>
                <a:lnTo>
                  <a:pt x="0" y="527409"/>
                </a:lnTo>
                <a:cubicBezTo>
                  <a:pt x="0" y="236129"/>
                  <a:pt x="236129" y="0"/>
                  <a:pt x="527409" y="0"/>
                </a:cubicBezTo>
                <a:close/>
              </a:path>
            </a:pathLst>
          </a:custGeom>
        </p:spPr>
        <p:txBody>
          <a:bodyPr vert="horz" lIns="91440" tIns="45720" rIns="91440" bIns="45720" rtlCol="0">
            <a:normAutofit/>
          </a:bodyPr>
          <a:lstStyle>
            <a:lvl1pPr>
              <a:defRPr lang="en-US" sz="15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Tree>
    <p:extLst>
      <p:ext uri="{BB962C8B-B14F-4D97-AF65-F5344CB8AC3E}">
        <p14:creationId xmlns:p14="http://schemas.microsoft.com/office/powerpoint/2010/main" val="2092550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82_Custom Layout">
    <p:spTree>
      <p:nvGrpSpPr>
        <p:cNvPr id="1" name=""/>
        <p:cNvGrpSpPr/>
        <p:nvPr/>
      </p:nvGrpSpPr>
      <p:grpSpPr>
        <a:xfrm>
          <a:off x="0" y="0"/>
          <a:ext cx="0" cy="0"/>
          <a:chOff x="0" y="0"/>
          <a:chExt cx="0" cy="0"/>
        </a:xfrm>
      </p:grpSpPr>
      <p:sp>
        <p:nvSpPr>
          <p:cNvPr id="63" name="Text Placeholder 39"/>
          <p:cNvSpPr>
            <a:spLocks noGrp="1"/>
          </p:cNvSpPr>
          <p:nvPr>
            <p:ph type="body" sz="quarter" idx="25" hasCustomPrompt="1"/>
          </p:nvPr>
        </p:nvSpPr>
        <p:spPr>
          <a:xfrm>
            <a:off x="1722988" y="73722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65" name="Text Placeholder 39"/>
          <p:cNvSpPr>
            <a:spLocks noGrp="1"/>
          </p:cNvSpPr>
          <p:nvPr>
            <p:ph type="body" sz="quarter" idx="26" hasCustomPrompt="1"/>
          </p:nvPr>
        </p:nvSpPr>
        <p:spPr>
          <a:xfrm>
            <a:off x="1722986"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
        <p:nvSpPr>
          <p:cNvPr id="6" name="Picture Placeholder 11"/>
          <p:cNvSpPr>
            <a:spLocks noGrp="1"/>
          </p:cNvSpPr>
          <p:nvPr>
            <p:ph type="pic" sz="quarter" idx="16"/>
          </p:nvPr>
        </p:nvSpPr>
        <p:spPr>
          <a:xfrm>
            <a:off x="4970659" y="1643063"/>
            <a:ext cx="3231954" cy="1827213"/>
          </a:xfrm>
          <a:prstGeom prst="rect">
            <a:avLst/>
          </a:prstGeom>
        </p:spPr>
        <p:txBody>
          <a:bodyPr vert="horz" lIns="91440" tIns="45720" rIns="91440" bIns="45720" rtlCol="0">
            <a:normAutofit/>
          </a:bodyPr>
          <a:lstStyle>
            <a:lvl1pPr>
              <a:defRPr lang="en-US" sz="15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Tree>
    <p:extLst>
      <p:ext uri="{BB962C8B-B14F-4D97-AF65-F5344CB8AC3E}">
        <p14:creationId xmlns:p14="http://schemas.microsoft.com/office/powerpoint/2010/main" val="3490847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83_Custom Layout">
    <p:spTree>
      <p:nvGrpSpPr>
        <p:cNvPr id="1" name=""/>
        <p:cNvGrpSpPr/>
        <p:nvPr/>
      </p:nvGrpSpPr>
      <p:grpSpPr>
        <a:xfrm>
          <a:off x="0" y="0"/>
          <a:ext cx="0" cy="0"/>
          <a:chOff x="0" y="0"/>
          <a:chExt cx="0" cy="0"/>
        </a:xfrm>
      </p:grpSpPr>
      <p:sp>
        <p:nvSpPr>
          <p:cNvPr id="123" name="Text Placeholder 39"/>
          <p:cNvSpPr>
            <a:spLocks noGrp="1"/>
          </p:cNvSpPr>
          <p:nvPr>
            <p:ph type="body" sz="quarter" idx="25" hasCustomPrompt="1"/>
          </p:nvPr>
        </p:nvSpPr>
        <p:spPr>
          <a:xfrm>
            <a:off x="4246592" y="646114"/>
            <a:ext cx="65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24" name="Text Placeholder 39"/>
          <p:cNvSpPr>
            <a:spLocks noGrp="1"/>
          </p:cNvSpPr>
          <p:nvPr>
            <p:ph type="body" sz="quarter" idx="26" hasCustomPrompt="1"/>
          </p:nvPr>
        </p:nvSpPr>
        <p:spPr>
          <a:xfrm>
            <a:off x="4364412" y="853210"/>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ctr"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
        <p:nvSpPr>
          <p:cNvPr id="7" name="Picture Placeholder 19"/>
          <p:cNvSpPr>
            <a:spLocks noGrp="1"/>
          </p:cNvSpPr>
          <p:nvPr>
            <p:ph type="pic" sz="quarter" idx="21"/>
          </p:nvPr>
        </p:nvSpPr>
        <p:spPr>
          <a:xfrm>
            <a:off x="3811589" y="2300289"/>
            <a:ext cx="1520825" cy="1916113"/>
          </a:xfrm>
          <a:custGeom>
            <a:avLst/>
            <a:gdLst>
              <a:gd name="connsiteX0" fmla="*/ 0 w 4770438"/>
              <a:gd name="connsiteY0" fmla="*/ 0 h 4770437"/>
              <a:gd name="connsiteX1" fmla="*/ 4770438 w 4770438"/>
              <a:gd name="connsiteY1" fmla="*/ 0 h 4770437"/>
              <a:gd name="connsiteX2" fmla="*/ 4770438 w 4770438"/>
              <a:gd name="connsiteY2" fmla="*/ 4770437 h 4770437"/>
              <a:gd name="connsiteX3" fmla="*/ 0 w 4770438"/>
              <a:gd name="connsiteY3" fmla="*/ 4770437 h 4770437"/>
            </a:gdLst>
            <a:ahLst/>
            <a:cxnLst>
              <a:cxn ang="0">
                <a:pos x="connsiteX0" y="connsiteY0"/>
              </a:cxn>
              <a:cxn ang="0">
                <a:pos x="connsiteX1" y="connsiteY1"/>
              </a:cxn>
              <a:cxn ang="0">
                <a:pos x="connsiteX2" y="connsiteY2"/>
              </a:cxn>
              <a:cxn ang="0">
                <a:pos x="connsiteX3" y="connsiteY3"/>
              </a:cxn>
            </a:cxnLst>
            <a:rect l="l" t="t" r="r" b="b"/>
            <a:pathLst>
              <a:path w="4770438" h="4770437">
                <a:moveTo>
                  <a:pt x="0" y="0"/>
                </a:moveTo>
                <a:lnTo>
                  <a:pt x="4770438" y="0"/>
                </a:lnTo>
                <a:lnTo>
                  <a:pt x="4770438" y="4770437"/>
                </a:lnTo>
                <a:lnTo>
                  <a:pt x="0" y="4770437"/>
                </a:lnTo>
                <a:close/>
              </a:path>
            </a:pathLst>
          </a:custGeom>
        </p:spPr>
        <p:txBody>
          <a:bodyPr vert="horz" lIns="91440" tIns="45720" rIns="91440" bIns="45720" rtlCol="0">
            <a:normAutofit/>
          </a:bodyPr>
          <a:lstStyle>
            <a:lvl1pPr>
              <a:defRPr lang="en-US" sz="15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Tree>
    <p:extLst>
      <p:ext uri="{BB962C8B-B14F-4D97-AF65-F5344CB8AC3E}">
        <p14:creationId xmlns:p14="http://schemas.microsoft.com/office/powerpoint/2010/main" val="168930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84_Custom Layout">
    <p:spTree>
      <p:nvGrpSpPr>
        <p:cNvPr id="1" name=""/>
        <p:cNvGrpSpPr/>
        <p:nvPr/>
      </p:nvGrpSpPr>
      <p:grpSpPr>
        <a:xfrm>
          <a:off x="0" y="0"/>
          <a:ext cx="0" cy="0"/>
          <a:chOff x="0" y="0"/>
          <a:chExt cx="0" cy="0"/>
        </a:xfrm>
      </p:grpSpPr>
      <p:sp>
        <p:nvSpPr>
          <p:cNvPr id="8" name="Text Placeholder 39"/>
          <p:cNvSpPr>
            <a:spLocks noGrp="1"/>
          </p:cNvSpPr>
          <p:nvPr>
            <p:ph type="body" sz="quarter" idx="25" hasCustomPrompt="1"/>
          </p:nvPr>
        </p:nvSpPr>
        <p:spPr>
          <a:xfrm>
            <a:off x="1980408" y="737221"/>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9" name="Text Placeholder 39"/>
          <p:cNvSpPr>
            <a:spLocks noGrp="1"/>
          </p:cNvSpPr>
          <p:nvPr>
            <p:ph type="body" sz="quarter" idx="26" hasCustomPrompt="1"/>
          </p:nvPr>
        </p:nvSpPr>
        <p:spPr>
          <a:xfrm>
            <a:off x="1980406" y="944491"/>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3" name="Picture Placeholder 2"/>
          <p:cNvSpPr>
            <a:spLocks noGrp="1"/>
          </p:cNvSpPr>
          <p:nvPr>
            <p:ph type="pic" sz="quarter" idx="27"/>
          </p:nvPr>
        </p:nvSpPr>
        <p:spPr>
          <a:xfrm>
            <a:off x="4572000" y="1505117"/>
            <a:ext cx="3181350" cy="1854035"/>
          </a:xfrm>
          <a:prstGeom prst="rect">
            <a:avLst/>
          </a:prstGeom>
        </p:spPr>
        <p:txBody>
          <a:bodyPr vert="horz" lIns="91440" tIns="45720" rIns="91440" bIns="45720" rtlCol="0">
            <a:normAutofit/>
          </a:bodyPr>
          <a:lstStyle>
            <a:lvl1pPr>
              <a:defRPr lang="en-US" sz="150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Tree>
    <p:extLst>
      <p:ext uri="{BB962C8B-B14F-4D97-AF65-F5344CB8AC3E}">
        <p14:creationId xmlns:p14="http://schemas.microsoft.com/office/powerpoint/2010/main" val="20082379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85_Custom Layout">
    <p:spTree>
      <p:nvGrpSpPr>
        <p:cNvPr id="1" name=""/>
        <p:cNvGrpSpPr/>
        <p:nvPr/>
      </p:nvGrpSpPr>
      <p:grpSpPr>
        <a:xfrm>
          <a:off x="0" y="0"/>
          <a:ext cx="0" cy="0"/>
          <a:chOff x="0" y="0"/>
          <a:chExt cx="0" cy="0"/>
        </a:xfrm>
      </p:grpSpPr>
      <p:sp>
        <p:nvSpPr>
          <p:cNvPr id="86" name="Text Placeholder 39"/>
          <p:cNvSpPr>
            <a:spLocks noGrp="1"/>
          </p:cNvSpPr>
          <p:nvPr>
            <p:ph type="body" sz="quarter" idx="25" hasCustomPrompt="1"/>
          </p:nvPr>
        </p:nvSpPr>
        <p:spPr>
          <a:xfrm>
            <a:off x="781166" y="1684339"/>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87" name="Text Placeholder 39"/>
          <p:cNvSpPr>
            <a:spLocks noGrp="1"/>
          </p:cNvSpPr>
          <p:nvPr>
            <p:ph type="body" sz="quarter" idx="26" hasCustomPrompt="1"/>
          </p:nvPr>
        </p:nvSpPr>
        <p:spPr>
          <a:xfrm>
            <a:off x="781165" y="1891608"/>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274395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57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86_Custom Layout">
    <p:spTree>
      <p:nvGrpSpPr>
        <p:cNvPr id="1" name=""/>
        <p:cNvGrpSpPr/>
        <p:nvPr/>
      </p:nvGrpSpPr>
      <p:grpSpPr>
        <a:xfrm>
          <a:off x="0" y="0"/>
          <a:ext cx="0" cy="0"/>
          <a:chOff x="0" y="0"/>
          <a:chExt cx="0" cy="0"/>
        </a:xfrm>
      </p:grpSpPr>
      <p:sp>
        <p:nvSpPr>
          <p:cNvPr id="107" name="Text Placeholder 39"/>
          <p:cNvSpPr>
            <a:spLocks noGrp="1"/>
          </p:cNvSpPr>
          <p:nvPr>
            <p:ph type="body" sz="quarter" idx="25" hasCustomPrompt="1"/>
          </p:nvPr>
        </p:nvSpPr>
        <p:spPr>
          <a:xfrm>
            <a:off x="792164" y="1170809"/>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08" name="Text Placeholder 39"/>
          <p:cNvSpPr>
            <a:spLocks noGrp="1"/>
          </p:cNvSpPr>
          <p:nvPr>
            <p:ph type="body" sz="quarter" idx="26" hasCustomPrompt="1"/>
          </p:nvPr>
        </p:nvSpPr>
        <p:spPr>
          <a:xfrm>
            <a:off x="792163" y="1378078"/>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15952884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87_Custom Layout">
    <p:spTree>
      <p:nvGrpSpPr>
        <p:cNvPr id="1" name=""/>
        <p:cNvGrpSpPr/>
        <p:nvPr/>
      </p:nvGrpSpPr>
      <p:grpSpPr>
        <a:xfrm>
          <a:off x="0" y="0"/>
          <a:ext cx="0" cy="0"/>
          <a:chOff x="0" y="0"/>
          <a:chExt cx="0" cy="0"/>
        </a:xfrm>
      </p:grpSpPr>
      <p:sp>
        <p:nvSpPr>
          <p:cNvPr id="158" name="Text Placeholder 39"/>
          <p:cNvSpPr>
            <a:spLocks noGrp="1"/>
          </p:cNvSpPr>
          <p:nvPr>
            <p:ph type="body" sz="quarter" idx="25" hasCustomPrompt="1"/>
          </p:nvPr>
        </p:nvSpPr>
        <p:spPr>
          <a:xfrm>
            <a:off x="792164" y="1170809"/>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59" name="Text Placeholder 39"/>
          <p:cNvSpPr>
            <a:spLocks noGrp="1"/>
          </p:cNvSpPr>
          <p:nvPr>
            <p:ph type="body" sz="quarter" idx="26" hasCustomPrompt="1"/>
          </p:nvPr>
        </p:nvSpPr>
        <p:spPr>
          <a:xfrm>
            <a:off x="792163" y="1378078"/>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8970312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88_Custom Layout">
    <p:spTree>
      <p:nvGrpSpPr>
        <p:cNvPr id="1" name=""/>
        <p:cNvGrpSpPr/>
        <p:nvPr/>
      </p:nvGrpSpPr>
      <p:grpSpPr>
        <a:xfrm>
          <a:off x="0" y="0"/>
          <a:ext cx="0" cy="0"/>
          <a:chOff x="0" y="0"/>
          <a:chExt cx="0" cy="0"/>
        </a:xfrm>
      </p:grpSpPr>
      <p:sp>
        <p:nvSpPr>
          <p:cNvPr id="105" name="Text Placeholder 39"/>
          <p:cNvSpPr>
            <a:spLocks noGrp="1"/>
          </p:cNvSpPr>
          <p:nvPr>
            <p:ph type="body" sz="quarter" idx="25" hasCustomPrompt="1"/>
          </p:nvPr>
        </p:nvSpPr>
        <p:spPr>
          <a:xfrm>
            <a:off x="798428" y="1564160"/>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06" name="Text Placeholder 39"/>
          <p:cNvSpPr>
            <a:spLocks noGrp="1"/>
          </p:cNvSpPr>
          <p:nvPr>
            <p:ph type="body" sz="quarter" idx="26" hasCustomPrompt="1"/>
          </p:nvPr>
        </p:nvSpPr>
        <p:spPr>
          <a:xfrm>
            <a:off x="797719" y="1775224"/>
            <a:ext cx="41517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4099462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89_Custom Layout">
    <p:spTree>
      <p:nvGrpSpPr>
        <p:cNvPr id="1" name=""/>
        <p:cNvGrpSpPr/>
        <p:nvPr/>
      </p:nvGrpSpPr>
      <p:grpSpPr>
        <a:xfrm>
          <a:off x="0" y="0"/>
          <a:ext cx="0" cy="0"/>
          <a:chOff x="0" y="0"/>
          <a:chExt cx="0" cy="0"/>
        </a:xfrm>
      </p:grpSpPr>
      <p:sp>
        <p:nvSpPr>
          <p:cNvPr id="160" name="Text Placeholder 39"/>
          <p:cNvSpPr>
            <a:spLocks noGrp="1"/>
          </p:cNvSpPr>
          <p:nvPr>
            <p:ph type="body" sz="quarter" idx="25" hasCustomPrompt="1"/>
          </p:nvPr>
        </p:nvSpPr>
        <p:spPr>
          <a:xfrm>
            <a:off x="798428" y="1564160"/>
            <a:ext cx="65081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1500" b="0" i="0" u="none" strike="noStrike" cap="none" spc="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161" name="Text Placeholder 39"/>
          <p:cNvSpPr>
            <a:spLocks noGrp="1"/>
          </p:cNvSpPr>
          <p:nvPr>
            <p:ph type="body" sz="quarter" idx="26" hasCustomPrompt="1"/>
          </p:nvPr>
        </p:nvSpPr>
        <p:spPr>
          <a:xfrm>
            <a:off x="797719" y="1775224"/>
            <a:ext cx="543418" cy="1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257175" marR="0" indent="-257175" algn="l" defTabSz="457211" eaLnBrk="0" fontAlgn="base" hangingPunct="0">
              <a:lnSpc>
                <a:spcPct val="100000"/>
              </a:lnSpc>
              <a:spcBef>
                <a:spcPct val="0"/>
              </a:spcBef>
              <a:spcAft>
                <a:spcPct val="0"/>
              </a:spcAft>
              <a:buClrTx/>
              <a:buSzTx/>
              <a:buNone/>
              <a:tabLst/>
              <a:defRPr kumimoji="0" lang="en-US" sz="950" b="0" i="0" u="none" strike="noStrike" cap="none" spc="100" normalizeH="0" baseline="0" dirty="0">
                <a:ln>
                  <a:noFill/>
                </a:ln>
                <a:solidFill>
                  <a:schemeClr val="tx1">
                    <a:lumMod val="75000"/>
                    <a:lumOff val="25000"/>
                  </a:schemeClr>
                </a:solidFill>
                <a:effectLst/>
                <a:latin typeface="Bebas Neue Bold" panose="020B0606020202050201" pitchFamily="34" charset="0"/>
              </a:defRPr>
            </a:lvl1pPr>
          </a:lstStyle>
          <a:p>
            <a:pPr marL="342900" indent="-342900"/>
            <a:r>
              <a:rPr lang="de-DE" dirty="0"/>
              <a:t>YOUR TITLE</a:t>
            </a:r>
            <a:endParaRPr lang="en-US" dirty="0">
              <a:solidFill>
                <a:schemeClr val="accent1"/>
              </a:solidFill>
            </a:endParaRPr>
          </a:p>
        </p:txBody>
      </p:sp>
      <p:sp>
        <p:nvSpPr>
          <p:cNvPr id="4" name="Oval 3"/>
          <p:cNvSpPr/>
          <p:nvPr/>
        </p:nvSpPr>
        <p:spPr>
          <a:xfrm>
            <a:off x="8606632" y="4650980"/>
            <a:ext cx="289719" cy="2897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Slide Number Placeholder 5"/>
          <p:cNvSpPr>
            <a:spLocks noGrp="1"/>
          </p:cNvSpPr>
          <p:nvPr>
            <p:ph type="sldNum" sz="quarter" idx="12"/>
          </p:nvPr>
        </p:nvSpPr>
        <p:spPr>
          <a:xfrm>
            <a:off x="8606632" y="4658916"/>
            <a:ext cx="289719" cy="273844"/>
          </a:xfrm>
          <a:prstGeom prst="rect">
            <a:avLst/>
          </a:prstGeom>
        </p:spPr>
        <p:txBody>
          <a:bodyPr/>
          <a:lstStyle>
            <a:lvl1pPr algn="ctr">
              <a:defRPr sz="950">
                <a:solidFill>
                  <a:schemeClr val="bg1"/>
                </a:solidFill>
                <a:latin typeface="Bebas Neue Bold" panose="020B0606020202050201" pitchFamily="34" charset="0"/>
              </a:defRPr>
            </a:lvl1pPr>
          </a:lstStyle>
          <a:p>
            <a:fld id="{10F6A484-01FB-F840-8688-00695570428F}" type="slidenum">
              <a:rPr lang="en-US" smtClean="0"/>
              <a:t>‹#›</a:t>
            </a:fld>
            <a:endParaRPr lang="en-US" dirty="0"/>
          </a:p>
        </p:txBody>
      </p:sp>
    </p:spTree>
    <p:extLst>
      <p:ext uri="{BB962C8B-B14F-4D97-AF65-F5344CB8AC3E}">
        <p14:creationId xmlns:p14="http://schemas.microsoft.com/office/powerpoint/2010/main" val="4667802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6" name="Picture Placeholder 19"/>
          <p:cNvSpPr>
            <a:spLocks noGrp="1"/>
          </p:cNvSpPr>
          <p:nvPr>
            <p:ph type="pic" sz="quarter" idx="21"/>
          </p:nvPr>
        </p:nvSpPr>
        <p:spPr>
          <a:xfrm>
            <a:off x="1405922" y="1315504"/>
            <a:ext cx="1458099" cy="2577584"/>
          </a:xfrm>
          <a:custGeom>
            <a:avLst/>
            <a:gdLst>
              <a:gd name="connsiteX0" fmla="*/ 0 w 4770438"/>
              <a:gd name="connsiteY0" fmla="*/ 0 h 4770437"/>
              <a:gd name="connsiteX1" fmla="*/ 4770438 w 4770438"/>
              <a:gd name="connsiteY1" fmla="*/ 0 h 4770437"/>
              <a:gd name="connsiteX2" fmla="*/ 4770438 w 4770438"/>
              <a:gd name="connsiteY2" fmla="*/ 4770437 h 4770437"/>
              <a:gd name="connsiteX3" fmla="*/ 0 w 4770438"/>
              <a:gd name="connsiteY3" fmla="*/ 4770437 h 4770437"/>
            </a:gdLst>
            <a:ahLst/>
            <a:cxnLst>
              <a:cxn ang="0">
                <a:pos x="connsiteX0" y="connsiteY0"/>
              </a:cxn>
              <a:cxn ang="0">
                <a:pos x="connsiteX1" y="connsiteY1"/>
              </a:cxn>
              <a:cxn ang="0">
                <a:pos x="connsiteX2" y="connsiteY2"/>
              </a:cxn>
              <a:cxn ang="0">
                <a:pos x="connsiteX3" y="connsiteY3"/>
              </a:cxn>
            </a:cxnLst>
            <a:rect l="l" t="t" r="r" b="b"/>
            <a:pathLst>
              <a:path w="4770438" h="4770437">
                <a:moveTo>
                  <a:pt x="0" y="0"/>
                </a:moveTo>
                <a:lnTo>
                  <a:pt x="4770438" y="0"/>
                </a:lnTo>
                <a:lnTo>
                  <a:pt x="4770438" y="4770437"/>
                </a:lnTo>
                <a:lnTo>
                  <a:pt x="0" y="4770437"/>
                </a:lnTo>
                <a:close/>
              </a:path>
            </a:pathLst>
          </a:custGeom>
        </p:spPr>
        <p:txBody>
          <a:bodyPr vert="horz" lIns="91440" tIns="45720" rIns="91440" bIns="45720" rtlCol="0">
            <a:normAutofit/>
          </a:bodyPr>
          <a:lstStyle>
            <a:lvl1pPr>
              <a:defRPr lang="en-US" sz="1500"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icon to add picture</a:t>
            </a:r>
          </a:p>
        </p:txBody>
      </p:sp>
    </p:spTree>
    <p:extLst>
      <p:ext uri="{BB962C8B-B14F-4D97-AF65-F5344CB8AC3E}">
        <p14:creationId xmlns:p14="http://schemas.microsoft.com/office/powerpoint/2010/main" val="187834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3312-DCBF-C14C-B761-C7175B7643F6}"/>
              </a:ext>
            </a:extLst>
          </p:cNvPr>
          <p:cNvSpPr>
            <a:spLocks noGrp="1"/>
          </p:cNvSpPr>
          <p:nvPr>
            <p:ph type="title"/>
          </p:nvPr>
        </p:nvSpPr>
        <p:spPr>
          <a:xfrm>
            <a:off x="456482" y="205222"/>
            <a:ext cx="8226719" cy="85761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2831612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D1F22C-5986-2A49-90AE-B18A1F1181F1}"/>
              </a:ext>
            </a:extLst>
          </p:cNvPr>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B7A34-D901-6D43-885F-2CFC70E16130}"/>
              </a:ext>
            </a:extLst>
          </p:cNvPr>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CF43F9-661E-F446-8A4C-AAAA4E19DBEF}"/>
              </a:ext>
            </a:extLst>
          </p:cNvPr>
          <p:cNvSpPr>
            <a:spLocks noGrp="1"/>
          </p:cNvSpPr>
          <p:nvPr>
            <p:ph type="dt" sz="half" idx="10"/>
          </p:nvPr>
        </p:nvSpPr>
        <p:spPr>
          <a:xfrm>
            <a:off x="628650" y="4767264"/>
            <a:ext cx="2057400" cy="273844"/>
          </a:xfrm>
          <a:prstGeom prst="rect">
            <a:avLst/>
          </a:prstGeom>
        </p:spPr>
        <p:txBody>
          <a:bodyPr/>
          <a:lstStyle/>
          <a:p>
            <a:fld id="{8341B42A-98EF-DB46-9492-A91BBC56C4B8}" type="datetimeFigureOut">
              <a:rPr lang="en-US" smtClean="0"/>
              <a:t>10/24/2025</a:t>
            </a:fld>
            <a:endParaRPr lang="en-US" dirty="0"/>
          </a:p>
        </p:txBody>
      </p:sp>
      <p:sp>
        <p:nvSpPr>
          <p:cNvPr id="6" name="Footer Placeholder 5">
            <a:extLst>
              <a:ext uri="{FF2B5EF4-FFF2-40B4-BE49-F238E27FC236}">
                <a16:creationId xmlns:a16="http://schemas.microsoft.com/office/drawing/2014/main" id="{89C71EBF-A213-3D45-ABDB-B81D27C14AA9}"/>
              </a:ext>
            </a:extLst>
          </p:cNvPr>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E453B38-A1A5-7849-B92F-64788041B91F}"/>
              </a:ext>
            </a:extLst>
          </p:cNvPr>
          <p:cNvSpPr>
            <a:spLocks noGrp="1"/>
          </p:cNvSpPr>
          <p:nvPr>
            <p:ph type="sldNum" sz="quarter" idx="12"/>
          </p:nvPr>
        </p:nvSpPr>
        <p:spPr>
          <a:xfrm>
            <a:off x="6457950" y="4767264"/>
            <a:ext cx="2057400" cy="273844"/>
          </a:xfrm>
          <a:prstGeom prst="rect">
            <a:avLst/>
          </a:prstGeom>
        </p:spPr>
        <p:txBody>
          <a:bodyPr/>
          <a:lstStyle/>
          <a:p>
            <a:fld id="{10F6A484-01FB-F840-8688-00695570428F}" type="slidenum">
              <a:rPr lang="en-US" smtClean="0"/>
              <a:t>‹#›</a:t>
            </a:fld>
            <a:endParaRPr lang="en-US" dirty="0"/>
          </a:p>
        </p:txBody>
      </p:sp>
      <p:sp>
        <p:nvSpPr>
          <p:cNvPr id="9" name="Title 8">
            <a:extLst>
              <a:ext uri="{FF2B5EF4-FFF2-40B4-BE49-F238E27FC236}">
                <a16:creationId xmlns:a16="http://schemas.microsoft.com/office/drawing/2014/main" id="{A71FBD39-C995-9545-9D5E-365E8683E3E2}"/>
              </a:ext>
            </a:extLst>
          </p:cNvPr>
          <p:cNvSpPr>
            <a:spLocks noGrp="1"/>
          </p:cNvSpPr>
          <p:nvPr>
            <p:ph type="title"/>
          </p:nvPr>
        </p:nvSpPr>
        <p:spPr>
          <a:xfrm>
            <a:off x="628650" y="273846"/>
            <a:ext cx="7886700" cy="99456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965999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213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7"/>
        <p:cNvGrpSpPr/>
        <p:nvPr/>
      </p:nvGrpSpPr>
      <p:grpSpPr>
        <a:xfrm>
          <a:off x="0" y="0"/>
          <a:ext cx="0" cy="0"/>
          <a:chOff x="0" y="0"/>
          <a:chExt cx="0" cy="0"/>
        </a:xfrm>
      </p:grpSpPr>
      <p:sp>
        <p:nvSpPr>
          <p:cNvPr id="19" name="Google Shape;19;p3"/>
          <p:cNvSpPr txBox="1">
            <a:spLocks noGrp="1"/>
          </p:cNvSpPr>
          <p:nvPr>
            <p:ph type="body" idx="1"/>
          </p:nvPr>
        </p:nvSpPr>
        <p:spPr>
          <a:xfrm>
            <a:off x="2121945" y="4504820"/>
            <a:ext cx="7169727" cy="524886"/>
          </a:xfrm>
          <a:prstGeom prst="rect">
            <a:avLst/>
          </a:prstGeom>
          <a:noFill/>
          <a:ln>
            <a:noFill/>
          </a:ln>
        </p:spPr>
        <p:txBody>
          <a:bodyPr spcFirstLastPara="1" wrap="square" lIns="91425" tIns="45700" rIns="91425" bIns="45700" anchor="t" anchorCtr="0">
            <a:normAutofit/>
          </a:bodyPr>
          <a:lstStyle>
            <a:lvl1pPr marL="342900" lvl="0" indent="-171450" algn="l">
              <a:lnSpc>
                <a:spcPct val="29285"/>
              </a:lnSpc>
              <a:spcBef>
                <a:spcPts val="450"/>
              </a:spcBef>
              <a:spcAft>
                <a:spcPts val="0"/>
              </a:spcAft>
              <a:buClr>
                <a:schemeClr val="lt1"/>
              </a:buClr>
              <a:buSzPts val="2800"/>
              <a:buNone/>
              <a:defRPr>
                <a:solidFill>
                  <a:schemeClr val="lt1"/>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Tree>
    <p:extLst>
      <p:ext uri="{BB962C8B-B14F-4D97-AF65-F5344CB8AC3E}">
        <p14:creationId xmlns:p14="http://schemas.microsoft.com/office/powerpoint/2010/main" val="17287679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358109-18AB-C1FF-872C-CF59285C07D1}"/>
              </a:ext>
            </a:extLst>
          </p:cNvPr>
          <p:cNvSpPr/>
          <p:nvPr userDrawn="1"/>
        </p:nvSpPr>
        <p:spPr>
          <a:xfrm>
            <a:off x="0" y="0"/>
            <a:ext cx="9144000" cy="5143500"/>
          </a:xfrm>
          <a:prstGeom prst="rect">
            <a:avLst/>
          </a:prstGeom>
          <a:solidFill>
            <a:srgbClr val="3A38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741836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 id="2147483838" r:id="rId60"/>
    <p:sldLayoutId id="2147483839" r:id="rId61"/>
    <p:sldLayoutId id="2147483840" r:id="rId62"/>
    <p:sldLayoutId id="2147483841" r:id="rId63"/>
    <p:sldLayoutId id="2147483842" r:id="rId64"/>
    <p:sldLayoutId id="2147483843" r:id="rId65"/>
    <p:sldLayoutId id="2147483844" r:id="rId66"/>
    <p:sldLayoutId id="2147483845" r:id="rId67"/>
    <p:sldLayoutId id="2147483846" r:id="rId68"/>
    <p:sldLayoutId id="2147483847" r:id="rId69"/>
    <p:sldLayoutId id="2147483848" r:id="rId70"/>
    <p:sldLayoutId id="2147483849" r:id="rId71"/>
    <p:sldLayoutId id="2147483850" r:id="rId72"/>
    <p:sldLayoutId id="2147483851" r:id="rId73"/>
    <p:sldLayoutId id="2147483852" r:id="rId74"/>
    <p:sldLayoutId id="2147483853" r:id="rId75"/>
    <p:sldLayoutId id="2147483854" r:id="rId76"/>
    <p:sldLayoutId id="2147483855" r:id="rId77"/>
    <p:sldLayoutId id="2147483856" r:id="rId78"/>
    <p:sldLayoutId id="2147483857" r:id="rId79"/>
    <p:sldLayoutId id="2147483858" r:id="rId80"/>
    <p:sldLayoutId id="2147483859" r:id="rId81"/>
    <p:sldLayoutId id="2147483860" r:id="rId82"/>
    <p:sldLayoutId id="2147483861" r:id="rId83"/>
    <p:sldLayoutId id="2147483862" r:id="rId84"/>
    <p:sldLayoutId id="2147483863" r:id="rId85"/>
    <p:sldLayoutId id="2147483864" r:id="rId86"/>
    <p:sldLayoutId id="2147483865" r:id="rId87"/>
    <p:sldLayoutId id="2147483866" r:id="rId88"/>
    <p:sldLayoutId id="2147483867" r:id="rId89"/>
    <p:sldLayoutId id="2147483868" r:id="rId90"/>
    <p:sldLayoutId id="2147483869" r:id="rId91"/>
    <p:sldLayoutId id="2147483870" r:id="rId92"/>
    <p:sldLayoutId id="2147483871" r:id="rId93"/>
    <p:sldLayoutId id="2147483872" r:id="rId94"/>
    <p:sldLayoutId id="2147483873" r:id="rId95"/>
    <p:sldLayoutId id="2147483874" r:id="rId96"/>
    <p:sldLayoutId id="2147483875" r:id="rId97"/>
    <p:sldLayoutId id="2147483880" r:id="rId98"/>
  </p:sldLayoutIdLst>
  <p:txStyles>
    <p:title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11" rtl="0" eaLnBrk="1" latinLnBrk="0" hangingPunct="1">
        <a:defRPr sz="900" kern="1200">
          <a:solidFill>
            <a:schemeClr val="tx1"/>
          </a:solidFill>
          <a:latin typeface="+mn-lt"/>
          <a:ea typeface="+mn-ea"/>
          <a:cs typeface="+mn-cs"/>
        </a:defRPr>
      </a:lvl1pPr>
      <a:lvl2pPr marL="228605" algn="l" defTabSz="457211" rtl="0" eaLnBrk="1" latinLnBrk="0" hangingPunct="1">
        <a:defRPr sz="900" kern="1200">
          <a:solidFill>
            <a:schemeClr val="tx1"/>
          </a:solidFill>
          <a:latin typeface="+mn-lt"/>
          <a:ea typeface="+mn-ea"/>
          <a:cs typeface="+mn-cs"/>
        </a:defRPr>
      </a:lvl2pPr>
      <a:lvl3pPr marL="457211" algn="l" defTabSz="457211" rtl="0" eaLnBrk="1" latinLnBrk="0" hangingPunct="1">
        <a:defRPr sz="900" kern="1200">
          <a:solidFill>
            <a:schemeClr val="tx1"/>
          </a:solidFill>
          <a:latin typeface="+mn-lt"/>
          <a:ea typeface="+mn-ea"/>
          <a:cs typeface="+mn-cs"/>
        </a:defRPr>
      </a:lvl3pPr>
      <a:lvl4pPr marL="685818" algn="l" defTabSz="457211" rtl="0" eaLnBrk="1" latinLnBrk="0" hangingPunct="1">
        <a:defRPr sz="900" kern="1200">
          <a:solidFill>
            <a:schemeClr val="tx1"/>
          </a:solidFill>
          <a:latin typeface="+mn-lt"/>
          <a:ea typeface="+mn-ea"/>
          <a:cs typeface="+mn-cs"/>
        </a:defRPr>
      </a:lvl4pPr>
      <a:lvl5pPr marL="914423" algn="l" defTabSz="457211" rtl="0" eaLnBrk="1" latinLnBrk="0" hangingPunct="1">
        <a:defRPr sz="900" kern="1200">
          <a:solidFill>
            <a:schemeClr val="tx1"/>
          </a:solidFill>
          <a:latin typeface="+mn-lt"/>
          <a:ea typeface="+mn-ea"/>
          <a:cs typeface="+mn-cs"/>
        </a:defRPr>
      </a:lvl5pPr>
      <a:lvl6pPr marL="1143029" algn="l" defTabSz="457211" rtl="0" eaLnBrk="1" latinLnBrk="0" hangingPunct="1">
        <a:defRPr sz="900" kern="1200">
          <a:solidFill>
            <a:schemeClr val="tx1"/>
          </a:solidFill>
          <a:latin typeface="+mn-lt"/>
          <a:ea typeface="+mn-ea"/>
          <a:cs typeface="+mn-cs"/>
        </a:defRPr>
      </a:lvl6pPr>
      <a:lvl7pPr marL="1371634" algn="l" defTabSz="457211" rtl="0" eaLnBrk="1" latinLnBrk="0" hangingPunct="1">
        <a:defRPr sz="900" kern="1200">
          <a:solidFill>
            <a:schemeClr val="tx1"/>
          </a:solidFill>
          <a:latin typeface="+mn-lt"/>
          <a:ea typeface="+mn-ea"/>
          <a:cs typeface="+mn-cs"/>
        </a:defRPr>
      </a:lvl7pPr>
      <a:lvl8pPr marL="1600240" algn="l" defTabSz="457211" rtl="0" eaLnBrk="1" latinLnBrk="0" hangingPunct="1">
        <a:defRPr sz="900" kern="1200">
          <a:solidFill>
            <a:schemeClr val="tx1"/>
          </a:solidFill>
          <a:latin typeface="+mn-lt"/>
          <a:ea typeface="+mn-ea"/>
          <a:cs typeface="+mn-cs"/>
        </a:defRPr>
      </a:lvl8pPr>
      <a:lvl9pPr marL="1828847" algn="l" defTabSz="457211"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irs.gov/newsroom/401k-limit-increases-to-23000-for-2024-ira-limit-rises-to-7000"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shrm.org/resourcesandtools/hr-topics/benefits/pages/2023-irs-contribution-limits-for-hsas-and-high-deductibel-health-plans.aspx"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faq.ssa.gov/en-us/Topic/article/KA-01897#:~:text=The%20maximum%20benefit%20depends%20on,maximum%20benefit%20would%20be%20%244%2C555" TargetMode="External"/><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ssa.gov/benefits/retirement/planner/agereduction.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hyperlink" Target="https://www.ssa.gov/oact/cola/colaseries.html"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B1D9E8-3188-90B2-DA30-2AF560EAEB21}"/>
              </a:ext>
            </a:extLst>
          </p:cNvPr>
          <p:cNvSpPr txBox="1"/>
          <p:nvPr/>
        </p:nvSpPr>
        <p:spPr>
          <a:xfrm>
            <a:off x="4195246" y="4033459"/>
            <a:ext cx="2906973" cy="646331"/>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OFFICE ADDRESS</a:t>
            </a:r>
          </a:p>
          <a:p>
            <a:r>
              <a:rPr lang="en-US" sz="1200" dirty="0">
                <a:solidFill>
                  <a:schemeClr val="bg1"/>
                </a:solidFill>
                <a:latin typeface="Arial" panose="020B0604020202020204" pitchFamily="34" charset="0"/>
                <a:cs typeface="Arial" panose="020B0604020202020204" pitchFamily="34" charset="0"/>
              </a:rPr>
              <a:t>1315 SW Arrowhead Rd</a:t>
            </a:r>
          </a:p>
          <a:p>
            <a:r>
              <a:rPr lang="en-US" sz="1200" dirty="0">
                <a:solidFill>
                  <a:schemeClr val="bg1"/>
                </a:solidFill>
                <a:latin typeface="Arial" panose="020B0604020202020204" pitchFamily="34" charset="0"/>
                <a:cs typeface="Arial" panose="020B0604020202020204" pitchFamily="34" charset="0"/>
              </a:rPr>
              <a:t>Topeka, KS 66604</a:t>
            </a:r>
          </a:p>
        </p:txBody>
      </p:sp>
      <p:sp>
        <p:nvSpPr>
          <p:cNvPr id="5" name="TextBox 4">
            <a:extLst>
              <a:ext uri="{FF2B5EF4-FFF2-40B4-BE49-F238E27FC236}">
                <a16:creationId xmlns:a16="http://schemas.microsoft.com/office/drawing/2014/main" id="{3E6BA799-F1AD-D93C-F6BC-01D222F44A5D}"/>
              </a:ext>
            </a:extLst>
          </p:cNvPr>
          <p:cNvSpPr txBox="1"/>
          <p:nvPr/>
        </p:nvSpPr>
        <p:spPr>
          <a:xfrm>
            <a:off x="437285" y="869795"/>
            <a:ext cx="6507505" cy="76944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b="1" dirty="0">
                <a:solidFill>
                  <a:schemeClr val="bg1"/>
                </a:solidFill>
                <a:latin typeface="Arial" panose="020B0604020202020204" pitchFamily="34" charset="0"/>
                <a:cs typeface="Arial" panose="020B0604020202020204" pitchFamily="34" charset="0"/>
              </a:rPr>
              <a:t>RETIRING WELL</a:t>
            </a:r>
          </a:p>
        </p:txBody>
      </p:sp>
      <p:sp>
        <p:nvSpPr>
          <p:cNvPr id="6" name="TextBox 5">
            <a:extLst>
              <a:ext uri="{FF2B5EF4-FFF2-40B4-BE49-F238E27FC236}">
                <a16:creationId xmlns:a16="http://schemas.microsoft.com/office/drawing/2014/main" id="{DBCB9501-5924-E82C-E63C-F552BBF9A6E0}"/>
              </a:ext>
            </a:extLst>
          </p:cNvPr>
          <p:cNvSpPr txBox="1"/>
          <p:nvPr/>
        </p:nvSpPr>
        <p:spPr>
          <a:xfrm>
            <a:off x="459587" y="1464938"/>
            <a:ext cx="6507505"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							IN THE 21</a:t>
            </a:r>
            <a:r>
              <a:rPr lang="en-US" sz="2400" baseline="30000" dirty="0">
                <a:solidFill>
                  <a:schemeClr val="bg1"/>
                </a:solidFill>
                <a:latin typeface="Arial" panose="020B0604020202020204" pitchFamily="34" charset="0"/>
                <a:cs typeface="Arial" panose="020B0604020202020204" pitchFamily="34" charset="0"/>
              </a:rPr>
              <a:t>ST</a:t>
            </a:r>
            <a:r>
              <a:rPr lang="en-US" sz="2400" dirty="0">
                <a:solidFill>
                  <a:schemeClr val="bg1"/>
                </a:solidFill>
                <a:latin typeface="Arial" panose="020B0604020202020204" pitchFamily="34" charset="0"/>
                <a:cs typeface="Arial" panose="020B0604020202020204" pitchFamily="34" charset="0"/>
              </a:rPr>
              <a:t> CENTURY</a:t>
            </a:r>
          </a:p>
        </p:txBody>
      </p:sp>
      <p:sp>
        <p:nvSpPr>
          <p:cNvPr id="7" name="TextBox 6">
            <a:extLst>
              <a:ext uri="{FF2B5EF4-FFF2-40B4-BE49-F238E27FC236}">
                <a16:creationId xmlns:a16="http://schemas.microsoft.com/office/drawing/2014/main" id="{D4371B4E-40B7-E578-C1C6-7D070D1AF32F}"/>
              </a:ext>
            </a:extLst>
          </p:cNvPr>
          <p:cNvSpPr txBox="1"/>
          <p:nvPr/>
        </p:nvSpPr>
        <p:spPr>
          <a:xfrm>
            <a:off x="437285" y="2365287"/>
            <a:ext cx="7457778"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A COURSE DESIGNED TO SEE YOU TO AND THROUGH RETIREMENT</a:t>
            </a:r>
          </a:p>
        </p:txBody>
      </p:sp>
      <p:sp>
        <p:nvSpPr>
          <p:cNvPr id="8" name="TextBox 7">
            <a:extLst>
              <a:ext uri="{FF2B5EF4-FFF2-40B4-BE49-F238E27FC236}">
                <a16:creationId xmlns:a16="http://schemas.microsoft.com/office/drawing/2014/main" id="{31149838-F6F6-C64D-48EE-6AE580C86AF5}"/>
              </a:ext>
            </a:extLst>
          </p:cNvPr>
          <p:cNvSpPr txBox="1"/>
          <p:nvPr/>
        </p:nvSpPr>
        <p:spPr>
          <a:xfrm>
            <a:off x="6410607" y="4033458"/>
            <a:ext cx="2906973" cy="646331"/>
          </a:xfrm>
          <a:prstGeom prst="rect">
            <a:avLst/>
          </a:prstGeom>
          <a:noFill/>
        </p:spPr>
        <p:txBody>
          <a:bodyPr wrap="square" rtlCol="0">
            <a:spAutoFit/>
          </a:bodyPr>
          <a:lstStyle/>
          <a:p>
            <a:r>
              <a:rPr lang="en-US" sz="1200" dirty="0" err="1">
                <a:solidFill>
                  <a:schemeClr val="bg1"/>
                </a:solidFill>
                <a:latin typeface="Arial" panose="020B0604020202020204" pitchFamily="34" charset="0"/>
                <a:cs typeface="Arial" panose="020B0604020202020204" pitchFamily="34" charset="0"/>
              </a:rPr>
              <a:t>PartnerWithMagellan.com</a:t>
            </a:r>
            <a:r>
              <a:rPr lang="en-US" sz="1200" dirty="0">
                <a:solidFill>
                  <a:schemeClr val="bg1"/>
                </a:solidFill>
                <a:latin typeface="Arial" panose="020B0604020202020204" pitchFamily="34" charset="0"/>
                <a:cs typeface="Arial" panose="020B0604020202020204" pitchFamily="34" charset="0"/>
              </a:rPr>
              <a:t> </a:t>
            </a:r>
          </a:p>
          <a:p>
            <a:r>
              <a:rPr lang="en-US" sz="1200" dirty="0">
                <a:solidFill>
                  <a:schemeClr val="bg1"/>
                </a:solidFill>
                <a:latin typeface="Arial" panose="020B0604020202020204" pitchFamily="34" charset="0"/>
                <a:cs typeface="Arial" panose="020B0604020202020204" pitchFamily="34" charset="0"/>
              </a:rPr>
              <a:t>Email@magellanfinancial.com</a:t>
            </a:r>
          </a:p>
          <a:p>
            <a:r>
              <a:rPr lang="en-US" sz="1200" dirty="0">
                <a:solidFill>
                  <a:schemeClr val="bg1"/>
                </a:solidFill>
                <a:latin typeface="Arial" panose="020B0604020202020204" pitchFamily="34" charset="0"/>
                <a:cs typeface="Arial" panose="020B0604020202020204" pitchFamily="34" charset="0"/>
              </a:rPr>
              <a:t>866.779.3553</a:t>
            </a:r>
          </a:p>
        </p:txBody>
      </p:sp>
      <p:sp>
        <p:nvSpPr>
          <p:cNvPr id="9" name="TextBox 8">
            <a:extLst>
              <a:ext uri="{FF2B5EF4-FFF2-40B4-BE49-F238E27FC236}">
                <a16:creationId xmlns:a16="http://schemas.microsoft.com/office/drawing/2014/main" id="{B17427CC-B41E-C8FE-3A77-AFBFD15F8C30}"/>
              </a:ext>
            </a:extLst>
          </p:cNvPr>
          <p:cNvSpPr txBox="1"/>
          <p:nvPr/>
        </p:nvSpPr>
        <p:spPr>
          <a:xfrm>
            <a:off x="174845" y="4802221"/>
            <a:ext cx="8794310" cy="200055"/>
          </a:xfrm>
          <a:prstGeom prst="rect">
            <a:avLst/>
          </a:prstGeom>
          <a:noFill/>
        </p:spPr>
        <p:txBody>
          <a:bodyPr wrap="square" rtlCol="0">
            <a:spAutoFit/>
          </a:bodyPr>
          <a:lstStyle/>
          <a:p>
            <a:pPr algn="ctr"/>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pic>
        <p:nvPicPr>
          <p:cNvPr id="3" name="Picture 2" descr="Logo, company name&#10;&#10;Description automatically generated">
            <a:extLst>
              <a:ext uri="{FF2B5EF4-FFF2-40B4-BE49-F238E27FC236}">
                <a16:creationId xmlns:a16="http://schemas.microsoft.com/office/drawing/2014/main" id="{FB745F91-0593-6067-AA52-0A4C8DA79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55" y="3944858"/>
            <a:ext cx="1714726" cy="857363"/>
          </a:xfrm>
          <a:prstGeom prst="rect">
            <a:avLst/>
          </a:prstGeom>
        </p:spPr>
      </p:pic>
    </p:spTree>
    <p:extLst>
      <p:ext uri="{BB962C8B-B14F-4D97-AF65-F5344CB8AC3E}">
        <p14:creationId xmlns:p14="http://schemas.microsoft.com/office/powerpoint/2010/main" val="270458188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381358"/>
            <a:ext cx="4137025" cy="1477962"/>
          </a:xfrm>
          <a:prstGeom prst="rect">
            <a:avLst/>
          </a:prstGeom>
          <a:effectLst>
            <a:outerShdw blurRad="50800" dist="38100" dir="2700000" algn="tl" rotWithShape="0">
              <a:prstClr val="black">
                <a:alpha val="40000"/>
              </a:prstClr>
            </a:outerShdw>
          </a:effectLst>
        </p:spPr>
        <p:txBody>
          <a:bodyPr>
            <a:normAutofit/>
          </a:bodyPr>
          <a:lstStyle/>
          <a:p>
            <a:r>
              <a:rPr lang="en-US" dirty="0"/>
              <a:t>WILL</a:t>
            </a:r>
            <a:br>
              <a:rPr lang="en-US" dirty="0"/>
            </a:br>
            <a:r>
              <a:rPr lang="en-US" sz="2400" dirty="0">
                <a:solidFill>
                  <a:srgbClr val="E35427"/>
                </a:solidFill>
              </a:rPr>
              <a:t>VS. NO WILL</a:t>
            </a:r>
          </a:p>
        </p:txBody>
      </p:sp>
      <p:sp>
        <p:nvSpPr>
          <p:cNvPr id="5" name="Rectangle 4">
            <a:extLst>
              <a:ext uri="{FF2B5EF4-FFF2-40B4-BE49-F238E27FC236}">
                <a16:creationId xmlns:a16="http://schemas.microsoft.com/office/drawing/2014/main" id="{4FB466F6-14F9-0880-3298-4AD9AFBCAD58}"/>
              </a:ext>
            </a:extLst>
          </p:cNvPr>
          <p:cNvSpPr/>
          <p:nvPr/>
        </p:nvSpPr>
        <p:spPr>
          <a:xfrm>
            <a:off x="4707390" y="847493"/>
            <a:ext cx="4436610" cy="3412273"/>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540B2E7-E2E5-7D83-D2A2-C02230A27EA5}"/>
              </a:ext>
            </a:extLst>
          </p:cNvPr>
          <p:cNvSpPr/>
          <p:nvPr/>
        </p:nvSpPr>
        <p:spPr>
          <a:xfrm>
            <a:off x="4038600" y="2057400"/>
            <a:ext cx="1085282" cy="1085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954B58AF-7858-F5A8-E670-8E5D119D75BC}"/>
              </a:ext>
            </a:extLst>
          </p:cNvPr>
          <p:cNvSpPr txBox="1">
            <a:spLocks/>
          </p:cNvSpPr>
          <p:nvPr/>
        </p:nvSpPr>
        <p:spPr>
          <a:xfrm>
            <a:off x="4267627" y="1665785"/>
            <a:ext cx="856255" cy="1476897"/>
          </a:xfrm>
          <a:prstGeom prst="rect">
            <a:avLst/>
          </a:prstGeom>
          <a:effectLst/>
        </p:spPr>
        <p:txBody>
          <a:bodyPr vert="horz" lIns="91440" tIns="45720" rIns="91440" bIns="45720" rtlCol="0" anchor="ct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br>
              <a:rPr lang="en-US" dirty="0"/>
            </a:br>
            <a:r>
              <a:rPr lang="en-US" sz="2400" dirty="0">
                <a:solidFill>
                  <a:srgbClr val="E35427"/>
                </a:solidFill>
              </a:rPr>
              <a:t>VS. </a:t>
            </a:r>
          </a:p>
        </p:txBody>
      </p:sp>
      <p:sp>
        <p:nvSpPr>
          <p:cNvPr id="2" name="Title 1">
            <a:extLst>
              <a:ext uri="{FF2B5EF4-FFF2-40B4-BE49-F238E27FC236}">
                <a16:creationId xmlns:a16="http://schemas.microsoft.com/office/drawing/2014/main" id="{361C3CF8-A950-143B-25F3-99DE6DE3A899}"/>
              </a:ext>
            </a:extLst>
          </p:cNvPr>
          <p:cNvSpPr txBox="1">
            <a:spLocks/>
          </p:cNvSpPr>
          <p:nvPr/>
        </p:nvSpPr>
        <p:spPr>
          <a:xfrm>
            <a:off x="434898" y="1507596"/>
            <a:ext cx="3468235" cy="206685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r>
              <a:rPr lang="en-US" altLang="zh-CN" sz="1600" b="1" dirty="0">
                <a:solidFill>
                  <a:schemeClr val="bg1"/>
                </a:solidFill>
                <a:latin typeface="Arial" panose="020B0604020202020204" pitchFamily="34" charset="0"/>
                <a:cs typeface="Arial" panose="020B0604020202020204" pitchFamily="34" charset="0"/>
              </a:rPr>
              <a:t>Will</a:t>
            </a:r>
          </a:p>
          <a:p>
            <a:pPr>
              <a:lnSpc>
                <a:spcPct val="100000"/>
              </a:lnSpc>
            </a:pPr>
            <a:endParaRPr lang="en-US" altLang="zh-CN" sz="1600" b="1" dirty="0">
              <a:solidFill>
                <a:schemeClr val="bg1"/>
              </a:solidFill>
              <a:latin typeface="Arial" panose="020B0604020202020204" pitchFamily="34" charset="0"/>
              <a:cs typeface="Arial" panose="020B0604020202020204" pitchFamily="34" charset="0"/>
            </a:endParaRPr>
          </a:p>
          <a:p>
            <a:pPr marL="342900" indent="-342900">
              <a:lnSpc>
                <a:spcPct val="100000"/>
              </a:lnSpc>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Have control over distribution of your estate</a:t>
            </a:r>
          </a:p>
          <a:p>
            <a:pPr marL="342900" indent="-342900">
              <a:lnSpc>
                <a:spcPct val="100000"/>
              </a:lnSpc>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Determine who is administer of your estate</a:t>
            </a:r>
          </a:p>
          <a:p>
            <a:pPr marL="342900" indent="-342900">
              <a:lnSpc>
                <a:spcPct val="100000"/>
              </a:lnSpc>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Probate judge may still oversee</a:t>
            </a:r>
          </a:p>
        </p:txBody>
      </p:sp>
      <p:sp>
        <p:nvSpPr>
          <p:cNvPr id="7" name="Title 1">
            <a:extLst>
              <a:ext uri="{FF2B5EF4-FFF2-40B4-BE49-F238E27FC236}">
                <a16:creationId xmlns:a16="http://schemas.microsoft.com/office/drawing/2014/main" id="{E9B7A272-821A-F242-FD01-10F0412B5ABB}"/>
              </a:ext>
            </a:extLst>
          </p:cNvPr>
          <p:cNvSpPr txBox="1">
            <a:spLocks/>
          </p:cNvSpPr>
          <p:nvPr/>
        </p:nvSpPr>
        <p:spPr>
          <a:xfrm>
            <a:off x="5311698" y="1491192"/>
            <a:ext cx="3655657" cy="206685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r>
              <a:rPr lang="en-US" altLang="zh-CN" sz="1600" b="1" dirty="0">
                <a:solidFill>
                  <a:schemeClr val="bg1"/>
                </a:solidFill>
                <a:latin typeface="Arial" panose="020B0604020202020204" pitchFamily="34" charset="0"/>
                <a:cs typeface="Arial" panose="020B0604020202020204" pitchFamily="34" charset="0"/>
              </a:rPr>
              <a:t>No Will</a:t>
            </a:r>
          </a:p>
          <a:p>
            <a:pPr>
              <a:lnSpc>
                <a:spcPct val="100000"/>
              </a:lnSpc>
            </a:pPr>
            <a:endParaRPr lang="en-US" altLang="zh-CN" sz="1600" b="1" dirty="0">
              <a:solidFill>
                <a:schemeClr val="bg1"/>
              </a:solidFill>
              <a:latin typeface="Arial" panose="020B0604020202020204" pitchFamily="34" charset="0"/>
              <a:cs typeface="Arial" panose="020B0604020202020204" pitchFamily="34" charset="0"/>
            </a:endParaRPr>
          </a:p>
          <a:p>
            <a:pPr marL="342900" indent="-342900">
              <a:lnSpc>
                <a:spcPct val="100000"/>
              </a:lnSpc>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State intestate succession law makes decision </a:t>
            </a:r>
          </a:p>
          <a:p>
            <a:pPr marL="342900" indent="-342900">
              <a:lnSpc>
                <a:spcPct val="100000"/>
              </a:lnSpc>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Court appoints administer</a:t>
            </a:r>
          </a:p>
          <a:p>
            <a:pPr marL="342900" indent="-342900">
              <a:lnSpc>
                <a:spcPct val="100000"/>
              </a:lnSpc>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Probate judge oversight</a:t>
            </a:r>
          </a:p>
        </p:txBody>
      </p:sp>
    </p:spTree>
    <p:extLst>
      <p:ext uri="{BB962C8B-B14F-4D97-AF65-F5344CB8AC3E}">
        <p14:creationId xmlns:p14="http://schemas.microsoft.com/office/powerpoint/2010/main" val="312160206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 calcmode="lin" valueType="num">
                                      <p:cBhvr additive="base">
                                        <p:cTn id="3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975" y="386531"/>
            <a:ext cx="4137025" cy="1477962"/>
          </a:xfrm>
          <a:prstGeom prst="rect">
            <a:avLst/>
          </a:prstGeom>
          <a:effectLst>
            <a:outerShdw blurRad="50800" dist="38100" dir="2700000" algn="tl" rotWithShape="0">
              <a:prstClr val="black">
                <a:alpha val="40000"/>
              </a:prstClr>
            </a:outerShdw>
          </a:effectLst>
        </p:spPr>
        <p:txBody>
          <a:bodyPr>
            <a:normAutofit/>
          </a:bodyPr>
          <a:lstStyle/>
          <a:p>
            <a:r>
              <a:rPr lang="en-US" dirty="0"/>
              <a:t>NO WILL</a:t>
            </a:r>
            <a:br>
              <a:rPr lang="en-US" dirty="0"/>
            </a:br>
            <a:r>
              <a:rPr lang="en-US" sz="2400" dirty="0">
                <a:solidFill>
                  <a:srgbClr val="E35427"/>
                </a:solidFill>
              </a:rPr>
              <a:t>UPON DEATH</a:t>
            </a:r>
          </a:p>
        </p:txBody>
      </p:sp>
      <p:sp>
        <p:nvSpPr>
          <p:cNvPr id="5" name="Rectangle 4">
            <a:extLst>
              <a:ext uri="{FF2B5EF4-FFF2-40B4-BE49-F238E27FC236}">
                <a16:creationId xmlns:a16="http://schemas.microsoft.com/office/drawing/2014/main" id="{4FB466F6-14F9-0880-3298-4AD9AFBCAD58}"/>
              </a:ext>
            </a:extLst>
          </p:cNvPr>
          <p:cNvSpPr/>
          <p:nvPr/>
        </p:nvSpPr>
        <p:spPr>
          <a:xfrm>
            <a:off x="4694830" y="847493"/>
            <a:ext cx="4449170" cy="3412273"/>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70CCE-E0A1-7F35-4350-680BF3A82543}"/>
              </a:ext>
            </a:extLst>
          </p:cNvPr>
          <p:cNvSpPr txBox="1">
            <a:spLocks/>
          </p:cNvSpPr>
          <p:nvPr/>
        </p:nvSpPr>
        <p:spPr>
          <a:xfrm>
            <a:off x="5006936" y="1595083"/>
            <a:ext cx="3702128" cy="2462294"/>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171450" indent="-171450">
              <a:lnSpc>
                <a:spcPct val="100000"/>
              </a:lnSpc>
              <a:spcAft>
                <a:spcPts val="900"/>
              </a:spcAft>
              <a:buFont typeface="Arial" panose="020B0604020202020204" pitchFamily="34" charset="0"/>
              <a:buChar char="•"/>
              <a:tabLst>
                <a:tab pos="330398" algn="l"/>
                <a:tab pos="651867" algn="l"/>
              </a:tabLst>
            </a:pPr>
            <a:r>
              <a:rPr lang="en-US" altLang="zh-CN" sz="1600" dirty="0">
                <a:solidFill>
                  <a:schemeClr val="bg1"/>
                </a:solidFill>
                <a:latin typeface="Arial" panose="020B0604020202020204" pitchFamily="34" charset="0"/>
                <a:cs typeface="Arial" panose="020B0604020202020204" pitchFamily="34" charset="0"/>
              </a:rPr>
              <a:t>Lose control of distribution</a:t>
            </a:r>
          </a:p>
          <a:p>
            <a:pPr marL="171450" indent="-171450">
              <a:lnSpc>
                <a:spcPct val="100000"/>
              </a:lnSpc>
              <a:spcAft>
                <a:spcPts val="900"/>
              </a:spcAft>
              <a:buFont typeface="Arial" panose="020B0604020202020204" pitchFamily="34" charset="0"/>
              <a:buChar char="•"/>
              <a:tabLst>
                <a:tab pos="330398" algn="l"/>
                <a:tab pos="651867" algn="l"/>
              </a:tabLst>
            </a:pPr>
            <a:r>
              <a:rPr lang="en-US" altLang="zh-CN" sz="1600" dirty="0">
                <a:solidFill>
                  <a:schemeClr val="bg1"/>
                </a:solidFill>
                <a:latin typeface="Arial" panose="020B0604020202020204" pitchFamily="34" charset="0"/>
                <a:cs typeface="Arial" panose="020B0604020202020204" pitchFamily="34" charset="0"/>
              </a:rPr>
              <a:t>All children are treated equal, regardless of situation</a:t>
            </a:r>
          </a:p>
          <a:p>
            <a:pPr marL="171450" indent="-171450">
              <a:lnSpc>
                <a:spcPct val="100000"/>
              </a:lnSpc>
              <a:spcAft>
                <a:spcPts val="900"/>
              </a:spcAft>
              <a:buFont typeface="Arial" panose="020B0604020202020204" pitchFamily="34" charset="0"/>
              <a:buChar char="•"/>
              <a:tabLst>
                <a:tab pos="330398" algn="l"/>
                <a:tab pos="651867" algn="l"/>
              </a:tabLst>
            </a:pPr>
            <a:r>
              <a:rPr lang="en-US" altLang="zh-CN" sz="1600" dirty="0">
                <a:solidFill>
                  <a:schemeClr val="bg1"/>
                </a:solidFill>
                <a:latin typeface="Arial" panose="020B0604020202020204" pitchFamily="34" charset="0"/>
                <a:cs typeface="Arial" panose="020B0604020202020204" pitchFamily="34" charset="0"/>
              </a:rPr>
              <a:t>Usually flows to next of kin</a:t>
            </a:r>
          </a:p>
          <a:p>
            <a:pPr marL="171450" indent="-171450">
              <a:lnSpc>
                <a:spcPct val="100000"/>
              </a:lnSpc>
              <a:spcAft>
                <a:spcPts val="450"/>
              </a:spcAft>
              <a:buFont typeface="Arial" panose="020B0604020202020204" pitchFamily="34" charset="0"/>
              <a:buChar char="•"/>
              <a:tabLst>
                <a:tab pos="330398" algn="l"/>
                <a:tab pos="651867" algn="l"/>
              </a:tabLst>
            </a:pPr>
            <a:r>
              <a:rPr lang="en-US" altLang="zh-CN" sz="1600" dirty="0">
                <a:solidFill>
                  <a:schemeClr val="bg1"/>
                </a:solidFill>
                <a:latin typeface="Arial" panose="020B0604020202020204" pitchFamily="34" charset="0"/>
                <a:cs typeface="Arial" panose="020B0604020202020204" pitchFamily="34" charset="0"/>
              </a:rPr>
              <a:t>Each state’s law determine distribution sequence</a:t>
            </a:r>
          </a:p>
          <a:p>
            <a:pPr marL="171450" indent="-171450">
              <a:lnSpc>
                <a:spcPct val="100000"/>
              </a:lnSpc>
              <a:spcAft>
                <a:spcPts val="450"/>
              </a:spcAft>
              <a:buFont typeface="Arial" panose="020B0604020202020204" pitchFamily="34" charset="0"/>
              <a:buChar char="•"/>
              <a:tabLst>
                <a:tab pos="330398" algn="l"/>
                <a:tab pos="651867" algn="l"/>
              </a:tabLst>
            </a:pPr>
            <a:r>
              <a:rPr lang="en-US" altLang="zh-CN" sz="1600" dirty="0">
                <a:solidFill>
                  <a:schemeClr val="bg1"/>
                </a:solidFill>
                <a:latin typeface="Arial" panose="020B0604020202020204" pitchFamily="34" charset="0"/>
                <a:cs typeface="Arial" panose="020B0604020202020204" pitchFamily="34" charset="0"/>
              </a:rPr>
              <a:t>Additional taxes, penalties and fees may apply (4-5%)</a:t>
            </a:r>
          </a:p>
        </p:txBody>
      </p:sp>
      <p:sp>
        <p:nvSpPr>
          <p:cNvPr id="4" name="TextBox 3">
            <a:extLst>
              <a:ext uri="{FF2B5EF4-FFF2-40B4-BE49-F238E27FC236}">
                <a16:creationId xmlns:a16="http://schemas.microsoft.com/office/drawing/2014/main" id="{AF89AE64-22CB-3C95-9672-F317CCFB2462}"/>
              </a:ext>
            </a:extLst>
          </p:cNvPr>
          <p:cNvSpPr txBox="1"/>
          <p:nvPr/>
        </p:nvSpPr>
        <p:spPr>
          <a:xfrm>
            <a:off x="5486400" y="1125512"/>
            <a:ext cx="348095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DISADVANTAGES</a:t>
            </a:r>
          </a:p>
        </p:txBody>
      </p:sp>
    </p:spTree>
    <p:extLst>
      <p:ext uri="{BB962C8B-B14F-4D97-AF65-F5344CB8AC3E}">
        <p14:creationId xmlns:p14="http://schemas.microsoft.com/office/powerpoint/2010/main" val="28253826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6810" y="386529"/>
            <a:ext cx="4137025" cy="1477962"/>
          </a:xfrm>
          <a:prstGeom prst="rect">
            <a:avLst/>
          </a:prstGeom>
          <a:effectLst>
            <a:outerShdw blurRad="50800" dist="38100" dir="2700000" algn="tl" rotWithShape="0">
              <a:prstClr val="black">
                <a:alpha val="40000"/>
              </a:prstClr>
            </a:outerShdw>
          </a:effectLst>
        </p:spPr>
        <p:txBody>
          <a:bodyPr>
            <a:normAutofit/>
          </a:bodyPr>
          <a:lstStyle/>
          <a:p>
            <a:r>
              <a:rPr lang="en-US" dirty="0"/>
              <a:t>WILL</a:t>
            </a:r>
            <a:br>
              <a:rPr lang="en-US" dirty="0"/>
            </a:br>
            <a:r>
              <a:rPr lang="en-US" sz="2400" dirty="0">
                <a:solidFill>
                  <a:srgbClr val="E35427"/>
                </a:solidFill>
              </a:rPr>
              <a:t>CREATION</a:t>
            </a:r>
          </a:p>
        </p:txBody>
      </p:sp>
      <p:sp>
        <p:nvSpPr>
          <p:cNvPr id="5" name="Rectangle 4">
            <a:extLst>
              <a:ext uri="{FF2B5EF4-FFF2-40B4-BE49-F238E27FC236}">
                <a16:creationId xmlns:a16="http://schemas.microsoft.com/office/drawing/2014/main" id="{4FB466F6-14F9-0880-3298-4AD9AFBCAD58}"/>
              </a:ext>
            </a:extLst>
          </p:cNvPr>
          <p:cNvSpPr/>
          <p:nvPr/>
        </p:nvSpPr>
        <p:spPr>
          <a:xfrm>
            <a:off x="4694830" y="847493"/>
            <a:ext cx="4449170" cy="3412273"/>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4B617A-27BE-FE61-E486-21391D8D9776}"/>
              </a:ext>
            </a:extLst>
          </p:cNvPr>
          <p:cNvSpPr txBox="1">
            <a:spLocks/>
          </p:cNvSpPr>
          <p:nvPr/>
        </p:nvSpPr>
        <p:spPr>
          <a:xfrm>
            <a:off x="-264053" y="1864491"/>
            <a:ext cx="4572000" cy="2674316"/>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Appoint person and/or entity to carry out terms of document</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Document the beneficiary of your assets</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Limited control over when assets </a:t>
            </a:r>
            <a:br>
              <a:rPr lang="en-US" altLang="zh-CN" sz="1600" dirty="0">
                <a:solidFill>
                  <a:schemeClr val="bg1"/>
                </a:solidFill>
                <a:latin typeface="Arial" panose="020B0604020202020204" pitchFamily="34" charset="0"/>
                <a:cs typeface="Arial" panose="020B0604020202020204" pitchFamily="34" charset="0"/>
              </a:rPr>
            </a:br>
            <a:r>
              <a:rPr lang="en-US" altLang="zh-CN" sz="1600" dirty="0">
                <a:solidFill>
                  <a:schemeClr val="bg1"/>
                </a:solidFill>
                <a:latin typeface="Arial" panose="020B0604020202020204" pitchFamily="34" charset="0"/>
                <a:cs typeface="Arial" panose="020B0604020202020204" pitchFamily="34" charset="0"/>
              </a:rPr>
              <a:t>are distributed</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May allow assets to transfer into trust upon death</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Estate will still be submitted for probate court supervision</a:t>
            </a:r>
          </a:p>
        </p:txBody>
      </p:sp>
      <p:sp>
        <p:nvSpPr>
          <p:cNvPr id="9" name="TextBox 8">
            <a:extLst>
              <a:ext uri="{FF2B5EF4-FFF2-40B4-BE49-F238E27FC236}">
                <a16:creationId xmlns:a16="http://schemas.microsoft.com/office/drawing/2014/main" id="{DB1AC595-D605-D2B2-1E04-C2E1955BB59C}"/>
              </a:ext>
            </a:extLst>
          </p:cNvPr>
          <p:cNvSpPr txBox="1"/>
          <p:nvPr/>
        </p:nvSpPr>
        <p:spPr>
          <a:xfrm>
            <a:off x="914400" y="1431107"/>
            <a:ext cx="348095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ADVANTAGES</a:t>
            </a:r>
          </a:p>
        </p:txBody>
      </p:sp>
      <p:sp>
        <p:nvSpPr>
          <p:cNvPr id="10" name="Title 1">
            <a:extLst>
              <a:ext uri="{FF2B5EF4-FFF2-40B4-BE49-F238E27FC236}">
                <a16:creationId xmlns:a16="http://schemas.microsoft.com/office/drawing/2014/main" id="{EB2E4211-04F0-56A4-6192-7BE101A8D885}"/>
              </a:ext>
            </a:extLst>
          </p:cNvPr>
          <p:cNvSpPr txBox="1">
            <a:spLocks/>
          </p:cNvSpPr>
          <p:nvPr/>
        </p:nvSpPr>
        <p:spPr>
          <a:xfrm>
            <a:off x="5029198" y="1585450"/>
            <a:ext cx="3480956" cy="2674316"/>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628650" lvl="1" indent="-28575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Subject to probate court</a:t>
            </a:r>
          </a:p>
          <a:p>
            <a:pPr marL="628650" lvl="1" indent="-28575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Information becomes public record and public record</a:t>
            </a:r>
          </a:p>
          <a:p>
            <a:pPr marL="628650" lvl="1" indent="-28575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Creditors can file claim</a:t>
            </a:r>
          </a:p>
          <a:p>
            <a:pPr marL="628650" lvl="1" indent="-28575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Does not offer any </a:t>
            </a:r>
            <a:br>
              <a:rPr lang="en-US" altLang="zh-CN" sz="1600" dirty="0">
                <a:solidFill>
                  <a:schemeClr val="bg1"/>
                </a:solidFill>
                <a:latin typeface="Arial" panose="020B0604020202020204" pitchFamily="34" charset="0"/>
                <a:cs typeface="Arial" panose="020B0604020202020204" pitchFamily="34" charset="0"/>
              </a:rPr>
            </a:br>
            <a:r>
              <a:rPr lang="en-US" altLang="zh-CN" sz="1600" dirty="0">
                <a:solidFill>
                  <a:schemeClr val="bg1"/>
                </a:solidFill>
                <a:latin typeface="Arial" panose="020B0604020202020204" pitchFamily="34" charset="0"/>
                <a:cs typeface="Arial" panose="020B0604020202020204" pitchFamily="34" charset="0"/>
              </a:rPr>
              <a:t>tax advantages</a:t>
            </a:r>
          </a:p>
        </p:txBody>
      </p:sp>
      <p:sp>
        <p:nvSpPr>
          <p:cNvPr id="11" name="TextBox 10">
            <a:extLst>
              <a:ext uri="{FF2B5EF4-FFF2-40B4-BE49-F238E27FC236}">
                <a16:creationId xmlns:a16="http://schemas.microsoft.com/office/drawing/2014/main" id="{025AD0F8-419F-56FB-82B5-620FC29A6F26}"/>
              </a:ext>
            </a:extLst>
          </p:cNvPr>
          <p:cNvSpPr txBox="1"/>
          <p:nvPr/>
        </p:nvSpPr>
        <p:spPr>
          <a:xfrm>
            <a:off x="5486400" y="1431107"/>
            <a:ext cx="348095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DISADVANTAGES</a:t>
            </a:r>
          </a:p>
        </p:txBody>
      </p:sp>
    </p:spTree>
    <p:extLst>
      <p:ext uri="{BB962C8B-B14F-4D97-AF65-F5344CB8AC3E}">
        <p14:creationId xmlns:p14="http://schemas.microsoft.com/office/powerpoint/2010/main" val="415908493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351737"/>
            <a:ext cx="4843463" cy="993775"/>
          </a:xfrm>
          <a:prstGeom prst="rect">
            <a:avLst/>
          </a:prstGeom>
          <a:effectLst>
            <a:outerShdw blurRad="50800" dist="38100" dir="2700000" algn="tl" rotWithShape="0">
              <a:prstClr val="black">
                <a:alpha val="40000"/>
              </a:prstClr>
            </a:outerShdw>
          </a:effectLst>
        </p:spPr>
        <p:txBody>
          <a:bodyPr>
            <a:normAutofit/>
          </a:bodyPr>
          <a:lstStyle/>
          <a:p>
            <a:r>
              <a:rPr lang="en-US" dirty="0"/>
              <a:t>TRUSTS</a:t>
            </a:r>
            <a:endParaRPr lang="en-US" sz="2400" dirty="0">
              <a:solidFill>
                <a:srgbClr val="E35427"/>
              </a:solidFill>
            </a:endParaRPr>
          </a:p>
        </p:txBody>
      </p:sp>
      <p:sp>
        <p:nvSpPr>
          <p:cNvPr id="3" name="Title 1">
            <a:extLst>
              <a:ext uri="{FF2B5EF4-FFF2-40B4-BE49-F238E27FC236}">
                <a16:creationId xmlns:a16="http://schemas.microsoft.com/office/drawing/2014/main" id="{395004F9-0174-78E5-8B37-7B5261408668}"/>
              </a:ext>
            </a:extLst>
          </p:cNvPr>
          <p:cNvSpPr txBox="1">
            <a:spLocks/>
          </p:cNvSpPr>
          <p:nvPr/>
        </p:nvSpPr>
        <p:spPr>
          <a:xfrm>
            <a:off x="508297" y="170377"/>
            <a:ext cx="3064461" cy="480274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50000"/>
              </a:lnSpc>
              <a:tabLst>
                <a:tab pos="330398" algn="l"/>
              </a:tabLst>
            </a:pPr>
            <a:r>
              <a:rPr lang="en-US" altLang="zh-CN" sz="1600" b="1" dirty="0">
                <a:solidFill>
                  <a:schemeClr val="bg1"/>
                </a:solidFill>
                <a:latin typeface="Arial" panose="020B0604020202020204" pitchFamily="34" charset="0"/>
                <a:cs typeface="Arial" panose="020B0604020202020204" pitchFamily="34" charset="0"/>
              </a:rPr>
              <a:t>A trust </a:t>
            </a:r>
            <a:r>
              <a:rPr lang="en-US" altLang="zh-CN" sz="1600" dirty="0">
                <a:solidFill>
                  <a:schemeClr val="bg1"/>
                </a:solidFill>
                <a:latin typeface="Arial" panose="020B0604020202020204" pitchFamily="34" charset="0"/>
                <a:cs typeface="Arial" panose="020B0604020202020204" pitchFamily="34" charset="0"/>
              </a:rPr>
              <a:t>is a legal document or entity designed to hold title to assets while following a </a:t>
            </a:r>
            <a:r>
              <a:rPr lang="en-US" altLang="zh-CN" sz="1600" u="sng" dirty="0">
                <a:solidFill>
                  <a:schemeClr val="bg1"/>
                </a:solidFill>
                <a:latin typeface="Arial" panose="020B0604020202020204" pitchFamily="34" charset="0"/>
                <a:cs typeface="Arial" panose="020B0604020202020204" pitchFamily="34" charset="0"/>
              </a:rPr>
              <a:t>specific</a:t>
            </a:r>
            <a:r>
              <a:rPr lang="en-US" altLang="zh-CN" sz="1600" dirty="0">
                <a:solidFill>
                  <a:schemeClr val="bg1"/>
                </a:solidFill>
                <a:latin typeface="Arial" panose="020B0604020202020204" pitchFamily="34" charset="0"/>
                <a:cs typeface="Arial" panose="020B0604020202020204" pitchFamily="34" charset="0"/>
              </a:rPr>
              <a:t> set of instructions for managing and distributing that asset.</a:t>
            </a:r>
          </a:p>
          <a:p>
            <a:pPr marL="600075" lvl="1" indent="-257175">
              <a:lnSpc>
                <a:spcPct val="150000"/>
              </a:lnSpc>
              <a:buFont typeface="Arial" panose="020B0604020202020204" pitchFamily="34" charset="0"/>
              <a:buChar char="•"/>
            </a:pPr>
            <a:endParaRPr lang="en-US" altLang="zh-CN" sz="1800" dirty="0">
              <a:solidFill>
                <a:srgbClr val="000000"/>
              </a:solidFill>
              <a:cs typeface="Arial" panose="020B0604020202020204" pitchFamily="34" charset="0"/>
            </a:endParaRPr>
          </a:p>
        </p:txBody>
      </p:sp>
      <p:sp>
        <p:nvSpPr>
          <p:cNvPr id="4" name="Title 1">
            <a:extLst>
              <a:ext uri="{FF2B5EF4-FFF2-40B4-BE49-F238E27FC236}">
                <a16:creationId xmlns:a16="http://schemas.microsoft.com/office/drawing/2014/main" id="{EAC4D98E-7434-9541-A123-2694DB0C58E5}"/>
              </a:ext>
            </a:extLst>
          </p:cNvPr>
          <p:cNvSpPr txBox="1">
            <a:spLocks/>
          </p:cNvSpPr>
          <p:nvPr/>
        </p:nvSpPr>
        <p:spPr>
          <a:xfrm>
            <a:off x="4801050" y="1345512"/>
            <a:ext cx="3655657" cy="206685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r>
              <a:rPr lang="en-US" altLang="zh-CN" sz="1600" b="1" dirty="0">
                <a:solidFill>
                  <a:schemeClr val="bg1"/>
                </a:solidFill>
                <a:latin typeface="Arial" panose="020B0604020202020204" pitchFamily="34" charset="0"/>
                <a:cs typeface="Arial" panose="020B0604020202020204" pitchFamily="34" charset="0"/>
              </a:rPr>
              <a:t>Advantages</a:t>
            </a:r>
          </a:p>
          <a:p>
            <a:pPr>
              <a:lnSpc>
                <a:spcPct val="100000"/>
              </a:lnSpc>
            </a:pPr>
            <a:endParaRPr lang="en-US" altLang="zh-CN" sz="1600" b="1" dirty="0">
              <a:solidFill>
                <a:schemeClr val="bg1"/>
              </a:solidFill>
              <a:latin typeface="Arial" panose="020B0604020202020204" pitchFamily="34" charset="0"/>
              <a:cs typeface="Arial" panose="020B0604020202020204" pitchFamily="34" charset="0"/>
            </a:endParaRP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Draft document with specific instructions</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Avoid probate</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Maintain privacy</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Distribute indivisible property</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Avoid claims of creditors or lawsuit</a:t>
            </a:r>
          </a:p>
          <a:p>
            <a:pPr marL="685800" lvl="1" indent="-342900">
              <a:spcAft>
                <a:spcPts val="45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Simplicity and savings</a:t>
            </a:r>
          </a:p>
        </p:txBody>
      </p:sp>
    </p:spTree>
    <p:extLst>
      <p:ext uri="{BB962C8B-B14F-4D97-AF65-F5344CB8AC3E}">
        <p14:creationId xmlns:p14="http://schemas.microsoft.com/office/powerpoint/2010/main" val="207276858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AD57B161-F91A-E159-8A76-0A072EBF8A5F}"/>
              </a:ext>
            </a:extLst>
          </p:cNvPr>
          <p:cNvSpPr txBox="1">
            <a:spLocks/>
          </p:cNvSpPr>
          <p:nvPr/>
        </p:nvSpPr>
        <p:spPr>
          <a:xfrm>
            <a:off x="434898" y="351737"/>
            <a:ext cx="4843463" cy="993775"/>
          </a:xfrm>
          <a:prstGeom prst="rect">
            <a:avLst/>
          </a:prstGeom>
          <a:effectLst>
            <a:outerShdw blurRad="50800" dist="38100" dir="2700000" algn="tl" rotWithShape="0">
              <a:prstClr val="black">
                <a:alpha val="40000"/>
              </a:prstClr>
            </a:outerShdw>
          </a:effectLst>
        </p:spPr>
        <p:txBody>
          <a:bodyP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dirty="0"/>
              <a:t>INCOME TAXES</a:t>
            </a:r>
            <a:endParaRPr lang="en-US" sz="2400" dirty="0">
              <a:solidFill>
                <a:srgbClr val="E35427"/>
              </a:solidFill>
            </a:endParaRPr>
          </a:p>
        </p:txBody>
      </p:sp>
      <p:sp>
        <p:nvSpPr>
          <p:cNvPr id="3" name="Title 1">
            <a:extLst>
              <a:ext uri="{FF2B5EF4-FFF2-40B4-BE49-F238E27FC236}">
                <a16:creationId xmlns:a16="http://schemas.microsoft.com/office/drawing/2014/main" id="{22FA5CA6-5C91-DBEC-B3AE-F9B4447B79A8}"/>
              </a:ext>
            </a:extLst>
          </p:cNvPr>
          <p:cNvSpPr txBox="1">
            <a:spLocks/>
          </p:cNvSpPr>
          <p:nvPr/>
        </p:nvSpPr>
        <p:spPr>
          <a:xfrm>
            <a:off x="5153641" y="1469134"/>
            <a:ext cx="3321619" cy="2603505"/>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spcAft>
                <a:spcPts val="450"/>
              </a:spcAft>
            </a:pPr>
            <a:r>
              <a:rPr lang="en-US" altLang="zh-CN" sz="1600" dirty="0">
                <a:solidFill>
                  <a:schemeClr val="bg1"/>
                </a:solidFill>
                <a:latin typeface="Arial" panose="020B0604020202020204" pitchFamily="34" charset="0"/>
                <a:cs typeface="Arial" panose="020B0604020202020204" pitchFamily="34" charset="0"/>
              </a:rPr>
              <a:t>After death, income taxes will be due on:</a:t>
            </a:r>
          </a:p>
          <a:p>
            <a:pPr marL="342900" indent="-342900">
              <a:spcAft>
                <a:spcPts val="900"/>
              </a:spcAft>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Any income you earn in the year of your death</a:t>
            </a:r>
          </a:p>
          <a:p>
            <a:pPr marL="342900" indent="-342900">
              <a:spcAft>
                <a:spcPts val="900"/>
              </a:spcAft>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Income earned by your estate after your death but before assets are distributed</a:t>
            </a:r>
          </a:p>
          <a:p>
            <a:pPr marL="342900" indent="-342900">
              <a:spcAft>
                <a:spcPts val="900"/>
              </a:spcAft>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A tax return needs to be filed in the year of your death – potentially longer </a:t>
            </a:r>
          </a:p>
          <a:p>
            <a:pPr marL="342900" indent="-342900">
              <a:spcAft>
                <a:spcPts val="900"/>
              </a:spcAft>
              <a:buFont typeface="Arial" panose="020B0604020202020204" pitchFamily="34" charset="0"/>
              <a:buChar char="•"/>
            </a:pPr>
            <a:endParaRPr lang="en-US" altLang="zh-CN" sz="1600" dirty="0">
              <a:solidFill>
                <a:schemeClr val="bg1"/>
              </a:solidFill>
              <a:latin typeface="Arial" panose="020B0604020202020204" pitchFamily="34" charset="0"/>
              <a:cs typeface="Arial" panose="020B0604020202020204" pitchFamily="34" charset="0"/>
            </a:endParaRPr>
          </a:p>
          <a:p>
            <a:pPr>
              <a:spcAft>
                <a:spcPts val="900"/>
              </a:spcAft>
            </a:pPr>
            <a:r>
              <a:rPr lang="en-US" altLang="zh-CN" sz="1600" dirty="0">
                <a:solidFill>
                  <a:schemeClr val="bg1"/>
                </a:solidFill>
                <a:latin typeface="Arial" panose="020B0604020202020204" pitchFamily="34" charset="0"/>
                <a:cs typeface="Arial" panose="020B0604020202020204" pitchFamily="34" charset="0"/>
              </a:rPr>
              <a:t>A married couple has the </a:t>
            </a:r>
            <a:r>
              <a:rPr lang="en-US" altLang="zh-CN" sz="1600" b="1" dirty="0">
                <a:solidFill>
                  <a:schemeClr val="bg1"/>
                </a:solidFill>
                <a:latin typeface="Arial" panose="020B0604020202020204" pitchFamily="34" charset="0"/>
                <a:cs typeface="Arial" panose="020B0604020202020204" pitchFamily="34" charset="0"/>
              </a:rPr>
              <a:t>choice of filing taxes single or jointly</a:t>
            </a:r>
            <a:r>
              <a:rPr lang="en-US" altLang="zh-CN" sz="1600" dirty="0">
                <a:solidFill>
                  <a:schemeClr val="bg1"/>
                </a:solidFill>
                <a:latin typeface="Arial" panose="020B0604020202020204" pitchFamily="34" charset="0"/>
                <a:cs typeface="Arial" panose="020B0604020202020204" pitchFamily="34" charset="0"/>
              </a:rPr>
              <a:t> in year of death.</a:t>
            </a:r>
          </a:p>
          <a:p>
            <a:pPr marL="342900" indent="-342900">
              <a:spcAft>
                <a:spcPts val="900"/>
              </a:spcAft>
              <a:buFont typeface="Arial" panose="020B0604020202020204" pitchFamily="34" charset="0"/>
              <a:buChar char="•"/>
            </a:pPr>
            <a:endParaRPr lang="en-US" altLang="zh-CN" sz="1200" dirty="0">
              <a:solidFill>
                <a:srgbClr val="000000"/>
              </a:solidFill>
              <a:cs typeface="Arial" panose="020B0604020202020204" pitchFamily="34" charset="0"/>
            </a:endParaRPr>
          </a:p>
        </p:txBody>
      </p:sp>
    </p:spTree>
    <p:extLst>
      <p:ext uri="{BB962C8B-B14F-4D97-AF65-F5344CB8AC3E}">
        <p14:creationId xmlns:p14="http://schemas.microsoft.com/office/powerpoint/2010/main" val="119739949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7" y="351737"/>
            <a:ext cx="4137103" cy="1476897"/>
          </a:xfrm>
          <a:prstGeom prst="rect">
            <a:avLst/>
          </a:prstGeom>
          <a:effectLst>
            <a:outerShdw blurRad="50800" dist="38100" dir="2700000" algn="tl" rotWithShape="0">
              <a:prstClr val="black">
                <a:alpha val="40000"/>
              </a:prstClr>
            </a:outerShdw>
          </a:effectLst>
        </p:spPr>
        <p:txBody>
          <a:bodyPr>
            <a:normAutofit/>
          </a:bodyPr>
          <a:lstStyle/>
          <a:p>
            <a:r>
              <a:rPr lang="en-US" dirty="0"/>
              <a:t>ASSETS</a:t>
            </a:r>
            <a:br>
              <a:rPr lang="en-US" dirty="0"/>
            </a:br>
            <a:r>
              <a:rPr lang="en-US" sz="2400" dirty="0">
                <a:solidFill>
                  <a:srgbClr val="E35427"/>
                </a:solidFill>
              </a:rPr>
              <a:t>CAPITAL GAINS TAX</a:t>
            </a:r>
          </a:p>
        </p:txBody>
      </p:sp>
      <p:sp>
        <p:nvSpPr>
          <p:cNvPr id="5" name="Rectangle 4">
            <a:extLst>
              <a:ext uri="{FF2B5EF4-FFF2-40B4-BE49-F238E27FC236}">
                <a16:creationId xmlns:a16="http://schemas.microsoft.com/office/drawing/2014/main" id="{4FB466F6-14F9-0880-3298-4AD9AFBCAD58}"/>
              </a:ext>
            </a:extLst>
          </p:cNvPr>
          <p:cNvSpPr/>
          <p:nvPr/>
        </p:nvSpPr>
        <p:spPr>
          <a:xfrm>
            <a:off x="4694830" y="1269242"/>
            <a:ext cx="4449170" cy="2990524"/>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667A4-1CDE-A005-AECC-2A9149803B94}"/>
              </a:ext>
            </a:extLst>
          </p:cNvPr>
          <p:cNvSpPr txBox="1">
            <a:spLocks/>
          </p:cNvSpPr>
          <p:nvPr/>
        </p:nvSpPr>
        <p:spPr>
          <a:xfrm>
            <a:off x="577099" y="1852947"/>
            <a:ext cx="3012262" cy="724774"/>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ts val="2602"/>
              </a:lnSpc>
            </a:pPr>
            <a:r>
              <a:rPr lang="en-US" altLang="zh-CN" sz="1600" dirty="0">
                <a:solidFill>
                  <a:schemeClr val="bg1"/>
                </a:solidFill>
                <a:latin typeface="Arial" panose="020B0604020202020204" pitchFamily="34" charset="0"/>
                <a:cs typeface="Arial" panose="020B0604020202020204" pitchFamily="34" charset="0"/>
              </a:rPr>
              <a:t>The basis of the asset transfers to beneficiary.</a:t>
            </a:r>
          </a:p>
        </p:txBody>
      </p:sp>
      <p:sp>
        <p:nvSpPr>
          <p:cNvPr id="4" name="TextBox 3">
            <a:extLst>
              <a:ext uri="{FF2B5EF4-FFF2-40B4-BE49-F238E27FC236}">
                <a16:creationId xmlns:a16="http://schemas.microsoft.com/office/drawing/2014/main" id="{F1E842FE-3889-2492-9B87-582CD0C957B0}"/>
              </a:ext>
            </a:extLst>
          </p:cNvPr>
          <p:cNvSpPr txBox="1"/>
          <p:nvPr/>
        </p:nvSpPr>
        <p:spPr>
          <a:xfrm>
            <a:off x="577099" y="1428524"/>
            <a:ext cx="3480955"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Gifting</a:t>
            </a:r>
          </a:p>
        </p:txBody>
      </p:sp>
      <p:sp>
        <p:nvSpPr>
          <p:cNvPr id="8" name="TextBox 7">
            <a:extLst>
              <a:ext uri="{FF2B5EF4-FFF2-40B4-BE49-F238E27FC236}">
                <a16:creationId xmlns:a16="http://schemas.microsoft.com/office/drawing/2014/main" id="{DEA1E276-9A98-AD1F-1403-EFF7F325D863}"/>
              </a:ext>
            </a:extLst>
          </p:cNvPr>
          <p:cNvSpPr txBox="1"/>
          <p:nvPr/>
        </p:nvSpPr>
        <p:spPr>
          <a:xfrm>
            <a:off x="4961949" y="1537971"/>
            <a:ext cx="3792101" cy="2262158"/>
          </a:xfrm>
          <a:prstGeom prst="rect">
            <a:avLst/>
          </a:prstGeom>
          <a:noFill/>
        </p:spPr>
        <p:txBody>
          <a:bodyPr wrap="square" lIns="0" tIns="0" rIns="0" rtlCol="0">
            <a:spAutoFit/>
          </a:bodyPr>
          <a:lstStyle/>
          <a:p>
            <a:pPr>
              <a:tabLst>
                <a:tab pos="5786438" algn="l"/>
              </a:tabLst>
            </a:pPr>
            <a:r>
              <a:rPr lang="en-US" altLang="zh-CN" sz="1600" b="1" dirty="0">
                <a:solidFill>
                  <a:schemeClr val="bg1"/>
                </a:solidFill>
                <a:latin typeface="Arial" panose="020B0604020202020204" pitchFamily="34" charset="0"/>
                <a:cs typeface="Arial" panose="020B0604020202020204" pitchFamily="34" charset="0"/>
              </a:rPr>
              <a:t>Example:</a:t>
            </a:r>
          </a:p>
          <a:p>
            <a:pPr>
              <a:tabLst>
                <a:tab pos="5786438" algn="l"/>
              </a:tabLst>
            </a:pPr>
            <a:r>
              <a:rPr lang="en-US" altLang="zh-CN" sz="1600" dirty="0">
                <a:solidFill>
                  <a:schemeClr val="bg1"/>
                </a:solidFill>
                <a:latin typeface="Arial" panose="020B0604020202020204" pitchFamily="34" charset="0"/>
                <a:cs typeface="Arial" panose="020B0604020202020204" pitchFamily="34" charset="0"/>
              </a:rPr>
              <a:t>Father gifts 100 shares of Apple stock currently worth $15,000 to his daughter. Five years ago, the stock was purchased for $3,000. </a:t>
            </a:r>
          </a:p>
          <a:p>
            <a:pPr>
              <a:tabLst>
                <a:tab pos="5786438" algn="l"/>
              </a:tabLst>
            </a:pPr>
            <a:endParaRPr lang="en-US" altLang="zh-CN" sz="1600" dirty="0">
              <a:solidFill>
                <a:schemeClr val="bg1"/>
              </a:solidFill>
              <a:latin typeface="Arial" panose="020B0604020202020204" pitchFamily="34" charset="0"/>
              <a:cs typeface="Arial" panose="020B0604020202020204" pitchFamily="34" charset="0"/>
            </a:endParaRPr>
          </a:p>
          <a:p>
            <a:pPr>
              <a:tabLst>
                <a:tab pos="5786438" algn="l"/>
              </a:tabLst>
            </a:pPr>
            <a:r>
              <a:rPr lang="en-US" altLang="zh-CN" sz="1600" b="1" dirty="0">
                <a:solidFill>
                  <a:schemeClr val="bg1"/>
                </a:solidFill>
                <a:latin typeface="Arial" panose="020B0604020202020204" pitchFamily="34" charset="0"/>
                <a:cs typeface="Arial" panose="020B0604020202020204" pitchFamily="34" charset="0"/>
              </a:rPr>
              <a:t>If the daughter sells the stock, she will owe capital gains on the appreciation upon sale.</a:t>
            </a:r>
          </a:p>
        </p:txBody>
      </p:sp>
    </p:spTree>
    <p:extLst>
      <p:ext uri="{BB962C8B-B14F-4D97-AF65-F5344CB8AC3E}">
        <p14:creationId xmlns:p14="http://schemas.microsoft.com/office/powerpoint/2010/main" val="37879418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B466F6-14F9-0880-3298-4AD9AFBCAD58}"/>
              </a:ext>
            </a:extLst>
          </p:cNvPr>
          <p:cNvSpPr/>
          <p:nvPr/>
        </p:nvSpPr>
        <p:spPr>
          <a:xfrm>
            <a:off x="4694830" y="1090185"/>
            <a:ext cx="4449170" cy="2785808"/>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E3B6E79D-133E-DCF5-BB32-64380D06346E}"/>
              </a:ext>
            </a:extLst>
          </p:cNvPr>
          <p:cNvSpPr txBox="1">
            <a:spLocks/>
          </p:cNvSpPr>
          <p:nvPr/>
        </p:nvSpPr>
        <p:spPr>
          <a:xfrm>
            <a:off x="434897" y="351737"/>
            <a:ext cx="4137103" cy="1476897"/>
          </a:xfrm>
          <a:prstGeom prst="rect">
            <a:avLst/>
          </a:prstGeom>
          <a:effectLst>
            <a:outerShdw blurRad="50800" dist="38100" dir="2700000" algn="tl" rotWithShape="0">
              <a:prstClr val="black">
                <a:alpha val="40000"/>
              </a:prstClr>
            </a:outerShdw>
          </a:effectLst>
        </p:spPr>
        <p:txBody>
          <a:bodyP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a:t>ASSETS</a:t>
            </a:r>
            <a:br>
              <a:rPr lang="en-US"/>
            </a:br>
            <a:r>
              <a:rPr lang="en-US" sz="2400">
                <a:solidFill>
                  <a:srgbClr val="E35427"/>
                </a:solidFill>
              </a:rPr>
              <a:t>CAPITAL GAINS TAX</a:t>
            </a:r>
            <a:endParaRPr lang="en-US" sz="2400" dirty="0">
              <a:solidFill>
                <a:srgbClr val="E35427"/>
              </a:solidFill>
            </a:endParaRPr>
          </a:p>
        </p:txBody>
      </p:sp>
      <p:sp>
        <p:nvSpPr>
          <p:cNvPr id="2" name="Title 1">
            <a:extLst>
              <a:ext uri="{FF2B5EF4-FFF2-40B4-BE49-F238E27FC236}">
                <a16:creationId xmlns:a16="http://schemas.microsoft.com/office/drawing/2014/main" id="{3636BA15-3D8F-4D2B-37FD-27773A39768A}"/>
              </a:ext>
            </a:extLst>
          </p:cNvPr>
          <p:cNvSpPr txBox="1">
            <a:spLocks/>
          </p:cNvSpPr>
          <p:nvPr/>
        </p:nvSpPr>
        <p:spPr>
          <a:xfrm>
            <a:off x="594320" y="2440548"/>
            <a:ext cx="3374365" cy="724774"/>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r>
              <a:rPr lang="en-US" altLang="zh-CN" sz="1600" dirty="0">
                <a:solidFill>
                  <a:schemeClr val="bg1"/>
                </a:solidFill>
                <a:latin typeface="Arial" panose="020B0604020202020204" pitchFamily="34" charset="0"/>
                <a:cs typeface="Arial" panose="020B0604020202020204" pitchFamily="34" charset="0"/>
              </a:rPr>
              <a:t>Upon inheritance, current tax law may allow step-up in basis. This would make the new cost basis the date of the inheritance.</a:t>
            </a:r>
          </a:p>
          <a:p>
            <a:pPr>
              <a:lnSpc>
                <a:spcPts val="2602"/>
              </a:lnSpc>
            </a:pPr>
            <a:endParaRPr lang="en-US" altLang="zh-CN" sz="12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432CCD2-A775-F0E6-C338-C9912BFC1A86}"/>
              </a:ext>
            </a:extLst>
          </p:cNvPr>
          <p:cNvSpPr txBox="1"/>
          <p:nvPr/>
        </p:nvSpPr>
        <p:spPr>
          <a:xfrm>
            <a:off x="577099" y="1490080"/>
            <a:ext cx="3480955"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Inheritance</a:t>
            </a:r>
          </a:p>
        </p:txBody>
      </p:sp>
      <p:sp>
        <p:nvSpPr>
          <p:cNvPr id="8" name="TextBox 7">
            <a:extLst>
              <a:ext uri="{FF2B5EF4-FFF2-40B4-BE49-F238E27FC236}">
                <a16:creationId xmlns:a16="http://schemas.microsoft.com/office/drawing/2014/main" id="{1A8A9DF7-1550-5205-3D33-7333E05F38F2}"/>
              </a:ext>
            </a:extLst>
          </p:cNvPr>
          <p:cNvSpPr txBox="1"/>
          <p:nvPr/>
        </p:nvSpPr>
        <p:spPr>
          <a:xfrm>
            <a:off x="4961949" y="1607654"/>
            <a:ext cx="3977335" cy="1769715"/>
          </a:xfrm>
          <a:prstGeom prst="rect">
            <a:avLst/>
          </a:prstGeom>
          <a:noFill/>
        </p:spPr>
        <p:txBody>
          <a:bodyPr wrap="square" lIns="0" tIns="0" rIns="0" rtlCol="0">
            <a:spAutoFit/>
          </a:bodyPr>
          <a:lstStyle/>
          <a:p>
            <a:r>
              <a:rPr lang="en-US" altLang="zh-CN" sz="1600" b="1" dirty="0">
                <a:solidFill>
                  <a:schemeClr val="bg1"/>
                </a:solidFill>
                <a:latin typeface="Arial" panose="020B0604020202020204" pitchFamily="34" charset="0"/>
                <a:cs typeface="Arial" panose="020B0604020202020204" pitchFamily="34" charset="0"/>
              </a:rPr>
              <a:t>Example:</a:t>
            </a:r>
          </a:p>
          <a:p>
            <a:r>
              <a:rPr lang="en-US" altLang="zh-CN" sz="1600" dirty="0">
                <a:solidFill>
                  <a:schemeClr val="bg1"/>
                </a:solidFill>
                <a:latin typeface="Arial" panose="020B0604020202020204" pitchFamily="34" charset="0"/>
                <a:cs typeface="Arial" panose="020B0604020202020204" pitchFamily="34" charset="0"/>
              </a:rPr>
              <a:t>Father allows daughter to inherit 100 shares of Apple stock with a basis of $3,000. </a:t>
            </a:r>
          </a:p>
          <a:p>
            <a:endParaRPr lang="en-US" altLang="zh-CN" sz="1600" dirty="0">
              <a:solidFill>
                <a:schemeClr val="bg1"/>
              </a:solidFill>
              <a:latin typeface="Arial" panose="020B0604020202020204" pitchFamily="34" charset="0"/>
              <a:cs typeface="Arial" panose="020B0604020202020204" pitchFamily="34" charset="0"/>
            </a:endParaRPr>
          </a:p>
          <a:p>
            <a:r>
              <a:rPr lang="en-US" altLang="zh-CN" sz="1600" b="1" dirty="0">
                <a:solidFill>
                  <a:schemeClr val="bg1"/>
                </a:solidFill>
                <a:latin typeface="Arial" panose="020B0604020202020204" pitchFamily="34" charset="0"/>
                <a:cs typeface="Arial" panose="020B0604020202020204" pitchFamily="34" charset="0"/>
              </a:rPr>
              <a:t>If the stock is worth $17,000 upon death, </a:t>
            </a:r>
          </a:p>
          <a:p>
            <a:r>
              <a:rPr lang="en-US" altLang="zh-CN" sz="1600" b="1" dirty="0">
                <a:solidFill>
                  <a:schemeClr val="bg1"/>
                </a:solidFill>
                <a:latin typeface="Arial" panose="020B0604020202020204" pitchFamily="34" charset="0"/>
                <a:cs typeface="Arial" panose="020B0604020202020204" pitchFamily="34" charset="0"/>
              </a:rPr>
              <a:t>it is likely no capital gains are owed</a:t>
            </a:r>
            <a:r>
              <a:rPr lang="en-US" altLang="zh-CN" sz="1600" dirty="0">
                <a:solidFill>
                  <a:schemeClr val="bg1"/>
                </a:solidFill>
                <a:latin typeface="Arial" panose="020B0604020202020204" pitchFamily="34" charset="0"/>
                <a:cs typeface="Arial" panose="020B0604020202020204" pitchFamily="34" charset="0"/>
              </a:rPr>
              <a:t> as that is the new cost basis.</a:t>
            </a:r>
          </a:p>
        </p:txBody>
      </p:sp>
    </p:spTree>
    <p:extLst>
      <p:ext uri="{BB962C8B-B14F-4D97-AF65-F5344CB8AC3E}">
        <p14:creationId xmlns:p14="http://schemas.microsoft.com/office/powerpoint/2010/main" val="15477101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01DDB96D-CE2B-F088-8511-72D6B3611A3C}"/>
              </a:ext>
            </a:extLst>
          </p:cNvPr>
          <p:cNvSpPr txBox="1">
            <a:spLocks/>
          </p:cNvSpPr>
          <p:nvPr/>
        </p:nvSpPr>
        <p:spPr>
          <a:xfrm>
            <a:off x="434898" y="351737"/>
            <a:ext cx="4843463" cy="993775"/>
          </a:xfrm>
          <a:prstGeom prst="rect">
            <a:avLst/>
          </a:prstGeom>
          <a:effectLst>
            <a:outerShdw blurRad="50800" dist="38100" dir="2700000" algn="tl" rotWithShape="0">
              <a:prstClr val="black">
                <a:alpha val="40000"/>
              </a:prstClr>
            </a:outerShdw>
          </a:effectLst>
        </p:spPr>
        <p:txBody>
          <a:bodyP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dirty="0"/>
              <a:t>GIFT TAXES</a:t>
            </a:r>
            <a:endParaRPr lang="en-US" sz="2400" dirty="0">
              <a:solidFill>
                <a:srgbClr val="E35427"/>
              </a:solidFill>
            </a:endParaRPr>
          </a:p>
        </p:txBody>
      </p:sp>
      <p:sp>
        <p:nvSpPr>
          <p:cNvPr id="4" name="Title 1">
            <a:extLst>
              <a:ext uri="{FF2B5EF4-FFF2-40B4-BE49-F238E27FC236}">
                <a16:creationId xmlns:a16="http://schemas.microsoft.com/office/drawing/2014/main" id="{2921E158-D425-3225-532E-A0F09104AB52}"/>
              </a:ext>
            </a:extLst>
          </p:cNvPr>
          <p:cNvSpPr txBox="1">
            <a:spLocks/>
          </p:cNvSpPr>
          <p:nvPr/>
        </p:nvSpPr>
        <p:spPr>
          <a:xfrm>
            <a:off x="4740549" y="1429220"/>
            <a:ext cx="4116848" cy="2603505"/>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tabLst>
                <a:tab pos="330398" algn="l"/>
              </a:tabLst>
            </a:pPr>
            <a:r>
              <a:rPr lang="en-US" altLang="zh-CN" sz="1600" dirty="0">
                <a:solidFill>
                  <a:schemeClr val="bg1"/>
                </a:solidFill>
                <a:latin typeface="Arial" panose="020B0604020202020204" pitchFamily="34" charset="0"/>
                <a:cs typeface="Arial" panose="020B0604020202020204" pitchFamily="34" charset="0"/>
              </a:rPr>
              <a:t>This is a federal tax that may be owed if you give money or assets without receiving fair compensation.</a:t>
            </a:r>
          </a:p>
          <a:p>
            <a:pPr>
              <a:lnSpc>
                <a:spcPct val="100000"/>
              </a:lnSpc>
            </a:pPr>
            <a:endParaRPr lang="en-US" altLang="zh-CN" sz="1600" dirty="0">
              <a:solidFill>
                <a:schemeClr val="bg1"/>
              </a:solidFill>
              <a:latin typeface="Arial" panose="020B0604020202020204" pitchFamily="34" charset="0"/>
              <a:cs typeface="Arial" panose="020B0604020202020204" pitchFamily="34" charset="0"/>
            </a:endParaRPr>
          </a:p>
          <a:p>
            <a:pPr marL="600075" lvl="1" indent="-257175">
              <a:spcAft>
                <a:spcPts val="90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Gift tax is only </a:t>
            </a:r>
            <a:r>
              <a:rPr lang="en-US" altLang="zh-CN" sz="1600" b="1" dirty="0">
                <a:solidFill>
                  <a:schemeClr val="bg1"/>
                </a:solidFill>
                <a:latin typeface="Arial" panose="020B0604020202020204" pitchFamily="34" charset="0"/>
                <a:cs typeface="Arial" panose="020B0604020202020204" pitchFamily="34" charset="0"/>
              </a:rPr>
              <a:t>owed on gifts in excess of the annual limit of $18,000 per recipient (2024) and $22,000 for 2025</a:t>
            </a:r>
          </a:p>
          <a:p>
            <a:pPr marL="600075" lvl="1" indent="-257175">
              <a:spcAft>
                <a:spcPts val="90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Typically excludes charity, non-profit </a:t>
            </a:r>
            <a:br>
              <a:rPr lang="en-US" altLang="zh-CN" sz="1600" dirty="0">
                <a:solidFill>
                  <a:schemeClr val="bg1"/>
                </a:solidFill>
                <a:latin typeface="Arial" panose="020B0604020202020204" pitchFamily="34" charset="0"/>
                <a:cs typeface="Arial" panose="020B0604020202020204" pitchFamily="34" charset="0"/>
              </a:rPr>
            </a:br>
            <a:r>
              <a:rPr lang="en-US" altLang="zh-CN" sz="1600" dirty="0">
                <a:solidFill>
                  <a:schemeClr val="bg1"/>
                </a:solidFill>
                <a:latin typeface="Arial" panose="020B0604020202020204" pitchFamily="34" charset="0"/>
                <a:cs typeface="Arial" panose="020B0604020202020204" pitchFamily="34" charset="0"/>
              </a:rPr>
              <a:t>and spouse</a:t>
            </a:r>
          </a:p>
          <a:p>
            <a:pPr marL="600075" lvl="1" indent="-257175">
              <a:spcAft>
                <a:spcPts val="90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Lifetime gift tax exemption is </a:t>
            </a:r>
            <a:r>
              <a:rPr lang="en-US" altLang="zh-CN" sz="1600" b="1" dirty="0">
                <a:solidFill>
                  <a:schemeClr val="bg1"/>
                </a:solidFill>
                <a:latin typeface="Arial" panose="020B0604020202020204" pitchFamily="34" charset="0"/>
                <a:cs typeface="Arial" panose="020B0604020202020204" pitchFamily="34" charset="0"/>
              </a:rPr>
              <a:t>$13.6M per spouse (2025)</a:t>
            </a:r>
          </a:p>
          <a:p>
            <a:pPr marL="1285875" lvl="3" indent="-257175">
              <a:spcAft>
                <a:spcPts val="90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Max Federal Estate Tax: 40%</a:t>
            </a:r>
          </a:p>
          <a:p>
            <a:pPr marL="342900" indent="-342900">
              <a:spcAft>
                <a:spcPts val="900"/>
              </a:spcAft>
              <a:buFont typeface="Arial" panose="020B0604020202020204" pitchFamily="34" charset="0"/>
              <a:buChar char="•"/>
            </a:pPr>
            <a:endParaRPr lang="en-US" altLang="zh-CN" sz="1200" dirty="0">
              <a:solidFill>
                <a:srgbClr val="000000"/>
              </a:solidFill>
              <a:cs typeface="Arial" panose="020B0604020202020204" pitchFamily="34" charset="0"/>
            </a:endParaRPr>
          </a:p>
        </p:txBody>
      </p:sp>
    </p:spTree>
    <p:extLst>
      <p:ext uri="{BB962C8B-B14F-4D97-AF65-F5344CB8AC3E}">
        <p14:creationId xmlns:p14="http://schemas.microsoft.com/office/powerpoint/2010/main" val="27098119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 calcmode="lin" valueType="num">
                                      <p:cBhvr additive="base">
                                        <p:cTn id="3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ADD37B2-DEC8-A9D7-DDA5-0B6BF906CF9E}"/>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ESTATE PLANNING</a:t>
            </a:r>
            <a:br>
              <a:rPr lang="en-US" dirty="0"/>
            </a:br>
            <a:r>
              <a:rPr lang="en-US" sz="2400" dirty="0">
                <a:solidFill>
                  <a:srgbClr val="E35427"/>
                </a:solidFill>
              </a:rPr>
              <a:t>PLANNING FOR INCAPACITY</a:t>
            </a:r>
          </a:p>
        </p:txBody>
      </p:sp>
      <p:sp>
        <p:nvSpPr>
          <p:cNvPr id="2" name="TextBox 1">
            <a:extLst>
              <a:ext uri="{FF2B5EF4-FFF2-40B4-BE49-F238E27FC236}">
                <a16:creationId xmlns:a16="http://schemas.microsoft.com/office/drawing/2014/main" id="{7BCE6D95-856F-5E78-702B-E2B5C07B04A8}"/>
              </a:ext>
            </a:extLst>
          </p:cNvPr>
          <p:cNvSpPr txBox="1"/>
          <p:nvPr/>
        </p:nvSpPr>
        <p:spPr>
          <a:xfrm>
            <a:off x="537102" y="1476897"/>
            <a:ext cx="4351930" cy="2754600"/>
          </a:xfrm>
          <a:prstGeom prst="rect">
            <a:avLst/>
          </a:prstGeom>
          <a:noFill/>
        </p:spPr>
        <p:txBody>
          <a:bodyPr wrap="square" lIns="0" tIns="0" rIns="0" rtlCol="0">
            <a:spAutoFit/>
          </a:bodyPr>
          <a:lstStyle/>
          <a:p>
            <a:pPr marL="0" indent="0">
              <a:lnSpc>
                <a:spcPct val="100000"/>
              </a:lnSpc>
              <a:spcBef>
                <a:spcPts val="0"/>
              </a:spcBef>
              <a:buNone/>
            </a:pPr>
            <a:r>
              <a:rPr lang="en-US" sz="1600" dirty="0">
                <a:solidFill>
                  <a:schemeClr val="bg1"/>
                </a:solidFill>
                <a:latin typeface="Arial" panose="020B0604020202020204" pitchFamily="34" charset="0"/>
                <a:cs typeface="Arial" panose="020B0604020202020204" pitchFamily="34" charset="0"/>
              </a:rPr>
              <a:t>Without the proper documents in place, you and your family may be forced to be under court supervision of both your care as well as your financial affairs.</a:t>
            </a:r>
          </a:p>
          <a:p>
            <a:pPr marL="0" indent="0">
              <a:lnSpc>
                <a:spcPct val="100000"/>
              </a:lnSpc>
              <a:spcBef>
                <a:spcPts val="0"/>
              </a:spcBef>
              <a:buNone/>
            </a:pPr>
            <a:endParaRPr lang="en-US" sz="1600" dirty="0">
              <a:solidFill>
                <a:schemeClr val="bg1"/>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1600" dirty="0">
                <a:solidFill>
                  <a:srgbClr val="E35427"/>
                </a:solidFill>
                <a:latin typeface="Arial" panose="020B0604020202020204" pitchFamily="34" charset="0"/>
                <a:cs typeface="Arial" panose="020B0604020202020204" pitchFamily="34" charset="0"/>
              </a:rPr>
              <a:t>With proper planning, this could generally </a:t>
            </a:r>
            <a:br>
              <a:rPr lang="en-US" sz="1600" dirty="0">
                <a:solidFill>
                  <a:srgbClr val="E35427"/>
                </a:solidFill>
                <a:latin typeface="Arial" panose="020B0604020202020204" pitchFamily="34" charset="0"/>
                <a:cs typeface="Arial" panose="020B0604020202020204" pitchFamily="34" charset="0"/>
              </a:rPr>
            </a:br>
            <a:r>
              <a:rPr lang="en-US" sz="1600" dirty="0">
                <a:solidFill>
                  <a:srgbClr val="E35427"/>
                </a:solidFill>
                <a:latin typeface="Arial" panose="020B0604020202020204" pitchFamily="34" charset="0"/>
                <a:cs typeface="Arial" panose="020B0604020202020204" pitchFamily="34" charset="0"/>
              </a:rPr>
              <a:t>be avoided.</a:t>
            </a:r>
          </a:p>
          <a:p>
            <a:pPr marL="0" indent="0">
              <a:lnSpc>
                <a:spcPct val="100000"/>
              </a:lnSpc>
              <a:spcBef>
                <a:spcPts val="0"/>
              </a:spcBef>
              <a:buNone/>
            </a:pPr>
            <a:endParaRPr lang="en-US" sz="1600" dirty="0">
              <a:solidFill>
                <a:schemeClr val="bg1"/>
              </a:solidFill>
              <a:latin typeface="Arial" panose="020B0604020202020204" pitchFamily="34" charset="0"/>
              <a:cs typeface="Arial" panose="020B0604020202020204" pitchFamily="34" charset="0"/>
            </a:endParaRPr>
          </a:p>
          <a:p>
            <a:pPr marL="0" indent="0">
              <a:lnSpc>
                <a:spcPct val="100000"/>
              </a:lnSpc>
              <a:spcBef>
                <a:spcPts val="0"/>
              </a:spcBef>
              <a:buNone/>
            </a:pPr>
            <a:r>
              <a:rPr lang="en-US" sz="1600" dirty="0">
                <a:solidFill>
                  <a:schemeClr val="bg1"/>
                </a:solidFill>
                <a:latin typeface="Arial" panose="020B0604020202020204" pitchFamily="34" charset="0"/>
                <a:cs typeface="Arial" panose="020B0604020202020204" pitchFamily="34" charset="0"/>
              </a:rPr>
              <a:t>To the right are commonly used documents to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help in planning and providing assistance if one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becomes incapacitated:</a:t>
            </a:r>
          </a:p>
        </p:txBody>
      </p:sp>
      <p:sp>
        <p:nvSpPr>
          <p:cNvPr id="3" name="Snip Diagonal Corner Rectangle 2">
            <a:extLst>
              <a:ext uri="{FF2B5EF4-FFF2-40B4-BE49-F238E27FC236}">
                <a16:creationId xmlns:a16="http://schemas.microsoft.com/office/drawing/2014/main" id="{82424C3B-2988-2FDC-ED04-4CAB8C5D6BD8}"/>
              </a:ext>
            </a:extLst>
          </p:cNvPr>
          <p:cNvSpPr/>
          <p:nvPr/>
        </p:nvSpPr>
        <p:spPr>
          <a:xfrm>
            <a:off x="5216350" y="1387690"/>
            <a:ext cx="3492752" cy="914875"/>
          </a:xfrm>
          <a:prstGeom prst="snip2DiagRect">
            <a:avLst>
              <a:gd name="adj1" fmla="val 0"/>
              <a:gd name="adj2" fmla="val 978"/>
            </a:avLst>
          </a:prstGeom>
          <a:solidFill>
            <a:srgbClr val="E354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r>
              <a:rPr lang="en-US" sz="1500" b="1" dirty="0">
                <a:solidFill>
                  <a:schemeClr val="bg1"/>
                </a:solidFill>
                <a:latin typeface="Arial" panose="020B0604020202020204" pitchFamily="34" charset="0"/>
                <a:ea typeface="Arial" charset="0"/>
                <a:cs typeface="Arial" panose="020B0604020202020204" pitchFamily="34" charset="0"/>
              </a:rPr>
              <a:t>Financial Decisions</a:t>
            </a:r>
          </a:p>
          <a:p>
            <a:r>
              <a:rPr lang="en-US" sz="1500" dirty="0">
                <a:solidFill>
                  <a:schemeClr val="bg1"/>
                </a:solidFill>
                <a:latin typeface="Arial" panose="020B0604020202020204" pitchFamily="34" charset="0"/>
                <a:ea typeface="Arial" charset="0"/>
                <a:cs typeface="Arial" panose="020B0604020202020204" pitchFamily="34" charset="0"/>
              </a:rPr>
              <a:t>can be assigned in an RLT or </a:t>
            </a:r>
            <a:br>
              <a:rPr lang="en-US" sz="1500" dirty="0">
                <a:solidFill>
                  <a:schemeClr val="bg1"/>
                </a:solidFill>
                <a:latin typeface="Arial" panose="020B0604020202020204" pitchFamily="34" charset="0"/>
                <a:ea typeface="Arial" charset="0"/>
                <a:cs typeface="Arial" panose="020B0604020202020204" pitchFamily="34" charset="0"/>
              </a:rPr>
            </a:br>
            <a:r>
              <a:rPr lang="en-US" sz="1500" dirty="0">
                <a:solidFill>
                  <a:schemeClr val="bg1"/>
                </a:solidFill>
                <a:latin typeface="Arial" panose="020B0604020202020204" pitchFamily="34" charset="0"/>
                <a:ea typeface="Arial" charset="0"/>
                <a:cs typeface="Arial" panose="020B0604020202020204" pitchFamily="34" charset="0"/>
              </a:rPr>
              <a:t>a Durable Power of Attorney.</a:t>
            </a:r>
          </a:p>
        </p:txBody>
      </p:sp>
      <p:sp>
        <p:nvSpPr>
          <p:cNvPr id="4" name="Snip Diagonal Corner Rectangle 3">
            <a:extLst>
              <a:ext uri="{FF2B5EF4-FFF2-40B4-BE49-F238E27FC236}">
                <a16:creationId xmlns:a16="http://schemas.microsoft.com/office/drawing/2014/main" id="{76B1B979-FF76-6028-CBBF-479A027C50FB}"/>
              </a:ext>
            </a:extLst>
          </p:cNvPr>
          <p:cNvSpPr/>
          <p:nvPr/>
        </p:nvSpPr>
        <p:spPr>
          <a:xfrm>
            <a:off x="5216350" y="2428966"/>
            <a:ext cx="3492752" cy="914875"/>
          </a:xfrm>
          <a:prstGeom prst="snip2DiagRect">
            <a:avLst>
              <a:gd name="adj1" fmla="val 0"/>
              <a:gd name="adj2" fmla="val 0"/>
            </a:avLst>
          </a:prstGeom>
          <a:solidFill>
            <a:srgbClr val="E354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r>
              <a:rPr lang="en-US" sz="1500" b="1" dirty="0">
                <a:solidFill>
                  <a:schemeClr val="bg1"/>
                </a:solidFill>
                <a:latin typeface="Arial" panose="020B0604020202020204" pitchFamily="34" charset="0"/>
                <a:ea typeface="Arial" charset="0"/>
                <a:cs typeface="Arial" panose="020B0604020202020204" pitchFamily="34" charset="0"/>
              </a:rPr>
              <a:t>Durable Power of Attorney</a:t>
            </a:r>
          </a:p>
          <a:p>
            <a:r>
              <a:rPr lang="en-US" sz="1500" dirty="0">
                <a:solidFill>
                  <a:schemeClr val="bg1"/>
                </a:solidFill>
                <a:latin typeface="Arial" panose="020B0604020202020204" pitchFamily="34" charset="0"/>
                <a:ea typeface="Arial" charset="0"/>
                <a:cs typeface="Arial" panose="020B0604020202020204" pitchFamily="34" charset="0"/>
              </a:rPr>
              <a:t>is used for financial management.</a:t>
            </a:r>
          </a:p>
        </p:txBody>
      </p:sp>
      <p:sp>
        <p:nvSpPr>
          <p:cNvPr id="5" name="Snip Diagonal Corner Rectangle 4">
            <a:extLst>
              <a:ext uri="{FF2B5EF4-FFF2-40B4-BE49-F238E27FC236}">
                <a16:creationId xmlns:a16="http://schemas.microsoft.com/office/drawing/2014/main" id="{71233E6C-C3CB-B2CD-2289-B976EDCF1325}"/>
              </a:ext>
            </a:extLst>
          </p:cNvPr>
          <p:cNvSpPr/>
          <p:nvPr/>
        </p:nvSpPr>
        <p:spPr>
          <a:xfrm>
            <a:off x="5216350" y="3470242"/>
            <a:ext cx="3492752" cy="914875"/>
          </a:xfrm>
          <a:prstGeom prst="snip2DiagRect">
            <a:avLst>
              <a:gd name="adj1" fmla="val 0"/>
              <a:gd name="adj2" fmla="val 0"/>
            </a:avLst>
          </a:prstGeom>
          <a:solidFill>
            <a:srgbClr val="E354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r>
              <a:rPr lang="en-US" sz="1500" b="1" dirty="0">
                <a:solidFill>
                  <a:schemeClr val="bg1"/>
                </a:solidFill>
                <a:latin typeface="Arial" panose="020B0604020202020204" pitchFamily="34" charset="0"/>
                <a:ea typeface="Arial" charset="0"/>
                <a:cs typeface="Arial" panose="020B0604020202020204" pitchFamily="34" charset="0"/>
              </a:rPr>
              <a:t>Revocable Living Trust</a:t>
            </a:r>
          </a:p>
          <a:p>
            <a:r>
              <a:rPr lang="en-US" sz="1500" dirty="0">
                <a:solidFill>
                  <a:schemeClr val="bg1"/>
                </a:solidFill>
                <a:latin typeface="Arial" panose="020B0604020202020204" pitchFamily="34" charset="0"/>
                <a:ea typeface="Arial" charset="0"/>
                <a:cs typeface="Arial" panose="020B0604020202020204" pitchFamily="34" charset="0"/>
              </a:rPr>
              <a:t>can be for the successor trustee.</a:t>
            </a:r>
          </a:p>
        </p:txBody>
      </p:sp>
    </p:spTree>
    <p:extLst>
      <p:ext uri="{BB962C8B-B14F-4D97-AF65-F5344CB8AC3E}">
        <p14:creationId xmlns:p14="http://schemas.microsoft.com/office/powerpoint/2010/main" val="134313180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ADD37B2-DEC8-A9D7-DDA5-0B6BF906CF9E}"/>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HEALTH CARE</a:t>
            </a:r>
            <a:br>
              <a:rPr lang="en-US" dirty="0"/>
            </a:br>
            <a:r>
              <a:rPr lang="en-US" sz="2400" dirty="0">
                <a:solidFill>
                  <a:srgbClr val="E35427"/>
                </a:solidFill>
              </a:rPr>
              <a:t>MAKING DECISIONS</a:t>
            </a:r>
          </a:p>
        </p:txBody>
      </p:sp>
      <p:sp>
        <p:nvSpPr>
          <p:cNvPr id="8" name="Snip Diagonal Corner Rectangle 7">
            <a:extLst>
              <a:ext uri="{FF2B5EF4-FFF2-40B4-BE49-F238E27FC236}">
                <a16:creationId xmlns:a16="http://schemas.microsoft.com/office/drawing/2014/main" id="{EDC7553B-2483-36D9-99B2-BA26D53AB839}"/>
              </a:ext>
            </a:extLst>
          </p:cNvPr>
          <p:cNvSpPr/>
          <p:nvPr/>
        </p:nvSpPr>
        <p:spPr>
          <a:xfrm>
            <a:off x="1212859" y="2569080"/>
            <a:ext cx="3492752" cy="914875"/>
          </a:xfrm>
          <a:prstGeom prst="snip2DiagRect">
            <a:avLst>
              <a:gd name="adj1" fmla="val 0"/>
              <a:gd name="adj2" fmla="val 978"/>
            </a:avLst>
          </a:prstGeom>
          <a:solidFill>
            <a:srgbClr val="E255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pPr algn="ctr"/>
            <a:r>
              <a:rPr lang="en-US" sz="1500" b="1" dirty="0">
                <a:solidFill>
                  <a:schemeClr val="bg1"/>
                </a:solidFill>
                <a:latin typeface="Arial" panose="020B0604020202020204" pitchFamily="34" charset="0"/>
                <a:ea typeface="Arial" charset="0"/>
                <a:cs typeface="Arial" panose="020B0604020202020204" pitchFamily="34" charset="0"/>
              </a:rPr>
              <a:t>Living Will</a:t>
            </a:r>
            <a:endParaRPr lang="en-US" sz="1500" dirty="0">
              <a:solidFill>
                <a:schemeClr val="bg1"/>
              </a:solidFill>
              <a:latin typeface="Arial" panose="020B0604020202020204" pitchFamily="34" charset="0"/>
              <a:ea typeface="Arial" charset="0"/>
              <a:cs typeface="Arial" panose="020B0604020202020204" pitchFamily="34" charset="0"/>
            </a:endParaRPr>
          </a:p>
        </p:txBody>
      </p:sp>
      <p:sp>
        <p:nvSpPr>
          <p:cNvPr id="14" name="Snip Diagonal Corner Rectangle 13">
            <a:extLst>
              <a:ext uri="{FF2B5EF4-FFF2-40B4-BE49-F238E27FC236}">
                <a16:creationId xmlns:a16="http://schemas.microsoft.com/office/drawing/2014/main" id="{07DD30AF-C3F9-2C8C-1269-9BD181CCDE77}"/>
              </a:ext>
            </a:extLst>
          </p:cNvPr>
          <p:cNvSpPr/>
          <p:nvPr/>
        </p:nvSpPr>
        <p:spPr>
          <a:xfrm>
            <a:off x="4823044" y="2569080"/>
            <a:ext cx="3492752" cy="914875"/>
          </a:xfrm>
          <a:prstGeom prst="snip2DiagRect">
            <a:avLst>
              <a:gd name="adj1" fmla="val 0"/>
              <a:gd name="adj2" fmla="val 0"/>
            </a:avLst>
          </a:prstGeom>
          <a:solidFill>
            <a:srgbClr val="E255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r>
              <a:rPr lang="en-US" sz="1500" b="1" dirty="0">
                <a:solidFill>
                  <a:schemeClr val="bg1"/>
                </a:solidFill>
                <a:latin typeface="Arial" panose="020B0604020202020204" pitchFamily="34" charset="0"/>
                <a:ea typeface="Arial" charset="0"/>
                <a:cs typeface="Arial" panose="020B0604020202020204" pitchFamily="34" charset="0"/>
              </a:rPr>
              <a:t>Health Care Power of Attorney</a:t>
            </a:r>
          </a:p>
        </p:txBody>
      </p:sp>
      <p:sp>
        <p:nvSpPr>
          <p:cNvPr id="2" name="TextBox 1">
            <a:extLst>
              <a:ext uri="{FF2B5EF4-FFF2-40B4-BE49-F238E27FC236}">
                <a16:creationId xmlns:a16="http://schemas.microsoft.com/office/drawing/2014/main" id="{C03B2568-BF28-7A52-906F-55C007FAC0A6}"/>
              </a:ext>
            </a:extLst>
          </p:cNvPr>
          <p:cNvSpPr txBox="1"/>
          <p:nvPr/>
        </p:nvSpPr>
        <p:spPr>
          <a:xfrm>
            <a:off x="537102" y="1476897"/>
            <a:ext cx="4694774" cy="784830"/>
          </a:xfrm>
          <a:prstGeom prst="rect">
            <a:avLst/>
          </a:prstGeom>
          <a:noFill/>
        </p:spPr>
        <p:txBody>
          <a:bodyPr wrap="square" lIns="0" tIns="0" rIns="0" rtlCol="0">
            <a:spAutoFit/>
          </a:bodyPr>
          <a:lstStyle/>
          <a:p>
            <a:pPr marL="0" indent="0">
              <a:lnSpc>
                <a:spcPct val="100000"/>
              </a:lnSpc>
              <a:spcBef>
                <a:spcPts val="0"/>
              </a:spcBef>
              <a:buNone/>
            </a:pPr>
            <a:r>
              <a:rPr lang="en-US" sz="1600" dirty="0">
                <a:solidFill>
                  <a:schemeClr val="bg1"/>
                </a:solidFill>
                <a:latin typeface="Arial" panose="020B0604020202020204" pitchFamily="34" charset="0"/>
                <a:cs typeface="Arial" panose="020B0604020202020204" pitchFamily="34" charset="0"/>
              </a:rPr>
              <a:t>Two techniques that allow for someone to make healthcare decisions on your behalf in the event that you become incapacitated are:</a:t>
            </a:r>
          </a:p>
        </p:txBody>
      </p:sp>
    </p:spTree>
    <p:extLst>
      <p:ext uri="{BB962C8B-B14F-4D97-AF65-F5344CB8AC3E}">
        <p14:creationId xmlns:p14="http://schemas.microsoft.com/office/powerpoint/2010/main" val="217725761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5125-2B9A-48BE-23DC-474B2B2A3440}"/>
              </a:ext>
            </a:extLst>
          </p:cNvPr>
          <p:cNvSpPr txBox="1">
            <a:spLocks/>
          </p:cNvSpPr>
          <p:nvPr/>
        </p:nvSpPr>
        <p:spPr bwMode="auto">
          <a:xfrm>
            <a:off x="458426" y="454237"/>
            <a:ext cx="4625768" cy="46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r>
              <a:rPr lang="en-US" sz="3200" b="1" dirty="0">
                <a:solidFill>
                  <a:schemeClr val="bg1"/>
                </a:solidFill>
                <a:latin typeface="Arial" panose="020B0604020202020204" pitchFamily="34" charset="0"/>
                <a:cs typeface="Arial" panose="020B0604020202020204" pitchFamily="34" charset="0"/>
              </a:rPr>
              <a:t>AGENT NAME</a:t>
            </a:r>
          </a:p>
          <a:p>
            <a:r>
              <a:rPr lang="en-US" sz="1400" dirty="0">
                <a:solidFill>
                  <a:srgbClr val="E35427"/>
                </a:solidFill>
                <a:latin typeface="Arial" panose="020B0604020202020204" pitchFamily="34" charset="0"/>
                <a:cs typeface="Arial" panose="020B0604020202020204" pitchFamily="34" charset="0"/>
              </a:rPr>
              <a:t>DESIGNATIONS</a:t>
            </a:r>
            <a:r>
              <a:rPr lang="en-US" sz="1400" baseline="30000" dirty="0">
                <a:solidFill>
                  <a:srgbClr val="E35427"/>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C6CB594A-15CB-4565-2ED3-BA9E9B690A2D}"/>
              </a:ext>
            </a:extLst>
          </p:cNvPr>
          <p:cNvSpPr txBox="1"/>
          <p:nvPr/>
        </p:nvSpPr>
        <p:spPr>
          <a:xfrm>
            <a:off x="409598" y="1155866"/>
            <a:ext cx="3840366" cy="2308324"/>
          </a:xfrm>
          <a:prstGeom prst="rect">
            <a:avLst/>
          </a:prstGeom>
          <a:noFill/>
        </p:spPr>
        <p:txBody>
          <a:bodyPr wrap="square" rtlCol="0">
            <a:spAutoFit/>
          </a:bodyPr>
          <a:lstStyle/>
          <a:p>
            <a:pPr eaLnBrk="0" fontAlgn="base" hangingPunct="0">
              <a:spcBef>
                <a:spcPct val="0"/>
              </a:spcBef>
              <a:spcAft>
                <a:spcPct val="0"/>
              </a:spcAft>
            </a:pPr>
            <a:r>
              <a:rPr lang="en-US" sz="1600" dirty="0">
                <a:solidFill>
                  <a:schemeClr val="bg1"/>
                </a:solidFill>
                <a:latin typeface="Arial" panose="020B0604020202020204" pitchFamily="34" charset="0"/>
                <a:cs typeface="Arial" panose="020B0604020202020204" pitchFamily="34" charset="0"/>
              </a:rPr>
              <a:t>Lorem ipsum dolor sit amet, </a:t>
            </a:r>
            <a:r>
              <a:rPr lang="en-US" sz="1600" dirty="0" err="1">
                <a:solidFill>
                  <a:schemeClr val="bg1"/>
                </a:solidFill>
                <a:latin typeface="Arial" panose="020B0604020202020204" pitchFamily="34" charset="0"/>
                <a:cs typeface="Arial" panose="020B0604020202020204" pitchFamily="34" charset="0"/>
              </a:rPr>
              <a:t>consectetuer</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adipiscing</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elit</a:t>
            </a:r>
            <a:r>
              <a:rPr lang="en-US" sz="1600" dirty="0">
                <a:solidFill>
                  <a:schemeClr val="bg1"/>
                </a:solidFill>
                <a:latin typeface="Arial" panose="020B0604020202020204" pitchFamily="34" charset="0"/>
                <a:cs typeface="Arial" panose="020B0604020202020204" pitchFamily="34" charset="0"/>
              </a:rPr>
              <a:t>, sed diam </a:t>
            </a:r>
            <a:r>
              <a:rPr lang="en-US" sz="1600" dirty="0" err="1">
                <a:solidFill>
                  <a:schemeClr val="bg1"/>
                </a:solidFill>
                <a:latin typeface="Arial" panose="020B0604020202020204" pitchFamily="34" charset="0"/>
                <a:cs typeface="Arial" panose="020B0604020202020204" pitchFamily="34" charset="0"/>
              </a:rPr>
              <a:t>nonummy</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nibh</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euismod</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tincidunt</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ut</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laoreet</a:t>
            </a:r>
            <a:r>
              <a:rPr lang="en-US" sz="1600" dirty="0">
                <a:solidFill>
                  <a:schemeClr val="bg1"/>
                </a:solidFill>
                <a:latin typeface="Arial" panose="020B0604020202020204" pitchFamily="34" charset="0"/>
                <a:cs typeface="Arial" panose="020B0604020202020204" pitchFamily="34" charset="0"/>
              </a:rPr>
              <a:t> dolore magna </a:t>
            </a:r>
            <a:r>
              <a:rPr lang="en-US" sz="1600" dirty="0" err="1">
                <a:solidFill>
                  <a:schemeClr val="bg1"/>
                </a:solidFill>
                <a:latin typeface="Arial" panose="020B0604020202020204" pitchFamily="34" charset="0"/>
                <a:cs typeface="Arial" panose="020B0604020202020204" pitchFamily="34" charset="0"/>
              </a:rPr>
              <a:t>aliquam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erat</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volutpat</a:t>
            </a:r>
            <a:r>
              <a:rPr lang="en-US" sz="1600" dirty="0">
                <a:solidFill>
                  <a:schemeClr val="bg1"/>
                </a:solidFill>
                <a:latin typeface="Arial" panose="020B0604020202020204" pitchFamily="34" charset="0"/>
                <a:cs typeface="Arial" panose="020B0604020202020204" pitchFamily="34" charset="0"/>
              </a:rPr>
              <a:t>. Ut </a:t>
            </a:r>
            <a:r>
              <a:rPr lang="en-US" sz="1600" dirty="0" err="1">
                <a:solidFill>
                  <a:schemeClr val="bg1"/>
                </a:solidFill>
                <a:latin typeface="Arial" panose="020B0604020202020204" pitchFamily="34" charset="0"/>
                <a:cs typeface="Arial" panose="020B0604020202020204" pitchFamily="34" charset="0"/>
              </a:rPr>
              <a:t>wisi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enim</a:t>
            </a:r>
            <a:r>
              <a:rPr lang="en-US" sz="1600" dirty="0">
                <a:solidFill>
                  <a:schemeClr val="bg1"/>
                </a:solidFill>
                <a:latin typeface="Arial" panose="020B0604020202020204" pitchFamily="34" charset="0"/>
                <a:cs typeface="Arial" panose="020B0604020202020204" pitchFamily="34" charset="0"/>
              </a:rPr>
              <a:t> ad minim </a:t>
            </a:r>
            <a:r>
              <a:rPr lang="en-US" sz="1600" dirty="0" err="1">
                <a:solidFill>
                  <a:schemeClr val="bg1"/>
                </a:solidFill>
                <a:latin typeface="Arial" panose="020B0604020202020204" pitchFamily="34" charset="0"/>
                <a:cs typeface="Arial" panose="020B0604020202020204" pitchFamily="34" charset="0"/>
              </a:rPr>
              <a:t>veniam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quis</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nostrud</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exerci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tation</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ullamcorper</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suscipit</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lobortis</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nisl</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ut</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aliquip</a:t>
            </a:r>
            <a:r>
              <a:rPr lang="en-US" sz="1600" dirty="0">
                <a:solidFill>
                  <a:schemeClr val="bg1"/>
                </a:solidFill>
                <a:latin typeface="Arial" panose="020B0604020202020204" pitchFamily="34" charset="0"/>
                <a:cs typeface="Arial" panose="020B0604020202020204" pitchFamily="34" charset="0"/>
              </a:rPr>
              <a:t> ex </a:t>
            </a:r>
            <a:r>
              <a:rPr lang="en-US" sz="1600" dirty="0" err="1">
                <a:solidFill>
                  <a:schemeClr val="bg1"/>
                </a:solidFill>
                <a:latin typeface="Arial" panose="020B0604020202020204" pitchFamily="34" charset="0"/>
                <a:cs typeface="Arial" panose="020B0604020202020204" pitchFamily="34" charset="0"/>
              </a:rPr>
              <a:t>ea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commodo</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consequat</a:t>
            </a:r>
            <a:r>
              <a:rPr lang="en-US" sz="1600" dirty="0">
                <a:solidFill>
                  <a:schemeClr val="bg1"/>
                </a:solidFill>
                <a:latin typeface="Arial" panose="020B0604020202020204" pitchFamily="34" charset="0"/>
                <a:cs typeface="Arial" panose="020B0604020202020204" pitchFamily="34" charset="0"/>
              </a:rPr>
              <a:t>. Duis autem vel </a:t>
            </a:r>
            <a:r>
              <a:rPr lang="en-US" sz="1600" dirty="0" err="1">
                <a:solidFill>
                  <a:schemeClr val="bg1"/>
                </a:solidFill>
                <a:latin typeface="Arial" panose="020B0604020202020204" pitchFamily="34" charset="0"/>
                <a:cs typeface="Arial" panose="020B0604020202020204" pitchFamily="34" charset="0"/>
              </a:rPr>
              <a:t>eum</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iriure</a:t>
            </a:r>
            <a:r>
              <a:rPr lang="en-US" sz="1600" dirty="0">
                <a:solidFill>
                  <a:schemeClr val="bg1"/>
                </a:solidFill>
                <a:latin typeface="Arial" panose="020B0604020202020204" pitchFamily="34" charset="0"/>
                <a:cs typeface="Arial" panose="020B0604020202020204" pitchFamily="34" charset="0"/>
              </a:rPr>
              <a:t> dolor in </a:t>
            </a:r>
            <a:r>
              <a:rPr lang="en-US" sz="1600" dirty="0" err="1">
                <a:solidFill>
                  <a:schemeClr val="bg1"/>
                </a:solidFill>
                <a:latin typeface="Arial" panose="020B0604020202020204" pitchFamily="34" charset="0"/>
                <a:cs typeface="Arial" panose="020B0604020202020204" pitchFamily="34" charset="0"/>
              </a:rPr>
              <a:t>hendrerit</a:t>
            </a:r>
            <a:r>
              <a:rPr lang="en-US" sz="1600" dirty="0">
                <a:solidFill>
                  <a:schemeClr val="bg1"/>
                </a:solidFill>
                <a:latin typeface="Arial" panose="020B0604020202020204" pitchFamily="34" charset="0"/>
                <a:cs typeface="Arial" panose="020B0604020202020204" pitchFamily="34" charset="0"/>
              </a:rPr>
              <a:t> in </a:t>
            </a:r>
            <a:r>
              <a:rPr lang="en-US" sz="1600" dirty="0" err="1">
                <a:solidFill>
                  <a:schemeClr val="bg1"/>
                </a:solidFill>
                <a:latin typeface="Arial" panose="020B0604020202020204" pitchFamily="34" charset="0"/>
                <a:cs typeface="Arial" panose="020B0604020202020204" pitchFamily="34" charset="0"/>
              </a:rPr>
              <a:t>vulputate</a:t>
            </a:r>
            <a:r>
              <a:rPr lang="en-US" sz="1600" dirty="0">
                <a:solidFill>
                  <a:schemeClr val="bg1"/>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5A686C2F-3813-F2DA-3A57-F7D392E70608}"/>
              </a:ext>
            </a:extLst>
          </p:cNvPr>
          <p:cNvSpPr/>
          <p:nvPr/>
        </p:nvSpPr>
        <p:spPr>
          <a:xfrm>
            <a:off x="1" y="367571"/>
            <a:ext cx="409598" cy="348047"/>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E57A26"/>
              </a:solidFill>
            </a:endParaRPr>
          </a:p>
        </p:txBody>
      </p:sp>
      <p:pic>
        <p:nvPicPr>
          <p:cNvPr id="5" name="Content Placeholder 4" descr="User with solid fill">
            <a:extLst>
              <a:ext uri="{FF2B5EF4-FFF2-40B4-BE49-F238E27FC236}">
                <a16:creationId xmlns:a16="http://schemas.microsoft.com/office/drawing/2014/main" id="{7E76978C-6DCD-64CA-23CA-93828B8768AF}"/>
              </a:ext>
            </a:extLst>
          </p:cNvPr>
          <p:cNvPicPr>
            <a:picLocks noChangeAspect="1"/>
          </p:cNvPicPr>
          <p:nvPr/>
        </p:nvPicPr>
        <p:blipFill>
          <a:blip r:embed="rId3">
            <a:extLst>
              <a:ext uri="{96DAC541-7B7A-43D3-8B79-37D633B846F1}">
                <asvg:svgBlip xmlns:asvg="http://schemas.microsoft.com/office/drawing/2016/SVG/main" r:embed="rId4"/>
              </a:ext>
            </a:extLst>
          </a:blip>
          <a:srcRect l="9834" r="9834"/>
          <a:stretch/>
        </p:blipFill>
        <p:spPr>
          <a:xfrm>
            <a:off x="5741304" y="1352139"/>
            <a:ext cx="2113232" cy="2630626"/>
          </a:xfrm>
          <a:prstGeom prst="rect">
            <a:avLst/>
          </a:prstGeom>
          <a:ln w="38100">
            <a:solidFill>
              <a:srgbClr val="E35427"/>
            </a:solidFill>
          </a:ln>
        </p:spPr>
      </p:pic>
    </p:spTree>
    <p:extLst>
      <p:ext uri="{BB962C8B-B14F-4D97-AF65-F5344CB8AC3E}">
        <p14:creationId xmlns:p14="http://schemas.microsoft.com/office/powerpoint/2010/main" val="13864786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747" y="329938"/>
            <a:ext cx="4843463" cy="993775"/>
          </a:xfrm>
          <a:prstGeom prst="rect">
            <a:avLst/>
          </a:prstGeom>
          <a:effectLst>
            <a:outerShdw blurRad="50800" dist="38100" dir="2700000" algn="tl" rotWithShape="0">
              <a:prstClr val="black">
                <a:alpha val="40000"/>
              </a:prstClr>
            </a:outerShdw>
          </a:effectLst>
        </p:spPr>
        <p:txBody>
          <a:bodyPr>
            <a:normAutofit/>
          </a:bodyPr>
          <a:lstStyle/>
          <a:p>
            <a:r>
              <a:rPr lang="en-US" dirty="0"/>
              <a:t>ESTATE PLANS</a:t>
            </a:r>
            <a:br>
              <a:rPr lang="en-US" dirty="0"/>
            </a:br>
            <a:r>
              <a:rPr lang="en-US" sz="2400" dirty="0">
                <a:solidFill>
                  <a:srgbClr val="E35427"/>
                </a:solidFill>
              </a:rPr>
              <a:t>SHOULD INCLUDE</a:t>
            </a:r>
          </a:p>
        </p:txBody>
      </p:sp>
      <p:sp>
        <p:nvSpPr>
          <p:cNvPr id="2" name="Title 1">
            <a:extLst>
              <a:ext uri="{FF2B5EF4-FFF2-40B4-BE49-F238E27FC236}">
                <a16:creationId xmlns:a16="http://schemas.microsoft.com/office/drawing/2014/main" id="{F6C1B8D0-233F-F67C-7E6B-2EE09F633BAB}"/>
              </a:ext>
            </a:extLst>
          </p:cNvPr>
          <p:cNvSpPr txBox="1">
            <a:spLocks/>
          </p:cNvSpPr>
          <p:nvPr/>
        </p:nvSpPr>
        <p:spPr>
          <a:xfrm>
            <a:off x="4858603" y="1073220"/>
            <a:ext cx="4061355" cy="3315506"/>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171450" indent="-171450">
              <a:lnSpc>
                <a:spcPct val="100000"/>
              </a:lnSpc>
              <a:spcBef>
                <a:spcPts val="0"/>
              </a:spcBef>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 Will or Trust</a:t>
            </a:r>
          </a:p>
          <a:p>
            <a:pPr marL="171450" indent="-171450">
              <a:lnSpc>
                <a:spcPct val="100000"/>
              </a:lnSpc>
              <a:spcBef>
                <a:spcPts val="0"/>
              </a:spcBef>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Advanced Directives</a:t>
            </a:r>
          </a:p>
          <a:p>
            <a:pPr marL="171450" indent="-171450">
              <a:lnSpc>
                <a:spcPct val="100000"/>
              </a:lnSpc>
              <a:spcBef>
                <a:spcPts val="0"/>
              </a:spcBef>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An Executor</a:t>
            </a:r>
          </a:p>
          <a:p>
            <a:pPr marL="171450" indent="-171450">
              <a:lnSpc>
                <a:spcPct val="100000"/>
              </a:lnSpc>
              <a:spcBef>
                <a:spcPts val="0"/>
              </a:spcBef>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 Power of Attorney for Incapacitation </a:t>
            </a:r>
          </a:p>
          <a:p>
            <a:pPr marL="171450" indent="-171450">
              <a:lnSpc>
                <a:spcPct val="100000"/>
              </a:lnSpc>
              <a:spcBef>
                <a:spcPts val="0"/>
              </a:spcBef>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 D.N.R. (if wanted) </a:t>
            </a:r>
          </a:p>
          <a:p>
            <a:pPr marL="171450" indent="-171450">
              <a:lnSpc>
                <a:spcPct val="100000"/>
              </a:lnSpc>
              <a:spcBef>
                <a:spcPts val="0"/>
              </a:spcBef>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Life Insurance to Mitigate (Estate) Taxes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(if needed)</a:t>
            </a:r>
          </a:p>
          <a:p>
            <a:pPr marL="171450" indent="-171450">
              <a:lnSpc>
                <a:spcPct val="100000"/>
              </a:lnSpc>
              <a:spcBef>
                <a:spcPts val="0"/>
              </a:spcBef>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 thorough review of tax implications </a:t>
            </a:r>
          </a:p>
          <a:p>
            <a:pPr marL="171450" indent="-171450">
              <a:lnSpc>
                <a:spcPct val="100000"/>
              </a:lnSpc>
              <a:spcBef>
                <a:spcPts val="0"/>
              </a:spcBef>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 review and update every five years</a:t>
            </a:r>
          </a:p>
          <a:p>
            <a:pPr marL="600075" lvl="1" indent="-257175">
              <a:lnSpc>
                <a:spcPct val="150000"/>
              </a:lnSpc>
              <a:buFont typeface="Arial" panose="020B0604020202020204" pitchFamily="34" charset="0"/>
              <a:buChar char="•"/>
            </a:pPr>
            <a:endParaRPr lang="en-US" altLang="zh-CN" sz="1800" dirty="0">
              <a:solidFill>
                <a:srgbClr val="000000"/>
              </a:solidFill>
              <a:cs typeface="Arial" panose="020B0604020202020204" pitchFamily="34" charset="0"/>
            </a:endParaRPr>
          </a:p>
        </p:txBody>
      </p:sp>
    </p:spTree>
    <p:extLst>
      <p:ext uri="{BB962C8B-B14F-4D97-AF65-F5344CB8AC3E}">
        <p14:creationId xmlns:p14="http://schemas.microsoft.com/office/powerpoint/2010/main" val="14185799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additive="base">
                                        <p:cTn id="4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 calcmode="lin" valueType="num">
                                      <p:cBhvr additive="base">
                                        <p:cTn id="4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 calcmode="lin" valueType="num">
                                      <p:cBhvr additive="base">
                                        <p:cTn id="54"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C298-7F7E-DEB5-F10D-B339B8E8E447}"/>
              </a:ext>
            </a:extLst>
          </p:cNvPr>
          <p:cNvSpPr txBox="1">
            <a:spLocks/>
          </p:cNvSpPr>
          <p:nvPr/>
        </p:nvSpPr>
        <p:spPr bwMode="auto">
          <a:xfrm>
            <a:off x="881558" y="1279082"/>
            <a:ext cx="7380881" cy="4687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pPr algn="ctr"/>
            <a:r>
              <a:rPr lang="en-US" sz="3200" b="1" dirty="0">
                <a:solidFill>
                  <a:schemeClr val="bg1"/>
                </a:solidFill>
                <a:latin typeface="Arial" panose="020B0604020202020204" pitchFamily="34" charset="0"/>
                <a:cs typeface="Arial" panose="020B0604020202020204" pitchFamily="34" charset="0"/>
              </a:rPr>
              <a:t>TAXATION IN RETIREMENT</a:t>
            </a:r>
            <a:endParaRPr lang="en-US" sz="1400" baseline="30000" dirty="0">
              <a:solidFill>
                <a:srgbClr val="E3542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43796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329938"/>
            <a:ext cx="4843463" cy="993775"/>
          </a:xfrm>
          <a:prstGeom prst="rect">
            <a:avLst/>
          </a:prstGeom>
          <a:effectLst>
            <a:outerShdw blurRad="50800" dist="38100" dir="2700000" algn="tl" rotWithShape="0">
              <a:prstClr val="black">
                <a:alpha val="40000"/>
              </a:prstClr>
            </a:outerShdw>
          </a:effectLst>
        </p:spPr>
        <p:txBody>
          <a:bodyPr>
            <a:normAutofit/>
          </a:bodyPr>
          <a:lstStyle/>
          <a:p>
            <a:r>
              <a:rPr lang="en-US" dirty="0"/>
              <a:t>TAXES</a:t>
            </a:r>
            <a:br>
              <a:rPr lang="en-US" dirty="0"/>
            </a:br>
            <a:r>
              <a:rPr lang="en-US" sz="2400" dirty="0">
                <a:solidFill>
                  <a:srgbClr val="E35427"/>
                </a:solidFill>
              </a:rPr>
              <a:t>IN RETIREMENT</a:t>
            </a:r>
          </a:p>
        </p:txBody>
      </p:sp>
      <p:sp>
        <p:nvSpPr>
          <p:cNvPr id="2" name="Title 1">
            <a:extLst>
              <a:ext uri="{FF2B5EF4-FFF2-40B4-BE49-F238E27FC236}">
                <a16:creationId xmlns:a16="http://schemas.microsoft.com/office/drawing/2014/main" id="{994B2442-9613-7B14-BD41-EB2C44008F19}"/>
              </a:ext>
            </a:extLst>
          </p:cNvPr>
          <p:cNvSpPr txBox="1">
            <a:spLocks/>
          </p:cNvSpPr>
          <p:nvPr/>
        </p:nvSpPr>
        <p:spPr>
          <a:xfrm>
            <a:off x="4967125" y="526228"/>
            <a:ext cx="3741977" cy="3315506"/>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endParaRPr lang="en-US" altLang="zh-CN" sz="1400" dirty="0">
              <a:solidFill>
                <a:schemeClr val="bg1"/>
              </a:solidFill>
              <a:latin typeface="Arial" panose="020B0604020202020204" pitchFamily="34" charset="0"/>
              <a:cs typeface="Arial" panose="020B0604020202020204" pitchFamily="34" charset="0"/>
            </a:endParaRPr>
          </a:p>
          <a:p>
            <a:pPr>
              <a:lnSpc>
                <a:spcPct val="100000"/>
              </a:lnSpc>
              <a:tabLst>
                <a:tab pos="26789" algn="l"/>
                <a:tab pos="982266" algn="l"/>
              </a:tabLst>
            </a:pPr>
            <a:r>
              <a:rPr lang="en-US" altLang="zh-CN" sz="1400" dirty="0">
                <a:solidFill>
                  <a:schemeClr val="bg1"/>
                </a:solidFill>
                <a:latin typeface="Arial" panose="020B0604020202020204" pitchFamily="34" charset="0"/>
                <a:cs typeface="Arial" panose="020B0604020202020204" pitchFamily="34" charset="0"/>
              </a:rPr>
              <a:t>	</a:t>
            </a:r>
            <a:r>
              <a:rPr lang="en-US" altLang="zh-CN" sz="1400" b="1" dirty="0">
                <a:solidFill>
                  <a:schemeClr val="bg1"/>
                </a:solidFill>
                <a:latin typeface="Arial" panose="020B0604020202020204" pitchFamily="34" charset="0"/>
                <a:cs typeface="Arial" panose="020B0604020202020204" pitchFamily="34" charset="0"/>
              </a:rPr>
              <a:t>Considerations:</a:t>
            </a:r>
            <a:endParaRPr lang="en-US" altLang="zh-CN" sz="1400" dirty="0">
              <a:solidFill>
                <a:schemeClr val="bg1"/>
              </a:solidFill>
              <a:latin typeface="Arial" panose="020B0604020202020204" pitchFamily="34" charset="0"/>
              <a:cs typeface="Arial" panose="020B0604020202020204" pitchFamily="34" charset="0"/>
            </a:endParaRPr>
          </a:p>
          <a:p>
            <a:pPr>
              <a:lnSpc>
                <a:spcPct val="100000"/>
              </a:lnSpc>
              <a:tabLst>
                <a:tab pos="26789" algn="l"/>
                <a:tab pos="982266" algn="l"/>
              </a:tabLst>
            </a:pPr>
            <a:r>
              <a:rPr lang="en-US" altLang="zh-CN" sz="1400" dirty="0">
                <a:solidFill>
                  <a:schemeClr val="bg1"/>
                </a:solidFill>
                <a:latin typeface="Arial" panose="020B0604020202020204" pitchFamily="34" charset="0"/>
                <a:cs typeface="Arial" panose="020B0604020202020204" pitchFamily="34" charset="0"/>
              </a:rPr>
              <a:t>	• Tax brackets now permanent, no sunset after 2025</a:t>
            </a:r>
          </a:p>
          <a:p>
            <a:pPr>
              <a:lnSpc>
                <a:spcPct val="100000"/>
              </a:lnSpc>
              <a:tabLst>
                <a:tab pos="26789" algn="l"/>
                <a:tab pos="982266" algn="l"/>
              </a:tabLst>
            </a:pPr>
            <a:r>
              <a:rPr lang="en-US" altLang="zh-CN" sz="1400" dirty="0">
                <a:solidFill>
                  <a:schemeClr val="bg1"/>
                </a:solidFill>
                <a:latin typeface="Arial" panose="020B0604020202020204" pitchFamily="34" charset="0"/>
                <a:cs typeface="Arial" panose="020B0604020202020204" pitchFamily="34" charset="0"/>
              </a:rPr>
              <a:t>	• How your retirement income will be taxed</a:t>
            </a:r>
          </a:p>
          <a:p>
            <a:pPr>
              <a:lnSpc>
                <a:spcPct val="100000"/>
              </a:lnSpc>
              <a:tabLst>
                <a:tab pos="26789" algn="l"/>
                <a:tab pos="982266" algn="l"/>
              </a:tabLst>
            </a:pPr>
            <a:r>
              <a:rPr lang="en-US" altLang="zh-CN" sz="1400" dirty="0">
                <a:solidFill>
                  <a:schemeClr val="bg1"/>
                </a:solidFill>
                <a:latin typeface="Arial" panose="020B0604020202020204" pitchFamily="34" charset="0"/>
                <a:cs typeface="Arial" panose="020B0604020202020204" pitchFamily="34" charset="0"/>
              </a:rPr>
              <a:t>	• Extra deductions for seniors, Social Security potentially tax free</a:t>
            </a:r>
          </a:p>
          <a:p>
            <a:pPr>
              <a:lnSpc>
                <a:spcPct val="100000"/>
              </a:lnSpc>
              <a:tabLst>
                <a:tab pos="26789" algn="l"/>
                <a:tab pos="982266" algn="l"/>
              </a:tabLst>
            </a:pPr>
            <a:r>
              <a:rPr lang="en-US" altLang="zh-CN" sz="1400" dirty="0">
                <a:solidFill>
                  <a:schemeClr val="bg1"/>
                </a:solidFill>
                <a:latin typeface="Arial" panose="020B0604020202020204" pitchFamily="34" charset="0"/>
                <a:cs typeface="Arial" panose="020B0604020202020204" pitchFamily="34" charset="0"/>
              </a:rPr>
              <a:t>	• Positioning investments in the right accounts</a:t>
            </a:r>
          </a:p>
          <a:p>
            <a:pPr>
              <a:lnSpc>
                <a:spcPct val="100000"/>
              </a:lnSpc>
              <a:tabLst>
                <a:tab pos="26789" algn="l"/>
                <a:tab pos="982266" algn="l"/>
              </a:tabLst>
            </a:pPr>
            <a:r>
              <a:rPr lang="en-US" altLang="zh-CN" sz="1400" dirty="0">
                <a:solidFill>
                  <a:schemeClr val="bg1"/>
                </a:solidFill>
                <a:latin typeface="Arial" panose="020B0604020202020204" pitchFamily="34" charset="0"/>
                <a:cs typeface="Arial" panose="020B0604020202020204" pitchFamily="34" charset="0"/>
              </a:rPr>
              <a:t>	• Roth match contributions allowed, contribution limits rising </a:t>
            </a:r>
          </a:p>
          <a:p>
            <a:pPr>
              <a:lnSpc>
                <a:spcPct val="100000"/>
              </a:lnSpc>
              <a:tabLst>
                <a:tab pos="26789" algn="l"/>
                <a:tab pos="982266" algn="l"/>
              </a:tabLst>
            </a:pPr>
            <a:r>
              <a:rPr lang="en-US" altLang="zh-CN" sz="1400" dirty="0">
                <a:solidFill>
                  <a:schemeClr val="bg1"/>
                </a:solidFill>
                <a:latin typeface="Arial" panose="020B0604020202020204" pitchFamily="34" charset="0"/>
                <a:cs typeface="Arial" panose="020B0604020202020204" pitchFamily="34" charset="0"/>
              </a:rPr>
              <a:t>	• Diversification of tax buckets</a:t>
            </a:r>
          </a:p>
          <a:p>
            <a:pPr>
              <a:lnSpc>
                <a:spcPct val="100000"/>
              </a:lnSpc>
              <a:tabLst>
                <a:tab pos="26789" algn="l"/>
                <a:tab pos="982266" algn="l"/>
              </a:tabLst>
            </a:pPr>
            <a:r>
              <a:rPr lang="en-US" altLang="zh-CN" sz="1400" dirty="0">
                <a:solidFill>
                  <a:schemeClr val="bg1"/>
                </a:solidFill>
                <a:latin typeface="Arial" panose="020B0604020202020204" pitchFamily="34" charset="0"/>
                <a:cs typeface="Arial" panose="020B0604020202020204" pitchFamily="34" charset="0"/>
              </a:rPr>
              <a:t>	• Investments with tax advantages</a:t>
            </a:r>
          </a:p>
          <a:p>
            <a:pPr marL="600075" lvl="1" indent="-257175">
              <a:buFont typeface="Arial" panose="020B0604020202020204" pitchFamily="34" charset="0"/>
              <a:buChar char="•"/>
            </a:pPr>
            <a:endParaRPr lang="en-US" altLang="zh-CN" sz="1400" dirty="0">
              <a:solidFill>
                <a:srgbClr val="000000"/>
              </a:solidFill>
              <a:cs typeface="Arial" panose="020B0604020202020204" pitchFamily="34" charset="0"/>
            </a:endParaRPr>
          </a:p>
        </p:txBody>
      </p:sp>
      <p:sp>
        <p:nvSpPr>
          <p:cNvPr id="3" name="TextBox 2">
            <a:extLst>
              <a:ext uri="{FF2B5EF4-FFF2-40B4-BE49-F238E27FC236}">
                <a16:creationId xmlns:a16="http://schemas.microsoft.com/office/drawing/2014/main" id="{915912B5-C4C8-42D0-7321-213FC278AF4C}"/>
              </a:ext>
            </a:extLst>
          </p:cNvPr>
          <p:cNvSpPr txBox="1"/>
          <p:nvPr/>
        </p:nvSpPr>
        <p:spPr>
          <a:xfrm>
            <a:off x="434898" y="1555845"/>
            <a:ext cx="3632135" cy="1531188"/>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Taxes are an often-overlooked critical part of your overall financial plan. Without proactive planning and flexibility, you may have little control over the taxes you pay in retirement.</a:t>
            </a:r>
          </a:p>
          <a:p>
            <a:endParaRPr lang="en-US" dirty="0"/>
          </a:p>
        </p:txBody>
      </p:sp>
      <p:sp>
        <p:nvSpPr>
          <p:cNvPr id="4" name="TextBox 3">
            <a:extLst>
              <a:ext uri="{FF2B5EF4-FFF2-40B4-BE49-F238E27FC236}">
                <a16:creationId xmlns:a16="http://schemas.microsoft.com/office/drawing/2014/main" id="{DAD62824-EF39-5BA2-BF32-77F129EB4AEB}"/>
              </a:ext>
            </a:extLst>
          </p:cNvPr>
          <p:cNvSpPr txBox="1"/>
          <p:nvPr/>
        </p:nvSpPr>
        <p:spPr>
          <a:xfrm>
            <a:off x="5092860" y="4167231"/>
            <a:ext cx="3864359" cy="646331"/>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Sources (accessed September 10, 2025):</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Lars &amp; Company, “Lower Tax Rates Made Permanent Under the One Big Beautiful Bill Act” (July 9, 2025); Manatt, “One Big Beautiful Bill Act: Key Tax Provisions” (2025).</a:t>
            </a:r>
          </a:p>
        </p:txBody>
      </p:sp>
    </p:spTree>
    <p:extLst>
      <p:ext uri="{BB962C8B-B14F-4D97-AF65-F5344CB8AC3E}">
        <p14:creationId xmlns:p14="http://schemas.microsoft.com/office/powerpoint/2010/main" val="9864667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additive="base">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additive="base">
                                        <p:cTn id="4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 calcmode="lin" valueType="num">
                                      <p:cBhvr additive="base">
                                        <p:cTn id="4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 calcmode="lin" valueType="num">
                                      <p:cBhvr additive="base">
                                        <p:cTn id="54"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89EC-5DBD-9ECB-4564-23D47BED6770}"/>
              </a:ext>
            </a:extLst>
          </p:cNvPr>
          <p:cNvSpPr txBox="1"/>
          <p:nvPr/>
        </p:nvSpPr>
        <p:spPr>
          <a:xfrm>
            <a:off x="2697007" y="1489717"/>
            <a:ext cx="2016251" cy="502702"/>
          </a:xfrm>
          <a:prstGeom prst="rect">
            <a:avLst/>
          </a:prstGeom>
          <a:noFill/>
        </p:spPr>
        <p:txBody>
          <a:bodyPr wrap="square" rtlCol="0">
            <a:spAutoFit/>
          </a:bodyPr>
          <a:lstStyle/>
          <a:p>
            <a:pPr algn="ctr">
              <a:lnSpc>
                <a:spcPts val="3164"/>
              </a:lnSpc>
              <a:tabLst>
                <a:tab pos="26789" algn="l"/>
                <a:tab pos="982266" algn="l"/>
              </a:tabLst>
            </a:pPr>
            <a:r>
              <a:rPr lang="en-US" altLang="zh-CN" sz="2700" b="1" dirty="0">
                <a:solidFill>
                  <a:schemeClr val="bg1"/>
                </a:solidFill>
                <a:latin typeface="Arial" panose="020B0604020202020204" pitchFamily="34" charset="0"/>
                <a:cs typeface="Arial" panose="020B0604020202020204" pitchFamily="34" charset="0"/>
              </a:rPr>
              <a:t>Lower?</a:t>
            </a:r>
          </a:p>
        </p:txBody>
      </p:sp>
      <p:sp>
        <p:nvSpPr>
          <p:cNvPr id="4" name="TextBox 3">
            <a:extLst>
              <a:ext uri="{FF2B5EF4-FFF2-40B4-BE49-F238E27FC236}">
                <a16:creationId xmlns:a16="http://schemas.microsoft.com/office/drawing/2014/main" id="{5269F164-97D2-64B1-D83E-667FE6403DAC}"/>
              </a:ext>
            </a:extLst>
          </p:cNvPr>
          <p:cNvSpPr txBox="1"/>
          <p:nvPr/>
        </p:nvSpPr>
        <p:spPr>
          <a:xfrm>
            <a:off x="4610897" y="1488322"/>
            <a:ext cx="1783926" cy="502702"/>
          </a:xfrm>
          <a:prstGeom prst="rect">
            <a:avLst/>
          </a:prstGeom>
          <a:noFill/>
        </p:spPr>
        <p:txBody>
          <a:bodyPr wrap="square" rtlCol="0">
            <a:spAutoFit/>
          </a:bodyPr>
          <a:lstStyle/>
          <a:p>
            <a:pPr algn="ctr">
              <a:lnSpc>
                <a:spcPts val="3164"/>
              </a:lnSpc>
              <a:tabLst>
                <a:tab pos="26789" algn="l"/>
                <a:tab pos="982266" algn="l"/>
              </a:tabLst>
            </a:pPr>
            <a:r>
              <a:rPr lang="en-US" altLang="zh-CN" sz="2700" b="1" dirty="0">
                <a:solidFill>
                  <a:schemeClr val="bg1"/>
                </a:solidFill>
                <a:latin typeface="Arial" panose="020B0604020202020204" pitchFamily="34" charset="0"/>
                <a:cs typeface="Arial" panose="020B0604020202020204" pitchFamily="34" charset="0"/>
              </a:rPr>
              <a:t>Higher?</a:t>
            </a:r>
          </a:p>
        </p:txBody>
      </p:sp>
      <p:sp>
        <p:nvSpPr>
          <p:cNvPr id="5" name="Arrow: Up 2">
            <a:extLst>
              <a:ext uri="{FF2B5EF4-FFF2-40B4-BE49-F238E27FC236}">
                <a16:creationId xmlns:a16="http://schemas.microsoft.com/office/drawing/2014/main" id="{13B26DDD-A0F5-5D2A-9159-6D92D2657329}"/>
              </a:ext>
            </a:extLst>
          </p:cNvPr>
          <p:cNvSpPr/>
          <p:nvPr/>
        </p:nvSpPr>
        <p:spPr>
          <a:xfrm rot="10800000">
            <a:off x="2419458" y="2004338"/>
            <a:ext cx="2460242" cy="2452031"/>
          </a:xfrm>
          <a:prstGeom prst="upArrow">
            <a:avLst/>
          </a:prstGeom>
          <a:solidFill>
            <a:srgbClr val="E25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aseline="-25000" dirty="0"/>
          </a:p>
        </p:txBody>
      </p:sp>
      <p:sp>
        <p:nvSpPr>
          <p:cNvPr id="8" name="Arrow: Up 22">
            <a:extLst>
              <a:ext uri="{FF2B5EF4-FFF2-40B4-BE49-F238E27FC236}">
                <a16:creationId xmlns:a16="http://schemas.microsoft.com/office/drawing/2014/main" id="{D5D3DD02-C8B0-941A-2B0D-8179AC60329B}"/>
              </a:ext>
            </a:extLst>
          </p:cNvPr>
          <p:cNvSpPr/>
          <p:nvPr/>
        </p:nvSpPr>
        <p:spPr>
          <a:xfrm>
            <a:off x="4261906" y="2004339"/>
            <a:ext cx="2460242" cy="2452031"/>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Title 5">
            <a:extLst>
              <a:ext uri="{FF2B5EF4-FFF2-40B4-BE49-F238E27FC236}">
                <a16:creationId xmlns:a16="http://schemas.microsoft.com/office/drawing/2014/main" id="{7A733410-5445-1362-9E72-619101068A74}"/>
              </a:ext>
            </a:extLst>
          </p:cNvPr>
          <p:cNvSpPr txBox="1">
            <a:spLocks/>
          </p:cNvSpPr>
          <p:nvPr/>
        </p:nvSpPr>
        <p:spPr>
          <a:xfrm>
            <a:off x="434898" y="329938"/>
            <a:ext cx="4843313" cy="994568"/>
          </a:xfrm>
          <a:prstGeom prst="rect">
            <a:avLst/>
          </a:prstGeom>
          <a:effectLst>
            <a:outerShdw blurRad="50800" dist="38100" dir="2700000" algn="tl" rotWithShape="0">
              <a:prstClr val="black">
                <a:alpha val="40000"/>
              </a:prstClr>
            </a:outerShdw>
          </a:effectLst>
        </p:spPr>
        <p:txBody>
          <a:bodyP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dirty="0"/>
              <a:t>TAXES</a:t>
            </a:r>
            <a:br>
              <a:rPr lang="en-US" dirty="0"/>
            </a:br>
            <a:r>
              <a:rPr lang="en-US" sz="2400" dirty="0">
                <a:solidFill>
                  <a:srgbClr val="E35427"/>
                </a:solidFill>
              </a:rPr>
              <a:t>IN THE FUTURE?</a:t>
            </a:r>
          </a:p>
        </p:txBody>
      </p:sp>
    </p:spTree>
    <p:extLst>
      <p:ext uri="{BB962C8B-B14F-4D97-AF65-F5344CB8AC3E}">
        <p14:creationId xmlns:p14="http://schemas.microsoft.com/office/powerpoint/2010/main" val="284202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A2AB4620-D10A-3992-4550-0A10740333C2}"/>
              </a:ext>
            </a:extLst>
          </p:cNvPr>
          <p:cNvSpPr txBox="1">
            <a:spLocks/>
          </p:cNvSpPr>
          <p:nvPr/>
        </p:nvSpPr>
        <p:spPr>
          <a:xfrm>
            <a:off x="434898" y="329938"/>
            <a:ext cx="4843313" cy="994568"/>
          </a:xfrm>
          <a:prstGeom prst="rect">
            <a:avLst/>
          </a:prstGeom>
          <a:effectLst>
            <a:outerShdw blurRad="50800" dist="38100" dir="2700000" algn="tl" rotWithShape="0">
              <a:prstClr val="black">
                <a:alpha val="40000"/>
              </a:prstClr>
            </a:outerShdw>
          </a:effectLst>
        </p:spPr>
        <p:txBody>
          <a:bodyP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dirty="0"/>
              <a:t>BIGGEST EXPENSES</a:t>
            </a:r>
            <a:br>
              <a:rPr lang="en-US" dirty="0"/>
            </a:br>
            <a:r>
              <a:rPr lang="en-US" sz="2400" dirty="0">
                <a:solidFill>
                  <a:srgbClr val="E35427"/>
                </a:solidFill>
              </a:rPr>
              <a:t>IN AMERICA</a:t>
            </a:r>
          </a:p>
        </p:txBody>
      </p:sp>
      <p:sp>
        <p:nvSpPr>
          <p:cNvPr id="10" name="Content Placeholder 2">
            <a:extLst>
              <a:ext uri="{FF2B5EF4-FFF2-40B4-BE49-F238E27FC236}">
                <a16:creationId xmlns:a16="http://schemas.microsoft.com/office/drawing/2014/main" id="{825A3C58-8B17-90B1-A9E6-1485B6295639}"/>
              </a:ext>
            </a:extLst>
          </p:cNvPr>
          <p:cNvSpPr txBox="1">
            <a:spLocks/>
          </p:cNvSpPr>
          <p:nvPr/>
        </p:nvSpPr>
        <p:spPr>
          <a:xfrm>
            <a:off x="480008" y="1417130"/>
            <a:ext cx="3150296" cy="3608820"/>
          </a:xfrm>
          <a:prstGeom prst="rect">
            <a:avLst/>
          </a:prstGeom>
        </p:spPr>
        <p:txBody>
          <a:bodyPr>
            <a:normAutofit/>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a:lnSpc>
                <a:spcPct val="100000"/>
              </a:lnSpc>
            </a:pPr>
            <a:r>
              <a:rPr lang="en-US" dirty="0"/>
              <a:t>The cost of debt servicing is becoming an increasingly significant portion of the federal budget. While the One Big Beautiful Bill Act (OBBBA) made the 2017 tax rates permanent, future policy changes could still occur as Congress balances rising federal debt with budget priorities. Retirement planning should account for today’s favorable tax rates while remaining flexible in case of future legislative changes.</a:t>
            </a:r>
          </a:p>
        </p:txBody>
      </p:sp>
      <p:graphicFrame>
        <p:nvGraphicFramePr>
          <p:cNvPr id="14" name="Chart 13">
            <a:extLst>
              <a:ext uri="{FF2B5EF4-FFF2-40B4-BE49-F238E27FC236}">
                <a16:creationId xmlns:a16="http://schemas.microsoft.com/office/drawing/2014/main" id="{983784EA-88AC-D9F5-D226-4391DF2A7CFD}"/>
              </a:ext>
            </a:extLst>
          </p:cNvPr>
          <p:cNvGraphicFramePr/>
          <p:nvPr>
            <p:extLst>
              <p:ext uri="{D42A27DB-BD31-4B8C-83A1-F6EECF244321}">
                <p14:modId xmlns:p14="http://schemas.microsoft.com/office/powerpoint/2010/main" val="3660234942"/>
              </p:ext>
            </p:extLst>
          </p:nvPr>
        </p:nvGraphicFramePr>
        <p:xfrm>
          <a:off x="4988206" y="237314"/>
          <a:ext cx="3721907" cy="444764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E7BD1FBE-F589-26A5-FB13-D835325D0351}"/>
              </a:ext>
            </a:extLst>
          </p:cNvPr>
          <p:cNvSpPr txBox="1"/>
          <p:nvPr/>
        </p:nvSpPr>
        <p:spPr>
          <a:xfrm>
            <a:off x="417068" y="4665603"/>
            <a:ext cx="5678303" cy="338554"/>
          </a:xfrm>
          <a:prstGeom prst="rect">
            <a:avLst/>
          </a:prstGeom>
          <a:noFill/>
        </p:spPr>
        <p:txBody>
          <a:bodyPr wrap="square" rtlCol="0">
            <a:spAutoFit/>
          </a:bodyPr>
          <a:lstStyle/>
          <a:p>
            <a:pPr algn="ctr"/>
            <a:r>
              <a:rPr lang="en-US" sz="800" dirty="0">
                <a:solidFill>
                  <a:schemeClr val="bg1"/>
                </a:solidFill>
              </a:rPr>
              <a:t>Source (accessed September 10, 2025): Lars &amp; Company, “Lower Tax Rates Made Permanent Under the One Big Beautiful Bill Act” (July 9 2025); Manatt, “One Big Beautiful Bill Act: Key Tax Provisions” (2025).</a:t>
            </a:r>
            <a:endParaRPr lang="en-US" sz="800" i="1" dirty="0">
              <a:solidFill>
                <a:schemeClr val="bg1"/>
              </a:solidFill>
              <a:latin typeface="Arial" panose="020B0604020202020204" pitchFamily="34" charset="0"/>
              <a:cs typeface="Arial" panose="020B0604020202020204" pitchFamily="34" charset="0"/>
            </a:endParaRPr>
          </a:p>
        </p:txBody>
      </p:sp>
      <p:sp>
        <p:nvSpPr>
          <p:cNvPr id="20" name="Triangle 19">
            <a:extLst>
              <a:ext uri="{FF2B5EF4-FFF2-40B4-BE49-F238E27FC236}">
                <a16:creationId xmlns:a16="http://schemas.microsoft.com/office/drawing/2014/main" id="{A6664D02-6844-0D81-2DD9-26482167434C}"/>
              </a:ext>
            </a:extLst>
          </p:cNvPr>
          <p:cNvSpPr/>
          <p:nvPr/>
        </p:nvSpPr>
        <p:spPr>
          <a:xfrm rot="5400000">
            <a:off x="4947192" y="2483626"/>
            <a:ext cx="215444" cy="133417"/>
          </a:xfrm>
          <a:prstGeom prst="triangle">
            <a:avLst/>
          </a:prstGeom>
          <a:solidFill>
            <a:srgbClr val="E354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D800B8C-0E52-78C5-82D5-261B4132ECB9}"/>
              </a:ext>
            </a:extLst>
          </p:cNvPr>
          <p:cNvSpPr txBox="1"/>
          <p:nvPr/>
        </p:nvSpPr>
        <p:spPr>
          <a:xfrm>
            <a:off x="3794079" y="2150226"/>
            <a:ext cx="1194128" cy="507831"/>
          </a:xfrm>
          <a:prstGeom prst="rect">
            <a:avLst/>
          </a:prstGeom>
          <a:solidFill>
            <a:srgbClr val="E35427"/>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$3.03 Billion 4.27%</a:t>
            </a:r>
          </a:p>
        </p:txBody>
      </p:sp>
    </p:spTree>
    <p:extLst>
      <p:ext uri="{BB962C8B-B14F-4D97-AF65-F5344CB8AC3E}">
        <p14:creationId xmlns:p14="http://schemas.microsoft.com/office/powerpoint/2010/main" val="317978411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ADD37B2-DEC8-A9D7-DDA5-0B6BF906CF9E}"/>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BIGGEST EXPENSES</a:t>
            </a:r>
            <a:br>
              <a:rPr lang="en-US" dirty="0"/>
            </a:br>
            <a:r>
              <a:rPr lang="en-US" sz="2400" dirty="0">
                <a:solidFill>
                  <a:srgbClr val="E35427"/>
                </a:solidFill>
              </a:rPr>
              <a:t>IN AMERICA</a:t>
            </a:r>
          </a:p>
        </p:txBody>
      </p:sp>
      <p:sp>
        <p:nvSpPr>
          <p:cNvPr id="8" name="Snip Diagonal Corner Rectangle 7">
            <a:extLst>
              <a:ext uri="{FF2B5EF4-FFF2-40B4-BE49-F238E27FC236}">
                <a16:creationId xmlns:a16="http://schemas.microsoft.com/office/drawing/2014/main" id="{EDC7553B-2483-36D9-99B2-BA26D53AB839}"/>
              </a:ext>
            </a:extLst>
          </p:cNvPr>
          <p:cNvSpPr/>
          <p:nvPr/>
        </p:nvSpPr>
        <p:spPr>
          <a:xfrm>
            <a:off x="537327" y="1707092"/>
            <a:ext cx="8296000" cy="2638852"/>
          </a:xfrm>
          <a:prstGeom prst="snip2DiagRect">
            <a:avLst>
              <a:gd name="adj1" fmla="val 0"/>
              <a:gd name="adj2" fmla="val 978"/>
            </a:avLst>
          </a:prstGeom>
          <a:solidFill>
            <a:srgbClr val="E255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numCol="3" rtlCol="0" anchor="ctr"/>
          <a:lstStyle/>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Children’s Nutrition</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Border Security</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Food Safety &amp; Inspection Service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Disaster Relief</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U.S. Forest Service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Drug Enforcement Administration</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Public Housing Program</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IRS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Animal &amp; Plant Health Inspection</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Federal Courts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Bureau of Indian Affairs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NASA</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Army</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National Endorsement of the Arts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Air Force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Federal Student Loans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Rural Development </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Coast Guard</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Food Stamps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National Parks Service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Income Assistance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Department of Family Services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Research &amp; Development</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U.S. Geological Survey</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Environment Protection Agency</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Center for Disease Control &amp; Prevention</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FEMA</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Immigration Customs Enforcement</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Secret Service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FAA</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Supportive Housing for the Elderly Program</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Federal Railroad Administration</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Navy</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Bureau of Land Management</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Federal Pension System</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Peace Corps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FCC</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State Department</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National Science Foundation</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Congress</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Fish &amp; Wildlife Service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White House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SEC</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Smithsonian Institute</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Small Business Administration</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FBI</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CIA</a:t>
            </a:r>
          </a:p>
          <a:p>
            <a:pPr marL="171450" indent="-171450">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rPr>
              <a:t>Federal Highway Administration</a:t>
            </a:r>
          </a:p>
          <a:p>
            <a:pPr>
              <a:lnSpc>
                <a:spcPct val="70000"/>
              </a:lnSpc>
            </a:pPr>
            <a:endParaRPr lang="en-US" sz="8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0127022-F767-3577-FB14-D550DFC75F9E}"/>
              </a:ext>
            </a:extLst>
          </p:cNvPr>
          <p:cNvSpPr txBox="1"/>
          <p:nvPr/>
        </p:nvSpPr>
        <p:spPr>
          <a:xfrm>
            <a:off x="537327" y="4665603"/>
            <a:ext cx="7125962"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Source: </a:t>
            </a:r>
            <a:r>
              <a:rPr lang="en-US" sz="800" b="0" i="1" dirty="0">
                <a:solidFill>
                  <a:schemeClr val="bg1"/>
                </a:solidFill>
                <a:effectLst/>
                <a:latin typeface="Arial" panose="020B0604020202020204" pitchFamily="34" charset="0"/>
                <a:cs typeface="Arial" panose="020B0604020202020204" pitchFamily="34" charset="0"/>
              </a:rPr>
              <a:t>https://www.cbpp.org/research/federal-budget/where-do-our-federal-tax-dollars-go. </a:t>
            </a:r>
            <a:r>
              <a:rPr lang="en-US" sz="800" i="1" dirty="0">
                <a:solidFill>
                  <a:schemeClr val="bg1"/>
                </a:solidFill>
                <a:effectLst/>
                <a:latin typeface="Arial" panose="020B0604020202020204" pitchFamily="34" charset="0"/>
                <a:cs typeface="Arial" panose="020B0604020202020204" pitchFamily="34" charset="0"/>
              </a:rPr>
              <a:t>Accessed December 12, 2024. </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48930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ADD37B2-DEC8-A9D7-DDA5-0B6BF906CF9E}"/>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TAXES</a:t>
            </a:r>
            <a:br>
              <a:rPr lang="en-US" dirty="0"/>
            </a:br>
            <a:r>
              <a:rPr lang="en-US" sz="2400" dirty="0">
                <a:solidFill>
                  <a:srgbClr val="E35427"/>
                </a:solidFill>
              </a:rPr>
              <a:t>THROUGHOUT HISTORY</a:t>
            </a:r>
          </a:p>
        </p:txBody>
      </p:sp>
      <p:sp>
        <p:nvSpPr>
          <p:cNvPr id="3" name="TextBox 1">
            <a:extLst>
              <a:ext uri="{FF2B5EF4-FFF2-40B4-BE49-F238E27FC236}">
                <a16:creationId xmlns:a16="http://schemas.microsoft.com/office/drawing/2014/main" id="{C3D80F3F-AECE-7147-E1CA-C2DF01B7B3C4}"/>
              </a:ext>
            </a:extLst>
          </p:cNvPr>
          <p:cNvSpPr txBox="1"/>
          <p:nvPr/>
        </p:nvSpPr>
        <p:spPr>
          <a:xfrm>
            <a:off x="537327" y="1302960"/>
            <a:ext cx="7856046" cy="323165"/>
          </a:xfrm>
          <a:prstGeom prst="rect">
            <a:avLst/>
          </a:prstGeom>
          <a:noFill/>
        </p:spPr>
        <p:txBody>
          <a:bodyPr wrap="square" lIns="0" tIns="0" rIns="0" rtlCol="0">
            <a:spAutoFit/>
          </a:bodyPr>
          <a:lstStyle/>
          <a:p>
            <a:pPr marL="0" indent="0">
              <a:buNone/>
            </a:pPr>
            <a:r>
              <a:rPr lang="en-US" sz="1800" dirty="0">
                <a:solidFill>
                  <a:schemeClr val="bg1"/>
                </a:solidFill>
                <a:latin typeface="Arial" panose="020B0604020202020204" pitchFamily="34" charset="0"/>
                <a:cs typeface="Arial" panose="020B0604020202020204" pitchFamily="34" charset="0"/>
              </a:rPr>
              <a:t>US Federal Marginal Top and Bottom Tax Rates 1913–2020</a:t>
            </a:r>
          </a:p>
        </p:txBody>
      </p:sp>
      <p:grpSp>
        <p:nvGrpSpPr>
          <p:cNvPr id="8" name="Group 7">
            <a:extLst>
              <a:ext uri="{FF2B5EF4-FFF2-40B4-BE49-F238E27FC236}">
                <a16:creationId xmlns:a16="http://schemas.microsoft.com/office/drawing/2014/main" id="{821712D2-16DD-24B3-8ED7-78F7F04E1D7E}"/>
              </a:ext>
            </a:extLst>
          </p:cNvPr>
          <p:cNvGrpSpPr/>
          <p:nvPr/>
        </p:nvGrpSpPr>
        <p:grpSpPr>
          <a:xfrm>
            <a:off x="2593363" y="4539190"/>
            <a:ext cx="3957274" cy="276999"/>
            <a:chOff x="763928" y="3485339"/>
            <a:chExt cx="5276363" cy="369332"/>
          </a:xfrm>
        </p:grpSpPr>
        <p:sp>
          <p:nvSpPr>
            <p:cNvPr id="12" name="Rectangle 11">
              <a:extLst>
                <a:ext uri="{FF2B5EF4-FFF2-40B4-BE49-F238E27FC236}">
                  <a16:creationId xmlns:a16="http://schemas.microsoft.com/office/drawing/2014/main" id="{D993DBAE-10B0-E67D-0202-C12EB81EACAF}"/>
                </a:ext>
              </a:extLst>
            </p:cNvPr>
            <p:cNvSpPr/>
            <p:nvPr/>
          </p:nvSpPr>
          <p:spPr>
            <a:xfrm>
              <a:off x="763928" y="3531109"/>
              <a:ext cx="277792" cy="277792"/>
            </a:xfrm>
            <a:prstGeom prst="rect">
              <a:avLst/>
            </a:prstGeom>
            <a:solidFill>
              <a:srgbClr val="D3983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Rectangle 12">
              <a:extLst>
                <a:ext uri="{FF2B5EF4-FFF2-40B4-BE49-F238E27FC236}">
                  <a16:creationId xmlns:a16="http://schemas.microsoft.com/office/drawing/2014/main" id="{8C22F068-50C5-E6D8-477E-8D60F963955D}"/>
                </a:ext>
              </a:extLst>
            </p:cNvPr>
            <p:cNvSpPr/>
            <p:nvPr/>
          </p:nvSpPr>
          <p:spPr>
            <a:xfrm>
              <a:off x="1126100" y="3485339"/>
              <a:ext cx="1905565" cy="369332"/>
            </a:xfrm>
            <a:prstGeom prst="rect">
              <a:avLst/>
            </a:prstGeom>
          </p:spPr>
          <p:txBody>
            <a:bodyPr wrap="none">
              <a:spAutoFit/>
            </a:bodyPr>
            <a:lstStyle/>
            <a:p>
              <a:r>
                <a:rPr lang="en-US" sz="1200" dirty="0">
                  <a:solidFill>
                    <a:schemeClr val="bg1"/>
                  </a:solidFill>
                  <a:latin typeface="Arial" panose="020B0604020202020204" pitchFamily="34" charset="0"/>
                  <a:ea typeface="Arial" charset="0"/>
                  <a:cs typeface="Arial" panose="020B0604020202020204" pitchFamily="34" charset="0"/>
                </a:rPr>
                <a:t>Top Marginal Rate</a:t>
              </a:r>
            </a:p>
          </p:txBody>
        </p:sp>
        <p:sp>
          <p:nvSpPr>
            <p:cNvPr id="14" name="Rectangle 13">
              <a:extLst>
                <a:ext uri="{FF2B5EF4-FFF2-40B4-BE49-F238E27FC236}">
                  <a16:creationId xmlns:a16="http://schemas.microsoft.com/office/drawing/2014/main" id="{461FB12E-DABF-CCAE-DD3F-E67DBA75DDA7}"/>
                </a:ext>
              </a:extLst>
            </p:cNvPr>
            <p:cNvSpPr/>
            <p:nvPr/>
          </p:nvSpPr>
          <p:spPr>
            <a:xfrm>
              <a:off x="3423427" y="3531108"/>
              <a:ext cx="277792" cy="277792"/>
            </a:xfrm>
            <a:prstGeom prst="rect">
              <a:avLst/>
            </a:prstGeom>
            <a:solidFill>
              <a:srgbClr val="E354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5" name="Rectangle 14">
              <a:extLst>
                <a:ext uri="{FF2B5EF4-FFF2-40B4-BE49-F238E27FC236}">
                  <a16:creationId xmlns:a16="http://schemas.microsoft.com/office/drawing/2014/main" id="{A2050A23-D7AD-7C99-E9C9-539BC113056F}"/>
                </a:ext>
              </a:extLst>
            </p:cNvPr>
            <p:cNvSpPr/>
            <p:nvPr/>
          </p:nvSpPr>
          <p:spPr>
            <a:xfrm>
              <a:off x="3814896" y="3485339"/>
              <a:ext cx="2225395" cy="369332"/>
            </a:xfrm>
            <a:prstGeom prst="rect">
              <a:avLst/>
            </a:prstGeom>
          </p:spPr>
          <p:txBody>
            <a:bodyPr wrap="none">
              <a:spAutoFit/>
            </a:bodyPr>
            <a:lstStyle/>
            <a:p>
              <a:r>
                <a:rPr lang="en-US" sz="1200" dirty="0">
                  <a:solidFill>
                    <a:schemeClr val="bg1"/>
                  </a:solidFill>
                  <a:latin typeface="Arial" panose="020B0604020202020204" pitchFamily="34" charset="0"/>
                  <a:ea typeface="Arial" charset="0"/>
                  <a:cs typeface="Arial" panose="020B0604020202020204" pitchFamily="34" charset="0"/>
                </a:rPr>
                <a:t>Bottom Marginal Rate</a:t>
              </a:r>
            </a:p>
          </p:txBody>
        </p:sp>
      </p:grpSp>
      <p:grpSp>
        <p:nvGrpSpPr>
          <p:cNvPr id="16" name="Group 15">
            <a:extLst>
              <a:ext uri="{FF2B5EF4-FFF2-40B4-BE49-F238E27FC236}">
                <a16:creationId xmlns:a16="http://schemas.microsoft.com/office/drawing/2014/main" id="{057FA546-B38A-41BE-7F4C-7A6D6FF15091}"/>
              </a:ext>
            </a:extLst>
          </p:cNvPr>
          <p:cNvGrpSpPr/>
          <p:nvPr/>
        </p:nvGrpSpPr>
        <p:grpSpPr>
          <a:xfrm>
            <a:off x="164506" y="1693023"/>
            <a:ext cx="7730612" cy="2625047"/>
            <a:chOff x="383799" y="1615968"/>
            <a:chExt cx="10967203" cy="3554209"/>
          </a:xfrm>
        </p:grpSpPr>
        <p:cxnSp>
          <p:nvCxnSpPr>
            <p:cNvPr id="17" name="Straight Connector 16">
              <a:extLst>
                <a:ext uri="{FF2B5EF4-FFF2-40B4-BE49-F238E27FC236}">
                  <a16:creationId xmlns:a16="http://schemas.microsoft.com/office/drawing/2014/main" id="{715E6BC8-028A-720E-D6C3-E6EEC40CB582}"/>
                </a:ext>
              </a:extLst>
            </p:cNvPr>
            <p:cNvCxnSpPr>
              <a:cxnSpLocks/>
            </p:cNvCxnSpPr>
            <p:nvPr/>
          </p:nvCxnSpPr>
          <p:spPr>
            <a:xfrm>
              <a:off x="1553859" y="4561104"/>
              <a:ext cx="97971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F2FB2F-9F8C-B2A6-4500-982B0865A987}"/>
                </a:ext>
              </a:extLst>
            </p:cNvPr>
            <p:cNvCxnSpPr>
              <a:cxnSpLocks/>
            </p:cNvCxnSpPr>
            <p:nvPr/>
          </p:nvCxnSpPr>
          <p:spPr>
            <a:xfrm flipH="1" flipV="1">
              <a:off x="1553856" y="1690688"/>
              <a:ext cx="3" cy="284619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D8F399-5814-3543-69AE-E90D33F1E61B}"/>
                </a:ext>
              </a:extLst>
            </p:cNvPr>
            <p:cNvSpPr txBox="1"/>
            <p:nvPr/>
          </p:nvSpPr>
          <p:spPr>
            <a:xfrm>
              <a:off x="383799" y="1615968"/>
              <a:ext cx="1099303" cy="3219139"/>
            </a:xfrm>
            <a:prstGeom prst="rect">
              <a:avLst/>
            </a:prstGeom>
            <a:noFill/>
          </p:spPr>
          <p:txBody>
            <a:bodyPr wrap="square" rtlCol="0">
              <a:spAutoFit/>
            </a:bodyPr>
            <a:lstStyle/>
            <a:p>
              <a:pPr algn="r"/>
              <a:r>
                <a:rPr lang="en-US" b="1" dirty="0">
                  <a:solidFill>
                    <a:srgbClr val="E35427"/>
                  </a:solidFill>
                  <a:latin typeface="Arial" panose="020B0604020202020204" pitchFamily="34" charset="0"/>
                  <a:cs typeface="Arial" panose="020B0604020202020204" pitchFamily="34" charset="0"/>
                </a:rPr>
                <a:t>100%</a:t>
              </a:r>
            </a:p>
            <a:p>
              <a:pPr algn="r"/>
              <a:endParaRPr lang="en-US" b="1" dirty="0">
                <a:solidFill>
                  <a:srgbClr val="E35427"/>
                </a:solidFill>
                <a:latin typeface="Arial" panose="020B0604020202020204" pitchFamily="34" charset="0"/>
                <a:cs typeface="Arial" panose="020B0604020202020204" pitchFamily="34" charset="0"/>
              </a:endParaRPr>
            </a:p>
            <a:p>
              <a:pPr algn="r"/>
              <a:r>
                <a:rPr lang="en-US" b="1" dirty="0">
                  <a:solidFill>
                    <a:srgbClr val="E35427"/>
                  </a:solidFill>
                  <a:latin typeface="Arial" panose="020B0604020202020204" pitchFamily="34" charset="0"/>
                  <a:cs typeface="Arial" panose="020B0604020202020204" pitchFamily="34" charset="0"/>
                </a:rPr>
                <a:t>80%</a:t>
              </a:r>
            </a:p>
            <a:p>
              <a:pPr algn="r"/>
              <a:endParaRPr lang="en-US" b="1" dirty="0">
                <a:solidFill>
                  <a:srgbClr val="E35427"/>
                </a:solidFill>
                <a:latin typeface="Arial" panose="020B0604020202020204" pitchFamily="34" charset="0"/>
                <a:cs typeface="Arial" panose="020B0604020202020204" pitchFamily="34" charset="0"/>
              </a:endParaRPr>
            </a:p>
            <a:p>
              <a:pPr algn="r"/>
              <a:r>
                <a:rPr lang="en-US" b="1" dirty="0">
                  <a:solidFill>
                    <a:srgbClr val="E35427"/>
                  </a:solidFill>
                  <a:latin typeface="Arial" panose="020B0604020202020204" pitchFamily="34" charset="0"/>
                  <a:cs typeface="Arial" panose="020B0604020202020204" pitchFamily="34" charset="0"/>
                </a:rPr>
                <a:t>60%</a:t>
              </a:r>
            </a:p>
            <a:p>
              <a:pPr algn="r"/>
              <a:endParaRPr lang="en-US" b="1" dirty="0">
                <a:solidFill>
                  <a:srgbClr val="E35427"/>
                </a:solidFill>
                <a:latin typeface="Arial" panose="020B0604020202020204" pitchFamily="34" charset="0"/>
                <a:cs typeface="Arial" panose="020B0604020202020204" pitchFamily="34" charset="0"/>
              </a:endParaRPr>
            </a:p>
            <a:p>
              <a:pPr algn="r"/>
              <a:r>
                <a:rPr lang="en-US" b="1" dirty="0">
                  <a:solidFill>
                    <a:srgbClr val="E35427"/>
                  </a:solidFill>
                  <a:latin typeface="Arial" panose="020B0604020202020204" pitchFamily="34" charset="0"/>
                  <a:cs typeface="Arial" panose="020B0604020202020204" pitchFamily="34" charset="0"/>
                </a:rPr>
                <a:t>40%</a:t>
              </a:r>
            </a:p>
            <a:p>
              <a:pPr algn="r"/>
              <a:endParaRPr lang="en-US" b="1" dirty="0">
                <a:solidFill>
                  <a:srgbClr val="E35427"/>
                </a:solidFill>
                <a:latin typeface="Arial" panose="020B0604020202020204" pitchFamily="34" charset="0"/>
                <a:cs typeface="Arial" panose="020B0604020202020204" pitchFamily="34" charset="0"/>
              </a:endParaRPr>
            </a:p>
            <a:p>
              <a:pPr algn="r"/>
              <a:r>
                <a:rPr lang="en-US" b="1" dirty="0">
                  <a:solidFill>
                    <a:srgbClr val="E35427"/>
                  </a:solidFill>
                  <a:latin typeface="Arial" panose="020B0604020202020204" pitchFamily="34" charset="0"/>
                  <a:cs typeface="Arial" panose="020B0604020202020204" pitchFamily="34" charset="0"/>
                </a:rPr>
                <a:t>20%</a:t>
              </a:r>
            </a:p>
            <a:p>
              <a:pPr algn="r"/>
              <a:endParaRPr lang="en-US" b="1" dirty="0">
                <a:solidFill>
                  <a:srgbClr val="E35427"/>
                </a:solidFill>
                <a:latin typeface="Arial" panose="020B0604020202020204" pitchFamily="34" charset="0"/>
                <a:cs typeface="Arial" panose="020B0604020202020204" pitchFamily="34" charset="0"/>
              </a:endParaRPr>
            </a:p>
            <a:p>
              <a:pPr algn="r"/>
              <a:r>
                <a:rPr lang="en-US" b="1" dirty="0">
                  <a:solidFill>
                    <a:srgbClr val="E35427"/>
                  </a:solidFill>
                  <a:latin typeface="Arial" panose="020B0604020202020204" pitchFamily="34" charset="0"/>
                  <a:cs typeface="Arial" panose="020B0604020202020204" pitchFamily="34" charset="0"/>
                </a:rPr>
                <a:t>0%</a:t>
              </a:r>
            </a:p>
          </p:txBody>
        </p:sp>
        <p:sp>
          <p:nvSpPr>
            <p:cNvPr id="20" name="TextBox 19">
              <a:extLst>
                <a:ext uri="{FF2B5EF4-FFF2-40B4-BE49-F238E27FC236}">
                  <a16:creationId xmlns:a16="http://schemas.microsoft.com/office/drawing/2014/main" id="{4082793F-EE1A-EB61-1E0F-D03D206CC306}"/>
                </a:ext>
              </a:extLst>
            </p:cNvPr>
            <p:cNvSpPr txBox="1"/>
            <p:nvPr/>
          </p:nvSpPr>
          <p:spPr>
            <a:xfrm>
              <a:off x="1483102" y="4751105"/>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1920</a:t>
              </a:r>
            </a:p>
          </p:txBody>
        </p:sp>
        <p:sp>
          <p:nvSpPr>
            <p:cNvPr id="21" name="TextBox 20">
              <a:extLst>
                <a:ext uri="{FF2B5EF4-FFF2-40B4-BE49-F238E27FC236}">
                  <a16:creationId xmlns:a16="http://schemas.microsoft.com/office/drawing/2014/main" id="{C1167E1F-47CF-E8C0-3F5C-9F7EDD3E0D54}"/>
                </a:ext>
              </a:extLst>
            </p:cNvPr>
            <p:cNvSpPr txBox="1"/>
            <p:nvPr/>
          </p:nvSpPr>
          <p:spPr>
            <a:xfrm>
              <a:off x="2386219" y="4751105"/>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1930</a:t>
              </a:r>
            </a:p>
          </p:txBody>
        </p:sp>
        <p:sp>
          <p:nvSpPr>
            <p:cNvPr id="22" name="TextBox 21">
              <a:extLst>
                <a:ext uri="{FF2B5EF4-FFF2-40B4-BE49-F238E27FC236}">
                  <a16:creationId xmlns:a16="http://schemas.microsoft.com/office/drawing/2014/main" id="{8F9A4C15-C808-8C4A-139A-69D356CAFD7F}"/>
                </a:ext>
              </a:extLst>
            </p:cNvPr>
            <p:cNvSpPr txBox="1"/>
            <p:nvPr/>
          </p:nvSpPr>
          <p:spPr>
            <a:xfrm>
              <a:off x="3288043" y="4748287"/>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1940</a:t>
              </a:r>
            </a:p>
          </p:txBody>
        </p:sp>
        <p:sp>
          <p:nvSpPr>
            <p:cNvPr id="23" name="TextBox 22">
              <a:extLst>
                <a:ext uri="{FF2B5EF4-FFF2-40B4-BE49-F238E27FC236}">
                  <a16:creationId xmlns:a16="http://schemas.microsoft.com/office/drawing/2014/main" id="{282E159A-B4EE-1C64-D6B4-361E0BDFD2A6}"/>
                </a:ext>
              </a:extLst>
            </p:cNvPr>
            <p:cNvSpPr txBox="1"/>
            <p:nvPr/>
          </p:nvSpPr>
          <p:spPr>
            <a:xfrm>
              <a:off x="4189866" y="4745469"/>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1950</a:t>
              </a:r>
            </a:p>
          </p:txBody>
        </p:sp>
        <p:sp>
          <p:nvSpPr>
            <p:cNvPr id="24" name="TextBox 23">
              <a:extLst>
                <a:ext uri="{FF2B5EF4-FFF2-40B4-BE49-F238E27FC236}">
                  <a16:creationId xmlns:a16="http://schemas.microsoft.com/office/drawing/2014/main" id="{8DC29F87-8CB6-01B6-C7A7-7B77A9DE7793}"/>
                </a:ext>
              </a:extLst>
            </p:cNvPr>
            <p:cNvSpPr txBox="1"/>
            <p:nvPr/>
          </p:nvSpPr>
          <p:spPr>
            <a:xfrm>
              <a:off x="5109708" y="4752335"/>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1960</a:t>
              </a:r>
            </a:p>
          </p:txBody>
        </p:sp>
        <p:sp>
          <p:nvSpPr>
            <p:cNvPr id="25" name="TextBox 24">
              <a:extLst>
                <a:ext uri="{FF2B5EF4-FFF2-40B4-BE49-F238E27FC236}">
                  <a16:creationId xmlns:a16="http://schemas.microsoft.com/office/drawing/2014/main" id="{ECD71A5A-AC2A-75DD-77B0-808D69300CD1}"/>
                </a:ext>
              </a:extLst>
            </p:cNvPr>
            <p:cNvSpPr txBox="1"/>
            <p:nvPr/>
          </p:nvSpPr>
          <p:spPr>
            <a:xfrm>
              <a:off x="10345066" y="4752335"/>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2020</a:t>
              </a:r>
            </a:p>
          </p:txBody>
        </p:sp>
        <p:cxnSp>
          <p:nvCxnSpPr>
            <p:cNvPr id="26" name="Straight Connector 25">
              <a:extLst>
                <a:ext uri="{FF2B5EF4-FFF2-40B4-BE49-F238E27FC236}">
                  <a16:creationId xmlns:a16="http://schemas.microsoft.com/office/drawing/2014/main" id="{8256032A-1740-CAA7-85B3-0CBB14EDC733}"/>
                </a:ext>
              </a:extLst>
            </p:cNvPr>
            <p:cNvCxnSpPr>
              <a:cxnSpLocks/>
            </p:cNvCxnSpPr>
            <p:nvPr/>
          </p:nvCxnSpPr>
          <p:spPr>
            <a:xfrm>
              <a:off x="1553858" y="4106895"/>
              <a:ext cx="979714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4CF3B8-F07D-FFEB-191F-96E0370F139A}"/>
                </a:ext>
              </a:extLst>
            </p:cNvPr>
            <p:cNvCxnSpPr>
              <a:cxnSpLocks/>
            </p:cNvCxnSpPr>
            <p:nvPr/>
          </p:nvCxnSpPr>
          <p:spPr>
            <a:xfrm>
              <a:off x="1553857" y="3494316"/>
              <a:ext cx="979714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D564B6-4937-B42D-6D09-536E376F5B22}"/>
                </a:ext>
              </a:extLst>
            </p:cNvPr>
            <p:cNvCxnSpPr>
              <a:cxnSpLocks/>
            </p:cNvCxnSpPr>
            <p:nvPr/>
          </p:nvCxnSpPr>
          <p:spPr>
            <a:xfrm>
              <a:off x="1553856" y="2931235"/>
              <a:ext cx="979714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C2AB4F-3787-34A5-BDE6-3667F425FAA0}"/>
                </a:ext>
              </a:extLst>
            </p:cNvPr>
            <p:cNvCxnSpPr>
              <a:cxnSpLocks/>
            </p:cNvCxnSpPr>
            <p:nvPr/>
          </p:nvCxnSpPr>
          <p:spPr>
            <a:xfrm>
              <a:off x="1553856" y="2364767"/>
              <a:ext cx="979714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218D949-2FFF-DE70-F35B-DB10B71E9115}"/>
                </a:ext>
              </a:extLst>
            </p:cNvPr>
            <p:cNvCxnSpPr>
              <a:cxnSpLocks/>
            </p:cNvCxnSpPr>
            <p:nvPr/>
          </p:nvCxnSpPr>
          <p:spPr>
            <a:xfrm>
              <a:off x="1553856" y="1822176"/>
              <a:ext cx="979714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0CFDC906-BA1B-07C0-C6CC-042F79F8C83C}"/>
                </a:ext>
              </a:extLst>
            </p:cNvPr>
            <p:cNvPicPr>
              <a:picLocks noChangeAspect="1"/>
            </p:cNvPicPr>
            <p:nvPr/>
          </p:nvPicPr>
          <p:blipFill>
            <a:blip r:embed="rId3"/>
            <a:stretch>
              <a:fillRect/>
            </a:stretch>
          </p:blipFill>
          <p:spPr>
            <a:xfrm>
              <a:off x="1553854" y="2090266"/>
              <a:ext cx="9621526" cy="2385498"/>
            </a:xfrm>
            <a:prstGeom prst="rect">
              <a:avLst/>
            </a:prstGeom>
          </p:spPr>
        </p:pic>
        <p:sp>
          <p:nvSpPr>
            <p:cNvPr id="33" name="TextBox 32">
              <a:extLst>
                <a:ext uri="{FF2B5EF4-FFF2-40B4-BE49-F238E27FC236}">
                  <a16:creationId xmlns:a16="http://schemas.microsoft.com/office/drawing/2014/main" id="{84ECF872-69ED-A60C-A9E7-D3E29197C192}"/>
                </a:ext>
              </a:extLst>
            </p:cNvPr>
            <p:cNvSpPr txBox="1"/>
            <p:nvPr/>
          </p:nvSpPr>
          <p:spPr>
            <a:xfrm>
              <a:off x="6011532" y="4758107"/>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1970</a:t>
              </a:r>
            </a:p>
          </p:txBody>
        </p:sp>
        <p:sp>
          <p:nvSpPr>
            <p:cNvPr id="34" name="TextBox 33">
              <a:extLst>
                <a:ext uri="{FF2B5EF4-FFF2-40B4-BE49-F238E27FC236}">
                  <a16:creationId xmlns:a16="http://schemas.microsoft.com/office/drawing/2014/main" id="{93AF135C-AA03-38B7-91FE-456A86DFD243}"/>
                </a:ext>
              </a:extLst>
            </p:cNvPr>
            <p:cNvSpPr txBox="1"/>
            <p:nvPr/>
          </p:nvSpPr>
          <p:spPr>
            <a:xfrm>
              <a:off x="6913355" y="4763878"/>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1980</a:t>
              </a:r>
            </a:p>
          </p:txBody>
        </p:sp>
        <p:sp>
          <p:nvSpPr>
            <p:cNvPr id="35" name="TextBox 34">
              <a:extLst>
                <a:ext uri="{FF2B5EF4-FFF2-40B4-BE49-F238E27FC236}">
                  <a16:creationId xmlns:a16="http://schemas.microsoft.com/office/drawing/2014/main" id="{411D1529-4636-C914-FA76-16E3AF544DAA}"/>
                </a:ext>
              </a:extLst>
            </p:cNvPr>
            <p:cNvSpPr txBox="1"/>
            <p:nvPr/>
          </p:nvSpPr>
          <p:spPr>
            <a:xfrm>
              <a:off x="7797160" y="4752335"/>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1990</a:t>
              </a:r>
            </a:p>
          </p:txBody>
        </p:sp>
        <p:sp>
          <p:nvSpPr>
            <p:cNvPr id="36" name="TextBox 35">
              <a:extLst>
                <a:ext uri="{FF2B5EF4-FFF2-40B4-BE49-F238E27FC236}">
                  <a16:creationId xmlns:a16="http://schemas.microsoft.com/office/drawing/2014/main" id="{862647F4-B729-4D84-AB25-97B5761CEEEB}"/>
                </a:ext>
              </a:extLst>
            </p:cNvPr>
            <p:cNvSpPr txBox="1"/>
            <p:nvPr/>
          </p:nvSpPr>
          <p:spPr>
            <a:xfrm>
              <a:off x="8700514" y="4758107"/>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2000</a:t>
              </a:r>
            </a:p>
          </p:txBody>
        </p:sp>
        <p:sp>
          <p:nvSpPr>
            <p:cNvPr id="37" name="TextBox 36">
              <a:extLst>
                <a:ext uri="{FF2B5EF4-FFF2-40B4-BE49-F238E27FC236}">
                  <a16:creationId xmlns:a16="http://schemas.microsoft.com/office/drawing/2014/main" id="{FB328B7E-4711-56FE-8B57-82984173BB7B}"/>
                </a:ext>
              </a:extLst>
            </p:cNvPr>
            <p:cNvSpPr txBox="1"/>
            <p:nvPr/>
          </p:nvSpPr>
          <p:spPr>
            <a:xfrm>
              <a:off x="9511091" y="4763878"/>
              <a:ext cx="919841" cy="406299"/>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2010</a:t>
              </a:r>
            </a:p>
          </p:txBody>
        </p:sp>
      </p:grpSp>
      <p:pic>
        <p:nvPicPr>
          <p:cNvPr id="38" name="Picture 37">
            <a:extLst>
              <a:ext uri="{FF2B5EF4-FFF2-40B4-BE49-F238E27FC236}">
                <a16:creationId xmlns:a16="http://schemas.microsoft.com/office/drawing/2014/main" id="{8C422359-5ED4-92AD-2AB3-E1CCFAC00D8A}"/>
              </a:ext>
            </a:extLst>
          </p:cNvPr>
          <p:cNvPicPr>
            <a:picLocks noChangeAspect="1"/>
          </p:cNvPicPr>
          <p:nvPr/>
        </p:nvPicPr>
        <p:blipFill>
          <a:blip r:embed="rId4"/>
          <a:stretch>
            <a:fillRect/>
          </a:stretch>
        </p:blipFill>
        <p:spPr>
          <a:xfrm>
            <a:off x="989259" y="3468366"/>
            <a:ext cx="6757191" cy="382895"/>
          </a:xfrm>
          <a:prstGeom prst="rect">
            <a:avLst/>
          </a:prstGeom>
        </p:spPr>
      </p:pic>
      <p:sp>
        <p:nvSpPr>
          <p:cNvPr id="39" name="Rectangle 38">
            <a:extLst>
              <a:ext uri="{FF2B5EF4-FFF2-40B4-BE49-F238E27FC236}">
                <a16:creationId xmlns:a16="http://schemas.microsoft.com/office/drawing/2014/main" id="{ECA7BE21-0971-0C95-8A91-F5F9551D04EB}"/>
              </a:ext>
            </a:extLst>
          </p:cNvPr>
          <p:cNvSpPr/>
          <p:nvPr/>
        </p:nvSpPr>
        <p:spPr>
          <a:xfrm>
            <a:off x="7834431" y="3091800"/>
            <a:ext cx="806357" cy="260999"/>
          </a:xfrm>
          <a:prstGeom prst="rect">
            <a:avLst/>
          </a:prstGeom>
          <a:solidFill>
            <a:srgbClr val="D398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DA6725F-22E7-F82A-68DE-FD1965189BCA}"/>
              </a:ext>
            </a:extLst>
          </p:cNvPr>
          <p:cNvSpPr/>
          <p:nvPr/>
        </p:nvSpPr>
        <p:spPr>
          <a:xfrm>
            <a:off x="7834431" y="3564644"/>
            <a:ext cx="806357" cy="246685"/>
          </a:xfrm>
          <a:prstGeom prst="rect">
            <a:avLst/>
          </a:prstGeom>
          <a:solidFill>
            <a:srgbClr val="E354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684BBF3-0B3A-B715-EFAD-9D125711BF9C}"/>
              </a:ext>
            </a:extLst>
          </p:cNvPr>
          <p:cNvSpPr txBox="1"/>
          <p:nvPr/>
        </p:nvSpPr>
        <p:spPr>
          <a:xfrm>
            <a:off x="7934845" y="3051058"/>
            <a:ext cx="705943" cy="323165"/>
          </a:xfrm>
          <a:prstGeom prst="rect">
            <a:avLst/>
          </a:prstGeom>
          <a:noFill/>
        </p:spPr>
        <p:txBody>
          <a:bodyPr wrap="square" rtlCol="0">
            <a:spAutoFit/>
          </a:bodyPr>
          <a:lstStyle/>
          <a:p>
            <a:r>
              <a:rPr lang="en-US" sz="1500" b="1" dirty="0">
                <a:solidFill>
                  <a:schemeClr val="bg1"/>
                </a:solidFill>
                <a:latin typeface="Arial" panose="020B0604020202020204" pitchFamily="34" charset="0"/>
                <a:cs typeface="Arial" panose="020B0604020202020204" pitchFamily="34" charset="0"/>
              </a:rPr>
              <a:t>37%</a:t>
            </a:r>
          </a:p>
        </p:txBody>
      </p:sp>
      <p:sp>
        <p:nvSpPr>
          <p:cNvPr id="42" name="TextBox 41">
            <a:extLst>
              <a:ext uri="{FF2B5EF4-FFF2-40B4-BE49-F238E27FC236}">
                <a16:creationId xmlns:a16="http://schemas.microsoft.com/office/drawing/2014/main" id="{86DDD16C-89A6-8709-D3F0-976189DEFC5C}"/>
              </a:ext>
            </a:extLst>
          </p:cNvPr>
          <p:cNvSpPr txBox="1"/>
          <p:nvPr/>
        </p:nvSpPr>
        <p:spPr>
          <a:xfrm>
            <a:off x="7927594" y="3508844"/>
            <a:ext cx="705943" cy="323165"/>
          </a:xfrm>
          <a:prstGeom prst="rect">
            <a:avLst/>
          </a:prstGeom>
          <a:noFill/>
        </p:spPr>
        <p:txBody>
          <a:bodyPr wrap="square" rtlCol="0">
            <a:spAutoFit/>
          </a:bodyPr>
          <a:lstStyle/>
          <a:p>
            <a:r>
              <a:rPr lang="en-US" sz="1500" b="1" dirty="0">
                <a:solidFill>
                  <a:schemeClr val="bg1"/>
                </a:solidFill>
                <a:latin typeface="Arial" panose="020B0604020202020204" pitchFamily="34" charset="0"/>
                <a:cs typeface="Arial" panose="020B0604020202020204" pitchFamily="34" charset="0"/>
              </a:rPr>
              <a:t>10%</a:t>
            </a:r>
          </a:p>
        </p:txBody>
      </p:sp>
      <p:sp>
        <p:nvSpPr>
          <p:cNvPr id="2" name="TextBox 1">
            <a:extLst>
              <a:ext uri="{FF2B5EF4-FFF2-40B4-BE49-F238E27FC236}">
                <a16:creationId xmlns:a16="http://schemas.microsoft.com/office/drawing/2014/main" id="{DD6552B0-7DB4-D29F-8E81-3D923C3E684A}"/>
              </a:ext>
            </a:extLst>
          </p:cNvPr>
          <p:cNvSpPr txBox="1"/>
          <p:nvPr/>
        </p:nvSpPr>
        <p:spPr>
          <a:xfrm>
            <a:off x="219409" y="4856192"/>
            <a:ext cx="8737157" cy="215444"/>
          </a:xfrm>
          <a:prstGeom prst="rect">
            <a:avLst/>
          </a:prstGeom>
          <a:noFill/>
        </p:spPr>
        <p:txBody>
          <a:bodyPr wrap="square" rtlCol="0">
            <a:spAutoFit/>
          </a:bodyPr>
          <a:lstStyle/>
          <a:p>
            <a:pPr algn="ctr"/>
            <a:r>
              <a:rPr lang="en-US" sz="800" i="1" dirty="0">
                <a:solidFill>
                  <a:schemeClr val="bg1"/>
                </a:solidFill>
                <a:latin typeface="Arial" panose="020B0604020202020204" pitchFamily="34" charset="0"/>
                <a:cs typeface="Arial" panose="020B0604020202020204" pitchFamily="34" charset="0"/>
              </a:rPr>
              <a:t>Source: https://www.taxpolicycenter.org/statistics/historical-highest-marginal-income-tax-rates. </a:t>
            </a:r>
            <a:r>
              <a:rPr lang="en-US" sz="800" i="1" dirty="0">
                <a:solidFill>
                  <a:schemeClr val="bg1"/>
                </a:solidFill>
                <a:effectLst/>
                <a:latin typeface="Arial" panose="020B0604020202020204" pitchFamily="34" charset="0"/>
                <a:cs typeface="Arial" panose="020B0604020202020204" pitchFamily="34" charset="0"/>
              </a:rPr>
              <a:t>Accessed December 12, 2024. </a:t>
            </a:r>
            <a:endParaRPr lang="en-US" sz="800" i="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7F86DA5-71D1-E638-95CE-C7B69D625857}"/>
              </a:ext>
            </a:extLst>
          </p:cNvPr>
          <p:cNvSpPr/>
          <p:nvPr/>
        </p:nvSpPr>
        <p:spPr>
          <a:xfrm>
            <a:off x="6802036" y="391031"/>
            <a:ext cx="2668531" cy="1076754"/>
          </a:xfrm>
          <a:prstGeom prst="rect">
            <a:avLst/>
          </a:prstGeom>
          <a:solidFill>
            <a:srgbClr val="E3542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F484593-E902-039B-276E-3446F48B4527}"/>
              </a:ext>
            </a:extLst>
          </p:cNvPr>
          <p:cNvSpPr txBox="1"/>
          <p:nvPr/>
        </p:nvSpPr>
        <p:spPr>
          <a:xfrm>
            <a:off x="6997968" y="560076"/>
            <a:ext cx="1981526" cy="738664"/>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2024 Marginal Rates:</a:t>
            </a:r>
          </a:p>
          <a:p>
            <a:r>
              <a:rPr lang="en-US" sz="1400" dirty="0">
                <a:solidFill>
                  <a:schemeClr val="bg1"/>
                </a:solidFill>
                <a:latin typeface="Arial" panose="020B0604020202020204" pitchFamily="34" charset="0"/>
                <a:cs typeface="Arial" panose="020B0604020202020204" pitchFamily="34" charset="0"/>
              </a:rPr>
              <a:t>Top: 37%</a:t>
            </a:r>
          </a:p>
          <a:p>
            <a:r>
              <a:rPr lang="en-US" sz="1400" dirty="0">
                <a:solidFill>
                  <a:schemeClr val="bg1"/>
                </a:solidFill>
                <a:latin typeface="Arial" panose="020B0604020202020204" pitchFamily="34" charset="0"/>
                <a:cs typeface="Arial" panose="020B0604020202020204" pitchFamily="34" charset="0"/>
              </a:rPr>
              <a:t>Bottom: 10%</a:t>
            </a:r>
          </a:p>
        </p:txBody>
      </p:sp>
    </p:spTree>
    <p:extLst>
      <p:ext uri="{BB962C8B-B14F-4D97-AF65-F5344CB8AC3E}">
        <p14:creationId xmlns:p14="http://schemas.microsoft.com/office/powerpoint/2010/main" val="28690815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ppt_x"/>
                                          </p:val>
                                        </p:tav>
                                        <p:tav tm="100000">
                                          <p:val>
                                            <p:strVal val="#ppt_x"/>
                                          </p:val>
                                        </p:tav>
                                      </p:tavLst>
                                    </p:anim>
                                    <p:anim calcmode="lin" valueType="num">
                                      <p:cBhvr additive="base">
                                        <p:cTn id="2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4F209E74-2EEA-1835-F347-81EA2CE2E216}"/>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U.S. DEBT</a:t>
            </a:r>
            <a:br>
              <a:rPr lang="en-US" dirty="0"/>
            </a:br>
            <a:r>
              <a:rPr lang="en-US" sz="2400" dirty="0">
                <a:solidFill>
                  <a:srgbClr val="E35427"/>
                </a:solidFill>
              </a:rPr>
              <a:t>VS. INTEREST ON DEBT</a:t>
            </a:r>
          </a:p>
        </p:txBody>
      </p:sp>
      <p:sp>
        <p:nvSpPr>
          <p:cNvPr id="2" name="Title 1">
            <a:extLst>
              <a:ext uri="{FF2B5EF4-FFF2-40B4-BE49-F238E27FC236}">
                <a16:creationId xmlns:a16="http://schemas.microsoft.com/office/drawing/2014/main" id="{23DEC3E0-8794-1D71-D367-513D1CF84B6A}"/>
              </a:ext>
            </a:extLst>
          </p:cNvPr>
          <p:cNvSpPr txBox="1">
            <a:spLocks/>
          </p:cNvSpPr>
          <p:nvPr/>
        </p:nvSpPr>
        <p:spPr>
          <a:xfrm>
            <a:off x="434898" y="1387690"/>
            <a:ext cx="3468235" cy="206685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lnSpc>
                <a:spcPct val="100000"/>
              </a:lnSpc>
            </a:pPr>
            <a:r>
              <a:rPr lang="en-US" altLang="zh-CN" sz="2000" b="1" dirty="0">
                <a:solidFill>
                  <a:schemeClr val="bg1"/>
                </a:solidFill>
                <a:latin typeface="Arial" panose="020B0604020202020204" pitchFamily="34" charset="0"/>
                <a:cs typeface="Arial" panose="020B0604020202020204" pitchFamily="34" charset="0"/>
              </a:rPr>
              <a:t>2000</a:t>
            </a:r>
          </a:p>
          <a:p>
            <a:pPr algn="ctr">
              <a:lnSpc>
                <a:spcPct val="100000"/>
              </a:lnSpc>
            </a:pPr>
            <a:r>
              <a:rPr lang="en-US" sz="1600" b="1" dirty="0">
                <a:solidFill>
                  <a:srgbClr val="E25527"/>
                </a:solidFill>
                <a:latin typeface="Arial" panose="020B0604020202020204" pitchFamily="34" charset="0"/>
                <a:ea typeface="Arial" charset="0"/>
                <a:cs typeface="Arial" panose="020B0604020202020204" pitchFamily="34" charset="0"/>
              </a:rPr>
              <a:t>U.S. National Debt:</a:t>
            </a:r>
            <a:endParaRPr lang="en-US" sz="1600" dirty="0">
              <a:solidFill>
                <a:srgbClr val="E25527"/>
              </a:solidFill>
              <a:latin typeface="Arial" panose="020B0604020202020204" pitchFamily="34" charset="0"/>
              <a:ea typeface="Arial" charset="0"/>
              <a:cs typeface="Arial" panose="020B0604020202020204" pitchFamily="34" charset="0"/>
            </a:endParaRPr>
          </a:p>
          <a:p>
            <a:pPr algn="ctr">
              <a:lnSpc>
                <a:spcPct val="100000"/>
              </a:lnSpc>
            </a:pPr>
            <a:r>
              <a:rPr lang="en-US" sz="1600" dirty="0">
                <a:solidFill>
                  <a:schemeClr val="bg1"/>
                </a:solidFill>
                <a:latin typeface="Arial" panose="020B0604020202020204" pitchFamily="34" charset="0"/>
                <a:ea typeface="Arial" charset="0"/>
                <a:cs typeface="Arial" panose="020B0604020202020204" pitchFamily="34" charset="0"/>
              </a:rPr>
              <a:t>$5,660,462,093,668</a:t>
            </a:r>
          </a:p>
          <a:p>
            <a:pPr algn="ctr">
              <a:lnSpc>
                <a:spcPct val="100000"/>
              </a:lnSpc>
            </a:pPr>
            <a:r>
              <a:rPr lang="en-US" sz="1600" b="1" dirty="0">
                <a:solidFill>
                  <a:srgbClr val="E25527"/>
                </a:solidFill>
                <a:latin typeface="Arial" panose="020B0604020202020204" pitchFamily="34" charset="0"/>
                <a:ea typeface="Arial" charset="0"/>
                <a:cs typeface="Arial" panose="020B0604020202020204" pitchFamily="34" charset="0"/>
              </a:rPr>
              <a:t>Interest on Debt:</a:t>
            </a:r>
          </a:p>
          <a:p>
            <a:pPr algn="ctr">
              <a:lnSpc>
                <a:spcPct val="100000"/>
              </a:lnSpc>
            </a:pPr>
            <a:r>
              <a:rPr lang="en-US" sz="1600" dirty="0">
                <a:solidFill>
                  <a:schemeClr val="bg1"/>
                </a:solidFill>
                <a:latin typeface="Arial" panose="020B0604020202020204" pitchFamily="34" charset="0"/>
                <a:ea typeface="Arial" charset="0"/>
                <a:cs typeface="Arial" panose="020B0604020202020204" pitchFamily="34" charset="0"/>
              </a:rPr>
              <a:t>$222,892,183,890</a:t>
            </a:r>
          </a:p>
          <a:p>
            <a:pPr algn="ctr">
              <a:lnSpc>
                <a:spcPct val="100000"/>
              </a:lnSpc>
            </a:pPr>
            <a:r>
              <a:rPr lang="en-US" sz="1600" b="1" dirty="0">
                <a:solidFill>
                  <a:srgbClr val="E25527"/>
                </a:solidFill>
                <a:latin typeface="Arial" panose="020B0604020202020204" pitchFamily="34" charset="0"/>
                <a:ea typeface="Arial" charset="0"/>
                <a:cs typeface="Arial" panose="020B0604020202020204" pitchFamily="34" charset="0"/>
              </a:rPr>
              <a:t>Interest rates were </a:t>
            </a:r>
          </a:p>
          <a:p>
            <a:pPr algn="ctr">
              <a:lnSpc>
                <a:spcPct val="100000"/>
              </a:lnSpc>
            </a:pPr>
            <a:r>
              <a:rPr lang="en-US" sz="1600" dirty="0">
                <a:solidFill>
                  <a:schemeClr val="bg1"/>
                </a:solidFill>
                <a:latin typeface="Arial" panose="020B0604020202020204" pitchFamily="34" charset="0"/>
                <a:ea typeface="Arial" charset="0"/>
                <a:cs typeface="Arial" panose="020B0604020202020204" pitchFamily="34" charset="0"/>
              </a:rPr>
              <a:t>5.5%</a:t>
            </a:r>
          </a:p>
          <a:p>
            <a:pPr algn="ctr">
              <a:lnSpc>
                <a:spcPct val="100000"/>
              </a:lnSpc>
            </a:pPr>
            <a:endParaRPr lang="en-US" sz="1200" dirty="0">
              <a:solidFill>
                <a:schemeClr val="tx1">
                  <a:lumMod val="65000"/>
                  <a:lumOff val="35000"/>
                </a:schemeClr>
              </a:solidFill>
              <a:ea typeface="Arial" charset="0"/>
              <a:cs typeface="Arial" charset="0"/>
            </a:endParaRPr>
          </a:p>
          <a:p>
            <a:pPr algn="ctr">
              <a:lnSpc>
                <a:spcPct val="100000"/>
              </a:lnSpc>
            </a:pPr>
            <a:endParaRPr lang="en-US" sz="1200" dirty="0">
              <a:solidFill>
                <a:schemeClr val="tx1">
                  <a:lumMod val="65000"/>
                  <a:lumOff val="35000"/>
                </a:schemeClr>
              </a:solidFill>
              <a:ea typeface="Arial" charset="0"/>
              <a:cs typeface="Arial" charset="0"/>
            </a:endParaRPr>
          </a:p>
        </p:txBody>
      </p:sp>
      <p:sp>
        <p:nvSpPr>
          <p:cNvPr id="3" name="Rectangle 2">
            <a:extLst>
              <a:ext uri="{FF2B5EF4-FFF2-40B4-BE49-F238E27FC236}">
                <a16:creationId xmlns:a16="http://schemas.microsoft.com/office/drawing/2014/main" id="{E07F7797-3E04-EBC7-6B9E-685CF9A29A21}"/>
              </a:ext>
            </a:extLst>
          </p:cNvPr>
          <p:cNvSpPr/>
          <p:nvPr/>
        </p:nvSpPr>
        <p:spPr>
          <a:xfrm>
            <a:off x="1060330" y="3548897"/>
            <a:ext cx="7041822" cy="752180"/>
          </a:xfrm>
          <a:prstGeom prst="rect">
            <a:avLst/>
          </a:prstGeom>
          <a:solidFill>
            <a:srgbClr val="E3542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BE38358-37D2-4FF0-F4A6-E38DA0A9720F}"/>
              </a:ext>
            </a:extLst>
          </p:cNvPr>
          <p:cNvSpPr/>
          <p:nvPr/>
        </p:nvSpPr>
        <p:spPr>
          <a:xfrm>
            <a:off x="4038600" y="2057400"/>
            <a:ext cx="1085282" cy="1085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C2E6D03D-5D2A-1A56-E56B-6B7088C3F9A6}"/>
              </a:ext>
            </a:extLst>
          </p:cNvPr>
          <p:cNvSpPr txBox="1">
            <a:spLocks/>
          </p:cNvSpPr>
          <p:nvPr/>
        </p:nvSpPr>
        <p:spPr>
          <a:xfrm>
            <a:off x="4267627" y="1665785"/>
            <a:ext cx="856255" cy="1476897"/>
          </a:xfrm>
          <a:prstGeom prst="rect">
            <a:avLst/>
          </a:prstGeom>
          <a:effectLst/>
        </p:spPr>
        <p:txBody>
          <a:bodyPr vert="horz" lIns="91440" tIns="45720" rIns="91440" bIns="45720" rtlCol="0" anchor="ct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br>
              <a:rPr lang="en-US" dirty="0"/>
            </a:br>
            <a:r>
              <a:rPr lang="en-US" sz="2400" dirty="0">
                <a:solidFill>
                  <a:srgbClr val="E35427"/>
                </a:solidFill>
              </a:rPr>
              <a:t>VS. </a:t>
            </a:r>
          </a:p>
        </p:txBody>
      </p:sp>
      <p:sp>
        <p:nvSpPr>
          <p:cNvPr id="9" name="Title 1">
            <a:extLst>
              <a:ext uri="{FF2B5EF4-FFF2-40B4-BE49-F238E27FC236}">
                <a16:creationId xmlns:a16="http://schemas.microsoft.com/office/drawing/2014/main" id="{C77BEE71-8FC0-E415-58B4-15C79097B01A}"/>
              </a:ext>
            </a:extLst>
          </p:cNvPr>
          <p:cNvSpPr txBox="1">
            <a:spLocks/>
          </p:cNvSpPr>
          <p:nvPr/>
        </p:nvSpPr>
        <p:spPr>
          <a:xfrm>
            <a:off x="5343048" y="1387690"/>
            <a:ext cx="3468235" cy="206685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lnSpc>
                <a:spcPct val="100000"/>
              </a:lnSpc>
            </a:pPr>
            <a:r>
              <a:rPr lang="en-US" altLang="zh-CN" sz="2000" b="1" dirty="0">
                <a:solidFill>
                  <a:schemeClr val="bg1"/>
                </a:solidFill>
                <a:latin typeface="Arial" panose="020B0604020202020204" pitchFamily="34" charset="0"/>
                <a:cs typeface="Arial" panose="020B0604020202020204" pitchFamily="34" charset="0"/>
              </a:rPr>
              <a:t>2023</a:t>
            </a:r>
            <a:endParaRPr lang="en-US" altLang="zh-CN" sz="1600" b="1" dirty="0">
              <a:solidFill>
                <a:schemeClr val="bg1"/>
              </a:solidFill>
              <a:latin typeface="Arial" panose="020B0604020202020204" pitchFamily="34" charset="0"/>
              <a:cs typeface="Arial" panose="020B0604020202020204" pitchFamily="34" charset="0"/>
            </a:endParaRPr>
          </a:p>
          <a:p>
            <a:pPr algn="ctr">
              <a:lnSpc>
                <a:spcPct val="100000"/>
              </a:lnSpc>
            </a:pPr>
            <a:r>
              <a:rPr lang="en-US" sz="1600" b="1" dirty="0">
                <a:solidFill>
                  <a:srgbClr val="E25527"/>
                </a:solidFill>
                <a:latin typeface="Arial" panose="020B0604020202020204" pitchFamily="34" charset="0"/>
                <a:ea typeface="Arial" charset="0"/>
                <a:cs typeface="Arial" panose="020B0604020202020204" pitchFamily="34" charset="0"/>
              </a:rPr>
              <a:t>U.S. National Debt:</a:t>
            </a:r>
            <a:r>
              <a:rPr lang="en-US" sz="1600" b="1" baseline="30000" dirty="0">
                <a:solidFill>
                  <a:srgbClr val="E25527"/>
                </a:solidFill>
                <a:latin typeface="Arial" panose="020B0604020202020204" pitchFamily="34" charset="0"/>
                <a:ea typeface="Arial" charset="0"/>
                <a:cs typeface="Arial" panose="020B0604020202020204" pitchFamily="34" charset="0"/>
              </a:rPr>
              <a:t>1</a:t>
            </a:r>
            <a:endParaRPr lang="en-US" sz="1600" dirty="0">
              <a:solidFill>
                <a:srgbClr val="E25527"/>
              </a:solidFill>
              <a:latin typeface="Arial" panose="020B0604020202020204" pitchFamily="34" charset="0"/>
              <a:ea typeface="Arial" charset="0"/>
              <a:cs typeface="Arial" panose="020B0604020202020204" pitchFamily="34" charset="0"/>
            </a:endParaRPr>
          </a:p>
          <a:p>
            <a:pPr algn="ctr">
              <a:lnSpc>
                <a:spcPct val="100000"/>
              </a:lnSpc>
            </a:pPr>
            <a:r>
              <a:rPr lang="en-US" sz="1600" dirty="0">
                <a:solidFill>
                  <a:schemeClr val="bg1"/>
                </a:solidFill>
                <a:latin typeface="Arial" panose="020B0604020202020204" pitchFamily="34" charset="0"/>
                <a:ea typeface="Arial" charset="0"/>
                <a:cs typeface="Arial" panose="020B0604020202020204" pitchFamily="34" charset="0"/>
              </a:rPr>
              <a:t>$33,000,000,000,000 and growing… </a:t>
            </a:r>
          </a:p>
          <a:p>
            <a:pPr algn="ctr">
              <a:lnSpc>
                <a:spcPct val="100000"/>
              </a:lnSpc>
            </a:pPr>
            <a:r>
              <a:rPr lang="en-US" sz="1600" b="1" dirty="0">
                <a:solidFill>
                  <a:srgbClr val="E25527"/>
                </a:solidFill>
                <a:latin typeface="Arial" panose="020B0604020202020204" pitchFamily="34" charset="0"/>
                <a:ea typeface="Arial" charset="0"/>
                <a:cs typeface="Arial" panose="020B0604020202020204" pitchFamily="34" charset="0"/>
              </a:rPr>
              <a:t>Interest on Debt:</a:t>
            </a:r>
          </a:p>
          <a:p>
            <a:pPr algn="ctr">
              <a:lnSpc>
                <a:spcPct val="100000"/>
              </a:lnSpc>
            </a:pPr>
            <a:r>
              <a:rPr lang="en-US" sz="1600" dirty="0">
                <a:solidFill>
                  <a:schemeClr val="bg1"/>
                </a:solidFill>
                <a:latin typeface="Arial" panose="020B0604020202020204" pitchFamily="34" charset="0"/>
                <a:ea typeface="Arial" charset="0"/>
                <a:cs typeface="Arial" panose="020B0604020202020204" pitchFamily="34" charset="0"/>
              </a:rPr>
              <a:t>$659,000,000,000</a:t>
            </a:r>
            <a:r>
              <a:rPr lang="en-US" sz="1600" baseline="30000" dirty="0">
                <a:solidFill>
                  <a:schemeClr val="bg1"/>
                </a:solidFill>
                <a:latin typeface="Arial" panose="020B0604020202020204" pitchFamily="34" charset="0"/>
                <a:ea typeface="Arial" charset="0"/>
                <a:cs typeface="Arial" panose="020B0604020202020204" pitchFamily="34" charset="0"/>
              </a:rPr>
              <a:t>2</a:t>
            </a:r>
            <a:endParaRPr lang="en-US" sz="1600" dirty="0">
              <a:solidFill>
                <a:schemeClr val="bg1"/>
              </a:solidFill>
              <a:latin typeface="Arial" panose="020B0604020202020204" pitchFamily="34" charset="0"/>
              <a:ea typeface="Arial" charset="0"/>
              <a:cs typeface="Arial" panose="020B0604020202020204" pitchFamily="34" charset="0"/>
            </a:endParaRPr>
          </a:p>
          <a:p>
            <a:pPr algn="ctr">
              <a:lnSpc>
                <a:spcPct val="100000"/>
              </a:lnSpc>
            </a:pPr>
            <a:r>
              <a:rPr lang="en-US" sz="1600" b="1" dirty="0">
                <a:solidFill>
                  <a:srgbClr val="E25527"/>
                </a:solidFill>
                <a:latin typeface="Arial" panose="020B0604020202020204" pitchFamily="34" charset="0"/>
                <a:ea typeface="Arial" charset="0"/>
                <a:cs typeface="Arial" panose="020B0604020202020204" pitchFamily="34" charset="0"/>
              </a:rPr>
              <a:t>Interest rates were:</a:t>
            </a:r>
          </a:p>
          <a:p>
            <a:pPr algn="ctr">
              <a:lnSpc>
                <a:spcPct val="100000"/>
              </a:lnSpc>
            </a:pPr>
            <a:r>
              <a:rPr lang="en-US" sz="1600" dirty="0">
                <a:solidFill>
                  <a:schemeClr val="bg1"/>
                </a:solidFill>
                <a:latin typeface="Arial" panose="020B0604020202020204" pitchFamily="34" charset="0"/>
                <a:ea typeface="Arial" charset="0"/>
                <a:cs typeface="Arial" panose="020B0604020202020204" pitchFamily="34" charset="0"/>
              </a:rPr>
              <a:t>2.97%</a:t>
            </a:r>
            <a:r>
              <a:rPr lang="en-US" sz="1600" baseline="30000" dirty="0">
                <a:solidFill>
                  <a:schemeClr val="bg1"/>
                </a:solidFill>
                <a:latin typeface="Arial" panose="020B0604020202020204" pitchFamily="34" charset="0"/>
                <a:ea typeface="Arial" charset="0"/>
                <a:cs typeface="Arial" panose="020B0604020202020204" pitchFamily="34" charset="0"/>
              </a:rPr>
              <a:t>1</a:t>
            </a:r>
            <a:endParaRPr lang="en-US" sz="1600" dirty="0">
              <a:solidFill>
                <a:schemeClr val="bg1"/>
              </a:solidFill>
              <a:latin typeface="Arial" panose="020B0604020202020204" pitchFamily="34" charset="0"/>
              <a:ea typeface="Arial" charset="0"/>
              <a:cs typeface="Arial" panose="020B0604020202020204" pitchFamily="34" charset="0"/>
            </a:endParaRPr>
          </a:p>
          <a:p>
            <a:pPr algn="ctr">
              <a:lnSpc>
                <a:spcPct val="100000"/>
              </a:lnSpc>
            </a:pPr>
            <a:endParaRPr lang="en-US" sz="1200" dirty="0">
              <a:solidFill>
                <a:schemeClr val="tx1">
                  <a:lumMod val="65000"/>
                  <a:lumOff val="35000"/>
                </a:schemeClr>
              </a:solidFill>
              <a:ea typeface="Arial" charset="0"/>
              <a:cs typeface="Arial" charset="0"/>
            </a:endParaRPr>
          </a:p>
          <a:p>
            <a:pPr algn="ctr">
              <a:lnSpc>
                <a:spcPct val="100000"/>
              </a:lnSpc>
            </a:pPr>
            <a:endParaRPr lang="en-US" sz="1200" dirty="0">
              <a:solidFill>
                <a:schemeClr val="tx1">
                  <a:lumMod val="65000"/>
                  <a:lumOff val="35000"/>
                </a:schemeClr>
              </a:solidFill>
              <a:ea typeface="Arial" charset="0"/>
              <a:cs typeface="Arial" charset="0"/>
            </a:endParaRPr>
          </a:p>
        </p:txBody>
      </p:sp>
      <p:sp>
        <p:nvSpPr>
          <p:cNvPr id="10" name="Content Placeholder 2">
            <a:extLst>
              <a:ext uri="{FF2B5EF4-FFF2-40B4-BE49-F238E27FC236}">
                <a16:creationId xmlns:a16="http://schemas.microsoft.com/office/drawing/2014/main" id="{129061A4-574D-D691-DCDA-9387ED598A4B}"/>
              </a:ext>
            </a:extLst>
          </p:cNvPr>
          <p:cNvSpPr txBox="1">
            <a:spLocks/>
          </p:cNvSpPr>
          <p:nvPr/>
        </p:nvSpPr>
        <p:spPr>
          <a:xfrm>
            <a:off x="1263192" y="3779875"/>
            <a:ext cx="6617616" cy="52120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65000"/>
                    <a:lumOff val="3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1600" dirty="0">
                <a:solidFill>
                  <a:schemeClr val="bg1"/>
                </a:solidFill>
                <a:latin typeface="Arial" panose="020B0604020202020204" pitchFamily="34" charset="0"/>
                <a:cs typeface="Arial" panose="020B0604020202020204" pitchFamily="34" charset="0"/>
              </a:rPr>
              <a:t>How could this make the IRS an increasing partner in your retirement? </a:t>
            </a:r>
          </a:p>
        </p:txBody>
      </p:sp>
      <p:sp>
        <p:nvSpPr>
          <p:cNvPr id="11" name="TextBox 10">
            <a:extLst>
              <a:ext uri="{FF2B5EF4-FFF2-40B4-BE49-F238E27FC236}">
                <a16:creationId xmlns:a16="http://schemas.microsoft.com/office/drawing/2014/main" id="{D8C5F39B-0F9F-6EFF-B5C0-188B648F8D12}"/>
              </a:ext>
            </a:extLst>
          </p:cNvPr>
          <p:cNvSpPr txBox="1"/>
          <p:nvPr/>
        </p:nvSpPr>
        <p:spPr>
          <a:xfrm>
            <a:off x="1060330" y="4395426"/>
            <a:ext cx="7824363" cy="307777"/>
          </a:xfrm>
          <a:prstGeom prst="rect">
            <a:avLst/>
          </a:prstGeom>
          <a:noFill/>
        </p:spPr>
        <p:txBody>
          <a:bodyPr wrap="square" rtlCol="0">
            <a:spAutoFit/>
          </a:bodyPr>
          <a:lstStyle/>
          <a:p>
            <a:r>
              <a:rPr lang="en-US" sz="700" i="1" dirty="0">
                <a:solidFill>
                  <a:schemeClr val="bg1"/>
                </a:solidFill>
                <a:latin typeface="Arial" panose="020B0604020202020204" pitchFamily="34" charset="0"/>
                <a:cs typeface="Arial" panose="020B0604020202020204" pitchFamily="34" charset="0"/>
              </a:rPr>
              <a:t>Source: </a:t>
            </a:r>
            <a:r>
              <a:rPr lang="en-US" sz="700" i="1" baseline="30000" dirty="0">
                <a:solidFill>
                  <a:schemeClr val="bg1"/>
                </a:solidFill>
                <a:latin typeface="Arial" panose="020B0604020202020204" pitchFamily="34" charset="0"/>
                <a:cs typeface="Arial" panose="020B0604020202020204" pitchFamily="34" charset="0"/>
              </a:rPr>
              <a:t>1</a:t>
            </a:r>
            <a:r>
              <a:rPr lang="en-US" sz="700" i="1" dirty="0">
                <a:solidFill>
                  <a:schemeClr val="bg1"/>
                </a:solidFill>
                <a:latin typeface="Arial" panose="020B0604020202020204" pitchFamily="34" charset="0"/>
                <a:cs typeface="Arial" panose="020B0604020202020204" pitchFamily="34" charset="0"/>
              </a:rPr>
              <a:t>https://</a:t>
            </a:r>
            <a:r>
              <a:rPr lang="en-US" sz="700" i="1" dirty="0" err="1">
                <a:solidFill>
                  <a:schemeClr val="bg1"/>
                </a:solidFill>
                <a:latin typeface="Arial" panose="020B0604020202020204" pitchFamily="34" charset="0"/>
                <a:cs typeface="Arial" panose="020B0604020202020204" pitchFamily="34" charset="0"/>
              </a:rPr>
              <a:t>fiscaldata.treasury.gov</a:t>
            </a:r>
            <a:r>
              <a:rPr lang="en-US" sz="700" i="1" dirty="0">
                <a:solidFill>
                  <a:schemeClr val="bg1"/>
                </a:solidFill>
                <a:latin typeface="Arial" panose="020B0604020202020204" pitchFamily="34" charset="0"/>
                <a:cs typeface="Arial" panose="020B0604020202020204" pitchFamily="34" charset="0"/>
              </a:rPr>
              <a:t>/</a:t>
            </a:r>
            <a:r>
              <a:rPr lang="en-US" sz="700" i="1" dirty="0" err="1">
                <a:solidFill>
                  <a:schemeClr val="bg1"/>
                </a:solidFill>
                <a:latin typeface="Arial" panose="020B0604020202020204" pitchFamily="34" charset="0"/>
                <a:cs typeface="Arial" panose="020B0604020202020204" pitchFamily="34" charset="0"/>
              </a:rPr>
              <a:t>americas</a:t>
            </a:r>
            <a:r>
              <a:rPr lang="en-US" sz="700" i="1" dirty="0">
                <a:solidFill>
                  <a:schemeClr val="bg1"/>
                </a:solidFill>
                <a:latin typeface="Arial" panose="020B0604020202020204" pitchFamily="34" charset="0"/>
                <a:cs typeface="Arial" panose="020B0604020202020204" pitchFamily="34" charset="0"/>
              </a:rPr>
              <a:t>-finance-guide/national-debt</a:t>
            </a:r>
            <a:r>
              <a:rPr lang="en-US" sz="700" i="1" baseline="30000" dirty="0">
                <a:solidFill>
                  <a:schemeClr val="bg1"/>
                </a:solidFill>
                <a:latin typeface="Arial" panose="020B0604020202020204" pitchFamily="34" charset="0"/>
                <a:cs typeface="Arial" panose="020B0604020202020204" pitchFamily="34" charset="0"/>
              </a:rPr>
              <a:t>/</a:t>
            </a:r>
            <a:r>
              <a:rPr lang="en-US" sz="700" i="1" dirty="0">
                <a:solidFill>
                  <a:schemeClr val="bg1"/>
                </a:solidFill>
                <a:latin typeface="Arial" panose="020B0604020202020204" pitchFamily="34" charset="0"/>
                <a:cs typeface="Arial" panose="020B0604020202020204" pitchFamily="34" charset="0"/>
              </a:rPr>
              <a:t>. </a:t>
            </a:r>
            <a:r>
              <a:rPr lang="en-US" sz="700" i="1" baseline="30000" dirty="0">
                <a:solidFill>
                  <a:schemeClr val="bg1"/>
                </a:solidFill>
                <a:latin typeface="Arial" panose="020B0604020202020204" pitchFamily="34" charset="0"/>
                <a:cs typeface="Arial" panose="020B0604020202020204" pitchFamily="34" charset="0"/>
              </a:rPr>
              <a:t>2</a:t>
            </a:r>
            <a:r>
              <a:rPr lang="en-US" sz="700" i="1" dirty="0">
                <a:solidFill>
                  <a:schemeClr val="bg1"/>
                </a:solidFill>
                <a:latin typeface="Arial" panose="020B0604020202020204" pitchFamily="34" charset="0"/>
                <a:cs typeface="Arial" panose="020B0604020202020204" pitchFamily="34" charset="0"/>
              </a:rPr>
              <a:t>https://</a:t>
            </a:r>
            <a:r>
              <a:rPr lang="en-US" sz="700" i="1" dirty="0" err="1">
                <a:solidFill>
                  <a:schemeClr val="bg1"/>
                </a:solidFill>
                <a:latin typeface="Arial" panose="020B0604020202020204" pitchFamily="34" charset="0"/>
                <a:cs typeface="Arial" panose="020B0604020202020204" pitchFamily="34" charset="0"/>
              </a:rPr>
              <a:t>www.cnn.com</a:t>
            </a:r>
            <a:r>
              <a:rPr lang="en-US" sz="700" i="1" dirty="0">
                <a:solidFill>
                  <a:schemeClr val="bg1"/>
                </a:solidFill>
                <a:latin typeface="Arial" panose="020B0604020202020204" pitchFamily="34" charset="0"/>
                <a:cs typeface="Arial" panose="020B0604020202020204" pitchFamily="34" charset="0"/>
              </a:rPr>
              <a:t>/2023/11/16/politics/interest-payments-federal-government-debt/</a:t>
            </a:r>
            <a:r>
              <a:rPr lang="en-US" sz="700" i="1" dirty="0" err="1">
                <a:solidFill>
                  <a:schemeClr val="bg1"/>
                </a:solidFill>
                <a:latin typeface="Arial" panose="020B0604020202020204" pitchFamily="34" charset="0"/>
                <a:cs typeface="Arial" panose="020B0604020202020204" pitchFamily="34" charset="0"/>
              </a:rPr>
              <a:t>index.html</a:t>
            </a:r>
            <a:r>
              <a:rPr lang="en-US" sz="700" i="1" dirty="0">
                <a:solidFill>
                  <a:schemeClr val="bg1"/>
                </a:solidFill>
                <a:latin typeface="Arial" panose="020B0604020202020204" pitchFamily="34" charset="0"/>
                <a:cs typeface="Arial" panose="020B0604020202020204" pitchFamily="34" charset="0"/>
              </a:rPr>
              <a:t>#:~:text=Americans%20aren't%20the%20only,according%20to%20the%20Treasury%20Department. Accessed December 12, 2024</a:t>
            </a:r>
          </a:p>
        </p:txBody>
      </p:sp>
    </p:spTree>
    <p:extLst>
      <p:ext uri="{BB962C8B-B14F-4D97-AF65-F5344CB8AC3E}">
        <p14:creationId xmlns:p14="http://schemas.microsoft.com/office/powerpoint/2010/main" val="398909768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ADD37B2-DEC8-A9D7-DDA5-0B6BF906CF9E}"/>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CAPITAL GAINS TAX</a:t>
            </a:r>
            <a:br>
              <a:rPr lang="en-US" dirty="0"/>
            </a:br>
            <a:r>
              <a:rPr lang="en-US" sz="2400" dirty="0">
                <a:solidFill>
                  <a:srgbClr val="E35427"/>
                </a:solidFill>
              </a:rPr>
              <a:t>POST TAX CUTS AND JOBS ACT</a:t>
            </a:r>
          </a:p>
        </p:txBody>
      </p:sp>
      <p:graphicFrame>
        <p:nvGraphicFramePr>
          <p:cNvPr id="2" name="Table 1">
            <a:extLst>
              <a:ext uri="{FF2B5EF4-FFF2-40B4-BE49-F238E27FC236}">
                <a16:creationId xmlns:a16="http://schemas.microsoft.com/office/drawing/2014/main" id="{03558E51-7E53-8D3F-B392-049194088D40}"/>
              </a:ext>
            </a:extLst>
          </p:cNvPr>
          <p:cNvGraphicFramePr>
            <a:graphicFrameLocks noGrp="1"/>
          </p:cNvGraphicFramePr>
          <p:nvPr>
            <p:extLst>
              <p:ext uri="{D42A27DB-BD31-4B8C-83A1-F6EECF244321}">
                <p14:modId xmlns:p14="http://schemas.microsoft.com/office/powerpoint/2010/main" val="871336620"/>
              </p:ext>
            </p:extLst>
          </p:nvPr>
        </p:nvGraphicFramePr>
        <p:xfrm>
          <a:off x="434898" y="1874628"/>
          <a:ext cx="8338215" cy="2082279"/>
        </p:xfrm>
        <a:graphic>
          <a:graphicData uri="http://schemas.openxmlformats.org/drawingml/2006/table">
            <a:tbl>
              <a:tblPr/>
              <a:tblGrid>
                <a:gridCol w="1844375">
                  <a:extLst>
                    <a:ext uri="{9D8B030D-6E8A-4147-A177-3AD203B41FA5}">
                      <a16:colId xmlns:a16="http://schemas.microsoft.com/office/drawing/2014/main" val="5899477"/>
                    </a:ext>
                  </a:extLst>
                </a:gridCol>
                <a:gridCol w="2421139">
                  <a:extLst>
                    <a:ext uri="{9D8B030D-6E8A-4147-A177-3AD203B41FA5}">
                      <a16:colId xmlns:a16="http://schemas.microsoft.com/office/drawing/2014/main" val="107858983"/>
                    </a:ext>
                  </a:extLst>
                </a:gridCol>
                <a:gridCol w="2132757">
                  <a:extLst>
                    <a:ext uri="{9D8B030D-6E8A-4147-A177-3AD203B41FA5}">
                      <a16:colId xmlns:a16="http://schemas.microsoft.com/office/drawing/2014/main" val="20000"/>
                    </a:ext>
                  </a:extLst>
                </a:gridCol>
                <a:gridCol w="1939944">
                  <a:extLst>
                    <a:ext uri="{9D8B030D-6E8A-4147-A177-3AD203B41FA5}">
                      <a16:colId xmlns:a16="http://schemas.microsoft.com/office/drawing/2014/main" val="20001"/>
                    </a:ext>
                  </a:extLst>
                </a:gridCol>
              </a:tblGrid>
              <a:tr h="377025">
                <a:tc>
                  <a:txBody>
                    <a:bodyPr/>
                    <a:lstStyle/>
                    <a:p>
                      <a:pPr algn="ctr" fontAlgn="b"/>
                      <a:r>
                        <a:rPr lang="en-US" sz="1600" b="0" i="0" u="none" strike="noStrike" dirty="0">
                          <a:solidFill>
                            <a:srgbClr val="FFFFFF"/>
                          </a:solidFill>
                          <a:effectLst/>
                          <a:latin typeface="Arial" panose="020B0604020202020204" pitchFamily="34" charset="0"/>
                          <a:cs typeface="Arial" panose="020B0604020202020204" pitchFamily="34" charset="0"/>
                        </a:rPr>
                        <a:t>Taxable Income</a:t>
                      </a:r>
                    </a:p>
                    <a:p>
                      <a:pPr algn="ctr" fontAlgn="b"/>
                      <a:r>
                        <a:rPr lang="en-US" sz="1600" b="0" i="0" u="none" strike="noStrike" dirty="0">
                          <a:solidFill>
                            <a:srgbClr val="FFFFFF"/>
                          </a:solidFill>
                          <a:effectLst/>
                          <a:latin typeface="Arial" panose="020B0604020202020204" pitchFamily="34" charset="0"/>
                          <a:cs typeface="Arial" panose="020B0604020202020204" pitchFamily="34" charset="0"/>
                        </a:rPr>
                        <a:t>(Single filing)</a:t>
                      </a:r>
                    </a:p>
                  </a:txBody>
                  <a:tcPr marL="7144" marR="7144" marT="7144" marB="0" anchor="ctr">
                    <a:lnL>
                      <a:noFill/>
                    </a:lnL>
                    <a:lnR>
                      <a:noFill/>
                    </a:lnR>
                    <a:lnT>
                      <a:noFill/>
                    </a:lnT>
                    <a:lnB w="12700" cap="flat" cmpd="sng" algn="ctr">
                      <a:solidFill>
                        <a:schemeClr val="tx1"/>
                      </a:solidFill>
                      <a:prstDash val="solid"/>
                      <a:round/>
                      <a:headEnd type="none" w="med" len="med"/>
                      <a:tailEnd type="none" w="med" len="med"/>
                    </a:lnB>
                    <a:solidFill>
                      <a:srgbClr val="E35427"/>
                    </a:solidFill>
                  </a:tcPr>
                </a:tc>
                <a:tc>
                  <a:txBody>
                    <a:bodyPr/>
                    <a:lstStyle/>
                    <a:p>
                      <a:pPr algn="ctr" fontAlgn="b"/>
                      <a:endParaRPr lang="en-US" sz="1600" b="0" i="0" u="none" strike="noStrike" dirty="0">
                        <a:solidFill>
                          <a:srgbClr val="FFFFFF"/>
                        </a:solidFill>
                        <a:effectLst/>
                        <a:latin typeface="Arial" panose="020B0604020202020204" pitchFamily="34" charset="0"/>
                        <a:cs typeface="Arial" panose="020B0604020202020204" pitchFamily="34" charset="0"/>
                      </a:endParaRPr>
                    </a:p>
                    <a:p>
                      <a:pPr algn="ctr" fontAlgn="b"/>
                      <a:r>
                        <a:rPr lang="en-US" sz="1600" b="0" i="0" u="none" strike="noStrike" dirty="0">
                          <a:solidFill>
                            <a:srgbClr val="FFFFFF"/>
                          </a:solidFill>
                          <a:effectLst/>
                          <a:latin typeface="Arial" panose="020B0604020202020204" pitchFamily="34" charset="0"/>
                          <a:cs typeface="Arial" panose="020B0604020202020204" pitchFamily="34" charset="0"/>
                        </a:rPr>
                        <a:t>Taxable Income</a:t>
                      </a:r>
                      <a:br>
                        <a:rPr lang="en-US" sz="1600" b="0" i="0" u="none" strike="noStrike" dirty="0">
                          <a:solidFill>
                            <a:srgbClr val="FFFFFF"/>
                          </a:solidFill>
                          <a:effectLst/>
                          <a:latin typeface="Arial" panose="020B0604020202020204" pitchFamily="34" charset="0"/>
                          <a:cs typeface="Arial" panose="020B0604020202020204" pitchFamily="34" charset="0"/>
                        </a:rPr>
                      </a:br>
                      <a:r>
                        <a:rPr lang="en-US" sz="1600" b="0" i="0" u="none" strike="noStrike" dirty="0">
                          <a:solidFill>
                            <a:srgbClr val="FFFFFF"/>
                          </a:solidFill>
                          <a:effectLst/>
                          <a:latin typeface="Arial" panose="020B0604020202020204" pitchFamily="34" charset="0"/>
                          <a:cs typeface="Arial" panose="020B0604020202020204" pitchFamily="34" charset="0"/>
                        </a:rPr>
                        <a:t>(Single, filing separately)</a:t>
                      </a:r>
                    </a:p>
                    <a:p>
                      <a:pPr algn="ctr" fontAlgn="b"/>
                      <a:endParaRPr lang="en-US" sz="1600" b="0" i="0" u="none" strike="noStrike" dirty="0">
                        <a:solidFill>
                          <a:srgbClr val="FFFFFF"/>
                        </a:solidFill>
                        <a:effectLst/>
                        <a:latin typeface="Arial" panose="020B0604020202020204" pitchFamily="34" charset="0"/>
                        <a:cs typeface="Arial" panose="020B0604020202020204" pitchFamily="34" charset="0"/>
                      </a:endParaRPr>
                    </a:p>
                  </a:txBody>
                  <a:tcPr marL="7144" marR="7144" marT="7144" marB="0" anchor="ctr">
                    <a:lnL>
                      <a:noFill/>
                    </a:lnL>
                    <a:lnR>
                      <a:noFill/>
                    </a:lnR>
                    <a:lnT>
                      <a:noFill/>
                    </a:lnT>
                    <a:lnB w="12700" cap="flat" cmpd="sng" algn="ctr">
                      <a:solidFill>
                        <a:schemeClr val="tx1"/>
                      </a:solidFill>
                      <a:prstDash val="solid"/>
                      <a:round/>
                      <a:headEnd type="none" w="med" len="med"/>
                      <a:tailEnd type="none" w="med" len="med"/>
                    </a:lnB>
                    <a:solidFill>
                      <a:srgbClr val="E35427"/>
                    </a:solidFill>
                  </a:tcPr>
                </a:tc>
                <a:tc>
                  <a:txBody>
                    <a:bodyPr/>
                    <a:lstStyle/>
                    <a:p>
                      <a:pPr algn="ctr" fontAlgn="b"/>
                      <a:r>
                        <a:rPr lang="en-US" sz="1600" b="0" i="0" u="none" strike="noStrike" dirty="0">
                          <a:solidFill>
                            <a:srgbClr val="FFFFFF"/>
                          </a:solidFill>
                          <a:effectLst/>
                          <a:latin typeface="Arial" panose="020B0604020202020204" pitchFamily="34" charset="0"/>
                          <a:cs typeface="Arial" panose="020B0604020202020204" pitchFamily="34" charset="0"/>
                        </a:rPr>
                        <a:t>Taxable Income</a:t>
                      </a:r>
                    </a:p>
                    <a:p>
                      <a:pPr algn="ctr" fontAlgn="b"/>
                      <a:r>
                        <a:rPr lang="en-US" sz="1600" b="0" i="0" u="none" strike="noStrike" dirty="0">
                          <a:solidFill>
                            <a:srgbClr val="FFFFFF"/>
                          </a:solidFill>
                          <a:effectLst/>
                          <a:latin typeface="Arial" panose="020B0604020202020204" pitchFamily="34" charset="0"/>
                          <a:cs typeface="Arial" panose="020B0604020202020204" pitchFamily="34" charset="0"/>
                        </a:rPr>
                        <a:t>(Married, filing jointly)</a:t>
                      </a:r>
                    </a:p>
                  </a:txBody>
                  <a:tcPr marL="7144" marR="7144" marT="7144" marB="0" anchor="ctr">
                    <a:lnL>
                      <a:noFill/>
                    </a:lnL>
                    <a:lnR>
                      <a:noFill/>
                    </a:lnR>
                    <a:lnT>
                      <a:noFill/>
                    </a:lnT>
                    <a:lnB w="12700" cap="flat" cmpd="sng" algn="ctr">
                      <a:solidFill>
                        <a:schemeClr val="tx1"/>
                      </a:solidFill>
                      <a:prstDash val="solid"/>
                      <a:round/>
                      <a:headEnd type="none" w="med" len="med"/>
                      <a:tailEnd type="none" w="med" len="med"/>
                    </a:lnB>
                    <a:solidFill>
                      <a:srgbClr val="E35427"/>
                    </a:solidFill>
                  </a:tcPr>
                </a:tc>
                <a:tc>
                  <a:txBody>
                    <a:bodyPr/>
                    <a:lstStyle/>
                    <a:p>
                      <a:pPr algn="ctr" fontAlgn="b"/>
                      <a:r>
                        <a:rPr lang="en-US" sz="1600" b="0" i="0" u="none" strike="noStrike" dirty="0">
                          <a:solidFill>
                            <a:srgbClr val="FFFFFF"/>
                          </a:solidFill>
                          <a:effectLst/>
                          <a:latin typeface="Arial" panose="020B0604020202020204" pitchFamily="34" charset="0"/>
                          <a:cs typeface="Arial" panose="020B0604020202020204" pitchFamily="34" charset="0"/>
                        </a:rPr>
                        <a:t>Capital Gain Rate</a:t>
                      </a:r>
                    </a:p>
                  </a:txBody>
                  <a:tcPr marL="7144" marR="7144" marT="7144" marB="0" anchor="ctr">
                    <a:lnL>
                      <a:noFill/>
                    </a:lnL>
                    <a:lnR>
                      <a:noFill/>
                    </a:lnR>
                    <a:lnT>
                      <a:noFill/>
                    </a:lnT>
                    <a:lnB w="12700" cap="flat" cmpd="sng" algn="ctr">
                      <a:solidFill>
                        <a:schemeClr val="tx1"/>
                      </a:solidFill>
                      <a:prstDash val="solid"/>
                      <a:round/>
                      <a:headEnd type="none" w="med" len="med"/>
                      <a:tailEnd type="none" w="med" len="med"/>
                    </a:lnB>
                    <a:solidFill>
                      <a:srgbClr val="E35427"/>
                    </a:solidFill>
                  </a:tcPr>
                </a:tc>
                <a:extLst>
                  <a:ext uri="{0D108BD9-81ED-4DB2-BD59-A6C34878D82A}">
                    <a16:rowId xmlns:a16="http://schemas.microsoft.com/office/drawing/2014/main" val="10000"/>
                  </a:ext>
                </a:extLst>
              </a:tr>
              <a:tr h="377388">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 $0 - $48,350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11"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rial" panose="020B0604020202020204" pitchFamily="34" charset="0"/>
                          <a:cs typeface="Arial" panose="020B0604020202020204" pitchFamily="34" charset="0"/>
                        </a:rPr>
                        <a:t> $0 - $64,750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 $0 - $96,700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62238">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 $48,351-$533,400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 $64,751 - $566,700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 $96,701 - $600,050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15%</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0149">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 $533,401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 $566,701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 $600,051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 20%</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012CC583-EB0B-D728-D17A-47CC438E2F81}"/>
              </a:ext>
            </a:extLst>
          </p:cNvPr>
          <p:cNvSpPr txBox="1"/>
          <p:nvPr/>
        </p:nvSpPr>
        <p:spPr>
          <a:xfrm>
            <a:off x="326282" y="4081528"/>
            <a:ext cx="4464080"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Source:  https://www.irs.gov/taxtopics/tc409. Accessed December 12, 2024.</a:t>
            </a:r>
          </a:p>
        </p:txBody>
      </p:sp>
    </p:spTree>
    <p:extLst>
      <p:ext uri="{BB962C8B-B14F-4D97-AF65-F5344CB8AC3E}">
        <p14:creationId xmlns:p14="http://schemas.microsoft.com/office/powerpoint/2010/main" val="271099051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F0C94D1-EB58-1BE6-34DC-538A61A3D7F1}"/>
              </a:ext>
            </a:extLst>
          </p:cNvPr>
          <p:cNvSpPr txBox="1"/>
          <p:nvPr/>
        </p:nvSpPr>
        <p:spPr>
          <a:xfrm>
            <a:off x="436811" y="4665348"/>
            <a:ext cx="3761535" cy="307777"/>
          </a:xfrm>
          <a:prstGeom prst="rect">
            <a:avLst/>
          </a:prstGeom>
          <a:noFill/>
        </p:spPr>
        <p:txBody>
          <a:bodyPr wrap="square" rtlCol="0">
            <a:spAutoFit/>
          </a:bodyPr>
          <a:lstStyle/>
          <a:p>
            <a:r>
              <a:rPr lang="en-US" sz="700" dirty="0">
                <a:solidFill>
                  <a:schemeClr val="bg1"/>
                </a:solidFill>
                <a:latin typeface="Arial" panose="020B0604020202020204" pitchFamily="34" charset="0"/>
                <a:cs typeface="Arial" panose="020B0604020202020204" pitchFamily="34" charset="0"/>
              </a:rPr>
              <a:t>Investment advisory services are offered through Foundations Investment Advisors, LLC, an SEC registered investment adviser. </a:t>
            </a:r>
          </a:p>
        </p:txBody>
      </p:sp>
      <p:sp>
        <p:nvSpPr>
          <p:cNvPr id="2" name="Title 5">
            <a:extLst>
              <a:ext uri="{FF2B5EF4-FFF2-40B4-BE49-F238E27FC236}">
                <a16:creationId xmlns:a16="http://schemas.microsoft.com/office/drawing/2014/main" id="{4157D012-7CD4-283E-784D-9F03F9F2D758}"/>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TOOLS</a:t>
            </a:r>
            <a:br>
              <a:rPr lang="en-US" dirty="0"/>
            </a:br>
            <a:r>
              <a:rPr lang="en-US" sz="2400" dirty="0">
                <a:solidFill>
                  <a:srgbClr val="E35427"/>
                </a:solidFill>
              </a:rPr>
              <a:t>FOR TAX CONTROL</a:t>
            </a:r>
          </a:p>
        </p:txBody>
      </p:sp>
      <p:sp>
        <p:nvSpPr>
          <p:cNvPr id="3" name="Title 1">
            <a:extLst>
              <a:ext uri="{FF2B5EF4-FFF2-40B4-BE49-F238E27FC236}">
                <a16:creationId xmlns:a16="http://schemas.microsoft.com/office/drawing/2014/main" id="{192192D2-BE36-ED6A-AFE7-1F2BE444D87F}"/>
              </a:ext>
            </a:extLst>
          </p:cNvPr>
          <p:cNvSpPr txBox="1">
            <a:spLocks/>
          </p:cNvSpPr>
          <p:nvPr/>
        </p:nvSpPr>
        <p:spPr>
          <a:xfrm>
            <a:off x="5084891" y="1129439"/>
            <a:ext cx="3526847" cy="3315506"/>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spcBef>
                <a:spcPts val="0"/>
              </a:spcBef>
              <a:spcAft>
                <a:spcPts val="1350"/>
              </a:spcAft>
            </a:pPr>
            <a:r>
              <a:rPr lang="en-US" sz="1600" dirty="0">
                <a:solidFill>
                  <a:schemeClr val="bg1"/>
                </a:solidFill>
                <a:latin typeface="Arial" panose="020B0604020202020204" pitchFamily="34" charset="0"/>
                <a:cs typeface="Arial" panose="020B0604020202020204" pitchFamily="34" charset="0"/>
              </a:rPr>
              <a:t>Diversify among Account Types</a:t>
            </a:r>
          </a:p>
          <a:p>
            <a:pPr lvl="1">
              <a:lnSpc>
                <a:spcPct val="100000"/>
              </a:lnSpc>
              <a:spcBef>
                <a:spcPts val="0"/>
              </a:spcBef>
            </a:pPr>
            <a:r>
              <a:rPr lang="en-US" sz="1600" dirty="0">
                <a:solidFill>
                  <a:schemeClr val="bg1"/>
                </a:solidFill>
                <a:latin typeface="Arial" panose="020B0604020202020204" pitchFamily="34" charset="0"/>
                <a:cs typeface="Arial" panose="020B0604020202020204" pitchFamily="34" charset="0"/>
              </a:rPr>
              <a:t>IRA </a:t>
            </a:r>
          </a:p>
          <a:p>
            <a:pPr lvl="1">
              <a:lnSpc>
                <a:spcPct val="100000"/>
              </a:lnSpc>
              <a:spcBef>
                <a:spcPts val="0"/>
              </a:spcBef>
            </a:pPr>
            <a:r>
              <a:rPr lang="en-US" sz="1600" dirty="0">
                <a:solidFill>
                  <a:schemeClr val="bg1"/>
                </a:solidFill>
                <a:latin typeface="Arial" panose="020B0604020202020204" pitchFamily="34" charset="0"/>
                <a:cs typeface="Arial" panose="020B0604020202020204" pitchFamily="34" charset="0"/>
              </a:rPr>
              <a:t>HSA</a:t>
            </a:r>
          </a:p>
          <a:p>
            <a:pPr lvl="1">
              <a:lnSpc>
                <a:spcPct val="100000"/>
              </a:lnSpc>
              <a:spcBef>
                <a:spcPts val="0"/>
              </a:spcBef>
            </a:pPr>
            <a:r>
              <a:rPr lang="en-US" sz="1600" dirty="0">
                <a:solidFill>
                  <a:schemeClr val="bg1"/>
                </a:solidFill>
                <a:latin typeface="Arial" panose="020B0604020202020204" pitchFamily="34" charset="0"/>
                <a:cs typeface="Arial" panose="020B0604020202020204" pitchFamily="34" charset="0"/>
              </a:rPr>
              <a:t>Roth including Roth Conversions</a:t>
            </a:r>
          </a:p>
          <a:p>
            <a:pPr lvl="1">
              <a:lnSpc>
                <a:spcPct val="100000"/>
              </a:lnSpc>
              <a:spcBef>
                <a:spcPts val="0"/>
              </a:spcBef>
            </a:pPr>
            <a:r>
              <a:rPr lang="en-US" sz="1600" dirty="0">
                <a:solidFill>
                  <a:schemeClr val="bg1"/>
                </a:solidFill>
                <a:latin typeface="Arial" panose="020B0604020202020204" pitchFamily="34" charset="0"/>
                <a:cs typeface="Arial" panose="020B0604020202020204" pitchFamily="34" charset="0"/>
              </a:rPr>
              <a:t>Life Insurance </a:t>
            </a:r>
          </a:p>
          <a:p>
            <a:pPr lvl="1">
              <a:lnSpc>
                <a:spcPct val="100000"/>
              </a:lnSpc>
              <a:spcBef>
                <a:spcPts val="0"/>
              </a:spcBef>
              <a:spcAft>
                <a:spcPts val="1350"/>
              </a:spcAft>
            </a:pPr>
            <a:r>
              <a:rPr lang="en-US" sz="1600" dirty="0">
                <a:solidFill>
                  <a:schemeClr val="bg1"/>
                </a:solidFill>
                <a:latin typeface="Arial" panose="020B0604020202020204" pitchFamily="34" charset="0"/>
                <a:cs typeface="Arial" panose="020B0604020202020204" pitchFamily="34" charset="0"/>
              </a:rPr>
              <a:t>Non-Qualified (Taxable)</a:t>
            </a:r>
          </a:p>
          <a:p>
            <a:pPr>
              <a:lnSpc>
                <a:spcPct val="100000"/>
              </a:lnSpc>
              <a:spcBef>
                <a:spcPts val="0"/>
              </a:spcBef>
              <a:spcAft>
                <a:spcPts val="1350"/>
              </a:spcAft>
            </a:pPr>
            <a:r>
              <a:rPr lang="en-US" sz="1600" dirty="0">
                <a:solidFill>
                  <a:schemeClr val="bg1"/>
                </a:solidFill>
                <a:latin typeface="Arial" panose="020B0604020202020204" pitchFamily="34" charset="0"/>
                <a:cs typeface="Arial" panose="020B0604020202020204" pitchFamily="34" charset="0"/>
              </a:rPr>
              <a:t>Use Tax Deferred Programs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(where appropriate)</a:t>
            </a:r>
          </a:p>
          <a:p>
            <a:pPr>
              <a:lnSpc>
                <a:spcPct val="100000"/>
              </a:lnSpc>
              <a:spcBef>
                <a:spcPts val="0"/>
              </a:spcBef>
              <a:spcAft>
                <a:spcPts val="1350"/>
              </a:spcAft>
            </a:pPr>
            <a:r>
              <a:rPr lang="en-US" sz="1600" dirty="0">
                <a:solidFill>
                  <a:schemeClr val="bg1"/>
                </a:solidFill>
                <a:latin typeface="Arial" panose="020B0604020202020204" pitchFamily="34" charset="0"/>
                <a:cs typeface="Arial" panose="020B0604020202020204" pitchFamily="34" charset="0"/>
              </a:rPr>
              <a:t>Properly blend withdrawals from different accounts based on expected income tax</a:t>
            </a:r>
          </a:p>
          <a:p>
            <a:pPr>
              <a:lnSpc>
                <a:spcPct val="100000"/>
              </a:lnSpc>
              <a:spcBef>
                <a:spcPts val="0"/>
              </a:spcBef>
              <a:spcAft>
                <a:spcPts val="1350"/>
              </a:spcAft>
            </a:pPr>
            <a:r>
              <a:rPr lang="en-US" sz="1600" dirty="0">
                <a:solidFill>
                  <a:schemeClr val="bg1"/>
                </a:solidFill>
                <a:latin typeface="Arial" panose="020B0604020202020204" pitchFamily="34" charset="0"/>
                <a:cs typeface="Arial" panose="020B0604020202020204" pitchFamily="34" charset="0"/>
              </a:rPr>
              <a:t>Blend larger distributions over two tax years if possible </a:t>
            </a:r>
          </a:p>
          <a:p>
            <a:pPr>
              <a:lnSpc>
                <a:spcPct val="100000"/>
              </a:lnSpc>
              <a:spcBef>
                <a:spcPts val="0"/>
              </a:spcBef>
              <a:spcAft>
                <a:spcPts val="1350"/>
              </a:spcAft>
            </a:pPr>
            <a:r>
              <a:rPr lang="en-US" sz="1600" dirty="0">
                <a:solidFill>
                  <a:schemeClr val="bg1"/>
                </a:solidFill>
                <a:latin typeface="Arial" panose="020B0604020202020204" pitchFamily="34" charset="0"/>
                <a:cs typeface="Arial" panose="020B0604020202020204" pitchFamily="34" charset="0"/>
              </a:rPr>
              <a:t>Consider which assets should be held in which account type </a:t>
            </a:r>
          </a:p>
          <a:p>
            <a:pPr marL="600075" lvl="1" indent="-257175">
              <a:lnSpc>
                <a:spcPct val="150000"/>
              </a:lnSpc>
              <a:buFont typeface="Arial" panose="020B0604020202020204" pitchFamily="34" charset="0"/>
              <a:buChar char="•"/>
            </a:pPr>
            <a:endParaRPr lang="en-US" altLang="zh-CN"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0557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additive="base">
                                        <p:cTn id="6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 calcmode="lin" valueType="num">
                                      <p:cBhvr additive="base">
                                        <p:cTn id="6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385E8C-F69F-D51B-620C-186B0A0AC95C}"/>
              </a:ext>
            </a:extLst>
          </p:cNvPr>
          <p:cNvSpPr/>
          <p:nvPr/>
        </p:nvSpPr>
        <p:spPr>
          <a:xfrm>
            <a:off x="1" y="367571"/>
            <a:ext cx="409598" cy="348047"/>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E57A26"/>
              </a:solidFill>
            </a:endParaRPr>
          </a:p>
        </p:txBody>
      </p:sp>
      <p:sp>
        <p:nvSpPr>
          <p:cNvPr id="16" name="Title 1">
            <a:extLst>
              <a:ext uri="{FF2B5EF4-FFF2-40B4-BE49-F238E27FC236}">
                <a16:creationId xmlns:a16="http://schemas.microsoft.com/office/drawing/2014/main" id="{8A3AAAB8-C47F-AD8F-DAA4-E42CFF6FD46D}"/>
              </a:ext>
            </a:extLst>
          </p:cNvPr>
          <p:cNvSpPr txBox="1">
            <a:spLocks/>
          </p:cNvSpPr>
          <p:nvPr/>
        </p:nvSpPr>
        <p:spPr bwMode="auto">
          <a:xfrm>
            <a:off x="458426" y="368404"/>
            <a:ext cx="4625768" cy="46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r>
              <a:rPr lang="en-US" sz="3200" b="1" dirty="0">
                <a:solidFill>
                  <a:schemeClr val="bg1"/>
                </a:solidFill>
                <a:latin typeface="Arial" panose="020B0604020202020204" pitchFamily="34" charset="0"/>
                <a:cs typeface="Arial" panose="020B0604020202020204" pitchFamily="34" charset="0"/>
              </a:rPr>
              <a:t>COURSE AGENDA</a:t>
            </a:r>
            <a:endParaRPr lang="en-US" sz="1400" baseline="30000" dirty="0">
              <a:solidFill>
                <a:srgbClr val="E3542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5B70293-0C39-8153-61B2-D2043D13D6F7}"/>
              </a:ext>
            </a:extLst>
          </p:cNvPr>
          <p:cNvSpPr/>
          <p:nvPr/>
        </p:nvSpPr>
        <p:spPr>
          <a:xfrm>
            <a:off x="391763" y="1386706"/>
            <a:ext cx="2652521" cy="3147272"/>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3" name="TextBox 2">
            <a:extLst>
              <a:ext uri="{FF2B5EF4-FFF2-40B4-BE49-F238E27FC236}">
                <a16:creationId xmlns:a16="http://schemas.microsoft.com/office/drawing/2014/main" id="{BEAADAAF-35F6-D633-4A0A-B4BDD7DD3CCF}"/>
              </a:ext>
            </a:extLst>
          </p:cNvPr>
          <p:cNvSpPr txBox="1"/>
          <p:nvPr/>
        </p:nvSpPr>
        <p:spPr>
          <a:xfrm>
            <a:off x="391764" y="1717193"/>
            <a:ext cx="2619464" cy="2812693"/>
          </a:xfrm>
          <a:prstGeom prst="rect">
            <a:avLst/>
          </a:prstGeom>
          <a:noFill/>
        </p:spPr>
        <p:txBody>
          <a:bodyPr wrap="square" rtlCol="0">
            <a:spAutoFit/>
          </a:bodyPr>
          <a:lstStyle/>
          <a:p>
            <a:pPr algn="ctr"/>
            <a:r>
              <a:rPr lang="en-US" sz="1800" b="1" dirty="0">
                <a:solidFill>
                  <a:srgbClr val="E35427"/>
                </a:solidFill>
                <a:latin typeface="Arial" panose="020B0604020202020204" pitchFamily="34" charset="0"/>
                <a:cs typeface="Arial" panose="020B0604020202020204" pitchFamily="34" charset="0"/>
              </a:rPr>
              <a:t>SESSION 1</a:t>
            </a:r>
          </a:p>
          <a:p>
            <a:endParaRPr lang="en-US" sz="1013" dirty="0"/>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Retirement Today vs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the Past</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Developing a </a:t>
            </a:r>
            <a:r>
              <a:rPr lang="en-US" sz="1400" b="1" dirty="0">
                <a:solidFill>
                  <a:schemeClr val="bg1"/>
                </a:solidFill>
                <a:latin typeface="Arial" panose="020B0604020202020204" pitchFamily="34" charset="0"/>
                <a:cs typeface="Arial" panose="020B0604020202020204" pitchFamily="34" charset="0"/>
              </a:rPr>
              <a:t>plan</a:t>
            </a:r>
            <a:r>
              <a:rPr lang="en-US" sz="1400" dirty="0">
                <a:solidFill>
                  <a:schemeClr val="bg1"/>
                </a:solidFill>
                <a:latin typeface="Arial" panose="020B0604020202020204" pitchFamily="34" charset="0"/>
                <a:cs typeface="Arial" panose="020B0604020202020204" pitchFamily="34" charset="0"/>
              </a:rPr>
              <a:t>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for retirement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Common Financial Tools</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Investing Myths &amp; Facts</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Investing Strategies</a:t>
            </a:r>
          </a:p>
          <a:p>
            <a:endParaRPr lang="en-US" sz="1013" dirty="0">
              <a:solidFill>
                <a:schemeClr val="bg1"/>
              </a:solidFill>
            </a:endParaRPr>
          </a:p>
          <a:p>
            <a:pPr algn="ctr"/>
            <a:br>
              <a:rPr lang="en-US" sz="1013" dirty="0">
                <a:solidFill>
                  <a:schemeClr val="bg1"/>
                </a:solidFill>
              </a:rPr>
            </a:br>
            <a:endParaRPr lang="en-US" sz="1013" dirty="0">
              <a:solidFill>
                <a:schemeClr val="bg1"/>
              </a:solidFill>
            </a:endParaRPr>
          </a:p>
          <a:p>
            <a:endParaRPr lang="en-US" sz="1013" dirty="0">
              <a:solidFill>
                <a:schemeClr val="bg1"/>
              </a:solidFill>
            </a:endParaRPr>
          </a:p>
          <a:p>
            <a:endParaRPr lang="en-US" sz="1013" dirty="0"/>
          </a:p>
        </p:txBody>
      </p:sp>
      <p:sp>
        <p:nvSpPr>
          <p:cNvPr id="4" name="Rectangle 3">
            <a:extLst>
              <a:ext uri="{FF2B5EF4-FFF2-40B4-BE49-F238E27FC236}">
                <a16:creationId xmlns:a16="http://schemas.microsoft.com/office/drawing/2014/main" id="{FDEED33E-391E-4A59-755D-18FAA415D62D}"/>
              </a:ext>
            </a:extLst>
          </p:cNvPr>
          <p:cNvSpPr/>
          <p:nvPr/>
        </p:nvSpPr>
        <p:spPr>
          <a:xfrm>
            <a:off x="3259677" y="1386706"/>
            <a:ext cx="2652521" cy="3147272"/>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7" name="TextBox 6">
            <a:extLst>
              <a:ext uri="{FF2B5EF4-FFF2-40B4-BE49-F238E27FC236}">
                <a16:creationId xmlns:a16="http://schemas.microsoft.com/office/drawing/2014/main" id="{F4AC58E4-BCA8-8E71-3BA9-1AB1B8CC5F86}"/>
              </a:ext>
            </a:extLst>
          </p:cNvPr>
          <p:cNvSpPr txBox="1"/>
          <p:nvPr/>
        </p:nvSpPr>
        <p:spPr>
          <a:xfrm>
            <a:off x="3289755" y="1674654"/>
            <a:ext cx="2622442" cy="2812693"/>
          </a:xfrm>
          <a:prstGeom prst="rect">
            <a:avLst/>
          </a:prstGeom>
          <a:noFill/>
        </p:spPr>
        <p:txBody>
          <a:bodyPr wrap="square" rtlCol="0">
            <a:spAutoFit/>
          </a:bodyPr>
          <a:lstStyle/>
          <a:p>
            <a:pPr algn="ctr"/>
            <a:r>
              <a:rPr lang="en-US" sz="1800" b="1" dirty="0">
                <a:solidFill>
                  <a:srgbClr val="E35427"/>
                </a:solidFill>
                <a:latin typeface="Arial" panose="020B0604020202020204" pitchFamily="34" charset="0"/>
                <a:cs typeface="Arial" panose="020B0604020202020204" pitchFamily="34" charset="0"/>
              </a:rPr>
              <a:t>SESSION 2</a:t>
            </a:r>
          </a:p>
          <a:p>
            <a:endParaRPr lang="en-US" sz="1400" dirty="0">
              <a:solidFill>
                <a:srgbClr val="E35427"/>
              </a:solidFill>
            </a:endParaRP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Planning Your Estate</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Taxation in Retirement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Understanding Retirement Accounts</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Social Security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Medicare</a:t>
            </a:r>
          </a:p>
          <a:p>
            <a:endParaRPr lang="en-US" sz="1013" dirty="0">
              <a:solidFill>
                <a:schemeClr val="bg1"/>
              </a:solidFill>
            </a:endParaRPr>
          </a:p>
          <a:p>
            <a:pPr marL="214308" indent="-214308">
              <a:buFont typeface="Arial" panose="020B0604020202020204" pitchFamily="34" charset="0"/>
              <a:buChar char="•"/>
            </a:pPr>
            <a:endParaRPr lang="en-US" sz="1013" dirty="0">
              <a:solidFill>
                <a:schemeClr val="bg1"/>
              </a:solidFill>
            </a:endParaRPr>
          </a:p>
          <a:p>
            <a:endParaRPr lang="en-US" sz="1013" dirty="0">
              <a:solidFill>
                <a:schemeClr val="bg1"/>
              </a:solidFill>
            </a:endParaRPr>
          </a:p>
          <a:p>
            <a:pPr algn="ctr"/>
            <a:endParaRPr lang="en-US" sz="1013" dirty="0">
              <a:solidFill>
                <a:schemeClr val="bg1"/>
              </a:solidFill>
            </a:endParaRPr>
          </a:p>
          <a:p>
            <a:endParaRPr lang="en-US" sz="1013" dirty="0">
              <a:solidFill>
                <a:schemeClr val="bg1"/>
              </a:solidFill>
            </a:endParaRPr>
          </a:p>
          <a:p>
            <a:endParaRPr lang="en-US" sz="1013" dirty="0">
              <a:solidFill>
                <a:srgbClr val="E35427"/>
              </a:solidFill>
            </a:endParaRPr>
          </a:p>
        </p:txBody>
      </p:sp>
      <p:sp>
        <p:nvSpPr>
          <p:cNvPr id="8" name="Rectangle 7">
            <a:extLst>
              <a:ext uri="{FF2B5EF4-FFF2-40B4-BE49-F238E27FC236}">
                <a16:creationId xmlns:a16="http://schemas.microsoft.com/office/drawing/2014/main" id="{616248F0-D163-D23A-10DF-72FE0C7DD205}"/>
              </a:ext>
            </a:extLst>
          </p:cNvPr>
          <p:cNvSpPr/>
          <p:nvPr/>
        </p:nvSpPr>
        <p:spPr>
          <a:xfrm>
            <a:off x="6175686" y="1386705"/>
            <a:ext cx="2652521" cy="3147272"/>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69B4FA21-4E25-AA0F-8012-9D5850BBE30A}"/>
              </a:ext>
            </a:extLst>
          </p:cNvPr>
          <p:cNvSpPr txBox="1"/>
          <p:nvPr/>
        </p:nvSpPr>
        <p:spPr>
          <a:xfrm>
            <a:off x="6190725" y="1664033"/>
            <a:ext cx="2622442" cy="3147272"/>
          </a:xfrm>
          <a:prstGeom prst="rect">
            <a:avLst/>
          </a:prstGeom>
          <a:noFill/>
        </p:spPr>
        <p:txBody>
          <a:bodyPr wrap="square" rtlCol="0">
            <a:spAutoFit/>
          </a:bodyPr>
          <a:lstStyle/>
          <a:p>
            <a:pPr algn="ctr"/>
            <a:r>
              <a:rPr lang="en-US" sz="1800" b="1" dirty="0">
                <a:solidFill>
                  <a:srgbClr val="E35427"/>
                </a:solidFill>
                <a:latin typeface="Arial" panose="020B0604020202020204" pitchFamily="34" charset="0"/>
                <a:cs typeface="Arial" panose="020B0604020202020204" pitchFamily="34" charset="0"/>
              </a:rPr>
              <a:t>COURSE LAB</a:t>
            </a:r>
          </a:p>
          <a:p>
            <a:pPr algn="ctr"/>
            <a:endParaRPr lang="en-US" sz="1013" dirty="0">
              <a:solidFill>
                <a:srgbClr val="E35427"/>
              </a:solidFill>
            </a:endParaRP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Tax Planning &amp; Reduction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IRA Distribution Strategy</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RMD Planning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Investment Selection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Income Planning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Social Security Strategy</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Current Plan Analysis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Portfolio Statistics </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Course Lab 1– 2 Hours</a:t>
            </a:r>
          </a:p>
          <a:p>
            <a:pPr algn="ctr"/>
            <a:endParaRPr lang="en-US" sz="1013" dirty="0">
              <a:solidFill>
                <a:schemeClr val="bg1"/>
              </a:solidFill>
            </a:endParaRPr>
          </a:p>
          <a:p>
            <a:pPr algn="ctr"/>
            <a:endParaRPr lang="en-US" sz="1013" dirty="0">
              <a:solidFill>
                <a:schemeClr val="bg1"/>
              </a:solidFill>
            </a:endParaRPr>
          </a:p>
          <a:p>
            <a:pPr algn="ctr"/>
            <a:endParaRPr lang="en-US" sz="1013" dirty="0">
              <a:solidFill>
                <a:srgbClr val="E35427"/>
              </a:solidFill>
            </a:endParaRPr>
          </a:p>
        </p:txBody>
      </p:sp>
      <p:sp>
        <p:nvSpPr>
          <p:cNvPr id="17" name="TextBox 16">
            <a:extLst>
              <a:ext uri="{FF2B5EF4-FFF2-40B4-BE49-F238E27FC236}">
                <a16:creationId xmlns:a16="http://schemas.microsoft.com/office/drawing/2014/main" id="{FCFDDB37-14A8-4631-5F14-2A07DAEE8C08}"/>
              </a:ext>
            </a:extLst>
          </p:cNvPr>
          <p:cNvSpPr txBox="1"/>
          <p:nvPr/>
        </p:nvSpPr>
        <p:spPr>
          <a:xfrm>
            <a:off x="458427" y="771851"/>
            <a:ext cx="3786311" cy="830997"/>
          </a:xfrm>
          <a:prstGeom prst="rect">
            <a:avLst/>
          </a:prstGeom>
          <a:noFill/>
        </p:spPr>
        <p:txBody>
          <a:bodyPr wrap="square" rtlCol="0">
            <a:spAutoFit/>
          </a:bodyPr>
          <a:lstStyle/>
          <a:p>
            <a:r>
              <a:rPr lang="en-US" sz="2400" b="1" dirty="0">
                <a:solidFill>
                  <a:srgbClr val="E35427"/>
                </a:solidFill>
                <a:latin typeface="Arial" panose="020B0604020202020204" pitchFamily="34" charset="0"/>
                <a:cs typeface="Arial" panose="020B0604020202020204" pitchFamily="34" charset="0"/>
              </a:rPr>
              <a:t>3 PART COURSE </a:t>
            </a:r>
          </a:p>
          <a:p>
            <a:r>
              <a:rPr lang="en-US" sz="2400" b="1" dirty="0">
                <a:solidFill>
                  <a:srgbClr val="334B95"/>
                </a:solidFill>
              </a:rPr>
              <a:t>   </a:t>
            </a:r>
          </a:p>
        </p:txBody>
      </p:sp>
    </p:spTree>
    <p:extLst>
      <p:ext uri="{BB962C8B-B14F-4D97-AF65-F5344CB8AC3E}">
        <p14:creationId xmlns:p14="http://schemas.microsoft.com/office/powerpoint/2010/main" val="23693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ADD37B2-DEC8-A9D7-DDA5-0B6BF906CF9E}"/>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REMEMBER</a:t>
            </a:r>
            <a:br>
              <a:rPr lang="en-US" dirty="0"/>
            </a:br>
            <a:r>
              <a:rPr lang="en-US" sz="2400" dirty="0">
                <a:solidFill>
                  <a:srgbClr val="E35427"/>
                </a:solidFill>
              </a:rPr>
              <a:t>ABOVE ALL ELSE…</a:t>
            </a:r>
          </a:p>
        </p:txBody>
      </p:sp>
      <p:sp>
        <p:nvSpPr>
          <p:cNvPr id="2" name="Content Placeholder 2">
            <a:extLst>
              <a:ext uri="{FF2B5EF4-FFF2-40B4-BE49-F238E27FC236}">
                <a16:creationId xmlns:a16="http://schemas.microsoft.com/office/drawing/2014/main" id="{2B354403-811E-D6D2-F004-6E0E96F2D549}"/>
              </a:ext>
            </a:extLst>
          </p:cNvPr>
          <p:cNvSpPr txBox="1">
            <a:spLocks/>
          </p:cNvSpPr>
          <p:nvPr/>
        </p:nvSpPr>
        <p:spPr>
          <a:xfrm>
            <a:off x="1560768" y="1964850"/>
            <a:ext cx="6022463" cy="217589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300" b="1" dirty="0">
                <a:solidFill>
                  <a:schemeClr val="bg1"/>
                </a:solidFill>
                <a:latin typeface="Arial" panose="020B0604020202020204" pitchFamily="34" charset="0"/>
                <a:cs typeface="Arial" panose="020B0604020202020204" pitchFamily="34" charset="0"/>
              </a:rPr>
              <a:t>Tax Preparation</a:t>
            </a:r>
          </a:p>
          <a:p>
            <a:pPr marL="0" indent="0" algn="ctr">
              <a:buNone/>
            </a:pPr>
            <a:r>
              <a:rPr lang="en-US" sz="1600" dirty="0">
                <a:solidFill>
                  <a:schemeClr val="bg1"/>
                </a:solidFill>
                <a:latin typeface="Arial" panose="020B0604020202020204" pitchFamily="34" charset="0"/>
                <a:cs typeface="Arial" panose="020B0604020202020204" pitchFamily="34" charset="0"/>
              </a:rPr>
              <a:t>what a CPA or EA does to record history on a tax return</a:t>
            </a:r>
          </a:p>
          <a:p>
            <a:pPr marL="0" indent="0" algn="ctr">
              <a:buNone/>
            </a:pPr>
            <a:r>
              <a:rPr lang="en-US" sz="2100" dirty="0">
                <a:solidFill>
                  <a:schemeClr val="bg1"/>
                </a:solidFill>
                <a:latin typeface="Arial" panose="020B0604020202020204" pitchFamily="34" charset="0"/>
                <a:cs typeface="Arial" panose="020B0604020202020204" pitchFamily="34" charset="0"/>
              </a:rPr>
              <a:t> </a:t>
            </a:r>
            <a:r>
              <a:rPr lang="en-US" sz="2100" b="1" dirty="0">
                <a:solidFill>
                  <a:schemeClr val="bg1"/>
                </a:solidFill>
                <a:latin typeface="Arial" panose="020B0604020202020204" pitchFamily="34" charset="0"/>
                <a:cs typeface="Arial" panose="020B0604020202020204" pitchFamily="34" charset="0"/>
              </a:rPr>
              <a:t>Tax Planning</a:t>
            </a:r>
            <a:endParaRPr lang="en-US" sz="2100" dirty="0">
              <a:solidFill>
                <a:schemeClr val="bg1"/>
              </a:solidFill>
              <a:latin typeface="Arial" panose="020B0604020202020204" pitchFamily="34" charset="0"/>
              <a:cs typeface="Arial" panose="020B0604020202020204" pitchFamily="34" charset="0"/>
            </a:endParaRPr>
          </a:p>
          <a:p>
            <a:pPr marL="0" indent="0" algn="ctr">
              <a:buNone/>
            </a:pPr>
            <a:r>
              <a:rPr lang="en-US" sz="1600" dirty="0">
                <a:solidFill>
                  <a:schemeClr val="bg1"/>
                </a:solidFill>
                <a:latin typeface="Arial" panose="020B0604020202020204" pitchFamily="34" charset="0"/>
                <a:cs typeface="Arial" panose="020B0604020202020204" pitchFamily="34" charset="0"/>
              </a:rPr>
              <a:t>what you do to create strategies and take advantage of loopholes in advance of year end to reduce the amount of taxes you pay</a:t>
            </a:r>
          </a:p>
          <a:p>
            <a:endParaRPr lang="en-US" sz="1200" dirty="0">
              <a:solidFill>
                <a:srgbClr val="334B95"/>
              </a:solidFill>
              <a:latin typeface="+mn-lt"/>
              <a:cs typeface="Arial" panose="020B0604020202020204" pitchFamily="34" charset="0"/>
            </a:endParaRPr>
          </a:p>
        </p:txBody>
      </p:sp>
    </p:spTree>
    <p:extLst>
      <p:ext uri="{BB962C8B-B14F-4D97-AF65-F5344CB8AC3E}">
        <p14:creationId xmlns:p14="http://schemas.microsoft.com/office/powerpoint/2010/main" val="39668686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C298-7F7E-DEB5-F10D-B339B8E8E447}"/>
              </a:ext>
            </a:extLst>
          </p:cNvPr>
          <p:cNvSpPr txBox="1">
            <a:spLocks/>
          </p:cNvSpPr>
          <p:nvPr/>
        </p:nvSpPr>
        <p:spPr bwMode="auto">
          <a:xfrm>
            <a:off x="881558" y="1279082"/>
            <a:ext cx="7380881" cy="4687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pPr algn="ctr"/>
            <a:r>
              <a:rPr lang="en-US" sz="3200" b="1" dirty="0">
                <a:solidFill>
                  <a:schemeClr val="bg1"/>
                </a:solidFill>
                <a:latin typeface="Arial" panose="020B0604020202020204" pitchFamily="34" charset="0"/>
                <a:cs typeface="Arial" panose="020B0604020202020204" pitchFamily="34" charset="0"/>
              </a:rPr>
              <a:t>RETIREMENT ACCOUNT DISTRIBUTION PLANNING</a:t>
            </a:r>
            <a:endParaRPr lang="en-US" sz="1400" baseline="30000" dirty="0">
              <a:solidFill>
                <a:srgbClr val="E3542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22000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25CF9AE7-4A91-1651-AD2D-764A07927667}"/>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DISTRIBUTION</a:t>
            </a:r>
            <a:br>
              <a:rPr lang="en-US" dirty="0"/>
            </a:br>
            <a:r>
              <a:rPr lang="en-US" sz="2400" dirty="0">
                <a:solidFill>
                  <a:srgbClr val="E35427"/>
                </a:solidFill>
              </a:rPr>
              <a:t>INTRODUCTION</a:t>
            </a:r>
          </a:p>
        </p:txBody>
      </p:sp>
      <p:sp>
        <p:nvSpPr>
          <p:cNvPr id="3" name="Title 1">
            <a:extLst>
              <a:ext uri="{FF2B5EF4-FFF2-40B4-BE49-F238E27FC236}">
                <a16:creationId xmlns:a16="http://schemas.microsoft.com/office/drawing/2014/main" id="{71152C42-52F1-DFC9-7A99-D840AFA23229}"/>
              </a:ext>
            </a:extLst>
          </p:cNvPr>
          <p:cNvSpPr txBox="1">
            <a:spLocks/>
          </p:cNvSpPr>
          <p:nvPr/>
        </p:nvSpPr>
        <p:spPr>
          <a:xfrm>
            <a:off x="4925011" y="1073220"/>
            <a:ext cx="3582185" cy="3315506"/>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ts val="1755"/>
              </a:lnSpc>
              <a:spcBef>
                <a:spcPts val="0"/>
              </a:spcBef>
            </a:pPr>
            <a:r>
              <a:rPr lang="en-US" sz="1600" b="1" dirty="0">
                <a:solidFill>
                  <a:schemeClr val="bg1"/>
                </a:solidFill>
                <a:latin typeface="Arial" panose="020B0604020202020204" pitchFamily="34" charset="0"/>
                <a:cs typeface="Arial" panose="020B0604020202020204" pitchFamily="34" charset="0"/>
              </a:rPr>
              <a:t>Accumulating money in the right types of accounts is as important as the right types of investments.</a:t>
            </a:r>
          </a:p>
          <a:p>
            <a:endParaRPr lang="en-US" sz="1600" dirty="0">
              <a:solidFill>
                <a:schemeClr val="bg1"/>
              </a:solidFill>
              <a:latin typeface="Arial" panose="020B0604020202020204" pitchFamily="34" charset="0"/>
              <a:cs typeface="Arial" panose="020B0604020202020204" pitchFamily="34" charset="0"/>
            </a:endParaRPr>
          </a:p>
          <a:p>
            <a:pPr>
              <a:spcBef>
                <a:spcPts val="0"/>
              </a:spcBef>
              <a:spcAft>
                <a:spcPts val="750"/>
              </a:spcAft>
            </a:pPr>
            <a:r>
              <a:rPr lang="en-US" sz="1600" dirty="0">
                <a:solidFill>
                  <a:schemeClr val="bg1"/>
                </a:solidFill>
                <a:latin typeface="Arial" panose="020B0604020202020204" pitchFamily="34" charset="0"/>
                <a:cs typeface="Arial" panose="020B0604020202020204" pitchFamily="34" charset="0"/>
              </a:rPr>
              <a:t>In this section, we will cover:</a:t>
            </a:r>
          </a:p>
          <a:p>
            <a:pPr marL="171450" indent="-171450">
              <a:spcBef>
                <a:spcPts val="0"/>
              </a:spcBef>
              <a:spcAft>
                <a:spcPts val="7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How to contribute to different accounts to maximize cash flow.</a:t>
            </a:r>
          </a:p>
          <a:p>
            <a:pPr marL="171450" indent="-171450">
              <a:spcBef>
                <a:spcPts val="0"/>
              </a:spcBef>
              <a:spcAft>
                <a:spcPts val="7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What’s better—tax-deferred or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tax-free?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Or both?</a:t>
            </a:r>
          </a:p>
          <a:p>
            <a:pPr marL="171450" indent="-171450">
              <a:spcBef>
                <a:spcPts val="0"/>
              </a:spcBef>
              <a:spcAft>
                <a:spcPts val="7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When and how you should convert your IRA to a Roth IRA.</a:t>
            </a:r>
          </a:p>
          <a:p>
            <a:pPr marL="171450" indent="-171450">
              <a:spcBef>
                <a:spcPts val="0"/>
              </a:spcBef>
              <a:spcAft>
                <a:spcPts val="7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Strategies to reduce or eliminate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taxes in retirement.</a:t>
            </a:r>
          </a:p>
          <a:p>
            <a:pPr marL="600075" lvl="1" indent="-257175">
              <a:lnSpc>
                <a:spcPct val="150000"/>
              </a:lnSpc>
              <a:buFont typeface="Arial" panose="020B0604020202020204" pitchFamily="34" charset="0"/>
              <a:buChar char="•"/>
            </a:pPr>
            <a:endParaRPr lang="en-US" altLang="zh-CN"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30752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ADD37B2-DEC8-A9D7-DDA5-0B6BF906CF9E}"/>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MONEY</a:t>
            </a:r>
            <a:br>
              <a:rPr lang="en-US" dirty="0"/>
            </a:br>
            <a:r>
              <a:rPr lang="en-US" sz="2400" dirty="0">
                <a:solidFill>
                  <a:srgbClr val="E35427"/>
                </a:solidFill>
              </a:rPr>
              <a:t>THE THREE TYPES</a:t>
            </a:r>
          </a:p>
        </p:txBody>
      </p:sp>
      <p:grpSp>
        <p:nvGrpSpPr>
          <p:cNvPr id="12" name="Group 11">
            <a:extLst>
              <a:ext uri="{FF2B5EF4-FFF2-40B4-BE49-F238E27FC236}">
                <a16:creationId xmlns:a16="http://schemas.microsoft.com/office/drawing/2014/main" id="{F5168A60-4886-CDAA-6FBE-9918D0485C84}"/>
              </a:ext>
            </a:extLst>
          </p:cNvPr>
          <p:cNvGrpSpPr/>
          <p:nvPr/>
        </p:nvGrpSpPr>
        <p:grpSpPr>
          <a:xfrm>
            <a:off x="4758267" y="2847476"/>
            <a:ext cx="3962400" cy="1497667"/>
            <a:chOff x="4072467" y="1515533"/>
            <a:chExt cx="3962400" cy="1497667"/>
          </a:xfrm>
        </p:grpSpPr>
        <p:sp>
          <p:nvSpPr>
            <p:cNvPr id="2" name="Rectangle 1">
              <a:extLst>
                <a:ext uri="{FF2B5EF4-FFF2-40B4-BE49-F238E27FC236}">
                  <a16:creationId xmlns:a16="http://schemas.microsoft.com/office/drawing/2014/main" id="{16853A4E-2C32-49CD-895D-2D60FF12E2C8}"/>
                </a:ext>
              </a:extLst>
            </p:cNvPr>
            <p:cNvSpPr/>
            <p:nvPr/>
          </p:nvSpPr>
          <p:spPr>
            <a:xfrm>
              <a:off x="4072467" y="1515533"/>
              <a:ext cx="3962400" cy="419978"/>
            </a:xfrm>
            <a:prstGeom prst="rect">
              <a:avLst/>
            </a:prstGeom>
            <a:solidFill>
              <a:srgbClr val="E25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FFA385-6366-610A-B4F3-6E7E8FDA73CD}"/>
                </a:ext>
              </a:extLst>
            </p:cNvPr>
            <p:cNvSpPr txBox="1"/>
            <p:nvPr/>
          </p:nvSpPr>
          <p:spPr>
            <a:xfrm>
              <a:off x="4172298" y="1575342"/>
              <a:ext cx="34798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1. TAXABLE</a:t>
              </a:r>
            </a:p>
          </p:txBody>
        </p:sp>
        <p:sp>
          <p:nvSpPr>
            <p:cNvPr id="5" name="Rectangle 4">
              <a:extLst>
                <a:ext uri="{FF2B5EF4-FFF2-40B4-BE49-F238E27FC236}">
                  <a16:creationId xmlns:a16="http://schemas.microsoft.com/office/drawing/2014/main" id="{ED16EEF9-92D6-A316-7813-293080459731}"/>
                </a:ext>
              </a:extLst>
            </p:cNvPr>
            <p:cNvSpPr/>
            <p:nvPr/>
          </p:nvSpPr>
          <p:spPr>
            <a:xfrm>
              <a:off x="4072467" y="2059336"/>
              <a:ext cx="3962400" cy="419978"/>
            </a:xfrm>
            <a:prstGeom prst="rect">
              <a:avLst/>
            </a:prstGeom>
            <a:solidFill>
              <a:srgbClr val="E25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48AF0B-BA48-56DD-B2B8-872D734E0015}"/>
                </a:ext>
              </a:extLst>
            </p:cNvPr>
            <p:cNvSpPr txBox="1"/>
            <p:nvPr/>
          </p:nvSpPr>
          <p:spPr>
            <a:xfrm>
              <a:off x="4172298" y="2119145"/>
              <a:ext cx="34798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2. TAX-DEFERRED</a:t>
              </a:r>
            </a:p>
          </p:txBody>
        </p:sp>
        <p:sp>
          <p:nvSpPr>
            <p:cNvPr id="10" name="Rectangle 9">
              <a:extLst>
                <a:ext uri="{FF2B5EF4-FFF2-40B4-BE49-F238E27FC236}">
                  <a16:creationId xmlns:a16="http://schemas.microsoft.com/office/drawing/2014/main" id="{3838ADE8-798D-0EC9-490E-806A1BDCCF41}"/>
                </a:ext>
              </a:extLst>
            </p:cNvPr>
            <p:cNvSpPr/>
            <p:nvPr/>
          </p:nvSpPr>
          <p:spPr>
            <a:xfrm>
              <a:off x="4072467" y="2593222"/>
              <a:ext cx="3962400" cy="419978"/>
            </a:xfrm>
            <a:prstGeom prst="rect">
              <a:avLst/>
            </a:prstGeom>
            <a:solidFill>
              <a:srgbClr val="E25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7F8E17-23BB-9C24-72EA-1410EF9F51FD}"/>
                </a:ext>
              </a:extLst>
            </p:cNvPr>
            <p:cNvSpPr txBox="1"/>
            <p:nvPr/>
          </p:nvSpPr>
          <p:spPr>
            <a:xfrm>
              <a:off x="4172298" y="2653031"/>
              <a:ext cx="34798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3. TAX-FREE (TAX ADVANTAGED)</a:t>
              </a:r>
            </a:p>
          </p:txBody>
        </p:sp>
      </p:grpSp>
      <p:sp>
        <p:nvSpPr>
          <p:cNvPr id="3" name="TextBox 1">
            <a:extLst>
              <a:ext uri="{FF2B5EF4-FFF2-40B4-BE49-F238E27FC236}">
                <a16:creationId xmlns:a16="http://schemas.microsoft.com/office/drawing/2014/main" id="{1F40156D-A6B8-E5CD-2851-C1A86216BC1E}"/>
              </a:ext>
            </a:extLst>
          </p:cNvPr>
          <p:cNvSpPr txBox="1"/>
          <p:nvPr/>
        </p:nvSpPr>
        <p:spPr>
          <a:xfrm>
            <a:off x="537102" y="1720274"/>
            <a:ext cx="3379805" cy="1872307"/>
          </a:xfrm>
          <a:prstGeom prst="rect">
            <a:avLst/>
          </a:prstGeom>
          <a:noFill/>
        </p:spPr>
        <p:txBody>
          <a:bodyPr wrap="square" lIns="0" tIns="0" rIns="0" rtlCol="0">
            <a:spAutoFit/>
          </a:bodyPr>
          <a:lstStyle/>
          <a:p>
            <a:pPr marL="0" indent="0">
              <a:lnSpc>
                <a:spcPct val="100000"/>
              </a:lnSpc>
              <a:spcAft>
                <a:spcPts val="750"/>
              </a:spcAft>
              <a:buNone/>
            </a:pPr>
            <a:r>
              <a:rPr lang="en-US" sz="1600" dirty="0">
                <a:solidFill>
                  <a:schemeClr val="bg1"/>
                </a:solidFill>
                <a:latin typeface="Arial" panose="020B0604020202020204" pitchFamily="34" charset="0"/>
                <a:cs typeface="Arial" panose="020B0604020202020204" pitchFamily="34" charset="0"/>
              </a:rPr>
              <a:t>There is a mathematically ideal amount to have of each type in order to maximize your retirement income in a rising tax-rate environment.</a:t>
            </a:r>
          </a:p>
          <a:p>
            <a:pPr marL="0" indent="0">
              <a:lnSpc>
                <a:spcPct val="100000"/>
              </a:lnSpc>
              <a:spcAft>
                <a:spcPts val="750"/>
              </a:spcAft>
              <a:buNone/>
            </a:pPr>
            <a:r>
              <a:rPr lang="en-US" sz="1600" dirty="0">
                <a:solidFill>
                  <a:schemeClr val="bg1"/>
                </a:solidFill>
                <a:latin typeface="Arial" panose="020B0604020202020204" pitchFamily="34" charset="0"/>
                <a:cs typeface="Arial" panose="020B0604020202020204" pitchFamily="34" charset="0"/>
              </a:rPr>
              <a:t>Let’s examine the role of each and how they may affect your cash flow during retirement.</a:t>
            </a:r>
          </a:p>
        </p:txBody>
      </p:sp>
    </p:spTree>
    <p:extLst>
      <p:ext uri="{BB962C8B-B14F-4D97-AF65-F5344CB8AC3E}">
        <p14:creationId xmlns:p14="http://schemas.microsoft.com/office/powerpoint/2010/main" val="15120518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DF9BFE-7455-E59B-8E1F-3DF56C2D023E}"/>
              </a:ext>
            </a:extLst>
          </p:cNvPr>
          <p:cNvSpPr/>
          <p:nvPr/>
        </p:nvSpPr>
        <p:spPr>
          <a:xfrm>
            <a:off x="515648" y="1828474"/>
            <a:ext cx="3603860" cy="1904845"/>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a:extLst>
              <a:ext uri="{FF2B5EF4-FFF2-40B4-BE49-F238E27FC236}">
                <a16:creationId xmlns:a16="http://schemas.microsoft.com/office/drawing/2014/main" id="{A171CB70-3E58-EBF5-557C-53220B3C216B}"/>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MONEY</a:t>
            </a:r>
            <a:br>
              <a:rPr lang="en-US" dirty="0"/>
            </a:br>
            <a:r>
              <a:rPr lang="en-US" sz="2400" dirty="0">
                <a:solidFill>
                  <a:srgbClr val="E35427"/>
                </a:solidFill>
              </a:rPr>
              <a:t>TAXABLE</a:t>
            </a:r>
          </a:p>
        </p:txBody>
      </p:sp>
      <p:sp>
        <p:nvSpPr>
          <p:cNvPr id="4" name="Title 1">
            <a:extLst>
              <a:ext uri="{FF2B5EF4-FFF2-40B4-BE49-F238E27FC236}">
                <a16:creationId xmlns:a16="http://schemas.microsoft.com/office/drawing/2014/main" id="{DE3C5A68-49A4-7406-59A4-8E5C77B83390}"/>
              </a:ext>
            </a:extLst>
          </p:cNvPr>
          <p:cNvSpPr txBox="1">
            <a:spLocks/>
          </p:cNvSpPr>
          <p:nvPr/>
        </p:nvSpPr>
        <p:spPr>
          <a:xfrm>
            <a:off x="984022" y="1575321"/>
            <a:ext cx="2686368"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1600" dirty="0">
                <a:solidFill>
                  <a:schemeClr val="bg1"/>
                </a:solidFill>
                <a:latin typeface="Arial" panose="020B0604020202020204" pitchFamily="34" charset="0"/>
                <a:cs typeface="Arial" panose="020B0604020202020204" pitchFamily="34" charset="0"/>
              </a:rPr>
              <a:t>You pay </a:t>
            </a:r>
            <a:r>
              <a:rPr lang="en-US" sz="1600" b="1" dirty="0">
                <a:solidFill>
                  <a:schemeClr val="bg1"/>
                </a:solidFill>
                <a:latin typeface="Arial" panose="020B0604020202020204" pitchFamily="34" charset="0"/>
                <a:cs typeface="Arial" panose="020B0604020202020204" pitchFamily="34" charset="0"/>
              </a:rPr>
              <a:t>taxes every year </a:t>
            </a:r>
            <a:r>
              <a:rPr lang="en-US" sz="1600" dirty="0">
                <a:solidFill>
                  <a:schemeClr val="bg1"/>
                </a:solidFill>
                <a:latin typeface="Arial" panose="020B0604020202020204" pitchFamily="34" charset="0"/>
                <a:cs typeface="Arial" panose="020B0604020202020204" pitchFamily="34" charset="0"/>
              </a:rPr>
              <a:t>on the growth/income of these accounts (1099s)</a:t>
            </a:r>
          </a:p>
          <a:p>
            <a:pPr marL="600075" lvl="1" indent="-257175">
              <a:lnSpc>
                <a:spcPct val="150000"/>
              </a:lnSpc>
              <a:buFont typeface="Arial" panose="020B0604020202020204" pitchFamily="34" charset="0"/>
              <a:buChar char="•"/>
            </a:pPr>
            <a:endParaRPr lang="en-US" altLang="zh-CN" sz="1200"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7FE8F47-2518-41E8-EAEA-1B02234239AB}"/>
              </a:ext>
            </a:extLst>
          </p:cNvPr>
          <p:cNvSpPr txBox="1">
            <a:spLocks/>
          </p:cNvSpPr>
          <p:nvPr/>
        </p:nvSpPr>
        <p:spPr>
          <a:xfrm>
            <a:off x="5483573" y="1492463"/>
            <a:ext cx="2997717"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Savings accounts</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Individual accounts</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Money Market accounts</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Individual stocks</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Brokerage accounts</a:t>
            </a: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2276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 calcmode="lin" valueType="num">
                                      <p:cBhvr additive="base">
                                        <p:cTn id="3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additive="base">
                                        <p:cTn id="4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DF9BFE-7455-E59B-8E1F-3DF56C2D023E}"/>
              </a:ext>
            </a:extLst>
          </p:cNvPr>
          <p:cNvSpPr/>
          <p:nvPr/>
        </p:nvSpPr>
        <p:spPr>
          <a:xfrm>
            <a:off x="515647" y="1766652"/>
            <a:ext cx="3603860" cy="1904845"/>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0F237010-C5F8-F77D-5B71-8CC3A531ADC5}"/>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MONEY</a:t>
            </a:r>
            <a:br>
              <a:rPr lang="en-US" dirty="0"/>
            </a:br>
            <a:r>
              <a:rPr lang="en-US" sz="2400" dirty="0">
                <a:solidFill>
                  <a:srgbClr val="E35427"/>
                </a:solidFill>
              </a:rPr>
              <a:t>TAX-DEFERRED</a:t>
            </a:r>
          </a:p>
        </p:txBody>
      </p:sp>
      <p:sp>
        <p:nvSpPr>
          <p:cNvPr id="5" name="Title 1">
            <a:extLst>
              <a:ext uri="{FF2B5EF4-FFF2-40B4-BE49-F238E27FC236}">
                <a16:creationId xmlns:a16="http://schemas.microsoft.com/office/drawing/2014/main" id="{9FA7D3BB-9C6A-2916-31FC-BFCD5579716F}"/>
              </a:ext>
            </a:extLst>
          </p:cNvPr>
          <p:cNvSpPr txBox="1">
            <a:spLocks/>
          </p:cNvSpPr>
          <p:nvPr/>
        </p:nvSpPr>
        <p:spPr>
          <a:xfrm>
            <a:off x="739220" y="1575321"/>
            <a:ext cx="3156715"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1600" dirty="0">
                <a:solidFill>
                  <a:schemeClr val="bg1"/>
                </a:solidFill>
                <a:latin typeface="Arial" panose="020B0604020202020204" pitchFamily="34" charset="0"/>
                <a:cs typeface="Arial" panose="020B0604020202020204" pitchFamily="34" charset="0"/>
              </a:rPr>
              <a:t>You received a tax deduction for the money that went into these accounts, it grows tax deferred, and is </a:t>
            </a:r>
            <a:r>
              <a:rPr lang="en-US" sz="1600" b="1" dirty="0">
                <a:solidFill>
                  <a:schemeClr val="bg1"/>
                </a:solidFill>
                <a:latin typeface="Arial" panose="020B0604020202020204" pitchFamily="34" charset="0"/>
                <a:cs typeface="Arial" panose="020B0604020202020204" pitchFamily="34" charset="0"/>
              </a:rPr>
              <a:t>taxable when withdrawn. </a:t>
            </a:r>
          </a:p>
          <a:p>
            <a:pPr marL="600075" lvl="1" indent="-257175">
              <a:lnSpc>
                <a:spcPct val="150000"/>
              </a:lnSpc>
              <a:buFont typeface="Arial" panose="020B0604020202020204" pitchFamily="34" charset="0"/>
              <a:buChar char="•"/>
            </a:pPr>
            <a:endParaRPr lang="en-US" altLang="zh-CN" sz="1200"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6E0ABB7-A25D-F2D9-7FB3-6D4649CD817A}"/>
              </a:ext>
            </a:extLst>
          </p:cNvPr>
          <p:cNvSpPr txBox="1">
            <a:spLocks/>
          </p:cNvSpPr>
          <p:nvPr/>
        </p:nvSpPr>
        <p:spPr>
          <a:xfrm>
            <a:off x="5907639" y="1492463"/>
            <a:ext cx="2114572"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401(k)</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403(b)</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457</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IRA</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SEP IRA</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Simple IRA</a:t>
            </a:r>
          </a:p>
          <a:p>
            <a:pPr marL="171450" indent="-171450">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Spousal IRA</a:t>
            </a: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45892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 calcmode="lin" valueType="num">
                                      <p:cBhvr additive="base">
                                        <p:cTn id="3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additive="base">
                                        <p:cTn id="4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 calcmode="lin" valueType="num">
                                      <p:cBhvr additive="base">
                                        <p:cTn id="5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anim calcmode="lin" valueType="num">
                                      <p:cBhvr additive="base">
                                        <p:cTn id="5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DF9BFE-7455-E59B-8E1F-3DF56C2D023E}"/>
              </a:ext>
            </a:extLst>
          </p:cNvPr>
          <p:cNvSpPr/>
          <p:nvPr/>
        </p:nvSpPr>
        <p:spPr>
          <a:xfrm>
            <a:off x="515648" y="1762485"/>
            <a:ext cx="3603860" cy="1904845"/>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C58A948E-604B-644B-09A3-03DD2B6EAA54}"/>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MONEY</a:t>
            </a:r>
            <a:br>
              <a:rPr lang="en-US" dirty="0"/>
            </a:br>
            <a:r>
              <a:rPr lang="en-US" sz="2400" dirty="0">
                <a:solidFill>
                  <a:srgbClr val="E35427"/>
                </a:solidFill>
              </a:rPr>
              <a:t>TAX-DEFERRED</a:t>
            </a:r>
          </a:p>
        </p:txBody>
      </p:sp>
      <p:sp>
        <p:nvSpPr>
          <p:cNvPr id="5" name="Title 1">
            <a:extLst>
              <a:ext uri="{FF2B5EF4-FFF2-40B4-BE49-F238E27FC236}">
                <a16:creationId xmlns:a16="http://schemas.microsoft.com/office/drawing/2014/main" id="{AF666A72-BD71-5359-FE70-3CCF01828D39}"/>
              </a:ext>
            </a:extLst>
          </p:cNvPr>
          <p:cNvSpPr txBox="1">
            <a:spLocks/>
          </p:cNvSpPr>
          <p:nvPr/>
        </p:nvSpPr>
        <p:spPr>
          <a:xfrm>
            <a:off x="739220" y="1575321"/>
            <a:ext cx="3156715"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1600" dirty="0">
                <a:solidFill>
                  <a:schemeClr val="bg1"/>
                </a:solidFill>
                <a:latin typeface="Arial" panose="020B0604020202020204" pitchFamily="34" charset="0"/>
                <a:cs typeface="Arial" panose="020B0604020202020204" pitchFamily="34" charset="0"/>
              </a:rPr>
              <a:t>You received a tax deduction for the money that went into these accounts, it grows tax deferred, and is </a:t>
            </a:r>
            <a:r>
              <a:rPr lang="en-US" sz="1600" b="1" dirty="0">
                <a:solidFill>
                  <a:schemeClr val="bg1"/>
                </a:solidFill>
                <a:latin typeface="Arial" panose="020B0604020202020204" pitchFamily="34" charset="0"/>
                <a:cs typeface="Arial" panose="020B0604020202020204" pitchFamily="34" charset="0"/>
              </a:rPr>
              <a:t>taxable when withdrawn. </a:t>
            </a:r>
          </a:p>
          <a:p>
            <a:pPr marL="600075" lvl="1" indent="-257175">
              <a:lnSpc>
                <a:spcPct val="150000"/>
              </a:lnSpc>
              <a:buFont typeface="Arial" panose="020B0604020202020204" pitchFamily="34" charset="0"/>
              <a:buChar char="•"/>
            </a:pPr>
            <a:endParaRPr lang="en-US" altLang="zh-CN" sz="1200"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E77EF928-6742-2887-1380-3965F2250DDE}"/>
              </a:ext>
            </a:extLst>
          </p:cNvPr>
          <p:cNvSpPr txBox="1">
            <a:spLocks/>
          </p:cNvSpPr>
          <p:nvPr/>
        </p:nvSpPr>
        <p:spPr>
          <a:xfrm>
            <a:off x="4865496" y="1575321"/>
            <a:ext cx="3762856"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spcAft>
                <a:spcPts val="750"/>
              </a:spcAft>
            </a:pPr>
            <a:r>
              <a:rPr lang="en-US" sz="1600" dirty="0">
                <a:solidFill>
                  <a:schemeClr val="bg1"/>
                </a:solidFill>
                <a:latin typeface="Arial" panose="020B0604020202020204" pitchFamily="34" charset="0"/>
                <a:ea typeface="Arial" charset="0"/>
                <a:cs typeface="Arial" panose="020B0604020202020204" pitchFamily="34" charset="0"/>
              </a:rPr>
              <a:t>Given the right balance, tax-deferred assets </a:t>
            </a:r>
            <a:r>
              <a:rPr lang="en-US" sz="1600" b="1" dirty="0">
                <a:solidFill>
                  <a:schemeClr val="bg1"/>
                </a:solidFill>
                <a:latin typeface="Arial" panose="020B0604020202020204" pitchFamily="34" charset="0"/>
                <a:ea typeface="Arial" charset="0"/>
                <a:cs typeface="Arial" panose="020B0604020202020204" pitchFamily="34" charset="0"/>
              </a:rPr>
              <a:t>may be best option:</a:t>
            </a:r>
            <a:endParaRPr lang="en-US" sz="1600" dirty="0">
              <a:solidFill>
                <a:schemeClr val="bg1"/>
              </a:solidFill>
              <a:latin typeface="Arial" panose="020B0604020202020204" pitchFamily="34" charset="0"/>
              <a:ea typeface="Arial" charset="0"/>
              <a:cs typeface="Arial" panose="020B0604020202020204" pitchFamily="34" charset="0"/>
            </a:endParaRPr>
          </a:p>
          <a:p>
            <a:pPr marL="214313" indent="-214313">
              <a:lnSpc>
                <a:spcPct val="100000"/>
              </a:lnSpc>
              <a:spcAft>
                <a:spcPts val="750"/>
              </a:spcAft>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You want the balance to be low enough that RMDs are equal to or less than standard deductions and personal exemptions.</a:t>
            </a:r>
          </a:p>
          <a:p>
            <a:pPr marL="214313" indent="-214313">
              <a:lnSpc>
                <a:spcPct val="100000"/>
              </a:lnSpc>
              <a:spcAft>
                <a:spcPts val="750"/>
              </a:spcAft>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This means you get a deduction upon contribution, grow it tax-deferred, and withdraw it tax-advantaged.</a:t>
            </a:r>
          </a:p>
          <a:p>
            <a:pPr>
              <a:lnSpc>
                <a:spcPct val="100000"/>
              </a:lnSpc>
              <a:spcAft>
                <a:spcPts val="750"/>
              </a:spcAft>
            </a:pPr>
            <a:r>
              <a:rPr lang="en-US" sz="1600" b="1" dirty="0">
                <a:solidFill>
                  <a:schemeClr val="bg1"/>
                </a:solidFill>
                <a:latin typeface="Arial" panose="020B0604020202020204" pitchFamily="34" charset="0"/>
                <a:ea typeface="Arial" charset="0"/>
                <a:cs typeface="Arial" panose="020B0604020202020204" pitchFamily="34" charset="0"/>
              </a:rPr>
              <a:t>Rule of thumb </a:t>
            </a:r>
            <a:r>
              <a:rPr lang="en-US" sz="1600" dirty="0">
                <a:solidFill>
                  <a:schemeClr val="bg1"/>
                </a:solidFill>
                <a:latin typeface="Arial" panose="020B0604020202020204" pitchFamily="34" charset="0"/>
                <a:ea typeface="Arial" charset="0"/>
                <a:cs typeface="Arial" panose="020B0604020202020204" pitchFamily="34" charset="0"/>
              </a:rPr>
              <a:t>for tax-deferred investing:</a:t>
            </a:r>
          </a:p>
          <a:p>
            <a:pPr marL="214313" indent="-214313">
              <a:lnSpc>
                <a:spcPct val="100000"/>
              </a:lnSpc>
              <a:spcAft>
                <a:spcPts val="750"/>
              </a:spcAft>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With 401(k) plans</a:t>
            </a:r>
            <a:r>
              <a:rPr lang="en-US" sz="1600" b="1" dirty="0">
                <a:solidFill>
                  <a:schemeClr val="bg1"/>
                </a:solidFill>
                <a:latin typeface="Arial" panose="020B0604020202020204" pitchFamily="34" charset="0"/>
                <a:ea typeface="Arial" charset="0"/>
                <a:cs typeface="Arial" panose="020B0604020202020204" pitchFamily="34" charset="0"/>
              </a:rPr>
              <a:t>, invest up to the match, but not above and beyond</a:t>
            </a:r>
            <a:r>
              <a:rPr lang="en-US" sz="1600" dirty="0">
                <a:solidFill>
                  <a:schemeClr val="bg1"/>
                </a:solidFill>
                <a:latin typeface="Arial" panose="020B0604020202020204" pitchFamily="34" charset="0"/>
                <a:ea typeface="Arial" charset="0"/>
                <a:cs typeface="Arial" panose="020B0604020202020204" pitchFamily="34" charset="0"/>
              </a:rPr>
              <a:t>.</a:t>
            </a:r>
          </a:p>
          <a:p>
            <a:pPr marL="214313" indent="-214313">
              <a:lnSpc>
                <a:spcPct val="100000"/>
              </a:lnSpc>
              <a:spcAft>
                <a:spcPts val="750"/>
              </a:spcAft>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Get the free money, then move on.</a:t>
            </a:r>
          </a:p>
          <a:p>
            <a:pPr marL="214313" indent="-214313">
              <a:lnSpc>
                <a:spcPts val="2025"/>
              </a:lnSpc>
              <a:spcAft>
                <a:spcPts val="750"/>
              </a:spcAft>
              <a:buClr>
                <a:srgbClr val="334B95"/>
              </a:buClr>
              <a:buFont typeface="Arial" charset="0"/>
              <a:buChar char="•"/>
            </a:pPr>
            <a:endParaRPr lang="en-US" sz="1200" dirty="0">
              <a:solidFill>
                <a:schemeClr val="tx1">
                  <a:lumMod val="65000"/>
                  <a:lumOff val="35000"/>
                </a:schemeClr>
              </a:solidFill>
              <a:ea typeface="Arial" charset="0"/>
              <a:cs typeface="Arial"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378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 calcmode="lin" valueType="num">
                                      <p:cBhvr additive="base">
                                        <p:cTn id="3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additive="base">
                                        <p:cTn id="4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 calcmode="lin" valueType="num">
                                      <p:cBhvr additive="base">
                                        <p:cTn id="5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a:extLst>
              <a:ext uri="{FF2B5EF4-FFF2-40B4-BE49-F238E27FC236}">
                <a16:creationId xmlns:a16="http://schemas.microsoft.com/office/drawing/2014/main" id="{00B7CEFB-25EC-ACBB-8A5C-978290CC8167}"/>
              </a:ext>
            </a:extLst>
          </p:cNvPr>
          <p:cNvSpPr/>
          <p:nvPr/>
        </p:nvSpPr>
        <p:spPr>
          <a:xfrm>
            <a:off x="1212859" y="2048947"/>
            <a:ext cx="3492752" cy="914875"/>
          </a:xfrm>
          <a:prstGeom prst="snip2DiagRect">
            <a:avLst>
              <a:gd name="adj1" fmla="val 0"/>
              <a:gd name="adj2" fmla="val 978"/>
            </a:avLst>
          </a:prstGeom>
          <a:solidFill>
            <a:srgbClr val="E255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pPr algn="ctr"/>
            <a:r>
              <a:rPr lang="en-US" sz="1500" b="1" dirty="0">
                <a:solidFill>
                  <a:schemeClr val="bg1"/>
                </a:solidFill>
                <a:latin typeface="Arial" panose="020B0604020202020204" pitchFamily="34" charset="0"/>
                <a:ea typeface="Arial" charset="0"/>
                <a:cs typeface="Arial" panose="020B0604020202020204" pitchFamily="34" charset="0"/>
              </a:rPr>
              <a:t>Distributions are taxed </a:t>
            </a:r>
            <a:br>
              <a:rPr lang="en-US" sz="1500" b="1" dirty="0">
                <a:solidFill>
                  <a:schemeClr val="bg1"/>
                </a:solidFill>
                <a:latin typeface="Arial" panose="020B0604020202020204" pitchFamily="34" charset="0"/>
                <a:ea typeface="Arial" charset="0"/>
                <a:cs typeface="Arial" panose="020B0604020202020204" pitchFamily="34" charset="0"/>
              </a:rPr>
            </a:br>
            <a:r>
              <a:rPr lang="en-US" sz="1500" b="1" dirty="0">
                <a:solidFill>
                  <a:schemeClr val="bg1"/>
                </a:solidFill>
                <a:latin typeface="Arial" panose="020B0604020202020204" pitchFamily="34" charset="0"/>
                <a:ea typeface="Arial" charset="0"/>
                <a:cs typeface="Arial" panose="020B0604020202020204" pitchFamily="34" charset="0"/>
              </a:rPr>
              <a:t>as ordinary income</a:t>
            </a:r>
            <a:endParaRPr lang="en-US" sz="1500" dirty="0">
              <a:solidFill>
                <a:schemeClr val="bg1"/>
              </a:solidFill>
              <a:latin typeface="Arial" panose="020B0604020202020204" pitchFamily="34" charset="0"/>
              <a:ea typeface="Arial" charset="0"/>
              <a:cs typeface="Arial" panose="020B0604020202020204" pitchFamily="34" charset="0"/>
            </a:endParaRPr>
          </a:p>
        </p:txBody>
      </p:sp>
      <p:sp>
        <p:nvSpPr>
          <p:cNvPr id="7" name="Snip Diagonal Corner Rectangle 6">
            <a:extLst>
              <a:ext uri="{FF2B5EF4-FFF2-40B4-BE49-F238E27FC236}">
                <a16:creationId xmlns:a16="http://schemas.microsoft.com/office/drawing/2014/main" id="{EF9CDB5A-5E5E-C45C-C010-13FDBC9CC902}"/>
              </a:ext>
            </a:extLst>
          </p:cNvPr>
          <p:cNvSpPr/>
          <p:nvPr/>
        </p:nvSpPr>
        <p:spPr>
          <a:xfrm>
            <a:off x="4823044" y="2048947"/>
            <a:ext cx="3492752" cy="914875"/>
          </a:xfrm>
          <a:prstGeom prst="snip2DiagRect">
            <a:avLst>
              <a:gd name="adj1" fmla="val 0"/>
              <a:gd name="adj2" fmla="val 0"/>
            </a:avLst>
          </a:prstGeom>
          <a:solidFill>
            <a:srgbClr val="E255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pPr algn="ctr"/>
            <a:r>
              <a:rPr lang="en-US" sz="1500" b="1" dirty="0">
                <a:solidFill>
                  <a:schemeClr val="bg1"/>
                </a:solidFill>
                <a:latin typeface="Arial" panose="020B0604020202020204" pitchFamily="34" charset="0"/>
                <a:ea typeface="Arial" charset="0"/>
                <a:cs typeface="Arial" panose="020B0604020202020204" pitchFamily="34" charset="0"/>
              </a:rPr>
              <a:t>Distributions may cause Social Security income to be taxed</a:t>
            </a:r>
          </a:p>
        </p:txBody>
      </p:sp>
      <p:sp>
        <p:nvSpPr>
          <p:cNvPr id="8" name="Snip Diagonal Corner Rectangle 7">
            <a:extLst>
              <a:ext uri="{FF2B5EF4-FFF2-40B4-BE49-F238E27FC236}">
                <a16:creationId xmlns:a16="http://schemas.microsoft.com/office/drawing/2014/main" id="{E243E4BF-42EF-2344-1003-66F2C3627570}"/>
              </a:ext>
            </a:extLst>
          </p:cNvPr>
          <p:cNvSpPr/>
          <p:nvPr/>
        </p:nvSpPr>
        <p:spPr>
          <a:xfrm>
            <a:off x="1212859" y="3069085"/>
            <a:ext cx="3492752" cy="914875"/>
          </a:xfrm>
          <a:prstGeom prst="snip2DiagRect">
            <a:avLst>
              <a:gd name="adj1" fmla="val 0"/>
              <a:gd name="adj2" fmla="val 978"/>
            </a:avLst>
          </a:prstGeom>
          <a:solidFill>
            <a:srgbClr val="E255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pPr algn="ctr"/>
            <a:r>
              <a:rPr lang="en-US" sz="1500" b="1" dirty="0">
                <a:solidFill>
                  <a:schemeClr val="bg1"/>
                </a:solidFill>
                <a:latin typeface="Arial" panose="020B0604020202020204" pitchFamily="34" charset="0"/>
                <a:ea typeface="Arial" charset="0"/>
                <a:cs typeface="Arial" panose="020B0604020202020204" pitchFamily="34" charset="0"/>
              </a:rPr>
              <a:t>Penalties if withdrawn </a:t>
            </a:r>
            <a:br>
              <a:rPr lang="en-US" sz="1500" b="1" dirty="0">
                <a:solidFill>
                  <a:schemeClr val="bg1"/>
                </a:solidFill>
                <a:latin typeface="Arial" panose="020B0604020202020204" pitchFamily="34" charset="0"/>
                <a:ea typeface="Arial" charset="0"/>
                <a:cs typeface="Arial" panose="020B0604020202020204" pitchFamily="34" charset="0"/>
              </a:rPr>
            </a:br>
            <a:r>
              <a:rPr lang="en-US" sz="1500" b="1" dirty="0">
                <a:solidFill>
                  <a:schemeClr val="bg1"/>
                </a:solidFill>
                <a:latin typeface="Arial" panose="020B0604020202020204" pitchFamily="34" charset="0"/>
                <a:ea typeface="Arial" charset="0"/>
                <a:cs typeface="Arial" panose="020B0604020202020204" pitchFamily="34" charset="0"/>
              </a:rPr>
              <a:t>before the age of 59</a:t>
            </a:r>
            <a:r>
              <a:rPr lang="en-US" sz="1500" b="1" baseline="30000" dirty="0">
                <a:solidFill>
                  <a:schemeClr val="bg1"/>
                </a:solidFill>
                <a:latin typeface="Arial" panose="020B0604020202020204" pitchFamily="34" charset="0"/>
                <a:ea typeface="Arial" charset="0"/>
                <a:cs typeface="Arial" panose="020B0604020202020204" pitchFamily="34" charset="0"/>
              </a:rPr>
              <a:t>1/2</a:t>
            </a:r>
            <a:endParaRPr lang="en-US" sz="1500" baseline="30000" dirty="0">
              <a:solidFill>
                <a:schemeClr val="bg1"/>
              </a:solidFill>
              <a:latin typeface="Arial" panose="020B0604020202020204" pitchFamily="34" charset="0"/>
              <a:ea typeface="Arial" charset="0"/>
              <a:cs typeface="Arial" panose="020B0604020202020204" pitchFamily="34" charset="0"/>
            </a:endParaRPr>
          </a:p>
        </p:txBody>
      </p:sp>
      <p:sp>
        <p:nvSpPr>
          <p:cNvPr id="9" name="Snip Diagonal Corner Rectangle 8">
            <a:extLst>
              <a:ext uri="{FF2B5EF4-FFF2-40B4-BE49-F238E27FC236}">
                <a16:creationId xmlns:a16="http://schemas.microsoft.com/office/drawing/2014/main" id="{8063D39B-11AB-2F11-F5F7-2ED142E55C2B}"/>
              </a:ext>
            </a:extLst>
          </p:cNvPr>
          <p:cNvSpPr/>
          <p:nvPr/>
        </p:nvSpPr>
        <p:spPr>
          <a:xfrm>
            <a:off x="4823044" y="3069085"/>
            <a:ext cx="3492752" cy="914875"/>
          </a:xfrm>
          <a:prstGeom prst="snip2DiagRect">
            <a:avLst>
              <a:gd name="adj1" fmla="val 0"/>
              <a:gd name="adj2" fmla="val 0"/>
            </a:avLst>
          </a:prstGeom>
          <a:solidFill>
            <a:srgbClr val="E255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900" rtlCol="0" anchor="ctr"/>
          <a:lstStyle/>
          <a:p>
            <a:pPr algn="ctr"/>
            <a:r>
              <a:rPr lang="en-US" sz="1500" b="1" dirty="0">
                <a:solidFill>
                  <a:schemeClr val="bg1"/>
                </a:solidFill>
                <a:latin typeface="Arial" panose="020B0604020202020204" pitchFamily="34" charset="0"/>
                <a:ea typeface="Arial" charset="0"/>
                <a:cs typeface="Arial" panose="020B0604020202020204" pitchFamily="34" charset="0"/>
              </a:rPr>
              <a:t>Required Minimum Distributions at age 73 as of 1/1/2023.</a:t>
            </a:r>
          </a:p>
        </p:txBody>
      </p:sp>
      <p:sp>
        <p:nvSpPr>
          <p:cNvPr id="10" name="TextBox 1">
            <a:extLst>
              <a:ext uri="{FF2B5EF4-FFF2-40B4-BE49-F238E27FC236}">
                <a16:creationId xmlns:a16="http://schemas.microsoft.com/office/drawing/2014/main" id="{4C61E99A-7B78-2612-4BFC-3F068F1F39CA}"/>
              </a:ext>
            </a:extLst>
          </p:cNvPr>
          <p:cNvSpPr txBox="1"/>
          <p:nvPr/>
        </p:nvSpPr>
        <p:spPr>
          <a:xfrm>
            <a:off x="1212859" y="1715237"/>
            <a:ext cx="4694774" cy="323165"/>
          </a:xfrm>
          <a:prstGeom prst="rect">
            <a:avLst/>
          </a:prstGeom>
          <a:noFill/>
        </p:spPr>
        <p:txBody>
          <a:bodyPr wrap="square" lIns="0" tIns="0" rIns="0" rtlCol="0">
            <a:spAutoFit/>
          </a:bodyPr>
          <a:lstStyle/>
          <a:p>
            <a:pPr marL="0" indent="0">
              <a:buNone/>
            </a:pPr>
            <a:r>
              <a:rPr lang="en-US" sz="1800" dirty="0">
                <a:solidFill>
                  <a:schemeClr val="bg1"/>
                </a:solidFill>
                <a:latin typeface="Arial" panose="020B0604020202020204" pitchFamily="34" charset="0"/>
                <a:cs typeface="Arial" panose="020B0604020202020204" pitchFamily="34" charset="0"/>
              </a:rPr>
              <a:t>Contributions are tax-deductible</a:t>
            </a:r>
          </a:p>
        </p:txBody>
      </p:sp>
      <p:sp>
        <p:nvSpPr>
          <p:cNvPr id="11" name="Title 5">
            <a:extLst>
              <a:ext uri="{FF2B5EF4-FFF2-40B4-BE49-F238E27FC236}">
                <a16:creationId xmlns:a16="http://schemas.microsoft.com/office/drawing/2014/main" id="{A3B6D43A-164C-D610-057A-4A080BCAC746}"/>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MONEY</a:t>
            </a:r>
            <a:br>
              <a:rPr lang="en-US" dirty="0"/>
            </a:br>
            <a:r>
              <a:rPr lang="en-US" sz="2400" dirty="0">
                <a:solidFill>
                  <a:srgbClr val="E35427"/>
                </a:solidFill>
              </a:rPr>
              <a:t>TAX-DEFERRED</a:t>
            </a:r>
          </a:p>
        </p:txBody>
      </p:sp>
    </p:spTree>
    <p:extLst>
      <p:ext uri="{BB962C8B-B14F-4D97-AF65-F5344CB8AC3E}">
        <p14:creationId xmlns:p14="http://schemas.microsoft.com/office/powerpoint/2010/main" val="202113369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2CAA6DD4-9680-62A5-93FB-26808090EB54}"/>
              </a:ext>
            </a:extLst>
          </p:cNvPr>
          <p:cNvSpPr txBox="1">
            <a:spLocks/>
          </p:cNvSpPr>
          <p:nvPr/>
        </p:nvSpPr>
        <p:spPr>
          <a:xfrm>
            <a:off x="434898" y="-89207"/>
            <a:ext cx="5048675" cy="1476897"/>
          </a:xfrm>
          <a:prstGeom prst="rect">
            <a:avLst/>
          </a:prstGeom>
          <a:effectLst>
            <a:outerShdw blurRad="50800" dist="38100" dir="2700000" algn="tl" rotWithShape="0">
              <a:prstClr val="black">
                <a:alpha val="40000"/>
              </a:prstClr>
            </a:outerShdw>
          </a:effectLst>
        </p:spPr>
        <p:txBody>
          <a:bodyPr>
            <a:normAutofit/>
          </a:bodyPr>
          <a:lstStyle>
            <a:lvl1pPr algn="l" defTabSz="457223"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endParaRPr lang="en-US" dirty="0"/>
          </a:p>
          <a:p>
            <a:r>
              <a:rPr lang="en-US" dirty="0"/>
              <a:t>MONEY</a:t>
            </a:r>
            <a:br>
              <a:rPr lang="en-US" dirty="0"/>
            </a:br>
            <a:r>
              <a:rPr lang="en-US" sz="2400" dirty="0">
                <a:solidFill>
                  <a:srgbClr val="E35427"/>
                </a:solidFill>
              </a:rPr>
              <a:t>TAX-DEFERRED</a:t>
            </a:r>
          </a:p>
        </p:txBody>
      </p:sp>
      <p:sp>
        <p:nvSpPr>
          <p:cNvPr id="2" name="Title 1">
            <a:extLst>
              <a:ext uri="{FF2B5EF4-FFF2-40B4-BE49-F238E27FC236}">
                <a16:creationId xmlns:a16="http://schemas.microsoft.com/office/drawing/2014/main" id="{2C591C47-876A-C0BF-B261-702189F7AB99}"/>
              </a:ext>
            </a:extLst>
          </p:cNvPr>
          <p:cNvSpPr txBox="1">
            <a:spLocks/>
          </p:cNvSpPr>
          <p:nvPr/>
        </p:nvSpPr>
        <p:spPr>
          <a:xfrm>
            <a:off x="5349923" y="1506138"/>
            <a:ext cx="2920621"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spcAft>
                <a:spcPts val="750"/>
              </a:spcAft>
            </a:pPr>
            <a:r>
              <a:rPr lang="en-US" altLang="en-US" sz="16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Potential “Side Effects” of IRA Distributions</a:t>
            </a:r>
          </a:p>
          <a:p>
            <a:pPr marL="171450" indent="-171450">
              <a:lnSpc>
                <a:spcPct val="100000"/>
              </a:lnSpc>
              <a:buFont typeface="Arial" panose="020B0604020202020204" pitchFamily="34" charset="0"/>
              <a:buChar char="•"/>
              <a:defRP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Increase the amount of Social Security benefits that are taxable </a:t>
            </a:r>
          </a:p>
          <a:p>
            <a:pPr marL="171450" indent="-171450">
              <a:lnSpc>
                <a:spcPct val="100000"/>
              </a:lnSpc>
              <a:buFont typeface="Arial" panose="020B0604020202020204" pitchFamily="34" charset="0"/>
              <a:buChar char="•"/>
              <a:defRP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Increases the amount of tax liability due to Potential Future tax increases</a:t>
            </a:r>
          </a:p>
          <a:p>
            <a:pPr marL="171450" indent="-171450">
              <a:lnSpc>
                <a:spcPct val="100000"/>
              </a:lnSpc>
              <a:buFont typeface="Arial" panose="020B0604020202020204" pitchFamily="34" charset="0"/>
              <a:buChar char="•"/>
              <a:defRP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Increase Medicare Part B &amp; D premiums.</a:t>
            </a:r>
          </a:p>
          <a:p>
            <a:pPr marL="171450" indent="-171450">
              <a:lnSpc>
                <a:spcPct val="100000"/>
              </a:lnSpc>
              <a:buFont typeface="Arial" panose="020B0604020202020204" pitchFamily="34" charset="0"/>
              <a:buChar char="•"/>
              <a:defRP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Trigger Medicare IRRMA </a:t>
            </a: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4888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285750"/>
            <a:ext cx="7794625" cy="993775"/>
          </a:xfrm>
          <a:prstGeom prst="rect">
            <a:avLst/>
          </a:prstGeom>
          <a:effectLst>
            <a:outerShdw blurRad="50800" dist="38100" dir="2700000" algn="tl" rotWithShape="0">
              <a:prstClr val="black">
                <a:alpha val="40000"/>
              </a:prstClr>
            </a:outerShdw>
          </a:effectLst>
        </p:spPr>
        <p:txBody>
          <a:bodyPr>
            <a:normAutofit/>
          </a:bodyPr>
          <a:lstStyle/>
          <a:p>
            <a:r>
              <a:rPr lang="en-US" dirty="0"/>
              <a:t>REQUIRED MINIMUM DISTRIBUTIONS</a:t>
            </a:r>
            <a:br>
              <a:rPr lang="en-US" dirty="0"/>
            </a:br>
            <a:r>
              <a:rPr lang="en-US" sz="2400" dirty="0">
                <a:solidFill>
                  <a:srgbClr val="E35427"/>
                </a:solidFill>
              </a:rPr>
              <a:t>RMDs</a:t>
            </a:r>
          </a:p>
        </p:txBody>
      </p:sp>
      <p:sp>
        <p:nvSpPr>
          <p:cNvPr id="2" name="TextBox 1">
            <a:extLst>
              <a:ext uri="{FF2B5EF4-FFF2-40B4-BE49-F238E27FC236}">
                <a16:creationId xmlns:a16="http://schemas.microsoft.com/office/drawing/2014/main" id="{B913B78C-F558-A7AF-A35D-EC908A9FB388}"/>
              </a:ext>
            </a:extLst>
          </p:cNvPr>
          <p:cNvSpPr txBox="1"/>
          <p:nvPr/>
        </p:nvSpPr>
        <p:spPr>
          <a:xfrm>
            <a:off x="666910" y="1463498"/>
            <a:ext cx="7794625" cy="2759089"/>
          </a:xfrm>
          <a:prstGeom prst="rect">
            <a:avLst/>
          </a:prstGeom>
          <a:noFill/>
        </p:spPr>
        <p:txBody>
          <a:bodyPr wrap="square" lIns="0" tIns="0" rIns="0" rtlCol="0">
            <a:spAutoFit/>
          </a:bodyPr>
          <a:lstStyle/>
          <a:p>
            <a:pPr marL="171450" indent="-171450">
              <a:lnSpc>
                <a:spcPct val="150000"/>
              </a:lnSpc>
              <a:buFont typeface="Arial" panose="020B0604020202020204" pitchFamily="34" charset="0"/>
              <a:buChar char="•"/>
            </a:pPr>
            <a:r>
              <a:rPr lang="en-US" altLang="ja-JP"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RMDS begin for IRAs once you turn </a:t>
            </a:r>
            <a:r>
              <a:rPr lang="en-US" altLang="ja-JP" sz="20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73</a:t>
            </a:r>
            <a:r>
              <a:rPr lang="en-US" altLang="ja-JP"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(Secure Act 2.0)</a:t>
            </a:r>
          </a:p>
          <a:p>
            <a:pPr marL="171450" indent="-171450">
              <a:lnSpc>
                <a:spcPct val="150000"/>
              </a:lnSpc>
              <a:buFont typeface="Arial" panose="020B0604020202020204" pitchFamily="34" charset="0"/>
              <a:buChar cha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You can always take more … but never less</a:t>
            </a:r>
            <a:endParaRPr lang="en-US" altLang="en-US" sz="2000" u="sng"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marL="171450" indent="-171450">
              <a:lnSpc>
                <a:spcPct val="150000"/>
              </a:lnSpc>
              <a:buFont typeface="Arial" panose="020B0604020202020204" pitchFamily="34" charset="0"/>
              <a:buChar cha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Forecast RMD’s to develop TAX efficient distribution plan</a:t>
            </a:r>
          </a:p>
          <a:p>
            <a:pPr marL="171450" indent="-171450">
              <a:lnSpc>
                <a:spcPct val="150000"/>
              </a:lnSpc>
              <a:buFont typeface="Arial" panose="020B0604020202020204" pitchFamily="34" charset="0"/>
              <a:buChar cha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RMD’s when you don’t need income are a Tax Problem</a:t>
            </a:r>
          </a:p>
          <a:p>
            <a:pPr marL="171450" indent="-171450">
              <a:lnSpc>
                <a:spcPct val="150000"/>
              </a:lnSpc>
              <a:buFont typeface="Arial" panose="020B0604020202020204" pitchFamily="34" charset="0"/>
              <a:buChar char="•"/>
            </a:pPr>
            <a:r>
              <a:rPr lang="en-US" altLang="ja-JP"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RMD’s which are not spent are now fully taxable</a:t>
            </a:r>
          </a:p>
          <a:p>
            <a:pPr marL="171450" indent="-171450">
              <a:lnSpc>
                <a:spcPct val="150000"/>
              </a:lnSpc>
              <a:buFont typeface="Arial" panose="020B0604020202020204" pitchFamily="34" charset="0"/>
              <a:buChar char="•"/>
            </a:pPr>
            <a:r>
              <a:rPr lang="en-US" altLang="en-US" sz="2000" u="sng"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Failure to take an RMD can result in a 25% TAX penalty</a:t>
            </a:r>
          </a:p>
        </p:txBody>
      </p:sp>
    </p:spTree>
    <p:extLst>
      <p:ext uri="{BB962C8B-B14F-4D97-AF65-F5344CB8AC3E}">
        <p14:creationId xmlns:p14="http://schemas.microsoft.com/office/powerpoint/2010/main" val="30341994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C298-7F7E-DEB5-F10D-B339B8E8E447}"/>
              </a:ext>
            </a:extLst>
          </p:cNvPr>
          <p:cNvSpPr txBox="1">
            <a:spLocks/>
          </p:cNvSpPr>
          <p:nvPr/>
        </p:nvSpPr>
        <p:spPr bwMode="auto">
          <a:xfrm>
            <a:off x="881558" y="1279082"/>
            <a:ext cx="7380881" cy="4687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pPr algn="ctr"/>
            <a:r>
              <a:rPr lang="en-US" sz="3200" b="1" dirty="0">
                <a:solidFill>
                  <a:schemeClr val="bg1"/>
                </a:solidFill>
                <a:latin typeface="Arial" panose="020B0604020202020204" pitchFamily="34" charset="0"/>
                <a:cs typeface="Arial" panose="020B0604020202020204" pitchFamily="34" charset="0"/>
              </a:rPr>
              <a:t>ESTATE PLANNING</a:t>
            </a:r>
            <a:endParaRPr lang="en-US" sz="1400" baseline="30000" dirty="0">
              <a:solidFill>
                <a:srgbClr val="E3542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49731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285750"/>
            <a:ext cx="7794625" cy="993775"/>
          </a:xfrm>
          <a:prstGeom prst="rect">
            <a:avLst/>
          </a:prstGeom>
          <a:effectLst>
            <a:outerShdw blurRad="50800" dist="38100" dir="2700000" algn="tl" rotWithShape="0">
              <a:prstClr val="black">
                <a:alpha val="40000"/>
              </a:prstClr>
            </a:outerShdw>
          </a:effectLst>
        </p:spPr>
        <p:txBody>
          <a:bodyPr>
            <a:normAutofit/>
          </a:bodyPr>
          <a:lstStyle/>
          <a:p>
            <a:r>
              <a:rPr lang="en-US" dirty="0"/>
              <a:t>REQUIRED MINIMUM DISTRIBUTIONS</a:t>
            </a:r>
            <a:br>
              <a:rPr lang="en-US" dirty="0"/>
            </a:br>
            <a:r>
              <a:rPr lang="en-US" sz="2400" dirty="0">
                <a:solidFill>
                  <a:srgbClr val="E35427"/>
                </a:solidFill>
              </a:rPr>
              <a:t>RMDs</a:t>
            </a:r>
          </a:p>
        </p:txBody>
      </p:sp>
      <p:sp>
        <p:nvSpPr>
          <p:cNvPr id="3" name="Content Placeholder 2">
            <a:extLst>
              <a:ext uri="{FF2B5EF4-FFF2-40B4-BE49-F238E27FC236}">
                <a16:creationId xmlns:a16="http://schemas.microsoft.com/office/drawing/2014/main" id="{515FCD4C-81FE-033D-3BBA-66CDD0DBDFCE}"/>
              </a:ext>
            </a:extLst>
          </p:cNvPr>
          <p:cNvSpPr txBox="1">
            <a:spLocks/>
          </p:cNvSpPr>
          <p:nvPr/>
        </p:nvSpPr>
        <p:spPr>
          <a:xfrm>
            <a:off x="434898" y="1519238"/>
            <a:ext cx="5365401" cy="3275012"/>
          </a:xfrm>
          <a:prstGeom prst="rect">
            <a:avLst/>
          </a:prstGeom>
        </p:spPr>
        <p:txBody>
          <a:bodyPr>
            <a:normAutofit fontScale="92500"/>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lnSpc>
                <a:spcPct val="100000"/>
              </a:lnSpc>
              <a:spcAft>
                <a:spcPts val="450"/>
              </a:spcAft>
              <a:buFont typeface="Arial" panose="020B0604020202020204" pitchFamily="34" charset="0"/>
              <a:buNone/>
            </a:pPr>
            <a:r>
              <a:rPr lang="en-US" sz="1600" b="1" dirty="0"/>
              <a:t>Qualified Accounts Only</a:t>
            </a:r>
            <a:endParaRPr lang="en-US" sz="1600" b="1" baseline="30000" dirty="0"/>
          </a:p>
          <a:p>
            <a:pPr lvl="1">
              <a:lnSpc>
                <a:spcPct val="100000"/>
              </a:lnSpc>
              <a:spcAft>
                <a:spcPts val="450"/>
              </a:spcAft>
            </a:pPr>
            <a:r>
              <a:rPr lang="en-US" sz="1600" dirty="0"/>
              <a:t>Traditional 401(k), IRA, Etc.</a:t>
            </a:r>
          </a:p>
          <a:p>
            <a:pPr lvl="1">
              <a:lnSpc>
                <a:spcPct val="100000"/>
              </a:lnSpc>
              <a:spcAft>
                <a:spcPts val="450"/>
              </a:spcAft>
            </a:pPr>
            <a:r>
              <a:rPr lang="en-US" sz="1600" dirty="0"/>
              <a:t>Does not apply to Roth or Non- Qualified </a:t>
            </a:r>
            <a:br>
              <a:rPr lang="en-US" sz="1600" dirty="0"/>
            </a:br>
            <a:r>
              <a:rPr lang="en-US" sz="1600" dirty="0"/>
              <a:t>retirement accounts</a:t>
            </a:r>
          </a:p>
          <a:p>
            <a:pPr lvl="1">
              <a:lnSpc>
                <a:spcPct val="100000"/>
              </a:lnSpc>
              <a:spcAft>
                <a:spcPts val="450"/>
              </a:spcAft>
            </a:pPr>
            <a:r>
              <a:rPr lang="en-US" sz="1600" dirty="0"/>
              <a:t>Does not apply if over 73 and still contributing </a:t>
            </a:r>
            <a:br>
              <a:rPr lang="en-US" sz="1600" dirty="0"/>
            </a:br>
            <a:r>
              <a:rPr lang="en-US" sz="1600" dirty="0"/>
              <a:t>to a 401(k) </a:t>
            </a:r>
          </a:p>
          <a:p>
            <a:pPr marL="0" indent="0">
              <a:lnSpc>
                <a:spcPct val="100000"/>
              </a:lnSpc>
              <a:spcAft>
                <a:spcPts val="450"/>
              </a:spcAft>
              <a:buFont typeface="Arial" panose="020B0604020202020204" pitchFamily="34" charset="0"/>
              <a:buNone/>
            </a:pPr>
            <a:r>
              <a:rPr lang="en-US" sz="1600" b="1" dirty="0"/>
              <a:t>Increasing Withdrawal Rates</a:t>
            </a:r>
            <a:endParaRPr lang="en-US" sz="1600" b="1" baseline="30000" dirty="0"/>
          </a:p>
          <a:p>
            <a:pPr lvl="1">
              <a:lnSpc>
                <a:spcPct val="100000"/>
              </a:lnSpc>
              <a:spcAft>
                <a:spcPts val="450"/>
              </a:spcAft>
            </a:pPr>
            <a:r>
              <a:rPr lang="en-US" sz="1600" dirty="0"/>
              <a:t>Based on IRS Uniform Lifetime Expectancy Tables</a:t>
            </a:r>
          </a:p>
          <a:p>
            <a:pPr lvl="1">
              <a:lnSpc>
                <a:spcPct val="100000"/>
              </a:lnSpc>
              <a:spcAft>
                <a:spcPts val="450"/>
              </a:spcAft>
            </a:pPr>
            <a:r>
              <a:rPr lang="en-US" sz="1600" dirty="0"/>
              <a:t>For reference, see IRS Publication 590B or visit </a:t>
            </a:r>
            <a:r>
              <a:rPr lang="en-US" sz="1600" dirty="0" err="1"/>
              <a:t>IRS.gov</a:t>
            </a:r>
            <a:endParaRPr lang="en-US" sz="1600" dirty="0"/>
          </a:p>
          <a:p>
            <a:pPr lvl="1">
              <a:lnSpc>
                <a:spcPct val="100000"/>
              </a:lnSpc>
              <a:spcAft>
                <a:spcPts val="450"/>
              </a:spcAft>
            </a:pPr>
            <a:r>
              <a:rPr lang="en-US" sz="1600" dirty="0"/>
              <a:t>Different rates for spouses and inherited accounts</a:t>
            </a:r>
          </a:p>
          <a:p>
            <a:pPr indent="-214313">
              <a:lnSpc>
                <a:spcPct val="100000"/>
              </a:lnSpc>
              <a:spcAft>
                <a:spcPts val="450"/>
              </a:spcAft>
            </a:pPr>
            <a:endParaRPr lang="en-US" sz="1725"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p:txBody>
      </p:sp>
      <p:graphicFrame>
        <p:nvGraphicFramePr>
          <p:cNvPr id="4" name="Table 3">
            <a:extLst>
              <a:ext uri="{FF2B5EF4-FFF2-40B4-BE49-F238E27FC236}">
                <a16:creationId xmlns:a16="http://schemas.microsoft.com/office/drawing/2014/main" id="{0F05BB53-0D07-7F58-4852-E446476D346F}"/>
              </a:ext>
            </a:extLst>
          </p:cNvPr>
          <p:cNvGraphicFramePr>
            <a:graphicFrameLocks noGrp="1"/>
          </p:cNvGraphicFramePr>
          <p:nvPr>
            <p:extLst>
              <p:ext uri="{D42A27DB-BD31-4B8C-83A1-F6EECF244321}">
                <p14:modId xmlns:p14="http://schemas.microsoft.com/office/powerpoint/2010/main" val="2775250577"/>
              </p:ext>
            </p:extLst>
          </p:nvPr>
        </p:nvGraphicFramePr>
        <p:xfrm>
          <a:off x="5428984" y="1693306"/>
          <a:ext cx="2960016" cy="1756888"/>
        </p:xfrm>
        <a:graphic>
          <a:graphicData uri="http://schemas.openxmlformats.org/drawingml/2006/table">
            <a:tbl>
              <a:tblPr/>
              <a:tblGrid>
                <a:gridCol w="593889">
                  <a:extLst>
                    <a:ext uri="{9D8B030D-6E8A-4147-A177-3AD203B41FA5}">
                      <a16:colId xmlns:a16="http://schemas.microsoft.com/office/drawing/2014/main" val="20000"/>
                    </a:ext>
                  </a:extLst>
                </a:gridCol>
                <a:gridCol w="1115316">
                  <a:extLst>
                    <a:ext uri="{9D8B030D-6E8A-4147-A177-3AD203B41FA5}">
                      <a16:colId xmlns:a16="http://schemas.microsoft.com/office/drawing/2014/main" val="20001"/>
                    </a:ext>
                  </a:extLst>
                </a:gridCol>
                <a:gridCol w="1250811">
                  <a:extLst>
                    <a:ext uri="{9D8B030D-6E8A-4147-A177-3AD203B41FA5}">
                      <a16:colId xmlns:a16="http://schemas.microsoft.com/office/drawing/2014/main" val="2432877508"/>
                    </a:ext>
                  </a:extLst>
                </a:gridCol>
              </a:tblGrid>
              <a:tr h="109645">
                <a:tc gridSpan="3">
                  <a:txBody>
                    <a:bodyPr/>
                    <a:lstStyle/>
                    <a:p>
                      <a:pPr algn="ctr" fontAlgn="b"/>
                      <a:r>
                        <a:rPr lang="en-US" sz="1600" b="0" i="0" u="none" strike="noStrike" dirty="0">
                          <a:solidFill>
                            <a:srgbClr val="FFFFFF"/>
                          </a:solidFill>
                          <a:effectLst/>
                          <a:latin typeface="Arial" panose="020B0604020202020204" pitchFamily="34" charset="0"/>
                          <a:cs typeface="Arial" panose="020B0604020202020204" pitchFamily="34" charset="0"/>
                        </a:rPr>
                        <a:t>Annual Withdrawal Rates</a:t>
                      </a:r>
                    </a:p>
                  </a:txBody>
                  <a:tcPr marL="7144" marR="7144" marT="7144" marB="0" anchor="b">
                    <a:lnL>
                      <a:noFill/>
                    </a:lnL>
                    <a:lnR>
                      <a:noFill/>
                    </a:lnR>
                    <a:lnT>
                      <a:noFill/>
                    </a:lnT>
                    <a:lnB>
                      <a:noFill/>
                    </a:lnB>
                    <a:solidFill>
                      <a:srgbClr val="E35427"/>
                    </a:solidFill>
                  </a:tcPr>
                </a:tc>
                <a:tc hMerge="1">
                  <a:txBody>
                    <a:bodyPr/>
                    <a:lstStyle/>
                    <a:p>
                      <a:pPr algn="ctr" fontAlgn="b"/>
                      <a:endParaRPr lang="en-US" sz="1200" b="0" i="0" u="none" strike="noStrike" dirty="0">
                        <a:solidFill>
                          <a:srgbClr val="FFFFFF"/>
                        </a:solidFill>
                        <a:effectLst/>
                        <a:latin typeface="Arial" panose="020B0604020202020204" pitchFamily="34" charset="0"/>
                        <a:cs typeface="Arial" panose="020B0604020202020204" pitchFamily="34" charset="0"/>
                      </a:endParaRPr>
                    </a:p>
                  </a:txBody>
                  <a:tcPr marL="7144" marR="7144" marT="7144" marB="0" anchor="b">
                    <a:lnL>
                      <a:noFill/>
                    </a:lnL>
                    <a:lnR>
                      <a:noFill/>
                    </a:lnR>
                    <a:lnT>
                      <a:noFill/>
                    </a:lnT>
                    <a:lnB>
                      <a:noFill/>
                    </a:lnB>
                    <a:solidFill>
                      <a:srgbClr val="E25527"/>
                    </a:solidFill>
                  </a:tcPr>
                </a:tc>
                <a:tc hMerge="1">
                  <a:txBody>
                    <a:bodyPr/>
                    <a:lstStyle/>
                    <a:p>
                      <a:pPr algn="ctr" fontAlgn="b"/>
                      <a:endParaRPr lang="en-US" sz="1200" b="0" i="0" u="none" strike="noStrike" dirty="0">
                        <a:solidFill>
                          <a:srgbClr val="FFFFFF"/>
                        </a:solidFill>
                        <a:effectLst/>
                        <a:latin typeface="Arial" panose="020B0604020202020204" pitchFamily="34" charset="0"/>
                        <a:cs typeface="Arial" panose="020B0604020202020204" pitchFamily="34" charset="0"/>
                      </a:endParaRPr>
                    </a:p>
                  </a:txBody>
                  <a:tcPr marL="7144" marR="7144" marT="7144" marB="0" anchor="b">
                    <a:lnL>
                      <a:noFill/>
                    </a:lnL>
                    <a:lnR>
                      <a:noFill/>
                    </a:lnR>
                    <a:lnT>
                      <a:noFill/>
                    </a:lnT>
                    <a:lnB>
                      <a:noFill/>
                    </a:lnB>
                    <a:solidFill>
                      <a:srgbClr val="E25527"/>
                    </a:solidFill>
                  </a:tcPr>
                </a:tc>
                <a:extLst>
                  <a:ext uri="{0D108BD9-81ED-4DB2-BD59-A6C34878D82A}">
                    <a16:rowId xmlns:a16="http://schemas.microsoft.com/office/drawing/2014/main" val="10000"/>
                  </a:ext>
                </a:extLst>
              </a:tr>
              <a:tr h="113122">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73</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26.5 years</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3.65%</a:t>
                      </a:r>
                    </a:p>
                  </a:txBody>
                  <a:tcPr marL="7144" marR="7144" marT="7144" marB="0" anchor="b">
                    <a:lnL>
                      <a:noFill/>
                    </a:lnL>
                    <a:lnR>
                      <a:noFill/>
                    </a:lnR>
                    <a:lnT>
                      <a:noFill/>
                    </a:lnT>
                    <a:lnB>
                      <a:noFill/>
                    </a:lnB>
                    <a:solidFill>
                      <a:schemeClr val="bg1"/>
                    </a:solidFill>
                  </a:tcPr>
                </a:tc>
                <a:extLst>
                  <a:ext uri="{0D108BD9-81ED-4DB2-BD59-A6C34878D82A}">
                    <a16:rowId xmlns:a16="http://schemas.microsoft.com/office/drawing/2014/main" val="10001"/>
                  </a:ext>
                </a:extLst>
              </a:tr>
              <a:tr h="131976">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75</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24.6 years</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4.06%</a:t>
                      </a:r>
                    </a:p>
                  </a:txBody>
                  <a:tcPr marL="7144" marR="7144" marT="7144" marB="0" anchor="b">
                    <a:lnL>
                      <a:noFill/>
                    </a:lnL>
                    <a:lnR>
                      <a:noFill/>
                    </a:lnR>
                    <a:lnT>
                      <a:noFill/>
                    </a:lnT>
                    <a:lnB>
                      <a:noFill/>
                    </a:lnB>
                    <a:solidFill>
                      <a:schemeClr val="bg1"/>
                    </a:solidFill>
                  </a:tcPr>
                </a:tc>
                <a:extLst>
                  <a:ext uri="{0D108BD9-81ED-4DB2-BD59-A6C34878D82A}">
                    <a16:rowId xmlns:a16="http://schemas.microsoft.com/office/drawing/2014/main" val="10002"/>
                  </a:ext>
                </a:extLst>
              </a:tr>
              <a:tr h="94268">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80</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20.2 years</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4.95%</a:t>
                      </a:r>
                    </a:p>
                  </a:txBody>
                  <a:tcPr marL="7144" marR="7144" marT="7144" marB="0" anchor="b">
                    <a:lnL>
                      <a:noFill/>
                    </a:lnL>
                    <a:lnR>
                      <a:noFill/>
                    </a:lnR>
                    <a:lnT>
                      <a:noFill/>
                    </a:lnT>
                    <a:lnB>
                      <a:noFill/>
                    </a:lnB>
                    <a:solidFill>
                      <a:schemeClr val="bg1"/>
                    </a:solidFill>
                  </a:tcPr>
                </a:tc>
                <a:extLst>
                  <a:ext uri="{0D108BD9-81ED-4DB2-BD59-A6C34878D82A}">
                    <a16:rowId xmlns:a16="http://schemas.microsoft.com/office/drawing/2014/main" val="10003"/>
                  </a:ext>
                </a:extLst>
              </a:tr>
              <a:tr h="94268">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90</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12.2 years</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8.20%</a:t>
                      </a:r>
                    </a:p>
                  </a:txBody>
                  <a:tcPr marL="7144" marR="7144" marT="7144" marB="0" anchor="b">
                    <a:lnL>
                      <a:noFill/>
                    </a:lnL>
                    <a:lnR>
                      <a:noFill/>
                    </a:lnR>
                    <a:lnT>
                      <a:noFill/>
                    </a:lnT>
                    <a:lnB>
                      <a:noFill/>
                    </a:lnB>
                    <a:solidFill>
                      <a:schemeClr val="bg1"/>
                    </a:solidFill>
                  </a:tcPr>
                </a:tc>
                <a:extLst>
                  <a:ext uri="{0D108BD9-81ED-4DB2-BD59-A6C34878D82A}">
                    <a16:rowId xmlns:a16="http://schemas.microsoft.com/office/drawing/2014/main" val="2406950117"/>
                  </a:ext>
                </a:extLst>
              </a:tr>
              <a:tr h="94268">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95</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8.9 years</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11.24%</a:t>
                      </a:r>
                    </a:p>
                  </a:txBody>
                  <a:tcPr marL="7144" marR="7144" marT="7144" marB="0" anchor="b">
                    <a:lnL>
                      <a:noFill/>
                    </a:lnL>
                    <a:lnR>
                      <a:noFill/>
                    </a:lnR>
                    <a:lnT>
                      <a:noFill/>
                    </a:lnT>
                    <a:lnB>
                      <a:noFill/>
                    </a:lnB>
                    <a:solidFill>
                      <a:schemeClr val="bg1"/>
                    </a:solidFill>
                  </a:tcPr>
                </a:tc>
                <a:extLst>
                  <a:ext uri="{0D108BD9-81ED-4DB2-BD59-A6C34878D82A}">
                    <a16:rowId xmlns:a16="http://schemas.microsoft.com/office/drawing/2014/main" val="1505381567"/>
                  </a:ext>
                </a:extLst>
              </a:tr>
              <a:tr h="94268">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100</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6.4 years</a:t>
                      </a:r>
                    </a:p>
                  </a:txBody>
                  <a:tcPr marL="7144" marR="7144" marT="7144" marB="0" anchor="b">
                    <a:lnL>
                      <a:noFill/>
                    </a:lnL>
                    <a:lnR>
                      <a:noFill/>
                    </a:lnR>
                    <a:lnT>
                      <a:noFill/>
                    </a:lnT>
                    <a:lnB>
                      <a:noFill/>
                    </a:lnB>
                    <a:solidFill>
                      <a:schemeClr val="bg1"/>
                    </a:solidFill>
                  </a:tcP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15.63%</a:t>
                      </a:r>
                    </a:p>
                  </a:txBody>
                  <a:tcPr marL="7144" marR="7144" marT="7144" marB="0" anchor="b">
                    <a:lnL>
                      <a:noFill/>
                    </a:lnL>
                    <a:lnR>
                      <a:noFill/>
                    </a:lnR>
                    <a:lnT>
                      <a:noFill/>
                    </a:lnT>
                    <a:lnB>
                      <a:noFill/>
                    </a:lnB>
                    <a:solidFill>
                      <a:schemeClr val="bg1"/>
                    </a:solidFill>
                  </a:tcPr>
                </a:tc>
                <a:extLst>
                  <a:ext uri="{0D108BD9-81ED-4DB2-BD59-A6C34878D82A}">
                    <a16:rowId xmlns:a16="http://schemas.microsoft.com/office/drawing/2014/main" val="3655643924"/>
                  </a:ext>
                </a:extLst>
              </a:tr>
            </a:tbl>
          </a:graphicData>
        </a:graphic>
      </p:graphicFrame>
    </p:spTree>
    <p:extLst>
      <p:ext uri="{BB962C8B-B14F-4D97-AF65-F5344CB8AC3E}">
        <p14:creationId xmlns:p14="http://schemas.microsoft.com/office/powerpoint/2010/main" val="21192607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975" y="285750"/>
            <a:ext cx="4137025" cy="993775"/>
          </a:xfrm>
          <a:prstGeom prst="rect">
            <a:avLst/>
          </a:prstGeom>
          <a:effectLst>
            <a:outerShdw blurRad="50800" dist="38100" dir="2700000" algn="tl" rotWithShape="0">
              <a:prstClr val="black">
                <a:alpha val="40000"/>
              </a:prstClr>
            </a:outerShdw>
          </a:effectLst>
        </p:spPr>
        <p:txBody>
          <a:bodyPr>
            <a:normAutofit/>
          </a:bodyPr>
          <a:lstStyle/>
          <a:p>
            <a:r>
              <a:rPr lang="en-US" dirty="0"/>
              <a:t>RMDs</a:t>
            </a:r>
            <a:br>
              <a:rPr lang="en-US" dirty="0"/>
            </a:br>
            <a:r>
              <a:rPr lang="en-US" sz="2400" dirty="0">
                <a:solidFill>
                  <a:srgbClr val="E35427"/>
                </a:solidFill>
              </a:rPr>
              <a:t>HOW THEY WORK</a:t>
            </a:r>
          </a:p>
        </p:txBody>
      </p:sp>
      <p:sp>
        <p:nvSpPr>
          <p:cNvPr id="5" name="Title 1">
            <a:extLst>
              <a:ext uri="{FF2B5EF4-FFF2-40B4-BE49-F238E27FC236}">
                <a16:creationId xmlns:a16="http://schemas.microsoft.com/office/drawing/2014/main" id="{36F461DC-93D1-C85B-2D6D-41DC82E2A403}"/>
              </a:ext>
            </a:extLst>
          </p:cNvPr>
          <p:cNvSpPr txBox="1">
            <a:spLocks/>
          </p:cNvSpPr>
          <p:nvPr/>
        </p:nvSpPr>
        <p:spPr>
          <a:xfrm>
            <a:off x="4964823" y="1741749"/>
            <a:ext cx="3764116"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spcBef>
                <a:spcPts val="0"/>
              </a:spcBef>
              <a:spcAft>
                <a:spcPts val="900"/>
              </a:spcAft>
            </a:pPr>
            <a:r>
              <a:rPr lang="en-US" sz="1600" dirty="0">
                <a:solidFill>
                  <a:schemeClr val="bg1"/>
                </a:solidFill>
                <a:latin typeface="Arial" panose="020B0604020202020204" pitchFamily="34" charset="0"/>
                <a:cs typeface="Arial" panose="020B0604020202020204" pitchFamily="34" charset="0"/>
              </a:rPr>
              <a:t>Year You Reach Age 73 </a:t>
            </a:r>
          </a:p>
          <a:p>
            <a:pPr>
              <a:lnSpc>
                <a:spcPct val="100000"/>
              </a:lnSpc>
              <a:spcBef>
                <a:spcPts val="0"/>
              </a:spcBef>
              <a:spcAft>
                <a:spcPts val="900"/>
              </a:spcAft>
            </a:pPr>
            <a:r>
              <a:rPr lang="en-US" sz="1600" dirty="0">
                <a:solidFill>
                  <a:schemeClr val="bg1"/>
                </a:solidFill>
                <a:latin typeface="Arial" panose="020B0604020202020204" pitchFamily="34" charset="0"/>
                <a:cs typeface="Arial" panose="020B0604020202020204" pitchFamily="34" charset="0"/>
              </a:rPr>
              <a:t>Divide Prior Year’s ending account balance by Remaining Life Expectancy (26.5 at age 73)</a:t>
            </a:r>
          </a:p>
          <a:p>
            <a:pPr>
              <a:lnSpc>
                <a:spcPct val="100000"/>
              </a:lnSpc>
              <a:spcBef>
                <a:spcPts val="0"/>
              </a:spcBef>
              <a:spcAft>
                <a:spcPts val="1350"/>
              </a:spcAft>
            </a:pPr>
            <a:r>
              <a:rPr lang="en-US" sz="1600" b="1" dirty="0">
                <a:solidFill>
                  <a:schemeClr val="bg1"/>
                </a:solidFill>
                <a:latin typeface="Arial" panose="020B0604020202020204" pitchFamily="34" charset="0"/>
                <a:cs typeface="Arial" panose="020B0604020202020204" pitchFamily="34" charset="0"/>
              </a:rPr>
              <a:t>$500,000 IRA/401k Balance</a:t>
            </a:r>
          </a:p>
          <a:p>
            <a:pPr>
              <a:lnSpc>
                <a:spcPct val="100000"/>
              </a:lnSpc>
              <a:spcBef>
                <a:spcPts val="0"/>
              </a:spcBef>
              <a:spcAft>
                <a:spcPts val="1350"/>
              </a:spcAft>
            </a:pPr>
            <a:r>
              <a:rPr lang="en-US" sz="1600" b="1" dirty="0">
                <a:solidFill>
                  <a:schemeClr val="bg1"/>
                </a:solidFill>
                <a:latin typeface="Arial" panose="020B0604020202020204" pitchFamily="34" charset="0"/>
                <a:cs typeface="Arial" panose="020B0604020202020204" pitchFamily="34" charset="0"/>
              </a:rPr>
              <a:t>	$500,000 / 26.5  =  $18,868</a:t>
            </a: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4812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7" y="285750"/>
            <a:ext cx="4652963" cy="993775"/>
          </a:xfrm>
          <a:prstGeom prst="rect">
            <a:avLst/>
          </a:prstGeom>
          <a:effectLst>
            <a:outerShdw blurRad="50800" dist="38100" dir="2700000" algn="tl" rotWithShape="0">
              <a:prstClr val="black">
                <a:alpha val="40000"/>
              </a:prstClr>
            </a:outerShdw>
          </a:effectLst>
        </p:spPr>
        <p:txBody>
          <a:bodyPr>
            <a:normAutofit/>
          </a:bodyPr>
          <a:lstStyle/>
          <a:p>
            <a:r>
              <a:rPr lang="en-US" dirty="0"/>
              <a:t>RMDs</a:t>
            </a:r>
            <a:br>
              <a:rPr lang="en-US" dirty="0"/>
            </a:br>
            <a:r>
              <a:rPr lang="en-US" sz="2400" dirty="0">
                <a:solidFill>
                  <a:srgbClr val="E35427"/>
                </a:solidFill>
              </a:rPr>
              <a:t>FOUR COMMON MISTAKES</a:t>
            </a:r>
          </a:p>
        </p:txBody>
      </p:sp>
      <p:sp>
        <p:nvSpPr>
          <p:cNvPr id="2" name="Title 1">
            <a:extLst>
              <a:ext uri="{FF2B5EF4-FFF2-40B4-BE49-F238E27FC236}">
                <a16:creationId xmlns:a16="http://schemas.microsoft.com/office/drawing/2014/main" id="{5643872E-9BAD-9A9E-6C1B-E9BE30DD7609}"/>
              </a:ext>
            </a:extLst>
          </p:cNvPr>
          <p:cNvSpPr txBox="1">
            <a:spLocks/>
          </p:cNvSpPr>
          <p:nvPr/>
        </p:nvSpPr>
        <p:spPr>
          <a:xfrm>
            <a:off x="434897" y="2536441"/>
            <a:ext cx="7940489"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385673" indent="-385673">
              <a:lnSpc>
                <a:spcPct val="100000"/>
              </a:lnSpc>
              <a:spcBef>
                <a:spcPts val="0"/>
              </a:spcBef>
              <a:spcAft>
                <a:spcPts val="900"/>
              </a:spcAft>
              <a:buFont typeface="+mj-lt"/>
              <a:buAutoNum type="arabicPeriod"/>
              <a:defRPr/>
            </a:pPr>
            <a:r>
              <a:rPr lang="en-US" altLang="en-US" sz="1600" dirty="0">
                <a:solidFill>
                  <a:schemeClr val="bg1"/>
                </a:solidFill>
                <a:latin typeface="Arial" panose="020B0604020202020204" pitchFamily="34" charset="0"/>
                <a:cs typeface="Arial" panose="020B0604020202020204" pitchFamily="34" charset="0"/>
              </a:rPr>
              <a:t>Aggregating RMDs between different types of retirement accounts.</a:t>
            </a:r>
          </a:p>
          <a:p>
            <a:pPr marL="385673" indent="-385673">
              <a:lnSpc>
                <a:spcPct val="100000"/>
              </a:lnSpc>
              <a:spcBef>
                <a:spcPts val="0"/>
              </a:spcBef>
              <a:spcAft>
                <a:spcPts val="900"/>
              </a:spcAft>
              <a:buFont typeface="+mj-lt"/>
              <a:buAutoNum type="arabicPeriod"/>
              <a:defRPr/>
            </a:pPr>
            <a:r>
              <a:rPr lang="en-US" altLang="en-US" sz="1600" dirty="0">
                <a:solidFill>
                  <a:schemeClr val="bg1"/>
                </a:solidFill>
                <a:latin typeface="Arial" panose="020B0604020202020204" pitchFamily="34" charset="0"/>
                <a:cs typeface="Arial" panose="020B0604020202020204" pitchFamily="34" charset="0"/>
              </a:rPr>
              <a:t>Forgetting about accounts (too many accounts)</a:t>
            </a:r>
          </a:p>
          <a:p>
            <a:pPr marL="385673" indent="-385673">
              <a:lnSpc>
                <a:spcPct val="100000"/>
              </a:lnSpc>
              <a:spcBef>
                <a:spcPts val="0"/>
              </a:spcBef>
              <a:spcAft>
                <a:spcPts val="900"/>
              </a:spcAft>
              <a:buFont typeface="+mj-lt"/>
              <a:buAutoNum type="arabicPeriod"/>
              <a:defRPr/>
            </a:pPr>
            <a:r>
              <a:rPr lang="en-US" altLang="en-US" sz="1600" dirty="0">
                <a:solidFill>
                  <a:schemeClr val="bg1"/>
                </a:solidFill>
                <a:latin typeface="Arial" panose="020B0604020202020204" pitchFamily="34" charset="0"/>
                <a:cs typeface="Arial" panose="020B0604020202020204" pitchFamily="34" charset="0"/>
              </a:rPr>
              <a:t>Aggregating RMDs between spouses.</a:t>
            </a:r>
          </a:p>
          <a:p>
            <a:pPr marL="385673" indent="-385673">
              <a:lnSpc>
                <a:spcPct val="100000"/>
              </a:lnSpc>
              <a:spcBef>
                <a:spcPts val="0"/>
              </a:spcBef>
              <a:spcAft>
                <a:spcPts val="900"/>
              </a:spcAft>
              <a:buFont typeface="+mj-lt"/>
              <a:buAutoNum type="arabicPeriod"/>
              <a:defRPr/>
            </a:pPr>
            <a:r>
              <a:rPr lang="en-US" altLang="en-US" sz="1600" dirty="0">
                <a:solidFill>
                  <a:schemeClr val="bg1"/>
                </a:solidFill>
                <a:latin typeface="Arial" panose="020B0604020202020204" pitchFamily="34" charset="0"/>
                <a:cs typeface="Arial" panose="020B0604020202020204" pitchFamily="34" charset="0"/>
              </a:rPr>
              <a:t>Forgetting to take an RMD and doing nothing about it.</a:t>
            </a: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92599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285750"/>
            <a:ext cx="7794625" cy="993775"/>
          </a:xfrm>
          <a:prstGeom prst="rect">
            <a:avLst/>
          </a:prstGeom>
          <a:effectLst>
            <a:outerShdw blurRad="50800" dist="38100" dir="2700000" algn="tl" rotWithShape="0">
              <a:prstClr val="black">
                <a:alpha val="40000"/>
              </a:prstClr>
            </a:outerShdw>
          </a:effectLst>
        </p:spPr>
        <p:txBody>
          <a:bodyPr>
            <a:normAutofit/>
          </a:bodyPr>
          <a:lstStyle/>
          <a:p>
            <a:r>
              <a:rPr lang="en-US" dirty="0"/>
              <a:t>MONEY</a:t>
            </a:r>
            <a:br>
              <a:rPr lang="en-US" dirty="0"/>
            </a:br>
            <a:r>
              <a:rPr lang="en-US" sz="2400" dirty="0">
                <a:solidFill>
                  <a:srgbClr val="E35427"/>
                </a:solidFill>
              </a:rPr>
              <a:t>TAX FREE (TAX ADVANTAGED)</a:t>
            </a:r>
          </a:p>
        </p:txBody>
      </p:sp>
      <p:sp>
        <p:nvSpPr>
          <p:cNvPr id="4" name="Content Placeholder 2">
            <a:extLst>
              <a:ext uri="{FF2B5EF4-FFF2-40B4-BE49-F238E27FC236}">
                <a16:creationId xmlns:a16="http://schemas.microsoft.com/office/drawing/2014/main" id="{A3DBA276-4549-D8A0-E2DA-CAE4D774A824}"/>
              </a:ext>
            </a:extLst>
          </p:cNvPr>
          <p:cNvSpPr txBox="1">
            <a:spLocks/>
          </p:cNvSpPr>
          <p:nvPr/>
        </p:nvSpPr>
        <p:spPr>
          <a:xfrm>
            <a:off x="434898" y="1519238"/>
            <a:ext cx="5542924" cy="3275012"/>
          </a:xfrm>
          <a:prstGeom prst="rect">
            <a:avLst/>
          </a:prstGeom>
        </p:spPr>
        <p:txBody>
          <a:bodyPr>
            <a:normAutofit lnSpcReduction="10000"/>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1600" b="1">
                <a:ea typeface="Arial" charset="0"/>
              </a:rPr>
              <a:t>Many different investments masquerade </a:t>
            </a:r>
            <a:br>
              <a:rPr lang="en-US" sz="1600" b="1">
                <a:ea typeface="Arial" charset="0"/>
              </a:rPr>
            </a:br>
            <a:r>
              <a:rPr lang="en-US" sz="1600" b="1">
                <a:ea typeface="Arial" charset="0"/>
              </a:rPr>
              <a:t>as tax-advantaged:</a:t>
            </a:r>
          </a:p>
          <a:p>
            <a:pPr marL="214313" indent="-214313">
              <a:spcAft>
                <a:spcPts val="600"/>
              </a:spcAft>
              <a:buFont typeface="Arial" charset="0"/>
              <a:buChar char="•"/>
            </a:pPr>
            <a:r>
              <a:rPr lang="en-US" sz="1600">
                <a:ea typeface="Arial" charset="0"/>
              </a:rPr>
              <a:t>Municipal Bonds</a:t>
            </a:r>
          </a:p>
          <a:p>
            <a:pPr marL="214313" indent="-214313">
              <a:spcAft>
                <a:spcPts val="600"/>
              </a:spcAft>
              <a:buFont typeface="Arial" charset="0"/>
              <a:buChar char="•"/>
            </a:pPr>
            <a:r>
              <a:rPr lang="en-US" sz="1600">
                <a:ea typeface="Arial" charset="0"/>
              </a:rPr>
              <a:t>Oil &amp; Gas</a:t>
            </a:r>
          </a:p>
          <a:p>
            <a:pPr marL="0" indent="0">
              <a:spcAft>
                <a:spcPts val="600"/>
              </a:spcAft>
              <a:buFont typeface="Arial" panose="020B0604020202020204" pitchFamily="34" charset="0"/>
              <a:buNone/>
            </a:pPr>
            <a:r>
              <a:rPr lang="en-US" sz="1600" b="1">
                <a:ea typeface="Arial" charset="0"/>
              </a:rPr>
              <a:t>Tax-advantaged investments must pass two </a:t>
            </a:r>
            <a:br>
              <a:rPr lang="en-US" sz="1600" b="1">
                <a:ea typeface="Arial" charset="0"/>
              </a:rPr>
            </a:br>
            <a:r>
              <a:rPr lang="en-US" sz="1600" b="1">
                <a:ea typeface="Arial" charset="0"/>
              </a:rPr>
              <a:t>different tests:</a:t>
            </a:r>
          </a:p>
          <a:p>
            <a:pPr marL="214313" indent="-214313">
              <a:spcAft>
                <a:spcPts val="600"/>
              </a:spcAft>
              <a:buFont typeface="Arial" charset="0"/>
              <a:buChar char="•"/>
            </a:pPr>
            <a:r>
              <a:rPr lang="en-US" sz="1600">
                <a:ea typeface="Arial" charset="0"/>
              </a:rPr>
              <a:t>Free from all taxes (federal tax, state tax, and </a:t>
            </a:r>
            <a:br>
              <a:rPr lang="en-US" sz="1600">
                <a:ea typeface="Arial" charset="0"/>
              </a:rPr>
            </a:br>
            <a:r>
              <a:rPr lang="en-US" sz="1600">
                <a:ea typeface="Arial" charset="0"/>
              </a:rPr>
              <a:t>capital gains)</a:t>
            </a:r>
          </a:p>
          <a:p>
            <a:pPr marL="214313" indent="-214313">
              <a:spcAft>
                <a:spcPts val="600"/>
              </a:spcAft>
              <a:buFont typeface="Arial" charset="0"/>
              <a:buChar char="•"/>
            </a:pPr>
            <a:r>
              <a:rPr lang="en-US" sz="1600">
                <a:ea typeface="Arial" charset="0"/>
              </a:rPr>
              <a:t>Distributions do not cause your Social Security </a:t>
            </a:r>
            <a:br>
              <a:rPr lang="en-US" sz="1600">
                <a:ea typeface="Arial" charset="0"/>
              </a:rPr>
            </a:br>
            <a:r>
              <a:rPr lang="en-US" sz="1600">
                <a:ea typeface="Arial" charset="0"/>
              </a:rPr>
              <a:t>to be taxed</a:t>
            </a:r>
          </a:p>
          <a:p>
            <a:pPr marL="214313" indent="-214313">
              <a:spcAft>
                <a:spcPts val="600"/>
              </a:spcAft>
              <a:buFont typeface="Arial" charset="0"/>
              <a:buChar char="•"/>
            </a:pPr>
            <a:r>
              <a:rPr lang="en-US" sz="1600">
                <a:ea typeface="Arial" charset="0"/>
              </a:rPr>
              <a:t>Distributions do not cause additional Medicare charges</a:t>
            </a:r>
          </a:p>
          <a:p>
            <a:pPr indent="-214313">
              <a:lnSpc>
                <a:spcPct val="100000"/>
              </a:lnSpc>
              <a:spcAft>
                <a:spcPts val="450"/>
              </a:spcAft>
            </a:pPr>
            <a:endParaRPr lang="en-US" sz="1725"/>
          </a:p>
          <a:p>
            <a:pPr marL="0" indent="0">
              <a:lnSpc>
                <a:spcPct val="100000"/>
              </a:lnSpc>
              <a:spcAft>
                <a:spcPts val="450"/>
              </a:spcAft>
              <a:buFont typeface="Arial" panose="020B0604020202020204" pitchFamily="34" charset="0"/>
              <a:buNone/>
            </a:pPr>
            <a:endParaRPr lang="en-US"/>
          </a:p>
          <a:p>
            <a:pPr marL="0" indent="0">
              <a:lnSpc>
                <a:spcPct val="100000"/>
              </a:lnSpc>
              <a:spcAft>
                <a:spcPts val="450"/>
              </a:spcAft>
              <a:buFont typeface="Arial" panose="020B0604020202020204" pitchFamily="34" charset="0"/>
              <a:buNone/>
            </a:pPr>
            <a:endParaRPr lang="en-US"/>
          </a:p>
          <a:p>
            <a:pPr marL="0" indent="0">
              <a:lnSpc>
                <a:spcPct val="100000"/>
              </a:lnSpc>
              <a:spcAft>
                <a:spcPts val="450"/>
              </a:spcAft>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CEE84231-B0F9-3481-B159-FBB037665D59}"/>
              </a:ext>
            </a:extLst>
          </p:cNvPr>
          <p:cNvSpPr txBox="1">
            <a:spLocks/>
          </p:cNvSpPr>
          <p:nvPr/>
        </p:nvSpPr>
        <p:spPr>
          <a:xfrm>
            <a:off x="5977822" y="1519429"/>
            <a:ext cx="2991712" cy="3275541"/>
          </a:xfrm>
          <a:prstGeom prst="rect">
            <a:avLst/>
          </a:prstGeom>
        </p:spPr>
        <p:txBody>
          <a:bodyPr vert="horz" lIns="91440" tIns="45720" rIns="91440" bIns="45720" rtlCol="0">
            <a:normAutofit/>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spcAft>
                <a:spcPts val="600"/>
              </a:spcAft>
              <a:buNone/>
            </a:pPr>
            <a:r>
              <a:rPr lang="en-US" sz="1600" b="1" dirty="0">
                <a:ea typeface="Arial" charset="0"/>
              </a:rPr>
              <a:t>Examples of tax-free Investments:</a:t>
            </a:r>
          </a:p>
          <a:p>
            <a:pPr marL="214313" indent="-214313">
              <a:spcAft>
                <a:spcPts val="600"/>
              </a:spcAft>
              <a:buFont typeface="Arial" charset="0"/>
              <a:buChar char="•"/>
            </a:pPr>
            <a:r>
              <a:rPr lang="en-US" sz="1600" dirty="0">
                <a:ea typeface="Arial" charset="0"/>
              </a:rPr>
              <a:t>Roth IRAs</a:t>
            </a:r>
          </a:p>
          <a:p>
            <a:pPr marL="214313" indent="-214313">
              <a:spcAft>
                <a:spcPts val="600"/>
              </a:spcAft>
              <a:buFont typeface="Arial" charset="0"/>
              <a:buChar char="•"/>
            </a:pPr>
            <a:r>
              <a:rPr lang="en-US" sz="1600" dirty="0">
                <a:ea typeface="Arial" charset="0"/>
              </a:rPr>
              <a:t>Roth 401(k)s</a:t>
            </a:r>
          </a:p>
          <a:p>
            <a:pPr marL="214313" indent="-214313">
              <a:spcAft>
                <a:spcPts val="600"/>
              </a:spcAft>
              <a:buFont typeface="Arial" charset="0"/>
              <a:buChar char="•"/>
            </a:pPr>
            <a:r>
              <a:rPr lang="en-US" sz="1600" dirty="0">
                <a:ea typeface="Arial" charset="0"/>
              </a:rPr>
              <a:t>Roth Conversions</a:t>
            </a:r>
          </a:p>
          <a:p>
            <a:pPr marL="214313" indent="-214313">
              <a:spcAft>
                <a:spcPts val="600"/>
              </a:spcAft>
              <a:buFont typeface="Arial" charset="0"/>
              <a:buChar char="•"/>
            </a:pPr>
            <a:r>
              <a:rPr lang="en-US" sz="1600" dirty="0">
                <a:ea typeface="Arial" charset="0"/>
              </a:rPr>
              <a:t>Some properly-structured cash value life insurance policies</a:t>
            </a:r>
          </a:p>
          <a:p>
            <a:pPr indent="-214313">
              <a:lnSpc>
                <a:spcPct val="100000"/>
              </a:lnSpc>
              <a:spcAft>
                <a:spcPts val="450"/>
              </a:spcAft>
            </a:pPr>
            <a:endParaRPr lang="en-US" sz="1725"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p:txBody>
      </p:sp>
    </p:spTree>
    <p:extLst>
      <p:ext uri="{BB962C8B-B14F-4D97-AF65-F5344CB8AC3E}">
        <p14:creationId xmlns:p14="http://schemas.microsoft.com/office/powerpoint/2010/main" val="4868176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975" y="285750"/>
            <a:ext cx="4137025" cy="993775"/>
          </a:xfrm>
          <a:prstGeom prst="rect">
            <a:avLst/>
          </a:prstGeom>
          <a:effectLst>
            <a:outerShdw blurRad="50800" dist="38100" dir="2700000" algn="tl" rotWithShape="0">
              <a:prstClr val="black">
                <a:alpha val="40000"/>
              </a:prstClr>
            </a:outerShdw>
          </a:effectLst>
        </p:spPr>
        <p:txBody>
          <a:bodyPr>
            <a:normAutofit/>
          </a:bodyPr>
          <a:lstStyle/>
          <a:p>
            <a:r>
              <a:rPr lang="en-US" dirty="0"/>
              <a:t>ROTH IRA</a:t>
            </a:r>
            <a:endParaRPr lang="en-US" sz="2400" dirty="0">
              <a:solidFill>
                <a:srgbClr val="E35427"/>
              </a:solidFill>
            </a:endParaRPr>
          </a:p>
        </p:txBody>
      </p:sp>
      <p:sp>
        <p:nvSpPr>
          <p:cNvPr id="3" name="Title 1">
            <a:extLst>
              <a:ext uri="{FF2B5EF4-FFF2-40B4-BE49-F238E27FC236}">
                <a16:creationId xmlns:a16="http://schemas.microsoft.com/office/drawing/2014/main" id="{E54BFAFD-8A0A-005B-851C-B1DA178D4634}"/>
              </a:ext>
            </a:extLst>
          </p:cNvPr>
          <p:cNvSpPr txBox="1">
            <a:spLocks/>
          </p:cNvSpPr>
          <p:nvPr/>
        </p:nvSpPr>
        <p:spPr>
          <a:xfrm>
            <a:off x="4855641" y="1509330"/>
            <a:ext cx="4056347"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Contribution Limits: $7,000 per person</a:t>
            </a:r>
          </a:p>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Catch-up Provision: $8,000 per person after age 50 (2024 Update)</a:t>
            </a:r>
          </a:p>
          <a:p>
            <a:pPr marL="257175" indent="-257175">
              <a:lnSpc>
                <a:spcPct val="100000"/>
              </a:lnSpc>
              <a:buFont typeface="Arial" panose="020B0604020202020204" pitchFamily="34" charset="0"/>
              <a:buChar char="•"/>
            </a:pPr>
            <a:endParaRPr lang="en-US" sz="1600" dirty="0">
              <a:solidFill>
                <a:schemeClr val="bg1"/>
              </a:solidFill>
              <a:latin typeface="Arial" panose="020B0604020202020204" pitchFamily="34" charset="0"/>
              <a:ea typeface="Arial" charset="0"/>
              <a:cs typeface="Arial" panose="020B0604020202020204" pitchFamily="34" charset="0"/>
            </a:endParaRPr>
          </a:p>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Contributions are not Tax Deductible</a:t>
            </a:r>
          </a:p>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Can contribute for non-working spouse </a:t>
            </a:r>
          </a:p>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Principal is liquid from day 1</a:t>
            </a:r>
          </a:p>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Growth is Tax Free</a:t>
            </a:r>
          </a:p>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Distributions are Tax Free</a:t>
            </a:r>
          </a:p>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To avoid penalties on growth, the 5-year rule applies</a:t>
            </a:r>
          </a:p>
          <a:p>
            <a:pPr marL="257175" indent="-257175">
              <a:lnSpc>
                <a:spcPct val="100000"/>
              </a:lnSpc>
              <a:buFont typeface="Arial" panose="020B0604020202020204" pitchFamily="34" charset="0"/>
              <a:buChar char="•"/>
            </a:pPr>
            <a:endParaRPr lang="en-US" sz="1600" dirty="0">
              <a:solidFill>
                <a:schemeClr val="bg1"/>
              </a:solidFill>
              <a:latin typeface="Arial" panose="020B0604020202020204" pitchFamily="34" charset="0"/>
              <a:ea typeface="Arial" charset="0"/>
              <a:cs typeface="Arial" panose="020B0604020202020204" pitchFamily="34" charset="0"/>
            </a:endParaRPr>
          </a:p>
          <a:p>
            <a:pPr marL="257175" indent="-257175">
              <a:lnSpc>
                <a:spcPct val="100000"/>
              </a:lnSpc>
              <a:buFont typeface="Arial" panose="020B0604020202020204" pitchFamily="34" charset="0"/>
              <a:buChar char="•"/>
            </a:pPr>
            <a:r>
              <a:rPr lang="en-US" sz="1600" dirty="0">
                <a:solidFill>
                  <a:schemeClr val="bg1"/>
                </a:solidFill>
                <a:latin typeface="Arial" panose="020B0604020202020204" pitchFamily="34" charset="0"/>
                <a:ea typeface="Arial" charset="0"/>
                <a:cs typeface="Arial" panose="020B0604020202020204" pitchFamily="34" charset="0"/>
              </a:rPr>
              <a:t>Distributions do not cause Social Security to be taxed</a:t>
            </a:r>
          </a:p>
          <a:p>
            <a:pPr>
              <a:lnSpc>
                <a:spcPct val="100000"/>
              </a:lnSpc>
              <a:spcAft>
                <a:spcPts val="750"/>
              </a:spcAft>
            </a:pPr>
            <a:endParaRPr lang="en-US" sz="1600" b="1" dirty="0">
              <a:solidFill>
                <a:schemeClr val="bg1"/>
              </a:solidFill>
              <a:latin typeface="Arial" panose="020B0604020202020204" pitchFamily="34" charset="0"/>
              <a:ea typeface="Arial" charset="0"/>
              <a:cs typeface="Arial" panose="020B0604020202020204" pitchFamily="34" charset="0"/>
            </a:endParaRPr>
          </a:p>
          <a:p>
            <a:pPr algn="ctr">
              <a:lnSpc>
                <a:spcPct val="100000"/>
              </a:lnSpc>
            </a:pPr>
            <a:endParaRPr lang="en-US" sz="12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DDAC97-7F2B-86DD-BDC8-76F11CF6F948}"/>
              </a:ext>
            </a:extLst>
          </p:cNvPr>
          <p:cNvSpPr txBox="1"/>
          <p:nvPr/>
        </p:nvSpPr>
        <p:spPr>
          <a:xfrm>
            <a:off x="4694830" y="4612943"/>
            <a:ext cx="4189863" cy="307777"/>
          </a:xfrm>
          <a:prstGeom prst="rect">
            <a:avLst/>
          </a:prstGeom>
          <a:noFill/>
        </p:spPr>
        <p:txBody>
          <a:bodyPr wrap="square" rtlCol="0">
            <a:spAutoFit/>
          </a:bodyPr>
          <a:lstStyle/>
          <a:p>
            <a:r>
              <a:rPr lang="en-US" sz="700" i="1" dirty="0">
                <a:solidFill>
                  <a:schemeClr val="bg1"/>
                </a:solidFill>
                <a:latin typeface="Arial" panose="020B0604020202020204" pitchFamily="34" charset="0"/>
                <a:cs typeface="Arial" panose="020B0604020202020204" pitchFamily="34" charset="0"/>
              </a:rPr>
              <a:t>Source: </a:t>
            </a:r>
            <a:r>
              <a:rPr lang="en-US" sz="700" i="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https://www.irs.gov/newsroom/401k-limit-increases-to-23000-for-2024-ira-limit-rises-to-7000</a:t>
            </a:r>
            <a:r>
              <a:rPr lang="en-US" sz="700" i="1" dirty="0">
                <a:solidFill>
                  <a:schemeClr val="bg1"/>
                </a:solidFill>
                <a:latin typeface="Arial" panose="020B0604020202020204" pitchFamily="34" charset="0"/>
                <a:cs typeface="Arial" panose="020B0604020202020204" pitchFamily="34" charset="0"/>
              </a:rPr>
              <a:t>. Accessed December 12, 2024.</a:t>
            </a:r>
          </a:p>
        </p:txBody>
      </p:sp>
    </p:spTree>
    <p:extLst>
      <p:ext uri="{BB962C8B-B14F-4D97-AF65-F5344CB8AC3E}">
        <p14:creationId xmlns:p14="http://schemas.microsoft.com/office/powerpoint/2010/main" val="415735715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6A5657D-DB53-C0D7-E536-EE0D0A255021}"/>
              </a:ext>
            </a:extLst>
          </p:cNvPr>
          <p:cNvSpPr txBox="1">
            <a:spLocks/>
          </p:cNvSpPr>
          <p:nvPr/>
        </p:nvSpPr>
        <p:spPr>
          <a:xfrm>
            <a:off x="434897" y="284997"/>
            <a:ext cx="4137103" cy="994568"/>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a:t>ROTH IRA</a:t>
            </a:r>
            <a:endParaRPr lang="en-US" sz="2400" dirty="0">
              <a:solidFill>
                <a:srgbClr val="E35427"/>
              </a:solidFill>
            </a:endParaRPr>
          </a:p>
        </p:txBody>
      </p:sp>
      <p:sp>
        <p:nvSpPr>
          <p:cNvPr id="2" name="Title 1">
            <a:extLst>
              <a:ext uri="{FF2B5EF4-FFF2-40B4-BE49-F238E27FC236}">
                <a16:creationId xmlns:a16="http://schemas.microsoft.com/office/drawing/2014/main" id="{77868D8F-C1B8-98AE-3507-D8F7034827E2}"/>
              </a:ext>
            </a:extLst>
          </p:cNvPr>
          <p:cNvSpPr txBox="1">
            <a:spLocks/>
          </p:cNvSpPr>
          <p:nvPr/>
        </p:nvSpPr>
        <p:spPr>
          <a:xfrm>
            <a:off x="434897" y="2536441"/>
            <a:ext cx="7940489"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171450" indent="-171450">
              <a:lnSpc>
                <a:spcPct val="150000"/>
              </a:lnSpc>
              <a:buFont typeface="Arial" panose="020B0604020202020204" pitchFamily="34" charset="0"/>
              <a:buChar cha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No required minimum distributions during your lifetime.</a:t>
            </a:r>
          </a:p>
          <a:p>
            <a:pPr marL="171450" indent="-171450">
              <a:lnSpc>
                <a:spcPct val="150000"/>
              </a:lnSpc>
              <a:buFont typeface="Arial" panose="020B0604020202020204" pitchFamily="34" charset="0"/>
              <a:buChar char="•"/>
            </a:pPr>
            <a:r>
              <a:rPr lang="en-US" altLang="en-US" sz="1600" i="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You</a:t>
            </a: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decide when you want to take distributions.</a:t>
            </a:r>
          </a:p>
          <a:p>
            <a:pPr marL="171450" indent="-171450">
              <a:lnSpc>
                <a:spcPct val="150000"/>
              </a:lnSpc>
              <a:buFont typeface="Arial" panose="020B0604020202020204" pitchFamily="34" charset="0"/>
              <a:buChar cha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Allows your account to grow uninterrupted, TAX-FREE for life.</a:t>
            </a:r>
          </a:p>
          <a:p>
            <a:pPr marL="171450" indent="-171450">
              <a:lnSpc>
                <a:spcPct val="150000"/>
              </a:lnSpc>
              <a:buFont typeface="Arial" panose="020B0604020202020204" pitchFamily="34" charset="0"/>
              <a:buChar cha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Can provide a TAX-FREE inheritance to heirs.</a:t>
            </a: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6653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285750"/>
            <a:ext cx="4137025" cy="993775"/>
          </a:xfrm>
          <a:prstGeom prst="rect">
            <a:avLst/>
          </a:prstGeom>
          <a:effectLst>
            <a:outerShdw blurRad="50800" dist="38100" dir="2700000" algn="tl" rotWithShape="0">
              <a:prstClr val="black">
                <a:alpha val="40000"/>
              </a:prstClr>
            </a:outerShdw>
          </a:effectLst>
        </p:spPr>
        <p:txBody>
          <a:bodyPr>
            <a:normAutofit/>
          </a:bodyPr>
          <a:lstStyle/>
          <a:p>
            <a:r>
              <a:rPr lang="en-US" dirty="0"/>
              <a:t>ROTH IRA</a:t>
            </a:r>
            <a:br>
              <a:rPr lang="en-US" dirty="0"/>
            </a:br>
            <a:r>
              <a:rPr lang="en-US" sz="2400" dirty="0">
                <a:solidFill>
                  <a:srgbClr val="E35427"/>
                </a:solidFill>
              </a:rPr>
              <a:t>HOW TO CONVERT</a:t>
            </a:r>
          </a:p>
        </p:txBody>
      </p:sp>
      <p:sp>
        <p:nvSpPr>
          <p:cNvPr id="2" name="Title 1">
            <a:extLst>
              <a:ext uri="{FF2B5EF4-FFF2-40B4-BE49-F238E27FC236}">
                <a16:creationId xmlns:a16="http://schemas.microsoft.com/office/drawing/2014/main" id="{E98A35DC-6ACD-949A-3616-49961AEE87CB}"/>
              </a:ext>
            </a:extLst>
          </p:cNvPr>
          <p:cNvSpPr txBox="1">
            <a:spLocks/>
          </p:cNvSpPr>
          <p:nvPr/>
        </p:nvSpPr>
        <p:spPr>
          <a:xfrm>
            <a:off x="4699887" y="1575321"/>
            <a:ext cx="4348579"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ts val="1875"/>
              </a:lnSpc>
              <a:spcAft>
                <a:spcPts val="450"/>
              </a:spcAft>
            </a:pPr>
            <a:r>
              <a:rPr lang="en-US" sz="1600" b="1" dirty="0">
                <a:solidFill>
                  <a:srgbClr val="E35427"/>
                </a:solidFill>
                <a:latin typeface="Arial" panose="020B0604020202020204" pitchFamily="34" charset="0"/>
                <a:cs typeface="Arial" panose="020B0604020202020204" pitchFamily="34" charset="0"/>
              </a:rPr>
              <a:t>Conversion Rules</a:t>
            </a:r>
          </a:p>
          <a:p>
            <a:pPr marL="514350" lvl="1" indent="-171450">
              <a:lnSpc>
                <a:spcPts val="1875"/>
              </a:lnSpc>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No income limits or phase out (higher income earners may be able to convert but not contribute)</a:t>
            </a:r>
          </a:p>
          <a:p>
            <a:pPr marL="514350" lvl="1" indent="-171450">
              <a:lnSpc>
                <a:spcPts val="1875"/>
              </a:lnSpc>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Taxes paid in tax year for conversion (partial conversions are allowed)</a:t>
            </a:r>
          </a:p>
          <a:p>
            <a:pPr marL="514350" lvl="1" indent="-171450">
              <a:lnSpc>
                <a:spcPts val="1875"/>
              </a:lnSpc>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 Roth conversion may increase your effective tax rate, but the new temporary deductions for tips, overtime, and for Seniors can help offset </a:t>
            </a:r>
          </a:p>
          <a:p>
            <a:pPr marL="514350" lvl="1" indent="-171450">
              <a:lnSpc>
                <a:spcPts val="1875"/>
              </a:lnSpc>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No age limit to convert  </a:t>
            </a:r>
          </a:p>
          <a:p>
            <a:pPr>
              <a:lnSpc>
                <a:spcPts val="1875"/>
              </a:lnSpc>
              <a:spcAft>
                <a:spcPts val="450"/>
              </a:spcAft>
            </a:pPr>
            <a:r>
              <a:rPr lang="en-US" sz="1600" b="1" dirty="0">
                <a:solidFill>
                  <a:srgbClr val="E35427"/>
                </a:solidFill>
                <a:latin typeface="Arial" panose="020B0604020202020204" pitchFamily="34" charset="0"/>
                <a:cs typeface="Arial" panose="020B0604020202020204" pitchFamily="34" charset="0"/>
              </a:rPr>
              <a:t>Potential Tax Advantages</a:t>
            </a:r>
          </a:p>
          <a:p>
            <a:pPr marL="514350" lvl="1" indent="-171450">
              <a:lnSpc>
                <a:spcPts val="1875"/>
              </a:lnSpc>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No income tax is due on future earnings</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or withdrawals</a:t>
            </a:r>
          </a:p>
          <a:p>
            <a:pPr marL="514350" lvl="1" indent="-171450">
              <a:lnSpc>
                <a:spcPts val="1875"/>
              </a:lnSpc>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Future withdrawals do not count towards the tax on Social Security benefits, but the conversion itself does </a:t>
            </a:r>
          </a:p>
          <a:p>
            <a:pPr>
              <a:lnSpc>
                <a:spcPct val="100000"/>
              </a:lnSpc>
              <a:spcAft>
                <a:spcPts val="750"/>
              </a:spcAft>
            </a:pPr>
            <a:endParaRPr lang="en-US" sz="16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11804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4530183-B065-1FD1-4B30-4026D343851C}"/>
              </a:ext>
            </a:extLst>
          </p:cNvPr>
          <p:cNvSpPr>
            <a:spLocks noGrp="1"/>
          </p:cNvSpPr>
          <p:nvPr>
            <p:ph type="title" idx="4294967295"/>
          </p:nvPr>
        </p:nvSpPr>
        <p:spPr>
          <a:xfrm>
            <a:off x="434896" y="285750"/>
            <a:ext cx="7275513" cy="993775"/>
          </a:xfrm>
          <a:prstGeom prst="rect">
            <a:avLst/>
          </a:prstGeom>
          <a:effectLst>
            <a:outerShdw blurRad="50800" dist="38100" dir="2700000" algn="tl" rotWithShape="0">
              <a:prstClr val="black">
                <a:alpha val="40000"/>
              </a:prstClr>
            </a:outerShdw>
          </a:effectLst>
        </p:spPr>
        <p:txBody>
          <a:bodyPr>
            <a:normAutofit/>
          </a:bodyPr>
          <a:lstStyle/>
          <a:p>
            <a:r>
              <a:rPr lang="en-US" dirty="0"/>
              <a:t>HEALTH SAVINGS ACCOUNTS</a:t>
            </a:r>
            <a:br>
              <a:rPr lang="en-US" dirty="0"/>
            </a:br>
            <a:r>
              <a:rPr lang="en-US" sz="2400" dirty="0">
                <a:solidFill>
                  <a:srgbClr val="E35427"/>
                </a:solidFill>
              </a:rPr>
              <a:t>(HSAs)</a:t>
            </a:r>
          </a:p>
        </p:txBody>
      </p:sp>
      <p:sp>
        <p:nvSpPr>
          <p:cNvPr id="3" name="Title 1">
            <a:extLst>
              <a:ext uri="{FF2B5EF4-FFF2-40B4-BE49-F238E27FC236}">
                <a16:creationId xmlns:a16="http://schemas.microsoft.com/office/drawing/2014/main" id="{3CA88E5E-8C47-C6DD-5225-47D3335F3DB9}"/>
              </a:ext>
            </a:extLst>
          </p:cNvPr>
          <p:cNvSpPr txBox="1">
            <a:spLocks/>
          </p:cNvSpPr>
          <p:nvPr/>
        </p:nvSpPr>
        <p:spPr>
          <a:xfrm>
            <a:off x="1203511" y="2626342"/>
            <a:ext cx="7940489" cy="2074371"/>
          </a:xfrm>
          <a:prstGeom prst="rect">
            <a:avLst/>
          </a:prstGeom>
        </p:spPr>
        <p:txBody>
          <a:bodyPr vert="horz" lIns="68580" tIns="34290" rIns="68580" bIns="34290" numCol="2"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spcAft>
                <a:spcPts val="450"/>
              </a:spcAft>
            </a:pPr>
            <a:r>
              <a:rPr lang="en-US" sz="1600" b="1" dirty="0">
                <a:solidFill>
                  <a:srgbClr val="E35427"/>
                </a:solidFill>
                <a:latin typeface="Arial" panose="020B0604020202020204" pitchFamily="34" charset="0"/>
                <a:cs typeface="Arial" panose="020B0604020202020204" pitchFamily="34" charset="0"/>
              </a:rPr>
              <a:t>Qualifications</a:t>
            </a:r>
          </a:p>
          <a:p>
            <a:pPr marL="171450" indent="-171450">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High deductible health plan (HDHP)</a:t>
            </a:r>
          </a:p>
          <a:p>
            <a:pPr marL="171450" indent="-171450">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Individual: &gt;$1,500, Family: &gt; $3,000</a:t>
            </a:r>
          </a:p>
          <a:p>
            <a:pPr marL="171450" indent="-171450">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Not enrolled in Medicare yet</a:t>
            </a:r>
          </a:p>
          <a:p>
            <a:pPr>
              <a:spcAft>
                <a:spcPts val="450"/>
              </a:spcAft>
            </a:pPr>
            <a:r>
              <a:rPr lang="en-US" sz="1600" b="1" dirty="0">
                <a:solidFill>
                  <a:srgbClr val="E35427"/>
                </a:solidFill>
                <a:latin typeface="Arial" panose="020B0604020202020204" pitchFamily="34" charset="0"/>
                <a:cs typeface="Arial" panose="020B0604020202020204" pitchFamily="34" charset="0"/>
              </a:rPr>
              <a:t>Contributions</a:t>
            </a:r>
          </a:p>
          <a:p>
            <a:pPr marL="171450" indent="-171450">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Self: $3,850   </a:t>
            </a:r>
          </a:p>
          <a:p>
            <a:pPr marL="171450" indent="-171450">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Family: $7,750</a:t>
            </a:r>
          </a:p>
          <a:p>
            <a:pPr>
              <a:spcAft>
                <a:spcPts val="450"/>
              </a:spcAft>
            </a:pPr>
            <a:r>
              <a:rPr lang="en-US" sz="1600" b="1" dirty="0">
                <a:solidFill>
                  <a:srgbClr val="E35427"/>
                </a:solidFill>
                <a:latin typeface="Arial" panose="020B0604020202020204" pitchFamily="34" charset="0"/>
                <a:cs typeface="Arial" panose="020B0604020202020204" pitchFamily="34" charset="0"/>
              </a:rPr>
              <a:t>Triple Tax Advantage</a:t>
            </a:r>
          </a:p>
          <a:p>
            <a:pPr marL="171450" indent="-171450">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Unique category</a:t>
            </a:r>
          </a:p>
          <a:p>
            <a:pPr>
              <a:spcAft>
                <a:spcPts val="450"/>
              </a:spcAft>
            </a:pPr>
            <a:r>
              <a:rPr lang="en-US" sz="1600" b="1" dirty="0">
                <a:solidFill>
                  <a:srgbClr val="E35427"/>
                </a:solidFill>
                <a:latin typeface="Arial" panose="020B0604020202020204" pitchFamily="34" charset="0"/>
                <a:cs typeface="Arial" panose="020B0604020202020204" pitchFamily="34" charset="0"/>
              </a:rPr>
              <a:t>Medicare eligibility at 65</a:t>
            </a:r>
          </a:p>
          <a:p>
            <a:pPr marL="171450" indent="-171450">
              <a:spcAft>
                <a:spcPts val="4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Retirement Income</a:t>
            </a:r>
            <a:endParaRPr lang="en-US" sz="1600"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9160B0D-1F65-8ABC-00C1-7D9C2797A1D3}"/>
              </a:ext>
            </a:extLst>
          </p:cNvPr>
          <p:cNvSpPr txBox="1"/>
          <p:nvPr/>
        </p:nvSpPr>
        <p:spPr>
          <a:xfrm>
            <a:off x="4176215" y="4392936"/>
            <a:ext cx="4285397" cy="307777"/>
          </a:xfrm>
          <a:prstGeom prst="rect">
            <a:avLst/>
          </a:prstGeom>
          <a:noFill/>
        </p:spPr>
        <p:txBody>
          <a:bodyPr wrap="square" rtlCol="0">
            <a:spAutoFit/>
          </a:bodyPr>
          <a:lstStyle/>
          <a:p>
            <a:r>
              <a:rPr lang="en-US" sz="700" i="1" dirty="0">
                <a:solidFill>
                  <a:schemeClr val="bg1"/>
                </a:solidFill>
                <a:latin typeface="Arial" panose="020B0604020202020204" pitchFamily="34" charset="0"/>
                <a:cs typeface="Arial" panose="020B0604020202020204" pitchFamily="34" charset="0"/>
              </a:rPr>
              <a:t>Source: </a:t>
            </a:r>
            <a:r>
              <a:rPr lang="en-US" sz="700" i="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https://www.shrm.org/resourcesandtools/hr-topics/benefits/pages/2023-irs-contribution-limits-for-hsas-and-high-deductibel-health-plans.aspx</a:t>
            </a:r>
            <a:r>
              <a:rPr lang="en-US" sz="700" i="1" dirty="0">
                <a:solidFill>
                  <a:schemeClr val="bg1"/>
                </a:solidFill>
                <a:latin typeface="Arial" panose="020B0604020202020204" pitchFamily="34" charset="0"/>
                <a:cs typeface="Arial" panose="020B0604020202020204" pitchFamily="34" charset="0"/>
              </a:rPr>
              <a:t>. Accessed December 12, 2024.</a:t>
            </a:r>
          </a:p>
        </p:txBody>
      </p:sp>
    </p:spTree>
    <p:extLst>
      <p:ext uri="{BB962C8B-B14F-4D97-AF65-F5344CB8AC3E}">
        <p14:creationId xmlns:p14="http://schemas.microsoft.com/office/powerpoint/2010/main" val="336732144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975" y="285750"/>
            <a:ext cx="4137025" cy="993775"/>
          </a:xfrm>
          <a:prstGeom prst="rect">
            <a:avLst/>
          </a:prstGeom>
          <a:effectLst>
            <a:outerShdw blurRad="50800" dist="38100" dir="2700000" algn="tl" rotWithShape="0">
              <a:prstClr val="black">
                <a:alpha val="40000"/>
              </a:prstClr>
            </a:outerShdw>
          </a:effectLst>
        </p:spPr>
        <p:txBody>
          <a:bodyPr>
            <a:normAutofit/>
          </a:bodyPr>
          <a:lstStyle/>
          <a:p>
            <a:r>
              <a:rPr lang="en-US" dirty="0"/>
              <a:t>PENSION</a:t>
            </a:r>
            <a:br>
              <a:rPr lang="en-US" dirty="0"/>
            </a:br>
            <a:r>
              <a:rPr lang="en-US" sz="2400" dirty="0">
                <a:solidFill>
                  <a:srgbClr val="E35427"/>
                </a:solidFill>
              </a:rPr>
              <a:t>SETTLEMENT OPTIONS</a:t>
            </a:r>
          </a:p>
        </p:txBody>
      </p:sp>
      <p:sp>
        <p:nvSpPr>
          <p:cNvPr id="2" name="Title 1">
            <a:extLst>
              <a:ext uri="{FF2B5EF4-FFF2-40B4-BE49-F238E27FC236}">
                <a16:creationId xmlns:a16="http://schemas.microsoft.com/office/drawing/2014/main" id="{CF4101DC-5199-6B4F-2D9B-673CD89E77C6}"/>
              </a:ext>
            </a:extLst>
          </p:cNvPr>
          <p:cNvSpPr txBox="1">
            <a:spLocks/>
          </p:cNvSpPr>
          <p:nvPr/>
        </p:nvSpPr>
        <p:spPr>
          <a:xfrm>
            <a:off x="4826798" y="1479787"/>
            <a:ext cx="3812235"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171450" indent="-171450">
              <a:spcBef>
                <a:spcPts val="0"/>
              </a:spcBef>
              <a:spcAft>
                <a:spcPts val="1125"/>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Single Lifetime Payout</a:t>
            </a:r>
          </a:p>
          <a:p>
            <a:pPr marL="171450" indent="-171450">
              <a:spcBef>
                <a:spcPts val="0"/>
              </a:spcBef>
              <a:spcAft>
                <a:spcPts val="1125"/>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Joint Lifetime Payout</a:t>
            </a:r>
          </a:p>
          <a:p>
            <a:pPr marL="171450" indent="-171450">
              <a:spcBef>
                <a:spcPts val="0"/>
              </a:spcBef>
              <a:spcAft>
                <a:spcPts val="1125"/>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Partial Lump Sum with Lifetime Payout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(Lump Sum is rolled over to an IRA)</a:t>
            </a:r>
          </a:p>
          <a:p>
            <a:pPr marL="171450" indent="-171450">
              <a:spcBef>
                <a:spcPts val="0"/>
              </a:spcBef>
              <a:spcAft>
                <a:spcPts val="1125"/>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Take payout and buy life insurance to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replace forgone lump sum</a:t>
            </a:r>
          </a:p>
          <a:p>
            <a:pPr marL="171450" indent="-171450">
              <a:spcBef>
                <a:spcPts val="0"/>
              </a:spcBef>
              <a:spcAft>
                <a:spcPts val="1125"/>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All payments are taxable as ordinary income</a:t>
            </a:r>
          </a:p>
          <a:p>
            <a:pPr marL="171450" indent="-171450">
              <a:spcBef>
                <a:spcPts val="0"/>
              </a:spcBef>
              <a:spcAft>
                <a:spcPts val="1125"/>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Lump Sum (moved to an IRA)</a:t>
            </a: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04531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975" y="285750"/>
            <a:ext cx="4137025" cy="993775"/>
          </a:xfrm>
          <a:prstGeom prst="rect">
            <a:avLst/>
          </a:prstGeom>
          <a:effectLst>
            <a:outerShdw blurRad="50800" dist="38100" dir="2700000" algn="tl" rotWithShape="0">
              <a:prstClr val="black">
                <a:alpha val="40000"/>
              </a:prstClr>
            </a:outerShdw>
          </a:effectLst>
        </p:spPr>
        <p:txBody>
          <a:bodyPr>
            <a:normAutofit/>
          </a:bodyPr>
          <a:lstStyle/>
          <a:p>
            <a:r>
              <a:rPr lang="en-US" dirty="0"/>
              <a:t>PENSION</a:t>
            </a:r>
            <a:br>
              <a:rPr lang="en-US" dirty="0"/>
            </a:br>
            <a:r>
              <a:rPr lang="en-US" sz="2400" dirty="0">
                <a:solidFill>
                  <a:srgbClr val="E35427"/>
                </a:solidFill>
              </a:rPr>
              <a:t>SETTLEMENT OPTIONS</a:t>
            </a:r>
          </a:p>
        </p:txBody>
      </p:sp>
      <p:sp>
        <p:nvSpPr>
          <p:cNvPr id="2" name="Title 1">
            <a:extLst>
              <a:ext uri="{FF2B5EF4-FFF2-40B4-BE49-F238E27FC236}">
                <a16:creationId xmlns:a16="http://schemas.microsoft.com/office/drawing/2014/main" id="{2FA0515F-A2B1-3EEE-AFB9-AFF1CDEBB5AF}"/>
              </a:ext>
            </a:extLst>
          </p:cNvPr>
          <p:cNvSpPr txBox="1">
            <a:spLocks/>
          </p:cNvSpPr>
          <p:nvPr/>
        </p:nvSpPr>
        <p:spPr>
          <a:xfrm>
            <a:off x="4772356" y="1561673"/>
            <a:ext cx="4139632"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spcAft>
                <a:spcPts val="750"/>
              </a:spcAft>
            </a:pPr>
            <a:r>
              <a:rPr lang="en-US" sz="1600" b="1" dirty="0">
                <a:solidFill>
                  <a:srgbClr val="E35427"/>
                </a:solidFill>
                <a:latin typeface="Arial" panose="020B0604020202020204" pitchFamily="34" charset="0"/>
                <a:cs typeface="Arial" panose="020B0604020202020204" pitchFamily="34" charset="0"/>
              </a:rPr>
              <a:t>If you have a pension opportunity, </a:t>
            </a:r>
            <a:br>
              <a:rPr lang="en-US" sz="1600" b="1" dirty="0">
                <a:solidFill>
                  <a:srgbClr val="E35427"/>
                </a:solidFill>
                <a:latin typeface="Arial" panose="020B0604020202020204" pitchFamily="34" charset="0"/>
                <a:cs typeface="Arial" panose="020B0604020202020204" pitchFamily="34" charset="0"/>
              </a:rPr>
            </a:br>
            <a:r>
              <a:rPr lang="en-US" sz="1600" b="1" dirty="0">
                <a:solidFill>
                  <a:srgbClr val="E35427"/>
                </a:solidFill>
                <a:latin typeface="Arial" panose="020B0604020202020204" pitchFamily="34" charset="0"/>
                <a:cs typeface="Arial" panose="020B0604020202020204" pitchFamily="34" charset="0"/>
              </a:rPr>
              <a:t>consider these nuances:</a:t>
            </a:r>
          </a:p>
          <a:p>
            <a:pPr>
              <a:spcAft>
                <a:spcPts val="750"/>
              </a:spcAft>
            </a:pPr>
            <a:r>
              <a:rPr lang="en-US" sz="1600" dirty="0">
                <a:solidFill>
                  <a:schemeClr val="bg1"/>
                </a:solidFill>
                <a:latin typeface="Arial" panose="020B0604020202020204" pitchFamily="34" charset="0"/>
                <a:cs typeface="Arial" panose="020B0604020202020204" pitchFamily="34" charset="0"/>
              </a:rPr>
              <a:t>While guaranteed income is nice, it can come at a terrible price.</a:t>
            </a:r>
          </a:p>
          <a:p>
            <a:pPr>
              <a:spcAft>
                <a:spcPts val="750"/>
              </a:spcAft>
            </a:pPr>
            <a:r>
              <a:rPr lang="en-US" sz="1600" dirty="0">
                <a:solidFill>
                  <a:schemeClr val="bg1"/>
                </a:solidFill>
                <a:latin typeface="Arial" panose="020B0604020202020204" pitchFamily="34" charset="0"/>
                <a:cs typeface="Arial" panose="020B0604020202020204" pitchFamily="34" charset="0"/>
              </a:rPr>
              <a:t>Pension income </a:t>
            </a:r>
            <a:r>
              <a:rPr lang="en-US" sz="1600" b="1" dirty="0">
                <a:solidFill>
                  <a:schemeClr val="bg1"/>
                </a:solidFill>
                <a:latin typeface="Arial" panose="020B0604020202020204" pitchFamily="34" charset="0"/>
                <a:cs typeface="Arial" panose="020B0604020202020204" pitchFamily="34" charset="0"/>
              </a:rPr>
              <a:t>can put you above</a:t>
            </a:r>
            <a:r>
              <a:rPr lang="en-US" sz="1600" dirty="0">
                <a:solidFill>
                  <a:schemeClr val="bg1"/>
                </a:solidFill>
                <a:latin typeface="Arial" panose="020B0604020202020204" pitchFamily="34" charset="0"/>
                <a:cs typeface="Arial" panose="020B0604020202020204" pitchFamily="34" charset="0"/>
              </a:rPr>
              <a:t> the Provisional Income Threshold and force you to pay taxes on Social Security and additional taxes on other income</a:t>
            </a:r>
          </a:p>
          <a:p>
            <a:pPr>
              <a:spcAft>
                <a:spcPts val="750"/>
              </a:spcAft>
            </a:pPr>
            <a:r>
              <a:rPr lang="en-US" sz="1600" dirty="0">
                <a:solidFill>
                  <a:schemeClr val="bg1"/>
                </a:solidFill>
                <a:latin typeface="Arial" panose="020B0604020202020204" pitchFamily="34" charset="0"/>
                <a:cs typeface="Arial" panose="020B0604020202020204" pitchFamily="34" charset="0"/>
              </a:rPr>
              <a:t>If possible, it can be better to take pension in a lump sum and roll it into an IRA account (no tax due).</a:t>
            </a:r>
          </a:p>
          <a:p>
            <a:pPr>
              <a:spcAft>
                <a:spcPts val="750"/>
              </a:spcAft>
            </a:pPr>
            <a:r>
              <a:rPr lang="en-US" sz="1600" dirty="0">
                <a:solidFill>
                  <a:schemeClr val="bg1"/>
                </a:solidFill>
                <a:latin typeface="Arial" panose="020B0604020202020204" pitchFamily="34" charset="0"/>
                <a:cs typeface="Arial" panose="020B0604020202020204" pitchFamily="34" charset="0"/>
              </a:rPr>
              <a:t>Having that money in an IRA allows you to </a:t>
            </a:r>
            <a:r>
              <a:rPr lang="en-US" sz="1600" b="1" dirty="0">
                <a:solidFill>
                  <a:schemeClr val="bg1"/>
                </a:solidFill>
                <a:latin typeface="Arial" panose="020B0604020202020204" pitchFamily="34" charset="0"/>
                <a:cs typeface="Arial" panose="020B0604020202020204" pitchFamily="34" charset="0"/>
              </a:rPr>
              <a:t>systematically move it to a</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tax-free account,</a:t>
            </a:r>
            <a:r>
              <a:rPr lang="en-US" sz="1600" dirty="0">
                <a:solidFill>
                  <a:schemeClr val="bg1"/>
                </a:solidFill>
                <a:latin typeface="Arial" panose="020B0604020202020204" pitchFamily="34" charset="0"/>
                <a:cs typeface="Arial" panose="020B0604020202020204" pitchFamily="34" charset="0"/>
              </a:rPr>
              <a:t> thus positioning a possible income distribution that will not be included in the Provisional Income Formula.</a:t>
            </a:r>
          </a:p>
          <a:p>
            <a:pPr>
              <a:spcAft>
                <a:spcPts val="750"/>
              </a:spcAft>
            </a:pPr>
            <a:r>
              <a:rPr lang="en-US" sz="1600" dirty="0">
                <a:solidFill>
                  <a:schemeClr val="bg1"/>
                </a:solidFill>
                <a:latin typeface="Arial" panose="020B0604020202020204" pitchFamily="34" charset="0"/>
                <a:cs typeface="Arial" panose="020B0604020202020204" pitchFamily="34" charset="0"/>
              </a:rPr>
              <a:t>There are ways to have a </a:t>
            </a:r>
            <a:r>
              <a:rPr lang="en-US" sz="1600" b="1" dirty="0">
                <a:solidFill>
                  <a:schemeClr val="bg1"/>
                </a:solidFill>
                <a:latin typeface="Arial" panose="020B0604020202020204" pitchFamily="34" charset="0"/>
                <a:cs typeface="Arial" panose="020B0604020202020204" pitchFamily="34" charset="0"/>
              </a:rPr>
              <a:t>guaranteed income</a:t>
            </a:r>
            <a:r>
              <a:rPr lang="en-US" sz="1600" dirty="0">
                <a:solidFill>
                  <a:schemeClr val="bg1"/>
                </a:solidFill>
                <a:latin typeface="Arial" panose="020B0604020202020204" pitchFamily="34" charset="0"/>
                <a:cs typeface="Arial" panose="020B0604020202020204" pitchFamily="34" charset="0"/>
              </a:rPr>
              <a:t> stream from the tax-free account.</a:t>
            </a: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3865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361164"/>
            <a:ext cx="4843463" cy="993775"/>
          </a:xfrm>
          <a:prstGeom prst="rect">
            <a:avLst/>
          </a:prstGeom>
          <a:effectLst>
            <a:outerShdw blurRad="50800" dist="38100" dir="2700000" algn="tl" rotWithShape="0">
              <a:prstClr val="black">
                <a:alpha val="40000"/>
              </a:prstClr>
            </a:outerShdw>
          </a:effectLst>
        </p:spPr>
        <p:txBody>
          <a:bodyPr>
            <a:normAutofit/>
          </a:bodyPr>
          <a:lstStyle/>
          <a:p>
            <a:r>
              <a:rPr lang="en-US" dirty="0"/>
              <a:t>ESTATE PLANNING</a:t>
            </a:r>
            <a:br>
              <a:rPr lang="en-US" dirty="0"/>
            </a:br>
            <a:r>
              <a:rPr lang="en-US" sz="2400" dirty="0">
                <a:solidFill>
                  <a:srgbClr val="E35427"/>
                </a:solidFill>
              </a:rPr>
              <a:t>THE BENEFITS</a:t>
            </a:r>
          </a:p>
        </p:txBody>
      </p:sp>
      <p:sp>
        <p:nvSpPr>
          <p:cNvPr id="2" name="Title 1">
            <a:extLst>
              <a:ext uri="{FF2B5EF4-FFF2-40B4-BE49-F238E27FC236}">
                <a16:creationId xmlns:a16="http://schemas.microsoft.com/office/drawing/2014/main" id="{35A511F4-1621-5941-436C-6339CC23DBEC}"/>
              </a:ext>
            </a:extLst>
          </p:cNvPr>
          <p:cNvSpPr txBox="1">
            <a:spLocks/>
          </p:cNvSpPr>
          <p:nvPr/>
        </p:nvSpPr>
        <p:spPr>
          <a:xfrm>
            <a:off x="4964384" y="170376"/>
            <a:ext cx="3347104" cy="480274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342900" indent="-342900">
              <a:spcAft>
                <a:spcPts val="900"/>
              </a:spcAft>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rPr>
              <a:t>Provides control </a:t>
            </a:r>
            <a:r>
              <a:rPr lang="en-US" altLang="zh-CN" sz="1600" dirty="0">
                <a:solidFill>
                  <a:schemeClr val="bg1"/>
                </a:solidFill>
                <a:latin typeface="Arial" panose="020B0604020202020204" pitchFamily="34" charset="0"/>
                <a:cs typeface="Arial" panose="020B0604020202020204" pitchFamily="34" charset="0"/>
              </a:rPr>
              <a:t>over assets/finances as well as</a:t>
            </a:r>
            <a:br>
              <a:rPr lang="en-US" altLang="zh-CN" sz="1600" dirty="0">
                <a:solidFill>
                  <a:schemeClr val="bg1"/>
                </a:solidFill>
                <a:latin typeface="Arial" panose="020B0604020202020204" pitchFamily="34" charset="0"/>
                <a:cs typeface="Arial" panose="020B0604020202020204" pitchFamily="34" charset="0"/>
              </a:rPr>
            </a:br>
            <a:r>
              <a:rPr lang="en-US" altLang="zh-CN" sz="1600" dirty="0">
                <a:solidFill>
                  <a:schemeClr val="bg1"/>
                </a:solidFill>
                <a:latin typeface="Arial" panose="020B0604020202020204" pitchFamily="34" charset="0"/>
                <a:cs typeface="Arial" panose="020B0604020202020204" pitchFamily="34" charset="0"/>
              </a:rPr>
              <a:t>medical decisions while living or after passing</a:t>
            </a:r>
          </a:p>
          <a:p>
            <a:pPr marL="342900" indent="-342900">
              <a:spcAft>
                <a:spcPts val="900"/>
              </a:spcAft>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rPr>
              <a:t>Documents intentions</a:t>
            </a:r>
          </a:p>
          <a:p>
            <a:pPr marL="342900" indent="-342900">
              <a:spcAft>
                <a:spcPts val="900"/>
              </a:spcAft>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rPr>
              <a:t>Transfers assets </a:t>
            </a:r>
            <a:r>
              <a:rPr lang="en-US" altLang="zh-CN" sz="1600" dirty="0">
                <a:solidFill>
                  <a:schemeClr val="bg1"/>
                </a:solidFill>
                <a:latin typeface="Arial" panose="020B0604020202020204" pitchFamily="34" charset="0"/>
                <a:cs typeface="Arial" panose="020B0604020202020204" pitchFamily="34" charset="0"/>
              </a:rPr>
              <a:t>to the appropriate people </a:t>
            </a:r>
            <a:br>
              <a:rPr lang="en-US" altLang="zh-CN" sz="1600" dirty="0">
                <a:solidFill>
                  <a:schemeClr val="bg1"/>
                </a:solidFill>
                <a:latin typeface="Arial" panose="020B0604020202020204" pitchFamily="34" charset="0"/>
                <a:cs typeface="Arial" panose="020B0604020202020204" pitchFamily="34" charset="0"/>
              </a:rPr>
            </a:br>
            <a:r>
              <a:rPr lang="en-US" altLang="zh-CN" sz="1600" dirty="0">
                <a:solidFill>
                  <a:schemeClr val="bg1"/>
                </a:solidFill>
                <a:latin typeface="Arial" panose="020B0604020202020204" pitchFamily="34" charset="0"/>
                <a:cs typeface="Arial" panose="020B0604020202020204" pitchFamily="34" charset="0"/>
              </a:rPr>
              <a:t>and/or trusts</a:t>
            </a:r>
          </a:p>
          <a:p>
            <a:pPr marL="342900" indent="-342900">
              <a:spcAft>
                <a:spcPts val="900"/>
              </a:spcAft>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rPr>
              <a:t>Simplify</a:t>
            </a:r>
            <a:r>
              <a:rPr lang="en-US" altLang="zh-CN" sz="1600" dirty="0">
                <a:solidFill>
                  <a:schemeClr val="bg1"/>
                </a:solidFill>
                <a:latin typeface="Arial" panose="020B0604020202020204" pitchFamily="34" charset="0"/>
                <a:cs typeface="Arial" panose="020B0604020202020204" pitchFamily="34" charset="0"/>
              </a:rPr>
              <a:t> the complexities of estate planning</a:t>
            </a:r>
          </a:p>
          <a:p>
            <a:pPr marL="342900" indent="-342900">
              <a:spcAft>
                <a:spcPts val="900"/>
              </a:spcAft>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Potential </a:t>
            </a:r>
            <a:r>
              <a:rPr lang="en-US" altLang="zh-CN" sz="1600" b="1" dirty="0">
                <a:solidFill>
                  <a:schemeClr val="bg1"/>
                </a:solidFill>
                <a:latin typeface="Arial" panose="020B0604020202020204" pitchFamily="34" charset="0"/>
                <a:cs typeface="Arial" panose="020B0604020202020204" pitchFamily="34" charset="0"/>
              </a:rPr>
              <a:t>tax advantages</a:t>
            </a:r>
          </a:p>
          <a:p>
            <a:pPr marL="342900" indent="-342900">
              <a:spcAft>
                <a:spcPts val="900"/>
              </a:spcAft>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rPr>
              <a:t>Peace of Mind </a:t>
            </a:r>
            <a:r>
              <a:rPr lang="en-US" altLang="zh-CN" sz="1600" dirty="0">
                <a:solidFill>
                  <a:schemeClr val="bg1"/>
                </a:solidFill>
                <a:latin typeface="Arial" panose="020B0604020202020204" pitchFamily="34" charset="0"/>
                <a:cs typeface="Arial" panose="020B0604020202020204" pitchFamily="34" charset="0"/>
              </a:rPr>
              <a:t>by </a:t>
            </a:r>
            <a:br>
              <a:rPr lang="en-US" altLang="zh-CN" sz="1600" dirty="0">
                <a:solidFill>
                  <a:schemeClr val="bg1"/>
                </a:solidFill>
                <a:latin typeface="Arial" panose="020B0604020202020204" pitchFamily="34" charset="0"/>
                <a:cs typeface="Arial" panose="020B0604020202020204" pitchFamily="34" charset="0"/>
              </a:rPr>
            </a:br>
            <a:r>
              <a:rPr lang="en-US" altLang="zh-CN" sz="1600" dirty="0">
                <a:solidFill>
                  <a:schemeClr val="bg1"/>
                </a:solidFill>
                <a:latin typeface="Arial" panose="020B0604020202020204" pitchFamily="34" charset="0"/>
                <a:cs typeface="Arial" panose="020B0604020202020204" pitchFamily="34" charset="0"/>
              </a:rPr>
              <a:t>removing conflicts</a:t>
            </a:r>
          </a:p>
        </p:txBody>
      </p:sp>
    </p:spTree>
    <p:extLst>
      <p:ext uri="{BB962C8B-B14F-4D97-AF65-F5344CB8AC3E}">
        <p14:creationId xmlns:p14="http://schemas.microsoft.com/office/powerpoint/2010/main" val="28570581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additive="base">
                                        <p:cTn id="4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6811" y="285750"/>
            <a:ext cx="7794625" cy="993775"/>
          </a:xfrm>
          <a:prstGeom prst="rect">
            <a:avLst/>
          </a:prstGeom>
          <a:effectLst>
            <a:outerShdw blurRad="50800" dist="38100" dir="2700000" algn="tl" rotWithShape="0">
              <a:prstClr val="black">
                <a:alpha val="40000"/>
              </a:prstClr>
            </a:outerShdw>
          </a:effectLst>
        </p:spPr>
        <p:txBody>
          <a:bodyPr>
            <a:normAutofit/>
          </a:bodyPr>
          <a:lstStyle/>
          <a:p>
            <a:r>
              <a:rPr lang="en-US" dirty="0"/>
              <a:t>LIRPs</a:t>
            </a:r>
            <a:br>
              <a:rPr lang="en-US" dirty="0"/>
            </a:br>
            <a:r>
              <a:rPr lang="en-US" sz="2400" dirty="0">
                <a:solidFill>
                  <a:srgbClr val="E35427"/>
                </a:solidFill>
              </a:rPr>
              <a:t>LIFE INSURANCE RETIREMENT PLANS</a:t>
            </a:r>
          </a:p>
        </p:txBody>
      </p:sp>
      <p:sp>
        <p:nvSpPr>
          <p:cNvPr id="4" name="Content Placeholder 2">
            <a:extLst>
              <a:ext uri="{FF2B5EF4-FFF2-40B4-BE49-F238E27FC236}">
                <a16:creationId xmlns:a16="http://schemas.microsoft.com/office/drawing/2014/main" id="{EAB12970-E378-8D64-498F-1A3776C7117D}"/>
              </a:ext>
            </a:extLst>
          </p:cNvPr>
          <p:cNvSpPr txBox="1">
            <a:spLocks/>
          </p:cNvSpPr>
          <p:nvPr/>
        </p:nvSpPr>
        <p:spPr>
          <a:xfrm>
            <a:off x="436810" y="1279525"/>
            <a:ext cx="5604359" cy="3275012"/>
          </a:xfrm>
          <a:prstGeom prst="rect">
            <a:avLst/>
          </a:prstGeom>
        </p:spPr>
        <p:txBody>
          <a:bodyPr>
            <a:noAutofit/>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a:lnSpc>
                <a:spcPct val="120000"/>
              </a:lnSpc>
              <a:spcBef>
                <a:spcPts val="0"/>
              </a:spcBef>
              <a:spcAft>
                <a:spcPts val="750"/>
              </a:spcAft>
              <a:defRPr/>
            </a:pPr>
            <a:r>
              <a:rPr lang="en-US" altLang="en-US" sz="1600" kern="0"/>
              <a:t>Uses the least amount of Death Benefit the IRS requires by law, while allowing the maximum amount of money into the policies cash accumulation allowed by the IRS. </a:t>
            </a:r>
          </a:p>
          <a:p>
            <a:pPr>
              <a:lnSpc>
                <a:spcPct val="120000"/>
              </a:lnSpc>
              <a:spcBef>
                <a:spcPts val="0"/>
              </a:spcBef>
              <a:spcAft>
                <a:spcPts val="750"/>
              </a:spcAft>
              <a:defRPr/>
            </a:pPr>
            <a:r>
              <a:rPr lang="en-US" altLang="en-US" sz="1600" kern="0"/>
              <a:t>85% of all Fortune 500 Company CEOs, Bank Executives and Elected Officials own them</a:t>
            </a:r>
          </a:p>
          <a:p>
            <a:pPr>
              <a:lnSpc>
                <a:spcPct val="120000"/>
              </a:lnSpc>
              <a:spcBef>
                <a:spcPts val="0"/>
              </a:spcBef>
              <a:spcAft>
                <a:spcPts val="750"/>
              </a:spcAft>
              <a:defRPr/>
            </a:pPr>
            <a:r>
              <a:rPr lang="en-US" altLang="en-US" sz="1600" kern="0"/>
              <a:t>You don’t have to work at a Fortune 500 company or be a CEO to have one </a:t>
            </a:r>
          </a:p>
          <a:p>
            <a:pPr>
              <a:lnSpc>
                <a:spcPct val="120000"/>
              </a:lnSpc>
              <a:spcBef>
                <a:spcPts val="0"/>
              </a:spcBef>
              <a:spcAft>
                <a:spcPts val="750"/>
              </a:spcAft>
              <a:defRPr/>
            </a:pPr>
            <a:r>
              <a:rPr lang="en-US" altLang="en-US" sz="1600" kern="0"/>
              <a:t>When properly constructed LIRPs can be used to pay the taxes on IRA &amp; RMD distributions, create joint lifetime tax-free income, and cover long term care expenses</a:t>
            </a:r>
          </a:p>
          <a:p>
            <a:pPr indent="-214313">
              <a:lnSpc>
                <a:spcPct val="100000"/>
              </a:lnSpc>
              <a:spcAft>
                <a:spcPts val="450"/>
              </a:spcAft>
            </a:pPr>
            <a:endParaRPr lang="en-US" sz="1600"/>
          </a:p>
          <a:p>
            <a:pPr marL="0" indent="0">
              <a:lnSpc>
                <a:spcPct val="100000"/>
              </a:lnSpc>
              <a:spcAft>
                <a:spcPts val="450"/>
              </a:spcAft>
              <a:buFont typeface="Arial" panose="020B0604020202020204" pitchFamily="34" charset="0"/>
              <a:buNone/>
            </a:pPr>
            <a:endParaRPr lang="en-US" sz="1600"/>
          </a:p>
          <a:p>
            <a:pPr marL="0" indent="0">
              <a:lnSpc>
                <a:spcPct val="100000"/>
              </a:lnSpc>
              <a:spcAft>
                <a:spcPts val="450"/>
              </a:spcAft>
              <a:buFont typeface="Arial" panose="020B0604020202020204" pitchFamily="34" charset="0"/>
              <a:buNone/>
            </a:pPr>
            <a:endParaRPr lang="en-US" sz="1600"/>
          </a:p>
          <a:p>
            <a:pPr marL="0" indent="0">
              <a:lnSpc>
                <a:spcPct val="100000"/>
              </a:lnSpc>
              <a:spcAft>
                <a:spcPts val="450"/>
              </a:spcAft>
              <a:buFont typeface="Arial" panose="020B0604020202020204" pitchFamily="34" charset="0"/>
              <a:buNone/>
            </a:pPr>
            <a:endParaRPr lang="en-US" sz="1600" dirty="0"/>
          </a:p>
        </p:txBody>
      </p:sp>
      <p:sp>
        <p:nvSpPr>
          <p:cNvPr id="7" name="Rectangle 6">
            <a:extLst>
              <a:ext uri="{FF2B5EF4-FFF2-40B4-BE49-F238E27FC236}">
                <a16:creationId xmlns:a16="http://schemas.microsoft.com/office/drawing/2014/main" id="{BC140D14-FE68-E8FB-71D2-AA27E1DE9B87}"/>
              </a:ext>
            </a:extLst>
          </p:cNvPr>
          <p:cNvSpPr/>
          <p:nvPr/>
        </p:nvSpPr>
        <p:spPr>
          <a:xfrm>
            <a:off x="6259398" y="1279525"/>
            <a:ext cx="2884602" cy="2086724"/>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8DF647A-75B3-1937-B170-7A3F1FA4FFBB}"/>
              </a:ext>
            </a:extLst>
          </p:cNvPr>
          <p:cNvSpPr txBox="1">
            <a:spLocks/>
          </p:cNvSpPr>
          <p:nvPr/>
        </p:nvSpPr>
        <p:spPr>
          <a:xfrm>
            <a:off x="6503084" y="1526727"/>
            <a:ext cx="2422688" cy="1591416"/>
          </a:xfrm>
          <a:prstGeom prst="rect">
            <a:avLst/>
          </a:prstGeom>
        </p:spPr>
        <p:txBody>
          <a:bodyPr vert="horz" lIns="91440" tIns="45720" rIns="91440" bIns="45720" rtlCol="0">
            <a:normAutofit/>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lnSpc>
                <a:spcPct val="100000"/>
              </a:lnSpc>
              <a:buNone/>
            </a:pPr>
            <a:r>
              <a:rPr lang="en-US" altLang="en-US" sz="1200" dirty="0">
                <a:ea typeface="ＭＳ Ｐゴシック" panose="020B0600070205080204" pitchFamily="34" charset="-128"/>
              </a:rPr>
              <a:t>Use IRS code 7702 which allows for tax-free accumulation and tax-free distributions within a specific life insurance program designed to minimize life insurance costs and fees while maximizing cash value growth and accumulation</a:t>
            </a:r>
          </a:p>
          <a:p>
            <a:pPr indent="-214313">
              <a:lnSpc>
                <a:spcPct val="100000"/>
              </a:lnSpc>
              <a:spcAft>
                <a:spcPts val="450"/>
              </a:spcAft>
            </a:pPr>
            <a:endParaRPr lang="en-US" sz="1725"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p:txBody>
      </p:sp>
    </p:spTree>
    <p:extLst>
      <p:ext uri="{BB962C8B-B14F-4D97-AF65-F5344CB8AC3E}">
        <p14:creationId xmlns:p14="http://schemas.microsoft.com/office/powerpoint/2010/main" val="5201574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6811" y="297894"/>
            <a:ext cx="8237538" cy="993775"/>
          </a:xfrm>
          <a:prstGeom prst="rect">
            <a:avLst/>
          </a:prstGeom>
          <a:effectLst>
            <a:outerShdw blurRad="50800" dist="38100" dir="2700000" algn="tl" rotWithShape="0">
              <a:prstClr val="black">
                <a:alpha val="40000"/>
              </a:prstClr>
            </a:outerShdw>
          </a:effectLst>
        </p:spPr>
        <p:txBody>
          <a:bodyPr>
            <a:normAutofit/>
          </a:bodyPr>
          <a:lstStyle/>
          <a:p>
            <a:r>
              <a:rPr lang="en-US" dirty="0"/>
              <a:t>RETIREMENT ACCOUNT DISTRIBUTION</a:t>
            </a:r>
            <a:br>
              <a:rPr lang="en-US" dirty="0"/>
            </a:br>
            <a:r>
              <a:rPr lang="en-US" sz="2400" dirty="0">
                <a:solidFill>
                  <a:srgbClr val="E35427"/>
                </a:solidFill>
              </a:rPr>
              <a:t>SUMMARY</a:t>
            </a:r>
          </a:p>
        </p:txBody>
      </p:sp>
      <p:sp>
        <p:nvSpPr>
          <p:cNvPr id="4" name="Content Placeholder 2">
            <a:extLst>
              <a:ext uri="{FF2B5EF4-FFF2-40B4-BE49-F238E27FC236}">
                <a16:creationId xmlns:a16="http://schemas.microsoft.com/office/drawing/2014/main" id="{90534EF6-26AD-511A-B269-1C68E07B71D7}"/>
              </a:ext>
            </a:extLst>
          </p:cNvPr>
          <p:cNvSpPr txBox="1">
            <a:spLocks/>
          </p:cNvSpPr>
          <p:nvPr/>
        </p:nvSpPr>
        <p:spPr>
          <a:xfrm>
            <a:off x="4031377" y="1079292"/>
            <a:ext cx="4225520" cy="3766314"/>
          </a:xfrm>
          <a:prstGeom prst="rect">
            <a:avLst/>
          </a:prstGeom>
        </p:spPr>
        <p:txBody>
          <a:bodyPr>
            <a:normAutofit fontScale="47500" lnSpcReduction="20000"/>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a:spcAft>
                <a:spcPts val="750"/>
              </a:spcAft>
            </a:pPr>
            <a:r>
              <a:rPr lang="en-US" sz="2900" dirty="0"/>
              <a:t>Assuming taxes will be higher in the future, there is a mathematically ideal amount to have in each of the accounts.</a:t>
            </a:r>
          </a:p>
          <a:p>
            <a:pPr>
              <a:spcAft>
                <a:spcPts val="750"/>
              </a:spcAft>
            </a:pPr>
            <a:r>
              <a:rPr lang="en-US" sz="2900" dirty="0"/>
              <a:t>Your taxable (MM) accounts should have about </a:t>
            </a:r>
            <a:r>
              <a:rPr lang="en-US" sz="2900" b="1" dirty="0"/>
              <a:t>six months of living expenses.</a:t>
            </a:r>
          </a:p>
          <a:p>
            <a:pPr>
              <a:spcAft>
                <a:spcPts val="750"/>
              </a:spcAft>
            </a:pPr>
            <a:r>
              <a:rPr lang="en-US" sz="2900" dirty="0"/>
              <a:t>Your tax-deferred accounts should have a low enough balance that RMDs can be offset by standard deductions.</a:t>
            </a:r>
          </a:p>
          <a:p>
            <a:pPr>
              <a:spcAft>
                <a:spcPts val="750"/>
              </a:spcAft>
            </a:pPr>
            <a:r>
              <a:rPr lang="en-US" sz="2900" dirty="0"/>
              <a:t>Your tax-free accounts should hold anything above the ideal amount in the taxable and tax-deferred accounts.</a:t>
            </a:r>
          </a:p>
          <a:p>
            <a:pPr>
              <a:spcAft>
                <a:spcPts val="750"/>
              </a:spcAft>
            </a:pPr>
            <a:r>
              <a:rPr lang="en-US" sz="2900" dirty="0"/>
              <a:t>A true </a:t>
            </a:r>
            <a:r>
              <a:rPr lang="en-US" sz="2900" b="1" dirty="0"/>
              <a:t>tax-free investment</a:t>
            </a:r>
            <a:r>
              <a:rPr lang="en-US" sz="2900" dirty="0"/>
              <a:t> is free from all three types of tax.</a:t>
            </a:r>
          </a:p>
          <a:p>
            <a:pPr>
              <a:spcAft>
                <a:spcPts val="750"/>
              </a:spcAft>
            </a:pPr>
            <a:r>
              <a:rPr lang="en-US" sz="2900" dirty="0"/>
              <a:t>Note: The 'One Big Beautiful Bill Act' of 2025 has made many current individual tax rates and the increased standard deduction permanent, potentially impacting future tax rate assumptions.</a:t>
            </a:r>
          </a:p>
          <a:p>
            <a:pPr indent="-214313">
              <a:lnSpc>
                <a:spcPct val="100000"/>
              </a:lnSpc>
              <a:spcAft>
                <a:spcPts val="450"/>
              </a:spcAft>
            </a:pPr>
            <a:endParaRPr lang="en-US" sz="1725"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p:txBody>
      </p:sp>
      <p:sp>
        <p:nvSpPr>
          <p:cNvPr id="7" name="Rectangle 6">
            <a:extLst>
              <a:ext uri="{FF2B5EF4-FFF2-40B4-BE49-F238E27FC236}">
                <a16:creationId xmlns:a16="http://schemas.microsoft.com/office/drawing/2014/main" id="{EFD71DBC-BDC9-7648-B685-508AF9D1BF08}"/>
              </a:ext>
            </a:extLst>
          </p:cNvPr>
          <p:cNvSpPr/>
          <p:nvPr/>
        </p:nvSpPr>
        <p:spPr>
          <a:xfrm>
            <a:off x="465440" y="1372914"/>
            <a:ext cx="2884602" cy="2086724"/>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9B04BA4-7E70-5AA5-F36F-0974E2273210}"/>
              </a:ext>
            </a:extLst>
          </p:cNvPr>
          <p:cNvSpPr txBox="1">
            <a:spLocks/>
          </p:cNvSpPr>
          <p:nvPr/>
        </p:nvSpPr>
        <p:spPr>
          <a:xfrm>
            <a:off x="696397" y="1894524"/>
            <a:ext cx="2422688" cy="1354452"/>
          </a:xfrm>
          <a:prstGeom prst="rect">
            <a:avLst/>
          </a:prstGeom>
        </p:spPr>
        <p:txBody>
          <a:bodyPr vert="horz" lIns="91440" tIns="45720" rIns="91440" bIns="45720" rtlCol="0">
            <a:normAutofit/>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lgn="ctr">
              <a:spcAft>
                <a:spcPts val="750"/>
              </a:spcAft>
              <a:buNone/>
            </a:pPr>
            <a:r>
              <a:rPr lang="en-US" sz="1600" b="1" dirty="0">
                <a:cs typeface="Arial" panose="020B0604020202020204" pitchFamily="34" charset="0"/>
              </a:rPr>
              <a:t>There are three basic types of accounts: taxable, tax-deferred, and tax-free.</a:t>
            </a:r>
          </a:p>
          <a:p>
            <a:pPr indent="-214313">
              <a:lnSpc>
                <a:spcPct val="100000"/>
              </a:lnSpc>
              <a:spcAft>
                <a:spcPts val="450"/>
              </a:spcAft>
            </a:pPr>
            <a:endParaRPr lang="en-US" sz="1725"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a:p>
            <a:pPr marL="0" indent="0">
              <a:lnSpc>
                <a:spcPct val="100000"/>
              </a:lnSpc>
              <a:spcAft>
                <a:spcPts val="450"/>
              </a:spcAft>
              <a:buFont typeface="Arial" panose="020B0604020202020204" pitchFamily="34" charset="0"/>
              <a:buNone/>
            </a:pPr>
            <a:endParaRPr lang="en-US" dirty="0"/>
          </a:p>
        </p:txBody>
      </p:sp>
    </p:spTree>
    <p:extLst>
      <p:ext uri="{BB962C8B-B14F-4D97-AF65-F5344CB8AC3E}">
        <p14:creationId xmlns:p14="http://schemas.microsoft.com/office/powerpoint/2010/main" val="5709838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C298-7F7E-DEB5-F10D-B339B8E8E447}"/>
              </a:ext>
            </a:extLst>
          </p:cNvPr>
          <p:cNvSpPr txBox="1">
            <a:spLocks/>
          </p:cNvSpPr>
          <p:nvPr/>
        </p:nvSpPr>
        <p:spPr bwMode="auto">
          <a:xfrm>
            <a:off x="881558" y="1279082"/>
            <a:ext cx="7380881" cy="4687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pPr algn="ctr"/>
            <a:r>
              <a:rPr lang="en-US" sz="3200" b="1" dirty="0">
                <a:solidFill>
                  <a:schemeClr val="bg1"/>
                </a:solidFill>
                <a:latin typeface="Arial" panose="020B0604020202020204" pitchFamily="34" charset="0"/>
                <a:cs typeface="Arial" panose="020B0604020202020204" pitchFamily="34" charset="0"/>
              </a:rPr>
              <a:t>SOCIAL SECURITY</a:t>
            </a:r>
            <a:endParaRPr lang="en-US" sz="1400" baseline="30000" dirty="0">
              <a:solidFill>
                <a:srgbClr val="E3542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87739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4530183-B065-1FD1-4B30-4026D343851C}"/>
              </a:ext>
            </a:extLst>
          </p:cNvPr>
          <p:cNvSpPr>
            <a:spLocks noGrp="1"/>
          </p:cNvSpPr>
          <p:nvPr>
            <p:ph type="title" idx="4294967295"/>
          </p:nvPr>
        </p:nvSpPr>
        <p:spPr>
          <a:xfrm>
            <a:off x="434896" y="285750"/>
            <a:ext cx="7275513" cy="993775"/>
          </a:xfrm>
          <a:prstGeom prst="rect">
            <a:avLst/>
          </a:prstGeom>
          <a:effectLst>
            <a:outerShdw blurRad="50800" dist="38100" dir="2700000" algn="tl" rotWithShape="0">
              <a:prstClr val="black">
                <a:alpha val="40000"/>
              </a:prstClr>
            </a:outerShdw>
          </a:effectLst>
        </p:spPr>
        <p:txBody>
          <a:bodyPr>
            <a:normAutofit/>
          </a:bodyPr>
          <a:lstStyle/>
          <a:p>
            <a:r>
              <a:rPr lang="en-US" dirty="0"/>
              <a:t>SOCIAL SECURITY</a:t>
            </a:r>
            <a:br>
              <a:rPr lang="en-US" dirty="0"/>
            </a:br>
            <a:r>
              <a:rPr lang="en-US" sz="2400" dirty="0">
                <a:solidFill>
                  <a:srgbClr val="E35427"/>
                </a:solidFill>
              </a:rPr>
              <a:t>PLANNING</a:t>
            </a:r>
          </a:p>
        </p:txBody>
      </p:sp>
      <p:sp>
        <p:nvSpPr>
          <p:cNvPr id="4" name="Title 1">
            <a:extLst>
              <a:ext uri="{FF2B5EF4-FFF2-40B4-BE49-F238E27FC236}">
                <a16:creationId xmlns:a16="http://schemas.microsoft.com/office/drawing/2014/main" id="{CF030C3F-9A8C-E60D-22D7-8491F6835452}"/>
              </a:ext>
            </a:extLst>
          </p:cNvPr>
          <p:cNvSpPr txBox="1">
            <a:spLocks/>
          </p:cNvSpPr>
          <p:nvPr/>
        </p:nvSpPr>
        <p:spPr>
          <a:xfrm>
            <a:off x="434896" y="2919856"/>
            <a:ext cx="7139611" cy="1630206"/>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171450" indent="-171450">
              <a:lnSpc>
                <a:spcPct val="100000"/>
              </a:lnSpc>
              <a:buFont typeface="Arial" panose="020B0604020202020204" pitchFamily="34" charset="0"/>
              <a:buChar cha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Many retirees do not properly evaluate the decision of when to apply for Social Security benefits.</a:t>
            </a:r>
          </a:p>
          <a:p>
            <a:pPr marL="171450" indent="-171450">
              <a:lnSpc>
                <a:spcPct val="100000"/>
              </a:lnSpc>
              <a:buFont typeface="Arial" panose="020B0604020202020204" pitchFamily="34" charset="0"/>
              <a:buChar cha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When you should claim benefits is a personal decision that depends on many factors.</a:t>
            </a:r>
          </a:p>
          <a:p>
            <a:pPr marL="171450" indent="-171450">
              <a:lnSpc>
                <a:spcPct val="100000"/>
              </a:lnSpc>
              <a:buFont typeface="Arial" panose="020B0604020202020204" pitchFamily="34" charset="0"/>
              <a:buChar cha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Social Security is guaranteed for life and includes cost-of-living adjustments.</a:t>
            </a:r>
          </a:p>
          <a:p>
            <a:pPr marL="171450" indent="-171450">
              <a:lnSpc>
                <a:spcPct val="100000"/>
              </a:lnSpc>
              <a:buFont typeface="Arial" panose="020B0604020202020204" pitchFamily="34" charset="0"/>
              <a:buChar cha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Delaying Social Security can increase your monthly benefits.</a:t>
            </a:r>
          </a:p>
          <a:p>
            <a:pPr marL="171450" indent="-171450">
              <a:lnSpc>
                <a:spcPct val="100000"/>
              </a:lnSpc>
              <a:buFont typeface="Arial" panose="020B0604020202020204" pitchFamily="34" charset="0"/>
              <a:buChar char="•"/>
            </a:pPr>
            <a:r>
              <a:rPr lang="en-US" altLang="en-US" sz="16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Many retirees claim Social Security earlier than they should.</a:t>
            </a:r>
          </a:p>
          <a:p>
            <a:pPr algn="ct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57492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27732" y="285750"/>
            <a:ext cx="8237538" cy="993775"/>
          </a:xfrm>
          <a:prstGeom prst="rect">
            <a:avLst/>
          </a:prstGeom>
          <a:effectLst>
            <a:outerShdw blurRad="50800" dist="38100" dir="2700000" algn="tl" rotWithShape="0">
              <a:prstClr val="black">
                <a:alpha val="40000"/>
              </a:prstClr>
            </a:outerShdw>
          </a:effectLst>
        </p:spPr>
        <p:txBody>
          <a:bodyPr>
            <a:normAutofit/>
          </a:bodyPr>
          <a:lstStyle/>
          <a:p>
            <a:r>
              <a:rPr lang="en-US" dirty="0"/>
              <a:t>SOCIAL SECURITY</a:t>
            </a:r>
            <a:br>
              <a:rPr lang="en-US" dirty="0"/>
            </a:br>
            <a:r>
              <a:rPr lang="en-US" sz="2400" dirty="0">
                <a:solidFill>
                  <a:srgbClr val="E35427"/>
                </a:solidFill>
              </a:rPr>
              <a:t>LONGER WAIT = MORE BENEFITS?</a:t>
            </a:r>
          </a:p>
        </p:txBody>
      </p:sp>
      <p:sp>
        <p:nvSpPr>
          <p:cNvPr id="2" name="Content Placeholder 2">
            <a:extLst>
              <a:ext uri="{FF2B5EF4-FFF2-40B4-BE49-F238E27FC236}">
                <a16:creationId xmlns:a16="http://schemas.microsoft.com/office/drawing/2014/main" id="{07A90BE6-05AF-83C0-2A64-6C80F787CB89}"/>
              </a:ext>
            </a:extLst>
          </p:cNvPr>
          <p:cNvSpPr txBox="1">
            <a:spLocks/>
          </p:cNvSpPr>
          <p:nvPr/>
        </p:nvSpPr>
        <p:spPr>
          <a:xfrm>
            <a:off x="600509" y="1642802"/>
            <a:ext cx="3316396" cy="2947063"/>
          </a:xfrm>
          <a:prstGeom prst="rect">
            <a:avLst/>
          </a:prstGeom>
        </p:spPr>
        <p:txBody>
          <a:bodyPr>
            <a:normAutofit/>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lnSpc>
                <a:spcPct val="100000"/>
              </a:lnSpc>
              <a:spcBef>
                <a:spcPts val="225"/>
              </a:spcBef>
              <a:spcAft>
                <a:spcPts val="225"/>
              </a:spcAft>
              <a:buFont typeface="Arial" panose="020B0604020202020204" pitchFamily="34" charset="0"/>
              <a:buNone/>
            </a:pPr>
            <a:r>
              <a:rPr lang="en-US" sz="2000" b="1" dirty="0">
                <a:solidFill>
                  <a:srgbClr val="E25527"/>
                </a:solidFill>
              </a:rPr>
              <a:t>Full Retirement Age</a:t>
            </a:r>
          </a:p>
          <a:p>
            <a:pPr marL="664300" lvl="1" indent="-321469">
              <a:lnSpc>
                <a:spcPct val="100000"/>
              </a:lnSpc>
              <a:spcBef>
                <a:spcPts val="225"/>
              </a:spcBef>
              <a:spcAft>
                <a:spcPts val="225"/>
              </a:spcAft>
            </a:pPr>
            <a:r>
              <a:rPr lang="en-US" sz="2000" dirty="0"/>
              <a:t>Benefit $3,627/mo.</a:t>
            </a:r>
          </a:p>
          <a:p>
            <a:pPr marL="664300" lvl="1" indent="-321469">
              <a:lnSpc>
                <a:spcPct val="100000"/>
              </a:lnSpc>
              <a:spcBef>
                <a:spcPts val="225"/>
              </a:spcBef>
              <a:spcAft>
                <a:spcPts val="225"/>
              </a:spcAft>
            </a:pPr>
            <a:r>
              <a:rPr lang="en-US" sz="2000" dirty="0"/>
              <a:t>$43,524/yr.</a:t>
            </a:r>
          </a:p>
          <a:p>
            <a:pPr indent="-214313">
              <a:lnSpc>
                <a:spcPct val="160000"/>
              </a:lnSpc>
              <a:spcAft>
                <a:spcPts val="450"/>
              </a:spcAft>
            </a:pPr>
            <a:endParaRPr lang="en-US" sz="1725" dirty="0"/>
          </a:p>
          <a:p>
            <a:pPr marL="0" indent="0">
              <a:lnSpc>
                <a:spcPct val="160000"/>
              </a:lnSpc>
              <a:spcAft>
                <a:spcPts val="450"/>
              </a:spcAft>
              <a:buFont typeface="Arial" panose="020B0604020202020204" pitchFamily="34" charset="0"/>
              <a:buNone/>
            </a:pPr>
            <a:endParaRPr lang="en-US" dirty="0"/>
          </a:p>
          <a:p>
            <a:pPr marL="0" indent="0">
              <a:lnSpc>
                <a:spcPct val="160000"/>
              </a:lnSpc>
              <a:spcAft>
                <a:spcPts val="450"/>
              </a:spcAft>
              <a:buFont typeface="Arial" panose="020B0604020202020204" pitchFamily="34" charset="0"/>
              <a:buNone/>
            </a:pPr>
            <a:endParaRPr lang="en-US" dirty="0"/>
          </a:p>
          <a:p>
            <a:pPr marL="0" indent="0">
              <a:lnSpc>
                <a:spcPct val="160000"/>
              </a:lnSpc>
              <a:spcAft>
                <a:spcPts val="450"/>
              </a:spcAft>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675D5B8F-CCED-80B7-2553-58D41516DB72}"/>
              </a:ext>
            </a:extLst>
          </p:cNvPr>
          <p:cNvSpPr txBox="1">
            <a:spLocks/>
          </p:cNvSpPr>
          <p:nvPr/>
        </p:nvSpPr>
        <p:spPr>
          <a:xfrm>
            <a:off x="4735781" y="1642802"/>
            <a:ext cx="3529982" cy="3042599"/>
          </a:xfrm>
          <a:prstGeom prst="rect">
            <a:avLst/>
          </a:prstGeom>
        </p:spPr>
        <p:txBody>
          <a:bodyPr>
            <a:normAutofit/>
          </a:bodyPr>
          <a:lstStyle>
            <a:lvl1pPr marL="114303" indent="-114303" algn="l" defTabSz="457211"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1pPr>
            <a:lvl2pPr marL="342908"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571515"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3pPr>
            <a:lvl4pPr marL="800120"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028726" indent="-114303" algn="l" defTabSz="457211" rtl="0" eaLnBrk="1" latinLnBrk="0" hangingPunct="1">
              <a:lnSpc>
                <a:spcPct val="90000"/>
              </a:lnSpc>
              <a:spcBef>
                <a:spcPts val="25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1257332"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37"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44"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50" indent="-114303" algn="l" defTabSz="457211"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lnSpc>
                <a:spcPct val="100000"/>
              </a:lnSpc>
              <a:spcBef>
                <a:spcPts val="225"/>
              </a:spcBef>
              <a:spcAft>
                <a:spcPts val="225"/>
              </a:spcAft>
              <a:buFont typeface="Arial" panose="020B0604020202020204" pitchFamily="34" charset="0"/>
              <a:buNone/>
            </a:pPr>
            <a:r>
              <a:rPr lang="en-US" sz="2000" b="1" dirty="0">
                <a:solidFill>
                  <a:srgbClr val="E25527"/>
                </a:solidFill>
              </a:rPr>
              <a:t>Minimum Age – 62</a:t>
            </a:r>
          </a:p>
          <a:p>
            <a:pPr marL="664300" lvl="1" indent="-321469">
              <a:lnSpc>
                <a:spcPct val="100000"/>
              </a:lnSpc>
              <a:spcBef>
                <a:spcPts val="225"/>
              </a:spcBef>
              <a:spcAft>
                <a:spcPts val="225"/>
              </a:spcAft>
            </a:pPr>
            <a:r>
              <a:rPr lang="en-US" sz="2000" dirty="0"/>
              <a:t>Benefit $2,572/mo.</a:t>
            </a:r>
          </a:p>
          <a:p>
            <a:pPr marL="664300" lvl="1" indent="-321469">
              <a:lnSpc>
                <a:spcPct val="100000"/>
              </a:lnSpc>
              <a:spcBef>
                <a:spcPts val="225"/>
              </a:spcBef>
              <a:spcAft>
                <a:spcPts val="225"/>
              </a:spcAft>
            </a:pPr>
            <a:r>
              <a:rPr lang="en-US" sz="2000" dirty="0"/>
              <a:t>$30,864/yr.</a:t>
            </a:r>
          </a:p>
          <a:p>
            <a:pPr marL="664300" lvl="1" indent="-321469">
              <a:lnSpc>
                <a:spcPct val="100000"/>
              </a:lnSpc>
              <a:spcBef>
                <a:spcPts val="225"/>
              </a:spcBef>
              <a:spcAft>
                <a:spcPts val="225"/>
              </a:spcAft>
            </a:pPr>
            <a:endParaRPr lang="en-US" sz="2000" dirty="0"/>
          </a:p>
          <a:p>
            <a:pPr marL="0" indent="0">
              <a:lnSpc>
                <a:spcPct val="100000"/>
              </a:lnSpc>
              <a:spcBef>
                <a:spcPts val="225"/>
              </a:spcBef>
              <a:spcAft>
                <a:spcPts val="225"/>
              </a:spcAft>
              <a:buFont typeface="Arial" panose="020B0604020202020204" pitchFamily="34" charset="0"/>
              <a:buNone/>
            </a:pPr>
            <a:r>
              <a:rPr lang="en-US" sz="2000" b="1" dirty="0">
                <a:solidFill>
                  <a:srgbClr val="E25527"/>
                </a:solidFill>
              </a:rPr>
              <a:t>Maximum Age – 70</a:t>
            </a:r>
          </a:p>
          <a:p>
            <a:pPr marL="664300" lvl="1" indent="-321469">
              <a:lnSpc>
                <a:spcPct val="100000"/>
              </a:lnSpc>
              <a:spcBef>
                <a:spcPts val="225"/>
              </a:spcBef>
              <a:spcAft>
                <a:spcPts val="225"/>
              </a:spcAft>
            </a:pPr>
            <a:r>
              <a:rPr lang="en-US" sz="2000" dirty="0"/>
              <a:t>Benefit $4,555/mo.</a:t>
            </a:r>
          </a:p>
          <a:p>
            <a:pPr marL="664300" lvl="1" indent="-321469">
              <a:lnSpc>
                <a:spcPct val="100000"/>
              </a:lnSpc>
              <a:spcBef>
                <a:spcPts val="225"/>
              </a:spcBef>
              <a:spcAft>
                <a:spcPts val="225"/>
              </a:spcAft>
            </a:pPr>
            <a:r>
              <a:rPr lang="en-US" sz="2000" dirty="0"/>
              <a:t>$54,660/yr.</a:t>
            </a:r>
          </a:p>
          <a:p>
            <a:pPr indent="-214313">
              <a:lnSpc>
                <a:spcPct val="160000"/>
              </a:lnSpc>
              <a:spcAft>
                <a:spcPts val="450"/>
              </a:spcAft>
            </a:pPr>
            <a:endParaRPr lang="en-US" sz="1725" dirty="0"/>
          </a:p>
          <a:p>
            <a:pPr marL="0" indent="0">
              <a:lnSpc>
                <a:spcPct val="160000"/>
              </a:lnSpc>
              <a:spcAft>
                <a:spcPts val="450"/>
              </a:spcAft>
              <a:buFont typeface="Arial" panose="020B0604020202020204" pitchFamily="34" charset="0"/>
              <a:buNone/>
            </a:pPr>
            <a:endParaRPr lang="en-US" dirty="0"/>
          </a:p>
          <a:p>
            <a:pPr marL="0" indent="0">
              <a:lnSpc>
                <a:spcPct val="160000"/>
              </a:lnSpc>
              <a:spcAft>
                <a:spcPts val="450"/>
              </a:spcAft>
              <a:buFont typeface="Arial" panose="020B0604020202020204" pitchFamily="34" charset="0"/>
              <a:buNone/>
            </a:pPr>
            <a:endParaRPr lang="en-US" dirty="0"/>
          </a:p>
          <a:p>
            <a:pPr marL="0" indent="0">
              <a:lnSpc>
                <a:spcPct val="160000"/>
              </a:lnSpc>
              <a:spcAft>
                <a:spcPts val="450"/>
              </a:spcAft>
              <a:buFont typeface="Arial" panose="020B0604020202020204" pitchFamily="34" charset="0"/>
              <a:buNone/>
            </a:pPr>
            <a:endParaRPr lang="en-US" dirty="0"/>
          </a:p>
        </p:txBody>
      </p:sp>
      <p:cxnSp>
        <p:nvCxnSpPr>
          <p:cNvPr id="8" name="Straight Connector 7">
            <a:extLst>
              <a:ext uri="{FF2B5EF4-FFF2-40B4-BE49-F238E27FC236}">
                <a16:creationId xmlns:a16="http://schemas.microsoft.com/office/drawing/2014/main" id="{643F3EC3-7A0C-F05E-B530-9BAB81BB8EEA}"/>
              </a:ext>
            </a:extLst>
          </p:cNvPr>
          <p:cNvCxnSpPr/>
          <p:nvPr/>
        </p:nvCxnSpPr>
        <p:spPr>
          <a:xfrm>
            <a:off x="4162567" y="1461164"/>
            <a:ext cx="0" cy="3042598"/>
          </a:xfrm>
          <a:prstGeom prst="line">
            <a:avLst/>
          </a:prstGeom>
          <a:ln w="38100">
            <a:solidFill>
              <a:srgbClr val="E2552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674467-6AE5-A150-BC33-503FE7870B3C}"/>
              </a:ext>
            </a:extLst>
          </p:cNvPr>
          <p:cNvSpPr txBox="1"/>
          <p:nvPr/>
        </p:nvSpPr>
        <p:spPr>
          <a:xfrm>
            <a:off x="436737" y="4767011"/>
            <a:ext cx="8598087" cy="200055"/>
          </a:xfrm>
          <a:prstGeom prst="rect">
            <a:avLst/>
          </a:prstGeom>
          <a:noFill/>
        </p:spPr>
        <p:txBody>
          <a:bodyPr wrap="square" rtlCol="0">
            <a:spAutoFit/>
          </a:bodyPr>
          <a:lstStyle/>
          <a:p>
            <a:r>
              <a:rPr lang="en-US" sz="700" i="1" dirty="0">
                <a:solidFill>
                  <a:schemeClr val="bg1"/>
                </a:solidFill>
                <a:latin typeface="Arial" panose="020B0604020202020204" pitchFamily="34" charset="0"/>
                <a:cs typeface="Arial" panose="020B0604020202020204" pitchFamily="34" charset="0"/>
              </a:rPr>
              <a:t>Source: </a:t>
            </a:r>
            <a:r>
              <a:rPr lang="en-US" sz="700" i="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https://faq.ssa.gov/en-us/Topic/article/KA-01897#:~:text=The%20maximum%20benefit%20depends%20on,maximum%20benefit%20would%20be%20%244%2C555</a:t>
            </a:r>
            <a:r>
              <a:rPr lang="en-US" sz="700" i="1" dirty="0">
                <a:solidFill>
                  <a:schemeClr val="bg1"/>
                </a:solidFill>
                <a:latin typeface="Arial" panose="020B0604020202020204" pitchFamily="34" charset="0"/>
                <a:cs typeface="Arial" panose="020B0604020202020204" pitchFamily="34" charset="0"/>
              </a:rPr>
              <a:t>. Accessed December 12, 2024</a:t>
            </a:r>
          </a:p>
        </p:txBody>
      </p:sp>
    </p:spTree>
    <p:extLst>
      <p:ext uri="{BB962C8B-B14F-4D97-AF65-F5344CB8AC3E}">
        <p14:creationId xmlns:p14="http://schemas.microsoft.com/office/powerpoint/2010/main" val="264019009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285750"/>
            <a:ext cx="4137025" cy="993775"/>
          </a:xfrm>
          <a:prstGeom prst="rect">
            <a:avLst/>
          </a:prstGeom>
          <a:effectLst>
            <a:outerShdw blurRad="50800" dist="38100" dir="2700000" algn="tl" rotWithShape="0">
              <a:prstClr val="black">
                <a:alpha val="40000"/>
              </a:prstClr>
            </a:outerShdw>
          </a:effectLst>
        </p:spPr>
        <p:txBody>
          <a:bodyPr>
            <a:normAutofit/>
          </a:bodyPr>
          <a:lstStyle/>
          <a:p>
            <a:r>
              <a:rPr lang="en-US" dirty="0"/>
              <a:t>SOCIAL SECURITY</a:t>
            </a:r>
            <a:br>
              <a:rPr lang="en-US" dirty="0"/>
            </a:br>
            <a:r>
              <a:rPr lang="en-US" sz="2400" dirty="0">
                <a:solidFill>
                  <a:srgbClr val="E35427"/>
                </a:solidFill>
              </a:rPr>
              <a:t>WHY IS IT IMPORTANT?</a:t>
            </a:r>
          </a:p>
        </p:txBody>
      </p:sp>
      <p:graphicFrame>
        <p:nvGraphicFramePr>
          <p:cNvPr id="2" name="Chart 1">
            <a:extLst>
              <a:ext uri="{FF2B5EF4-FFF2-40B4-BE49-F238E27FC236}">
                <a16:creationId xmlns:a16="http://schemas.microsoft.com/office/drawing/2014/main" id="{9F10F43E-E405-A96C-3336-92B9A023A42F}"/>
              </a:ext>
            </a:extLst>
          </p:cNvPr>
          <p:cNvGraphicFramePr/>
          <p:nvPr>
            <p:extLst>
              <p:ext uri="{D42A27DB-BD31-4B8C-83A1-F6EECF244321}">
                <p14:modId xmlns:p14="http://schemas.microsoft.com/office/powerpoint/2010/main" val="1436784406"/>
              </p:ext>
            </p:extLst>
          </p:nvPr>
        </p:nvGraphicFramePr>
        <p:xfrm>
          <a:off x="-261875" y="1279565"/>
          <a:ext cx="4652755" cy="292728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9E835A9-F3B8-2997-B342-6FA2D23BAF2B}"/>
              </a:ext>
            </a:extLst>
          </p:cNvPr>
          <p:cNvSpPr txBox="1"/>
          <p:nvPr/>
        </p:nvSpPr>
        <p:spPr>
          <a:xfrm>
            <a:off x="924021" y="1705199"/>
            <a:ext cx="1278997" cy="738664"/>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24%</a:t>
            </a:r>
          </a:p>
          <a:p>
            <a:pPr algn="ctr"/>
            <a:r>
              <a:rPr lang="en-US" sz="1200" dirty="0">
                <a:solidFill>
                  <a:schemeClr val="bg1"/>
                </a:solidFill>
                <a:latin typeface="Arial" panose="020B0604020202020204" pitchFamily="34" charset="0"/>
                <a:cs typeface="Arial" panose="020B0604020202020204" pitchFamily="34" charset="0"/>
              </a:rPr>
              <a:t>Retirement Plans &amp; other </a:t>
            </a:r>
          </a:p>
        </p:txBody>
      </p:sp>
      <p:sp>
        <p:nvSpPr>
          <p:cNvPr id="5" name="TextBox 4">
            <a:extLst>
              <a:ext uri="{FF2B5EF4-FFF2-40B4-BE49-F238E27FC236}">
                <a16:creationId xmlns:a16="http://schemas.microsoft.com/office/drawing/2014/main" id="{F6F00BE7-92A3-D512-A8F7-286749DB82F3}"/>
              </a:ext>
            </a:extLst>
          </p:cNvPr>
          <p:cNvSpPr txBox="1"/>
          <p:nvPr/>
        </p:nvSpPr>
        <p:spPr>
          <a:xfrm>
            <a:off x="1007570" y="3083645"/>
            <a:ext cx="1525713" cy="553998"/>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30%</a:t>
            </a:r>
          </a:p>
          <a:p>
            <a:pPr algn="ctr"/>
            <a:r>
              <a:rPr lang="en-US" sz="1200" dirty="0">
                <a:solidFill>
                  <a:schemeClr val="bg1"/>
                </a:solidFill>
                <a:latin typeface="Arial" panose="020B0604020202020204" pitchFamily="34" charset="0"/>
                <a:cs typeface="Arial" panose="020B0604020202020204" pitchFamily="34" charset="0"/>
              </a:rPr>
              <a:t>Social Security </a:t>
            </a:r>
          </a:p>
        </p:txBody>
      </p:sp>
      <p:sp>
        <p:nvSpPr>
          <p:cNvPr id="7" name="TextBox 6">
            <a:extLst>
              <a:ext uri="{FF2B5EF4-FFF2-40B4-BE49-F238E27FC236}">
                <a16:creationId xmlns:a16="http://schemas.microsoft.com/office/drawing/2014/main" id="{0ECF0CE5-4A71-1B70-F2B3-0515E5DA0BF6}"/>
              </a:ext>
            </a:extLst>
          </p:cNvPr>
          <p:cNvSpPr txBox="1"/>
          <p:nvPr/>
        </p:nvSpPr>
        <p:spPr>
          <a:xfrm>
            <a:off x="1998418" y="2140187"/>
            <a:ext cx="1525713" cy="738664"/>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47%</a:t>
            </a:r>
          </a:p>
          <a:p>
            <a:pPr algn="ctr"/>
            <a:r>
              <a:rPr lang="en-US" sz="1200" dirty="0">
                <a:solidFill>
                  <a:schemeClr val="bg1"/>
                </a:solidFill>
                <a:latin typeface="Arial" panose="020B0604020202020204" pitchFamily="34" charset="0"/>
                <a:cs typeface="Arial" panose="020B0604020202020204" pitchFamily="34" charset="0"/>
              </a:rPr>
              <a:t>Personal Savings</a:t>
            </a:r>
          </a:p>
          <a:p>
            <a:pPr algn="ctr"/>
            <a:r>
              <a:rPr lang="en-US" sz="1200" dirty="0">
                <a:solidFill>
                  <a:schemeClr val="bg1"/>
                </a:solidFill>
                <a:latin typeface="Arial" panose="020B0604020202020204" pitchFamily="34" charset="0"/>
                <a:cs typeface="Arial" panose="020B0604020202020204" pitchFamily="34" charset="0"/>
              </a:rPr>
              <a:t>&amp; Earnings </a:t>
            </a:r>
          </a:p>
        </p:txBody>
      </p:sp>
      <p:sp>
        <p:nvSpPr>
          <p:cNvPr id="8" name="Title 1">
            <a:extLst>
              <a:ext uri="{FF2B5EF4-FFF2-40B4-BE49-F238E27FC236}">
                <a16:creationId xmlns:a16="http://schemas.microsoft.com/office/drawing/2014/main" id="{F2224897-1AA1-6DF2-02B1-EB624242E7FB}"/>
              </a:ext>
            </a:extLst>
          </p:cNvPr>
          <p:cNvSpPr txBox="1">
            <a:spLocks/>
          </p:cNvSpPr>
          <p:nvPr/>
        </p:nvSpPr>
        <p:spPr>
          <a:xfrm>
            <a:off x="4753122" y="1439676"/>
            <a:ext cx="3704734"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pPr>
            <a:r>
              <a:rPr lang="en-US" sz="1600" dirty="0">
                <a:solidFill>
                  <a:schemeClr val="bg1"/>
                </a:solidFill>
                <a:latin typeface="Arial" panose="020B0604020202020204" pitchFamily="34" charset="0"/>
                <a:cs typeface="Arial" panose="020B0604020202020204" pitchFamily="34" charset="0"/>
              </a:rPr>
              <a:t>According to a  2023 Study from SSA, Social Security accounts for approximately 30% of the average individual’s retirement plan. </a:t>
            </a:r>
          </a:p>
          <a:p>
            <a:pPr>
              <a:lnSpc>
                <a:spcPct val="100000"/>
              </a:lnSpc>
            </a:pPr>
            <a:endParaRPr lang="en-US" sz="1600" dirty="0">
              <a:solidFill>
                <a:schemeClr val="bg1"/>
              </a:solidFill>
              <a:latin typeface="Arial" panose="020B0604020202020204" pitchFamily="34" charset="0"/>
              <a:cs typeface="Arial" panose="020B0604020202020204" pitchFamily="34" charset="0"/>
            </a:endParaRPr>
          </a:p>
          <a:p>
            <a:pPr>
              <a:lnSpc>
                <a:spcPct val="100000"/>
              </a:lnSpc>
            </a:pPr>
            <a:r>
              <a:rPr lang="en-US" sz="1600" dirty="0">
                <a:solidFill>
                  <a:schemeClr val="bg1"/>
                </a:solidFill>
                <a:latin typeface="Arial" panose="020B0604020202020204" pitchFamily="34" charset="0"/>
                <a:cs typeface="Arial" panose="020B0604020202020204" pitchFamily="34" charset="0"/>
              </a:rPr>
              <a:t>With recent policy changes, the need for additional retirement income sources will increase.</a:t>
            </a: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4A1601-696C-9846-3CC1-DEBC0E9E7BDE}"/>
              </a:ext>
            </a:extLst>
          </p:cNvPr>
          <p:cNvSpPr txBox="1"/>
          <p:nvPr/>
        </p:nvSpPr>
        <p:spPr>
          <a:xfrm>
            <a:off x="4571923" y="4642306"/>
            <a:ext cx="4248175" cy="215444"/>
          </a:xfrm>
          <a:prstGeom prst="rect">
            <a:avLst/>
          </a:prstGeom>
          <a:noFill/>
        </p:spPr>
        <p:txBody>
          <a:bodyPr wrap="square" rtlCol="0">
            <a:spAutoFit/>
          </a:bodyPr>
          <a:lstStyle/>
          <a:p>
            <a:pPr algn="ctr"/>
            <a:r>
              <a:rPr lang="en-US" sz="800" i="1" dirty="0">
                <a:solidFill>
                  <a:schemeClr val="bg1"/>
                </a:solidFill>
                <a:latin typeface="Arial" panose="020B0604020202020204" pitchFamily="34" charset="0"/>
                <a:cs typeface="Arial" panose="020B0604020202020204" pitchFamily="34" charset="0"/>
              </a:rPr>
              <a:t>https://</a:t>
            </a:r>
            <a:r>
              <a:rPr lang="en-US" sz="800" i="1" dirty="0" err="1">
                <a:solidFill>
                  <a:schemeClr val="bg1"/>
                </a:solidFill>
                <a:latin typeface="Arial" panose="020B0604020202020204" pitchFamily="34" charset="0"/>
                <a:cs typeface="Arial" panose="020B0604020202020204" pitchFamily="34" charset="0"/>
              </a:rPr>
              <a:t>www.ssa.gov</a:t>
            </a:r>
            <a:r>
              <a:rPr lang="en-US" sz="800" i="1" dirty="0">
                <a:solidFill>
                  <a:schemeClr val="bg1"/>
                </a:solidFill>
                <a:latin typeface="Arial" panose="020B0604020202020204" pitchFamily="34" charset="0"/>
                <a:cs typeface="Arial" panose="020B0604020202020204" pitchFamily="34" charset="0"/>
              </a:rPr>
              <a:t>/news/press/factsheets/</a:t>
            </a:r>
            <a:r>
              <a:rPr lang="en-US" sz="800" i="1" dirty="0" err="1">
                <a:solidFill>
                  <a:schemeClr val="bg1"/>
                </a:solidFill>
                <a:latin typeface="Arial" panose="020B0604020202020204" pitchFamily="34" charset="0"/>
                <a:cs typeface="Arial" panose="020B0604020202020204" pitchFamily="34" charset="0"/>
              </a:rPr>
              <a:t>basicfact-alt.pdf</a:t>
            </a:r>
            <a:endParaRPr lang="en-US" sz="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04872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7" y="285750"/>
            <a:ext cx="4137025" cy="993775"/>
          </a:xfrm>
          <a:prstGeom prst="rect">
            <a:avLst/>
          </a:prstGeom>
          <a:effectLst>
            <a:outerShdw blurRad="50800" dist="38100" dir="2700000" algn="tl" rotWithShape="0">
              <a:prstClr val="black">
                <a:alpha val="40000"/>
              </a:prstClr>
            </a:outerShdw>
          </a:effectLst>
        </p:spPr>
        <p:txBody>
          <a:bodyPr>
            <a:normAutofit/>
          </a:bodyPr>
          <a:lstStyle/>
          <a:p>
            <a:r>
              <a:rPr lang="en-US" dirty="0"/>
              <a:t>SOCIAL SECURITY</a:t>
            </a:r>
            <a:br>
              <a:rPr lang="en-US" dirty="0"/>
            </a:br>
            <a:r>
              <a:rPr lang="en-US" sz="2400" dirty="0">
                <a:solidFill>
                  <a:srgbClr val="E35427"/>
                </a:solidFill>
              </a:rPr>
              <a:t>WHEN CAN I FILE?</a:t>
            </a:r>
          </a:p>
        </p:txBody>
      </p:sp>
      <p:pic>
        <p:nvPicPr>
          <p:cNvPr id="8" name="Picture 7">
            <a:extLst>
              <a:ext uri="{FF2B5EF4-FFF2-40B4-BE49-F238E27FC236}">
                <a16:creationId xmlns:a16="http://schemas.microsoft.com/office/drawing/2014/main" id="{2E5EF06E-4713-20D2-6AD5-EE7BC04604B3}"/>
              </a:ext>
            </a:extLst>
          </p:cNvPr>
          <p:cNvPicPr>
            <a:picLocks noChangeAspect="1"/>
          </p:cNvPicPr>
          <p:nvPr/>
        </p:nvPicPr>
        <p:blipFill>
          <a:blip r:embed="rId3"/>
          <a:srcRect/>
          <a:stretch/>
        </p:blipFill>
        <p:spPr>
          <a:xfrm>
            <a:off x="5004369" y="285750"/>
            <a:ext cx="3859095" cy="421274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72132B26-0B34-EF5A-9CED-916E630AAE61}"/>
              </a:ext>
            </a:extLst>
          </p:cNvPr>
          <p:cNvSpPr txBox="1">
            <a:spLocks/>
          </p:cNvSpPr>
          <p:nvPr/>
        </p:nvSpPr>
        <p:spPr>
          <a:xfrm>
            <a:off x="530431" y="1507082"/>
            <a:ext cx="3704734"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1600" b="1" dirty="0">
                <a:solidFill>
                  <a:schemeClr val="bg1"/>
                </a:solidFill>
                <a:latin typeface="Arial" panose="020B0604020202020204" pitchFamily="34" charset="0"/>
                <a:cs typeface="Arial" panose="020B0604020202020204" pitchFamily="34" charset="0"/>
              </a:rPr>
              <a:t>Min/Max Ages</a:t>
            </a:r>
          </a:p>
          <a:p>
            <a:pPr marL="520304" lvl="1" indent="-177404">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Born After 1937</a:t>
            </a:r>
          </a:p>
          <a:p>
            <a:pPr marL="520304" lvl="1" indent="-177404">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Minimum Age 62</a:t>
            </a:r>
          </a:p>
          <a:p>
            <a:pPr marL="520304" lvl="1" indent="-177404">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Maximum Age 70</a:t>
            </a:r>
          </a:p>
          <a:p>
            <a:pPr marL="520304" lvl="1" indent="-177404">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r>
              <a:rPr lang="en-US" sz="1600" b="1" dirty="0">
                <a:solidFill>
                  <a:schemeClr val="bg1"/>
                </a:solidFill>
                <a:latin typeface="Arial" panose="020B0604020202020204" pitchFamily="34" charset="0"/>
                <a:cs typeface="Arial" panose="020B0604020202020204" pitchFamily="34" charset="0"/>
              </a:rPr>
              <a:t>Full Retirement Age</a:t>
            </a:r>
          </a:p>
          <a:p>
            <a:pPr marL="520304" lvl="1" indent="-177404">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Born 1943-1954</a:t>
            </a:r>
          </a:p>
          <a:p>
            <a:pPr marL="520304" lvl="1" indent="-177404">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Current FRA is Age 66</a:t>
            </a:r>
          </a:p>
          <a:p>
            <a:pPr marL="520304" lvl="1" indent="-177404">
              <a:spcAft>
                <a:spcPts val="75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See Chart at </a:t>
            </a:r>
            <a:r>
              <a:rPr lang="en-US" sz="1600" dirty="0" err="1">
                <a:solidFill>
                  <a:schemeClr val="bg1"/>
                </a:solidFill>
                <a:latin typeface="Arial" panose="020B0604020202020204" pitchFamily="34" charset="0"/>
                <a:cs typeface="Arial" panose="020B0604020202020204" pitchFamily="34" charset="0"/>
              </a:rPr>
              <a:t>SSA.gov</a:t>
            </a:r>
            <a:endParaRPr lang="en-US" sz="1600" dirty="0">
              <a:solidFill>
                <a:schemeClr val="bg1"/>
              </a:solidFill>
              <a:latin typeface="Arial" panose="020B0604020202020204" pitchFamily="34" charset="0"/>
              <a:cs typeface="Arial" panose="020B0604020202020204" pitchFamily="34" charset="0"/>
            </a:endParaRP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F2CD70-59E0-483D-56F5-17CD52B504C2}"/>
              </a:ext>
            </a:extLst>
          </p:cNvPr>
          <p:cNvSpPr txBox="1"/>
          <p:nvPr/>
        </p:nvSpPr>
        <p:spPr>
          <a:xfrm>
            <a:off x="5004369" y="4671297"/>
            <a:ext cx="3971505" cy="307777"/>
          </a:xfrm>
          <a:prstGeom prst="rect">
            <a:avLst/>
          </a:prstGeom>
          <a:noFill/>
        </p:spPr>
        <p:txBody>
          <a:bodyPr wrap="square" rtlCol="0">
            <a:spAutoFit/>
          </a:bodyPr>
          <a:lstStyle/>
          <a:p>
            <a:r>
              <a:rPr lang="en-US" sz="700" i="1" dirty="0">
                <a:solidFill>
                  <a:schemeClr val="bg1"/>
                </a:solidFill>
                <a:latin typeface="Arial" panose="020B0604020202020204" pitchFamily="34" charset="0"/>
                <a:cs typeface="Arial" panose="020B0604020202020204" pitchFamily="34" charset="0"/>
              </a:rPr>
              <a:t>Source:  </a:t>
            </a:r>
            <a:r>
              <a:rPr lang="en-US" sz="700" i="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https://www.ssa.gov/benefits/retirement/planner/agereduction.html</a:t>
            </a:r>
            <a:r>
              <a:rPr lang="en-US" sz="700" i="1" dirty="0">
                <a:solidFill>
                  <a:schemeClr val="bg1"/>
                </a:solidFill>
                <a:latin typeface="Arial" panose="020B0604020202020204" pitchFamily="34" charset="0"/>
                <a:cs typeface="Arial" panose="020B0604020202020204" pitchFamily="34" charset="0"/>
              </a:rPr>
              <a:t>. Accessed December 12, 2024.</a:t>
            </a:r>
          </a:p>
        </p:txBody>
      </p:sp>
    </p:spTree>
    <p:extLst>
      <p:ext uri="{BB962C8B-B14F-4D97-AF65-F5344CB8AC3E}">
        <p14:creationId xmlns:p14="http://schemas.microsoft.com/office/powerpoint/2010/main" val="343721647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7" y="285750"/>
            <a:ext cx="8237538" cy="993775"/>
          </a:xfrm>
          <a:prstGeom prst="rect">
            <a:avLst/>
          </a:prstGeom>
          <a:effectLst>
            <a:outerShdw blurRad="50800" dist="38100" dir="2700000" algn="tl" rotWithShape="0">
              <a:prstClr val="black">
                <a:alpha val="40000"/>
              </a:prstClr>
            </a:outerShdw>
          </a:effectLst>
        </p:spPr>
        <p:txBody>
          <a:bodyPr>
            <a:normAutofit/>
          </a:bodyPr>
          <a:lstStyle/>
          <a:p>
            <a:r>
              <a:rPr lang="en-US" dirty="0"/>
              <a:t>COLA</a:t>
            </a:r>
            <a:br>
              <a:rPr lang="en-US" dirty="0"/>
            </a:br>
            <a:r>
              <a:rPr lang="en-US" sz="2400" dirty="0">
                <a:solidFill>
                  <a:srgbClr val="E35427"/>
                </a:solidFill>
              </a:rPr>
              <a:t>COST OF LIVING ADJUSTMENT</a:t>
            </a:r>
          </a:p>
        </p:txBody>
      </p:sp>
      <p:sp>
        <p:nvSpPr>
          <p:cNvPr id="4" name="Title 1">
            <a:extLst>
              <a:ext uri="{FF2B5EF4-FFF2-40B4-BE49-F238E27FC236}">
                <a16:creationId xmlns:a16="http://schemas.microsoft.com/office/drawing/2014/main" id="{35D2BC20-5D69-1949-2A53-7C7098B91CDC}"/>
              </a:ext>
            </a:extLst>
          </p:cNvPr>
          <p:cNvSpPr txBox="1">
            <a:spLocks/>
          </p:cNvSpPr>
          <p:nvPr/>
        </p:nvSpPr>
        <p:spPr>
          <a:xfrm>
            <a:off x="1171189" y="1729145"/>
            <a:ext cx="3704734"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spcBef>
                <a:spcPts val="0"/>
              </a:spcBef>
              <a:spcAft>
                <a:spcPts val="525"/>
              </a:spcAft>
            </a:pPr>
            <a:r>
              <a:rPr lang="en-US" sz="1600" b="1" dirty="0">
                <a:solidFill>
                  <a:schemeClr val="bg1"/>
                </a:solidFill>
                <a:latin typeface="Arial" panose="020B0604020202020204" pitchFamily="34" charset="0"/>
                <a:cs typeface="Arial" panose="020B0604020202020204" pitchFamily="34" charset="0"/>
              </a:rPr>
              <a:t>Increasing Benefits</a:t>
            </a:r>
          </a:p>
          <a:p>
            <a:pPr marL="489824" lvl="1" indent="-186929">
              <a:lnSpc>
                <a:spcPct val="100000"/>
              </a:lnSpc>
              <a:spcBef>
                <a:spcPts val="0"/>
              </a:spcBef>
              <a:spcAft>
                <a:spcPts val="525"/>
              </a:spcAft>
            </a:pPr>
            <a:r>
              <a:rPr lang="en-US" sz="1600" dirty="0">
                <a:solidFill>
                  <a:schemeClr val="bg1"/>
                </a:solidFill>
                <a:latin typeface="Arial" panose="020B0604020202020204" pitchFamily="34" charset="0"/>
                <a:cs typeface="Arial" panose="020B0604020202020204" pitchFamily="34" charset="0"/>
              </a:rPr>
              <a:t>Known as COLA</a:t>
            </a:r>
          </a:p>
          <a:p>
            <a:pPr marL="489824" lvl="1" indent="-186929">
              <a:lnSpc>
                <a:spcPct val="100000"/>
              </a:lnSpc>
              <a:spcBef>
                <a:spcPts val="0"/>
              </a:spcBef>
              <a:spcAft>
                <a:spcPts val="525"/>
              </a:spcAft>
            </a:pPr>
            <a:r>
              <a:rPr lang="en-US" sz="1600" dirty="0">
                <a:solidFill>
                  <a:schemeClr val="bg1"/>
                </a:solidFill>
                <a:latin typeface="Arial" panose="020B0604020202020204" pitchFamily="34" charset="0"/>
                <a:cs typeface="Arial" panose="020B0604020202020204" pitchFamily="34" charset="0"/>
              </a:rPr>
              <a:t>Based on CPI-W</a:t>
            </a:r>
          </a:p>
          <a:p>
            <a:pPr>
              <a:lnSpc>
                <a:spcPct val="100000"/>
              </a:lnSpc>
              <a:spcBef>
                <a:spcPts val="0"/>
              </a:spcBef>
              <a:spcAft>
                <a:spcPts val="525"/>
              </a:spcAft>
            </a:pPr>
            <a:r>
              <a:rPr lang="en-US" sz="1600" b="1" dirty="0">
                <a:solidFill>
                  <a:schemeClr val="bg1"/>
                </a:solidFill>
                <a:latin typeface="Arial" panose="020B0604020202020204" pitchFamily="34" charset="0"/>
                <a:cs typeface="Arial" panose="020B0604020202020204" pitchFamily="34" charset="0"/>
              </a:rPr>
              <a:t>2024 COLA </a:t>
            </a:r>
          </a:p>
          <a:p>
            <a:pPr marL="489824" lvl="2" indent="-186929">
              <a:lnSpc>
                <a:spcPct val="100000"/>
              </a:lnSpc>
              <a:spcBef>
                <a:spcPts val="0"/>
              </a:spcBef>
              <a:spcAft>
                <a:spcPts val="525"/>
              </a:spcAft>
            </a:pPr>
            <a:r>
              <a:rPr lang="en-US" sz="1600" dirty="0">
                <a:solidFill>
                  <a:schemeClr val="bg1"/>
                </a:solidFill>
                <a:latin typeface="Arial" panose="020B0604020202020204" pitchFamily="34" charset="0"/>
                <a:cs typeface="Arial" panose="020B0604020202020204" pitchFamily="34" charset="0"/>
              </a:rPr>
              <a:t>3.2%</a:t>
            </a:r>
          </a:p>
          <a:p>
            <a:pPr>
              <a:lnSpc>
                <a:spcPct val="100000"/>
              </a:lnSpc>
              <a:spcBef>
                <a:spcPts val="0"/>
              </a:spcBef>
              <a:spcAft>
                <a:spcPts val="525"/>
              </a:spcAft>
            </a:pPr>
            <a:r>
              <a:rPr lang="en-US" sz="1600" b="1" dirty="0">
                <a:solidFill>
                  <a:schemeClr val="bg1"/>
                </a:solidFill>
                <a:latin typeface="Arial" panose="020B0604020202020204" pitchFamily="34" charset="0"/>
                <a:cs typeface="Arial" panose="020B0604020202020204" pitchFamily="34" charset="0"/>
              </a:rPr>
              <a:t>Since 1975</a:t>
            </a:r>
          </a:p>
          <a:p>
            <a:pPr marL="489824" lvl="1" indent="-166688">
              <a:lnSpc>
                <a:spcPct val="100000"/>
              </a:lnSpc>
              <a:spcBef>
                <a:spcPts val="0"/>
              </a:spcBef>
              <a:spcAft>
                <a:spcPts val="525"/>
              </a:spcAft>
            </a:pPr>
            <a:r>
              <a:rPr lang="en-US" sz="1600" dirty="0">
                <a:solidFill>
                  <a:schemeClr val="bg1"/>
                </a:solidFill>
                <a:latin typeface="Arial" panose="020B0604020202020204" pitchFamily="34" charset="0"/>
                <a:cs typeface="Arial" panose="020B0604020202020204" pitchFamily="34" charset="0"/>
              </a:rPr>
              <a:t>3.72% Per Year</a:t>
            </a:r>
          </a:p>
          <a:p>
            <a:pPr>
              <a:lnSpc>
                <a:spcPct val="100000"/>
              </a:lnSpc>
              <a:spcBef>
                <a:spcPts val="0"/>
              </a:spcBef>
              <a:spcAft>
                <a:spcPts val="525"/>
              </a:spcAft>
            </a:pPr>
            <a:r>
              <a:rPr lang="en-US" sz="1600" b="1" dirty="0">
                <a:solidFill>
                  <a:schemeClr val="bg1"/>
                </a:solidFill>
                <a:latin typeface="Arial" panose="020B0604020202020204" pitchFamily="34" charset="0"/>
                <a:cs typeface="Arial" panose="020B0604020202020204" pitchFamily="34" charset="0"/>
              </a:rPr>
              <a:t>Last 20 Years</a:t>
            </a:r>
          </a:p>
          <a:p>
            <a:pPr marL="489824" lvl="1" indent="-166688">
              <a:lnSpc>
                <a:spcPct val="100000"/>
              </a:lnSpc>
              <a:spcBef>
                <a:spcPts val="0"/>
              </a:spcBef>
              <a:spcAft>
                <a:spcPts val="525"/>
              </a:spcAft>
            </a:pPr>
            <a:r>
              <a:rPr lang="en-US" sz="1600" dirty="0">
                <a:solidFill>
                  <a:schemeClr val="bg1"/>
                </a:solidFill>
                <a:latin typeface="Arial" panose="020B0604020202020204" pitchFamily="34" charset="0"/>
                <a:cs typeface="Arial" panose="020B0604020202020204" pitchFamily="34" charset="0"/>
              </a:rPr>
              <a:t>2.15% Per Year</a:t>
            </a: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pic>
        <p:nvPicPr>
          <p:cNvPr id="9" name="Picture 8" descr="A table of numbers and numbers&#10;&#10;Description automatically generated">
            <a:extLst>
              <a:ext uri="{FF2B5EF4-FFF2-40B4-BE49-F238E27FC236}">
                <a16:creationId xmlns:a16="http://schemas.microsoft.com/office/drawing/2014/main" id="{B11941E8-F4F4-1530-5EFF-B5B4D42250A5}"/>
              </a:ext>
            </a:extLst>
          </p:cNvPr>
          <p:cNvPicPr>
            <a:picLocks noChangeAspect="1"/>
          </p:cNvPicPr>
          <p:nvPr/>
        </p:nvPicPr>
        <p:blipFill>
          <a:blip r:embed="rId3"/>
          <a:stretch>
            <a:fillRect/>
          </a:stretch>
        </p:blipFill>
        <p:spPr>
          <a:xfrm>
            <a:off x="5349922" y="759178"/>
            <a:ext cx="3199684" cy="3625143"/>
          </a:xfrm>
          <a:prstGeom prst="rect">
            <a:avLst/>
          </a:prstGeom>
        </p:spPr>
      </p:pic>
      <p:sp>
        <p:nvSpPr>
          <p:cNvPr id="11" name="TextBox 10">
            <a:extLst>
              <a:ext uri="{FF2B5EF4-FFF2-40B4-BE49-F238E27FC236}">
                <a16:creationId xmlns:a16="http://schemas.microsoft.com/office/drawing/2014/main" id="{4ED1E500-FCBC-FB1C-7FEC-DB52D632A845}"/>
              </a:ext>
            </a:extLst>
          </p:cNvPr>
          <p:cNvSpPr txBox="1"/>
          <p:nvPr/>
        </p:nvSpPr>
        <p:spPr>
          <a:xfrm>
            <a:off x="5172495" y="4633788"/>
            <a:ext cx="3971505" cy="200055"/>
          </a:xfrm>
          <a:prstGeom prst="rect">
            <a:avLst/>
          </a:prstGeom>
          <a:noFill/>
        </p:spPr>
        <p:txBody>
          <a:bodyPr wrap="square" rtlCol="0">
            <a:spAutoFit/>
          </a:bodyPr>
          <a:lstStyle/>
          <a:p>
            <a:r>
              <a:rPr lang="en-US" sz="700" i="1" dirty="0">
                <a:solidFill>
                  <a:schemeClr val="bg1"/>
                </a:solidFill>
                <a:latin typeface="Arial" panose="020B0604020202020204" pitchFamily="34" charset="0"/>
                <a:cs typeface="Arial" panose="020B0604020202020204" pitchFamily="34" charset="0"/>
              </a:rPr>
              <a:t>Source:  </a:t>
            </a:r>
            <a:r>
              <a:rPr lang="en-US" sz="700" i="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https://www.ssa.gov/oact/cola/colaseries.html</a:t>
            </a:r>
            <a:r>
              <a:rPr lang="en-US" sz="700" i="1" dirty="0">
                <a:solidFill>
                  <a:schemeClr val="bg1"/>
                </a:solidFill>
                <a:latin typeface="Arial" panose="020B0604020202020204" pitchFamily="34" charset="0"/>
                <a:cs typeface="Arial" panose="020B0604020202020204" pitchFamily="34" charset="0"/>
              </a:rPr>
              <a:t>. Accessed December 12, 2024.</a:t>
            </a:r>
          </a:p>
        </p:txBody>
      </p:sp>
    </p:spTree>
    <p:extLst>
      <p:ext uri="{BB962C8B-B14F-4D97-AF65-F5344CB8AC3E}">
        <p14:creationId xmlns:p14="http://schemas.microsoft.com/office/powerpoint/2010/main" val="89298633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975" y="285750"/>
            <a:ext cx="4137025" cy="993775"/>
          </a:xfrm>
          <a:prstGeom prst="rect">
            <a:avLst/>
          </a:prstGeom>
          <a:effectLst>
            <a:outerShdw blurRad="50800" dist="38100" dir="2700000" algn="tl" rotWithShape="0">
              <a:prstClr val="black">
                <a:alpha val="40000"/>
              </a:prstClr>
            </a:outerShdw>
          </a:effectLst>
        </p:spPr>
        <p:txBody>
          <a:bodyPr>
            <a:normAutofit/>
          </a:bodyPr>
          <a:lstStyle/>
          <a:p>
            <a:r>
              <a:rPr lang="en-US" dirty="0"/>
              <a:t>SOCIAL SECURITY</a:t>
            </a:r>
            <a:br>
              <a:rPr lang="en-US" dirty="0"/>
            </a:br>
            <a:r>
              <a:rPr lang="en-US" sz="2400" dirty="0">
                <a:solidFill>
                  <a:srgbClr val="E35427"/>
                </a:solidFill>
              </a:rPr>
              <a:t>CHANGES</a:t>
            </a:r>
          </a:p>
        </p:txBody>
      </p:sp>
      <p:sp>
        <p:nvSpPr>
          <p:cNvPr id="2" name="Title 1">
            <a:extLst>
              <a:ext uri="{FF2B5EF4-FFF2-40B4-BE49-F238E27FC236}">
                <a16:creationId xmlns:a16="http://schemas.microsoft.com/office/drawing/2014/main" id="{B052EB55-5566-FCAC-411F-B0ED141474CF}"/>
              </a:ext>
            </a:extLst>
          </p:cNvPr>
          <p:cNvSpPr txBox="1">
            <a:spLocks/>
          </p:cNvSpPr>
          <p:nvPr/>
        </p:nvSpPr>
        <p:spPr>
          <a:xfrm>
            <a:off x="5122140" y="1164419"/>
            <a:ext cx="3704734" cy="2607059"/>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1600" b="1" dirty="0">
                <a:solidFill>
                  <a:schemeClr val="bg1"/>
                </a:solidFill>
                <a:latin typeface="Arial" panose="020B0604020202020204" pitchFamily="34" charset="0"/>
                <a:cs typeface="Arial" panose="020B0604020202020204" pitchFamily="34" charset="0"/>
              </a:rPr>
              <a:t>Social Security Wage Tax</a:t>
            </a:r>
            <a:r>
              <a:rPr lang="en-US" sz="1600" b="1" baseline="30000" dirty="0">
                <a:solidFill>
                  <a:schemeClr val="bg1"/>
                </a:solidFill>
                <a:latin typeface="Arial" panose="020B0604020202020204" pitchFamily="34" charset="0"/>
                <a:cs typeface="Arial" panose="020B0604020202020204" pitchFamily="34" charset="0"/>
              </a:rPr>
              <a:t>1</a:t>
            </a:r>
            <a:endParaRPr lang="en-US" sz="1600" b="1" dirty="0">
              <a:solidFill>
                <a:schemeClr val="bg1"/>
              </a:solidFill>
              <a:latin typeface="Arial" panose="020B0604020202020204" pitchFamily="34" charset="0"/>
              <a:cs typeface="Arial" panose="020B0604020202020204" pitchFamily="34" charset="0"/>
            </a:endParaRPr>
          </a:p>
          <a:p>
            <a:pPr marL="617220" lvl="1" indent="-274320"/>
            <a:r>
              <a:rPr lang="en-US" sz="1600" dirty="0">
                <a:solidFill>
                  <a:schemeClr val="bg1"/>
                </a:solidFill>
                <a:latin typeface="Arial" panose="020B0604020202020204" pitchFamily="34" charset="0"/>
                <a:cs typeface="Arial" panose="020B0604020202020204" pitchFamily="34" charset="0"/>
              </a:rPr>
              <a:t>$168,600 (2024) </a:t>
            </a:r>
          </a:p>
          <a:p>
            <a:pPr marL="617220" lvl="1" indent="-274320"/>
            <a:r>
              <a:rPr lang="en-US" sz="1600" dirty="0">
                <a:solidFill>
                  <a:schemeClr val="bg1"/>
                </a:solidFill>
                <a:latin typeface="Arial" panose="020B0604020202020204" pitchFamily="34" charset="0"/>
                <a:cs typeface="Arial" panose="020B0604020202020204" pitchFamily="34" charset="0"/>
              </a:rPr>
              <a:t>$160,200 (2023)</a:t>
            </a:r>
          </a:p>
          <a:p>
            <a:pPr marL="617220" lvl="1" indent="-274320"/>
            <a:r>
              <a:rPr lang="en-US" sz="1600" dirty="0">
                <a:solidFill>
                  <a:schemeClr val="bg1"/>
                </a:solidFill>
                <a:latin typeface="Arial" panose="020B0604020202020204" pitchFamily="34" charset="0"/>
                <a:cs typeface="Arial" panose="020B0604020202020204" pitchFamily="34" charset="0"/>
              </a:rPr>
              <a:t>6.2% of Earnings W-2</a:t>
            </a:r>
          </a:p>
          <a:p>
            <a:pPr marL="617220" lvl="1" indent="-274320"/>
            <a:r>
              <a:rPr lang="en-US" sz="1600" dirty="0">
                <a:solidFill>
                  <a:schemeClr val="bg1"/>
                </a:solidFill>
                <a:latin typeface="Arial" panose="020B0604020202020204" pitchFamily="34" charset="0"/>
                <a:cs typeface="Arial" panose="020B0604020202020204" pitchFamily="34" charset="0"/>
              </a:rPr>
              <a:t>12.4% of Earnings 1099</a:t>
            </a:r>
          </a:p>
          <a:p>
            <a:pPr marL="617220" lvl="1" indent="-274320"/>
            <a:endParaRPr lang="en-US" sz="1600" dirty="0">
              <a:solidFill>
                <a:schemeClr val="bg1"/>
              </a:solidFill>
              <a:latin typeface="Arial" panose="020B0604020202020204" pitchFamily="34" charset="0"/>
              <a:cs typeface="Arial" panose="020B0604020202020204" pitchFamily="34" charset="0"/>
            </a:endParaRPr>
          </a:p>
          <a:p>
            <a:r>
              <a:rPr lang="en-US" sz="1600" b="1" dirty="0">
                <a:solidFill>
                  <a:schemeClr val="bg1"/>
                </a:solidFill>
                <a:latin typeface="Arial" panose="020B0604020202020204" pitchFamily="34" charset="0"/>
                <a:cs typeface="Arial" panose="020B0604020202020204" pitchFamily="34" charset="0"/>
              </a:rPr>
              <a:t>Maximum Benefit Amount</a:t>
            </a:r>
            <a:r>
              <a:rPr lang="en-US" sz="1600" b="1" baseline="30000" dirty="0">
                <a:solidFill>
                  <a:schemeClr val="bg1"/>
                </a:solidFill>
                <a:latin typeface="Arial" panose="020B0604020202020204" pitchFamily="34" charset="0"/>
                <a:cs typeface="Arial" panose="020B0604020202020204" pitchFamily="34" charset="0"/>
              </a:rPr>
              <a:t>2</a:t>
            </a:r>
          </a:p>
          <a:p>
            <a:pPr marL="617220" lvl="1" indent="-274320"/>
            <a:r>
              <a:rPr lang="en-US" sz="1600" dirty="0">
                <a:solidFill>
                  <a:schemeClr val="bg1"/>
                </a:solidFill>
                <a:latin typeface="Arial" panose="020B0604020202020204" pitchFamily="34" charset="0"/>
                <a:cs typeface="Arial" panose="020B0604020202020204" pitchFamily="34" charset="0"/>
              </a:rPr>
              <a:t>At Full Retirement Age</a:t>
            </a:r>
          </a:p>
          <a:p>
            <a:pPr marL="891540" lvl="2" indent="-274320"/>
            <a:r>
              <a:rPr lang="en-US" sz="1600" dirty="0">
                <a:solidFill>
                  <a:schemeClr val="bg1"/>
                </a:solidFill>
                <a:latin typeface="Arial" panose="020B0604020202020204" pitchFamily="34" charset="0"/>
                <a:cs typeface="Arial" panose="020B0604020202020204" pitchFamily="34" charset="0"/>
              </a:rPr>
              <a:t>$3,822/mo. (2024)</a:t>
            </a:r>
          </a:p>
          <a:p>
            <a:pPr marL="891540" lvl="2" indent="-274320"/>
            <a:endParaRPr lang="en-US" sz="1600" dirty="0">
              <a:solidFill>
                <a:schemeClr val="bg1"/>
              </a:solidFill>
              <a:latin typeface="Arial" panose="020B0604020202020204" pitchFamily="34" charset="0"/>
              <a:cs typeface="Arial" panose="020B0604020202020204" pitchFamily="34" charset="0"/>
            </a:endParaRPr>
          </a:p>
          <a:p>
            <a:r>
              <a:rPr lang="en-US" sz="1600" b="1" dirty="0">
                <a:solidFill>
                  <a:schemeClr val="bg1"/>
                </a:solidFill>
                <a:latin typeface="Arial" panose="020B0604020202020204" pitchFamily="34" charset="0"/>
                <a:cs typeface="Arial" panose="020B0604020202020204" pitchFamily="34" charset="0"/>
              </a:rPr>
              <a:t>Average Benefit Amounts</a:t>
            </a:r>
            <a:r>
              <a:rPr lang="en-US" sz="1600" b="1" baseline="30000" dirty="0">
                <a:solidFill>
                  <a:schemeClr val="bg1"/>
                </a:solidFill>
                <a:latin typeface="Arial" panose="020B0604020202020204" pitchFamily="34" charset="0"/>
                <a:cs typeface="Arial" panose="020B0604020202020204" pitchFamily="34" charset="0"/>
              </a:rPr>
              <a:t>3</a:t>
            </a:r>
            <a:endParaRPr lang="en-US" sz="1600" b="1" dirty="0">
              <a:solidFill>
                <a:schemeClr val="bg1"/>
              </a:solidFill>
              <a:latin typeface="Arial" panose="020B0604020202020204" pitchFamily="34" charset="0"/>
              <a:cs typeface="Arial" panose="020B0604020202020204" pitchFamily="34" charset="0"/>
            </a:endParaRPr>
          </a:p>
          <a:p>
            <a:pPr marL="617220" lvl="1" indent="-274320"/>
            <a:r>
              <a:rPr lang="en-US" sz="1600" dirty="0">
                <a:solidFill>
                  <a:schemeClr val="bg1"/>
                </a:solidFill>
                <a:latin typeface="Arial" panose="020B0604020202020204" pitchFamily="34" charset="0"/>
                <a:cs typeface="Arial" panose="020B0604020202020204" pitchFamily="34" charset="0"/>
              </a:rPr>
              <a:t>All Workers $1,907/mo. (2024)</a:t>
            </a:r>
          </a:p>
          <a:p>
            <a:pPr marL="617220" lvl="1" indent="-274320"/>
            <a:r>
              <a:rPr lang="en-US" sz="1600" dirty="0">
                <a:solidFill>
                  <a:schemeClr val="bg1"/>
                </a:solidFill>
                <a:latin typeface="Arial" panose="020B0604020202020204" pitchFamily="34" charset="0"/>
                <a:cs typeface="Arial" panose="020B0604020202020204" pitchFamily="34" charset="0"/>
              </a:rPr>
              <a:t>Married Couples $3,822/mo. (2024)</a:t>
            </a:r>
          </a:p>
          <a:p>
            <a:pPr marL="617220" lvl="1" indent="-274320"/>
            <a:endParaRPr lang="en-US" sz="1200" dirty="0">
              <a:solidFill>
                <a:schemeClr val="bg1"/>
              </a:solidFill>
              <a:latin typeface="Arial" panose="020B0604020202020204" pitchFamily="34" charset="0"/>
              <a:cs typeface="Arial" panose="020B0604020202020204" pitchFamily="34" charset="0"/>
            </a:endParaRPr>
          </a:p>
          <a:p>
            <a:pPr>
              <a:lnSpc>
                <a:spcPct val="100000"/>
              </a:lnSpc>
              <a:spcAft>
                <a:spcPts val="750"/>
              </a:spcAft>
            </a:pPr>
            <a:endParaRPr lang="en-US" sz="1200" b="1" dirty="0">
              <a:solidFill>
                <a:schemeClr val="bg1"/>
              </a:solidFill>
              <a:latin typeface="Arial" panose="020B0604020202020204" pitchFamily="34" charset="0"/>
              <a:ea typeface="Arial"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FF73ED4-8A57-FFFF-3310-AA3FAB494D5F}"/>
              </a:ext>
            </a:extLst>
          </p:cNvPr>
          <p:cNvSpPr txBox="1"/>
          <p:nvPr/>
        </p:nvSpPr>
        <p:spPr>
          <a:xfrm>
            <a:off x="4609716" y="4339989"/>
            <a:ext cx="4217158" cy="630942"/>
          </a:xfrm>
          <a:prstGeom prst="rect">
            <a:avLst/>
          </a:prstGeom>
          <a:noFill/>
        </p:spPr>
        <p:txBody>
          <a:bodyPr wrap="square" rtlCol="0">
            <a:spAutoFit/>
          </a:bodyPr>
          <a:lstStyle/>
          <a:p>
            <a:r>
              <a:rPr lang="en-US" sz="700" dirty="0">
                <a:solidFill>
                  <a:schemeClr val="bg1"/>
                </a:solidFill>
                <a:latin typeface="Arial" panose="020B0604020202020204" pitchFamily="34" charset="0"/>
                <a:cs typeface="Arial" panose="020B0604020202020204" pitchFamily="34" charset="0"/>
              </a:rPr>
              <a:t>Source: </a:t>
            </a:r>
            <a:r>
              <a:rPr lang="en-US" sz="700" baseline="30000" dirty="0">
                <a:solidFill>
                  <a:srgbClr val="9EBF5D"/>
                </a:solidFill>
                <a:latin typeface="Arial" panose="020B0604020202020204" pitchFamily="34" charset="0"/>
                <a:cs typeface="Arial" panose="020B0604020202020204" pitchFamily="34" charset="0"/>
              </a:rPr>
              <a:t>1</a:t>
            </a:r>
            <a:r>
              <a:rPr lang="en-US" sz="700" dirty="0">
                <a:solidFill>
                  <a:schemeClr val="bg1"/>
                </a:solidFill>
                <a:latin typeface="Arial" panose="020B0604020202020204" pitchFamily="34" charset="0"/>
                <a:cs typeface="Arial" panose="020B0604020202020204" pitchFamily="34" charset="0"/>
              </a:rPr>
              <a:t>https://www.ssa.gov/oact/cola/cbb.html#:~:text=For%20earnings%20in%202024%2C%20this,for%20employees%20and%20employers%2C%20each</a:t>
            </a:r>
          </a:p>
          <a:p>
            <a:r>
              <a:rPr lang="en-US" sz="700" baseline="30000" dirty="0">
                <a:solidFill>
                  <a:srgbClr val="9EBF5D"/>
                </a:solidFill>
                <a:latin typeface="Arial" panose="020B0604020202020204" pitchFamily="34" charset="0"/>
                <a:cs typeface="Arial" panose="020B0604020202020204" pitchFamily="34" charset="0"/>
              </a:rPr>
              <a:t>2</a:t>
            </a:r>
            <a:r>
              <a:rPr lang="en-US" sz="700" dirty="0">
                <a:solidFill>
                  <a:schemeClr val="bg1"/>
                </a:solidFill>
                <a:latin typeface="Arial" panose="020B0604020202020204" pitchFamily="34" charset="0"/>
                <a:cs typeface="Arial" panose="020B0604020202020204" pitchFamily="34" charset="0"/>
              </a:rPr>
              <a:t>https://www.ssa.gov/news/press/factsheets/colafacts2024.pdf</a:t>
            </a:r>
          </a:p>
          <a:p>
            <a:r>
              <a:rPr lang="en-US" sz="700" baseline="30000" dirty="0">
                <a:solidFill>
                  <a:schemeClr val="bg1"/>
                </a:solidFill>
                <a:latin typeface="Arial" panose="020B0604020202020204" pitchFamily="34" charset="0"/>
                <a:cs typeface="Arial" panose="020B0604020202020204" pitchFamily="34" charset="0"/>
              </a:rPr>
              <a:t>3</a:t>
            </a:r>
            <a:r>
              <a:rPr lang="en-US" sz="700" dirty="0">
                <a:solidFill>
                  <a:schemeClr val="bg1"/>
                </a:solidFill>
                <a:latin typeface="Arial" panose="020B0604020202020204" pitchFamily="34" charset="0"/>
                <a:cs typeface="Arial" panose="020B0604020202020204" pitchFamily="34" charset="0"/>
              </a:rPr>
              <a:t>https://</a:t>
            </a:r>
            <a:r>
              <a:rPr lang="en-US" sz="700" dirty="0" err="1">
                <a:solidFill>
                  <a:schemeClr val="bg1"/>
                </a:solidFill>
                <a:latin typeface="Arial" panose="020B0604020202020204" pitchFamily="34" charset="0"/>
                <a:cs typeface="Arial" panose="020B0604020202020204" pitchFamily="34" charset="0"/>
              </a:rPr>
              <a:t>www.ssa.gov</a:t>
            </a:r>
            <a:r>
              <a:rPr lang="en-US" sz="700" dirty="0">
                <a:solidFill>
                  <a:schemeClr val="bg1"/>
                </a:solidFill>
                <a:latin typeface="Arial" panose="020B0604020202020204" pitchFamily="34" charset="0"/>
                <a:cs typeface="Arial" panose="020B0604020202020204" pitchFamily="34" charset="0"/>
              </a:rPr>
              <a:t>/news/press/factsheets/colafacts2024.pdf. Accessed December 12, 2024.</a:t>
            </a:r>
          </a:p>
        </p:txBody>
      </p:sp>
    </p:spTree>
    <p:extLst>
      <p:ext uri="{BB962C8B-B14F-4D97-AF65-F5344CB8AC3E}">
        <p14:creationId xmlns:p14="http://schemas.microsoft.com/office/powerpoint/2010/main" val="394948823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6811" y="285750"/>
            <a:ext cx="8237538" cy="993775"/>
          </a:xfrm>
          <a:prstGeom prst="rect">
            <a:avLst/>
          </a:prstGeom>
          <a:effectLst>
            <a:outerShdw blurRad="50800" dist="38100" dir="2700000" algn="tl" rotWithShape="0">
              <a:prstClr val="black">
                <a:alpha val="40000"/>
              </a:prstClr>
            </a:outerShdw>
          </a:effectLst>
        </p:spPr>
        <p:txBody>
          <a:bodyPr>
            <a:normAutofit/>
          </a:bodyPr>
          <a:lstStyle/>
          <a:p>
            <a:r>
              <a:rPr lang="en-US" dirty="0"/>
              <a:t>CAN I WORK</a:t>
            </a:r>
            <a:br>
              <a:rPr lang="en-US" dirty="0"/>
            </a:br>
            <a:r>
              <a:rPr lang="en-US" sz="2400" dirty="0">
                <a:solidFill>
                  <a:srgbClr val="E35427"/>
                </a:solidFill>
              </a:rPr>
              <a:t>AND COLLECT SOCIAL SECURITY?</a:t>
            </a:r>
          </a:p>
        </p:txBody>
      </p:sp>
      <p:sp>
        <p:nvSpPr>
          <p:cNvPr id="2" name="TextBox 1">
            <a:extLst>
              <a:ext uri="{FF2B5EF4-FFF2-40B4-BE49-F238E27FC236}">
                <a16:creationId xmlns:a16="http://schemas.microsoft.com/office/drawing/2014/main" id="{ACD825AB-FBF0-72CE-6B76-1D031DF1F0E2}"/>
              </a:ext>
            </a:extLst>
          </p:cNvPr>
          <p:cNvSpPr txBox="1"/>
          <p:nvPr/>
        </p:nvSpPr>
        <p:spPr>
          <a:xfrm>
            <a:off x="693906" y="1535997"/>
            <a:ext cx="3299060" cy="2492990"/>
          </a:xfrm>
          <a:prstGeom prst="rect">
            <a:avLst/>
          </a:prstGeom>
          <a:noFill/>
        </p:spPr>
        <p:txBody>
          <a:bodyPr wrap="square" rtlCol="0">
            <a:spAutoFit/>
          </a:bodyPr>
          <a:lstStyle/>
          <a:p>
            <a:pPr algn="ctr"/>
            <a:r>
              <a:rPr lang="en-US" sz="1600" b="1" u="sng" dirty="0">
                <a:solidFill>
                  <a:schemeClr val="bg1"/>
                </a:solidFill>
                <a:latin typeface="Arial" panose="020B0604020202020204" pitchFamily="34" charset="0"/>
                <a:cs typeface="Arial" panose="020B0604020202020204" pitchFamily="34" charset="0"/>
              </a:rPr>
              <a:t>Less Than Full Retirement Age</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$19,560 / year</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$1,630 / month</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Earned Income (W-2 / Self)</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$1.00 for $2.00 reduction</a:t>
            </a:r>
          </a:p>
          <a:p>
            <a:pPr algn="ctr"/>
            <a:endParaRPr lang="en-US" sz="12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7C71E3-5A02-0FC1-B726-92AD90136A5D}"/>
              </a:ext>
            </a:extLst>
          </p:cNvPr>
          <p:cNvSpPr txBox="1"/>
          <p:nvPr/>
        </p:nvSpPr>
        <p:spPr>
          <a:xfrm>
            <a:off x="4380624" y="1535997"/>
            <a:ext cx="4069470" cy="2554545"/>
          </a:xfrm>
          <a:prstGeom prst="rect">
            <a:avLst/>
          </a:prstGeom>
          <a:noFill/>
        </p:spPr>
        <p:txBody>
          <a:bodyPr wrap="square" rtlCol="0">
            <a:spAutoFit/>
          </a:bodyPr>
          <a:lstStyle/>
          <a:p>
            <a:pPr algn="ctr"/>
            <a:r>
              <a:rPr lang="en-US" sz="1600" b="1" u="sng" dirty="0">
                <a:solidFill>
                  <a:schemeClr val="bg1"/>
                </a:solidFill>
                <a:latin typeface="Arial" panose="020B0604020202020204" pitchFamily="34" charset="0"/>
                <a:cs typeface="Arial" panose="020B0604020202020204" pitchFamily="34" charset="0"/>
              </a:rPr>
              <a:t>Year You Reach Full Retirement Age</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$51,960 per year </a:t>
            </a:r>
          </a:p>
          <a:p>
            <a:pPr algn="ctr"/>
            <a:r>
              <a:rPr lang="en-US" sz="1600" dirty="0">
                <a:solidFill>
                  <a:schemeClr val="bg1"/>
                </a:solidFill>
                <a:latin typeface="Arial" panose="020B0604020202020204" pitchFamily="34" charset="0"/>
                <a:cs typeface="Arial" panose="020B0604020202020204" pitchFamily="34" charset="0"/>
              </a:rPr>
              <a:t>(Months before you reach FRA)</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Earned Income (W-2 / Self)</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Be aware of Special Earnings Limit Rules</a:t>
            </a:r>
          </a:p>
          <a:p>
            <a:pPr algn="ctr"/>
            <a:endParaRPr lang="en-US" sz="1600" dirty="0">
              <a:solidFill>
                <a:schemeClr val="bg1"/>
              </a:solidFill>
              <a:latin typeface="Arial" panose="020B0604020202020204" pitchFamily="34" charset="0"/>
              <a:cs typeface="Arial" panose="020B0604020202020204" pitchFamily="34" charset="0"/>
            </a:endParaRPr>
          </a:p>
          <a:p>
            <a:pPr algn="ctr"/>
            <a:r>
              <a:rPr lang="en-US" sz="1600" dirty="0">
                <a:solidFill>
                  <a:schemeClr val="bg1"/>
                </a:solidFill>
                <a:latin typeface="Arial" panose="020B0604020202020204" pitchFamily="34" charset="0"/>
                <a:cs typeface="Arial" panose="020B0604020202020204" pitchFamily="34" charset="0"/>
              </a:rPr>
              <a:t>$1.00 for $3.00 Reduction</a:t>
            </a:r>
          </a:p>
        </p:txBody>
      </p:sp>
    </p:spTree>
    <p:extLst>
      <p:ext uri="{BB962C8B-B14F-4D97-AF65-F5344CB8AC3E}">
        <p14:creationId xmlns:p14="http://schemas.microsoft.com/office/powerpoint/2010/main" val="395386907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5168A60-4886-CDAA-6FBE-9918D0485C84}"/>
              </a:ext>
            </a:extLst>
          </p:cNvPr>
          <p:cNvGrpSpPr/>
          <p:nvPr/>
        </p:nvGrpSpPr>
        <p:grpSpPr>
          <a:xfrm>
            <a:off x="4758267" y="2847476"/>
            <a:ext cx="3962400" cy="1497667"/>
            <a:chOff x="4072467" y="1515533"/>
            <a:chExt cx="3962400" cy="1497667"/>
          </a:xfrm>
        </p:grpSpPr>
        <p:sp>
          <p:nvSpPr>
            <p:cNvPr id="2" name="Rectangle 1">
              <a:extLst>
                <a:ext uri="{FF2B5EF4-FFF2-40B4-BE49-F238E27FC236}">
                  <a16:creationId xmlns:a16="http://schemas.microsoft.com/office/drawing/2014/main" id="{16853A4E-2C32-49CD-895D-2D60FF12E2C8}"/>
                </a:ext>
              </a:extLst>
            </p:cNvPr>
            <p:cNvSpPr/>
            <p:nvPr/>
          </p:nvSpPr>
          <p:spPr>
            <a:xfrm>
              <a:off x="4072467" y="1515533"/>
              <a:ext cx="3962400" cy="419978"/>
            </a:xfrm>
            <a:prstGeom prst="rect">
              <a:avLst/>
            </a:prstGeom>
            <a:solidFill>
              <a:srgbClr val="E25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FFA385-6366-610A-B4F3-6E7E8FDA73CD}"/>
                </a:ext>
              </a:extLst>
            </p:cNvPr>
            <p:cNvSpPr txBox="1"/>
            <p:nvPr/>
          </p:nvSpPr>
          <p:spPr>
            <a:xfrm>
              <a:off x="4172298" y="1575342"/>
              <a:ext cx="34798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1. OPERATION OF LAW</a:t>
              </a:r>
            </a:p>
          </p:txBody>
        </p:sp>
        <p:sp>
          <p:nvSpPr>
            <p:cNvPr id="5" name="Rectangle 4">
              <a:extLst>
                <a:ext uri="{FF2B5EF4-FFF2-40B4-BE49-F238E27FC236}">
                  <a16:creationId xmlns:a16="http://schemas.microsoft.com/office/drawing/2014/main" id="{ED16EEF9-92D6-A316-7813-293080459731}"/>
                </a:ext>
              </a:extLst>
            </p:cNvPr>
            <p:cNvSpPr/>
            <p:nvPr/>
          </p:nvSpPr>
          <p:spPr>
            <a:xfrm>
              <a:off x="4072467" y="2059336"/>
              <a:ext cx="3962400" cy="419978"/>
            </a:xfrm>
            <a:prstGeom prst="rect">
              <a:avLst/>
            </a:prstGeom>
            <a:solidFill>
              <a:srgbClr val="E25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48AF0B-BA48-56DD-B2B8-872D734E0015}"/>
                </a:ext>
              </a:extLst>
            </p:cNvPr>
            <p:cNvSpPr txBox="1"/>
            <p:nvPr/>
          </p:nvSpPr>
          <p:spPr>
            <a:xfrm>
              <a:off x="4172298" y="2119145"/>
              <a:ext cx="34798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2. BENEFICIARY DESIGNATION</a:t>
              </a:r>
            </a:p>
          </p:txBody>
        </p:sp>
        <p:sp>
          <p:nvSpPr>
            <p:cNvPr id="10" name="Rectangle 9">
              <a:extLst>
                <a:ext uri="{FF2B5EF4-FFF2-40B4-BE49-F238E27FC236}">
                  <a16:creationId xmlns:a16="http://schemas.microsoft.com/office/drawing/2014/main" id="{3838ADE8-798D-0EC9-490E-806A1BDCCF41}"/>
                </a:ext>
              </a:extLst>
            </p:cNvPr>
            <p:cNvSpPr/>
            <p:nvPr/>
          </p:nvSpPr>
          <p:spPr>
            <a:xfrm>
              <a:off x="4072467" y="2593222"/>
              <a:ext cx="3962400" cy="419978"/>
            </a:xfrm>
            <a:prstGeom prst="rect">
              <a:avLst/>
            </a:prstGeom>
            <a:solidFill>
              <a:srgbClr val="E25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7F8E17-23BB-9C24-72EA-1410EF9F51FD}"/>
                </a:ext>
              </a:extLst>
            </p:cNvPr>
            <p:cNvSpPr txBox="1"/>
            <p:nvPr/>
          </p:nvSpPr>
          <p:spPr>
            <a:xfrm>
              <a:off x="4172298" y="2653031"/>
              <a:ext cx="3479800" cy="338554"/>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3. BEQUEST</a:t>
              </a:r>
            </a:p>
          </p:txBody>
        </p:sp>
      </p:grpSp>
      <p:sp>
        <p:nvSpPr>
          <p:cNvPr id="16" name="Title 5">
            <a:extLst>
              <a:ext uri="{FF2B5EF4-FFF2-40B4-BE49-F238E27FC236}">
                <a16:creationId xmlns:a16="http://schemas.microsoft.com/office/drawing/2014/main" id="{8AE6BAEB-B1F8-BBB2-0A44-56FDF57AD592}"/>
              </a:ext>
            </a:extLst>
          </p:cNvPr>
          <p:cNvSpPr txBox="1">
            <a:spLocks/>
          </p:cNvSpPr>
          <p:nvPr/>
        </p:nvSpPr>
        <p:spPr>
          <a:xfrm>
            <a:off x="434898" y="361164"/>
            <a:ext cx="4843463" cy="993775"/>
          </a:xfrm>
          <a:prstGeom prst="rect">
            <a:avLst/>
          </a:prstGeom>
          <a:effectLst>
            <a:outerShdw blurRad="50800" dist="38100" dir="2700000" algn="tl" rotWithShape="0">
              <a:prstClr val="black">
                <a:alpha val="40000"/>
              </a:prstClr>
            </a:outerShdw>
          </a:effectLst>
        </p:spPr>
        <p:txBody>
          <a:bodyP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dirty="0"/>
              <a:t>ESTATE PLANNING</a:t>
            </a:r>
            <a:br>
              <a:rPr lang="en-US" dirty="0"/>
            </a:br>
            <a:r>
              <a:rPr lang="en-US" sz="2400" dirty="0">
                <a:solidFill>
                  <a:srgbClr val="E35427"/>
                </a:solidFill>
              </a:rPr>
              <a:t>TRANSFERS AT DEATH</a:t>
            </a:r>
          </a:p>
        </p:txBody>
      </p:sp>
      <p:sp>
        <p:nvSpPr>
          <p:cNvPr id="3" name="TextBox 1">
            <a:extLst>
              <a:ext uri="{FF2B5EF4-FFF2-40B4-BE49-F238E27FC236}">
                <a16:creationId xmlns:a16="http://schemas.microsoft.com/office/drawing/2014/main" id="{0AF209E4-53B7-A910-9EA1-30B2E9F7BCFC}"/>
              </a:ext>
            </a:extLst>
          </p:cNvPr>
          <p:cNvSpPr txBox="1"/>
          <p:nvPr/>
        </p:nvSpPr>
        <p:spPr>
          <a:xfrm>
            <a:off x="537102" y="1476897"/>
            <a:ext cx="3603098" cy="1708160"/>
          </a:xfrm>
          <a:prstGeom prst="rect">
            <a:avLst/>
          </a:prstGeom>
          <a:noFill/>
        </p:spPr>
        <p:txBody>
          <a:bodyPr wrap="square" lIns="0" tIns="0" rIns="0" rtlCol="0">
            <a:spAutoFit/>
          </a:bodyPr>
          <a:lstStyle/>
          <a:p>
            <a:r>
              <a:rPr lang="en-US" sz="1800" dirty="0">
                <a:solidFill>
                  <a:schemeClr val="bg1"/>
                </a:solidFill>
                <a:latin typeface="Arial" panose="020B0604020202020204" pitchFamily="34" charset="0"/>
                <a:cs typeface="Arial" panose="020B0604020202020204" pitchFamily="34" charset="0"/>
              </a:rPr>
              <a:t>Upon death, there are mechanisms by which one’s assets are transferred to another person, persons, and/or entities.</a:t>
            </a:r>
          </a:p>
          <a:p>
            <a:r>
              <a:rPr lang="en-US" sz="1800" dirty="0">
                <a:solidFill>
                  <a:schemeClr val="bg1"/>
                </a:solidFill>
                <a:latin typeface="Arial" panose="020B0604020202020204" pitchFamily="34" charset="0"/>
                <a:cs typeface="Arial" panose="020B0604020202020204" pitchFamily="34" charset="0"/>
              </a:rPr>
              <a:t> </a:t>
            </a:r>
          </a:p>
          <a:p>
            <a:r>
              <a:rPr lang="en-US" sz="1800" dirty="0">
                <a:solidFill>
                  <a:schemeClr val="bg1"/>
                </a:solidFill>
                <a:latin typeface="Arial" panose="020B0604020202020204" pitchFamily="34" charset="0"/>
                <a:cs typeface="Arial" panose="020B0604020202020204" pitchFamily="34" charset="0"/>
              </a:rPr>
              <a:t>Generally, those mechanisms are:  </a:t>
            </a:r>
          </a:p>
        </p:txBody>
      </p:sp>
    </p:spTree>
    <p:extLst>
      <p:ext uri="{BB962C8B-B14F-4D97-AF65-F5344CB8AC3E}">
        <p14:creationId xmlns:p14="http://schemas.microsoft.com/office/powerpoint/2010/main" val="66984576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6" y="285750"/>
            <a:ext cx="8237538" cy="993775"/>
          </a:xfrm>
          <a:prstGeom prst="rect">
            <a:avLst/>
          </a:prstGeom>
          <a:effectLst>
            <a:outerShdw blurRad="50800" dist="38100" dir="2700000" algn="tl" rotWithShape="0">
              <a:prstClr val="black">
                <a:alpha val="40000"/>
              </a:prstClr>
            </a:outerShdw>
          </a:effectLst>
        </p:spPr>
        <p:txBody>
          <a:bodyPr>
            <a:normAutofit/>
          </a:bodyPr>
          <a:lstStyle/>
          <a:p>
            <a:r>
              <a:rPr lang="en-US" dirty="0"/>
              <a:t>SOCIAL SECURITY</a:t>
            </a:r>
            <a:br>
              <a:rPr lang="en-US" dirty="0"/>
            </a:br>
            <a:r>
              <a:rPr lang="en-US" sz="2400" dirty="0">
                <a:solidFill>
                  <a:srgbClr val="E35427"/>
                </a:solidFill>
              </a:rPr>
              <a:t>ARE TAXES BASED ON MY MAGI?</a:t>
            </a:r>
          </a:p>
        </p:txBody>
      </p:sp>
      <p:graphicFrame>
        <p:nvGraphicFramePr>
          <p:cNvPr id="2" name="Diagram 1">
            <a:extLst>
              <a:ext uri="{FF2B5EF4-FFF2-40B4-BE49-F238E27FC236}">
                <a16:creationId xmlns:a16="http://schemas.microsoft.com/office/drawing/2014/main" id="{BCE7296F-FBF3-47A2-8069-AAAC781E526A}"/>
              </a:ext>
            </a:extLst>
          </p:cNvPr>
          <p:cNvGraphicFramePr/>
          <p:nvPr>
            <p:extLst>
              <p:ext uri="{D42A27DB-BD31-4B8C-83A1-F6EECF244321}">
                <p14:modId xmlns:p14="http://schemas.microsoft.com/office/powerpoint/2010/main" val="3716235947"/>
              </p:ext>
            </p:extLst>
          </p:nvPr>
        </p:nvGraphicFramePr>
        <p:xfrm>
          <a:off x="434896" y="1528407"/>
          <a:ext cx="8496006" cy="1653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54A0022D-ECDB-98C0-5624-7EE98289BACB}"/>
              </a:ext>
            </a:extLst>
          </p:cNvPr>
          <p:cNvSpPr txBox="1">
            <a:spLocks/>
          </p:cNvSpPr>
          <p:nvPr/>
        </p:nvSpPr>
        <p:spPr>
          <a:xfrm>
            <a:off x="1886588" y="3579762"/>
            <a:ext cx="5334154" cy="896704"/>
          </a:xfrm>
          <a:prstGeom prst="rect">
            <a:avLst/>
          </a:prstGeom>
        </p:spPr>
        <p:txBody>
          <a:bodyPr/>
          <a:lst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gn="ctr">
              <a:buNone/>
            </a:pPr>
            <a:r>
              <a:rPr lang="en-US" sz="2000" dirty="0">
                <a:solidFill>
                  <a:schemeClr val="bg1"/>
                </a:solidFill>
                <a:latin typeface="Arial" panose="020B0604020202020204" pitchFamily="34" charset="0"/>
                <a:cs typeface="Arial" panose="020B0604020202020204" pitchFamily="34" charset="0"/>
              </a:rPr>
              <a:t>100% of Taxable Social Security is Taxed at your Highest Marginal Tax Rate</a:t>
            </a:r>
          </a:p>
        </p:txBody>
      </p:sp>
    </p:spTree>
    <p:extLst>
      <p:ext uri="{BB962C8B-B14F-4D97-AF65-F5344CB8AC3E}">
        <p14:creationId xmlns:p14="http://schemas.microsoft.com/office/powerpoint/2010/main" val="168634579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graphicEl>
                                              <a:dgm id="{1AF8B88A-9A2A-4392-8386-D08541F56F4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B30A094A-C7C2-4F35-B447-ECE02F894AE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440058A-6C85-4288-BECC-021C16186A0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D7652E4B-4ECB-4D38-8B47-1A75AB03D02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4530183-B065-1FD1-4B30-4026D343851C}"/>
              </a:ext>
            </a:extLst>
          </p:cNvPr>
          <p:cNvSpPr>
            <a:spLocks noGrp="1"/>
          </p:cNvSpPr>
          <p:nvPr>
            <p:ph type="title" idx="4294967295"/>
          </p:nvPr>
        </p:nvSpPr>
        <p:spPr>
          <a:xfrm>
            <a:off x="436811" y="285750"/>
            <a:ext cx="7275513" cy="993775"/>
          </a:xfrm>
          <a:prstGeom prst="rect">
            <a:avLst/>
          </a:prstGeom>
          <a:effectLst>
            <a:outerShdw blurRad="50800" dist="38100" dir="2700000" algn="tl" rotWithShape="0">
              <a:prstClr val="black">
                <a:alpha val="40000"/>
              </a:prstClr>
            </a:outerShdw>
          </a:effectLst>
        </p:spPr>
        <p:txBody>
          <a:bodyPr>
            <a:normAutofit/>
          </a:bodyPr>
          <a:lstStyle/>
          <a:p>
            <a:r>
              <a:rPr lang="en-US" dirty="0"/>
              <a:t>SOCIAL SECURITY</a:t>
            </a:r>
            <a:br>
              <a:rPr lang="en-US" dirty="0"/>
            </a:br>
            <a:r>
              <a:rPr lang="en-US" sz="2400" dirty="0">
                <a:solidFill>
                  <a:srgbClr val="E35427"/>
                </a:solidFill>
              </a:rPr>
              <a:t>WILL IT BE TAXABLE?</a:t>
            </a:r>
          </a:p>
        </p:txBody>
      </p:sp>
      <p:sp>
        <p:nvSpPr>
          <p:cNvPr id="3" name="Rounded Rectangle 2">
            <a:extLst>
              <a:ext uri="{FF2B5EF4-FFF2-40B4-BE49-F238E27FC236}">
                <a16:creationId xmlns:a16="http://schemas.microsoft.com/office/drawing/2014/main" id="{8692B33E-0C24-5845-EE64-5FDB0FBFD71F}"/>
              </a:ext>
            </a:extLst>
          </p:cNvPr>
          <p:cNvSpPr/>
          <p:nvPr/>
        </p:nvSpPr>
        <p:spPr>
          <a:xfrm>
            <a:off x="1496659" y="1173707"/>
            <a:ext cx="3020879" cy="3480180"/>
          </a:xfrm>
          <a:prstGeom prst="round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extBox 7">
            <a:extLst>
              <a:ext uri="{FF2B5EF4-FFF2-40B4-BE49-F238E27FC236}">
                <a16:creationId xmlns:a16="http://schemas.microsoft.com/office/drawing/2014/main" id="{45DAC881-E070-D7EF-2FBB-98EFA4B6A33C}"/>
              </a:ext>
            </a:extLst>
          </p:cNvPr>
          <p:cNvSpPr txBox="1"/>
          <p:nvPr/>
        </p:nvSpPr>
        <p:spPr>
          <a:xfrm>
            <a:off x="1632440" y="1470204"/>
            <a:ext cx="2749316" cy="3662541"/>
          </a:xfrm>
          <a:prstGeom prst="rect">
            <a:avLst/>
          </a:prstGeom>
          <a:noFill/>
        </p:spPr>
        <p:txBody>
          <a:bodyPr wrap="square" rtlCol="0">
            <a:spAutoFit/>
          </a:bodyPr>
          <a:lstStyle/>
          <a:p>
            <a:r>
              <a:rPr lang="en-US" sz="1600" b="1" u="sng" dirty="0">
                <a:solidFill>
                  <a:schemeClr val="bg1"/>
                </a:solidFill>
                <a:latin typeface="Arial" panose="020B0604020202020204" pitchFamily="34" charset="0"/>
                <a:cs typeface="Arial" panose="020B0604020202020204" pitchFamily="34" charset="0"/>
              </a:rPr>
              <a:t>Individual Filing</a:t>
            </a:r>
          </a:p>
          <a:p>
            <a:pPr>
              <a:lnSpc>
                <a:spcPct val="150000"/>
              </a:lnSpc>
            </a:pPr>
            <a:r>
              <a:rPr lang="en-US" sz="1600" b="1" dirty="0">
                <a:solidFill>
                  <a:schemeClr val="bg1"/>
                </a:solidFill>
                <a:latin typeface="Arial" panose="020B0604020202020204" pitchFamily="34" charset="0"/>
                <a:cs typeface="Arial" panose="020B0604020202020204" pitchFamily="34" charset="0"/>
              </a:rPr>
              <a:t>0% of Benefits Taxable</a:t>
            </a:r>
          </a:p>
          <a:p>
            <a:pPr marL="557213" lvl="1" indent="-214313">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Less than $25,000</a:t>
            </a:r>
          </a:p>
          <a:p>
            <a:pPr>
              <a:lnSpc>
                <a:spcPct val="150000"/>
              </a:lnSpc>
            </a:pPr>
            <a:r>
              <a:rPr lang="en-US" sz="1600" b="1" dirty="0">
                <a:solidFill>
                  <a:schemeClr val="bg1"/>
                </a:solidFill>
                <a:latin typeface="Arial" panose="020B0604020202020204" pitchFamily="34" charset="0"/>
                <a:cs typeface="Arial" panose="020B0604020202020204" pitchFamily="34" charset="0"/>
              </a:rPr>
              <a:t>50% of Benefits Taxable </a:t>
            </a:r>
          </a:p>
          <a:p>
            <a:pPr marL="557213" lvl="1" indent="-214313">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Greater than $25,000</a:t>
            </a:r>
          </a:p>
          <a:p>
            <a:pPr marL="557213" lvl="1" indent="-214313">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Less than $34,000</a:t>
            </a:r>
          </a:p>
          <a:p>
            <a:pPr>
              <a:lnSpc>
                <a:spcPct val="150000"/>
              </a:lnSpc>
            </a:pPr>
            <a:r>
              <a:rPr lang="en-US" sz="1600" b="1" dirty="0">
                <a:solidFill>
                  <a:schemeClr val="bg1"/>
                </a:solidFill>
                <a:latin typeface="Arial" panose="020B0604020202020204" pitchFamily="34" charset="0"/>
                <a:cs typeface="Arial" panose="020B0604020202020204" pitchFamily="34" charset="0"/>
              </a:rPr>
              <a:t>85% of Benefits Taxable </a:t>
            </a:r>
          </a:p>
          <a:p>
            <a:pPr marL="557213" lvl="1" indent="-214313">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Greater than $34,000</a:t>
            </a:r>
          </a:p>
          <a:p>
            <a:endParaRPr lang="en-US" sz="1600" dirty="0">
              <a:solidFill>
                <a:schemeClr val="bg1"/>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lvl="1"/>
            <a:endParaRPr lang="en-US" sz="1600" dirty="0">
              <a:solidFill>
                <a:schemeClr val="bg1"/>
              </a:solidFill>
            </a:endParaRPr>
          </a:p>
        </p:txBody>
      </p:sp>
      <p:sp>
        <p:nvSpPr>
          <p:cNvPr id="9" name="Rounded Rectangle 8">
            <a:extLst>
              <a:ext uri="{FF2B5EF4-FFF2-40B4-BE49-F238E27FC236}">
                <a16:creationId xmlns:a16="http://schemas.microsoft.com/office/drawing/2014/main" id="{F81E6201-520F-6B94-04A0-F17D6D43358E}"/>
              </a:ext>
            </a:extLst>
          </p:cNvPr>
          <p:cNvSpPr/>
          <p:nvPr/>
        </p:nvSpPr>
        <p:spPr>
          <a:xfrm>
            <a:off x="4710178" y="1173707"/>
            <a:ext cx="3020879" cy="3480180"/>
          </a:xfrm>
          <a:prstGeom prst="round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TextBox 9">
            <a:extLst>
              <a:ext uri="{FF2B5EF4-FFF2-40B4-BE49-F238E27FC236}">
                <a16:creationId xmlns:a16="http://schemas.microsoft.com/office/drawing/2014/main" id="{8448100E-FB25-6947-DC6B-82CEDDCC5B4D}"/>
              </a:ext>
            </a:extLst>
          </p:cNvPr>
          <p:cNvSpPr txBox="1"/>
          <p:nvPr/>
        </p:nvSpPr>
        <p:spPr>
          <a:xfrm>
            <a:off x="4898025" y="1480959"/>
            <a:ext cx="2749316" cy="3662541"/>
          </a:xfrm>
          <a:prstGeom prst="rect">
            <a:avLst/>
          </a:prstGeom>
          <a:noFill/>
        </p:spPr>
        <p:txBody>
          <a:bodyPr wrap="square" rtlCol="0">
            <a:spAutoFit/>
          </a:bodyPr>
          <a:lstStyle/>
          <a:p>
            <a:r>
              <a:rPr lang="en-US" sz="1600" b="1" u="sng" dirty="0">
                <a:solidFill>
                  <a:schemeClr val="bg1"/>
                </a:solidFill>
                <a:latin typeface="Arial" panose="020B0604020202020204" pitchFamily="34" charset="0"/>
                <a:cs typeface="Arial" panose="020B0604020202020204" pitchFamily="34" charset="0"/>
              </a:rPr>
              <a:t>Married Filing Jointly</a:t>
            </a:r>
          </a:p>
          <a:p>
            <a:pPr>
              <a:lnSpc>
                <a:spcPct val="150000"/>
              </a:lnSpc>
            </a:pPr>
            <a:r>
              <a:rPr lang="en-US" sz="1600" b="1" dirty="0">
                <a:solidFill>
                  <a:schemeClr val="bg1"/>
                </a:solidFill>
                <a:latin typeface="Arial" panose="020B0604020202020204" pitchFamily="34" charset="0"/>
                <a:cs typeface="Arial" panose="020B0604020202020204" pitchFamily="34" charset="0"/>
              </a:rPr>
              <a:t>0% of Benefits Taxable</a:t>
            </a:r>
          </a:p>
          <a:p>
            <a:pPr marL="557213" lvl="1" indent="-214313">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Less than $32,000</a:t>
            </a:r>
          </a:p>
          <a:p>
            <a:pPr>
              <a:lnSpc>
                <a:spcPct val="150000"/>
              </a:lnSpc>
            </a:pPr>
            <a:r>
              <a:rPr lang="en-US" sz="1600" b="1" dirty="0">
                <a:solidFill>
                  <a:schemeClr val="bg1"/>
                </a:solidFill>
                <a:latin typeface="Arial" panose="020B0604020202020204" pitchFamily="34" charset="0"/>
                <a:cs typeface="Arial" panose="020B0604020202020204" pitchFamily="34" charset="0"/>
              </a:rPr>
              <a:t>50% of Benefits Taxable </a:t>
            </a:r>
          </a:p>
          <a:p>
            <a:pPr marL="557213" lvl="1" indent="-214313">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Greater than $32,000</a:t>
            </a:r>
          </a:p>
          <a:p>
            <a:pPr marL="557213" lvl="1" indent="-214313">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Less than $44,000</a:t>
            </a:r>
          </a:p>
          <a:p>
            <a:pPr>
              <a:lnSpc>
                <a:spcPct val="150000"/>
              </a:lnSpc>
            </a:pPr>
            <a:r>
              <a:rPr lang="en-US" sz="1600" b="1" dirty="0">
                <a:solidFill>
                  <a:schemeClr val="bg1"/>
                </a:solidFill>
                <a:latin typeface="Arial" panose="020B0604020202020204" pitchFamily="34" charset="0"/>
                <a:cs typeface="Arial" panose="020B0604020202020204" pitchFamily="34" charset="0"/>
              </a:rPr>
              <a:t>85% of Benefits Taxable </a:t>
            </a:r>
          </a:p>
          <a:p>
            <a:pPr marL="557213" lvl="1" indent="-214313">
              <a:lnSpc>
                <a:spcPct val="150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Greater than $44,000</a:t>
            </a:r>
          </a:p>
          <a:p>
            <a:endParaRPr lang="en-US" sz="1600" dirty="0">
              <a:solidFill>
                <a:schemeClr val="bg1"/>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lvl="1"/>
            <a:endParaRPr lang="en-US" sz="1600" dirty="0">
              <a:solidFill>
                <a:schemeClr val="bg1"/>
              </a:solidFill>
            </a:endParaRPr>
          </a:p>
        </p:txBody>
      </p:sp>
    </p:spTree>
    <p:extLst>
      <p:ext uri="{BB962C8B-B14F-4D97-AF65-F5344CB8AC3E}">
        <p14:creationId xmlns:p14="http://schemas.microsoft.com/office/powerpoint/2010/main" val="101434651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4530183-B065-1FD1-4B30-4026D343851C}"/>
              </a:ext>
            </a:extLst>
          </p:cNvPr>
          <p:cNvSpPr>
            <a:spLocks noGrp="1"/>
          </p:cNvSpPr>
          <p:nvPr>
            <p:ph type="title" idx="4294967295"/>
          </p:nvPr>
        </p:nvSpPr>
        <p:spPr>
          <a:xfrm>
            <a:off x="434896" y="285750"/>
            <a:ext cx="7275513" cy="993775"/>
          </a:xfrm>
          <a:prstGeom prst="rect">
            <a:avLst/>
          </a:prstGeom>
          <a:effectLst>
            <a:outerShdw blurRad="50800" dist="38100" dir="2700000" algn="tl" rotWithShape="0">
              <a:prstClr val="black">
                <a:alpha val="40000"/>
              </a:prstClr>
            </a:outerShdw>
          </a:effectLst>
        </p:spPr>
        <p:txBody>
          <a:bodyPr>
            <a:normAutofit/>
          </a:bodyPr>
          <a:lstStyle/>
          <a:p>
            <a:r>
              <a:rPr lang="en-US" dirty="0"/>
              <a:t>SOCIAL SECURITY</a:t>
            </a:r>
            <a:br>
              <a:rPr lang="en-US" dirty="0"/>
            </a:br>
            <a:r>
              <a:rPr lang="en-US" sz="2400" dirty="0">
                <a:solidFill>
                  <a:srgbClr val="E35427"/>
                </a:solidFill>
              </a:rPr>
              <a:t>THINGS TO CONSIDER</a:t>
            </a:r>
          </a:p>
        </p:txBody>
      </p:sp>
      <p:sp>
        <p:nvSpPr>
          <p:cNvPr id="4" name="TextBox 3">
            <a:extLst>
              <a:ext uri="{FF2B5EF4-FFF2-40B4-BE49-F238E27FC236}">
                <a16:creationId xmlns:a16="http://schemas.microsoft.com/office/drawing/2014/main" id="{D5197497-BCFF-273E-4C10-2831D2EAE776}"/>
              </a:ext>
            </a:extLst>
          </p:cNvPr>
          <p:cNvSpPr txBox="1"/>
          <p:nvPr/>
        </p:nvSpPr>
        <p:spPr>
          <a:xfrm>
            <a:off x="434896" y="2991655"/>
            <a:ext cx="2240247" cy="1154675"/>
          </a:xfrm>
          <a:prstGeom prst="rect">
            <a:avLst/>
          </a:prstGeom>
          <a:noFill/>
        </p:spPr>
        <p:txBody>
          <a:bodyPr wrap="square" rtlCol="0">
            <a:spAutoFit/>
          </a:bodyPr>
          <a:lstStyle/>
          <a:p>
            <a:pPr marL="214313" indent="-214313">
              <a:lnSpc>
                <a:spcPct val="150000"/>
              </a:lnSpc>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Retirement Assets</a:t>
            </a:r>
          </a:p>
          <a:p>
            <a:pPr marL="214313" indent="-214313">
              <a:lnSpc>
                <a:spcPct val="150000"/>
              </a:lnSpc>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Pension Income</a:t>
            </a:r>
          </a:p>
          <a:p>
            <a:pPr marL="214313" indent="-214313">
              <a:lnSpc>
                <a:spcPct val="150000"/>
              </a:lnSpc>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Retirement Age</a:t>
            </a:r>
          </a:p>
        </p:txBody>
      </p:sp>
      <p:sp>
        <p:nvSpPr>
          <p:cNvPr id="5" name="TextBox 4">
            <a:extLst>
              <a:ext uri="{FF2B5EF4-FFF2-40B4-BE49-F238E27FC236}">
                <a16:creationId xmlns:a16="http://schemas.microsoft.com/office/drawing/2014/main" id="{3E23336B-AD12-6000-E831-641C7FAB100C}"/>
              </a:ext>
            </a:extLst>
          </p:cNvPr>
          <p:cNvSpPr txBox="1"/>
          <p:nvPr/>
        </p:nvSpPr>
        <p:spPr>
          <a:xfrm>
            <a:off x="5474736" y="3049748"/>
            <a:ext cx="2960992" cy="1323439"/>
          </a:xfrm>
          <a:prstGeom prst="rect">
            <a:avLst/>
          </a:prstGeom>
          <a:noFill/>
        </p:spPr>
        <p:txBody>
          <a:bodyPr wrap="square" rtlCol="0">
            <a:spAutoFit/>
          </a:bodyPr>
          <a:lstStyle/>
          <a:p>
            <a:r>
              <a:rPr lang="en-US" sz="1600" dirty="0">
                <a:solidFill>
                  <a:schemeClr val="bg1"/>
                </a:solidFill>
                <a:latin typeface="Arial" panose="020B0604020202020204" pitchFamily="34" charset="0"/>
                <a:ea typeface="Arial" charset="0"/>
                <a:cs typeface="Arial" panose="020B0604020202020204" pitchFamily="34" charset="0"/>
              </a:rPr>
              <a:t>TAXES </a:t>
            </a:r>
            <a:r>
              <a:rPr lang="mr-IN" sz="1600" dirty="0">
                <a:solidFill>
                  <a:schemeClr val="bg1"/>
                </a:solidFill>
                <a:latin typeface="Arial" panose="020B0604020202020204" pitchFamily="34" charset="0"/>
                <a:ea typeface="Arial" charset="0"/>
                <a:cs typeface="Arial" charset="0"/>
              </a:rPr>
              <a:t>–</a:t>
            </a:r>
            <a:r>
              <a:rPr lang="en-US" sz="1600" dirty="0">
                <a:solidFill>
                  <a:schemeClr val="bg1"/>
                </a:solidFill>
                <a:latin typeface="Arial" panose="020B0604020202020204" pitchFamily="34" charset="0"/>
                <a:ea typeface="Arial" charset="0"/>
                <a:cs typeface="Arial" panose="020B0604020202020204" pitchFamily="34" charset="0"/>
              </a:rPr>
              <a:t> SSI is not about the numbers on your statement.  SSI is about the number of dollars you keep in your bank account after taxes.</a:t>
            </a:r>
          </a:p>
        </p:txBody>
      </p:sp>
      <p:sp>
        <p:nvSpPr>
          <p:cNvPr id="6" name="TextBox 5">
            <a:extLst>
              <a:ext uri="{FF2B5EF4-FFF2-40B4-BE49-F238E27FC236}">
                <a16:creationId xmlns:a16="http://schemas.microsoft.com/office/drawing/2014/main" id="{D5508EA2-0A72-46D5-1642-BFD397BF42CE}"/>
              </a:ext>
            </a:extLst>
          </p:cNvPr>
          <p:cNvSpPr txBox="1"/>
          <p:nvPr/>
        </p:nvSpPr>
        <p:spPr>
          <a:xfrm>
            <a:off x="2571234" y="2991655"/>
            <a:ext cx="2732878" cy="1154675"/>
          </a:xfrm>
          <a:prstGeom prst="rect">
            <a:avLst/>
          </a:prstGeom>
          <a:noFill/>
        </p:spPr>
        <p:txBody>
          <a:bodyPr wrap="square" rtlCol="0">
            <a:spAutoFit/>
          </a:bodyPr>
          <a:lstStyle/>
          <a:p>
            <a:pPr marL="214313" indent="-214313">
              <a:lnSpc>
                <a:spcPct val="150000"/>
              </a:lnSpc>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Life Expectancy &amp; Health </a:t>
            </a:r>
          </a:p>
          <a:p>
            <a:pPr marL="214313" indent="-214313">
              <a:lnSpc>
                <a:spcPct val="150000"/>
              </a:lnSpc>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Inflation &amp; COLA</a:t>
            </a:r>
          </a:p>
          <a:p>
            <a:pPr marL="214313" indent="-214313">
              <a:lnSpc>
                <a:spcPct val="150000"/>
              </a:lnSpc>
              <a:buFont typeface="Arial" charset="0"/>
              <a:buChar char="•"/>
            </a:pPr>
            <a:r>
              <a:rPr lang="en-US" sz="1600" dirty="0">
                <a:solidFill>
                  <a:schemeClr val="bg1"/>
                </a:solidFill>
                <a:latin typeface="Arial" panose="020B0604020202020204" pitchFamily="34" charset="0"/>
                <a:ea typeface="Arial" charset="0"/>
                <a:cs typeface="Arial" panose="020B0604020202020204" pitchFamily="34" charset="0"/>
              </a:rPr>
              <a:t>Marital Status </a:t>
            </a:r>
          </a:p>
        </p:txBody>
      </p:sp>
    </p:spTree>
    <p:extLst>
      <p:ext uri="{BB962C8B-B14F-4D97-AF65-F5344CB8AC3E}">
        <p14:creationId xmlns:p14="http://schemas.microsoft.com/office/powerpoint/2010/main" val="30516504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C298-7F7E-DEB5-F10D-B339B8E8E447}"/>
              </a:ext>
            </a:extLst>
          </p:cNvPr>
          <p:cNvSpPr txBox="1">
            <a:spLocks/>
          </p:cNvSpPr>
          <p:nvPr/>
        </p:nvSpPr>
        <p:spPr bwMode="auto">
          <a:xfrm>
            <a:off x="881557" y="1279081"/>
            <a:ext cx="7380881" cy="4687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pPr algn="ctr"/>
            <a:r>
              <a:rPr lang="en-US" sz="3200" b="1" dirty="0">
                <a:solidFill>
                  <a:schemeClr val="bg1"/>
                </a:solidFill>
                <a:latin typeface="Arial" panose="020B0604020202020204" pitchFamily="34" charset="0"/>
                <a:cs typeface="Arial" panose="020B0604020202020204" pitchFamily="34" charset="0"/>
              </a:rPr>
              <a:t>COURSE LAB &amp; CLOSING REMARKS</a:t>
            </a:r>
          </a:p>
        </p:txBody>
      </p:sp>
      <p:pic>
        <p:nvPicPr>
          <p:cNvPr id="3" name="Picture 2">
            <a:extLst>
              <a:ext uri="{FF2B5EF4-FFF2-40B4-BE49-F238E27FC236}">
                <a16:creationId xmlns:a16="http://schemas.microsoft.com/office/drawing/2014/main" id="{54BC2905-01B7-D861-6A10-FBC76FA43F87}"/>
              </a:ext>
            </a:extLst>
          </p:cNvPr>
          <p:cNvPicPr>
            <a:picLocks noChangeAspect="1"/>
          </p:cNvPicPr>
          <p:nvPr/>
        </p:nvPicPr>
        <p:blipFill>
          <a:blip r:embed="rId3"/>
          <a:srcRect/>
          <a:stretch/>
        </p:blipFill>
        <p:spPr>
          <a:xfrm>
            <a:off x="459587" y="4152831"/>
            <a:ext cx="2506637" cy="407583"/>
          </a:xfrm>
          <a:prstGeom prst="rect">
            <a:avLst/>
          </a:prstGeom>
        </p:spPr>
      </p:pic>
      <p:sp>
        <p:nvSpPr>
          <p:cNvPr id="4" name="TextBox 3">
            <a:extLst>
              <a:ext uri="{FF2B5EF4-FFF2-40B4-BE49-F238E27FC236}">
                <a16:creationId xmlns:a16="http://schemas.microsoft.com/office/drawing/2014/main" id="{95A44D33-769D-E1C0-33DD-7FA45B8FDC85}"/>
              </a:ext>
            </a:extLst>
          </p:cNvPr>
          <p:cNvSpPr txBox="1"/>
          <p:nvPr/>
        </p:nvSpPr>
        <p:spPr>
          <a:xfrm>
            <a:off x="4195246" y="4033459"/>
            <a:ext cx="2906973" cy="646331"/>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OFFICE ADDRESS</a:t>
            </a:r>
          </a:p>
          <a:p>
            <a:r>
              <a:rPr lang="en-US" sz="1200" dirty="0">
                <a:solidFill>
                  <a:schemeClr val="bg1"/>
                </a:solidFill>
                <a:latin typeface="Arial" panose="020B0604020202020204" pitchFamily="34" charset="0"/>
                <a:cs typeface="Arial" panose="020B0604020202020204" pitchFamily="34" charset="0"/>
              </a:rPr>
              <a:t>1315 SW Arrowhead Rd</a:t>
            </a:r>
          </a:p>
          <a:p>
            <a:r>
              <a:rPr lang="en-US" sz="1200" dirty="0">
                <a:solidFill>
                  <a:schemeClr val="bg1"/>
                </a:solidFill>
                <a:latin typeface="Arial" panose="020B0604020202020204" pitchFamily="34" charset="0"/>
                <a:cs typeface="Arial" panose="020B0604020202020204" pitchFamily="34" charset="0"/>
              </a:rPr>
              <a:t>Topeka, KS 66604</a:t>
            </a:r>
          </a:p>
        </p:txBody>
      </p:sp>
      <p:sp>
        <p:nvSpPr>
          <p:cNvPr id="5" name="TextBox 4">
            <a:extLst>
              <a:ext uri="{FF2B5EF4-FFF2-40B4-BE49-F238E27FC236}">
                <a16:creationId xmlns:a16="http://schemas.microsoft.com/office/drawing/2014/main" id="{94EFE6CA-655B-0F2F-AF6A-DE52CBDD2105}"/>
              </a:ext>
            </a:extLst>
          </p:cNvPr>
          <p:cNvSpPr txBox="1"/>
          <p:nvPr/>
        </p:nvSpPr>
        <p:spPr>
          <a:xfrm>
            <a:off x="6410607" y="4033458"/>
            <a:ext cx="2906973" cy="646331"/>
          </a:xfrm>
          <a:prstGeom prst="rect">
            <a:avLst/>
          </a:prstGeom>
          <a:noFill/>
        </p:spPr>
        <p:txBody>
          <a:bodyPr wrap="square" rtlCol="0">
            <a:spAutoFit/>
          </a:bodyPr>
          <a:lstStyle/>
          <a:p>
            <a:r>
              <a:rPr lang="en-US" sz="1200" dirty="0" err="1">
                <a:solidFill>
                  <a:schemeClr val="bg1"/>
                </a:solidFill>
                <a:latin typeface="Arial" panose="020B0604020202020204" pitchFamily="34" charset="0"/>
                <a:cs typeface="Arial" panose="020B0604020202020204" pitchFamily="34" charset="0"/>
              </a:rPr>
              <a:t>PartnerWithMagellan.com</a:t>
            </a:r>
            <a:r>
              <a:rPr lang="en-US" sz="1200" dirty="0">
                <a:solidFill>
                  <a:schemeClr val="bg1"/>
                </a:solidFill>
                <a:latin typeface="Arial" panose="020B0604020202020204" pitchFamily="34" charset="0"/>
                <a:cs typeface="Arial" panose="020B0604020202020204" pitchFamily="34" charset="0"/>
              </a:rPr>
              <a:t> </a:t>
            </a:r>
          </a:p>
          <a:p>
            <a:r>
              <a:rPr lang="en-US" sz="1200" dirty="0">
                <a:solidFill>
                  <a:schemeClr val="bg1"/>
                </a:solidFill>
                <a:latin typeface="Arial" panose="020B0604020202020204" pitchFamily="34" charset="0"/>
                <a:cs typeface="Arial" panose="020B0604020202020204" pitchFamily="34" charset="0"/>
              </a:rPr>
              <a:t>Email@magellanfinancial.com</a:t>
            </a:r>
          </a:p>
          <a:p>
            <a:r>
              <a:rPr lang="en-US" sz="1200" dirty="0">
                <a:solidFill>
                  <a:schemeClr val="bg1"/>
                </a:solidFill>
                <a:latin typeface="Arial" panose="020B0604020202020204" pitchFamily="34" charset="0"/>
                <a:cs typeface="Arial" panose="020B0604020202020204" pitchFamily="34" charset="0"/>
              </a:rPr>
              <a:t>866.779.3553</a:t>
            </a:r>
          </a:p>
        </p:txBody>
      </p:sp>
    </p:spTree>
    <p:extLst>
      <p:ext uri="{BB962C8B-B14F-4D97-AF65-F5344CB8AC3E}">
        <p14:creationId xmlns:p14="http://schemas.microsoft.com/office/powerpoint/2010/main" val="208545162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385E8C-F69F-D51B-620C-186B0A0AC95C}"/>
              </a:ext>
            </a:extLst>
          </p:cNvPr>
          <p:cNvSpPr/>
          <p:nvPr/>
        </p:nvSpPr>
        <p:spPr>
          <a:xfrm>
            <a:off x="1" y="367571"/>
            <a:ext cx="409598" cy="348047"/>
          </a:xfrm>
          <a:prstGeom prst="rect">
            <a:avLst/>
          </a:prstGeom>
          <a:solidFill>
            <a:srgbClr val="E35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E57A26"/>
              </a:solidFill>
            </a:endParaRPr>
          </a:p>
        </p:txBody>
      </p:sp>
      <p:sp>
        <p:nvSpPr>
          <p:cNvPr id="16" name="Title 1">
            <a:extLst>
              <a:ext uri="{FF2B5EF4-FFF2-40B4-BE49-F238E27FC236}">
                <a16:creationId xmlns:a16="http://schemas.microsoft.com/office/drawing/2014/main" id="{8A3AAAB8-C47F-AD8F-DAA4-E42CFF6FD46D}"/>
              </a:ext>
            </a:extLst>
          </p:cNvPr>
          <p:cNvSpPr txBox="1">
            <a:spLocks/>
          </p:cNvSpPr>
          <p:nvPr/>
        </p:nvSpPr>
        <p:spPr bwMode="auto">
          <a:xfrm>
            <a:off x="458426" y="341510"/>
            <a:ext cx="4625768" cy="46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r>
              <a:rPr lang="en-US" sz="3200" b="1" dirty="0">
                <a:solidFill>
                  <a:schemeClr val="bg1"/>
                </a:solidFill>
                <a:latin typeface="Arial" panose="020B0604020202020204" pitchFamily="34" charset="0"/>
                <a:cs typeface="Arial" panose="020B0604020202020204" pitchFamily="34" charset="0"/>
              </a:rPr>
              <a:t>COURSE AGENDA</a:t>
            </a:r>
            <a:endParaRPr lang="en-US" sz="1400" baseline="30000" dirty="0">
              <a:solidFill>
                <a:srgbClr val="E35427"/>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6226202-68DD-2B0E-AC4D-0FADF39C27D5}"/>
              </a:ext>
            </a:extLst>
          </p:cNvPr>
          <p:cNvSpPr/>
          <p:nvPr/>
        </p:nvSpPr>
        <p:spPr>
          <a:xfrm>
            <a:off x="391763" y="1386706"/>
            <a:ext cx="2652521" cy="3147272"/>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3" name="TextBox 2">
            <a:extLst>
              <a:ext uri="{FF2B5EF4-FFF2-40B4-BE49-F238E27FC236}">
                <a16:creationId xmlns:a16="http://schemas.microsoft.com/office/drawing/2014/main" id="{C42E5630-B80B-9446-E0DB-F687FB4F16B9}"/>
              </a:ext>
            </a:extLst>
          </p:cNvPr>
          <p:cNvSpPr txBox="1"/>
          <p:nvPr/>
        </p:nvSpPr>
        <p:spPr>
          <a:xfrm>
            <a:off x="391764" y="1717193"/>
            <a:ext cx="2619464" cy="2812693"/>
          </a:xfrm>
          <a:prstGeom prst="rect">
            <a:avLst/>
          </a:prstGeom>
          <a:noFill/>
        </p:spPr>
        <p:txBody>
          <a:bodyPr wrap="square" rtlCol="0">
            <a:spAutoFit/>
          </a:bodyPr>
          <a:lstStyle/>
          <a:p>
            <a:pPr algn="ctr"/>
            <a:r>
              <a:rPr lang="en-US" sz="1800" b="1" dirty="0">
                <a:solidFill>
                  <a:srgbClr val="E35427"/>
                </a:solidFill>
                <a:latin typeface="Arial" panose="020B0604020202020204" pitchFamily="34" charset="0"/>
                <a:cs typeface="Arial" panose="020B0604020202020204" pitchFamily="34" charset="0"/>
              </a:rPr>
              <a:t>SESSION 1</a:t>
            </a:r>
          </a:p>
          <a:p>
            <a:endParaRPr lang="en-US" sz="1013" dirty="0"/>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Retirement Today vs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the Past</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Developing a </a:t>
            </a:r>
            <a:r>
              <a:rPr lang="en-US" sz="1400" b="1" dirty="0">
                <a:solidFill>
                  <a:schemeClr val="bg1"/>
                </a:solidFill>
                <a:latin typeface="Arial" panose="020B0604020202020204" pitchFamily="34" charset="0"/>
                <a:cs typeface="Arial" panose="020B0604020202020204" pitchFamily="34" charset="0"/>
              </a:rPr>
              <a:t>plan</a:t>
            </a:r>
            <a:r>
              <a:rPr lang="en-US" sz="1400" dirty="0">
                <a:solidFill>
                  <a:schemeClr val="bg1"/>
                </a:solidFill>
                <a:latin typeface="Arial" panose="020B0604020202020204" pitchFamily="34" charset="0"/>
                <a:cs typeface="Arial" panose="020B0604020202020204" pitchFamily="34" charset="0"/>
              </a:rPr>
              <a:t> for retirement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Common Financial Tools</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Investing Myths &amp; Facts</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Investing Strategies</a:t>
            </a:r>
          </a:p>
          <a:p>
            <a:endParaRPr lang="en-US" sz="1013" dirty="0">
              <a:solidFill>
                <a:schemeClr val="bg1"/>
              </a:solidFill>
            </a:endParaRPr>
          </a:p>
          <a:p>
            <a:pPr algn="ctr"/>
            <a:br>
              <a:rPr lang="en-US" sz="1013" dirty="0">
                <a:solidFill>
                  <a:schemeClr val="bg1"/>
                </a:solidFill>
              </a:rPr>
            </a:br>
            <a:endParaRPr lang="en-US" sz="1013" dirty="0">
              <a:solidFill>
                <a:schemeClr val="bg1"/>
              </a:solidFill>
            </a:endParaRPr>
          </a:p>
          <a:p>
            <a:endParaRPr lang="en-US" sz="1013" dirty="0">
              <a:solidFill>
                <a:schemeClr val="bg1"/>
              </a:solidFill>
            </a:endParaRPr>
          </a:p>
          <a:p>
            <a:endParaRPr lang="en-US" sz="1013" dirty="0"/>
          </a:p>
        </p:txBody>
      </p:sp>
      <p:sp>
        <p:nvSpPr>
          <p:cNvPr id="4" name="Rectangle 3">
            <a:extLst>
              <a:ext uri="{FF2B5EF4-FFF2-40B4-BE49-F238E27FC236}">
                <a16:creationId xmlns:a16="http://schemas.microsoft.com/office/drawing/2014/main" id="{2C7F31D4-12EE-5BBE-6699-6572DA3AB95F}"/>
              </a:ext>
            </a:extLst>
          </p:cNvPr>
          <p:cNvSpPr/>
          <p:nvPr/>
        </p:nvSpPr>
        <p:spPr>
          <a:xfrm>
            <a:off x="3259677" y="1386706"/>
            <a:ext cx="2652521" cy="3147272"/>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7" name="TextBox 6">
            <a:extLst>
              <a:ext uri="{FF2B5EF4-FFF2-40B4-BE49-F238E27FC236}">
                <a16:creationId xmlns:a16="http://schemas.microsoft.com/office/drawing/2014/main" id="{2E0568E8-F60E-1C22-C133-C6CB9C8F7A85}"/>
              </a:ext>
            </a:extLst>
          </p:cNvPr>
          <p:cNvSpPr txBox="1"/>
          <p:nvPr/>
        </p:nvSpPr>
        <p:spPr>
          <a:xfrm>
            <a:off x="3289755" y="1674654"/>
            <a:ext cx="2622442" cy="2812693"/>
          </a:xfrm>
          <a:prstGeom prst="rect">
            <a:avLst/>
          </a:prstGeom>
          <a:noFill/>
        </p:spPr>
        <p:txBody>
          <a:bodyPr wrap="square" rtlCol="0">
            <a:spAutoFit/>
          </a:bodyPr>
          <a:lstStyle/>
          <a:p>
            <a:pPr algn="ctr"/>
            <a:r>
              <a:rPr lang="en-US" sz="1800" b="1" dirty="0">
                <a:solidFill>
                  <a:srgbClr val="E35427"/>
                </a:solidFill>
                <a:latin typeface="Arial" panose="020B0604020202020204" pitchFamily="34" charset="0"/>
                <a:cs typeface="Arial" panose="020B0604020202020204" pitchFamily="34" charset="0"/>
              </a:rPr>
              <a:t>SESSION 2</a:t>
            </a:r>
          </a:p>
          <a:p>
            <a:endParaRPr lang="en-US" sz="1400" dirty="0">
              <a:solidFill>
                <a:srgbClr val="E35427"/>
              </a:solidFill>
            </a:endParaRP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Planning Your Estate</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Taxation in Retirement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Understanding Retirement Accounts</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Social Security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Medicare</a:t>
            </a:r>
          </a:p>
          <a:p>
            <a:endParaRPr lang="en-US" sz="1013" dirty="0">
              <a:solidFill>
                <a:schemeClr val="bg1"/>
              </a:solidFill>
            </a:endParaRPr>
          </a:p>
          <a:p>
            <a:pPr marL="214308" indent="-214308">
              <a:buFont typeface="Arial" panose="020B0604020202020204" pitchFamily="34" charset="0"/>
              <a:buChar char="•"/>
            </a:pPr>
            <a:endParaRPr lang="en-US" sz="1013" dirty="0">
              <a:solidFill>
                <a:schemeClr val="bg1"/>
              </a:solidFill>
            </a:endParaRPr>
          </a:p>
          <a:p>
            <a:endParaRPr lang="en-US" sz="1013" dirty="0">
              <a:solidFill>
                <a:schemeClr val="bg1"/>
              </a:solidFill>
            </a:endParaRPr>
          </a:p>
          <a:p>
            <a:pPr algn="ctr"/>
            <a:endParaRPr lang="en-US" sz="1013" dirty="0">
              <a:solidFill>
                <a:schemeClr val="bg1"/>
              </a:solidFill>
            </a:endParaRPr>
          </a:p>
          <a:p>
            <a:endParaRPr lang="en-US" sz="1013" dirty="0">
              <a:solidFill>
                <a:schemeClr val="bg1"/>
              </a:solidFill>
            </a:endParaRPr>
          </a:p>
          <a:p>
            <a:endParaRPr lang="en-US" sz="1013" dirty="0">
              <a:solidFill>
                <a:srgbClr val="E35427"/>
              </a:solidFill>
            </a:endParaRPr>
          </a:p>
        </p:txBody>
      </p:sp>
      <p:sp>
        <p:nvSpPr>
          <p:cNvPr id="8" name="Rectangle 7">
            <a:extLst>
              <a:ext uri="{FF2B5EF4-FFF2-40B4-BE49-F238E27FC236}">
                <a16:creationId xmlns:a16="http://schemas.microsoft.com/office/drawing/2014/main" id="{9CB5CAD1-9C6F-909E-BB1A-1621310DCB81}"/>
              </a:ext>
            </a:extLst>
          </p:cNvPr>
          <p:cNvSpPr/>
          <p:nvPr/>
        </p:nvSpPr>
        <p:spPr>
          <a:xfrm>
            <a:off x="6175686" y="1386705"/>
            <a:ext cx="2652521" cy="3147272"/>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15" name="TextBox 14">
            <a:extLst>
              <a:ext uri="{FF2B5EF4-FFF2-40B4-BE49-F238E27FC236}">
                <a16:creationId xmlns:a16="http://schemas.microsoft.com/office/drawing/2014/main" id="{6AF6E141-B120-5C25-DF26-804961978B37}"/>
              </a:ext>
            </a:extLst>
          </p:cNvPr>
          <p:cNvSpPr txBox="1"/>
          <p:nvPr/>
        </p:nvSpPr>
        <p:spPr>
          <a:xfrm>
            <a:off x="6190725" y="1664033"/>
            <a:ext cx="2622442" cy="3147272"/>
          </a:xfrm>
          <a:prstGeom prst="rect">
            <a:avLst/>
          </a:prstGeom>
          <a:noFill/>
        </p:spPr>
        <p:txBody>
          <a:bodyPr wrap="square" rtlCol="0">
            <a:spAutoFit/>
          </a:bodyPr>
          <a:lstStyle/>
          <a:p>
            <a:pPr algn="ctr"/>
            <a:r>
              <a:rPr lang="en-US" sz="1800" b="1" dirty="0">
                <a:solidFill>
                  <a:srgbClr val="E35427"/>
                </a:solidFill>
                <a:latin typeface="Arial" panose="020B0604020202020204" pitchFamily="34" charset="0"/>
                <a:cs typeface="Arial" panose="020B0604020202020204" pitchFamily="34" charset="0"/>
              </a:rPr>
              <a:t>COURSE LAB</a:t>
            </a:r>
          </a:p>
          <a:p>
            <a:pPr algn="ctr"/>
            <a:endParaRPr lang="en-US" sz="1013" dirty="0">
              <a:solidFill>
                <a:srgbClr val="E35427"/>
              </a:solidFill>
            </a:endParaRP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Tax Planning &amp; Reduction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IRA Distribution Strategy</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RMD Planning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Investment Selection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Income Planning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Social Security Strategy</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Current Plan Analysis </a:t>
            </a:r>
          </a:p>
          <a:p>
            <a:pPr marL="214308" indent="-214308">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Portfolio Statistics </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Course Lab 1– 2 Hours</a:t>
            </a:r>
          </a:p>
          <a:p>
            <a:pPr algn="ctr"/>
            <a:endParaRPr lang="en-US" sz="1013" dirty="0">
              <a:solidFill>
                <a:schemeClr val="bg1"/>
              </a:solidFill>
            </a:endParaRPr>
          </a:p>
          <a:p>
            <a:pPr algn="ctr"/>
            <a:endParaRPr lang="en-US" sz="1013" dirty="0">
              <a:solidFill>
                <a:schemeClr val="bg1"/>
              </a:solidFill>
            </a:endParaRPr>
          </a:p>
          <a:p>
            <a:pPr algn="ctr"/>
            <a:endParaRPr lang="en-US" sz="1013" dirty="0">
              <a:solidFill>
                <a:srgbClr val="E35427"/>
              </a:solidFill>
            </a:endParaRPr>
          </a:p>
        </p:txBody>
      </p:sp>
      <p:sp>
        <p:nvSpPr>
          <p:cNvPr id="17" name="TextBox 16">
            <a:extLst>
              <a:ext uri="{FF2B5EF4-FFF2-40B4-BE49-F238E27FC236}">
                <a16:creationId xmlns:a16="http://schemas.microsoft.com/office/drawing/2014/main" id="{A4276F0E-CA6D-8385-A9A9-0F77E5C8C7FB}"/>
              </a:ext>
            </a:extLst>
          </p:cNvPr>
          <p:cNvSpPr txBox="1"/>
          <p:nvPr/>
        </p:nvSpPr>
        <p:spPr>
          <a:xfrm>
            <a:off x="458426" y="771851"/>
            <a:ext cx="3786311" cy="830997"/>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RECAP</a:t>
            </a:r>
          </a:p>
          <a:p>
            <a:r>
              <a:rPr lang="en-US" sz="2400" b="1" dirty="0">
                <a:solidFill>
                  <a:srgbClr val="334B95"/>
                </a:solidFill>
              </a:rPr>
              <a:t>   </a:t>
            </a:r>
          </a:p>
        </p:txBody>
      </p:sp>
    </p:spTree>
    <p:extLst>
      <p:ext uri="{BB962C8B-B14F-4D97-AF65-F5344CB8AC3E}">
        <p14:creationId xmlns:p14="http://schemas.microsoft.com/office/powerpoint/2010/main" val="372340134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C298-7F7E-DEB5-F10D-B339B8E8E447}"/>
              </a:ext>
            </a:extLst>
          </p:cNvPr>
          <p:cNvSpPr txBox="1">
            <a:spLocks/>
          </p:cNvSpPr>
          <p:nvPr/>
        </p:nvSpPr>
        <p:spPr bwMode="auto">
          <a:xfrm>
            <a:off x="881557" y="1279081"/>
            <a:ext cx="7380881" cy="4687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lnSpc>
                <a:spcPct val="85000"/>
              </a:lnSpc>
              <a:spcBef>
                <a:spcPct val="0"/>
              </a:spcBef>
              <a:spcAft>
                <a:spcPct val="0"/>
              </a:spcAft>
              <a:defRPr sz="4000" kern="1200">
                <a:solidFill>
                  <a:srgbClr val="5D5D5D"/>
                </a:solidFill>
                <a:latin typeface="+mj-lt"/>
                <a:ea typeface="+mj-ea"/>
                <a:cs typeface="+mj-cs"/>
              </a:defRPr>
            </a:lvl1pPr>
            <a:lvl2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2pPr>
            <a:lvl3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3pPr>
            <a:lvl4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4pPr>
            <a:lvl5pPr algn="l" defTabSz="457200" rtl="0" eaLnBrk="0" fontAlgn="base" hangingPunct="0">
              <a:lnSpc>
                <a:spcPct val="85000"/>
              </a:lnSpc>
              <a:spcBef>
                <a:spcPct val="0"/>
              </a:spcBef>
              <a:spcAft>
                <a:spcPct val="0"/>
              </a:spcAft>
              <a:defRPr sz="4000">
                <a:solidFill>
                  <a:srgbClr val="5D5D5D"/>
                </a:solidFill>
                <a:latin typeface="Calibri" panose="020F0502020204030204" pitchFamily="34" charset="0"/>
              </a:defRPr>
            </a:lvl5pPr>
            <a:lvl6pPr marL="457200" algn="l" defTabSz="457200" rtl="0" fontAlgn="base">
              <a:lnSpc>
                <a:spcPct val="85000"/>
              </a:lnSpc>
              <a:spcBef>
                <a:spcPct val="0"/>
              </a:spcBef>
              <a:spcAft>
                <a:spcPct val="0"/>
              </a:spcAft>
              <a:defRPr sz="4000">
                <a:solidFill>
                  <a:srgbClr val="5D5D5D"/>
                </a:solidFill>
                <a:latin typeface="Calibri" panose="020F0502020204030204" pitchFamily="34" charset="0"/>
              </a:defRPr>
            </a:lvl6pPr>
            <a:lvl7pPr marL="914400" algn="l" defTabSz="457200" rtl="0" fontAlgn="base">
              <a:lnSpc>
                <a:spcPct val="85000"/>
              </a:lnSpc>
              <a:spcBef>
                <a:spcPct val="0"/>
              </a:spcBef>
              <a:spcAft>
                <a:spcPct val="0"/>
              </a:spcAft>
              <a:defRPr sz="4000">
                <a:solidFill>
                  <a:srgbClr val="5D5D5D"/>
                </a:solidFill>
                <a:latin typeface="Calibri" panose="020F0502020204030204" pitchFamily="34" charset="0"/>
              </a:defRPr>
            </a:lvl7pPr>
            <a:lvl8pPr marL="1371600" algn="l" defTabSz="457200" rtl="0" fontAlgn="base">
              <a:lnSpc>
                <a:spcPct val="85000"/>
              </a:lnSpc>
              <a:spcBef>
                <a:spcPct val="0"/>
              </a:spcBef>
              <a:spcAft>
                <a:spcPct val="0"/>
              </a:spcAft>
              <a:defRPr sz="4000">
                <a:solidFill>
                  <a:srgbClr val="5D5D5D"/>
                </a:solidFill>
                <a:latin typeface="Calibri" panose="020F0502020204030204" pitchFamily="34" charset="0"/>
              </a:defRPr>
            </a:lvl8pPr>
            <a:lvl9pPr marL="1828800" algn="l" defTabSz="457200" rtl="0" fontAlgn="base">
              <a:lnSpc>
                <a:spcPct val="85000"/>
              </a:lnSpc>
              <a:spcBef>
                <a:spcPct val="0"/>
              </a:spcBef>
              <a:spcAft>
                <a:spcPct val="0"/>
              </a:spcAft>
              <a:defRPr sz="4000">
                <a:solidFill>
                  <a:srgbClr val="5D5D5D"/>
                </a:solidFill>
                <a:latin typeface="Calibri" panose="020F0502020204030204" pitchFamily="34" charset="0"/>
              </a:defRPr>
            </a:lvl9pPr>
          </a:lstStyle>
          <a:p>
            <a:pPr algn="ctr"/>
            <a:r>
              <a:rPr lang="en-US" sz="3200" b="1" dirty="0">
                <a:solidFill>
                  <a:schemeClr val="bg1"/>
                </a:solidFill>
                <a:latin typeface="Arial" panose="020B0604020202020204" pitchFamily="34" charset="0"/>
                <a:cs typeface="Arial" panose="020B0604020202020204" pitchFamily="34" charset="0"/>
              </a:rPr>
              <a:t>THANK YOU! </a:t>
            </a:r>
          </a:p>
        </p:txBody>
      </p:sp>
      <p:pic>
        <p:nvPicPr>
          <p:cNvPr id="3" name="Picture 2">
            <a:extLst>
              <a:ext uri="{FF2B5EF4-FFF2-40B4-BE49-F238E27FC236}">
                <a16:creationId xmlns:a16="http://schemas.microsoft.com/office/drawing/2014/main" id="{E880ACA5-134B-F318-7D71-09202AFEFCA3}"/>
              </a:ext>
            </a:extLst>
          </p:cNvPr>
          <p:cNvPicPr>
            <a:picLocks noChangeAspect="1"/>
          </p:cNvPicPr>
          <p:nvPr/>
        </p:nvPicPr>
        <p:blipFill>
          <a:blip r:embed="rId3"/>
          <a:srcRect/>
          <a:stretch/>
        </p:blipFill>
        <p:spPr>
          <a:xfrm>
            <a:off x="459587" y="4152831"/>
            <a:ext cx="2506637" cy="407583"/>
          </a:xfrm>
          <a:prstGeom prst="rect">
            <a:avLst/>
          </a:prstGeom>
        </p:spPr>
      </p:pic>
      <p:sp>
        <p:nvSpPr>
          <p:cNvPr id="4" name="TextBox 3">
            <a:extLst>
              <a:ext uri="{FF2B5EF4-FFF2-40B4-BE49-F238E27FC236}">
                <a16:creationId xmlns:a16="http://schemas.microsoft.com/office/drawing/2014/main" id="{0A3B4072-8C88-17FC-66F7-4550B489E4F8}"/>
              </a:ext>
            </a:extLst>
          </p:cNvPr>
          <p:cNvSpPr txBox="1"/>
          <p:nvPr/>
        </p:nvSpPr>
        <p:spPr>
          <a:xfrm>
            <a:off x="4195246" y="4033459"/>
            <a:ext cx="2906973" cy="646331"/>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OFFICE ADDRESS</a:t>
            </a:r>
          </a:p>
          <a:p>
            <a:r>
              <a:rPr lang="en-US" sz="1200" dirty="0">
                <a:solidFill>
                  <a:schemeClr val="bg1"/>
                </a:solidFill>
                <a:latin typeface="Arial" panose="020B0604020202020204" pitchFamily="34" charset="0"/>
                <a:cs typeface="Arial" panose="020B0604020202020204" pitchFamily="34" charset="0"/>
              </a:rPr>
              <a:t>1315 SW Arrowhead Rd</a:t>
            </a:r>
          </a:p>
          <a:p>
            <a:r>
              <a:rPr lang="en-US" sz="1200" dirty="0">
                <a:solidFill>
                  <a:schemeClr val="bg1"/>
                </a:solidFill>
                <a:latin typeface="Arial" panose="020B0604020202020204" pitchFamily="34" charset="0"/>
                <a:cs typeface="Arial" panose="020B0604020202020204" pitchFamily="34" charset="0"/>
              </a:rPr>
              <a:t>Topeka, KS 66604</a:t>
            </a:r>
          </a:p>
        </p:txBody>
      </p:sp>
      <p:sp>
        <p:nvSpPr>
          <p:cNvPr id="5" name="TextBox 4">
            <a:extLst>
              <a:ext uri="{FF2B5EF4-FFF2-40B4-BE49-F238E27FC236}">
                <a16:creationId xmlns:a16="http://schemas.microsoft.com/office/drawing/2014/main" id="{7F6987FD-0CF4-B80A-CCFF-37A175819A60}"/>
              </a:ext>
            </a:extLst>
          </p:cNvPr>
          <p:cNvSpPr txBox="1"/>
          <p:nvPr/>
        </p:nvSpPr>
        <p:spPr>
          <a:xfrm>
            <a:off x="6410607" y="4033458"/>
            <a:ext cx="2906973" cy="646331"/>
          </a:xfrm>
          <a:prstGeom prst="rect">
            <a:avLst/>
          </a:prstGeom>
          <a:noFill/>
        </p:spPr>
        <p:txBody>
          <a:bodyPr wrap="square" rtlCol="0">
            <a:spAutoFit/>
          </a:bodyPr>
          <a:lstStyle/>
          <a:p>
            <a:r>
              <a:rPr lang="en-US" sz="1200" dirty="0" err="1">
                <a:solidFill>
                  <a:schemeClr val="bg1"/>
                </a:solidFill>
                <a:latin typeface="Arial" panose="020B0604020202020204" pitchFamily="34" charset="0"/>
                <a:cs typeface="Arial" panose="020B0604020202020204" pitchFamily="34" charset="0"/>
              </a:rPr>
              <a:t>PartnerWithMagellan.com</a:t>
            </a:r>
            <a:r>
              <a:rPr lang="en-US" sz="1200" dirty="0">
                <a:solidFill>
                  <a:schemeClr val="bg1"/>
                </a:solidFill>
                <a:latin typeface="Arial" panose="020B0604020202020204" pitchFamily="34" charset="0"/>
                <a:cs typeface="Arial" panose="020B0604020202020204" pitchFamily="34" charset="0"/>
              </a:rPr>
              <a:t> </a:t>
            </a:r>
          </a:p>
          <a:p>
            <a:r>
              <a:rPr lang="en-US" sz="1200" dirty="0">
                <a:solidFill>
                  <a:schemeClr val="bg1"/>
                </a:solidFill>
                <a:latin typeface="Arial" panose="020B0604020202020204" pitchFamily="34" charset="0"/>
                <a:cs typeface="Arial" panose="020B0604020202020204" pitchFamily="34" charset="0"/>
              </a:rPr>
              <a:t>Email@magellanfinancial.com</a:t>
            </a:r>
          </a:p>
          <a:p>
            <a:r>
              <a:rPr lang="en-US" sz="1200" dirty="0">
                <a:solidFill>
                  <a:schemeClr val="bg1"/>
                </a:solidFill>
                <a:latin typeface="Arial" panose="020B0604020202020204" pitchFamily="34" charset="0"/>
                <a:cs typeface="Arial" panose="020B0604020202020204" pitchFamily="34" charset="0"/>
              </a:rPr>
              <a:t>866.779.3553</a:t>
            </a:r>
          </a:p>
        </p:txBody>
      </p:sp>
    </p:spTree>
    <p:extLst>
      <p:ext uri="{BB962C8B-B14F-4D97-AF65-F5344CB8AC3E}">
        <p14:creationId xmlns:p14="http://schemas.microsoft.com/office/powerpoint/2010/main" val="2106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2DE007-75E8-0FF9-9CFF-1EF2A4137958}"/>
              </a:ext>
            </a:extLst>
          </p:cNvPr>
          <p:cNvSpPr/>
          <p:nvPr/>
        </p:nvSpPr>
        <p:spPr>
          <a:xfrm>
            <a:off x="0" y="1"/>
            <a:ext cx="9144000" cy="3692524"/>
          </a:xfrm>
          <a:prstGeom prst="rect">
            <a:avLst/>
          </a:prstGeom>
          <a:solidFill>
            <a:srgbClr val="3A38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80ACA5-134B-F318-7D71-09202AFEFCA3}"/>
              </a:ext>
            </a:extLst>
          </p:cNvPr>
          <p:cNvPicPr>
            <a:picLocks noChangeAspect="1"/>
          </p:cNvPicPr>
          <p:nvPr/>
        </p:nvPicPr>
        <p:blipFill>
          <a:blip r:embed="rId3"/>
          <a:srcRect/>
          <a:stretch/>
        </p:blipFill>
        <p:spPr>
          <a:xfrm>
            <a:off x="459587" y="4152831"/>
            <a:ext cx="2506637" cy="407583"/>
          </a:xfrm>
          <a:prstGeom prst="rect">
            <a:avLst/>
          </a:prstGeom>
        </p:spPr>
      </p:pic>
      <p:sp>
        <p:nvSpPr>
          <p:cNvPr id="4" name="TextBox 3">
            <a:extLst>
              <a:ext uri="{FF2B5EF4-FFF2-40B4-BE49-F238E27FC236}">
                <a16:creationId xmlns:a16="http://schemas.microsoft.com/office/drawing/2014/main" id="{0A3B4072-8C88-17FC-66F7-4550B489E4F8}"/>
              </a:ext>
            </a:extLst>
          </p:cNvPr>
          <p:cNvSpPr txBox="1"/>
          <p:nvPr/>
        </p:nvSpPr>
        <p:spPr>
          <a:xfrm>
            <a:off x="4195246" y="4033459"/>
            <a:ext cx="2906973" cy="646331"/>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OFFICE ADDRESS</a:t>
            </a:r>
          </a:p>
          <a:p>
            <a:r>
              <a:rPr lang="en-US" sz="1200" dirty="0">
                <a:solidFill>
                  <a:schemeClr val="bg1"/>
                </a:solidFill>
                <a:latin typeface="Arial" panose="020B0604020202020204" pitchFamily="34" charset="0"/>
                <a:cs typeface="Arial" panose="020B0604020202020204" pitchFamily="34" charset="0"/>
              </a:rPr>
              <a:t>1315 SW Arrowhead Rd</a:t>
            </a:r>
          </a:p>
          <a:p>
            <a:r>
              <a:rPr lang="en-US" sz="1200" dirty="0">
                <a:solidFill>
                  <a:schemeClr val="bg1"/>
                </a:solidFill>
                <a:latin typeface="Arial" panose="020B0604020202020204" pitchFamily="34" charset="0"/>
                <a:cs typeface="Arial" panose="020B0604020202020204" pitchFamily="34" charset="0"/>
              </a:rPr>
              <a:t>Topeka, KS 66604</a:t>
            </a:r>
          </a:p>
        </p:txBody>
      </p:sp>
      <p:sp>
        <p:nvSpPr>
          <p:cNvPr id="5" name="TextBox 4">
            <a:extLst>
              <a:ext uri="{FF2B5EF4-FFF2-40B4-BE49-F238E27FC236}">
                <a16:creationId xmlns:a16="http://schemas.microsoft.com/office/drawing/2014/main" id="{7F6987FD-0CF4-B80A-CCFF-37A175819A60}"/>
              </a:ext>
            </a:extLst>
          </p:cNvPr>
          <p:cNvSpPr txBox="1"/>
          <p:nvPr/>
        </p:nvSpPr>
        <p:spPr>
          <a:xfrm>
            <a:off x="6410607" y="4033458"/>
            <a:ext cx="2906973" cy="646331"/>
          </a:xfrm>
          <a:prstGeom prst="rect">
            <a:avLst/>
          </a:prstGeom>
          <a:noFill/>
        </p:spPr>
        <p:txBody>
          <a:bodyPr wrap="square" rtlCol="0">
            <a:spAutoFit/>
          </a:bodyPr>
          <a:lstStyle/>
          <a:p>
            <a:r>
              <a:rPr lang="en-US" sz="1200" dirty="0" err="1">
                <a:solidFill>
                  <a:schemeClr val="bg1"/>
                </a:solidFill>
                <a:latin typeface="Arial" panose="020B0604020202020204" pitchFamily="34" charset="0"/>
                <a:cs typeface="Arial" panose="020B0604020202020204" pitchFamily="34" charset="0"/>
              </a:rPr>
              <a:t>PartnerWithMagellan.com</a:t>
            </a:r>
            <a:r>
              <a:rPr lang="en-US" sz="1200" dirty="0">
                <a:solidFill>
                  <a:schemeClr val="bg1"/>
                </a:solidFill>
                <a:latin typeface="Arial" panose="020B0604020202020204" pitchFamily="34" charset="0"/>
                <a:cs typeface="Arial" panose="020B0604020202020204" pitchFamily="34" charset="0"/>
              </a:rPr>
              <a:t> </a:t>
            </a:r>
          </a:p>
          <a:p>
            <a:r>
              <a:rPr lang="en-US" sz="1200" dirty="0">
                <a:solidFill>
                  <a:schemeClr val="bg1"/>
                </a:solidFill>
                <a:latin typeface="Arial" panose="020B0604020202020204" pitchFamily="34" charset="0"/>
                <a:cs typeface="Arial" panose="020B0604020202020204" pitchFamily="34" charset="0"/>
              </a:rPr>
              <a:t>Email@magellanfinancial.com</a:t>
            </a:r>
          </a:p>
          <a:p>
            <a:r>
              <a:rPr lang="en-US" sz="1200" dirty="0">
                <a:solidFill>
                  <a:schemeClr val="bg1"/>
                </a:solidFill>
                <a:latin typeface="Arial" panose="020B0604020202020204" pitchFamily="34" charset="0"/>
                <a:cs typeface="Arial" panose="020B0604020202020204" pitchFamily="34" charset="0"/>
              </a:rPr>
              <a:t>866.779.3553</a:t>
            </a:r>
          </a:p>
        </p:txBody>
      </p:sp>
      <p:sp>
        <p:nvSpPr>
          <p:cNvPr id="6" name="TextBox 5">
            <a:extLst>
              <a:ext uri="{FF2B5EF4-FFF2-40B4-BE49-F238E27FC236}">
                <a16:creationId xmlns:a16="http://schemas.microsoft.com/office/drawing/2014/main" id="{7A629C72-1738-211F-598B-8A5D2B976BBC}"/>
              </a:ext>
            </a:extLst>
          </p:cNvPr>
          <p:cNvSpPr txBox="1"/>
          <p:nvPr/>
        </p:nvSpPr>
        <p:spPr>
          <a:xfrm>
            <a:off x="434897" y="174010"/>
            <a:ext cx="8363415" cy="3344505"/>
          </a:xfrm>
          <a:prstGeom prst="rect">
            <a:avLst/>
          </a:prstGeom>
          <a:noFill/>
        </p:spPr>
        <p:txBody>
          <a:bodyPr wrap="square" rtlCol="0">
            <a:spAutoFit/>
          </a:bodyPr>
          <a:lstStyle/>
          <a:p>
            <a:pPr algn="ctr"/>
            <a:r>
              <a:rPr lang="en-US" sz="1100" dirty="0">
                <a:solidFill>
                  <a:schemeClr val="bg1"/>
                </a:solidFill>
                <a:effectLst/>
                <a:latin typeface="Arial" panose="020B0604020202020204" pitchFamily="34" charset="0"/>
              </a:rPr>
              <a:t>Investment advisory services are offered through Foundations Investment Advisors, LLC (“Foundations”), an SEC registered investment adviser. The content provided is intended for informational and educational purposes only. The views, statements and opinions expressed herein are those of the individual speaker(s) and not necessarily those of Foundations and its affiliates. This presentation may contain information prepared by third parties that Foundations deems reliable, but in no way does Foundations guarantee its accuracy and completeness. The content herein is subject to change without notice and is based on information available when created. The information contained herein does not constitute an offer to sell any securities or represent an express or implied opinion or endorsement of any specific investment opportunity, offering or issuer. Each individual investor’s situation is different, and any ideas provided may not be appropriate for your particular circumstances.</a:t>
            </a:r>
          </a:p>
          <a:p>
            <a:pPr algn="ctr"/>
            <a:r>
              <a:rPr lang="en-US" sz="1100" dirty="0">
                <a:solidFill>
                  <a:schemeClr val="bg1"/>
                </a:solidFill>
                <a:effectLst/>
                <a:latin typeface="Arial" panose="020B0604020202020204" pitchFamily="34" charset="0"/>
              </a:rPr>
              <a:t> </a:t>
            </a:r>
          </a:p>
          <a:p>
            <a:pPr marL="0" marR="0" algn="ctr">
              <a:spcBef>
                <a:spcPts val="0"/>
              </a:spcBef>
              <a:spcAft>
                <a:spcPts val="800"/>
              </a:spcAft>
            </a:pPr>
            <a:r>
              <a:rPr lang="en-US" sz="1100" b="0" i="0" u="none" strike="noStrike" dirty="0">
                <a:solidFill>
                  <a:schemeClr val="bg1"/>
                </a:solidFill>
                <a:effectLst/>
                <a:latin typeface="Arial" panose="020B0604020202020204" pitchFamily="34" charset="0"/>
                <a:cs typeface="Arial" panose="020B0604020202020204" pitchFamily="34" charset="0"/>
              </a:rPr>
              <a:t>This is not endorsed or affiliated with the Social Security Administration or any U.S. government agency.</a:t>
            </a:r>
          </a:p>
          <a:p>
            <a:pPr marL="0" marR="0" algn="ctr">
              <a:spcBef>
                <a:spcPts val="0"/>
              </a:spcBef>
              <a:spcAft>
                <a:spcPts val="800"/>
              </a:spcAft>
            </a:pPr>
            <a:r>
              <a:rPr lang="en-US" sz="1100" b="0" i="0" u="none" strike="noStrike" dirty="0">
                <a:solidFill>
                  <a:schemeClr val="bg1"/>
                </a:solidFill>
                <a:effectLst/>
                <a:latin typeface="Arial" panose="020B0604020202020204" pitchFamily="34" charset="0"/>
                <a:cs typeface="Arial" panose="020B0604020202020204" pitchFamily="34" charset="0"/>
              </a:rPr>
              <a:t>A Roth conversion may not be suitable for your situation. The primary goal in converting retirement assets into a Roth IRA is to reduce the future tax liability on the distributions you take in retirement, or on the distributions of your beneficiaries. The information provided is to help you determine whether or not a Roth IRA conversion may be appropriate for your particular circumstances. Please review your retirement savings, tax, and legacy planning strategies with your legal/tax advisor to be sure a Roth IRA conversion fits into your planning strategies.</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Foundations deems reliable any statistical data or information obtained from or prepared by third party sources included in this presentation, but in no way guarantees its accuracy or completeness. </a:t>
            </a:r>
          </a:p>
        </p:txBody>
      </p:sp>
    </p:spTree>
    <p:extLst>
      <p:ext uri="{BB962C8B-B14F-4D97-AF65-F5344CB8AC3E}">
        <p14:creationId xmlns:p14="http://schemas.microsoft.com/office/powerpoint/2010/main" val="192945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ED0AE7E6-A97A-EB68-BD46-390A5614ECA5}"/>
              </a:ext>
            </a:extLst>
          </p:cNvPr>
          <p:cNvSpPr txBox="1">
            <a:spLocks/>
          </p:cNvSpPr>
          <p:nvPr/>
        </p:nvSpPr>
        <p:spPr>
          <a:xfrm>
            <a:off x="434898" y="361164"/>
            <a:ext cx="4843463" cy="993775"/>
          </a:xfrm>
          <a:prstGeom prst="rect">
            <a:avLst/>
          </a:prstGeom>
          <a:effectLst>
            <a:outerShdw blurRad="50800" dist="38100" dir="2700000" algn="tl" rotWithShape="0">
              <a:prstClr val="black">
                <a:alpha val="40000"/>
              </a:prstClr>
            </a:outerShdw>
          </a:effectLst>
        </p:spPr>
        <p:txBody>
          <a:bodyPr>
            <a:normAutofit/>
          </a:bodyPr>
          <a:lstStyle>
            <a:lvl1pPr algn="l" defTabSz="457211"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US" dirty="0"/>
              <a:t>ESTATE PLANNING</a:t>
            </a:r>
            <a:br>
              <a:rPr lang="en-US" dirty="0"/>
            </a:br>
            <a:r>
              <a:rPr lang="en-US" sz="2400" dirty="0">
                <a:solidFill>
                  <a:srgbClr val="E35427"/>
                </a:solidFill>
              </a:rPr>
              <a:t>TRANSFERS AT DEATH</a:t>
            </a:r>
          </a:p>
        </p:txBody>
      </p:sp>
      <p:sp>
        <p:nvSpPr>
          <p:cNvPr id="2" name="Rectangle 1">
            <a:extLst>
              <a:ext uri="{FF2B5EF4-FFF2-40B4-BE49-F238E27FC236}">
                <a16:creationId xmlns:a16="http://schemas.microsoft.com/office/drawing/2014/main" id="{10E3126A-B7C9-3E03-A1B0-1F3DE127FC2B}"/>
              </a:ext>
            </a:extLst>
          </p:cNvPr>
          <p:cNvSpPr/>
          <p:nvPr/>
        </p:nvSpPr>
        <p:spPr>
          <a:xfrm>
            <a:off x="391763" y="1354939"/>
            <a:ext cx="2652521" cy="3367193"/>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3" name="TextBox 2">
            <a:extLst>
              <a:ext uri="{FF2B5EF4-FFF2-40B4-BE49-F238E27FC236}">
                <a16:creationId xmlns:a16="http://schemas.microsoft.com/office/drawing/2014/main" id="{1D19497D-DD46-266C-58F9-8F58ED4AC35D}"/>
              </a:ext>
            </a:extLst>
          </p:cNvPr>
          <p:cNvSpPr txBox="1"/>
          <p:nvPr/>
        </p:nvSpPr>
        <p:spPr>
          <a:xfrm>
            <a:off x="391763" y="1560419"/>
            <a:ext cx="2652521" cy="2196883"/>
          </a:xfrm>
          <a:prstGeom prst="rect">
            <a:avLst/>
          </a:prstGeom>
          <a:noFill/>
        </p:spPr>
        <p:txBody>
          <a:bodyPr wrap="square" rtlCol="0">
            <a:spAutoFit/>
          </a:bodyPr>
          <a:lstStyle/>
          <a:p>
            <a:pPr algn="ctr"/>
            <a:r>
              <a:rPr lang="en-US" sz="2000" b="1" dirty="0">
                <a:solidFill>
                  <a:srgbClr val="E35427"/>
                </a:solidFill>
                <a:latin typeface="Arial" panose="020B0604020202020204" pitchFamily="34" charset="0"/>
                <a:cs typeface="Arial" panose="020B0604020202020204" pitchFamily="34" charset="0"/>
              </a:rPr>
              <a:t>1</a:t>
            </a:r>
          </a:p>
          <a:p>
            <a:pPr algn="ctr"/>
            <a:r>
              <a:rPr lang="en-US" sz="1600" b="1" dirty="0">
                <a:solidFill>
                  <a:srgbClr val="E35427"/>
                </a:solidFill>
                <a:latin typeface="Arial" panose="020B0604020202020204" pitchFamily="34" charset="0"/>
                <a:cs typeface="Arial" panose="020B0604020202020204" pitchFamily="34" charset="0"/>
              </a:rPr>
              <a:t>OPERATION OF LAW</a:t>
            </a:r>
          </a:p>
          <a:p>
            <a:pPr marL="171450" indent="-1714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171450" indent="-171450">
              <a:spcAft>
                <a:spcPts val="900"/>
              </a:spcAft>
              <a:buFont typeface="Arial" panose="020B0604020202020204" pitchFamily="34" charset="0"/>
              <a:buChar char="•"/>
            </a:pPr>
            <a:r>
              <a:rPr lang="en-US" sz="1400" dirty="0">
                <a:solidFill>
                  <a:schemeClr val="bg1"/>
                </a:solidFill>
                <a:latin typeface="Arial" panose="020B0604020202020204" pitchFamily="34" charset="0"/>
                <a:ea typeface="Arial" charset="0"/>
                <a:cs typeface="Arial" panose="020B0604020202020204" pitchFamily="34" charset="0"/>
              </a:rPr>
              <a:t>Joint Tenancy</a:t>
            </a:r>
          </a:p>
          <a:p>
            <a:pPr marL="171450" indent="-171450">
              <a:spcAft>
                <a:spcPts val="900"/>
              </a:spcAft>
              <a:buFont typeface="Arial" panose="020B0604020202020204" pitchFamily="34" charset="0"/>
              <a:buChar char="•"/>
            </a:pPr>
            <a:r>
              <a:rPr lang="en-US" sz="1400" dirty="0">
                <a:solidFill>
                  <a:schemeClr val="bg1"/>
                </a:solidFill>
                <a:latin typeface="Arial" panose="020B0604020202020204" pitchFamily="34" charset="0"/>
                <a:ea typeface="Arial" charset="0"/>
                <a:cs typeface="Arial" panose="020B0604020202020204" pitchFamily="34" charset="0"/>
              </a:rPr>
              <a:t>TOD</a:t>
            </a:r>
          </a:p>
          <a:p>
            <a:pPr marL="171450" indent="-171450">
              <a:spcAft>
                <a:spcPts val="900"/>
              </a:spcAft>
              <a:buFont typeface="Arial" panose="020B0604020202020204" pitchFamily="34" charset="0"/>
              <a:buChar char="•"/>
            </a:pPr>
            <a:r>
              <a:rPr lang="en-US" sz="1400" dirty="0">
                <a:solidFill>
                  <a:schemeClr val="bg1"/>
                </a:solidFill>
                <a:latin typeface="Arial" panose="020B0604020202020204" pitchFamily="34" charset="0"/>
                <a:ea typeface="Arial" charset="0"/>
                <a:cs typeface="Arial" panose="020B0604020202020204" pitchFamily="34" charset="0"/>
              </a:rPr>
              <a:t>Generally, avoids probate</a:t>
            </a:r>
            <a:endParaRPr lang="en-US" sz="1400" dirty="0">
              <a:solidFill>
                <a:schemeClr val="bg1"/>
              </a:solidFill>
            </a:endParaRPr>
          </a:p>
          <a:p>
            <a:endParaRPr lang="en-US" sz="1013" dirty="0">
              <a:solidFill>
                <a:schemeClr val="bg1"/>
              </a:solidFill>
            </a:endParaRPr>
          </a:p>
          <a:p>
            <a:endParaRPr lang="en-US" sz="1013" dirty="0"/>
          </a:p>
        </p:txBody>
      </p:sp>
      <p:sp>
        <p:nvSpPr>
          <p:cNvPr id="4" name="Rectangle 3">
            <a:extLst>
              <a:ext uri="{FF2B5EF4-FFF2-40B4-BE49-F238E27FC236}">
                <a16:creationId xmlns:a16="http://schemas.microsoft.com/office/drawing/2014/main" id="{99547C7C-4E25-3402-BA0E-A4FA4C2558E1}"/>
              </a:ext>
            </a:extLst>
          </p:cNvPr>
          <p:cNvSpPr/>
          <p:nvPr/>
        </p:nvSpPr>
        <p:spPr>
          <a:xfrm>
            <a:off x="3259677" y="1354939"/>
            <a:ext cx="2652521" cy="3367193"/>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74A40E8C-8E48-6C7F-4C58-594A34A5022C}"/>
              </a:ext>
            </a:extLst>
          </p:cNvPr>
          <p:cNvSpPr txBox="1"/>
          <p:nvPr/>
        </p:nvSpPr>
        <p:spPr>
          <a:xfrm>
            <a:off x="3289755" y="1558824"/>
            <a:ext cx="2622442" cy="2816156"/>
          </a:xfrm>
          <a:prstGeom prst="rect">
            <a:avLst/>
          </a:prstGeom>
          <a:noFill/>
        </p:spPr>
        <p:txBody>
          <a:bodyPr wrap="square" rtlCol="0">
            <a:spAutoFit/>
          </a:bodyPr>
          <a:lstStyle/>
          <a:p>
            <a:pPr algn="ctr"/>
            <a:r>
              <a:rPr lang="en-US" sz="2000" b="1" dirty="0">
                <a:solidFill>
                  <a:srgbClr val="E35427"/>
                </a:solidFill>
                <a:latin typeface="Arial" panose="020B0604020202020204" pitchFamily="34" charset="0"/>
                <a:cs typeface="Arial" panose="020B0604020202020204" pitchFamily="34" charset="0"/>
              </a:rPr>
              <a:t>2</a:t>
            </a:r>
          </a:p>
          <a:p>
            <a:pPr algn="ctr"/>
            <a:r>
              <a:rPr lang="en-US" sz="1600" b="1" dirty="0">
                <a:solidFill>
                  <a:srgbClr val="E35427"/>
                </a:solidFill>
                <a:latin typeface="Arial" panose="020B0604020202020204" pitchFamily="34" charset="0"/>
                <a:cs typeface="Arial" panose="020B0604020202020204" pitchFamily="34" charset="0"/>
              </a:rPr>
              <a:t>BENEFICIARY DESIGNATION</a:t>
            </a:r>
          </a:p>
          <a:p>
            <a:pPr algn="ctr"/>
            <a:endParaRPr lang="en-US" sz="1200" b="1" dirty="0">
              <a:solidFill>
                <a:srgbClr val="E35427"/>
              </a:solidFill>
              <a:latin typeface="Arial" panose="020B0604020202020204" pitchFamily="34" charset="0"/>
              <a:cs typeface="Arial" panose="020B0604020202020204" pitchFamily="34" charset="0"/>
            </a:endParaRPr>
          </a:p>
          <a:p>
            <a:pPr marL="171450" indent="-171450">
              <a:spcAft>
                <a:spcPts val="900"/>
              </a:spcAft>
              <a:buFont typeface="Arial" panose="020B0604020202020204" pitchFamily="34" charset="0"/>
              <a:buChar char="•"/>
            </a:pPr>
            <a:r>
              <a:rPr lang="en-US" sz="1400" dirty="0">
                <a:solidFill>
                  <a:schemeClr val="bg1"/>
                </a:solidFill>
                <a:latin typeface="Arial" panose="020B0604020202020204" pitchFamily="34" charset="0"/>
                <a:ea typeface="Arial" charset="0"/>
                <a:cs typeface="Arial" panose="020B0604020202020204" pitchFamily="34" charset="0"/>
              </a:rPr>
              <a:t>You name who is to directly receive the proceeds.</a:t>
            </a:r>
          </a:p>
          <a:p>
            <a:pPr marL="171450" indent="-171450">
              <a:spcAft>
                <a:spcPts val="900"/>
              </a:spcAft>
              <a:buFont typeface="Arial" panose="020B0604020202020204" pitchFamily="34" charset="0"/>
              <a:buChar char="•"/>
            </a:pPr>
            <a:r>
              <a:rPr lang="en-US" sz="1400" dirty="0">
                <a:solidFill>
                  <a:schemeClr val="bg1"/>
                </a:solidFill>
                <a:latin typeface="Arial" panose="020B0604020202020204" pitchFamily="34" charset="0"/>
                <a:ea typeface="Arial" charset="0"/>
                <a:cs typeface="Arial" panose="020B0604020202020204" pitchFamily="34" charset="0"/>
              </a:rPr>
              <a:t>401(k), 403(b), 457, IRA, Roth IRA, life insurance, annuities</a:t>
            </a:r>
          </a:p>
          <a:p>
            <a:pPr marL="171450" indent="-171450">
              <a:spcAft>
                <a:spcPts val="900"/>
              </a:spcAft>
              <a:buFont typeface="Arial" panose="020B0604020202020204" pitchFamily="34" charset="0"/>
              <a:buChar char="•"/>
            </a:pPr>
            <a:r>
              <a:rPr lang="en-US" sz="1400" dirty="0">
                <a:solidFill>
                  <a:schemeClr val="bg1"/>
                </a:solidFill>
                <a:latin typeface="Arial" panose="020B0604020202020204" pitchFamily="34" charset="0"/>
                <a:ea typeface="Arial" charset="0"/>
                <a:cs typeface="Arial" panose="020B0604020202020204" pitchFamily="34" charset="0"/>
              </a:rPr>
              <a:t>Does not go through probate.</a:t>
            </a:r>
            <a:endParaRPr lang="en-US" sz="1400" dirty="0">
              <a:solidFill>
                <a:schemeClr val="bg1"/>
              </a:solidFill>
            </a:endParaRPr>
          </a:p>
        </p:txBody>
      </p:sp>
      <p:sp>
        <p:nvSpPr>
          <p:cNvPr id="6" name="Rectangle 5">
            <a:extLst>
              <a:ext uri="{FF2B5EF4-FFF2-40B4-BE49-F238E27FC236}">
                <a16:creationId xmlns:a16="http://schemas.microsoft.com/office/drawing/2014/main" id="{F72DD264-AB2A-599E-45F0-8BA3BEBA06A7}"/>
              </a:ext>
            </a:extLst>
          </p:cNvPr>
          <p:cNvSpPr/>
          <p:nvPr/>
        </p:nvSpPr>
        <p:spPr>
          <a:xfrm>
            <a:off x="6175686" y="1354938"/>
            <a:ext cx="2652521" cy="3367193"/>
          </a:xfrm>
          <a:prstGeom prst="rect">
            <a:avLst/>
          </a:prstGeom>
          <a:solidFill>
            <a:srgbClr val="3A3839"/>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w="0"/>
              <a:solidFill>
                <a:schemeClr val="tx1"/>
              </a:solidFill>
              <a:effectLst>
                <a:outerShdw blurRad="38100" dist="19050" dir="2700000" algn="tl" rotWithShape="0">
                  <a:schemeClr val="dk1">
                    <a:alpha val="40000"/>
                  </a:schemeClr>
                </a:outerShdw>
              </a:effectLst>
            </a:endParaRPr>
          </a:p>
        </p:txBody>
      </p:sp>
      <p:sp>
        <p:nvSpPr>
          <p:cNvPr id="7" name="TextBox 6">
            <a:extLst>
              <a:ext uri="{FF2B5EF4-FFF2-40B4-BE49-F238E27FC236}">
                <a16:creationId xmlns:a16="http://schemas.microsoft.com/office/drawing/2014/main" id="{20991DB8-7B40-78B3-EC0D-8FB3A00FE28C}"/>
              </a:ext>
            </a:extLst>
          </p:cNvPr>
          <p:cNvSpPr txBox="1"/>
          <p:nvPr/>
        </p:nvSpPr>
        <p:spPr>
          <a:xfrm>
            <a:off x="6190725" y="1548203"/>
            <a:ext cx="2622442" cy="3474156"/>
          </a:xfrm>
          <a:prstGeom prst="rect">
            <a:avLst/>
          </a:prstGeom>
          <a:noFill/>
        </p:spPr>
        <p:txBody>
          <a:bodyPr wrap="square" rtlCol="0">
            <a:spAutoFit/>
          </a:bodyPr>
          <a:lstStyle/>
          <a:p>
            <a:pPr algn="ctr"/>
            <a:r>
              <a:rPr lang="en-US" sz="2000" b="1" dirty="0">
                <a:solidFill>
                  <a:srgbClr val="E35427"/>
                </a:solidFill>
                <a:latin typeface="Arial" panose="020B0604020202020204" pitchFamily="34" charset="0"/>
                <a:cs typeface="Arial" panose="020B0604020202020204" pitchFamily="34" charset="0"/>
              </a:rPr>
              <a:t>3</a:t>
            </a:r>
          </a:p>
          <a:p>
            <a:pPr algn="ctr"/>
            <a:r>
              <a:rPr lang="en-US" sz="1600" b="1" dirty="0">
                <a:solidFill>
                  <a:srgbClr val="E35427"/>
                </a:solidFill>
                <a:latin typeface="Arial" panose="020B0604020202020204" pitchFamily="34" charset="0"/>
                <a:cs typeface="Arial" panose="020B0604020202020204" pitchFamily="34" charset="0"/>
              </a:rPr>
              <a:t>BEQUEST</a:t>
            </a:r>
            <a:endParaRPr lang="en-US" sz="1200" b="1" dirty="0">
              <a:solidFill>
                <a:srgbClr val="E35427"/>
              </a:solidFill>
              <a:latin typeface="Arial" panose="020B0604020202020204" pitchFamily="34" charset="0"/>
              <a:cs typeface="Arial" panose="020B0604020202020204" pitchFamily="34" charset="0"/>
            </a:endParaRPr>
          </a:p>
          <a:p>
            <a:pPr algn="ctr"/>
            <a:endParaRPr lang="en-US" sz="1013" dirty="0">
              <a:solidFill>
                <a:srgbClr val="E35427"/>
              </a:solidFill>
            </a:endParaRPr>
          </a:p>
          <a:p>
            <a:pPr marL="257175" indent="-257175">
              <a:spcAft>
                <a:spcPts val="900"/>
              </a:spcAft>
              <a:buFont typeface="Arial" charset="0"/>
              <a:buChar char="•"/>
            </a:pPr>
            <a:r>
              <a:rPr lang="en-US" sz="1400" dirty="0">
                <a:solidFill>
                  <a:schemeClr val="bg1"/>
                </a:solidFill>
                <a:latin typeface="Arial" panose="020B0604020202020204" pitchFamily="34" charset="0"/>
                <a:ea typeface="Arial" charset="0"/>
                <a:cs typeface="Arial" panose="020B0604020202020204" pitchFamily="34" charset="0"/>
              </a:rPr>
              <a:t>Assets or property passes directly to persons or entities.</a:t>
            </a:r>
          </a:p>
          <a:p>
            <a:pPr marL="257175" indent="-257175">
              <a:spcAft>
                <a:spcPts val="900"/>
              </a:spcAft>
              <a:buFont typeface="Arial" charset="0"/>
              <a:buChar char="•"/>
            </a:pPr>
            <a:r>
              <a:rPr lang="en-US" sz="1400" dirty="0">
                <a:solidFill>
                  <a:schemeClr val="bg1"/>
                </a:solidFill>
                <a:latin typeface="Arial" panose="020B0604020202020204" pitchFamily="34" charset="0"/>
                <a:ea typeface="Arial" charset="0"/>
                <a:cs typeface="Arial" panose="020B0604020202020204" pitchFamily="34" charset="0"/>
              </a:rPr>
              <a:t>Bequests can be made through:</a:t>
            </a:r>
          </a:p>
          <a:p>
            <a:pPr lvl="1">
              <a:spcAft>
                <a:spcPts val="450"/>
              </a:spcAft>
            </a:pPr>
            <a:r>
              <a:rPr lang="en-US" sz="1400" dirty="0">
                <a:solidFill>
                  <a:schemeClr val="bg1"/>
                </a:solidFill>
                <a:latin typeface="Arial" panose="020B0604020202020204" pitchFamily="34" charset="0"/>
                <a:ea typeface="Arial" charset="0"/>
                <a:cs typeface="Arial" panose="020B0604020202020204" pitchFamily="34" charset="0"/>
              </a:rPr>
              <a:t>- Will</a:t>
            </a:r>
          </a:p>
          <a:p>
            <a:pPr lvl="1">
              <a:spcAft>
                <a:spcPts val="450"/>
              </a:spcAft>
            </a:pPr>
            <a:r>
              <a:rPr lang="en-US" sz="1400" dirty="0">
                <a:solidFill>
                  <a:schemeClr val="bg1"/>
                </a:solidFill>
                <a:latin typeface="Arial" panose="020B0604020202020204" pitchFamily="34" charset="0"/>
                <a:ea typeface="Arial" charset="0"/>
                <a:cs typeface="Arial" panose="020B0604020202020204" pitchFamily="34" charset="0"/>
              </a:rPr>
              <a:t>- Trust</a:t>
            </a:r>
          </a:p>
          <a:p>
            <a:pPr lvl="1">
              <a:spcAft>
                <a:spcPts val="450"/>
              </a:spcAft>
            </a:pPr>
            <a:r>
              <a:rPr lang="en-US" sz="1400" dirty="0">
                <a:solidFill>
                  <a:schemeClr val="bg1"/>
                </a:solidFill>
                <a:latin typeface="Arial" panose="020B0604020202020204" pitchFamily="34" charset="0"/>
                <a:ea typeface="Arial" charset="0"/>
                <a:cs typeface="Arial" panose="020B0604020202020204" pitchFamily="34" charset="0"/>
              </a:rPr>
              <a:t>- Will/Trust Combination</a:t>
            </a:r>
          </a:p>
          <a:p>
            <a:pPr algn="ctr"/>
            <a:endParaRPr lang="en-US" sz="1200" dirty="0">
              <a:solidFill>
                <a:schemeClr val="bg1"/>
              </a:solidFill>
              <a:latin typeface="Arial" panose="020B0604020202020204" pitchFamily="34"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a:p>
            <a:pPr algn="ctr"/>
            <a:endParaRPr lang="en-US" sz="1013" dirty="0">
              <a:solidFill>
                <a:srgbClr val="E35427"/>
              </a:solidFill>
            </a:endParaRPr>
          </a:p>
        </p:txBody>
      </p:sp>
    </p:spTree>
    <p:extLst>
      <p:ext uri="{BB962C8B-B14F-4D97-AF65-F5344CB8AC3E}">
        <p14:creationId xmlns:p14="http://schemas.microsoft.com/office/powerpoint/2010/main" val="405460043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351737"/>
            <a:ext cx="4843463" cy="993775"/>
          </a:xfrm>
          <a:prstGeom prst="rect">
            <a:avLst/>
          </a:prstGeom>
          <a:effectLst>
            <a:outerShdw blurRad="50800" dist="38100" dir="2700000" algn="tl" rotWithShape="0">
              <a:prstClr val="black">
                <a:alpha val="40000"/>
              </a:prstClr>
            </a:outerShdw>
          </a:effectLst>
        </p:spPr>
        <p:txBody>
          <a:bodyPr>
            <a:normAutofit/>
          </a:bodyPr>
          <a:lstStyle/>
          <a:p>
            <a:r>
              <a:rPr lang="en-US" dirty="0"/>
              <a:t>PROBATE</a:t>
            </a:r>
            <a:br>
              <a:rPr lang="en-US" dirty="0"/>
            </a:br>
            <a:r>
              <a:rPr lang="en-US" sz="2400" dirty="0">
                <a:solidFill>
                  <a:srgbClr val="E35427"/>
                </a:solidFill>
              </a:rPr>
              <a:t>WHAT IS IT?</a:t>
            </a:r>
          </a:p>
        </p:txBody>
      </p:sp>
      <p:sp>
        <p:nvSpPr>
          <p:cNvPr id="2" name="Title 1">
            <a:extLst>
              <a:ext uri="{FF2B5EF4-FFF2-40B4-BE49-F238E27FC236}">
                <a16:creationId xmlns:a16="http://schemas.microsoft.com/office/drawing/2014/main" id="{AF4AC137-D755-C8EE-15CE-3B2C6699739E}"/>
              </a:ext>
            </a:extLst>
          </p:cNvPr>
          <p:cNvSpPr txBox="1">
            <a:spLocks/>
          </p:cNvSpPr>
          <p:nvPr/>
        </p:nvSpPr>
        <p:spPr>
          <a:xfrm>
            <a:off x="4964383" y="170376"/>
            <a:ext cx="3875846" cy="480274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spcAft>
                <a:spcPts val="900"/>
              </a:spcAft>
              <a:tabLst>
                <a:tab pos="330398" algn="l"/>
              </a:tabLst>
            </a:pPr>
            <a:r>
              <a:rPr lang="en-US" altLang="zh-CN" sz="1600" b="1" dirty="0">
                <a:solidFill>
                  <a:schemeClr val="bg1"/>
                </a:solidFill>
                <a:latin typeface="Arial" panose="020B0604020202020204" pitchFamily="34" charset="0"/>
                <a:cs typeface="Arial" panose="020B0604020202020204" pitchFamily="34" charset="0"/>
              </a:rPr>
              <a:t>Probate</a:t>
            </a:r>
            <a:r>
              <a:rPr lang="en-US" altLang="zh-CN" sz="1600" dirty="0">
                <a:solidFill>
                  <a:schemeClr val="bg1"/>
                </a:solidFill>
                <a:latin typeface="Arial" panose="020B0604020202020204" pitchFamily="34" charset="0"/>
                <a:cs typeface="Arial" panose="020B0604020202020204" pitchFamily="34" charset="0"/>
              </a:rPr>
              <a:t> is the legal process whereby a will is “proved” in a court and accepted as a valid public document that is the true last testament of the deceased.</a:t>
            </a:r>
          </a:p>
          <a:p>
            <a:pPr marL="685800" lvl="1" indent="-342900">
              <a:spcAft>
                <a:spcPts val="90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This is the first step in the process of distributing and administering an estate</a:t>
            </a:r>
          </a:p>
          <a:p>
            <a:pPr marL="685800" lvl="1" indent="-342900">
              <a:spcAft>
                <a:spcPts val="90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Ensures a consistent process</a:t>
            </a:r>
          </a:p>
          <a:p>
            <a:pPr marL="685800" lvl="1" indent="-342900">
              <a:spcAft>
                <a:spcPts val="900"/>
              </a:spcAft>
              <a:buFont typeface="Arial" panose="020B0604020202020204" pitchFamily="34" charset="0"/>
              <a:buChar char="•"/>
              <a:tabLst>
                <a:tab pos="330398" algn="l"/>
              </a:tabLst>
            </a:pPr>
            <a:r>
              <a:rPr lang="en-US" altLang="zh-CN" sz="1600" dirty="0">
                <a:solidFill>
                  <a:schemeClr val="bg1"/>
                </a:solidFill>
                <a:latin typeface="Arial" panose="020B0604020202020204" pitchFamily="34" charset="0"/>
                <a:cs typeface="Arial" panose="020B0604020202020204" pitchFamily="34" charset="0"/>
              </a:rPr>
              <a:t>Provides supervision</a:t>
            </a:r>
          </a:p>
        </p:txBody>
      </p:sp>
    </p:spTree>
    <p:extLst>
      <p:ext uri="{BB962C8B-B14F-4D97-AF65-F5344CB8AC3E}">
        <p14:creationId xmlns:p14="http://schemas.microsoft.com/office/powerpoint/2010/main" val="175935953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9C4AE-CE7F-DCA5-3278-49826C87B9F1}"/>
              </a:ext>
            </a:extLst>
          </p:cNvPr>
          <p:cNvSpPr>
            <a:spLocks noGrp="1"/>
          </p:cNvSpPr>
          <p:nvPr>
            <p:ph type="title" idx="4294967295"/>
          </p:nvPr>
        </p:nvSpPr>
        <p:spPr>
          <a:xfrm>
            <a:off x="434898" y="351737"/>
            <a:ext cx="4843463" cy="993775"/>
          </a:xfrm>
          <a:prstGeom prst="rect">
            <a:avLst/>
          </a:prstGeom>
          <a:effectLst>
            <a:outerShdw blurRad="50800" dist="38100" dir="2700000" algn="tl" rotWithShape="0">
              <a:prstClr val="black">
                <a:alpha val="40000"/>
              </a:prstClr>
            </a:outerShdw>
          </a:effectLst>
        </p:spPr>
        <p:txBody>
          <a:bodyPr>
            <a:normAutofit/>
          </a:bodyPr>
          <a:lstStyle/>
          <a:p>
            <a:r>
              <a:rPr lang="en-US" dirty="0"/>
              <a:t>PROBATE</a:t>
            </a:r>
            <a:br>
              <a:rPr lang="en-US" dirty="0"/>
            </a:br>
            <a:r>
              <a:rPr lang="en-US" sz="2400" dirty="0">
                <a:solidFill>
                  <a:srgbClr val="E35427"/>
                </a:solidFill>
              </a:rPr>
              <a:t>HOW TO AVOID IT</a:t>
            </a:r>
          </a:p>
        </p:txBody>
      </p:sp>
      <p:sp>
        <p:nvSpPr>
          <p:cNvPr id="2" name="Title 1">
            <a:extLst>
              <a:ext uri="{FF2B5EF4-FFF2-40B4-BE49-F238E27FC236}">
                <a16:creationId xmlns:a16="http://schemas.microsoft.com/office/drawing/2014/main" id="{FBBD91FF-C68D-F086-2F22-875F5EC81C0D}"/>
              </a:ext>
            </a:extLst>
          </p:cNvPr>
          <p:cNvSpPr txBox="1">
            <a:spLocks/>
          </p:cNvSpPr>
          <p:nvPr/>
        </p:nvSpPr>
        <p:spPr>
          <a:xfrm>
            <a:off x="4928672" y="351737"/>
            <a:ext cx="3780430" cy="4802748"/>
          </a:xfrm>
          <a:prstGeom prst="rect">
            <a:avLst/>
          </a:prstGeom>
        </p:spPr>
        <p:txBody>
          <a:bodyPr vert="horz" lIns="68580" tIns="34290" rIns="68580" bIns="34290" numCol="1"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nSpc>
                <a:spcPct val="100000"/>
              </a:lnSpc>
              <a:spcAft>
                <a:spcPts val="900"/>
              </a:spcAft>
            </a:pPr>
            <a:r>
              <a:rPr lang="en-US" altLang="zh-CN" sz="1600" dirty="0">
                <a:solidFill>
                  <a:schemeClr val="bg1"/>
                </a:solidFill>
                <a:latin typeface="Arial" panose="020B0604020202020204" pitchFamily="34" charset="0"/>
                <a:cs typeface="Arial" panose="020B0604020202020204" pitchFamily="34" charset="0"/>
              </a:rPr>
              <a:t>• Gifting (pros and cons)</a:t>
            </a:r>
          </a:p>
          <a:p>
            <a:pPr>
              <a:lnSpc>
                <a:spcPct val="100000"/>
              </a:lnSpc>
              <a:spcAft>
                <a:spcPts val="900"/>
              </a:spcAft>
            </a:pPr>
            <a:r>
              <a:rPr lang="en-US" altLang="zh-CN" sz="1600" dirty="0">
                <a:solidFill>
                  <a:schemeClr val="bg1"/>
                </a:solidFill>
                <a:latin typeface="Arial" panose="020B0604020202020204" pitchFamily="34" charset="0"/>
                <a:cs typeface="Arial" panose="020B0604020202020204" pitchFamily="34" charset="0"/>
              </a:rPr>
              <a:t>• Joint account ownership</a:t>
            </a:r>
          </a:p>
          <a:p>
            <a:pPr>
              <a:lnSpc>
                <a:spcPct val="100000"/>
              </a:lnSpc>
              <a:spcAft>
                <a:spcPts val="900"/>
              </a:spcAft>
            </a:pPr>
            <a:r>
              <a:rPr lang="en-US" altLang="zh-CN" sz="1600" dirty="0">
                <a:solidFill>
                  <a:schemeClr val="bg1"/>
                </a:solidFill>
                <a:latin typeface="Arial" panose="020B0604020202020204" pitchFamily="34" charset="0"/>
                <a:cs typeface="Arial" panose="020B0604020202020204" pitchFamily="34" charset="0"/>
              </a:rPr>
              <a:t>• Beneficiary designation</a:t>
            </a:r>
          </a:p>
          <a:p>
            <a:pPr marL="600075" lvl="1" indent="-257175">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IRA </a:t>
            </a:r>
          </a:p>
          <a:p>
            <a:pPr marL="600075" lvl="1" indent="-257175">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Life Insurance</a:t>
            </a:r>
          </a:p>
          <a:p>
            <a:pPr marL="600075" lvl="1" indent="-257175">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Annuities</a:t>
            </a:r>
          </a:p>
          <a:p>
            <a:pPr marL="600075" lvl="1" indent="-257175">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Retirement plans</a:t>
            </a:r>
          </a:p>
          <a:p>
            <a:pPr marL="600075" lvl="1" indent="-257175">
              <a:buFont typeface="Arial" panose="020B0604020202020204" pitchFamily="34" charset="0"/>
              <a:buChar char="•"/>
            </a:pPr>
            <a:endParaRPr lang="en-US" altLang="zh-CN" sz="1600" dirty="0">
              <a:solidFill>
                <a:schemeClr val="bg1"/>
              </a:solidFill>
              <a:latin typeface="Arial" panose="020B0604020202020204" pitchFamily="34" charset="0"/>
              <a:cs typeface="Arial" panose="020B0604020202020204" pitchFamily="34" charset="0"/>
            </a:endParaRPr>
          </a:p>
          <a:p>
            <a:pPr marL="257175" indent="-257175">
              <a:lnSpc>
                <a:spcPct val="100000"/>
              </a:lnSpc>
              <a:spcAft>
                <a:spcPts val="900"/>
              </a:spcAft>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Payable on Death (POD) or Transfer on Death (TOD)</a:t>
            </a:r>
          </a:p>
          <a:p>
            <a:pPr marL="600075" lvl="1" indent="-257175">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bank accounts</a:t>
            </a:r>
          </a:p>
          <a:p>
            <a:pPr marL="600075" lvl="1" indent="-257175">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Brokerage accounts – stock, bonds, mutual funds, ETFs</a:t>
            </a:r>
          </a:p>
          <a:p>
            <a:pPr marL="600075" lvl="1" indent="-257175">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rPr>
              <a:t>Real Estate</a:t>
            </a:r>
          </a:p>
          <a:p>
            <a:pPr marL="600075" lvl="1" indent="-257175">
              <a:lnSpc>
                <a:spcPct val="150000"/>
              </a:lnSpc>
              <a:buFont typeface="Arial" panose="020B0604020202020204" pitchFamily="34" charset="0"/>
              <a:buChar char="•"/>
            </a:pPr>
            <a:endParaRPr lang="en-US" altLang="zh-CN" sz="1600" dirty="0">
              <a:solidFill>
                <a:srgbClr val="000000"/>
              </a:solidFill>
              <a:cs typeface="Arial" panose="020B0604020202020204" pitchFamily="34" charset="0"/>
            </a:endParaRPr>
          </a:p>
        </p:txBody>
      </p:sp>
    </p:spTree>
    <p:extLst>
      <p:ext uri="{BB962C8B-B14F-4D97-AF65-F5344CB8AC3E}">
        <p14:creationId xmlns:p14="http://schemas.microsoft.com/office/powerpoint/2010/main" val="149244652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additive="base">
                                        <p:cTn id="3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additive="base">
                                        <p:cTn id="4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 calcmode="lin" valueType="num">
                                      <p:cBhvr additive="base">
                                        <p:cTn id="4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 calcmode="lin" valueType="num">
                                      <p:cBhvr additive="base">
                                        <p:cTn id="54"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
                                            <p:txEl>
                                              <p:pRg st="9" end="9"/>
                                            </p:txEl>
                                          </p:spTgt>
                                        </p:tgtEl>
                                        <p:attrNameLst>
                                          <p:attrName>style.visibility</p:attrName>
                                        </p:attrNameLst>
                                      </p:cBhvr>
                                      <p:to>
                                        <p:strVal val="visible"/>
                                      </p:to>
                                    </p:set>
                                    <p:anim calcmode="lin" valueType="num">
                                      <p:cBhvr additive="base">
                                        <p:cTn id="6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
                                            <p:txEl>
                                              <p:pRg st="10" end="10"/>
                                            </p:txEl>
                                          </p:spTgt>
                                        </p:tgtEl>
                                        <p:attrNameLst>
                                          <p:attrName>style.visibility</p:attrName>
                                        </p:attrNameLst>
                                      </p:cBhvr>
                                      <p:to>
                                        <p:strVal val="visible"/>
                                      </p:to>
                                    </p:set>
                                    <p:anim calcmode="lin" valueType="num">
                                      <p:cBhvr additive="base">
                                        <p:cTn id="66"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
                                            <p:txEl>
                                              <p:pRg st="11" end="11"/>
                                            </p:txEl>
                                          </p:spTgt>
                                        </p:tgtEl>
                                        <p:attrNameLst>
                                          <p:attrName>style.visibility</p:attrName>
                                        </p:attrNameLst>
                                      </p:cBhvr>
                                      <p:to>
                                        <p:strVal val="visible"/>
                                      </p:to>
                                    </p:set>
                                    <p:anim calcmode="lin" valueType="num">
                                      <p:cBhvr additive="base">
                                        <p:cTn id="72"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Custom Design">
  <a:themeElements>
    <a:clrScheme name="Custom 1">
      <a:dk1>
        <a:srgbClr val="363A3E"/>
      </a:dk1>
      <a:lt1>
        <a:srgbClr val="FFFFFF"/>
      </a:lt1>
      <a:dk2>
        <a:srgbClr val="284567"/>
      </a:dk2>
      <a:lt2>
        <a:srgbClr val="EEF4FE"/>
      </a:lt2>
      <a:accent1>
        <a:srgbClr val="4644F0"/>
      </a:accent1>
      <a:accent2>
        <a:srgbClr val="3B12EA"/>
      </a:accent2>
      <a:accent3>
        <a:srgbClr val="31A3E3"/>
      </a:accent3>
      <a:accent4>
        <a:srgbClr val="1CDDDB"/>
      </a:accent4>
      <a:accent5>
        <a:srgbClr val="9CB6A3"/>
      </a:accent5>
      <a:accent6>
        <a:srgbClr val="7E8C83"/>
      </a:accent6>
      <a:hlink>
        <a:srgbClr val="9EBF5D"/>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9" id="{7F92C53B-999C-A647-AF1E-A5ACFA064C33}" vid="{1B77AF2C-1CBA-8947-B2C9-AC6F9971A8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21C</Template>
  <TotalTime>84275</TotalTime>
  <Words>4916</Words>
  <Application>Microsoft Office PowerPoint</Application>
  <PresentationFormat>On-screen Show (16:9)</PresentationFormat>
  <Paragraphs>822</Paragraphs>
  <Slides>66</Slides>
  <Notes>66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1_Custom Design</vt:lpstr>
      <vt:lpstr>PowerPoint Presentation</vt:lpstr>
      <vt:lpstr>PowerPoint Presentation</vt:lpstr>
      <vt:lpstr>PowerPoint Presentation</vt:lpstr>
      <vt:lpstr>PowerPoint Presentation</vt:lpstr>
      <vt:lpstr>ESTATE PLANNING THE BENEFITS</vt:lpstr>
      <vt:lpstr>PowerPoint Presentation</vt:lpstr>
      <vt:lpstr>PowerPoint Presentation</vt:lpstr>
      <vt:lpstr>PROBATE WHAT IS IT?</vt:lpstr>
      <vt:lpstr>PROBATE HOW TO AVOID IT</vt:lpstr>
      <vt:lpstr>WILL VS. NO WILL</vt:lpstr>
      <vt:lpstr>NO WILL UPON DEATH</vt:lpstr>
      <vt:lpstr>WILL CREATION</vt:lpstr>
      <vt:lpstr>TRUSTS</vt:lpstr>
      <vt:lpstr>PowerPoint Presentation</vt:lpstr>
      <vt:lpstr>ASSETS CAPITAL GAINS TAX</vt:lpstr>
      <vt:lpstr>PowerPoint Presentation</vt:lpstr>
      <vt:lpstr>PowerPoint Presentation</vt:lpstr>
      <vt:lpstr>PowerPoint Presentation</vt:lpstr>
      <vt:lpstr>PowerPoint Presentation</vt:lpstr>
      <vt:lpstr>ESTATE PLANS SHOULD INCLUDE</vt:lpstr>
      <vt:lpstr>PowerPoint Presentation</vt:lpstr>
      <vt:lpstr>TAXES IN RETIREMENT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REQUIRED MINIMUM DISTRIBUTIONS RMDs</vt:lpstr>
      <vt:lpstr>REQUIRED MINIMUM DISTRIBUTIONS RMDs</vt:lpstr>
      <vt:lpstr>RMDs HOW THEY WORK</vt:lpstr>
      <vt:lpstr>RMDs FOUR COMMON MISTAKES</vt:lpstr>
      <vt:lpstr>MONEY TAX FREE (TAX ADVANTAGED)</vt:lpstr>
      <vt:lpstr>ROTH IRA</vt:lpstr>
      <vt:lpstr>PowerPoint Presentation</vt:lpstr>
      <vt:lpstr>ROTH IRA HOW TO CONVERT</vt:lpstr>
      <vt:lpstr>HEALTH SAVINGS ACCOUNTS (HSAs)</vt:lpstr>
      <vt:lpstr>PENSION SETTLEMENT OPTIONS</vt:lpstr>
      <vt:lpstr>PENSION SETTLEMENT OPTIONS</vt:lpstr>
      <vt:lpstr>LIRPs LIFE INSURANCE RETIREMENT PLANS</vt:lpstr>
      <vt:lpstr>RETIREMENT ACCOUNT DISTRIBUTION SUMMARY</vt:lpstr>
      <vt:lpstr>PowerPoint Presentation</vt:lpstr>
      <vt:lpstr>SOCIAL SECURITY PLANNING</vt:lpstr>
      <vt:lpstr>SOCIAL SECURITY LONGER WAIT = MORE BENEFITS?</vt:lpstr>
      <vt:lpstr>SOCIAL SECURITY WHY IS IT IMPORTANT?</vt:lpstr>
      <vt:lpstr>SOCIAL SECURITY WHEN CAN I FILE?</vt:lpstr>
      <vt:lpstr>COLA COST OF LIVING ADJUSTMENT</vt:lpstr>
      <vt:lpstr>SOCIAL SECURITY CHANGES</vt:lpstr>
      <vt:lpstr>CAN I WORK AND COLLECT SOCIAL SECURITY?</vt:lpstr>
      <vt:lpstr>SOCIAL SECURITY ARE TAXES BASED ON MY MAGI?</vt:lpstr>
      <vt:lpstr>SOCIAL SECURITY WILL IT BE TAXABLE?</vt:lpstr>
      <vt:lpstr>SOCIAL SECURITY THINGS TO CONSIDER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wheless</dc:creator>
  <cp:lastModifiedBy>Nikki Guardiola</cp:lastModifiedBy>
  <cp:revision>953</cp:revision>
  <cp:lastPrinted>2021-12-21T16:27:02Z</cp:lastPrinted>
  <dcterms:created xsi:type="dcterms:W3CDTF">2018-11-10T14:13:36Z</dcterms:created>
  <dcterms:modified xsi:type="dcterms:W3CDTF">2025-10-24T18:39:58Z</dcterms:modified>
</cp:coreProperties>
</file>